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779" r:id="rId16"/>
    <p:sldId id="271" r:id="rId17"/>
    <p:sldId id="272" r:id="rId18"/>
    <p:sldId id="765" r:id="rId19"/>
    <p:sldId id="773" r:id="rId20"/>
    <p:sldId id="760"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769" r:id="rId35"/>
    <p:sldId id="770" r:id="rId36"/>
    <p:sldId id="771" r:id="rId37"/>
    <p:sldId id="290" r:id="rId38"/>
    <p:sldId id="291" r:id="rId39"/>
    <p:sldId id="292" r:id="rId40"/>
    <p:sldId id="775" r:id="rId41"/>
    <p:sldId id="293" r:id="rId42"/>
    <p:sldId id="777" r:id="rId43"/>
    <p:sldId id="778" r:id="rId44"/>
    <p:sldId id="294" r:id="rId45"/>
    <p:sldId id="298" r:id="rId46"/>
    <p:sldId id="299" r:id="rId47"/>
    <p:sldId id="300" r:id="rId48"/>
    <p:sldId id="301" r:id="rId49"/>
    <p:sldId id="302" r:id="rId50"/>
    <p:sldId id="303" r:id="rId51"/>
    <p:sldId id="304" r:id="rId52"/>
  </p:sldIdLst>
  <p:sldSz cx="12192000" cy="6858000"/>
  <p:notesSz cx="6858000" cy="9144000"/>
  <p:embeddedFontLst>
    <p:embeddedFont>
      <p:font typeface="Calibri" panose="020F0502020204030204" pitchFamily="34" charset="0"/>
      <p:regular r:id="rId54"/>
      <p:bold r:id="rId55"/>
      <p:italic r:id="rId56"/>
      <p:boldItalic r:id="rId57"/>
    </p:embeddedFont>
    <p:embeddedFont>
      <p:font typeface="Century Gothic" panose="020B0502020202020204" pitchFamily="34" charset="0"/>
      <p:regular r:id="rId58"/>
      <p:bold r:id="rId59"/>
      <p:italic r:id="rId60"/>
      <p:boldItalic r:id="rId61"/>
    </p:embeddedFont>
    <p:embeddedFont>
      <p:font typeface="Tahoma" panose="020B0604030504040204" pitchFamily="34" charset="0"/>
      <p:regular r:id="rId62"/>
      <p:bold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4" roundtripDataSignature="AMtx7mhkPRMj6zfklETOFJuK/LCHIIyH/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E0A1E1F-4D30-422F-ACA2-D6DD6152DD9F}">
  <a:tblStyle styleId="{1E0A1E1F-4D30-422F-ACA2-D6DD6152DD9F}"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3564"/>
  </p:normalViewPr>
  <p:slideViewPr>
    <p:cSldViewPr snapToGrid="0" snapToObjects="1">
      <p:cViewPr varScale="1">
        <p:scale>
          <a:sx n="152" d="100"/>
          <a:sy n="152" d="100"/>
        </p:scale>
        <p:origin x="536"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2.fntdata"/><Relationship Id="rId63" Type="http://schemas.openxmlformats.org/officeDocument/2006/relationships/font" Target="fonts/font10.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61"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1534c7b29a7_1_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g1534c7b29a7_1_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0" name="Google Shape;100;g1534c7b29a7_1_3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534c7b29a7_1_1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g1534c7b29a7_1_1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534c7b29a7_1_1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1534c7b29a7_1_1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p>
        </p:txBody>
      </p:sp>
      <p:sp>
        <p:nvSpPr>
          <p:cNvPr id="208" name="Google Shape;208;g1534c7b29a7_1_1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534c7b29a7_1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g1534c7b29a7_1_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000000"/>
              </a:buClr>
              <a:buSzPts val="2400"/>
              <a:buFont typeface="Arial"/>
              <a:buNone/>
            </a:pPr>
            <a:endParaRPr sz="1200" b="1" i="1">
              <a:solidFill>
                <a:srgbClr val="FF0000"/>
              </a:solidFill>
              <a:latin typeface="Arial"/>
              <a:ea typeface="Arial"/>
              <a:cs typeface="Arial"/>
              <a:sym typeface="Arial"/>
            </a:endParaRPr>
          </a:p>
        </p:txBody>
      </p:sp>
      <p:sp>
        <p:nvSpPr>
          <p:cNvPr id="233" name="Google Shape;233;g1534c7b29a7_1_1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1534c7b29a7_1_1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9" name="Google Shape;239;g1534c7b29a7_1_1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534c7b29a7_1_1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g1534c7b29a7_1_1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İki grafikten biri kullanılabilir</a:t>
            </a:r>
            <a:endParaRPr/>
          </a:p>
        </p:txBody>
      </p:sp>
      <p:sp>
        <p:nvSpPr>
          <p:cNvPr id="470" name="Google Shape;47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534c7b29a7_1_1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g1534c7b29a7_1_1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1534c7b29a7_1_2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g1534c7b29a7_1_2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500" dirty="0"/>
          </a:p>
        </p:txBody>
      </p:sp>
      <p:sp>
        <p:nvSpPr>
          <p:cNvPr id="281" name="Google Shape;281;g1534c7b29a7_1_2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534c7b29a7_1_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3" name="Google Shape;303;g1534c7b29a7_1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534c7b29a7_1_2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8" name="Google Shape;308;g1534c7b29a7_1_2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1534c7b29a7_1_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8" name="Google Shape;108;g1534c7b29a7_1_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1534c7b29a7_1_2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endParaRPr dirty="0"/>
          </a:p>
          <a:p>
            <a:pPr marL="0" lvl="0" indent="0" algn="l" rtl="0">
              <a:lnSpc>
                <a:spcPct val="100000"/>
              </a:lnSpc>
              <a:spcBef>
                <a:spcPts val="0"/>
              </a:spcBef>
              <a:spcAft>
                <a:spcPts val="0"/>
              </a:spcAft>
              <a:buSzPts val="1400"/>
              <a:buNone/>
            </a:pPr>
            <a:endParaRPr dirty="0"/>
          </a:p>
        </p:txBody>
      </p:sp>
      <p:sp>
        <p:nvSpPr>
          <p:cNvPr id="314" name="Google Shape;314;g1534c7b29a7_1_2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1534c7b29a7_1_2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tr-TR" noProof="1"/>
              <a:t>Anket değerlendirmesinin 5 odak noktası bulunmaktadır:</a:t>
            </a:r>
          </a:p>
          <a:p>
            <a:pPr marL="0" lvl="0" indent="0" algn="l" rtl="0">
              <a:lnSpc>
                <a:spcPct val="115000"/>
              </a:lnSpc>
              <a:spcBef>
                <a:spcPts val="0"/>
              </a:spcBef>
              <a:spcAft>
                <a:spcPts val="0"/>
              </a:spcAft>
              <a:buClr>
                <a:schemeClr val="dk1"/>
              </a:buClr>
              <a:buSzPts val="1100"/>
              <a:buFont typeface="Arial"/>
              <a:buNone/>
            </a:pPr>
            <a:endParaRPr lang="tr-TR" noProof="1"/>
          </a:p>
          <a:p>
            <a:pPr marL="0" lvl="0" indent="0" algn="l" rtl="0">
              <a:lnSpc>
                <a:spcPct val="115000"/>
              </a:lnSpc>
              <a:spcBef>
                <a:spcPts val="0"/>
              </a:spcBef>
              <a:spcAft>
                <a:spcPts val="0"/>
              </a:spcAft>
              <a:buClr>
                <a:schemeClr val="dk1"/>
              </a:buClr>
              <a:buSzPts val="1100"/>
              <a:buFont typeface="Arial"/>
              <a:buNone/>
            </a:pPr>
            <a:r>
              <a:rPr lang="tr-TR" noProof="1"/>
              <a:t>• Sağlık Bilgisinin Paylaşılması/Veri Kullanımı</a:t>
            </a:r>
          </a:p>
          <a:p>
            <a:pPr marL="0" lvl="0" indent="0" algn="l" rtl="0">
              <a:lnSpc>
                <a:spcPct val="115000"/>
              </a:lnSpc>
              <a:spcBef>
                <a:spcPts val="0"/>
              </a:spcBef>
              <a:spcAft>
                <a:spcPts val="0"/>
              </a:spcAft>
              <a:buClr>
                <a:schemeClr val="dk1"/>
              </a:buClr>
              <a:buSzPts val="1100"/>
              <a:buFont typeface="Arial"/>
              <a:buNone/>
            </a:pPr>
            <a:r>
              <a:rPr lang="tr-TR" noProof="1"/>
              <a:t>• Hasta Katılımı</a:t>
            </a:r>
          </a:p>
          <a:p>
            <a:pPr marL="0" lvl="0" indent="0" algn="l" rtl="0">
              <a:lnSpc>
                <a:spcPct val="115000"/>
              </a:lnSpc>
              <a:spcBef>
                <a:spcPts val="0"/>
              </a:spcBef>
              <a:spcAft>
                <a:spcPts val="0"/>
              </a:spcAft>
              <a:buClr>
                <a:schemeClr val="dk1"/>
              </a:buClr>
              <a:buSzPts val="1100"/>
              <a:buFont typeface="Arial"/>
              <a:buNone/>
            </a:pPr>
            <a:r>
              <a:rPr lang="tr-TR" noProof="1"/>
              <a:t>• Sağlık Analitiği ve Sonuçların Ölçümü</a:t>
            </a:r>
          </a:p>
          <a:p>
            <a:pPr marL="0" lvl="0" indent="0" algn="l" rtl="0">
              <a:lnSpc>
                <a:spcPct val="115000"/>
              </a:lnSpc>
              <a:spcBef>
                <a:spcPts val="0"/>
              </a:spcBef>
              <a:spcAft>
                <a:spcPts val="0"/>
              </a:spcAft>
              <a:buClr>
                <a:schemeClr val="dk1"/>
              </a:buClr>
              <a:buSzPts val="1100"/>
              <a:buFont typeface="Arial"/>
              <a:buNone/>
            </a:pPr>
            <a:r>
              <a:rPr lang="tr-TR" noProof="1"/>
              <a:t>• Felaket Kurtarma ve İş Sürekliliği</a:t>
            </a:r>
          </a:p>
          <a:p>
            <a:pPr marL="0" lvl="0" indent="0" algn="l" rtl="0">
              <a:lnSpc>
                <a:spcPct val="115000"/>
              </a:lnSpc>
              <a:spcBef>
                <a:spcPts val="0"/>
              </a:spcBef>
              <a:spcAft>
                <a:spcPts val="0"/>
              </a:spcAft>
              <a:buClr>
                <a:schemeClr val="dk1"/>
              </a:buClr>
              <a:buSzPts val="1100"/>
              <a:buFont typeface="Arial"/>
              <a:buNone/>
            </a:pPr>
            <a:r>
              <a:rPr lang="tr-TR" noProof="1"/>
              <a:t>• Klinik Kullanıcı Benimsemesi</a:t>
            </a:r>
          </a:p>
          <a:p>
            <a:pPr marL="0" lvl="0" indent="0" algn="l" rtl="0">
              <a:lnSpc>
                <a:spcPct val="115000"/>
              </a:lnSpc>
              <a:spcBef>
                <a:spcPts val="0"/>
              </a:spcBef>
              <a:spcAft>
                <a:spcPts val="0"/>
              </a:spcAft>
              <a:buClr>
                <a:schemeClr val="dk1"/>
              </a:buClr>
              <a:buSzPts val="1100"/>
              <a:buFont typeface="Arial"/>
              <a:buNone/>
            </a:pPr>
            <a:endParaRPr lang="tr-TR" noProof="1"/>
          </a:p>
          <a:p>
            <a:pPr marL="0" lvl="0" indent="0" algn="l" rtl="0">
              <a:lnSpc>
                <a:spcPct val="100000"/>
              </a:lnSpc>
              <a:spcBef>
                <a:spcPts val="0"/>
              </a:spcBef>
              <a:spcAft>
                <a:spcPts val="0"/>
              </a:spcAft>
              <a:buSzPts val="1400"/>
              <a:buNone/>
            </a:pPr>
            <a:endParaRPr lang="tr-TR" noProof="1"/>
          </a:p>
        </p:txBody>
      </p:sp>
      <p:sp>
        <p:nvSpPr>
          <p:cNvPr id="321" name="Google Shape;321;g1534c7b29a7_1_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1534c7b29a7_1_2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tr-TR" noProof="1"/>
              <a:t>Kullanılan renklerin anlamları: ​</a:t>
            </a:r>
          </a:p>
          <a:p>
            <a:pPr marL="0" lvl="0" indent="0" algn="l" rtl="0">
              <a:lnSpc>
                <a:spcPct val="115000"/>
              </a:lnSpc>
              <a:spcBef>
                <a:spcPts val="0"/>
              </a:spcBef>
              <a:spcAft>
                <a:spcPts val="0"/>
              </a:spcAft>
              <a:buClr>
                <a:schemeClr val="dk1"/>
              </a:buClr>
              <a:buSzPts val="1100"/>
              <a:buFont typeface="Arial"/>
              <a:buNone/>
            </a:pPr>
            <a:r>
              <a:rPr lang="tr-TR" noProof="1"/>
              <a:t>Kırmızı renk,  minimum kriterlerin karşılanmadığını göstermektedir.</a:t>
            </a:r>
          </a:p>
          <a:p>
            <a:pPr marL="0" lvl="0" indent="0" algn="l" rtl="0">
              <a:lnSpc>
                <a:spcPct val="115000"/>
              </a:lnSpc>
              <a:spcBef>
                <a:spcPts val="0"/>
              </a:spcBef>
              <a:spcAft>
                <a:spcPts val="0"/>
              </a:spcAft>
              <a:buClr>
                <a:schemeClr val="dk1"/>
              </a:buClr>
              <a:buSzPts val="1100"/>
              <a:buFont typeface="Arial"/>
              <a:buNone/>
            </a:pPr>
            <a:r>
              <a:rPr lang="tr-TR" noProof="1"/>
              <a:t>Sarı renk, minimum kriterlerin karşılandığını ancak bir EMRAM seviyesinde %70'lik eşiğine henüz ulaşılmadığını göstermektedir.​</a:t>
            </a:r>
          </a:p>
          <a:p>
            <a:pPr marL="0" lvl="0" indent="0" algn="l" rtl="0">
              <a:lnSpc>
                <a:spcPct val="115000"/>
              </a:lnSpc>
              <a:spcBef>
                <a:spcPts val="0"/>
              </a:spcBef>
              <a:spcAft>
                <a:spcPts val="0"/>
              </a:spcAft>
              <a:buClr>
                <a:schemeClr val="dk1"/>
              </a:buClr>
              <a:buSzPts val="1100"/>
              <a:buFont typeface="Arial"/>
              <a:buNone/>
            </a:pPr>
            <a:r>
              <a:rPr lang="tr-TR" noProof="1"/>
              <a:t>Yeşil renk, minimum kriterlerin karşılandığı ve %70 eşiğine ulaşıldığını göstermektedir.​</a:t>
            </a:r>
          </a:p>
          <a:p>
            <a:pPr marL="0" lvl="0" indent="0" algn="l" rtl="0">
              <a:lnSpc>
                <a:spcPct val="115000"/>
              </a:lnSpc>
              <a:spcBef>
                <a:spcPts val="0"/>
              </a:spcBef>
              <a:spcAft>
                <a:spcPts val="0"/>
              </a:spcAft>
              <a:buClr>
                <a:schemeClr val="dk1"/>
              </a:buClr>
              <a:buSzPts val="1100"/>
              <a:buFont typeface="Arial"/>
              <a:buNone/>
            </a:pPr>
            <a:r>
              <a:rPr lang="tr-TR" noProof="1"/>
              <a:t>Mavi renk, genel EMRAM seviyesinde %70 eşiğinin karşılanmadığı bir sonraki aşamadaki kriterleri göstermektedir. ​</a:t>
            </a:r>
          </a:p>
          <a:p>
            <a:pPr marL="0" lvl="0" indent="0" algn="l" rtl="0">
              <a:lnSpc>
                <a:spcPct val="115000"/>
              </a:lnSpc>
              <a:spcBef>
                <a:spcPts val="0"/>
              </a:spcBef>
              <a:spcAft>
                <a:spcPts val="0"/>
              </a:spcAft>
              <a:buSzPts val="1100"/>
              <a:buNone/>
            </a:pPr>
            <a:r>
              <a:rPr lang="tr-TR" noProof="1"/>
              <a:t>Mor renk,  mevcut odak alanında %70'lik eşiğinin karşılanmadığı bir sonraki aşamadaki kriterleri göstermektedir.</a:t>
            </a:r>
          </a:p>
          <a:p>
            <a:pPr marL="0" lvl="0" indent="0" algn="l" rtl="0">
              <a:lnSpc>
                <a:spcPct val="115000"/>
              </a:lnSpc>
              <a:spcBef>
                <a:spcPts val="0"/>
              </a:spcBef>
              <a:spcAft>
                <a:spcPts val="0"/>
              </a:spcAft>
              <a:buClr>
                <a:schemeClr val="dk1"/>
              </a:buClr>
              <a:buSzPts val="1100"/>
              <a:buFont typeface="Arial"/>
              <a:buNone/>
            </a:pPr>
            <a:r>
              <a:rPr lang="tr-TR" noProof="1"/>
              <a:t>Gri renk, mevcut odak alanında  hastanenin seviyesini yükseltmek için sağlaması gereken kriterleri göstermektedir. </a:t>
            </a:r>
          </a:p>
          <a:p>
            <a:pPr marL="0" lvl="0" indent="0" algn="l" rtl="0">
              <a:lnSpc>
                <a:spcPct val="115000"/>
              </a:lnSpc>
              <a:spcBef>
                <a:spcPts val="0"/>
              </a:spcBef>
              <a:spcAft>
                <a:spcPts val="0"/>
              </a:spcAft>
              <a:buClr>
                <a:schemeClr val="dk1"/>
              </a:buClr>
              <a:buSzPts val="1100"/>
              <a:buFont typeface="Arial"/>
              <a:buNone/>
            </a:pPr>
            <a:r>
              <a:rPr lang="tr-TR" noProof="1"/>
              <a:t>Gri renk, mevcut odak alanında  hastanenin seviyesini yükseltmek için sağlaması gereken kriterleri göstermektedir. </a:t>
            </a:r>
          </a:p>
          <a:p>
            <a:pPr marL="0" lvl="0" indent="0" algn="l" rtl="0">
              <a:lnSpc>
                <a:spcPct val="100000"/>
              </a:lnSpc>
              <a:spcBef>
                <a:spcPts val="0"/>
              </a:spcBef>
              <a:spcAft>
                <a:spcPts val="0"/>
              </a:spcAft>
              <a:buSzPts val="1400"/>
              <a:buNone/>
            </a:pPr>
            <a:endParaRPr lang="tr-TR" noProof="1"/>
          </a:p>
        </p:txBody>
      </p:sp>
      <p:sp>
        <p:nvSpPr>
          <p:cNvPr id="329" name="Google Shape;329;g1534c7b29a7_1_2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4780a6aabc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55" name="Google Shape;555;g14780a6aabc_0_2: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Autofit/>
          </a:bodyPr>
          <a:lstStyle/>
          <a:p>
            <a:pPr marL="342900" lvl="0" indent="-330200" algn="l" rtl="0">
              <a:lnSpc>
                <a:spcPct val="107000"/>
              </a:lnSpc>
              <a:spcBef>
                <a:spcPts val="0"/>
              </a:spcBef>
              <a:spcAft>
                <a:spcPts val="0"/>
              </a:spcAft>
              <a:buSzPts val="1200"/>
              <a:buFont typeface="Times New Roman"/>
              <a:buChar char="∙"/>
            </a:pPr>
            <a:r>
              <a:rPr lang="en-US" i="0" u="none" strike="noStrike" cap="none">
                <a:solidFill>
                  <a:schemeClr val="dk1"/>
                </a:solidFill>
                <a:latin typeface="Times New Roman"/>
                <a:ea typeface="Times New Roman"/>
                <a:cs typeface="Times New Roman"/>
                <a:sym typeface="Times New Roman"/>
              </a:rPr>
              <a:t>Birim bazında HBYS kullanımı aktiftir.</a:t>
            </a:r>
            <a:endParaRPr>
              <a:latin typeface="Times New Roman"/>
              <a:ea typeface="Times New Roman"/>
              <a:cs typeface="Times New Roman"/>
              <a:sym typeface="Times New Roman"/>
            </a:endParaRPr>
          </a:p>
          <a:p>
            <a:pPr marL="342900" lvl="0" indent="-330200" algn="l" rtl="0">
              <a:lnSpc>
                <a:spcPct val="107000"/>
              </a:lnSpc>
              <a:spcBef>
                <a:spcPts val="0"/>
              </a:spcBef>
              <a:spcAft>
                <a:spcPts val="0"/>
              </a:spcAft>
              <a:buSzPts val="1200"/>
              <a:buFont typeface="Times New Roman"/>
              <a:buChar char="∙"/>
            </a:pPr>
            <a:r>
              <a:rPr lang="en-US" i="0" u="none" strike="noStrike" cap="none">
                <a:solidFill>
                  <a:schemeClr val="dk1"/>
                </a:solidFill>
                <a:latin typeface="Times New Roman"/>
                <a:ea typeface="Times New Roman"/>
                <a:cs typeface="Times New Roman"/>
                <a:sym typeface="Times New Roman"/>
              </a:rPr>
              <a:t>HBYS’de yapılacak değişiklikler için Değişiklik Kontrol Komitesi (HBYS firmasının analistleri, Doktor, Hemşire, Birim Yöneticileri , BT personelinden oluşmalıdır) ve Bilgi İşlem Komitesi (HBYS firmasının ve hastanenin IT personeli yer almalı) olmalıdır. IT ile ilgili konulara birlikte karar verirler.</a:t>
            </a:r>
            <a:endParaRPr i="0" u="none" strike="noStrike" cap="none">
              <a:solidFill>
                <a:schemeClr val="dk1"/>
              </a:solidFill>
              <a:latin typeface="Times New Roman"/>
              <a:ea typeface="Times New Roman"/>
              <a:cs typeface="Times New Roman"/>
              <a:sym typeface="Times New Roman"/>
            </a:endParaRPr>
          </a:p>
          <a:p>
            <a:pPr marL="342900" lvl="0" indent="-330200" algn="l" rtl="0">
              <a:lnSpc>
                <a:spcPct val="107000"/>
              </a:lnSpc>
              <a:spcBef>
                <a:spcPts val="0"/>
              </a:spcBef>
              <a:spcAft>
                <a:spcPts val="0"/>
              </a:spcAft>
              <a:buSzPts val="1200"/>
              <a:buFont typeface="Times New Roman"/>
              <a:buChar char="∙"/>
            </a:pPr>
            <a:r>
              <a:rPr lang="en-US" i="0" u="none" strike="noStrike" cap="none">
                <a:solidFill>
                  <a:schemeClr val="dk1"/>
                </a:solidFill>
                <a:latin typeface="Times New Roman"/>
                <a:ea typeface="Times New Roman"/>
                <a:cs typeface="Times New Roman"/>
                <a:sym typeface="Times New Roman"/>
              </a:rPr>
              <a:t>Birim bazında yapılan faaliyetler raporlanır (Birim bazında yapılan faaliyetlerin raporlanmasına örnek olarak, aylık ve yıllık olarak hastaneye başvuran hasta sayıları gibi basit formattaki raporlar verilebilir, </a:t>
            </a:r>
            <a:r>
              <a:rPr lang="en-US">
                <a:latin typeface="Times New Roman"/>
                <a:ea typeface="Times New Roman"/>
                <a:cs typeface="Times New Roman"/>
                <a:sym typeface="Times New Roman"/>
              </a:rPr>
              <a:t>verimlilik</a:t>
            </a:r>
            <a:r>
              <a:rPr lang="en-US" i="0" u="none" strike="noStrike" cap="none">
                <a:solidFill>
                  <a:schemeClr val="dk1"/>
                </a:solidFill>
                <a:latin typeface="Times New Roman"/>
                <a:ea typeface="Times New Roman"/>
                <a:cs typeface="Times New Roman"/>
                <a:sym typeface="Times New Roman"/>
              </a:rPr>
              <a:t> raporları bu gereksinimi karşılar).</a:t>
            </a:r>
            <a:endParaRPr>
              <a:latin typeface="Times New Roman"/>
              <a:ea typeface="Times New Roman"/>
              <a:cs typeface="Times New Roman"/>
              <a:sym typeface="Times New Roman"/>
            </a:endParaRPr>
          </a:p>
          <a:p>
            <a:pPr marL="342900" lvl="0" indent="-330200" algn="l" rtl="0">
              <a:lnSpc>
                <a:spcPct val="107000"/>
              </a:lnSpc>
              <a:spcBef>
                <a:spcPts val="0"/>
              </a:spcBef>
              <a:spcAft>
                <a:spcPts val="0"/>
              </a:spcAft>
              <a:buSzPts val="1200"/>
              <a:buFont typeface="Times New Roman"/>
              <a:buChar char="∙"/>
            </a:pPr>
            <a:r>
              <a:rPr lang="en-US" i="0" u="none" strike="noStrike" cap="none">
                <a:solidFill>
                  <a:schemeClr val="dk1"/>
                </a:solidFill>
                <a:latin typeface="Times New Roman"/>
                <a:ea typeface="Times New Roman"/>
                <a:cs typeface="Times New Roman"/>
                <a:sym typeface="Times New Roman"/>
              </a:rPr>
              <a:t>Kardiyoloji, Radyoloji, Laboratuvar ve Eczane Bilgi Sistemi bulunur.</a:t>
            </a:r>
            <a:endParaRPr i="0" u="none" strike="noStrike" cap="none">
              <a:solidFill>
                <a:schemeClr val="dk1"/>
              </a:solidFill>
              <a:latin typeface="Times New Roman"/>
              <a:ea typeface="Times New Roman"/>
              <a:cs typeface="Times New Roman"/>
              <a:sym typeface="Times New Roman"/>
            </a:endParaRPr>
          </a:p>
          <a:p>
            <a:pPr marL="342900" lvl="0" indent="-330200" algn="l" rtl="0">
              <a:lnSpc>
                <a:spcPct val="107000"/>
              </a:lnSpc>
              <a:spcBef>
                <a:spcPts val="0"/>
              </a:spcBef>
              <a:spcAft>
                <a:spcPts val="0"/>
              </a:spcAft>
              <a:buSzPts val="1200"/>
              <a:buFont typeface="Times New Roman"/>
              <a:buChar char="∙"/>
            </a:pPr>
            <a:r>
              <a:rPr lang="en-US" i="0" u="none" strike="noStrike" cap="none">
                <a:solidFill>
                  <a:schemeClr val="dk1"/>
                </a:solidFill>
                <a:latin typeface="Times New Roman"/>
                <a:ea typeface="Times New Roman"/>
                <a:cs typeface="Times New Roman"/>
                <a:sym typeface="Times New Roman"/>
              </a:rPr>
              <a:t>Laboratuvar, radyoloji ve kardiyoloji raporlarına ve DICOM ve DICOM  formatında olmayan görüntülere %25 oranında online olarak erişim sağlanır.</a:t>
            </a:r>
            <a:endParaRPr>
              <a:latin typeface="Times New Roman"/>
              <a:ea typeface="Times New Roman"/>
              <a:cs typeface="Times New Roman"/>
              <a:sym typeface="Times New Roman"/>
            </a:endParaRPr>
          </a:p>
          <a:p>
            <a:pPr marL="0" lvl="0" indent="0" algn="l" rtl="0">
              <a:lnSpc>
                <a:spcPct val="107000"/>
              </a:lnSpc>
              <a:spcBef>
                <a:spcPts val="0"/>
              </a:spcBef>
              <a:spcAft>
                <a:spcPts val="0"/>
              </a:spcAft>
              <a:buSzPts val="1400"/>
              <a:buFont typeface="Noto Sans Symbols"/>
              <a:buNone/>
            </a:pPr>
            <a:endParaRPr>
              <a:latin typeface="Times New Roman"/>
              <a:ea typeface="Times New Roman"/>
              <a:cs typeface="Times New Roman"/>
              <a:sym typeface="Times New Roman"/>
            </a:endParaRPr>
          </a:p>
          <a:p>
            <a:pPr marL="0" marR="0" lvl="0" indent="0" algn="l" rtl="0">
              <a:lnSpc>
                <a:spcPct val="107000"/>
              </a:lnSpc>
              <a:spcBef>
                <a:spcPts val="800"/>
              </a:spcBef>
              <a:spcAft>
                <a:spcPts val="0"/>
              </a:spcAft>
              <a:buClr>
                <a:srgbClr val="000000"/>
              </a:buClr>
              <a:buSzPts val="1400"/>
              <a:buFont typeface="Noto Sans Symbols"/>
              <a:buNone/>
            </a:pPr>
            <a:endParaRPr>
              <a:latin typeface="Times New Roman"/>
              <a:ea typeface="Times New Roman"/>
              <a:cs typeface="Times New Roman"/>
              <a:sym typeface="Times New Roman"/>
            </a:endParaRPr>
          </a:p>
          <a:p>
            <a:pPr marL="0" lvl="0" indent="0" algn="l" rtl="0">
              <a:lnSpc>
                <a:spcPct val="107000"/>
              </a:lnSpc>
              <a:spcBef>
                <a:spcPts val="800"/>
              </a:spcBef>
              <a:spcAft>
                <a:spcPts val="800"/>
              </a:spcAft>
              <a:buSzPts val="1400"/>
              <a:buFont typeface="Noto Sans Symbols"/>
              <a:buNone/>
            </a:pPr>
            <a:endParaRPr>
              <a:latin typeface="Times New Roman"/>
              <a:ea typeface="Times New Roman"/>
              <a:cs typeface="Times New Roman"/>
              <a:sym typeface="Times New Roman"/>
            </a:endParaRPr>
          </a:p>
        </p:txBody>
      </p:sp>
      <p:sp>
        <p:nvSpPr>
          <p:cNvPr id="556" name="Google Shape;556;g14780a6aabc_0_2:notes"/>
          <p:cNvSpPr txBox="1">
            <a:spLocks noGrp="1"/>
          </p:cNvSpPr>
          <p:nvPr>
            <p:ph type="sldNum" idx="12"/>
          </p:nvPr>
        </p:nvSpPr>
        <p:spPr>
          <a:xfrm>
            <a:off x="3884613" y="8685213"/>
            <a:ext cx="2971800" cy="457200"/>
          </a:xfrm>
          <a:prstGeom prst="rect">
            <a:avLst/>
          </a:prstGeom>
          <a:noFill/>
          <a:ln>
            <a:noFill/>
          </a:ln>
        </p:spPr>
        <p:txBody>
          <a:bodyPr spcFirstLastPara="1" wrap="square" lIns="91100" tIns="45550" rIns="91100" bIns="45550" anchor="b" anchorCtr="0">
            <a:noAutofit/>
          </a:bodyPr>
          <a:lstStyle/>
          <a:p>
            <a:pPr marL="0" lvl="0" indent="0" algn="r" rtl="0">
              <a:lnSpc>
                <a:spcPct val="100000"/>
              </a:lnSpc>
              <a:spcBef>
                <a:spcPts val="0"/>
              </a:spcBef>
              <a:spcAft>
                <a:spcPts val="0"/>
              </a:spcAft>
              <a:buSzPts val="1300"/>
              <a:buNone/>
            </a:pPr>
            <a:fld id="{00000000-1234-1234-1234-123412341234}" type="slidenum">
              <a:rPr lang="en-US"/>
              <a:t>26</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g14780a6aabc_0_24: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Autofit/>
          </a:bodyPr>
          <a:lstStyle/>
          <a:p>
            <a:pPr marL="342900" lvl="0" indent="-330200" algn="l" rtl="0">
              <a:lnSpc>
                <a:spcPct val="107000"/>
              </a:lnSpc>
              <a:spcBef>
                <a:spcPts val="0"/>
              </a:spcBef>
              <a:spcAft>
                <a:spcPts val="0"/>
              </a:spcAft>
              <a:buSzPts val="1200"/>
              <a:buFont typeface="Times New Roman"/>
              <a:buChar char="∙"/>
            </a:pPr>
            <a:r>
              <a:rPr lang="en-US">
                <a:latin typeface="Times New Roman"/>
                <a:ea typeface="Times New Roman"/>
                <a:cs typeface="Times New Roman"/>
                <a:sym typeface="Times New Roman"/>
              </a:rPr>
              <a:t>Karar Destek Sistemlerinin incelenmesi ve denetlenmesi için Klinik Yönetişim Komitesi vardır (Klinik Yönetişim Komitesi- klinisyenlerden oluşmalıdır. Hastanede uygulanmakta olan veya uygulanacak olan tüm KDS’ler bu komite tarafından gözden geçirilmelidir. Bunu yaparken KDS’lerin kullanım sıklığı ve etkisi de dikkate alınmalı).</a:t>
            </a:r>
            <a:endParaRPr>
              <a:latin typeface="Times New Roman"/>
              <a:ea typeface="Times New Roman"/>
              <a:cs typeface="Times New Roman"/>
              <a:sym typeface="Times New Roman"/>
            </a:endParaRPr>
          </a:p>
          <a:p>
            <a:pPr marL="342900" lvl="0" indent="-342900" algn="l" rtl="0">
              <a:lnSpc>
                <a:spcPct val="107000"/>
              </a:lnSpc>
              <a:spcBef>
                <a:spcPts val="0"/>
              </a:spcBef>
              <a:spcAft>
                <a:spcPts val="0"/>
              </a:spcAft>
              <a:buSzPts val="1400"/>
              <a:buFont typeface="Times New Roman"/>
              <a:buChar char="∙"/>
            </a:pPr>
            <a:r>
              <a:rPr lang="en-US">
                <a:latin typeface="Times New Roman"/>
                <a:ea typeface="Times New Roman"/>
                <a:cs typeface="Times New Roman"/>
                <a:sym typeface="Times New Roman"/>
              </a:rPr>
              <a:t>Radyoloji ve Kardiyoloji görüntülerinin %50’si HBYS’de depolanır.</a:t>
            </a:r>
            <a:endParaRPr>
              <a:latin typeface="Times New Roman"/>
              <a:ea typeface="Times New Roman"/>
              <a:cs typeface="Times New Roman"/>
              <a:sym typeface="Times New Roman"/>
            </a:endParaRPr>
          </a:p>
          <a:p>
            <a:pPr marL="342900" lvl="0" indent="-330200" algn="l" rtl="0">
              <a:lnSpc>
                <a:spcPct val="107000"/>
              </a:lnSpc>
              <a:spcBef>
                <a:spcPts val="0"/>
              </a:spcBef>
              <a:spcAft>
                <a:spcPts val="0"/>
              </a:spcAft>
              <a:buSzPts val="1200"/>
              <a:buFont typeface="Times New Roman"/>
              <a:buChar char="∙"/>
            </a:pPr>
            <a:r>
              <a:rPr lang="en-US" i="0" u="none" strike="noStrike" cap="none">
                <a:solidFill>
                  <a:schemeClr val="dk1"/>
                </a:solidFill>
                <a:latin typeface="Times New Roman"/>
                <a:ea typeface="Times New Roman"/>
                <a:cs typeface="Times New Roman"/>
                <a:sym typeface="Times New Roman"/>
              </a:rPr>
              <a:t>Hastaların sağlık sonuçları ve raporları (lab. sonucu, görünteleme raporu vb.) </a:t>
            </a:r>
            <a:r>
              <a:rPr lang="en-US">
                <a:latin typeface="Times New Roman"/>
                <a:ea typeface="Times New Roman"/>
                <a:cs typeface="Times New Roman"/>
                <a:sym typeface="Times New Roman"/>
              </a:rPr>
              <a:t>HBYS’de %50 oranında </a:t>
            </a:r>
            <a:r>
              <a:rPr lang="en-US" i="0" u="none" strike="noStrike" cap="none">
                <a:solidFill>
                  <a:schemeClr val="dk1"/>
                </a:solidFill>
                <a:latin typeface="Times New Roman"/>
                <a:ea typeface="Times New Roman"/>
                <a:cs typeface="Times New Roman"/>
                <a:sym typeface="Times New Roman"/>
              </a:rPr>
              <a:t>depolanır.</a:t>
            </a:r>
            <a:endParaRPr i="0" u="none" strike="noStrike" cap="none">
              <a:solidFill>
                <a:schemeClr val="dk1"/>
              </a:solidFill>
              <a:latin typeface="Times New Roman"/>
              <a:ea typeface="Times New Roman"/>
              <a:cs typeface="Times New Roman"/>
              <a:sym typeface="Times New Roman"/>
            </a:endParaRPr>
          </a:p>
          <a:p>
            <a:pPr marL="342900" lvl="0" indent="-330200" algn="l" rtl="0">
              <a:lnSpc>
                <a:spcPct val="107000"/>
              </a:lnSpc>
              <a:spcBef>
                <a:spcPts val="0"/>
              </a:spcBef>
              <a:spcAft>
                <a:spcPts val="0"/>
              </a:spcAft>
              <a:buSzPts val="1200"/>
              <a:buFont typeface="Times New Roman"/>
              <a:buChar char="∙"/>
            </a:pPr>
            <a:r>
              <a:rPr lang="en-US" i="0" u="none" strike="noStrike" cap="none">
                <a:solidFill>
                  <a:schemeClr val="dk1"/>
                </a:solidFill>
                <a:latin typeface="Times New Roman"/>
                <a:ea typeface="Times New Roman"/>
                <a:cs typeface="Times New Roman"/>
                <a:sym typeface="Times New Roman"/>
              </a:rPr>
              <a:t>Yatak başında doğrulama süreçleri için bir prosedür vardır (</a:t>
            </a:r>
            <a:r>
              <a:rPr lang="en-US">
                <a:latin typeface="Times New Roman"/>
                <a:ea typeface="Times New Roman"/>
                <a:cs typeface="Times New Roman"/>
                <a:sym typeface="Times New Roman"/>
              </a:rPr>
              <a:t>Bu prosedürün içermesi gereken maddelere örnek olarak; hastaların vital bulguları sisteme nasıl kayıt ediliyor, EKG verileri sağlık kaydına nasıl işleniyor, vb. verilebilir)</a:t>
            </a:r>
            <a:endParaRPr i="0" u="none" strike="noStrike" cap="none">
              <a:solidFill>
                <a:schemeClr val="dk1"/>
              </a:solidFill>
              <a:latin typeface="Times New Roman"/>
              <a:ea typeface="Times New Roman"/>
              <a:cs typeface="Times New Roman"/>
              <a:sym typeface="Times New Roman"/>
            </a:endParaRPr>
          </a:p>
          <a:p>
            <a:pPr marL="342900" lvl="0" indent="-330200" algn="l" rtl="0">
              <a:lnSpc>
                <a:spcPct val="107000"/>
              </a:lnSpc>
              <a:spcBef>
                <a:spcPts val="0"/>
              </a:spcBef>
              <a:spcAft>
                <a:spcPts val="0"/>
              </a:spcAft>
              <a:buSzPts val="1200"/>
              <a:buFont typeface="Times New Roman"/>
              <a:buChar char="∙"/>
            </a:pPr>
            <a:r>
              <a:rPr lang="en-US" i="0" u="none" strike="noStrike" cap="none">
                <a:solidFill>
                  <a:schemeClr val="dk1"/>
                </a:solidFill>
                <a:latin typeface="Times New Roman"/>
                <a:ea typeface="Times New Roman"/>
                <a:cs typeface="Times New Roman"/>
                <a:sym typeface="Times New Roman"/>
              </a:rPr>
              <a:t>Dokümanların taranması </a:t>
            </a:r>
            <a:r>
              <a:rPr lang="en-US">
                <a:latin typeface="Times New Roman"/>
                <a:ea typeface="Times New Roman"/>
                <a:cs typeface="Times New Roman"/>
                <a:sym typeface="Times New Roman"/>
              </a:rPr>
              <a:t>için bir prosedür vardır.</a:t>
            </a:r>
            <a:endParaRPr i="0" u="none" strike="noStrike" cap="none">
              <a:solidFill>
                <a:schemeClr val="dk1"/>
              </a:solidFill>
              <a:latin typeface="Times New Roman"/>
              <a:ea typeface="Times New Roman"/>
              <a:cs typeface="Times New Roman"/>
              <a:sym typeface="Times New Roman"/>
            </a:endParaRPr>
          </a:p>
          <a:p>
            <a:pPr marL="342900" lvl="0" indent="-330200" algn="l" rtl="0">
              <a:lnSpc>
                <a:spcPct val="107000"/>
              </a:lnSpc>
              <a:spcBef>
                <a:spcPts val="0"/>
              </a:spcBef>
              <a:spcAft>
                <a:spcPts val="0"/>
              </a:spcAft>
              <a:buSzPts val="1200"/>
              <a:buFont typeface="Times New Roman"/>
              <a:buChar char="∙"/>
            </a:pPr>
            <a:r>
              <a:rPr lang="en-US" i="0" u="none" strike="noStrike" cap="none">
                <a:solidFill>
                  <a:schemeClr val="dk1"/>
                </a:solidFill>
                <a:latin typeface="Times New Roman"/>
                <a:ea typeface="Times New Roman"/>
                <a:cs typeface="Times New Roman"/>
                <a:sym typeface="Times New Roman"/>
              </a:rPr>
              <a:t>Bilgi İşlem ( Kabul edilebilir kullanım, veri imha, şifreleme, bilgi yönetimi ve güvenliği, yedekleme, yedekten geri dönme, iş sürekliliği, uzaktan erişim) prosedürleri vardır </a:t>
            </a:r>
            <a:r>
              <a:rPr lang="en-US">
                <a:latin typeface="Times New Roman"/>
                <a:ea typeface="Times New Roman"/>
                <a:cs typeface="Times New Roman"/>
                <a:sym typeface="Times New Roman"/>
              </a:rPr>
              <a:t>ve tüm prosedürler elektronik formatta olmalıdır.</a:t>
            </a:r>
            <a:endParaRPr>
              <a:latin typeface="Times New Roman"/>
              <a:ea typeface="Times New Roman"/>
              <a:cs typeface="Times New Roman"/>
              <a:sym typeface="Times New Roman"/>
            </a:endParaRPr>
          </a:p>
          <a:p>
            <a:pPr marL="342900" lvl="0" indent="-330200" algn="l" rtl="0">
              <a:lnSpc>
                <a:spcPct val="107000"/>
              </a:lnSpc>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Sistemde yapılan değişiklikleri geri almak için bir plan bulunur.</a:t>
            </a:r>
            <a:endParaRPr>
              <a:latin typeface="Times New Roman"/>
              <a:ea typeface="Times New Roman"/>
              <a:cs typeface="Times New Roman"/>
              <a:sym typeface="Times New Roman"/>
            </a:endParaRPr>
          </a:p>
          <a:p>
            <a:pPr marL="342900" lvl="0" indent="-330200" algn="l" rtl="0">
              <a:lnSpc>
                <a:spcPct val="107000"/>
              </a:lnSpc>
              <a:spcBef>
                <a:spcPts val="0"/>
              </a:spcBef>
              <a:spcAft>
                <a:spcPts val="0"/>
              </a:spcAft>
              <a:buSzPts val="1200"/>
              <a:buFont typeface="Times New Roman"/>
              <a:buChar char="∙"/>
            </a:pPr>
            <a:r>
              <a:rPr lang="en-US" i="0" u="none" strike="noStrike" cap="none">
                <a:solidFill>
                  <a:schemeClr val="dk1"/>
                </a:solidFill>
                <a:latin typeface="Times New Roman"/>
                <a:ea typeface="Times New Roman"/>
                <a:cs typeface="Times New Roman"/>
                <a:sym typeface="Times New Roman"/>
              </a:rPr>
              <a:t>Personele bilgi güvenliği eğitimi verilir ve kayıt altına alınır. </a:t>
            </a:r>
            <a:endParaRPr>
              <a:latin typeface="Times New Roman"/>
              <a:ea typeface="Times New Roman"/>
              <a:cs typeface="Times New Roman"/>
              <a:sym typeface="Times New Roman"/>
            </a:endParaRPr>
          </a:p>
          <a:p>
            <a:pPr marL="342900" lvl="0" indent="-330200" algn="l" rtl="0">
              <a:lnSpc>
                <a:spcPct val="107000"/>
              </a:lnSpc>
              <a:spcBef>
                <a:spcPts val="0"/>
              </a:spcBef>
              <a:spcAft>
                <a:spcPts val="0"/>
              </a:spcAft>
              <a:buSzPts val="1200"/>
              <a:buFont typeface="Times New Roman"/>
              <a:buChar char="∙"/>
            </a:pPr>
            <a:r>
              <a:rPr lang="en-US" i="0" u="none" strike="noStrike" cap="none">
                <a:solidFill>
                  <a:schemeClr val="dk1"/>
                </a:solidFill>
                <a:latin typeface="Times New Roman"/>
                <a:ea typeface="Times New Roman"/>
                <a:cs typeface="Times New Roman"/>
                <a:sym typeface="Times New Roman"/>
              </a:rPr>
              <a:t>Bilgi </a:t>
            </a:r>
            <a:r>
              <a:rPr lang="en-US">
                <a:latin typeface="Times New Roman"/>
                <a:ea typeface="Times New Roman"/>
                <a:cs typeface="Times New Roman"/>
                <a:sym typeface="Times New Roman"/>
              </a:rPr>
              <a:t>iş</a:t>
            </a:r>
            <a:r>
              <a:rPr lang="en-US" i="0" u="none" strike="noStrike" cap="none">
                <a:solidFill>
                  <a:schemeClr val="dk1"/>
                </a:solidFill>
                <a:latin typeface="Times New Roman"/>
                <a:ea typeface="Times New Roman"/>
                <a:cs typeface="Times New Roman"/>
                <a:sym typeface="Times New Roman"/>
              </a:rPr>
              <a:t>lem komitesi, sistemsel kesintileri daha önceden personele bildirilir (</a:t>
            </a:r>
            <a:r>
              <a:rPr lang="en-US">
                <a:latin typeface="Times New Roman"/>
                <a:ea typeface="Times New Roman"/>
                <a:cs typeface="Times New Roman"/>
                <a:sym typeface="Times New Roman"/>
              </a:rPr>
              <a:t>Planlanan sistemsel kesintiler personele 12 ay önceden bildirilmelidir).</a:t>
            </a:r>
            <a:endParaRPr>
              <a:latin typeface="Times New Roman"/>
              <a:ea typeface="Times New Roman"/>
              <a:cs typeface="Times New Roman"/>
              <a:sym typeface="Times New Roman"/>
            </a:endParaRPr>
          </a:p>
          <a:p>
            <a:pPr marL="0" lvl="0" indent="0" algn="l" rtl="0">
              <a:lnSpc>
                <a:spcPct val="107000"/>
              </a:lnSpc>
              <a:spcBef>
                <a:spcPts val="0"/>
              </a:spcBef>
              <a:spcAft>
                <a:spcPts val="0"/>
              </a:spcAft>
              <a:buSzPts val="1400"/>
              <a:buFont typeface="Noto Sans Symbols"/>
              <a:buNone/>
            </a:pPr>
            <a:endParaRPr>
              <a:latin typeface="Times New Roman"/>
              <a:ea typeface="Times New Roman"/>
              <a:cs typeface="Times New Roman"/>
              <a:sym typeface="Times New Roman"/>
            </a:endParaRPr>
          </a:p>
          <a:p>
            <a:pPr marL="0" lvl="0" indent="0" algn="l" rtl="0">
              <a:lnSpc>
                <a:spcPct val="100000"/>
              </a:lnSpc>
              <a:spcBef>
                <a:spcPts val="300"/>
              </a:spcBef>
              <a:spcAft>
                <a:spcPts val="0"/>
              </a:spcAft>
              <a:buSzPts val="1300"/>
              <a:buNone/>
            </a:pPr>
            <a:endParaRPr>
              <a:latin typeface="Times New Roman"/>
              <a:ea typeface="Times New Roman"/>
              <a:cs typeface="Times New Roman"/>
              <a:sym typeface="Times New Roman"/>
            </a:endParaRPr>
          </a:p>
        </p:txBody>
      </p:sp>
      <p:sp>
        <p:nvSpPr>
          <p:cNvPr id="580" name="Google Shape;580;g14780a6aab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44a473c595_2_17: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Autofit/>
          </a:bodyPr>
          <a:lstStyle/>
          <a:p>
            <a:pPr marL="457200" marR="0" lvl="0" indent="-444500" algn="l" rtl="0">
              <a:lnSpc>
                <a:spcPct val="100000"/>
              </a:lnSpc>
              <a:spcBef>
                <a:spcPts val="0"/>
              </a:spcBef>
              <a:spcAft>
                <a:spcPts val="0"/>
              </a:spcAft>
              <a:buClr>
                <a:srgbClr val="000000"/>
              </a:buClr>
              <a:buSzPts val="1200"/>
              <a:buFont typeface="Times New Roman"/>
              <a:buChar char="•"/>
            </a:pPr>
            <a:r>
              <a:rPr lang="en-US">
                <a:latin typeface="Times New Roman"/>
                <a:ea typeface="Times New Roman"/>
                <a:cs typeface="Times New Roman"/>
                <a:sym typeface="Times New Roman"/>
              </a:rPr>
              <a:t>Klinisyenler, HBYS’ye uzaktan erişir.</a:t>
            </a:r>
            <a:endParaRPr>
              <a:latin typeface="Times New Roman"/>
              <a:ea typeface="Times New Roman"/>
              <a:cs typeface="Times New Roman"/>
              <a:sym typeface="Times New Roman"/>
            </a:endParaRPr>
          </a:p>
          <a:p>
            <a:pPr marL="457200" marR="0" lvl="0" indent="-457200" algn="l" rtl="0">
              <a:lnSpc>
                <a:spcPct val="100000"/>
              </a:lnSpc>
              <a:spcBef>
                <a:spcPts val="0"/>
              </a:spcBef>
              <a:spcAft>
                <a:spcPts val="0"/>
              </a:spcAft>
              <a:buSzPts val="1400"/>
              <a:buFont typeface="Times New Roman"/>
              <a:buChar char="•"/>
            </a:pPr>
            <a:r>
              <a:rPr lang="en-US">
                <a:latin typeface="Times New Roman"/>
                <a:ea typeface="Times New Roman"/>
                <a:cs typeface="Times New Roman"/>
                <a:sym typeface="Times New Roman"/>
              </a:rPr>
              <a:t>Elektronik order oranı %25’dir. Klinik Dokümantasyon oranı %50’dir.</a:t>
            </a:r>
            <a:endParaRPr>
              <a:latin typeface="Times New Roman"/>
              <a:ea typeface="Times New Roman"/>
              <a:cs typeface="Times New Roman"/>
              <a:sym typeface="Times New Roman"/>
            </a:endParaRPr>
          </a:p>
          <a:p>
            <a:pPr marL="457200" marR="0" lvl="0" indent="-444500" algn="l" rtl="0">
              <a:lnSpc>
                <a:spcPct val="100000"/>
              </a:lnSpc>
              <a:spcBef>
                <a:spcPts val="0"/>
              </a:spcBef>
              <a:spcAft>
                <a:spcPts val="0"/>
              </a:spcAft>
              <a:buClr>
                <a:srgbClr val="000000"/>
              </a:buClr>
              <a:buSzPts val="1200"/>
              <a:buFont typeface="Times New Roman"/>
              <a:buChar char="•"/>
            </a:pPr>
            <a:r>
              <a:rPr lang="en-US">
                <a:solidFill>
                  <a:schemeClr val="dk1"/>
                </a:solidFill>
                <a:latin typeface="Times New Roman"/>
                <a:ea typeface="Times New Roman"/>
                <a:cs typeface="Times New Roman"/>
                <a:sym typeface="Times New Roman"/>
              </a:rPr>
              <a:t>Klinik göstergeler için, Yönetici Takip Ekranları, SİNA, vb. sistemler yakından takip edilip, yorumlanabilmeli, operasyonel kararlarda kullanılmalı.</a:t>
            </a:r>
            <a:endParaRPr>
              <a:solidFill>
                <a:schemeClr val="dk1"/>
              </a:solidFill>
              <a:latin typeface="Times New Roman"/>
              <a:ea typeface="Times New Roman"/>
              <a:cs typeface="Times New Roman"/>
              <a:sym typeface="Times New Roman"/>
            </a:endParaRPr>
          </a:p>
          <a:p>
            <a:pPr marL="457200" lvl="0" indent="-444500" algn="l" rtl="0">
              <a:lnSpc>
                <a:spcPct val="100000"/>
              </a:lnSpc>
              <a:spcBef>
                <a:spcPts val="0"/>
              </a:spcBef>
              <a:spcAft>
                <a:spcPts val="0"/>
              </a:spcAft>
              <a:buSzPts val="1200"/>
              <a:buFont typeface="Times New Roman"/>
              <a:buChar char="•"/>
            </a:pPr>
            <a:r>
              <a:rPr lang="en-US">
                <a:solidFill>
                  <a:schemeClr val="dk1"/>
                </a:solidFill>
                <a:latin typeface="Times New Roman"/>
                <a:ea typeface="Times New Roman"/>
                <a:cs typeface="Times New Roman"/>
                <a:sym typeface="Times New Roman"/>
              </a:rPr>
              <a:t>Rol bazlı yetkilendirme vardır.</a:t>
            </a:r>
            <a:endParaRPr>
              <a:latin typeface="Times New Roman"/>
              <a:ea typeface="Times New Roman"/>
              <a:cs typeface="Times New Roman"/>
              <a:sym typeface="Times New Roman"/>
            </a:endParaRPr>
          </a:p>
          <a:p>
            <a:pPr marL="457200" lvl="0" indent="-444500" algn="l" rtl="0">
              <a:lnSpc>
                <a:spcPct val="100000"/>
              </a:lnSpc>
              <a:spcBef>
                <a:spcPts val="0"/>
              </a:spcBef>
              <a:spcAft>
                <a:spcPts val="0"/>
              </a:spcAft>
              <a:buSzPts val="1200"/>
              <a:buFont typeface="Times New Roman"/>
              <a:buChar char="•"/>
            </a:pPr>
            <a:r>
              <a:rPr lang="en-US">
                <a:solidFill>
                  <a:schemeClr val="dk1"/>
                </a:solidFill>
                <a:latin typeface="Times New Roman"/>
                <a:ea typeface="Times New Roman"/>
                <a:cs typeface="Times New Roman"/>
                <a:sym typeface="Times New Roman"/>
              </a:rPr>
              <a:t>Laboratuvar, radyoloji ve kardiyoloji raporlarına %95 oranında online olarak erişim sağlanır.</a:t>
            </a:r>
            <a:endParaRPr>
              <a:solidFill>
                <a:schemeClr val="dk1"/>
              </a:solidFill>
              <a:latin typeface="Times New Roman"/>
              <a:ea typeface="Times New Roman"/>
              <a:cs typeface="Times New Roman"/>
              <a:sym typeface="Times New Roman"/>
            </a:endParaRPr>
          </a:p>
          <a:p>
            <a:pPr marL="457200" lvl="0" indent="-444500" algn="l" rtl="0">
              <a:lnSpc>
                <a:spcPct val="100000"/>
              </a:lnSpc>
              <a:spcBef>
                <a:spcPts val="0"/>
              </a:spcBef>
              <a:spcAft>
                <a:spcPts val="0"/>
              </a:spcAft>
              <a:buSzPts val="1200"/>
              <a:buFont typeface="Times New Roman"/>
              <a:buChar char="•"/>
            </a:pPr>
            <a:r>
              <a:rPr lang="en-US">
                <a:solidFill>
                  <a:schemeClr val="dk1"/>
                </a:solidFill>
                <a:latin typeface="Times New Roman"/>
                <a:ea typeface="Times New Roman"/>
                <a:cs typeface="Times New Roman"/>
                <a:sym typeface="Times New Roman"/>
              </a:rPr>
              <a:t>DICOM ve DICOM  formatında olmayan görüntülere %95 oranında online olarak erişim sağlanır. </a:t>
            </a:r>
            <a:endParaRPr>
              <a:latin typeface="Times New Roman"/>
              <a:ea typeface="Times New Roman"/>
              <a:cs typeface="Times New Roman"/>
              <a:sym typeface="Times New Roman"/>
            </a:endParaRPr>
          </a:p>
          <a:p>
            <a:pPr marL="0" lvl="0" indent="0" algn="l" rtl="0">
              <a:lnSpc>
                <a:spcPct val="100000"/>
              </a:lnSpc>
              <a:spcBef>
                <a:spcPts val="1100"/>
              </a:spcBef>
              <a:spcAft>
                <a:spcPts val="0"/>
              </a:spcAft>
              <a:buSzPts val="1300"/>
              <a:buNone/>
            </a:pPr>
            <a:endParaRPr>
              <a:latin typeface="Times New Roman"/>
              <a:ea typeface="Times New Roman"/>
              <a:cs typeface="Times New Roman"/>
              <a:sym typeface="Times New Roman"/>
            </a:endParaRPr>
          </a:p>
        </p:txBody>
      </p:sp>
      <p:sp>
        <p:nvSpPr>
          <p:cNvPr id="609" name="Google Shape;609;g144a473c595_2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144a473c595_2_52: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Autofit/>
          </a:bodyPr>
          <a:lstStyle/>
          <a:p>
            <a:pPr marL="457200" marR="0" lvl="0" indent="-444500" algn="l" rtl="0">
              <a:lnSpc>
                <a:spcPct val="100000"/>
              </a:lnSpc>
              <a:spcBef>
                <a:spcPts val="0"/>
              </a:spcBef>
              <a:spcAft>
                <a:spcPts val="0"/>
              </a:spcAft>
              <a:buClr>
                <a:srgbClr val="000000"/>
              </a:buClr>
              <a:buSzPts val="1200"/>
              <a:buFont typeface="Times New Roman"/>
              <a:buChar char="•"/>
            </a:pPr>
            <a:r>
              <a:rPr lang="en-US">
                <a:latin typeface="Times New Roman"/>
                <a:ea typeface="Times New Roman"/>
                <a:cs typeface="Times New Roman"/>
                <a:sym typeface="Times New Roman"/>
              </a:rPr>
              <a:t>Elektronik order oranı %50’dir.</a:t>
            </a:r>
            <a:endParaRPr>
              <a:latin typeface="Times New Roman"/>
              <a:ea typeface="Times New Roman"/>
              <a:cs typeface="Times New Roman"/>
              <a:sym typeface="Times New Roman"/>
            </a:endParaRPr>
          </a:p>
          <a:p>
            <a:pPr marL="457200" marR="0" lvl="0" indent="-457200" algn="l" rtl="0">
              <a:lnSpc>
                <a:spcPct val="100000"/>
              </a:lnSpc>
              <a:spcBef>
                <a:spcPts val="0"/>
              </a:spcBef>
              <a:spcAft>
                <a:spcPts val="0"/>
              </a:spcAft>
              <a:buSzPts val="1400"/>
              <a:buFont typeface="Times New Roman"/>
              <a:buChar char="•"/>
            </a:pPr>
            <a:r>
              <a:rPr lang="en-US">
                <a:latin typeface="Times New Roman"/>
                <a:ea typeface="Times New Roman"/>
                <a:cs typeface="Times New Roman"/>
                <a:sym typeface="Times New Roman"/>
              </a:rPr>
              <a:t>Yatışlı serviste hasta başında hastaya uygulanan ilaçlar ESK’ya kaydedilir (eMAR).</a:t>
            </a:r>
            <a:endParaRPr>
              <a:latin typeface="Times New Roman"/>
              <a:ea typeface="Times New Roman"/>
              <a:cs typeface="Times New Roman"/>
              <a:sym typeface="Times New Roman"/>
            </a:endParaRPr>
          </a:p>
          <a:p>
            <a:pPr marL="457200" marR="0" lvl="0" indent="-444500" algn="l" rtl="0">
              <a:lnSpc>
                <a:spcPct val="100000"/>
              </a:lnSpc>
              <a:spcBef>
                <a:spcPts val="0"/>
              </a:spcBef>
              <a:spcAft>
                <a:spcPts val="0"/>
              </a:spcAft>
              <a:buClr>
                <a:srgbClr val="000000"/>
              </a:buClr>
              <a:buSzPts val="1200"/>
              <a:buFont typeface="Times New Roman"/>
              <a:buChar char="•"/>
            </a:pPr>
            <a:r>
              <a:rPr lang="en-US">
                <a:solidFill>
                  <a:schemeClr val="dk1"/>
                </a:solidFill>
                <a:latin typeface="Times New Roman"/>
                <a:ea typeface="Times New Roman"/>
                <a:cs typeface="Times New Roman"/>
                <a:sym typeface="Times New Roman"/>
              </a:rPr>
              <a:t>Hastane genelinde İş Sürekliliği planı vardır.</a:t>
            </a:r>
            <a:endParaRPr>
              <a:latin typeface="Times New Roman"/>
              <a:ea typeface="Times New Roman"/>
              <a:cs typeface="Times New Roman"/>
              <a:sym typeface="Times New Roman"/>
            </a:endParaRPr>
          </a:p>
          <a:p>
            <a:pPr marL="457200" marR="0" lvl="0" indent="-444500" algn="l" rtl="0">
              <a:lnSpc>
                <a:spcPct val="100000"/>
              </a:lnSpc>
              <a:spcBef>
                <a:spcPts val="0"/>
              </a:spcBef>
              <a:spcAft>
                <a:spcPts val="0"/>
              </a:spcAft>
              <a:buClr>
                <a:srgbClr val="000000"/>
              </a:buClr>
              <a:buSzPts val="1200"/>
              <a:buFont typeface="Times New Roman"/>
              <a:buChar char="•"/>
            </a:pPr>
            <a:r>
              <a:rPr lang="en-US">
                <a:solidFill>
                  <a:schemeClr val="dk1"/>
                </a:solidFill>
                <a:latin typeface="Times New Roman"/>
                <a:ea typeface="Times New Roman"/>
                <a:cs typeface="Times New Roman"/>
                <a:sym typeface="Times New Roman"/>
              </a:rPr>
              <a:t>Saldırı Tespit Sistemi vardır.</a:t>
            </a:r>
            <a:endParaRPr>
              <a:latin typeface="Times New Roman"/>
              <a:ea typeface="Times New Roman"/>
              <a:cs typeface="Times New Roman"/>
              <a:sym typeface="Times New Roman"/>
            </a:endParaRPr>
          </a:p>
          <a:p>
            <a:pPr marL="457200" marR="0" lvl="0" indent="-444500" algn="l" rtl="0">
              <a:lnSpc>
                <a:spcPct val="100000"/>
              </a:lnSpc>
              <a:spcBef>
                <a:spcPts val="0"/>
              </a:spcBef>
              <a:spcAft>
                <a:spcPts val="0"/>
              </a:spcAft>
              <a:buClr>
                <a:srgbClr val="000000"/>
              </a:buClr>
              <a:buSzPts val="1200"/>
              <a:buFont typeface="Times New Roman"/>
              <a:buChar char="•"/>
            </a:pPr>
            <a:r>
              <a:rPr lang="en-US">
                <a:solidFill>
                  <a:schemeClr val="dk1"/>
                </a:solidFill>
                <a:latin typeface="Times New Roman"/>
                <a:ea typeface="Times New Roman"/>
                <a:cs typeface="Times New Roman"/>
                <a:sym typeface="Times New Roman"/>
              </a:rPr>
              <a:t>(e-Nabız) Hastalar ESK’ya online erişim sağlar. Bölgesel ve ulusal sistemlere online erişim vardır.</a:t>
            </a:r>
            <a:endParaRPr>
              <a:latin typeface="Times New Roman"/>
              <a:ea typeface="Times New Roman"/>
              <a:cs typeface="Times New Roman"/>
              <a:sym typeface="Times New Roman"/>
            </a:endParaRPr>
          </a:p>
          <a:p>
            <a:pPr marL="457200" lvl="0" indent="-444500" algn="l" rtl="0">
              <a:lnSpc>
                <a:spcPct val="100000"/>
              </a:lnSpc>
              <a:spcBef>
                <a:spcPts val="0"/>
              </a:spcBef>
              <a:spcAft>
                <a:spcPts val="0"/>
              </a:spcAft>
              <a:buSzPts val="1200"/>
              <a:buFont typeface="Times New Roman"/>
              <a:buChar char="•"/>
            </a:pPr>
            <a:r>
              <a:rPr lang="en-US">
                <a:solidFill>
                  <a:schemeClr val="dk1"/>
                </a:solidFill>
                <a:latin typeface="Times New Roman"/>
                <a:ea typeface="Times New Roman"/>
                <a:cs typeface="Times New Roman"/>
                <a:sym typeface="Times New Roman"/>
              </a:rPr>
              <a:t>Hasta memnuniyeti analiz edilir (</a:t>
            </a:r>
            <a:r>
              <a:rPr lang="en-US" i="0" u="none" strike="noStrike" cap="none">
                <a:solidFill>
                  <a:schemeClr val="dk1"/>
                </a:solidFill>
                <a:latin typeface="Times New Roman"/>
                <a:ea typeface="Times New Roman"/>
                <a:cs typeface="Times New Roman"/>
                <a:sym typeface="Times New Roman"/>
              </a:rPr>
              <a:t>Hasta memnuniyeti- Hasta memnuniyeti için hastane kendi anketini hazırlamalıdır. Bu anketin içerisine hastane geneli, verilen yemekler, alınan hizmetler, taburculuk vb. süreçlerle ilgili sorular eklenmelidir. Örneğin; hastaların hastanede yapılacak işlemler için bekledikleri süre bir memnuniyet ölçeğidir. Anket için örnek bir soru- «Aldığınız hizmeti çevrenize tavsiye eder misiniz?»)</a:t>
            </a:r>
            <a:r>
              <a:rPr lang="en-US">
                <a:solidFill>
                  <a:schemeClr val="dk1"/>
                </a:solidFill>
                <a:latin typeface="Times New Roman"/>
                <a:ea typeface="Times New Roman"/>
                <a:cs typeface="Times New Roman"/>
                <a:sym typeface="Times New Roman"/>
              </a:rPr>
              <a:t>.</a:t>
            </a:r>
            <a:endParaRPr>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Font typeface="Arial"/>
              <a:buNone/>
            </a:pPr>
            <a:endParaRPr i="0" u="none" strike="noStrike" cap="none">
              <a:solidFill>
                <a:schemeClr val="dk1"/>
              </a:solidFill>
              <a:latin typeface="Times New Roman"/>
              <a:ea typeface="Times New Roman"/>
              <a:cs typeface="Times New Roman"/>
              <a:sym typeface="Times New Roman"/>
            </a:endParaRPr>
          </a:p>
        </p:txBody>
      </p:sp>
      <p:sp>
        <p:nvSpPr>
          <p:cNvPr id="643" name="Google Shape;643;g144a473c595_2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p23: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Autofit/>
          </a:bodyPr>
          <a:lstStyle/>
          <a:p>
            <a:pPr marL="457200" lvl="0" indent="-444500" algn="l" rtl="0">
              <a:lnSpc>
                <a:spcPct val="100000"/>
              </a:lnSpc>
              <a:spcBef>
                <a:spcPts val="0"/>
              </a:spcBef>
              <a:spcAft>
                <a:spcPts val="0"/>
              </a:spcAft>
              <a:buSzPts val="1200"/>
              <a:buFont typeface="Times New Roman"/>
              <a:buChar char="•"/>
            </a:pPr>
            <a:r>
              <a:rPr lang="en-US">
                <a:latin typeface="Times New Roman"/>
                <a:ea typeface="Times New Roman"/>
                <a:cs typeface="Times New Roman"/>
                <a:sym typeface="Times New Roman"/>
              </a:rPr>
              <a:t>Elektronik order oranı %75’dir. </a:t>
            </a:r>
            <a:endParaRPr>
              <a:latin typeface="Times New Roman"/>
              <a:ea typeface="Times New Roman"/>
              <a:cs typeface="Times New Roman"/>
              <a:sym typeface="Times New Roman"/>
            </a:endParaRPr>
          </a:p>
          <a:p>
            <a:pPr marL="457200" lvl="0" indent="-444500" algn="l" rtl="0">
              <a:lnSpc>
                <a:spcPct val="100000"/>
              </a:lnSpc>
              <a:spcBef>
                <a:spcPts val="0"/>
              </a:spcBef>
              <a:spcAft>
                <a:spcPts val="0"/>
              </a:spcAft>
              <a:buSzPts val="1200"/>
              <a:buFont typeface="Times New Roman"/>
              <a:buChar char="•"/>
            </a:pPr>
            <a:r>
              <a:rPr lang="en-US">
                <a:solidFill>
                  <a:schemeClr val="dk1"/>
                </a:solidFill>
                <a:latin typeface="Times New Roman"/>
                <a:ea typeface="Times New Roman"/>
                <a:cs typeface="Times New Roman"/>
                <a:sym typeface="Times New Roman"/>
              </a:rPr>
              <a:t>Klinik dokümantasyon %75 oranında yapılandırılmış formattadır.</a:t>
            </a:r>
            <a:endParaRPr>
              <a:latin typeface="Times New Roman"/>
              <a:ea typeface="Times New Roman"/>
              <a:cs typeface="Times New Roman"/>
              <a:sym typeface="Times New Roman"/>
            </a:endParaRPr>
          </a:p>
          <a:p>
            <a:pPr marL="457200" marR="0" lvl="0" indent="-444500" algn="l" rtl="0">
              <a:lnSpc>
                <a:spcPct val="100000"/>
              </a:lnSpc>
              <a:spcBef>
                <a:spcPts val="0"/>
              </a:spcBef>
              <a:spcAft>
                <a:spcPts val="0"/>
              </a:spcAft>
              <a:buClr>
                <a:srgbClr val="000000"/>
              </a:buClr>
              <a:buSzPts val="1200"/>
              <a:buFont typeface="Times New Roman"/>
              <a:buChar char="•"/>
            </a:pPr>
            <a:r>
              <a:rPr lang="en-US">
                <a:solidFill>
                  <a:schemeClr val="dk1"/>
                </a:solidFill>
                <a:latin typeface="Times New Roman"/>
                <a:ea typeface="Times New Roman"/>
                <a:cs typeface="Times New Roman"/>
                <a:sym typeface="Times New Roman"/>
              </a:rPr>
              <a:t>Telesağlık hizmeti sunulur (telefonla hastanın durumunun sorulması, </a:t>
            </a:r>
            <a:r>
              <a:rPr lang="en-US">
                <a:latin typeface="Times New Roman"/>
                <a:ea typeface="Times New Roman"/>
                <a:cs typeface="Times New Roman"/>
                <a:sym typeface="Times New Roman"/>
              </a:rPr>
              <a:t>gibi).</a:t>
            </a:r>
            <a:endParaRPr>
              <a:latin typeface="Times New Roman"/>
              <a:ea typeface="Times New Roman"/>
              <a:cs typeface="Times New Roman"/>
              <a:sym typeface="Times New Roman"/>
            </a:endParaRPr>
          </a:p>
          <a:p>
            <a:pPr marL="457200" marR="0" lvl="0" indent="-457200" algn="l" rtl="0">
              <a:lnSpc>
                <a:spcPct val="100000"/>
              </a:lnSpc>
              <a:spcBef>
                <a:spcPts val="0"/>
              </a:spcBef>
              <a:spcAft>
                <a:spcPts val="0"/>
              </a:spcAft>
              <a:buSzPts val="1400"/>
              <a:buFont typeface="Times New Roman"/>
              <a:buChar char="•"/>
            </a:pPr>
            <a:r>
              <a:rPr lang="en-US">
                <a:latin typeface="Times New Roman"/>
                <a:ea typeface="Times New Roman"/>
                <a:cs typeface="Times New Roman"/>
                <a:sym typeface="Times New Roman"/>
              </a:rPr>
              <a:t>Hemşirelik bakım planları elektronik olarak yapılır.</a:t>
            </a:r>
            <a:endParaRPr>
              <a:latin typeface="Times New Roman"/>
              <a:ea typeface="Times New Roman"/>
              <a:cs typeface="Times New Roman"/>
              <a:sym typeface="Times New Roman"/>
            </a:endParaRPr>
          </a:p>
          <a:p>
            <a:pPr marL="457200" lvl="0" indent="-444500" algn="l" rtl="0">
              <a:lnSpc>
                <a:spcPct val="100000"/>
              </a:lnSpc>
              <a:spcBef>
                <a:spcPts val="0"/>
              </a:spcBef>
              <a:spcAft>
                <a:spcPts val="0"/>
              </a:spcAft>
              <a:buSzPts val="1200"/>
              <a:buFont typeface="Times New Roman"/>
              <a:buChar char="•"/>
            </a:pPr>
            <a:r>
              <a:rPr lang="en-US">
                <a:solidFill>
                  <a:schemeClr val="dk1"/>
                </a:solidFill>
                <a:latin typeface="Times New Roman"/>
                <a:ea typeface="Times New Roman"/>
                <a:cs typeface="Times New Roman"/>
                <a:sym typeface="Times New Roman"/>
              </a:rPr>
              <a:t>Hastalar, bakım sürecinde elektronik olarak uyarılar alır (</a:t>
            </a:r>
            <a:r>
              <a:rPr lang="en-US">
                <a:latin typeface="Times New Roman"/>
                <a:ea typeface="Times New Roman"/>
                <a:cs typeface="Times New Roman"/>
                <a:sym typeface="Times New Roman"/>
              </a:rPr>
              <a:t>Örneğin; randevu hatırlatması, ilaç hatırlatması, vb.)</a:t>
            </a:r>
            <a:endParaRPr>
              <a:latin typeface="Times New Roman"/>
              <a:ea typeface="Times New Roman"/>
              <a:cs typeface="Times New Roman"/>
              <a:sym typeface="Times New Roman"/>
            </a:endParaRPr>
          </a:p>
          <a:p>
            <a:pPr marL="457200" lvl="0" indent="-457200" algn="l" rtl="0">
              <a:lnSpc>
                <a:spcPct val="100000"/>
              </a:lnSpc>
              <a:spcBef>
                <a:spcPts val="0"/>
              </a:spcBef>
              <a:spcAft>
                <a:spcPts val="0"/>
              </a:spcAft>
              <a:buSzPts val="1400"/>
              <a:buFont typeface="Times New Roman"/>
              <a:buChar char="•"/>
            </a:pPr>
            <a:r>
              <a:rPr lang="en-US">
                <a:latin typeface="Times New Roman"/>
                <a:ea typeface="Times New Roman"/>
                <a:cs typeface="Times New Roman"/>
                <a:sym typeface="Times New Roman"/>
              </a:rPr>
              <a:t>Kapalı Döngü Ürün Yönetimi kullanımı %25tir (En az 4 aylık kullanım istatistiği olmalıdır). (Kapalı Döngü Ürün Yönetimi sürecine Diyaliz ve Kemoterapi dahildir. Burada sadece verilen ilaçların, kanın vb. dijital olarak doğrulanması beklenmektedir.)</a:t>
            </a:r>
            <a:endParaRPr>
              <a:latin typeface="Times New Roman"/>
              <a:ea typeface="Times New Roman"/>
              <a:cs typeface="Times New Roman"/>
              <a:sym typeface="Times New Roman"/>
            </a:endParaRPr>
          </a:p>
          <a:p>
            <a:pPr marL="457200" lvl="0" indent="-457200" algn="l" rtl="0">
              <a:lnSpc>
                <a:spcPct val="100000"/>
              </a:lnSpc>
              <a:spcBef>
                <a:spcPts val="0"/>
              </a:spcBef>
              <a:spcAft>
                <a:spcPts val="0"/>
              </a:spcAft>
              <a:buSzPts val="1400"/>
              <a:buFont typeface="Times New Roman"/>
              <a:buChar char="•"/>
            </a:pPr>
            <a:r>
              <a:rPr lang="en-US">
                <a:latin typeface="Times New Roman"/>
                <a:ea typeface="Times New Roman"/>
                <a:cs typeface="Times New Roman"/>
                <a:sym typeface="Times New Roman"/>
              </a:rPr>
              <a:t>Personelin kendi cihazlarını hastane ağında kullanmasına yönelik bir politika vardır.</a:t>
            </a:r>
            <a:endParaRPr>
              <a:latin typeface="Times New Roman"/>
              <a:ea typeface="Times New Roman"/>
              <a:cs typeface="Times New Roman"/>
              <a:sym typeface="Times New Roman"/>
            </a:endParaRPr>
          </a:p>
          <a:p>
            <a:pPr marL="457200" lvl="0" indent="-457200" algn="l" rtl="0">
              <a:lnSpc>
                <a:spcPct val="100000"/>
              </a:lnSpc>
              <a:spcBef>
                <a:spcPts val="0"/>
              </a:spcBef>
              <a:spcAft>
                <a:spcPts val="0"/>
              </a:spcAft>
              <a:buSzPts val="1400"/>
              <a:buFont typeface="Times New Roman"/>
              <a:buChar char="•"/>
            </a:pPr>
            <a:r>
              <a:rPr lang="en-US">
                <a:latin typeface="Times New Roman"/>
                <a:ea typeface="Times New Roman"/>
                <a:cs typeface="Times New Roman"/>
                <a:sym typeface="Times New Roman"/>
              </a:rPr>
              <a:t>Felaket Kurtarma ve İş Sürekliliği simülasyonları yapılır (Simülasyonlar her 12 ayda 1 kere yapılmalıdır.).</a:t>
            </a:r>
            <a:endParaRPr>
              <a:latin typeface="Times New Roman"/>
              <a:ea typeface="Times New Roman"/>
              <a:cs typeface="Times New Roman"/>
              <a:sym typeface="Times New Roman"/>
            </a:endParaRPr>
          </a:p>
          <a:p>
            <a:pPr marL="457200" lvl="0" indent="-457200" algn="l" rtl="0">
              <a:lnSpc>
                <a:spcPct val="100000"/>
              </a:lnSpc>
              <a:spcBef>
                <a:spcPts val="0"/>
              </a:spcBef>
              <a:spcAft>
                <a:spcPts val="0"/>
              </a:spcAft>
              <a:buSzPts val="1400"/>
              <a:buFont typeface="Times New Roman"/>
              <a:buChar char="•"/>
            </a:pPr>
            <a:r>
              <a:rPr lang="en-US">
                <a:latin typeface="Times New Roman"/>
                <a:ea typeface="Times New Roman"/>
                <a:cs typeface="Times New Roman"/>
                <a:sym typeface="Times New Roman"/>
              </a:rPr>
              <a:t>Risk analizleri yapılır.</a:t>
            </a:r>
            <a:endParaRPr>
              <a:latin typeface="Times New Roman"/>
              <a:ea typeface="Times New Roman"/>
              <a:cs typeface="Times New Roman"/>
              <a:sym typeface="Times New Roman"/>
            </a:endParaRPr>
          </a:p>
          <a:p>
            <a:pPr marL="457200" lvl="0" indent="-457200" algn="l" rtl="0">
              <a:lnSpc>
                <a:spcPct val="100000"/>
              </a:lnSpc>
              <a:spcBef>
                <a:spcPts val="0"/>
              </a:spcBef>
              <a:spcAft>
                <a:spcPts val="0"/>
              </a:spcAft>
              <a:buSzPts val="1400"/>
              <a:buFont typeface="Times New Roman"/>
              <a:buChar char="•"/>
            </a:pPr>
            <a:r>
              <a:rPr lang="en-US">
                <a:latin typeface="Times New Roman"/>
                <a:ea typeface="Times New Roman"/>
                <a:cs typeface="Times New Roman"/>
                <a:sym typeface="Times New Roman"/>
              </a:rPr>
              <a:t>Sistemsel değişiklikler personele bildirilir.</a:t>
            </a:r>
            <a:endParaRPr>
              <a:latin typeface="Times New Roman"/>
              <a:ea typeface="Times New Roman"/>
              <a:cs typeface="Times New Roman"/>
              <a:sym typeface="Times New Roman"/>
            </a:endParaRPr>
          </a:p>
          <a:p>
            <a:pPr marL="457200" lvl="0" indent="-457200" algn="l" rtl="0">
              <a:lnSpc>
                <a:spcPct val="100000"/>
              </a:lnSpc>
              <a:spcBef>
                <a:spcPts val="0"/>
              </a:spcBef>
              <a:spcAft>
                <a:spcPts val="0"/>
              </a:spcAft>
              <a:buSzPts val="1400"/>
              <a:buFont typeface="Times New Roman"/>
              <a:buChar char="•"/>
            </a:pPr>
            <a:r>
              <a:rPr lang="en-US">
                <a:latin typeface="Times New Roman"/>
                <a:ea typeface="Times New Roman"/>
                <a:cs typeface="Times New Roman"/>
                <a:sym typeface="Times New Roman"/>
              </a:rPr>
              <a:t>Dış kurumlardan gelen veriler HBYS’ye kaydedilir. </a:t>
            </a:r>
            <a:endParaRPr>
              <a:latin typeface="Times New Roman"/>
              <a:ea typeface="Times New Roman"/>
              <a:cs typeface="Times New Roman"/>
              <a:sym typeface="Times New Roman"/>
            </a:endParaRPr>
          </a:p>
          <a:p>
            <a:pPr marL="457200" lvl="0" indent="-457200" algn="l" rtl="0">
              <a:lnSpc>
                <a:spcPct val="100000"/>
              </a:lnSpc>
              <a:spcBef>
                <a:spcPts val="0"/>
              </a:spcBef>
              <a:spcAft>
                <a:spcPts val="0"/>
              </a:spcAft>
              <a:buSzPts val="1400"/>
              <a:buFont typeface="Times New Roman"/>
              <a:buChar char="•"/>
            </a:pPr>
            <a:r>
              <a:rPr lang="en-US">
                <a:latin typeface="Times New Roman"/>
                <a:ea typeface="Times New Roman"/>
                <a:cs typeface="Times New Roman"/>
                <a:sym typeface="Times New Roman"/>
              </a:rPr>
              <a:t>Resüsitasyon veya Kardiyak arrest durumlarında yapılan işlemler kayıt altına alınır (Bu durumlar için kullanılan formlar kağıt veya elektronik bazlı ise sürecin nasıl işlediği anlatılmalıdır. Eğer kağıt form kullanıldıysa son 24 saat içerisinde taratılarak HBYS’ye kaydedilmelidir.)</a:t>
            </a:r>
            <a:endParaRPr>
              <a:latin typeface="Times New Roman"/>
              <a:ea typeface="Times New Roman"/>
              <a:cs typeface="Times New Roman"/>
              <a:sym typeface="Times New Roman"/>
            </a:endParaRPr>
          </a:p>
          <a:p>
            <a:pPr marL="457200" lvl="0" indent="-444500" algn="l" rtl="0">
              <a:lnSpc>
                <a:spcPct val="100000"/>
              </a:lnSpc>
              <a:spcBef>
                <a:spcPts val="0"/>
              </a:spcBef>
              <a:spcAft>
                <a:spcPts val="0"/>
              </a:spcAft>
              <a:buSzPts val="1200"/>
              <a:buFont typeface="Times New Roman"/>
              <a:buChar char="•"/>
            </a:pPr>
            <a:r>
              <a:rPr lang="en-US">
                <a:solidFill>
                  <a:schemeClr val="dk1"/>
                </a:solidFill>
                <a:latin typeface="Times New Roman"/>
                <a:ea typeface="Times New Roman"/>
                <a:cs typeface="Times New Roman"/>
                <a:sym typeface="Times New Roman"/>
              </a:rPr>
              <a:t>Hastalar kendi sağlık kayıtlarına erişebilir.</a:t>
            </a:r>
            <a:endParaRPr>
              <a:latin typeface="Times New Roman"/>
              <a:ea typeface="Times New Roman"/>
              <a:cs typeface="Times New Roman"/>
              <a:sym typeface="Times New Roman"/>
            </a:endParaRPr>
          </a:p>
          <a:p>
            <a:pPr marL="457200" lvl="0" indent="-444500" algn="l" rtl="0">
              <a:lnSpc>
                <a:spcPct val="100000"/>
              </a:lnSpc>
              <a:spcBef>
                <a:spcPts val="0"/>
              </a:spcBef>
              <a:spcAft>
                <a:spcPts val="0"/>
              </a:spcAft>
              <a:buSzPts val="1200"/>
              <a:buFont typeface="Times New Roman"/>
              <a:buChar char="•"/>
            </a:pPr>
            <a:r>
              <a:rPr lang="en-US">
                <a:solidFill>
                  <a:schemeClr val="dk1"/>
                </a:solidFill>
                <a:latin typeface="Times New Roman"/>
                <a:ea typeface="Times New Roman"/>
                <a:cs typeface="Times New Roman"/>
                <a:sym typeface="Times New Roman"/>
              </a:rPr>
              <a:t>Klinik sonuçlar iyileştirme yapmak için kullanılır.</a:t>
            </a:r>
            <a:endParaRPr>
              <a:latin typeface="Times New Roman"/>
              <a:ea typeface="Times New Roman"/>
              <a:cs typeface="Times New Roman"/>
              <a:sym typeface="Times New Roman"/>
            </a:endParaRPr>
          </a:p>
          <a:p>
            <a:pPr marL="457200" lvl="0" indent="-444500" algn="l" rtl="0">
              <a:lnSpc>
                <a:spcPct val="100000"/>
              </a:lnSpc>
              <a:spcBef>
                <a:spcPts val="0"/>
              </a:spcBef>
              <a:spcAft>
                <a:spcPts val="0"/>
              </a:spcAft>
              <a:buSzPts val="1200"/>
              <a:buFont typeface="Times New Roman"/>
              <a:buChar char="•"/>
            </a:pPr>
            <a:r>
              <a:rPr lang="en-US">
                <a:solidFill>
                  <a:schemeClr val="dk1"/>
                </a:solidFill>
                <a:latin typeface="Times New Roman"/>
                <a:ea typeface="Times New Roman"/>
                <a:cs typeface="Times New Roman"/>
                <a:sym typeface="Times New Roman"/>
              </a:rPr>
              <a:t>Hasta memnuniyet anketlerinden elde edilen sonuçlar verilen hizmeti iyileştirmek için kullanılır.</a:t>
            </a:r>
            <a:endParaRPr>
              <a:solidFill>
                <a:schemeClr val="dk1"/>
              </a:solidFill>
              <a:latin typeface="Times New Roman"/>
              <a:ea typeface="Times New Roman"/>
              <a:cs typeface="Times New Roman"/>
              <a:sym typeface="Times New Roman"/>
            </a:endParaRPr>
          </a:p>
          <a:p>
            <a:pPr marL="457200" lvl="0" indent="-457200" algn="l" rtl="0">
              <a:lnSpc>
                <a:spcPct val="100000"/>
              </a:lnSpc>
              <a:spcBef>
                <a:spcPts val="0"/>
              </a:spcBef>
              <a:spcAft>
                <a:spcPts val="0"/>
              </a:spcAft>
              <a:buSzPts val="1400"/>
              <a:buFont typeface="Times New Roman"/>
              <a:buChar char="•"/>
            </a:pPr>
            <a:r>
              <a:rPr lang="en-US">
                <a:latin typeface="Times New Roman"/>
                <a:ea typeface="Times New Roman"/>
                <a:cs typeface="Times New Roman"/>
                <a:sym typeface="Times New Roman"/>
              </a:rPr>
              <a:t>Hastalar dijital araçlara erişir (e-Nabız’a kaydedilen veriler bu ihtiyacı karşılıyor. Dijital araçlar: Akıllı saat, elektronik tartı, giyilebilir şeker ölçer).</a:t>
            </a:r>
            <a:endParaRPr>
              <a:latin typeface="Times New Roman"/>
              <a:ea typeface="Times New Roman"/>
              <a:cs typeface="Times New Roman"/>
              <a:sym typeface="Times New Roman"/>
            </a:endParaRPr>
          </a:p>
          <a:p>
            <a:pPr marL="457200" lvl="0" indent="-457200" algn="l" rtl="0">
              <a:lnSpc>
                <a:spcPct val="100000"/>
              </a:lnSpc>
              <a:spcBef>
                <a:spcPts val="0"/>
              </a:spcBef>
              <a:spcAft>
                <a:spcPts val="0"/>
              </a:spcAft>
              <a:buSzPts val="1400"/>
              <a:buFont typeface="Times New Roman"/>
              <a:buChar char="•"/>
            </a:pPr>
            <a:r>
              <a:rPr lang="en-US">
                <a:latin typeface="Times New Roman"/>
                <a:ea typeface="Times New Roman"/>
                <a:cs typeface="Times New Roman"/>
                <a:sym typeface="Times New Roman"/>
              </a:rPr>
              <a:t>Kurum içinde personel arasında mesajlaşma fonksiyonu mevcuttur.</a:t>
            </a:r>
            <a:endParaRPr>
              <a:latin typeface="Times New Roman"/>
              <a:ea typeface="Times New Roman"/>
              <a:cs typeface="Times New Roman"/>
              <a:sym typeface="Times New Roman"/>
            </a:endParaRPr>
          </a:p>
        </p:txBody>
      </p:sp>
      <p:sp>
        <p:nvSpPr>
          <p:cNvPr id="683" name="Google Shape;68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144a473c595_2_176: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Autofit/>
          </a:bodyPr>
          <a:lstStyle/>
          <a:p>
            <a:pPr marL="457200" lvl="0" indent="-4445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Elektronik order oranı %90’dır.</a:t>
            </a:r>
            <a:endParaRPr>
              <a:latin typeface="Times New Roman"/>
              <a:ea typeface="Times New Roman"/>
              <a:cs typeface="Times New Roman"/>
              <a:sym typeface="Times New Roman"/>
            </a:endParaRPr>
          </a:p>
          <a:p>
            <a:pPr marL="457200" lvl="0" indent="-4445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Klinik dokümantasyon oranı %95’dir. </a:t>
            </a:r>
            <a:endParaRPr>
              <a:latin typeface="Times New Roman"/>
              <a:ea typeface="Times New Roman"/>
              <a:cs typeface="Times New Roman"/>
              <a:sym typeface="Times New Roman"/>
            </a:endParaRPr>
          </a:p>
          <a:p>
            <a:pPr marL="457200" lvl="0" indent="-4445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Kapalı Döngü Ürün Yönetimi kullanımı %50 dir(En az 4 aylık kullanım istatistiği olmalıdır).</a:t>
            </a:r>
            <a:endParaRPr>
              <a:latin typeface="Times New Roman"/>
              <a:ea typeface="Times New Roman"/>
              <a:cs typeface="Times New Roman"/>
              <a:sym typeface="Times New Roman"/>
            </a:endParaRPr>
          </a:p>
          <a:p>
            <a:pPr marL="457200" lvl="0" indent="-4445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Hastaların sağlık verilerini içeren kağıt formlar taranarak 24 saat içerisinde sisteme kaydedilir.</a:t>
            </a:r>
            <a:endParaRPr>
              <a:latin typeface="Times New Roman"/>
              <a:ea typeface="Times New Roman"/>
              <a:cs typeface="Times New Roman"/>
              <a:sym typeface="Times New Roman"/>
            </a:endParaRPr>
          </a:p>
          <a:p>
            <a:pPr marL="457200" lvl="0" indent="-457200" algn="l" rtl="0">
              <a:spcBef>
                <a:spcPts val="0"/>
              </a:spcBef>
              <a:spcAft>
                <a:spcPts val="0"/>
              </a:spcAft>
              <a:buSzPts val="1400"/>
              <a:buFont typeface="Times New Roman"/>
              <a:buChar char="•"/>
            </a:pPr>
            <a:r>
              <a:rPr lang="en-US">
                <a:latin typeface="Times New Roman"/>
                <a:ea typeface="Times New Roman"/>
                <a:cs typeface="Times New Roman"/>
                <a:sym typeface="Times New Roman"/>
              </a:rPr>
              <a:t>Hekimler, performanslarını ölçmek için kendileri verileri filtreleyebilir ve analitik raporlama yapabilir (Hekimler, hastaların aylık-yıllık bazda verilerini filtreleyerek oransal olarak raporlama yapabilir. Örneğin; bir ay içerisinde aynı hekime yeniden başvuru sağlayan hasta sayısı).</a:t>
            </a:r>
            <a:endParaRPr>
              <a:latin typeface="Times New Roman"/>
              <a:ea typeface="Times New Roman"/>
              <a:cs typeface="Times New Roman"/>
              <a:sym typeface="Times New Roman"/>
            </a:endParaRPr>
          </a:p>
          <a:p>
            <a:pPr marL="457200" lvl="0" indent="-4445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Sistem kesintisi için standart bir prosedür vardır.</a:t>
            </a:r>
            <a:endParaRPr>
              <a:latin typeface="Times New Roman"/>
              <a:ea typeface="Times New Roman"/>
              <a:cs typeface="Times New Roman"/>
              <a:sym typeface="Times New Roman"/>
            </a:endParaRPr>
          </a:p>
          <a:p>
            <a:pPr marL="457200" lvl="0" indent="-4445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Sistemde yapılan değişiklikler BT tarafından yönetilir.</a:t>
            </a:r>
            <a:endParaRPr>
              <a:latin typeface="Times New Roman"/>
              <a:ea typeface="Times New Roman"/>
              <a:cs typeface="Times New Roman"/>
              <a:sym typeface="Times New Roman"/>
            </a:endParaRPr>
          </a:p>
          <a:p>
            <a:pPr marL="457200" lvl="0" indent="-4445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İş Sürekliliği: ”Acil Durum Bilgisayarı”nda hasta verileri şifreli olarak klasörde saklanır.</a:t>
            </a:r>
            <a:endParaRPr>
              <a:latin typeface="Times New Roman"/>
              <a:ea typeface="Times New Roman"/>
              <a:cs typeface="Times New Roman"/>
              <a:sym typeface="Times New Roman"/>
            </a:endParaRPr>
          </a:p>
          <a:p>
            <a:pPr marL="457200" lvl="0" indent="-4445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İş Sürekliliği: “Acil Durum Bilgisayarı”nda hastaların epikriz formu PDF formatında saklanır (Epikriz formunda minimum düzeyde hastanın alerji bilgisi, laboratuvar sonuçları, kullandığı ilaçların bilgisi, tanı ve şikayetleri yer almalıdır).</a:t>
            </a:r>
            <a:endParaRPr>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Hastaların yeniden başvuru oranları, randevu oranları, vb. analiz edilir.</a:t>
            </a:r>
            <a:endParaRPr>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Klinik sonuçlardan elde edilen veriler kaliteyi iyileştirmek için kullanılır (Kalite ve verimlilik kapsamında takip edilen göstergeler takip edilir ve eğer bir uyumsuzluk varsa iyileştirme sağlanır).</a:t>
            </a:r>
            <a:endParaRPr>
              <a:latin typeface="Times New Roman"/>
              <a:ea typeface="Times New Roman"/>
              <a:cs typeface="Times New Roman"/>
              <a:sym typeface="Times New Roman"/>
            </a:endParaRPr>
          </a:p>
          <a:p>
            <a:pPr marL="457200" lvl="0" indent="-3048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Klinik sonuçlardan elde edilen veriler analiz edilir.</a:t>
            </a:r>
            <a:endParaRPr>
              <a:latin typeface="Times New Roman"/>
              <a:ea typeface="Times New Roman"/>
              <a:cs typeface="Times New Roman"/>
              <a:sym typeface="Times New Roman"/>
            </a:endParaRPr>
          </a:p>
          <a:p>
            <a:pPr marL="457200" lvl="0" indent="-4445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Hastalar kendi sağlık kayıtlarına erişim sağlar.</a:t>
            </a:r>
            <a:endParaRPr>
              <a:latin typeface="Times New Roman"/>
              <a:ea typeface="Times New Roman"/>
              <a:cs typeface="Times New Roman"/>
              <a:sym typeface="Times New Roman"/>
            </a:endParaRPr>
          </a:p>
          <a:p>
            <a:pPr marL="457200" lvl="0" indent="-4445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Hastalar kendi sağlık durumlarına ilişkin bilgileri hasta portaline girer (Hastalar kendileri E-nabıza bilgi girişi yapabilir. Örneğin; ameliyat sonrası sağlık durumu, görüntü yükleme, tansiyon, şeker bilgisi, alerji bilgisi girebilme, vb.).</a:t>
            </a:r>
            <a:endParaRPr>
              <a:latin typeface="Times New Roman"/>
              <a:ea typeface="Times New Roman"/>
              <a:cs typeface="Times New Roman"/>
              <a:sym typeface="Times New Roman"/>
            </a:endParaRPr>
          </a:p>
          <a:p>
            <a:pPr marL="457200" lvl="0" indent="-4445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Yatan hastalar için memnuniyet ölçümleri yapılır.</a:t>
            </a:r>
            <a:endParaRPr>
              <a:latin typeface="Times New Roman"/>
              <a:ea typeface="Times New Roman"/>
              <a:cs typeface="Times New Roman"/>
              <a:sym typeface="Times New Roman"/>
            </a:endParaRPr>
          </a:p>
          <a:p>
            <a:pPr marL="457200" lvl="0" indent="-4445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Giyilebilir cihazlardan vb. elde edilen veriler hasta portaline girilir (Örneğin; akıllı saatten gelen merdiven çıkma verisi, kilo bilgisi, egzersiz bilgisi)</a:t>
            </a:r>
            <a:endParaRPr>
              <a:latin typeface="Times New Roman"/>
              <a:ea typeface="Times New Roman"/>
              <a:cs typeface="Times New Roman"/>
              <a:sym typeface="Times New Roman"/>
            </a:endParaRPr>
          </a:p>
          <a:p>
            <a:pPr marL="457200" lvl="0" indent="-444500" algn="l" rtl="0">
              <a:spcBef>
                <a:spcPts val="0"/>
              </a:spcBef>
              <a:spcAft>
                <a:spcPts val="0"/>
              </a:spcAft>
              <a:buClr>
                <a:schemeClr val="dk1"/>
              </a:buClr>
              <a:buSzPts val="1200"/>
              <a:buFont typeface="Times New Roman"/>
              <a:buChar char="•"/>
            </a:pPr>
            <a:r>
              <a:rPr lang="en-US">
                <a:latin typeface="Times New Roman"/>
                <a:ea typeface="Times New Roman"/>
                <a:cs typeface="Times New Roman"/>
                <a:sym typeface="Times New Roman"/>
              </a:rPr>
              <a:t>Yatan hasta ve sağlık profesyonelleri arasında iletişimi sağlayan bir uygulama (sms, application) vardır.</a:t>
            </a:r>
            <a:endParaRPr>
              <a:latin typeface="Times New Roman"/>
              <a:ea typeface="Times New Roman"/>
              <a:cs typeface="Times New Roman"/>
              <a:sym typeface="Times New Roman"/>
            </a:endParaRPr>
          </a:p>
          <a:p>
            <a:pPr marL="457200" lvl="0" indent="-457200" algn="l" rtl="0">
              <a:spcBef>
                <a:spcPts val="0"/>
              </a:spcBef>
              <a:spcAft>
                <a:spcPts val="0"/>
              </a:spcAft>
              <a:buSzPts val="1400"/>
              <a:buFont typeface="Times New Roman"/>
              <a:buChar char="•"/>
            </a:pPr>
            <a:r>
              <a:rPr lang="en-US">
                <a:latin typeface="Times New Roman"/>
                <a:ea typeface="Times New Roman"/>
                <a:cs typeface="Times New Roman"/>
                <a:sym typeface="Times New Roman"/>
              </a:rPr>
              <a:t>Klinik olarak alınan uyarılar hastaların bakım sürecinde oluşabilecek riskleri önler.</a:t>
            </a:r>
            <a:endParaRPr>
              <a:latin typeface="Times New Roman"/>
              <a:ea typeface="Times New Roman"/>
              <a:cs typeface="Times New Roman"/>
              <a:sym typeface="Times New Roman"/>
            </a:endParaRPr>
          </a:p>
          <a:p>
            <a:pPr marL="457200" lvl="0" indent="-368300" algn="l" rtl="0">
              <a:lnSpc>
                <a:spcPct val="150000"/>
              </a:lnSpc>
              <a:spcBef>
                <a:spcPts val="0"/>
              </a:spcBef>
              <a:spcAft>
                <a:spcPts val="0"/>
              </a:spcAft>
              <a:buClr>
                <a:schemeClr val="dk1"/>
              </a:buClr>
              <a:buSzPts val="1100"/>
              <a:buFont typeface="Arial"/>
              <a:buNone/>
            </a:pPr>
            <a:endParaRPr>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latin typeface="Times New Roman"/>
              <a:ea typeface="Times New Roman"/>
              <a:cs typeface="Times New Roman"/>
              <a:sym typeface="Times New Roman"/>
            </a:endParaRPr>
          </a:p>
          <a:p>
            <a:pPr marL="0" lvl="0" indent="0" algn="l" rtl="0">
              <a:spcBef>
                <a:spcPts val="300"/>
              </a:spcBef>
              <a:spcAft>
                <a:spcPts val="0"/>
              </a:spcAft>
              <a:buClr>
                <a:schemeClr val="dk1"/>
              </a:buClr>
              <a:buSzPts val="1100"/>
              <a:buFont typeface="Arial"/>
              <a:buNone/>
            </a:pPr>
            <a:endParaRPr>
              <a:latin typeface="Times New Roman"/>
              <a:ea typeface="Times New Roman"/>
              <a:cs typeface="Times New Roman"/>
              <a:sym typeface="Times New Roman"/>
            </a:endParaRPr>
          </a:p>
          <a:p>
            <a:pPr marL="0" lvl="0" indent="0" algn="l" rtl="0">
              <a:lnSpc>
                <a:spcPct val="90000"/>
              </a:lnSpc>
              <a:spcBef>
                <a:spcPts val="1000"/>
              </a:spcBef>
              <a:spcAft>
                <a:spcPts val="0"/>
              </a:spcAft>
              <a:buClr>
                <a:schemeClr val="dk1"/>
              </a:buClr>
              <a:buSzPts val="1100"/>
              <a:buFont typeface="Arial"/>
              <a:buNone/>
            </a:pPr>
            <a:endParaRPr sz="2800"/>
          </a:p>
          <a:p>
            <a:pPr marL="0" lvl="0" indent="0" algn="l" rtl="0">
              <a:lnSpc>
                <a:spcPct val="100000"/>
              </a:lnSpc>
              <a:spcBef>
                <a:spcPts val="300"/>
              </a:spcBef>
              <a:spcAft>
                <a:spcPts val="0"/>
              </a:spcAft>
              <a:buSzPts val="1300"/>
              <a:buNone/>
            </a:pPr>
            <a:endParaRPr baseline="30000">
              <a:latin typeface="Times New Roman"/>
              <a:ea typeface="Times New Roman"/>
              <a:cs typeface="Times New Roman"/>
              <a:sym typeface="Times New Roman"/>
            </a:endParaRPr>
          </a:p>
        </p:txBody>
      </p:sp>
      <p:sp>
        <p:nvSpPr>
          <p:cNvPr id="736" name="Google Shape;736;g144a473c595_2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g144a473c595_2_227:notes"/>
          <p:cNvSpPr txBox="1">
            <a:spLocks noGrp="1"/>
          </p:cNvSpPr>
          <p:nvPr>
            <p:ph type="body" idx="1"/>
          </p:nvPr>
        </p:nvSpPr>
        <p:spPr>
          <a:xfrm>
            <a:off x="685800" y="4343400"/>
            <a:ext cx="5486400" cy="4114800"/>
          </a:xfrm>
          <a:prstGeom prst="rect">
            <a:avLst/>
          </a:prstGeom>
          <a:noFill/>
          <a:ln>
            <a:noFill/>
          </a:ln>
        </p:spPr>
        <p:txBody>
          <a:bodyPr spcFirstLastPara="1" wrap="square" lIns="91100" tIns="45550" rIns="91100" bIns="45550" anchor="t" anchorCtr="0">
            <a:noAutofit/>
          </a:bodyPr>
          <a:lstStyle/>
          <a:p>
            <a:pPr marL="457200" marR="0" lvl="0" indent="-444500" algn="l" rtl="0">
              <a:lnSpc>
                <a:spcPct val="100000"/>
              </a:lnSpc>
              <a:spcBef>
                <a:spcPts val="0"/>
              </a:spcBef>
              <a:spcAft>
                <a:spcPts val="0"/>
              </a:spcAft>
              <a:buClr>
                <a:srgbClr val="000000"/>
              </a:buClr>
              <a:buSzPts val="1200"/>
              <a:buFont typeface="Times New Roman"/>
              <a:buChar char="•"/>
            </a:pPr>
            <a:r>
              <a:rPr lang="en-US">
                <a:solidFill>
                  <a:schemeClr val="dk1"/>
                </a:solidFill>
                <a:latin typeface="Times New Roman"/>
                <a:ea typeface="Times New Roman"/>
                <a:cs typeface="Times New Roman"/>
                <a:sym typeface="Times New Roman"/>
              </a:rPr>
              <a:t>Hastanenin analitik stratejiyi yönetmek için bir planı vardır. </a:t>
            </a:r>
            <a:r>
              <a:rPr lang="en-US">
                <a:latin typeface="Times New Roman"/>
                <a:ea typeface="Times New Roman"/>
                <a:cs typeface="Times New Roman"/>
                <a:sym typeface="Times New Roman"/>
              </a:rPr>
              <a:t>Veri yönetişim stratejisi yıllık olarak analiz edilir. Elde edilen tüm veriler sonuçları iyileştirmek için kullanılır. Sağlık profesyonellerinin iş yükü ve iş yoğunluğu takip edilir (Örneğin; Yoğun bakımda basamaklara göre yatak başına düşen hemşire sayısı için bir sınır bulunmaktadır. 3. Basamak Yoğun Bakımda 2 yatak için 1 hemşire, 2. Basamak Yoğun Bakımda 3 yatak için 1 hemşire, 1. Basamak Yoğun Bakımda  5 yatak için 1 hemşire görevlendirilmektedir. Görevlendirilen hemşireye fazladan bir hasta daha verildiğinde sistem bununla ilgili uyarı vermelidir (istisnai durumlar hariç). Karşılaşılabilecek riskleri azaltmak amacıyla iş analitiği kullanılır.</a:t>
            </a:r>
            <a:endParaRPr>
              <a:latin typeface="Times New Roman"/>
              <a:ea typeface="Times New Roman"/>
              <a:cs typeface="Times New Roman"/>
              <a:sym typeface="Times New Roman"/>
            </a:endParaRPr>
          </a:p>
          <a:p>
            <a:pPr marL="457200" marR="0" lvl="0" indent="-457200" algn="l" rtl="0">
              <a:lnSpc>
                <a:spcPct val="100000"/>
              </a:lnSpc>
              <a:spcBef>
                <a:spcPts val="0"/>
              </a:spcBef>
              <a:spcAft>
                <a:spcPts val="0"/>
              </a:spcAft>
              <a:buSzPts val="1400"/>
              <a:buFont typeface="Times New Roman"/>
              <a:buChar char="•"/>
            </a:pPr>
            <a:r>
              <a:rPr lang="en-US">
                <a:latin typeface="Times New Roman"/>
                <a:ea typeface="Times New Roman"/>
                <a:cs typeface="Times New Roman"/>
                <a:sym typeface="Times New Roman"/>
              </a:rPr>
              <a:t>Kapalı Döngü Ürün Yönetimi kullanımı %95’dir (En az 4 aylık kullanım istatistiği olmalıdır).</a:t>
            </a:r>
            <a:endParaRPr>
              <a:latin typeface="Times New Roman"/>
              <a:ea typeface="Times New Roman"/>
              <a:cs typeface="Times New Roman"/>
              <a:sym typeface="Times New Roman"/>
            </a:endParaRPr>
          </a:p>
          <a:p>
            <a:pPr marL="457200" marR="0" lvl="0" indent="-457200" algn="l" rtl="0">
              <a:lnSpc>
                <a:spcPct val="100000"/>
              </a:lnSpc>
              <a:spcBef>
                <a:spcPts val="0"/>
              </a:spcBef>
              <a:spcAft>
                <a:spcPts val="0"/>
              </a:spcAft>
              <a:buSzPts val="1400"/>
              <a:buFont typeface="Times New Roman"/>
              <a:buChar char="•"/>
            </a:pPr>
            <a:r>
              <a:rPr lang="en-US">
                <a:latin typeface="Times New Roman"/>
                <a:ea typeface="Times New Roman"/>
                <a:cs typeface="Times New Roman"/>
                <a:sym typeface="Times New Roman"/>
              </a:rPr>
              <a:t>Hastanede kullanılan tıbbi cihazlar HBYS ile entegredir (Entregre olmayan cihazlardan sağlanan veriler sisteme kaydedilmelidir. Eğer kağıt kullanılıyorsa son 24 saat içerisinde taratılarak sisteme kaydedilmelidir).</a:t>
            </a:r>
            <a:endParaRPr>
              <a:latin typeface="Times New Roman"/>
              <a:ea typeface="Times New Roman"/>
              <a:cs typeface="Times New Roman"/>
              <a:sym typeface="Times New Roman"/>
            </a:endParaRPr>
          </a:p>
          <a:p>
            <a:pPr marL="457200" marR="0" lvl="0" indent="-457200" algn="l" rtl="0">
              <a:lnSpc>
                <a:spcPct val="100000"/>
              </a:lnSpc>
              <a:spcBef>
                <a:spcPts val="0"/>
              </a:spcBef>
              <a:spcAft>
                <a:spcPts val="0"/>
              </a:spcAft>
              <a:buSzPts val="1400"/>
              <a:buFont typeface="Times New Roman"/>
              <a:buChar char="•"/>
            </a:pPr>
            <a:r>
              <a:rPr lang="en-US">
                <a:latin typeface="Times New Roman"/>
                <a:ea typeface="Times New Roman"/>
                <a:cs typeface="Times New Roman"/>
                <a:sym typeface="Times New Roman"/>
              </a:rPr>
              <a:t>Hastalar, sağlık durumları ile ilgili hatırlatıcı uyarılar alır (Hatırlatıcı uyarılar- Yaklaşan randevu bilgilendirmesi, ilacın rapor süresinin sona ermesi, vb.).</a:t>
            </a:r>
            <a:endParaRPr>
              <a:latin typeface="Times New Roman"/>
              <a:ea typeface="Times New Roman"/>
              <a:cs typeface="Times New Roman"/>
              <a:sym typeface="Times New Roman"/>
            </a:endParaRPr>
          </a:p>
          <a:p>
            <a:pPr marL="457200" marR="0" lvl="0" indent="-457200" algn="l" rtl="0">
              <a:lnSpc>
                <a:spcPct val="100000"/>
              </a:lnSpc>
              <a:spcBef>
                <a:spcPts val="0"/>
              </a:spcBef>
              <a:spcAft>
                <a:spcPts val="0"/>
              </a:spcAft>
              <a:buSzPts val="1400"/>
              <a:buFont typeface="Times New Roman"/>
              <a:buChar char="•"/>
            </a:pPr>
            <a:r>
              <a:rPr lang="en-US">
                <a:latin typeface="Times New Roman"/>
                <a:ea typeface="Times New Roman"/>
                <a:cs typeface="Times New Roman"/>
                <a:sym typeface="Times New Roman"/>
              </a:rPr>
              <a:t>Hastalar sağlık durumları ile ilglili bilgilendirme uyarıları alır (Bilgilendirme uyarıları- Örneğin;şeker hastalarına her 3 ayda bir şeker ölçümü yapılması için hastane tarafından bilgilendirme smsi gönderilebilir.).</a:t>
            </a:r>
            <a:endParaRPr>
              <a:latin typeface="Times New Roman"/>
              <a:ea typeface="Times New Roman"/>
              <a:cs typeface="Times New Roman"/>
              <a:sym typeface="Times New Roman"/>
            </a:endParaRPr>
          </a:p>
          <a:p>
            <a:pPr marL="457200" marR="0" lvl="0" indent="-457200" algn="l" rtl="0">
              <a:lnSpc>
                <a:spcPct val="100000"/>
              </a:lnSpc>
              <a:spcBef>
                <a:spcPts val="0"/>
              </a:spcBef>
              <a:spcAft>
                <a:spcPts val="0"/>
              </a:spcAft>
              <a:buSzPts val="1400"/>
              <a:buFont typeface="Times New Roman"/>
              <a:buChar char="•"/>
            </a:pPr>
            <a:r>
              <a:rPr lang="en-US">
                <a:latin typeface="Times New Roman"/>
                <a:ea typeface="Times New Roman"/>
                <a:cs typeface="Times New Roman"/>
                <a:sym typeface="Times New Roman"/>
              </a:rPr>
              <a:t>Hastalar, sağlık kayıtlarına gerçek zamanlı olarak erişir.</a:t>
            </a:r>
            <a:endParaRPr>
              <a:latin typeface="Times New Roman"/>
              <a:ea typeface="Times New Roman"/>
              <a:cs typeface="Times New Roman"/>
              <a:sym typeface="Times New Roman"/>
            </a:endParaRPr>
          </a:p>
          <a:p>
            <a:pPr marL="457200" lvl="0" indent="-444500" algn="l" rtl="0">
              <a:lnSpc>
                <a:spcPct val="100000"/>
              </a:lnSpc>
              <a:spcBef>
                <a:spcPts val="0"/>
              </a:spcBef>
              <a:spcAft>
                <a:spcPts val="0"/>
              </a:spcAft>
              <a:buSzPts val="1200"/>
              <a:buFont typeface="Times New Roman"/>
              <a:buChar char="•"/>
            </a:pPr>
            <a:r>
              <a:rPr lang="en-US">
                <a:latin typeface="Times New Roman"/>
                <a:ea typeface="Times New Roman"/>
                <a:cs typeface="Times New Roman"/>
                <a:sym typeface="Times New Roman"/>
              </a:rPr>
              <a:t>Hastaların kendi sağlık kayıtlarına erişim oranı, kronik hastalığa sahip hastaların kendi sağlık kayıtlarına erişim oranı, dijital araçları kullanan hasta oranı (Dijital araçlar-Akıllı saat, elektronik tartı, giyilebilir şeker ölçer), tele-sağlık ile sağlık hizmeti alan hastaların oranı, dijital araçları kullanarak kendi sağlık bilgilerini kaydeden hasta oranı</a:t>
            </a:r>
            <a:endParaRPr>
              <a:latin typeface="Times New Roman"/>
              <a:ea typeface="Times New Roman"/>
              <a:cs typeface="Times New Roman"/>
              <a:sym typeface="Times New Roman"/>
            </a:endParaRPr>
          </a:p>
          <a:p>
            <a:pPr marL="457200" lvl="0" indent="-444500" algn="l" rtl="0">
              <a:lnSpc>
                <a:spcPct val="100000"/>
              </a:lnSpc>
              <a:spcBef>
                <a:spcPts val="0"/>
              </a:spcBef>
              <a:spcAft>
                <a:spcPts val="0"/>
              </a:spcAft>
              <a:buSzPts val="1200"/>
              <a:buFont typeface="Times New Roman"/>
              <a:buChar char="•"/>
            </a:pPr>
            <a:r>
              <a:rPr lang="en-US">
                <a:latin typeface="Times New Roman"/>
                <a:ea typeface="Times New Roman"/>
                <a:cs typeface="Times New Roman"/>
                <a:sym typeface="Times New Roman"/>
              </a:rPr>
              <a:t>Hastaların dijital araçlardan sağladığı memnuniyet düzeyi ölçülür.</a:t>
            </a:r>
            <a:endParaRPr>
              <a:latin typeface="Times New Roman"/>
              <a:ea typeface="Times New Roman"/>
              <a:cs typeface="Times New Roman"/>
              <a:sym typeface="Times New Roman"/>
            </a:endParaRPr>
          </a:p>
          <a:p>
            <a:pPr marL="457200" marR="0" lvl="0" indent="-444500" algn="l" rtl="0">
              <a:lnSpc>
                <a:spcPct val="100000"/>
              </a:lnSpc>
              <a:spcBef>
                <a:spcPts val="0"/>
              </a:spcBef>
              <a:spcAft>
                <a:spcPts val="0"/>
              </a:spcAft>
              <a:buClr>
                <a:srgbClr val="000000"/>
              </a:buClr>
              <a:buSzPts val="1200"/>
              <a:buFont typeface="Times New Roman"/>
              <a:buChar char="•"/>
            </a:pPr>
            <a:r>
              <a:rPr lang="en-US">
                <a:solidFill>
                  <a:schemeClr val="dk1"/>
                </a:solidFill>
                <a:latin typeface="Times New Roman"/>
                <a:ea typeface="Times New Roman"/>
                <a:cs typeface="Times New Roman"/>
                <a:sym typeface="Times New Roman"/>
              </a:rPr>
              <a:t>Hastalar, kendilerine ait sağlık verilerini sağlık profesyonelleri ile paylaşır (</a:t>
            </a:r>
            <a:r>
              <a:rPr lang="en-US" i="0" u="none" strike="noStrike" cap="none">
                <a:solidFill>
                  <a:schemeClr val="dk1"/>
                </a:solidFill>
                <a:latin typeface="Times New Roman"/>
                <a:ea typeface="Times New Roman"/>
                <a:cs typeface="Times New Roman"/>
                <a:sym typeface="Times New Roman"/>
              </a:rPr>
              <a:t>Örneğin; hasta alerji bilgisini ve kalp pili bilgisini E-nabıza girebilir ve hekim bunları görebilir)</a:t>
            </a:r>
            <a:r>
              <a:rPr lang="en-US">
                <a:solidFill>
                  <a:schemeClr val="dk1"/>
                </a:solidFill>
                <a:latin typeface="Times New Roman"/>
                <a:ea typeface="Times New Roman"/>
                <a:cs typeface="Times New Roman"/>
                <a:sym typeface="Times New Roman"/>
              </a:rPr>
              <a:t>.</a:t>
            </a:r>
            <a:endParaRPr>
              <a:latin typeface="Times New Roman"/>
              <a:ea typeface="Times New Roman"/>
              <a:cs typeface="Times New Roman"/>
              <a:sym typeface="Times New Roman"/>
            </a:endParaRPr>
          </a:p>
          <a:p>
            <a:pPr marL="457200" lvl="0" indent="-444500" algn="l" rtl="0">
              <a:lnSpc>
                <a:spcPct val="100000"/>
              </a:lnSpc>
              <a:spcBef>
                <a:spcPts val="0"/>
              </a:spcBef>
              <a:spcAft>
                <a:spcPts val="0"/>
              </a:spcAft>
              <a:buSzPts val="1200"/>
              <a:buFont typeface="Times New Roman"/>
              <a:buChar char="•"/>
            </a:pPr>
            <a:r>
              <a:rPr lang="en-US">
                <a:solidFill>
                  <a:schemeClr val="dk1"/>
                </a:solidFill>
                <a:latin typeface="Times New Roman"/>
                <a:ea typeface="Times New Roman"/>
                <a:cs typeface="Times New Roman"/>
                <a:sym typeface="Times New Roman"/>
              </a:rPr>
              <a:t>Hastanede istenmeyen/advers olaylar elektronik olarak raporlanır.</a:t>
            </a:r>
            <a:endParaRPr>
              <a:latin typeface="Times New Roman"/>
              <a:ea typeface="Times New Roman"/>
              <a:cs typeface="Times New Roman"/>
              <a:sym typeface="Times New Roman"/>
            </a:endParaRPr>
          </a:p>
          <a:p>
            <a:pPr marL="457200" lvl="0" indent="-444500" algn="l" rtl="0">
              <a:lnSpc>
                <a:spcPct val="100000"/>
              </a:lnSpc>
              <a:spcBef>
                <a:spcPts val="0"/>
              </a:spcBef>
              <a:spcAft>
                <a:spcPts val="0"/>
              </a:spcAft>
              <a:buSzPts val="1200"/>
              <a:buFont typeface="Times New Roman"/>
              <a:buChar char="•"/>
            </a:pPr>
            <a:r>
              <a:rPr lang="en-US">
                <a:solidFill>
                  <a:schemeClr val="dk1"/>
                </a:solidFill>
                <a:latin typeface="Times New Roman"/>
                <a:ea typeface="Times New Roman"/>
                <a:cs typeface="Times New Roman"/>
                <a:sym typeface="Times New Roman"/>
              </a:rPr>
              <a:t>Sağlık bakımında kullanılan dijital araçlar izlenir.</a:t>
            </a:r>
            <a:endParaRPr>
              <a:latin typeface="Times New Roman"/>
              <a:ea typeface="Times New Roman"/>
              <a:cs typeface="Times New Roman"/>
              <a:sym typeface="Times New Roman"/>
            </a:endParaRPr>
          </a:p>
          <a:p>
            <a:pPr marL="457200" lvl="0" indent="-444500" algn="l" rtl="0">
              <a:lnSpc>
                <a:spcPct val="100000"/>
              </a:lnSpc>
              <a:spcBef>
                <a:spcPts val="0"/>
              </a:spcBef>
              <a:spcAft>
                <a:spcPts val="0"/>
              </a:spcAft>
              <a:buSzPts val="1200"/>
              <a:buFont typeface="Times New Roman"/>
              <a:buChar char="•"/>
            </a:pPr>
            <a:r>
              <a:rPr lang="en-US">
                <a:solidFill>
                  <a:schemeClr val="dk1"/>
                </a:solidFill>
                <a:latin typeface="Times New Roman"/>
                <a:ea typeface="Times New Roman"/>
                <a:cs typeface="Times New Roman"/>
                <a:sym typeface="Times New Roman"/>
              </a:rPr>
              <a:t>Sistem kesintilerinin süresi analiz edilir.</a:t>
            </a:r>
            <a:endParaRPr>
              <a:latin typeface="Times New Roman"/>
              <a:ea typeface="Times New Roman"/>
              <a:cs typeface="Times New Roman"/>
              <a:sym typeface="Times New Roman"/>
            </a:endParaRPr>
          </a:p>
          <a:p>
            <a:pPr marL="457200" lvl="0" indent="-444500" algn="l" rtl="0">
              <a:lnSpc>
                <a:spcPct val="100000"/>
              </a:lnSpc>
              <a:spcBef>
                <a:spcPts val="0"/>
              </a:spcBef>
              <a:spcAft>
                <a:spcPts val="0"/>
              </a:spcAft>
              <a:buSzPts val="1200"/>
              <a:buFont typeface="Times New Roman"/>
              <a:buChar char="•"/>
            </a:pPr>
            <a:r>
              <a:rPr lang="en-US">
                <a:solidFill>
                  <a:schemeClr val="dk1"/>
                </a:solidFill>
                <a:latin typeface="Times New Roman"/>
                <a:ea typeface="Times New Roman"/>
                <a:cs typeface="Times New Roman"/>
                <a:sym typeface="Times New Roman"/>
              </a:rPr>
              <a:t>Hastaların taburcu olmadan önce yapılandırılmış formattaki bakım planları sağlık profesyonelleri tarafından gözden geçirilir.</a:t>
            </a:r>
            <a:endParaRPr>
              <a:latin typeface="Times New Roman"/>
              <a:ea typeface="Times New Roman"/>
              <a:cs typeface="Times New Roman"/>
              <a:sym typeface="Times New Roman"/>
            </a:endParaRPr>
          </a:p>
        </p:txBody>
      </p:sp>
      <p:sp>
        <p:nvSpPr>
          <p:cNvPr id="794" name="Google Shape;794;g144a473c595_2_2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1534c7b29a7_1_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g1534c7b29a7_1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1534c7b29a7_1_5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8" name="Google Shape;638;g1534c7b29a7_1_5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1534c7b29a7_1_5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5" name="Google Shape;665;g1534c7b29a7_1_5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6" name="Google Shape;666;g1534c7b29a7_1_5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g1534c7b29a7_1_5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g1534c7b29a7_1_5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1" name="Google Shape;681;g1534c7b29a7_1_5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1534c7b29a7_1_5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6" name="Google Shape;686;g1534c7b29a7_1_5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7" name="Google Shape;687;g1534c7b29a7_1_58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534c7b29a7_1_5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4" name="Google Shape;694;g1534c7b29a7_1_59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5" name="Google Shape;695;g1534c7b29a7_1_59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1534c7b29a7_1_6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2" name="Google Shape;702;g1534c7b29a7_1_6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3" name="Google Shape;703;g1534c7b29a7_1_6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1534c7b29a7_1_6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g1534c7b29a7_1_6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1100"/>
              <a:buNone/>
            </a:pPr>
            <a:r>
              <a:rPr lang="en-US">
                <a:latin typeface="Times New Roman"/>
                <a:ea typeface="Times New Roman"/>
                <a:cs typeface="Times New Roman"/>
                <a:sym typeface="Times New Roman"/>
              </a:rPr>
              <a:t>EMRAM seviyelendirmesinde, Seviye 3'ün, PACS, eMAR ve hemşirelik dokümantasyonunun  benimsenmesi gibi temel gereksinimleri, bir eşik gibi görünmektedir, çünkü hastaneler Seviye 3'e ulaştığında, geri kalan teknolojiler nispeten kolay bir şekilde benimsenmekte ve benimsenme seviyeleri istikrarlı bir şekilde artmaktadır.    Hastanelerin % 36’ sı Kapsamlı EHR işlevlerine ve % 63’ ü Temel EHR işlevlerine sahiptir.  </a:t>
            </a:r>
            <a:endParaRPr dirty="0">
              <a:latin typeface="Times New Roman"/>
              <a:ea typeface="Times New Roman"/>
              <a:cs typeface="Times New Roman"/>
              <a:sym typeface="Times New Roman"/>
            </a:endParaRPr>
          </a:p>
          <a:p>
            <a:pPr marL="0" lvl="0" indent="0" algn="just" rtl="0">
              <a:lnSpc>
                <a:spcPct val="90000"/>
              </a:lnSpc>
              <a:spcBef>
                <a:spcPts val="0"/>
              </a:spcBef>
              <a:spcAft>
                <a:spcPts val="0"/>
              </a:spcAft>
              <a:buClr>
                <a:srgbClr val="2F5496"/>
              </a:buClr>
              <a:buSzPts val="2400"/>
              <a:buFont typeface="Arial"/>
              <a:buNone/>
            </a:pPr>
            <a:r>
              <a:rPr lang="en-US">
                <a:latin typeface="Times New Roman"/>
                <a:ea typeface="Times New Roman"/>
                <a:cs typeface="Times New Roman"/>
                <a:sym typeface="Times New Roman"/>
              </a:rPr>
              <a:t>Temel ve kapsamlı EHR işlevlerinin kavramlarını ele aldığımızda, bunları EMRAM seviyeleri ile karşılaştırarak, Türkiye'de incelenen tüm hastanelerin % 63’ ünün en azından temel EHR işlevlerine ve % 36’ sının kapsamlı EHR işlevlerine sahip olduğu görülmüştür. Bu sonuç, 2017'de Kore hastanelerinin sonuçlarından daha iyi, ancak Tabloda gösterildiği gibi 2015 ve 2017'de ABD'deki hastanelerin sonuçlarından daha düşük olduğu sonucuna varılmıştır. </a:t>
            </a:r>
            <a:endParaRPr dirty="0">
              <a:latin typeface="Times New Roman"/>
              <a:ea typeface="Times New Roman"/>
              <a:cs typeface="Times New Roman"/>
              <a:sym typeface="Times New Roman"/>
            </a:endParaRPr>
          </a:p>
        </p:txBody>
      </p:sp>
      <p:sp>
        <p:nvSpPr>
          <p:cNvPr id="738" name="Google Shape;738;g1534c7b29a7_1_6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1534c7b29a7_1_6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g1534c7b29a7_1_6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8" name="Google Shape;748;g1534c7b29a7_1_6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g1534c7b29a7_1_6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7" name="Google Shape;757;g1534c7b29a7_1_6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8" name="Google Shape;758;g1534c7b29a7_1_6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1534c7b29a7_1_6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g1534c7b29a7_1_6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Güncellenecek</a:t>
            </a:r>
            <a:endParaRPr lang="en-US" dirty="0"/>
          </a:p>
        </p:txBody>
      </p:sp>
      <p:sp>
        <p:nvSpPr>
          <p:cNvPr id="766" name="Google Shape;766;g1534c7b29a7_1_65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1534c7b29a7_1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 name="Google Shape;127;g1534c7b29a7_1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1534c7b29a7_1_6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2" name="Google Shape;772;g1534c7b29a7_1_6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1534c7b29a7_1_6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8" name="Google Shape;778;g1534c7b29a7_1_6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1534c7b29a7_1_6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5" name="Google Shape;795;g1534c7b29a7_1_6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1534c7b29a7_1_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9" name="Google Shape;149;g1534c7b29a7_1_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1534c7b29a7_1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5" name="Google Shape;155;g1534c7b29a7_1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534c7b29a7_1_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6" name="Google Shape;166;g1534c7b29a7_1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534c7b29a7_1_1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3" name="Google Shape;173;g1534c7b29a7_1_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1534c7b29a7_1_116:notes"/>
          <p:cNvSpPr txBox="1">
            <a:spLocks noGrp="1"/>
          </p:cNvSpPr>
          <p:nvPr>
            <p:ph type="body" idx="1"/>
          </p:nvPr>
        </p:nvSpPr>
        <p:spPr>
          <a:xfrm>
            <a:off x="685800" y="27977007"/>
            <a:ext cx="5486400" cy="22891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5" name="Google Shape;185;g1534c7b29a7_1_116:notes"/>
          <p:cNvSpPr>
            <a:spLocks noGrp="1" noRot="1" noChangeAspect="1"/>
          </p:cNvSpPr>
          <p:nvPr>
            <p:ph type="sldImg" idx="2"/>
          </p:nvPr>
        </p:nvSpPr>
        <p:spPr>
          <a:xfrm>
            <a:off x="-14011275" y="7265988"/>
            <a:ext cx="34880550" cy="19621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aşlık Slaydı" type="title">
  <p:cSld name="TITLE">
    <p:spTree>
      <p:nvGrpSpPr>
        <p:cNvPr id="1" name="Shape 17"/>
        <p:cNvGrpSpPr/>
        <p:nvPr/>
      </p:nvGrpSpPr>
      <p:grpSpPr>
        <a:xfrm>
          <a:off x="0" y="0"/>
          <a:ext cx="0" cy="0"/>
          <a:chOff x="0" y="0"/>
          <a:chExt cx="0" cy="0"/>
        </a:xfrm>
      </p:grpSpPr>
      <p:sp>
        <p:nvSpPr>
          <p:cNvPr id="18" name="Google Shape;18;p5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0" name="Google Shape;20;p5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şlıklı Resim" type="picTx">
  <p:cSld name="PICTURE_WITH_CAPTION_TEXT">
    <p:spTree>
      <p:nvGrpSpPr>
        <p:cNvPr id="1" name="Shape 73"/>
        <p:cNvGrpSpPr/>
        <p:nvPr/>
      </p:nvGrpSpPr>
      <p:grpSpPr>
        <a:xfrm>
          <a:off x="0" y="0"/>
          <a:ext cx="0" cy="0"/>
          <a:chOff x="0" y="0"/>
          <a:chExt cx="0" cy="0"/>
        </a:xfrm>
      </p:grpSpPr>
      <p:sp>
        <p:nvSpPr>
          <p:cNvPr id="74" name="Google Shape;74;p61"/>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61"/>
          <p:cNvSpPr>
            <a:spLocks noGrp="1"/>
          </p:cNvSpPr>
          <p:nvPr>
            <p:ph type="pic" idx="2"/>
          </p:nvPr>
        </p:nvSpPr>
        <p:spPr>
          <a:xfrm>
            <a:off x="5183188" y="987425"/>
            <a:ext cx="6172200" cy="4873500"/>
          </a:xfrm>
          <a:prstGeom prst="rect">
            <a:avLst/>
          </a:prstGeom>
          <a:noFill/>
          <a:ln>
            <a:noFill/>
          </a:ln>
        </p:spPr>
      </p:sp>
      <p:sp>
        <p:nvSpPr>
          <p:cNvPr id="76" name="Google Shape;76;p61"/>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7" name="Google Shape;77;p6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6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6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şlık ve Dikey Metin" type="vertTx">
  <p:cSld name="VERTICAL_TEXT">
    <p:spTree>
      <p:nvGrpSpPr>
        <p:cNvPr id="1" name="Shape 80"/>
        <p:cNvGrpSpPr/>
        <p:nvPr/>
      </p:nvGrpSpPr>
      <p:grpSpPr>
        <a:xfrm>
          <a:off x="0" y="0"/>
          <a:ext cx="0" cy="0"/>
          <a:chOff x="0" y="0"/>
          <a:chExt cx="0" cy="0"/>
        </a:xfrm>
      </p:grpSpPr>
      <p:sp>
        <p:nvSpPr>
          <p:cNvPr id="81" name="Google Shape;81;p6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2"/>
          <p:cNvSpPr txBox="1">
            <a:spLocks noGrp="1"/>
          </p:cNvSpPr>
          <p:nvPr>
            <p:ph type="body" idx="1"/>
          </p:nvPr>
        </p:nvSpPr>
        <p:spPr>
          <a:xfrm rot="5400000">
            <a:off x="3920400" y="-1256575"/>
            <a:ext cx="4351200"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62"/>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62"/>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6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key Başlık ve Metin" type="vertTitleAndTx">
  <p:cSld name="VERTICAL_TITLE_AND_VERTICAL_TEXT">
    <p:spTree>
      <p:nvGrpSpPr>
        <p:cNvPr id="1" name="Shape 86"/>
        <p:cNvGrpSpPr/>
        <p:nvPr/>
      </p:nvGrpSpPr>
      <p:grpSpPr>
        <a:xfrm>
          <a:off x="0" y="0"/>
          <a:ext cx="0" cy="0"/>
          <a:chOff x="0" y="0"/>
          <a:chExt cx="0" cy="0"/>
        </a:xfrm>
      </p:grpSpPr>
      <p:sp>
        <p:nvSpPr>
          <p:cNvPr id="87" name="Google Shape;87;p63"/>
          <p:cNvSpPr txBox="1">
            <a:spLocks noGrp="1"/>
          </p:cNvSpPr>
          <p:nvPr>
            <p:ph type="title"/>
          </p:nvPr>
        </p:nvSpPr>
        <p:spPr>
          <a:xfrm rot="5400000">
            <a:off x="7133400" y="1956625"/>
            <a:ext cx="5811900"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63"/>
          <p:cNvSpPr txBox="1">
            <a:spLocks noGrp="1"/>
          </p:cNvSpPr>
          <p:nvPr>
            <p:ph type="body" idx="1"/>
          </p:nvPr>
        </p:nvSpPr>
        <p:spPr>
          <a:xfrm rot="5400000">
            <a:off x="1799400" y="-596075"/>
            <a:ext cx="5811900"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6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6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6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solidFill>
          <a:srgbClr val="1E22AA"/>
        </a:solidFill>
        <a:effectLst/>
      </p:bgPr>
    </p:bg>
    <p:spTree>
      <p:nvGrpSpPr>
        <p:cNvPr id="1" name="Shape 92"/>
        <p:cNvGrpSpPr/>
        <p:nvPr/>
      </p:nvGrpSpPr>
      <p:grpSpPr>
        <a:xfrm>
          <a:off x="0" y="0"/>
          <a:ext cx="0" cy="0"/>
          <a:chOff x="0" y="0"/>
          <a:chExt cx="0" cy="0"/>
        </a:xfrm>
      </p:grpSpPr>
      <p:sp>
        <p:nvSpPr>
          <p:cNvPr id="93" name="Google Shape;93;g1534c7b29a7_1_998"/>
          <p:cNvSpPr txBox="1">
            <a:spLocks noGrp="1"/>
          </p:cNvSpPr>
          <p:nvPr>
            <p:ph type="title"/>
          </p:nvPr>
        </p:nvSpPr>
        <p:spPr>
          <a:xfrm>
            <a:off x="810882" y="2335945"/>
            <a:ext cx="4187400" cy="1783500"/>
          </a:xfrm>
          <a:prstGeom prst="rect">
            <a:avLst/>
          </a:prstGeom>
          <a:noFill/>
          <a:ln>
            <a:noFill/>
          </a:ln>
        </p:spPr>
        <p:txBody>
          <a:bodyPr spcFirstLastPara="1" wrap="square" lIns="0" tIns="0" rIns="0" bIns="0" anchor="t" anchorCtr="0">
            <a:noAutofit/>
          </a:bodyPr>
          <a:lstStyle>
            <a:lvl1pPr lvl="0" algn="l" rtl="0">
              <a:lnSpc>
                <a:spcPct val="100000"/>
              </a:lnSpc>
              <a:spcBef>
                <a:spcPts val="0"/>
              </a:spcBef>
              <a:spcAft>
                <a:spcPts val="0"/>
              </a:spcAft>
              <a:buSzPts val="4000"/>
              <a:buNone/>
              <a:defRPr sz="4000">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4" name="Google Shape;94;g1534c7b29a7_1_998"/>
          <p:cNvSpPr>
            <a:spLocks noGrp="1"/>
          </p:cNvSpPr>
          <p:nvPr>
            <p:ph type="pic" idx="2"/>
          </p:nvPr>
        </p:nvSpPr>
        <p:spPr>
          <a:xfrm>
            <a:off x="4983440" y="1385926"/>
            <a:ext cx="3683400" cy="3683400"/>
          </a:xfrm>
          <a:prstGeom prst="ellipse">
            <a:avLst/>
          </a:prstGeom>
          <a:gradFill>
            <a:gsLst>
              <a:gs pos="0">
                <a:srgbClr val="D8D8D8"/>
              </a:gs>
              <a:gs pos="99000">
                <a:srgbClr val="BFBFBF"/>
              </a:gs>
              <a:gs pos="100000">
                <a:srgbClr val="BFBFBF"/>
              </a:gs>
            </a:gsLst>
            <a:lin ang="5400012" scaled="0"/>
          </a:gradFill>
          <a:ln>
            <a:noFill/>
          </a:ln>
        </p:spPr>
      </p:sp>
      <p:sp>
        <p:nvSpPr>
          <p:cNvPr id="95" name="Google Shape;95;g1534c7b29a7_1_998"/>
          <p:cNvSpPr>
            <a:spLocks noGrp="1"/>
          </p:cNvSpPr>
          <p:nvPr>
            <p:ph type="pic" idx="3"/>
          </p:nvPr>
        </p:nvSpPr>
        <p:spPr>
          <a:xfrm>
            <a:off x="8998848" y="1385926"/>
            <a:ext cx="3683400" cy="3683400"/>
          </a:xfrm>
          <a:prstGeom prst="ellipse">
            <a:avLst/>
          </a:prstGeom>
          <a:gradFill>
            <a:gsLst>
              <a:gs pos="0">
                <a:srgbClr val="D8D8D8"/>
              </a:gs>
              <a:gs pos="99000">
                <a:srgbClr val="BFBFBF"/>
              </a:gs>
              <a:gs pos="100000">
                <a:srgbClr val="BFBFBF"/>
              </a:gs>
            </a:gsLst>
            <a:lin ang="5400012" scaled="0"/>
          </a:gradFill>
          <a:ln>
            <a:noFill/>
          </a:ln>
        </p:spPr>
      </p:sp>
      <p:pic>
        <p:nvPicPr>
          <p:cNvPr id="96" name="Google Shape;96;g1534c7b29a7_1_998"/>
          <p:cNvPicPr preferRelativeResize="0"/>
          <p:nvPr/>
        </p:nvPicPr>
        <p:blipFill rotWithShape="1">
          <a:blip r:embed="rId2">
            <a:alphaModFix/>
          </a:blip>
          <a:srcRect l="39867"/>
          <a:stretch/>
        </p:blipFill>
        <p:spPr>
          <a:xfrm>
            <a:off x="810883" y="6188663"/>
            <a:ext cx="828818" cy="643457"/>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oş" type="blank">
  <p:cSld name="BLANK">
    <p:spTree>
      <p:nvGrpSpPr>
        <p:cNvPr id="1" name="Shape 23"/>
        <p:cNvGrpSpPr/>
        <p:nvPr/>
      </p:nvGrpSpPr>
      <p:grpSpPr>
        <a:xfrm>
          <a:off x="0" y="0"/>
          <a:ext cx="0" cy="0"/>
          <a:chOff x="0" y="0"/>
          <a:chExt cx="0" cy="0"/>
        </a:xfrm>
      </p:grpSpPr>
      <p:sp>
        <p:nvSpPr>
          <p:cNvPr id="24" name="Google Shape;24;p53"/>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3"/>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şlık ve İçerik" type="obj">
  <p:cSld name="OBJECT">
    <p:spTree>
      <p:nvGrpSpPr>
        <p:cNvPr id="1" name="Shape 27"/>
        <p:cNvGrpSpPr/>
        <p:nvPr/>
      </p:nvGrpSpPr>
      <p:grpSpPr>
        <a:xfrm>
          <a:off x="0" y="0"/>
          <a:ext cx="0" cy="0"/>
          <a:chOff x="0" y="0"/>
          <a:chExt cx="0" cy="0"/>
        </a:xfrm>
      </p:grpSpPr>
      <p:sp>
        <p:nvSpPr>
          <p:cNvPr id="28" name="Google Shape;28;p5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54"/>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54"/>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ki İçerik" type="twoObj">
  <p:cSld name="TWO_OBJECTS">
    <p:spTree>
      <p:nvGrpSpPr>
        <p:cNvPr id="1" name="Shape 33"/>
        <p:cNvGrpSpPr/>
        <p:nvPr/>
      </p:nvGrpSpPr>
      <p:grpSpPr>
        <a:xfrm>
          <a:off x="0" y="0"/>
          <a:ext cx="0" cy="0"/>
          <a:chOff x="0" y="0"/>
          <a:chExt cx="0" cy="0"/>
        </a:xfrm>
      </p:grpSpPr>
      <p:sp>
        <p:nvSpPr>
          <p:cNvPr id="34" name="Google Shape;34;p5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5"/>
          <p:cNvSpPr txBox="1">
            <a:spLocks noGrp="1"/>
          </p:cNvSpPr>
          <p:nvPr>
            <p:ph type="body" idx="1"/>
          </p:nvPr>
        </p:nvSpPr>
        <p:spPr>
          <a:xfrm>
            <a:off x="838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5"/>
          <p:cNvSpPr txBox="1">
            <a:spLocks noGrp="1"/>
          </p:cNvSpPr>
          <p:nvPr>
            <p:ph type="body" idx="2"/>
          </p:nvPr>
        </p:nvSpPr>
        <p:spPr>
          <a:xfrm>
            <a:off x="6172200" y="1825625"/>
            <a:ext cx="51816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5"/>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55"/>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Karşılaştırma" type="twoTxTwoObj">
  <p:cSld name="TWO_OBJECTS_WITH_TEXT">
    <p:spTree>
      <p:nvGrpSpPr>
        <p:cNvPr id="1" name="Shape 40"/>
        <p:cNvGrpSpPr/>
        <p:nvPr/>
      </p:nvGrpSpPr>
      <p:grpSpPr>
        <a:xfrm>
          <a:off x="0" y="0"/>
          <a:ext cx="0" cy="0"/>
          <a:chOff x="0" y="0"/>
          <a:chExt cx="0" cy="0"/>
        </a:xfrm>
      </p:grpSpPr>
      <p:sp>
        <p:nvSpPr>
          <p:cNvPr id="41" name="Google Shape;41;p57"/>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57"/>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57"/>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57"/>
          <p:cNvSpPr txBox="1">
            <a:spLocks noGrp="1"/>
          </p:cNvSpPr>
          <p:nvPr>
            <p:ph type="body" idx="3"/>
          </p:nvPr>
        </p:nvSpPr>
        <p:spPr>
          <a:xfrm>
            <a:off x="6172200" y="1681163"/>
            <a:ext cx="5183100" cy="82380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57"/>
          <p:cNvSpPr txBox="1">
            <a:spLocks noGrp="1"/>
          </p:cNvSpPr>
          <p:nvPr>
            <p:ph type="body" idx="4"/>
          </p:nvPr>
        </p:nvSpPr>
        <p:spPr>
          <a:xfrm>
            <a:off x="6172200" y="2505075"/>
            <a:ext cx="5183100" cy="3684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5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5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ntent_Top Title" type="tx">
  <p:cSld name="TITLE_AND_BODY">
    <p:bg>
      <p:bgPr>
        <a:solidFill>
          <a:srgbClr val="FFFFFF"/>
        </a:solidFill>
        <a:effectLst/>
      </p:bgPr>
    </p:bg>
    <p:spTree>
      <p:nvGrpSpPr>
        <p:cNvPr id="1" name="Shape 49"/>
        <p:cNvGrpSpPr/>
        <p:nvPr/>
      </p:nvGrpSpPr>
      <p:grpSpPr>
        <a:xfrm>
          <a:off x="0" y="0"/>
          <a:ext cx="0" cy="0"/>
          <a:chOff x="0" y="0"/>
          <a:chExt cx="0" cy="0"/>
        </a:xfrm>
      </p:grpSpPr>
      <p:sp>
        <p:nvSpPr>
          <p:cNvPr id="50" name="Google Shape;50;p56"/>
          <p:cNvSpPr/>
          <p:nvPr/>
        </p:nvSpPr>
        <p:spPr>
          <a:xfrm>
            <a:off x="11432326" y="6318703"/>
            <a:ext cx="370200" cy="370200"/>
          </a:xfrm>
          <a:prstGeom prst="ellipse">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56"/>
          <p:cNvSpPr txBox="1"/>
          <p:nvPr/>
        </p:nvSpPr>
        <p:spPr>
          <a:xfrm>
            <a:off x="854698" y="589280"/>
            <a:ext cx="4266000" cy="152400"/>
          </a:xfrm>
          <a:prstGeom prst="rect">
            <a:avLst/>
          </a:prstGeom>
          <a:noFill/>
          <a:ln>
            <a:noFill/>
          </a:ln>
        </p:spPr>
        <p:txBody>
          <a:bodyPr spcFirstLastPara="1" wrap="square" lIns="0" tIns="0" rIns="0" bIns="0" anchor="t" anchorCtr="0">
            <a:spAutoFit/>
          </a:bodyPr>
          <a:lstStyle/>
          <a:p>
            <a:pPr marL="0" marR="0" lvl="0" indent="0" algn="l" rtl="0">
              <a:lnSpc>
                <a:spcPct val="75000"/>
              </a:lnSpc>
              <a:spcBef>
                <a:spcPts val="0"/>
              </a:spcBef>
              <a:spcAft>
                <a:spcPts val="0"/>
              </a:spcAft>
              <a:buClr>
                <a:srgbClr val="000000"/>
              </a:buClr>
              <a:buSzPts val="1000"/>
              <a:buFont typeface="Arial"/>
              <a:buNone/>
            </a:pPr>
            <a:r>
              <a:rPr lang="en-US" sz="1000" b="0" i="0" u="none" strike="noStrike" cap="none">
                <a:solidFill>
                  <a:schemeClr val="accent1"/>
                </a:solidFill>
                <a:latin typeface="Century Gothic"/>
                <a:ea typeface="Century Gothic"/>
                <a:cs typeface="Century Gothic"/>
                <a:sym typeface="Century Gothic"/>
              </a:rPr>
              <a:t>EMRAM: 2022 YENİLİKLERİ</a:t>
            </a:r>
            <a:endParaRPr sz="1400" b="0" i="0" u="none" strike="noStrike" cap="none">
              <a:solidFill>
                <a:srgbClr val="000000"/>
              </a:solidFill>
              <a:latin typeface="Arial"/>
              <a:ea typeface="Arial"/>
              <a:cs typeface="Arial"/>
              <a:sym typeface="Arial"/>
            </a:endParaRPr>
          </a:p>
        </p:txBody>
      </p:sp>
      <p:pic>
        <p:nvPicPr>
          <p:cNvPr id="52" name="Google Shape;52;p56" descr="Google Shape;15;p57"/>
          <p:cNvPicPr preferRelativeResize="0"/>
          <p:nvPr/>
        </p:nvPicPr>
        <p:blipFill rotWithShape="1">
          <a:blip r:embed="rId2">
            <a:alphaModFix/>
          </a:blip>
          <a:srcRect/>
          <a:stretch/>
        </p:blipFill>
        <p:spPr>
          <a:xfrm>
            <a:off x="253057" y="6185303"/>
            <a:ext cx="1391593" cy="649678"/>
          </a:xfrm>
          <a:prstGeom prst="rect">
            <a:avLst/>
          </a:prstGeom>
          <a:noFill/>
          <a:ln>
            <a:noFill/>
          </a:ln>
        </p:spPr>
      </p:pic>
      <p:sp>
        <p:nvSpPr>
          <p:cNvPr id="53" name="Google Shape;53;p56"/>
          <p:cNvSpPr txBox="1">
            <a:spLocks noGrp="1"/>
          </p:cNvSpPr>
          <p:nvPr>
            <p:ph type="title"/>
          </p:nvPr>
        </p:nvSpPr>
        <p:spPr>
          <a:xfrm>
            <a:off x="838200" y="1097280"/>
            <a:ext cx="10591800" cy="999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6"/>
          <p:cNvSpPr txBox="1">
            <a:spLocks noGrp="1"/>
          </p:cNvSpPr>
          <p:nvPr>
            <p:ph type="sldNum" idx="12"/>
          </p:nvPr>
        </p:nvSpPr>
        <p:spPr>
          <a:xfrm>
            <a:off x="11553883" y="6440260"/>
            <a:ext cx="126900" cy="1269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ölüm Üst Bilgisi" type="secHead">
  <p:cSld name="SECTION_HEADER">
    <p:spTree>
      <p:nvGrpSpPr>
        <p:cNvPr id="1" name="Shape 55"/>
        <p:cNvGrpSpPr/>
        <p:nvPr/>
      </p:nvGrpSpPr>
      <p:grpSpPr>
        <a:xfrm>
          <a:off x="0" y="0"/>
          <a:ext cx="0" cy="0"/>
          <a:chOff x="0" y="0"/>
          <a:chExt cx="0" cy="0"/>
        </a:xfrm>
      </p:grpSpPr>
      <p:sp>
        <p:nvSpPr>
          <p:cNvPr id="56" name="Google Shape;56;p58"/>
          <p:cNvSpPr txBox="1">
            <a:spLocks noGrp="1"/>
          </p:cNvSpPr>
          <p:nvPr>
            <p:ph type="title"/>
          </p:nvPr>
        </p:nvSpPr>
        <p:spPr>
          <a:xfrm>
            <a:off x="831850" y="1709738"/>
            <a:ext cx="10515600" cy="28527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8"/>
          <p:cNvSpPr txBox="1">
            <a:spLocks noGrp="1"/>
          </p:cNvSpPr>
          <p:nvPr>
            <p:ph type="body" idx="1"/>
          </p:nvPr>
        </p:nvSpPr>
        <p:spPr>
          <a:xfrm>
            <a:off x="831850" y="4589463"/>
            <a:ext cx="10515600" cy="15003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58" name="Google Shape;58;p5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5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Yalnızca Başlık" type="titleOnly">
  <p:cSld name="TITLE_ONLY">
    <p:spTree>
      <p:nvGrpSpPr>
        <p:cNvPr id="1" name="Shape 61"/>
        <p:cNvGrpSpPr/>
        <p:nvPr/>
      </p:nvGrpSpPr>
      <p:grpSpPr>
        <a:xfrm>
          <a:off x="0" y="0"/>
          <a:ext cx="0" cy="0"/>
          <a:chOff x="0" y="0"/>
          <a:chExt cx="0" cy="0"/>
        </a:xfrm>
      </p:grpSpPr>
      <p:sp>
        <p:nvSpPr>
          <p:cNvPr id="62" name="Google Shape;62;p5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59"/>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59"/>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5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şlıklı İçerik" type="objTx">
  <p:cSld name="OBJECT_WITH_CAPTION_TEXT">
    <p:spTree>
      <p:nvGrpSpPr>
        <p:cNvPr id="1" name="Shape 66"/>
        <p:cNvGrpSpPr/>
        <p:nvPr/>
      </p:nvGrpSpPr>
      <p:grpSpPr>
        <a:xfrm>
          <a:off x="0" y="0"/>
          <a:ext cx="0" cy="0"/>
          <a:chOff x="0" y="0"/>
          <a:chExt cx="0" cy="0"/>
        </a:xfrm>
      </p:grpSpPr>
      <p:sp>
        <p:nvSpPr>
          <p:cNvPr id="67" name="Google Shape;67;p60"/>
          <p:cNvSpPr txBox="1">
            <a:spLocks noGrp="1"/>
          </p:cNvSpPr>
          <p:nvPr>
            <p:ph type="title"/>
          </p:nvPr>
        </p:nvSpPr>
        <p:spPr>
          <a:xfrm>
            <a:off x="839788" y="457200"/>
            <a:ext cx="3932100"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60"/>
          <p:cNvSpPr txBox="1">
            <a:spLocks noGrp="1"/>
          </p:cNvSpPr>
          <p:nvPr>
            <p:ph type="body" idx="1"/>
          </p:nvPr>
        </p:nvSpPr>
        <p:spPr>
          <a:xfrm>
            <a:off x="5183188" y="987425"/>
            <a:ext cx="6172200" cy="4873500"/>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9" name="Google Shape;69;p60"/>
          <p:cNvSpPr txBox="1">
            <a:spLocks noGrp="1"/>
          </p:cNvSpPr>
          <p:nvPr>
            <p:ph type="body" idx="2"/>
          </p:nvPr>
        </p:nvSpPr>
        <p:spPr>
          <a:xfrm>
            <a:off x="839788" y="2057400"/>
            <a:ext cx="3932100" cy="381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60"/>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0"/>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51"/>
          <p:cNvPicPr preferRelativeResize="0"/>
          <p:nvPr/>
        </p:nvPicPr>
        <p:blipFill rotWithShape="1">
          <a:blip r:embed="rId15">
            <a:alphaModFix/>
          </a:blip>
          <a:srcRect/>
          <a:stretch/>
        </p:blipFill>
        <p:spPr>
          <a:xfrm>
            <a:off x="2510" y="1892"/>
            <a:ext cx="12186979" cy="6854215"/>
          </a:xfrm>
          <a:prstGeom prst="rect">
            <a:avLst/>
          </a:prstGeom>
          <a:noFill/>
          <a:ln>
            <a:noFill/>
          </a:ln>
        </p:spPr>
      </p:pic>
      <p:sp>
        <p:nvSpPr>
          <p:cNvPr id="11" name="Google Shape;11;p5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5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 name="Google Shape;13;p51"/>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1"/>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5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pic>
        <p:nvPicPr>
          <p:cNvPr id="16" name="Google Shape;16;p51" descr="metin, saat içeren bir resim&#10;&#10;Açıklama otomatik olarak oluşturuldu"/>
          <p:cNvPicPr preferRelativeResize="0"/>
          <p:nvPr/>
        </p:nvPicPr>
        <p:blipFill rotWithShape="1">
          <a:blip r:embed="rId16">
            <a:alphaModFix/>
          </a:blip>
          <a:srcRect/>
          <a:stretch/>
        </p:blipFill>
        <p:spPr>
          <a:xfrm>
            <a:off x="10759155" y="17093"/>
            <a:ext cx="1424298" cy="94843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8.png"/></Relationships>
</file>

<file path=ppt/slides/_rels/slide33.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jpg"/><Relationship Id="rId7"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s://esmed.org/MRA/mra/article/view/2289"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8" Type="http://schemas.openxmlformats.org/officeDocument/2006/relationships/hyperlink" Target="mailto:berrin.gundogdu@saglik.gov.tr" TargetMode="External"/><Relationship Id="rId3" Type="http://schemas.openxmlformats.org/officeDocument/2006/relationships/hyperlink" Target="mailto:ikose@saglik40.com.tr" TargetMode="External"/><Relationship Id="rId7" Type="http://schemas.openxmlformats.org/officeDocument/2006/relationships/hyperlink" Target="mailto:syener@saglik40.com.tr"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hyperlink" Target="mailto:sseyhan@saglik40.com.tr" TargetMode="External"/><Relationship Id="rId5" Type="http://schemas.openxmlformats.org/officeDocument/2006/relationships/hyperlink" Target="mailto:oelmas@saglik40.com.tr" TargetMode="External"/><Relationship Id="rId4" Type="http://schemas.openxmlformats.org/officeDocument/2006/relationships/hyperlink" Target="mailto:scece@saglik40.com.tr" TargetMode="External"/><Relationship Id="rId9" Type="http://schemas.openxmlformats.org/officeDocument/2006/relationships/hyperlink" Target="mailto:esra.zehir@saglik.gov.tr"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hyperlink" Target="https://www.himssanalytics.org/" TargetMode="External"/><Relationship Id="rId7" Type="http://schemas.openxmlformats.org/officeDocument/2006/relationships/image" Target="../media/image56.png"/><Relationship Id="rId12"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hyperlink" Target="https://himsseurasia.com/" TargetMode="External"/><Relationship Id="rId11" Type="http://schemas.openxmlformats.org/officeDocument/2006/relationships/hyperlink" Target="https://www.linkedin.com/in/sa%C4%9Fl%C4%B1k-4-0-3147661b8" TargetMode="External"/><Relationship Id="rId5" Type="http://schemas.openxmlformats.org/officeDocument/2006/relationships/image" Target="../media/image55.png"/><Relationship Id="rId10" Type="http://schemas.openxmlformats.org/officeDocument/2006/relationships/hyperlink" Target="https://youtube.com/channel/UCRXh4AOrSXk10ZJG87VXySQ" TargetMode="External"/><Relationship Id="rId4" Type="http://schemas.openxmlformats.org/officeDocument/2006/relationships/image" Target="../media/image54.png"/><Relationship Id="rId9" Type="http://schemas.openxmlformats.org/officeDocument/2006/relationships/image" Target="../media/image58.png"/></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1"/>
        <p:cNvGrpSpPr/>
        <p:nvPr/>
      </p:nvGrpSpPr>
      <p:grpSpPr>
        <a:xfrm>
          <a:off x="0" y="0"/>
          <a:ext cx="0" cy="0"/>
          <a:chOff x="0" y="0"/>
          <a:chExt cx="0" cy="0"/>
        </a:xfrm>
      </p:grpSpPr>
      <p:sp>
        <p:nvSpPr>
          <p:cNvPr id="102" name="Google Shape;102;g1534c7b29a7_1_38"/>
          <p:cNvSpPr txBox="1"/>
          <p:nvPr/>
        </p:nvSpPr>
        <p:spPr>
          <a:xfrm>
            <a:off x="4075050" y="1356475"/>
            <a:ext cx="7862400" cy="2031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200"/>
              <a:buFont typeface="Arial"/>
              <a:buNone/>
            </a:pPr>
            <a:r>
              <a:rPr lang="en-US" sz="4200" b="1" i="0" u="none" strike="noStrike" cap="none" dirty="0">
                <a:solidFill>
                  <a:schemeClr val="dk1"/>
                </a:solidFill>
                <a:latin typeface="Calibri"/>
                <a:ea typeface="Calibri"/>
                <a:cs typeface="Calibri"/>
                <a:sym typeface="Calibri"/>
              </a:rPr>
              <a:t>2022</a:t>
            </a:r>
            <a:r>
              <a:rPr lang="tr-TR" sz="4200" b="1" i="0" u="none" strike="noStrike" cap="none" dirty="0">
                <a:solidFill>
                  <a:schemeClr val="dk1"/>
                </a:solidFill>
                <a:latin typeface="Calibri"/>
                <a:ea typeface="Calibri"/>
                <a:cs typeface="Calibri"/>
                <a:sym typeface="Calibri"/>
              </a:rPr>
              <a:t>-23</a:t>
            </a:r>
            <a:r>
              <a:rPr lang="en-US" sz="4200" b="1" i="0" u="none" strike="noStrike" cap="none" dirty="0">
                <a:solidFill>
                  <a:schemeClr val="dk1"/>
                </a:solidFill>
                <a:latin typeface="Calibri"/>
                <a:ea typeface="Calibri"/>
                <a:cs typeface="Calibri"/>
                <a:sym typeface="Calibri"/>
              </a:rPr>
              <a:t> Dijital Hastane Hedeflerimiz ve </a:t>
            </a:r>
            <a:br>
              <a:rPr lang="en-US" sz="4200" b="1" i="0" u="none" strike="noStrike" cap="none" dirty="0">
                <a:solidFill>
                  <a:schemeClr val="dk1"/>
                </a:solidFill>
                <a:latin typeface="Calibri"/>
                <a:ea typeface="Calibri"/>
                <a:cs typeface="Calibri"/>
                <a:sym typeface="Calibri"/>
              </a:rPr>
            </a:br>
            <a:r>
              <a:rPr lang="en-US" sz="4200" b="1" i="0" u="none" strike="noStrike" cap="none" dirty="0">
                <a:solidFill>
                  <a:schemeClr val="dk1"/>
                </a:solidFill>
                <a:latin typeface="Calibri"/>
                <a:ea typeface="Calibri"/>
                <a:cs typeface="Calibri"/>
                <a:sym typeface="Calibri"/>
              </a:rPr>
              <a:t>Yol Haritası </a:t>
            </a:r>
            <a:endParaRPr sz="4200" b="0" i="0" u="none" strike="noStrike" cap="none" dirty="0">
              <a:solidFill>
                <a:srgbClr val="000000"/>
              </a:solidFill>
              <a:latin typeface="Calibri"/>
              <a:ea typeface="Calibri"/>
              <a:cs typeface="Calibri"/>
              <a:sym typeface="Calibri"/>
            </a:endParaRPr>
          </a:p>
        </p:txBody>
      </p:sp>
      <p:sp>
        <p:nvSpPr>
          <p:cNvPr id="103" name="Google Shape;103;g1534c7b29a7_1_38"/>
          <p:cNvSpPr txBox="1"/>
          <p:nvPr/>
        </p:nvSpPr>
        <p:spPr>
          <a:xfrm>
            <a:off x="941424" y="2824099"/>
            <a:ext cx="4539300" cy="2372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FF0000"/>
              </a:buClr>
              <a:buSzPts val="1800"/>
              <a:buFont typeface="Arial"/>
              <a:buNone/>
            </a:pPr>
            <a:r>
              <a:rPr lang="en-US" sz="1800" b="1" i="0" u="none" strike="noStrike" cap="none" dirty="0">
                <a:solidFill>
                  <a:schemeClr val="dk1"/>
                </a:solidFill>
                <a:latin typeface="Calibri"/>
                <a:ea typeface="Calibri"/>
                <a:cs typeface="Calibri"/>
                <a:sym typeface="Calibri"/>
              </a:rPr>
              <a:t>2022 Yılı Bölge Çalıştayı</a:t>
            </a:r>
            <a:endParaRPr sz="1800" b="1" i="0" u="none" strike="noStrike" cap="none" dirty="0">
              <a:solidFill>
                <a:schemeClr val="dk1"/>
              </a:solidFill>
              <a:latin typeface="Calibri"/>
              <a:ea typeface="Calibri"/>
              <a:cs typeface="Calibri"/>
              <a:sym typeface="Calibri"/>
            </a:endParaRPr>
          </a:p>
          <a:p>
            <a:pPr marL="0" marR="0" lvl="0" indent="0" algn="l" rtl="0">
              <a:lnSpc>
                <a:spcPct val="90000"/>
              </a:lnSpc>
              <a:spcBef>
                <a:spcPts val="280"/>
              </a:spcBef>
              <a:spcAft>
                <a:spcPts val="0"/>
              </a:spcAft>
              <a:buClr>
                <a:schemeClr val="dk1"/>
              </a:buClr>
              <a:buSzPts val="1400"/>
              <a:buFont typeface="Arial"/>
              <a:buNone/>
            </a:pPr>
            <a:endParaRPr sz="1800" b="1" i="0" u="none" strike="noStrike" cap="none" dirty="0">
              <a:solidFill>
                <a:schemeClr val="dk1"/>
              </a:solidFill>
              <a:latin typeface="Calibri"/>
              <a:ea typeface="Calibri"/>
              <a:cs typeface="Calibri"/>
              <a:sym typeface="Calibri"/>
            </a:endParaRPr>
          </a:p>
          <a:p>
            <a:pPr marL="0" marR="0" lvl="0" indent="0" algn="l" rtl="0">
              <a:lnSpc>
                <a:spcPct val="90000"/>
              </a:lnSpc>
              <a:spcBef>
                <a:spcPts val="280"/>
              </a:spcBef>
              <a:spcAft>
                <a:spcPts val="0"/>
              </a:spcAft>
              <a:buClr>
                <a:schemeClr val="dk1"/>
              </a:buClr>
              <a:buSzPts val="1400"/>
              <a:buFont typeface="Arial"/>
              <a:buNone/>
            </a:pPr>
            <a:endParaRPr sz="1800" b="1" i="0" u="none" strike="noStrike" cap="none" dirty="0">
              <a:solidFill>
                <a:schemeClr val="dk1"/>
              </a:solidFill>
              <a:latin typeface="Calibri"/>
              <a:ea typeface="Calibri"/>
              <a:cs typeface="Calibri"/>
              <a:sym typeface="Calibri"/>
            </a:endParaRPr>
          </a:p>
          <a:p>
            <a:pPr marL="0" marR="0" lvl="0" indent="0" algn="l" rtl="0">
              <a:lnSpc>
                <a:spcPct val="90000"/>
              </a:lnSpc>
              <a:spcBef>
                <a:spcPts val="280"/>
              </a:spcBef>
              <a:spcAft>
                <a:spcPts val="0"/>
              </a:spcAft>
              <a:buClr>
                <a:schemeClr val="dk1"/>
              </a:buClr>
              <a:buSzPts val="1400"/>
              <a:buFont typeface="Arial"/>
              <a:buNone/>
            </a:pPr>
            <a:r>
              <a:rPr lang="en-US" sz="1800" b="1" i="0" u="none" strike="noStrike" cap="none" dirty="0">
                <a:solidFill>
                  <a:schemeClr val="dk1"/>
                </a:solidFill>
                <a:latin typeface="Calibri"/>
                <a:ea typeface="Calibri"/>
                <a:cs typeface="Calibri"/>
                <a:sym typeface="Calibri"/>
              </a:rPr>
              <a:t>Dr. İlker KÖSE</a:t>
            </a:r>
            <a:endParaRPr sz="1800" b="0" i="0" u="none" strike="noStrike" cap="none" dirty="0">
              <a:solidFill>
                <a:srgbClr val="000000"/>
              </a:solidFill>
              <a:latin typeface="Calibri"/>
              <a:ea typeface="Calibri"/>
              <a:cs typeface="Calibri"/>
              <a:sym typeface="Calibri"/>
            </a:endParaRPr>
          </a:p>
          <a:p>
            <a:pPr marL="0" marR="0" lvl="0" indent="0" algn="l" rtl="0">
              <a:lnSpc>
                <a:spcPct val="90000"/>
              </a:lnSpc>
              <a:spcBef>
                <a:spcPts val="280"/>
              </a:spcBef>
              <a:spcAft>
                <a:spcPts val="0"/>
              </a:spcAft>
              <a:buClr>
                <a:schemeClr val="dk1"/>
              </a:buClr>
              <a:buSzPts val="1400"/>
              <a:buFont typeface="Arial"/>
              <a:buNone/>
            </a:pPr>
            <a:r>
              <a:rPr lang="en-US" sz="1800" b="1" i="0" u="none" strike="noStrike" cap="none" dirty="0">
                <a:solidFill>
                  <a:schemeClr val="dk1"/>
                </a:solidFill>
                <a:latin typeface="Calibri"/>
                <a:ea typeface="Calibri"/>
                <a:cs typeface="Calibri"/>
                <a:sym typeface="Calibri"/>
              </a:rPr>
              <a:t>Sağlık 4.0 (HIMSS Türkiye Yetkili Kuruluşu)</a:t>
            </a:r>
            <a:endParaRPr sz="1800" b="0" i="0" u="none" strike="noStrike" cap="none" dirty="0">
              <a:solidFill>
                <a:schemeClr val="dk1"/>
              </a:solidFill>
              <a:latin typeface="Calibri"/>
              <a:ea typeface="Calibri"/>
              <a:cs typeface="Calibri"/>
              <a:sym typeface="Calibri"/>
            </a:endParaRPr>
          </a:p>
        </p:txBody>
      </p:sp>
      <p:sp>
        <p:nvSpPr>
          <p:cNvPr id="104" name="Google Shape;104;g1534c7b29a7_1_38"/>
          <p:cNvSpPr/>
          <p:nvPr/>
        </p:nvSpPr>
        <p:spPr>
          <a:xfrm>
            <a:off x="8153400" y="0"/>
            <a:ext cx="4038600" cy="112410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5" name="Google Shape;105;g1534c7b29a7_1_38" descr="metin, saat içeren bir resim&#10;&#10;Açıklama otomatik olarak oluşturuldu"/>
          <p:cNvPicPr preferRelativeResize="0"/>
          <p:nvPr/>
        </p:nvPicPr>
        <p:blipFill rotWithShape="1">
          <a:blip r:embed="rId3">
            <a:alphaModFix/>
          </a:blip>
          <a:srcRect/>
          <a:stretch/>
        </p:blipFill>
        <p:spPr>
          <a:xfrm>
            <a:off x="7681893" y="4876953"/>
            <a:ext cx="2357214" cy="156966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1534c7b29a7_1_130"/>
          <p:cNvSpPr txBox="1">
            <a:spLocks noGrp="1"/>
          </p:cNvSpPr>
          <p:nvPr>
            <p:ph type="title"/>
          </p:nvPr>
        </p:nvSpPr>
        <p:spPr>
          <a:xfrm>
            <a:off x="838200" y="4125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t>HIMSS Hakkında</a:t>
            </a:r>
            <a:endParaRPr dirty="0"/>
          </a:p>
        </p:txBody>
      </p:sp>
      <p:sp>
        <p:nvSpPr>
          <p:cNvPr id="203" name="Google Shape;203;g1534c7b29a7_1_130"/>
          <p:cNvSpPr txBox="1"/>
          <p:nvPr/>
        </p:nvSpPr>
        <p:spPr>
          <a:xfrm>
            <a:off x="838200" y="1338225"/>
            <a:ext cx="8480700" cy="572700"/>
          </a:xfrm>
          <a:prstGeom prst="rect">
            <a:avLst/>
          </a:prstGeom>
          <a:noFill/>
          <a:ln>
            <a:noFill/>
          </a:ln>
        </p:spPr>
        <p:txBody>
          <a:bodyPr spcFirstLastPara="1" wrap="square" lIns="91425" tIns="91425" rIns="91425" bIns="91425" anchor="t" anchorCtr="0">
            <a:spAutoFit/>
          </a:bodyPr>
          <a:lstStyle/>
          <a:p>
            <a:pPr marL="342900" marR="0" lvl="0" indent="-342900" algn="just" rtl="0">
              <a:lnSpc>
                <a:spcPct val="90000"/>
              </a:lnSpc>
              <a:spcBef>
                <a:spcPts val="0"/>
              </a:spcBef>
              <a:spcAft>
                <a:spcPts val="0"/>
              </a:spcAft>
              <a:buClr>
                <a:srgbClr val="000000"/>
              </a:buClr>
              <a:buSzPts val="2800"/>
              <a:buFont typeface="Arial"/>
              <a:buNone/>
            </a:pPr>
            <a:r>
              <a:rPr lang="en-US" sz="2800" b="0" i="0" u="none" strike="noStrike" cap="none" dirty="0">
                <a:solidFill>
                  <a:srgbClr val="3E3EBC"/>
                </a:solidFill>
                <a:latin typeface="Arial"/>
                <a:ea typeface="Arial"/>
                <a:cs typeface="Arial"/>
                <a:sym typeface="Arial"/>
              </a:rPr>
              <a:t>HIMSS nerelerde etkin?</a:t>
            </a:r>
            <a:endParaRPr sz="2800" b="0" i="0" u="none" strike="noStrike" cap="none" dirty="0">
              <a:solidFill>
                <a:schemeClr val="dk1"/>
              </a:solidFill>
              <a:latin typeface="Arial"/>
              <a:ea typeface="Arial"/>
              <a:cs typeface="Arial"/>
              <a:sym typeface="Arial"/>
            </a:endParaRPr>
          </a:p>
        </p:txBody>
      </p:sp>
      <p:pic>
        <p:nvPicPr>
          <p:cNvPr id="204" name="Google Shape;204;g1534c7b29a7_1_130"/>
          <p:cNvPicPr preferRelativeResize="0"/>
          <p:nvPr/>
        </p:nvPicPr>
        <p:blipFill rotWithShape="1">
          <a:blip r:embed="rId3">
            <a:alphaModFix/>
          </a:blip>
          <a:srcRect/>
          <a:stretch/>
        </p:blipFill>
        <p:spPr>
          <a:xfrm>
            <a:off x="1134100" y="1910925"/>
            <a:ext cx="9579297" cy="46422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g1534c7b29a7_1_13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t>HIMSS Hakkında</a:t>
            </a:r>
            <a:endParaRPr dirty="0"/>
          </a:p>
        </p:txBody>
      </p:sp>
      <p:sp>
        <p:nvSpPr>
          <p:cNvPr id="211" name="Google Shape;211;g1534c7b29a7_1_136"/>
          <p:cNvSpPr txBox="1">
            <a:spLocks noGrp="1"/>
          </p:cNvSpPr>
          <p:nvPr>
            <p:ph type="body" idx="1"/>
          </p:nvPr>
        </p:nvSpPr>
        <p:spPr>
          <a:xfrm>
            <a:off x="838200" y="1304200"/>
            <a:ext cx="9932400" cy="5049000"/>
          </a:xfrm>
          <a:prstGeom prst="rect">
            <a:avLst/>
          </a:prstGeom>
          <a:noFill/>
          <a:ln>
            <a:noFill/>
          </a:ln>
        </p:spPr>
        <p:txBody>
          <a:bodyPr spcFirstLastPara="1" wrap="square" lIns="91425" tIns="45700" rIns="91425" bIns="45700" anchor="t" anchorCtr="0">
            <a:normAutofit/>
          </a:bodyPr>
          <a:lstStyle/>
          <a:p>
            <a:pPr marL="342900" lvl="0" indent="-342900" algn="just" rtl="0">
              <a:lnSpc>
                <a:spcPct val="90000"/>
              </a:lnSpc>
              <a:spcBef>
                <a:spcPts val="0"/>
              </a:spcBef>
              <a:spcAft>
                <a:spcPts val="0"/>
              </a:spcAft>
              <a:buClr>
                <a:srgbClr val="3E3EBC"/>
              </a:buClr>
              <a:buSzPts val="2400"/>
              <a:buNone/>
            </a:pPr>
            <a:r>
              <a:rPr lang="en-US" dirty="0">
                <a:solidFill>
                  <a:srgbClr val="3E3EBC"/>
                </a:solidFill>
                <a:latin typeface="Arial"/>
                <a:ea typeface="Arial"/>
                <a:cs typeface="Arial"/>
                <a:sym typeface="Arial"/>
              </a:rPr>
              <a:t>HIMSS’in kaç tane derecelendirme standardı vardır?</a:t>
            </a:r>
            <a:br>
              <a:rPr lang="en-US" dirty="0">
                <a:solidFill>
                  <a:srgbClr val="3E3EBC"/>
                </a:solidFill>
                <a:latin typeface="Arial"/>
                <a:ea typeface="Arial"/>
                <a:cs typeface="Arial"/>
                <a:sym typeface="Arial"/>
              </a:rPr>
            </a:br>
            <a:endParaRPr dirty="0">
              <a:latin typeface="Arial"/>
              <a:ea typeface="Arial"/>
              <a:cs typeface="Arial"/>
              <a:sym typeface="Arial"/>
            </a:endParaRPr>
          </a:p>
          <a:p>
            <a:pPr marL="228600" lvl="0" indent="0" algn="l" rtl="0">
              <a:lnSpc>
                <a:spcPct val="90000"/>
              </a:lnSpc>
              <a:spcBef>
                <a:spcPts val="480"/>
              </a:spcBef>
              <a:spcAft>
                <a:spcPts val="0"/>
              </a:spcAft>
              <a:buSzPts val="1800"/>
              <a:buNone/>
            </a:pPr>
            <a:endParaRPr sz="3200" b="1" dirty="0">
              <a:solidFill>
                <a:srgbClr val="00577D"/>
              </a:solidFill>
              <a:highlight>
                <a:srgbClr val="FFFFFF"/>
              </a:highlight>
              <a:latin typeface="Arial"/>
              <a:ea typeface="Arial"/>
              <a:cs typeface="Arial"/>
              <a:sym typeface="Arial"/>
            </a:endParaRPr>
          </a:p>
          <a:p>
            <a:pPr marL="0" lvl="0" indent="0" algn="l" rtl="0">
              <a:lnSpc>
                <a:spcPct val="90000"/>
              </a:lnSpc>
              <a:spcBef>
                <a:spcPts val="480"/>
              </a:spcBef>
              <a:spcAft>
                <a:spcPts val="0"/>
              </a:spcAft>
              <a:buClr>
                <a:schemeClr val="dk1"/>
              </a:buClr>
              <a:buSzPts val="2800"/>
              <a:buNone/>
            </a:pPr>
            <a:endParaRPr dirty="0">
              <a:solidFill>
                <a:schemeClr val="dk1"/>
              </a:solidFill>
            </a:endParaRPr>
          </a:p>
          <a:p>
            <a:pPr marL="0" lvl="0" indent="0" algn="just" rtl="0">
              <a:lnSpc>
                <a:spcPct val="90000"/>
              </a:lnSpc>
              <a:spcBef>
                <a:spcPts val="480"/>
              </a:spcBef>
              <a:spcAft>
                <a:spcPts val="0"/>
              </a:spcAft>
              <a:buClr>
                <a:schemeClr val="dk1"/>
              </a:buClr>
              <a:buSzPts val="2400"/>
              <a:buNone/>
            </a:pPr>
            <a:endParaRPr dirty="0">
              <a:solidFill>
                <a:srgbClr val="3E3EBC"/>
              </a:solidFill>
              <a:latin typeface="Arial"/>
              <a:ea typeface="Arial"/>
              <a:cs typeface="Arial"/>
              <a:sym typeface="Arial"/>
            </a:endParaRPr>
          </a:p>
          <a:p>
            <a:pPr marL="0" lvl="0" indent="0" algn="l" rtl="0">
              <a:lnSpc>
                <a:spcPct val="90000"/>
              </a:lnSpc>
              <a:spcBef>
                <a:spcPts val="1000"/>
              </a:spcBef>
              <a:spcAft>
                <a:spcPts val="0"/>
              </a:spcAft>
              <a:buClr>
                <a:schemeClr val="dk1"/>
              </a:buClr>
              <a:buSzPts val="2800"/>
              <a:buNone/>
            </a:pPr>
            <a:endParaRPr dirty="0"/>
          </a:p>
        </p:txBody>
      </p:sp>
      <p:grpSp>
        <p:nvGrpSpPr>
          <p:cNvPr id="212" name="Google Shape;212;g1534c7b29a7_1_136"/>
          <p:cNvGrpSpPr/>
          <p:nvPr/>
        </p:nvGrpSpPr>
        <p:grpSpPr>
          <a:xfrm>
            <a:off x="3135895" y="2256741"/>
            <a:ext cx="5172503" cy="3344454"/>
            <a:chOff x="779366" y="2484635"/>
            <a:chExt cx="4495483" cy="2997897"/>
          </a:xfrm>
        </p:grpSpPr>
        <p:sp>
          <p:nvSpPr>
            <p:cNvPr id="213" name="Google Shape;213;g1534c7b29a7_1_136"/>
            <p:cNvSpPr txBox="1"/>
            <p:nvPr/>
          </p:nvSpPr>
          <p:spPr>
            <a:xfrm>
              <a:off x="779366" y="2806449"/>
              <a:ext cx="1282800" cy="35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333333"/>
                  </a:solidFill>
                  <a:latin typeface="Century Gothic"/>
                  <a:ea typeface="Century Gothic"/>
                  <a:cs typeface="Century Gothic"/>
                  <a:sym typeface="Century Gothic"/>
                </a:rPr>
                <a:t>Analytics Maturity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333333"/>
                  </a:solidFill>
                  <a:latin typeface="Century Gothic"/>
                  <a:ea typeface="Century Gothic"/>
                  <a:cs typeface="Century Gothic"/>
                  <a:sym typeface="Century Gothic"/>
                </a:rPr>
                <a:t>Adoption Model</a:t>
              </a:r>
              <a:endParaRPr sz="1400" b="0" i="0" u="none" strike="noStrike" cap="none">
                <a:solidFill>
                  <a:srgbClr val="000000"/>
                </a:solidFill>
                <a:latin typeface="Arial"/>
                <a:ea typeface="Arial"/>
                <a:cs typeface="Arial"/>
                <a:sym typeface="Arial"/>
              </a:endParaRPr>
            </a:p>
          </p:txBody>
        </p:sp>
        <p:sp>
          <p:nvSpPr>
            <p:cNvPr id="214" name="Google Shape;214;g1534c7b29a7_1_136"/>
            <p:cNvSpPr txBox="1"/>
            <p:nvPr/>
          </p:nvSpPr>
          <p:spPr>
            <a:xfrm>
              <a:off x="2337484" y="2810738"/>
              <a:ext cx="1358100" cy="35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333333"/>
                  </a:solidFill>
                  <a:latin typeface="Century Gothic"/>
                  <a:ea typeface="Century Gothic"/>
                  <a:cs typeface="Century Gothic"/>
                  <a:sym typeface="Century Gothic"/>
                </a:rPr>
                <a:t>Continuity of Care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333333"/>
                  </a:solidFill>
                  <a:latin typeface="Century Gothic"/>
                  <a:ea typeface="Century Gothic"/>
                  <a:cs typeface="Century Gothic"/>
                  <a:sym typeface="Century Gothic"/>
                </a:rPr>
                <a:t>Maturity Model</a:t>
              </a:r>
              <a:endParaRPr sz="1400" b="0" i="0" u="none" strike="noStrike" cap="none">
                <a:solidFill>
                  <a:srgbClr val="000000"/>
                </a:solidFill>
                <a:latin typeface="Arial"/>
                <a:ea typeface="Arial"/>
                <a:cs typeface="Arial"/>
                <a:sym typeface="Arial"/>
              </a:endParaRPr>
            </a:p>
          </p:txBody>
        </p:sp>
        <p:sp>
          <p:nvSpPr>
            <p:cNvPr id="215" name="Google Shape;215;g1534c7b29a7_1_136"/>
            <p:cNvSpPr txBox="1"/>
            <p:nvPr/>
          </p:nvSpPr>
          <p:spPr>
            <a:xfrm>
              <a:off x="819707" y="3982022"/>
              <a:ext cx="1204200" cy="35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333333"/>
                  </a:solidFill>
                  <a:latin typeface="Century Gothic"/>
                  <a:ea typeface="Century Gothic"/>
                  <a:cs typeface="Century Gothic"/>
                  <a:sym typeface="Century Gothic"/>
                </a:rPr>
                <a:t>Digital Imaging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333333"/>
                  </a:solidFill>
                  <a:latin typeface="Century Gothic"/>
                  <a:ea typeface="Century Gothic"/>
                  <a:cs typeface="Century Gothic"/>
                  <a:sym typeface="Century Gothic"/>
                </a:rPr>
                <a:t>Adoption Model</a:t>
              </a:r>
              <a:endParaRPr sz="1400" b="0" i="0" u="none" strike="noStrike" cap="none">
                <a:solidFill>
                  <a:srgbClr val="000000"/>
                </a:solidFill>
                <a:latin typeface="Arial"/>
                <a:ea typeface="Arial"/>
                <a:cs typeface="Arial"/>
                <a:sym typeface="Arial"/>
              </a:endParaRPr>
            </a:p>
          </p:txBody>
        </p:sp>
        <p:sp>
          <p:nvSpPr>
            <p:cNvPr id="216" name="Google Shape;216;g1534c7b29a7_1_136"/>
            <p:cNvSpPr txBox="1"/>
            <p:nvPr/>
          </p:nvSpPr>
          <p:spPr>
            <a:xfrm>
              <a:off x="3944049" y="2824303"/>
              <a:ext cx="1330800" cy="496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333333"/>
                  </a:solidFill>
                  <a:latin typeface="Century Gothic"/>
                  <a:ea typeface="Century Gothic"/>
                  <a:cs typeface="Century Gothic"/>
                  <a:sym typeface="Century Gothic"/>
                </a:rPr>
                <a:t>Clinically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333333"/>
                  </a:solidFill>
                  <a:latin typeface="Century Gothic"/>
                  <a:ea typeface="Century Gothic"/>
                  <a:cs typeface="Century Gothic"/>
                  <a:sym typeface="Century Gothic"/>
                </a:rPr>
                <a:t>Integrated Supply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333333"/>
                  </a:solidFill>
                  <a:latin typeface="Century Gothic"/>
                  <a:ea typeface="Century Gothic"/>
                  <a:cs typeface="Century Gothic"/>
                  <a:sym typeface="Century Gothic"/>
                </a:rPr>
                <a:t>Outcomes Model</a:t>
              </a:r>
              <a:endParaRPr sz="1400" b="0" i="0" u="none" strike="noStrike" cap="none">
                <a:solidFill>
                  <a:srgbClr val="000000"/>
                </a:solidFill>
                <a:latin typeface="Arial"/>
                <a:ea typeface="Arial"/>
                <a:cs typeface="Arial"/>
                <a:sym typeface="Arial"/>
              </a:endParaRPr>
            </a:p>
          </p:txBody>
        </p:sp>
        <p:sp>
          <p:nvSpPr>
            <p:cNvPr id="217" name="Google Shape;217;g1534c7b29a7_1_136"/>
            <p:cNvSpPr txBox="1"/>
            <p:nvPr/>
          </p:nvSpPr>
          <p:spPr>
            <a:xfrm>
              <a:off x="2211556" y="3985842"/>
              <a:ext cx="1505400" cy="22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333333"/>
                  </a:solidFill>
                  <a:latin typeface="Century Gothic"/>
                  <a:ea typeface="Century Gothic"/>
                  <a:cs typeface="Century Gothic"/>
                  <a:sym typeface="Century Gothic"/>
                </a:rPr>
                <a:t>EMR Adoption Model</a:t>
              </a:r>
              <a:endParaRPr sz="1400" b="0" i="0" u="none" strike="noStrike" cap="none">
                <a:solidFill>
                  <a:srgbClr val="000000"/>
                </a:solidFill>
                <a:latin typeface="Arial"/>
                <a:ea typeface="Arial"/>
                <a:cs typeface="Arial"/>
                <a:sym typeface="Arial"/>
              </a:endParaRPr>
            </a:p>
          </p:txBody>
        </p:sp>
        <p:sp>
          <p:nvSpPr>
            <p:cNvPr id="218" name="Google Shape;218;g1534c7b29a7_1_136"/>
            <p:cNvSpPr txBox="1"/>
            <p:nvPr/>
          </p:nvSpPr>
          <p:spPr>
            <a:xfrm>
              <a:off x="921201" y="5123732"/>
              <a:ext cx="1205700" cy="35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333333"/>
                  </a:solidFill>
                  <a:latin typeface="Century Gothic"/>
                  <a:ea typeface="Century Gothic"/>
                  <a:cs typeface="Century Gothic"/>
                  <a:sym typeface="Century Gothic"/>
                </a:rPr>
                <a:t>Outpatient EMR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333333"/>
                  </a:solidFill>
                  <a:latin typeface="Century Gothic"/>
                  <a:ea typeface="Century Gothic"/>
                  <a:cs typeface="Century Gothic"/>
                  <a:sym typeface="Century Gothic"/>
                </a:rPr>
                <a:t>Adoption Model</a:t>
              </a:r>
              <a:endParaRPr sz="1400" b="0" i="0" u="none" strike="noStrike" cap="none">
                <a:solidFill>
                  <a:srgbClr val="000000"/>
                </a:solidFill>
                <a:latin typeface="Arial"/>
                <a:ea typeface="Arial"/>
                <a:cs typeface="Arial"/>
                <a:sym typeface="Arial"/>
              </a:endParaRPr>
            </a:p>
          </p:txBody>
        </p:sp>
        <p:sp>
          <p:nvSpPr>
            <p:cNvPr id="219" name="Google Shape;219;g1534c7b29a7_1_136"/>
            <p:cNvSpPr txBox="1"/>
            <p:nvPr/>
          </p:nvSpPr>
          <p:spPr>
            <a:xfrm>
              <a:off x="4017250" y="3968357"/>
              <a:ext cx="1204200" cy="35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333333"/>
                  </a:solidFill>
                  <a:latin typeface="Century Gothic"/>
                  <a:ea typeface="Century Gothic"/>
                  <a:cs typeface="Century Gothic"/>
                  <a:sym typeface="Century Gothic"/>
                </a:rPr>
                <a:t>Infrastructure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333333"/>
                  </a:solidFill>
                  <a:latin typeface="Century Gothic"/>
                  <a:ea typeface="Century Gothic"/>
                  <a:cs typeface="Century Gothic"/>
                  <a:sym typeface="Century Gothic"/>
                </a:rPr>
                <a:t>Adoption Model</a:t>
              </a:r>
              <a:endParaRPr sz="1400" b="0" i="0" u="none" strike="noStrike" cap="none">
                <a:solidFill>
                  <a:srgbClr val="000000"/>
                </a:solidFill>
                <a:latin typeface="Arial"/>
                <a:ea typeface="Arial"/>
                <a:cs typeface="Arial"/>
                <a:sym typeface="Arial"/>
              </a:endParaRPr>
            </a:p>
          </p:txBody>
        </p:sp>
        <p:pic>
          <p:nvPicPr>
            <p:cNvPr id="220" name="Google Shape;220;g1534c7b29a7_1_136"/>
            <p:cNvPicPr preferRelativeResize="0"/>
            <p:nvPr/>
          </p:nvPicPr>
          <p:blipFill rotWithShape="1">
            <a:blip r:embed="rId3">
              <a:alphaModFix/>
            </a:blip>
            <a:srcRect/>
            <a:stretch/>
          </p:blipFill>
          <p:spPr>
            <a:xfrm>
              <a:off x="905934" y="2485992"/>
              <a:ext cx="1047384" cy="310206"/>
            </a:xfrm>
            <a:prstGeom prst="rect">
              <a:avLst/>
            </a:prstGeom>
            <a:noFill/>
            <a:ln>
              <a:noFill/>
            </a:ln>
          </p:spPr>
        </p:pic>
        <p:pic>
          <p:nvPicPr>
            <p:cNvPr id="221" name="Google Shape;221;g1534c7b29a7_1_136"/>
            <p:cNvPicPr preferRelativeResize="0"/>
            <p:nvPr/>
          </p:nvPicPr>
          <p:blipFill rotWithShape="1">
            <a:blip r:embed="rId4">
              <a:alphaModFix/>
            </a:blip>
            <a:srcRect/>
            <a:stretch/>
          </p:blipFill>
          <p:spPr>
            <a:xfrm>
              <a:off x="860098" y="4816212"/>
              <a:ext cx="1287448" cy="261642"/>
            </a:xfrm>
            <a:prstGeom prst="rect">
              <a:avLst/>
            </a:prstGeom>
            <a:noFill/>
            <a:ln>
              <a:noFill/>
            </a:ln>
          </p:spPr>
        </p:pic>
        <p:pic>
          <p:nvPicPr>
            <p:cNvPr id="222" name="Google Shape;222;g1534c7b29a7_1_136"/>
            <p:cNvPicPr preferRelativeResize="0"/>
            <p:nvPr/>
          </p:nvPicPr>
          <p:blipFill rotWithShape="1">
            <a:blip r:embed="rId5">
              <a:alphaModFix/>
            </a:blip>
            <a:srcRect/>
            <a:stretch/>
          </p:blipFill>
          <p:spPr>
            <a:xfrm>
              <a:off x="2475336" y="2484635"/>
              <a:ext cx="1047384" cy="310206"/>
            </a:xfrm>
            <a:prstGeom prst="rect">
              <a:avLst/>
            </a:prstGeom>
            <a:noFill/>
            <a:ln>
              <a:noFill/>
            </a:ln>
          </p:spPr>
        </p:pic>
        <p:pic>
          <p:nvPicPr>
            <p:cNvPr id="223" name="Google Shape;223;g1534c7b29a7_1_136"/>
            <p:cNvPicPr preferRelativeResize="0"/>
            <p:nvPr/>
          </p:nvPicPr>
          <p:blipFill rotWithShape="1">
            <a:blip r:embed="rId6">
              <a:alphaModFix/>
            </a:blip>
            <a:srcRect/>
            <a:stretch/>
          </p:blipFill>
          <p:spPr>
            <a:xfrm>
              <a:off x="4079951" y="3668807"/>
              <a:ext cx="1047384" cy="268232"/>
            </a:xfrm>
            <a:prstGeom prst="rect">
              <a:avLst/>
            </a:prstGeom>
            <a:noFill/>
            <a:ln>
              <a:noFill/>
            </a:ln>
          </p:spPr>
        </p:pic>
        <p:pic>
          <p:nvPicPr>
            <p:cNvPr id="224" name="Google Shape;224;g1534c7b29a7_1_136"/>
            <p:cNvPicPr preferRelativeResize="0"/>
            <p:nvPr/>
          </p:nvPicPr>
          <p:blipFill rotWithShape="1">
            <a:blip r:embed="rId7">
              <a:alphaModFix/>
            </a:blip>
            <a:srcRect/>
            <a:stretch/>
          </p:blipFill>
          <p:spPr>
            <a:xfrm>
              <a:off x="2492824" y="3672506"/>
              <a:ext cx="1047384" cy="279768"/>
            </a:xfrm>
            <a:prstGeom prst="rect">
              <a:avLst/>
            </a:prstGeom>
            <a:noFill/>
            <a:ln>
              <a:noFill/>
            </a:ln>
          </p:spPr>
        </p:pic>
        <p:pic>
          <p:nvPicPr>
            <p:cNvPr id="225" name="Google Shape;225;g1534c7b29a7_1_136"/>
            <p:cNvPicPr preferRelativeResize="0"/>
            <p:nvPr/>
          </p:nvPicPr>
          <p:blipFill rotWithShape="1">
            <a:blip r:embed="rId8">
              <a:alphaModFix/>
            </a:blip>
            <a:srcRect/>
            <a:stretch/>
          </p:blipFill>
          <p:spPr>
            <a:xfrm>
              <a:off x="4070641" y="2484635"/>
              <a:ext cx="1047384" cy="310206"/>
            </a:xfrm>
            <a:prstGeom prst="rect">
              <a:avLst/>
            </a:prstGeom>
            <a:noFill/>
            <a:ln>
              <a:noFill/>
            </a:ln>
          </p:spPr>
        </p:pic>
        <p:pic>
          <p:nvPicPr>
            <p:cNvPr id="226" name="Google Shape;226;g1534c7b29a7_1_136"/>
            <p:cNvPicPr preferRelativeResize="0"/>
            <p:nvPr/>
          </p:nvPicPr>
          <p:blipFill rotWithShape="1">
            <a:blip r:embed="rId9">
              <a:alphaModFix/>
            </a:blip>
            <a:srcRect/>
            <a:stretch/>
          </p:blipFill>
          <p:spPr>
            <a:xfrm>
              <a:off x="998465" y="3626833"/>
              <a:ext cx="1047384" cy="310206"/>
            </a:xfrm>
            <a:prstGeom prst="rect">
              <a:avLst/>
            </a:prstGeom>
            <a:noFill/>
            <a:ln>
              <a:noFill/>
            </a:ln>
          </p:spPr>
        </p:pic>
      </p:grpSp>
      <p:sp>
        <p:nvSpPr>
          <p:cNvPr id="227" name="Google Shape;227;g1534c7b29a7_1_136"/>
          <p:cNvSpPr txBox="1"/>
          <p:nvPr/>
        </p:nvSpPr>
        <p:spPr>
          <a:xfrm>
            <a:off x="5018800" y="4806475"/>
            <a:ext cx="14067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28" name="Google Shape;228;g1534c7b29a7_1_136"/>
          <p:cNvSpPr txBox="1"/>
          <p:nvPr/>
        </p:nvSpPr>
        <p:spPr>
          <a:xfrm>
            <a:off x="5158150" y="4747850"/>
            <a:ext cx="9819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5A5A"/>
                </a:solidFill>
                <a:latin typeface="Century Gothic"/>
                <a:ea typeface="Century Gothic"/>
                <a:cs typeface="Century Gothic"/>
                <a:sym typeface="Century Gothic"/>
              </a:rPr>
              <a:t>DHI</a:t>
            </a:r>
            <a:endParaRPr sz="2400" b="1" i="0" u="none" strike="noStrike" cap="none">
              <a:solidFill>
                <a:srgbClr val="FF5A5A"/>
              </a:solidFill>
              <a:latin typeface="Century Gothic"/>
              <a:ea typeface="Century Gothic"/>
              <a:cs typeface="Century Gothic"/>
              <a:sym typeface="Century Gothic"/>
            </a:endParaRPr>
          </a:p>
        </p:txBody>
      </p:sp>
      <p:sp>
        <p:nvSpPr>
          <p:cNvPr id="229" name="Google Shape;229;g1534c7b29a7_1_136"/>
          <p:cNvSpPr txBox="1"/>
          <p:nvPr/>
        </p:nvSpPr>
        <p:spPr>
          <a:xfrm>
            <a:off x="5018800" y="5145175"/>
            <a:ext cx="14067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000" b="0" i="0" u="none" strike="noStrike" cap="none">
                <a:solidFill>
                  <a:schemeClr val="dk1"/>
                </a:solidFill>
                <a:latin typeface="Century Gothic"/>
                <a:ea typeface="Century Gothic"/>
                <a:cs typeface="Century Gothic"/>
                <a:sym typeface="Century Gothic"/>
              </a:rPr>
              <a:t>Digital Health Indicator</a:t>
            </a: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g1534c7b29a7_1_16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t>HIMSS Hakkında</a:t>
            </a:r>
            <a:endParaRPr dirty="0"/>
          </a:p>
        </p:txBody>
      </p:sp>
      <p:sp>
        <p:nvSpPr>
          <p:cNvPr id="236" name="Google Shape;236;g1534c7b29a7_1_160"/>
          <p:cNvSpPr txBox="1">
            <a:spLocks noGrp="1"/>
          </p:cNvSpPr>
          <p:nvPr>
            <p:ph type="body" idx="1"/>
          </p:nvPr>
        </p:nvSpPr>
        <p:spPr>
          <a:xfrm>
            <a:off x="838200" y="1421351"/>
            <a:ext cx="10515600" cy="4755600"/>
          </a:xfrm>
          <a:prstGeom prst="rect">
            <a:avLst/>
          </a:prstGeom>
          <a:noFill/>
          <a:ln>
            <a:noFill/>
          </a:ln>
        </p:spPr>
        <p:txBody>
          <a:bodyPr spcFirstLastPara="1" wrap="square" lIns="91425" tIns="45700" rIns="91425" bIns="45700" anchor="t" anchorCtr="0">
            <a:normAutofit lnSpcReduction="10000"/>
          </a:bodyPr>
          <a:lstStyle/>
          <a:p>
            <a:pPr marL="342900" lvl="0" indent="-342900" algn="just" rtl="0">
              <a:lnSpc>
                <a:spcPct val="90000"/>
              </a:lnSpc>
              <a:spcBef>
                <a:spcPts val="0"/>
              </a:spcBef>
              <a:spcAft>
                <a:spcPts val="0"/>
              </a:spcAft>
              <a:buClr>
                <a:srgbClr val="3E3EBC"/>
              </a:buClr>
              <a:buSzPts val="2400"/>
              <a:buNone/>
            </a:pPr>
            <a:r>
              <a:rPr lang="en-US" sz="2400" dirty="0">
                <a:solidFill>
                  <a:srgbClr val="3E3EBC"/>
                </a:solidFill>
                <a:latin typeface="Arial"/>
                <a:ea typeface="Arial"/>
                <a:cs typeface="Arial"/>
                <a:sym typeface="Arial"/>
              </a:rPr>
              <a:t>HIMSS’ in Sağlık Bakanlığı ile olan protokolünün kapsamı nedir?</a:t>
            </a:r>
            <a:endParaRPr dirty="0"/>
          </a:p>
          <a:p>
            <a:pPr marL="342900" lvl="0" indent="-342900" algn="just" rtl="0">
              <a:lnSpc>
                <a:spcPct val="90000"/>
              </a:lnSpc>
              <a:spcBef>
                <a:spcPts val="0"/>
              </a:spcBef>
              <a:spcAft>
                <a:spcPts val="0"/>
              </a:spcAft>
              <a:buClr>
                <a:srgbClr val="3E3EBC"/>
              </a:buClr>
              <a:buSzPts val="2400"/>
              <a:buNone/>
            </a:pPr>
            <a:endParaRPr sz="1400" dirty="0">
              <a:solidFill>
                <a:srgbClr val="000000"/>
              </a:solidFill>
              <a:latin typeface="Arial"/>
              <a:ea typeface="Arial"/>
              <a:cs typeface="Arial"/>
              <a:sym typeface="Arial"/>
            </a:endParaRPr>
          </a:p>
          <a:p>
            <a:pPr marL="342900" lvl="0" algn="just">
              <a:spcBef>
                <a:spcPts val="480"/>
              </a:spcBef>
              <a:buClr>
                <a:srgbClr val="000000"/>
              </a:buClr>
              <a:buSzPts val="2400"/>
            </a:pPr>
            <a:r>
              <a:rPr lang="tr-TR" sz="2400" dirty="0">
                <a:solidFill>
                  <a:srgbClr val="000000"/>
                </a:solidFill>
                <a:latin typeface="Arial"/>
                <a:ea typeface="Arial"/>
                <a:cs typeface="Arial"/>
                <a:sym typeface="Arial"/>
              </a:rPr>
              <a:t>Bakanlık ile HIMSS Avrupa arasında birincisi 2013’te yapılan 5 yıllık protokol,  ilave kazanımlarla 2019 yılında yine 5 yıllık olarak yenilenmiştir. Buna göre;</a:t>
            </a:r>
            <a:endParaRPr sz="1400" dirty="0">
              <a:solidFill>
                <a:srgbClr val="000000"/>
              </a:solidFill>
              <a:latin typeface="Arial"/>
              <a:ea typeface="Arial"/>
              <a:cs typeface="Arial"/>
              <a:sym typeface="Arial"/>
            </a:endParaRPr>
          </a:p>
          <a:p>
            <a:pPr marL="342900" lvl="0" indent="-190500" algn="just" rtl="0">
              <a:lnSpc>
                <a:spcPct val="90000"/>
              </a:lnSpc>
              <a:spcBef>
                <a:spcPts val="480"/>
              </a:spcBef>
              <a:spcAft>
                <a:spcPts val="0"/>
              </a:spcAft>
              <a:buClr>
                <a:srgbClr val="000000"/>
              </a:buClr>
              <a:buSzPts val="2400"/>
              <a:buNone/>
            </a:pPr>
            <a:endParaRPr sz="2400" dirty="0">
              <a:solidFill>
                <a:srgbClr val="000000"/>
              </a:solidFill>
              <a:latin typeface="Arial"/>
              <a:ea typeface="Arial"/>
              <a:cs typeface="Arial"/>
              <a:sym typeface="Arial"/>
            </a:endParaRPr>
          </a:p>
          <a:p>
            <a:pPr marL="342900" lvl="0" indent="-342900" algn="just" rtl="0">
              <a:lnSpc>
                <a:spcPct val="90000"/>
              </a:lnSpc>
              <a:spcBef>
                <a:spcPts val="480"/>
              </a:spcBef>
              <a:spcAft>
                <a:spcPts val="0"/>
              </a:spcAft>
              <a:buClr>
                <a:srgbClr val="000000"/>
              </a:buClr>
              <a:buSzPts val="2400"/>
              <a:buFont typeface="Arial"/>
              <a:buChar char="•"/>
            </a:pPr>
            <a:r>
              <a:rPr lang="en-US" sz="2400" dirty="0">
                <a:solidFill>
                  <a:srgbClr val="00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Diğer ülkelerde ücrete tâbi olan </a:t>
            </a:r>
            <a:r>
              <a:rPr lang="en-US" sz="2400" b="1" dirty="0">
                <a:solidFill>
                  <a:srgbClr val="FF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EMRAM ve O-EMRAM değerlendirme anketi üzerinden seviye tespiti kamu hastanelerine </a:t>
            </a:r>
            <a:r>
              <a:rPr lang="en-US" sz="2400" b="1" u="sng" dirty="0">
                <a:solidFill>
                  <a:srgbClr val="FF0000"/>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ücretsiz olarak sunulmaktadır.</a:t>
            </a:r>
            <a:r>
              <a:rPr lang="en-US" sz="2400" b="1" u="sng" dirty="0">
                <a:solidFill>
                  <a:srgbClr val="FF0000"/>
                </a:solidFill>
                <a:latin typeface="Arial"/>
                <a:ea typeface="Arial"/>
                <a:cs typeface="Arial"/>
                <a:sym typeface="Arial"/>
              </a:rPr>
              <a:t> Özel hastaneler ve üniversite hastaneleri </a:t>
            </a:r>
            <a:r>
              <a:rPr lang="en-US" sz="2400" b="1" u="sng" dirty="0" err="1">
                <a:solidFill>
                  <a:srgbClr val="FF0000"/>
                </a:solidFill>
                <a:latin typeface="Arial"/>
                <a:ea typeface="Arial"/>
                <a:cs typeface="Arial"/>
                <a:sym typeface="Arial"/>
              </a:rPr>
              <a:t>hariç</a:t>
            </a:r>
            <a:r>
              <a:rPr lang="en-US" sz="2400" b="1" u="sng" dirty="0">
                <a:solidFill>
                  <a:srgbClr val="FF0000"/>
                </a:solidFill>
                <a:latin typeface="Arial"/>
                <a:ea typeface="Arial"/>
                <a:cs typeface="Arial"/>
                <a:sym typeface="Arial"/>
              </a:rPr>
              <a:t>.</a:t>
            </a:r>
            <a:endParaRPr sz="1400" dirty="0">
              <a:solidFill>
                <a:srgbClr val="000000"/>
              </a:solidFill>
              <a:latin typeface="Arial"/>
              <a:ea typeface="Arial"/>
              <a:cs typeface="Arial"/>
              <a:sym typeface="Arial"/>
            </a:endParaRPr>
          </a:p>
          <a:p>
            <a:pPr marL="342900" lvl="0" indent="-254000" algn="just" rtl="0">
              <a:lnSpc>
                <a:spcPct val="90000"/>
              </a:lnSpc>
              <a:spcBef>
                <a:spcPts val="280"/>
              </a:spcBef>
              <a:spcAft>
                <a:spcPts val="0"/>
              </a:spcAft>
              <a:buClr>
                <a:srgbClr val="000000"/>
              </a:buClr>
              <a:buSzPts val="1400"/>
              <a:buNone/>
            </a:pPr>
            <a:endParaRPr sz="1400" dirty="0">
              <a:solidFill>
                <a:srgbClr val="000000"/>
              </a:solidFill>
              <a:latin typeface="Arial"/>
              <a:ea typeface="Arial"/>
              <a:cs typeface="Arial"/>
              <a:sym typeface="Arial"/>
            </a:endParaRPr>
          </a:p>
          <a:p>
            <a:pPr marL="342900" lvl="0" indent="-342900" algn="just" rtl="0">
              <a:lnSpc>
                <a:spcPct val="90000"/>
              </a:lnSpc>
              <a:spcBef>
                <a:spcPts val="480"/>
              </a:spcBef>
              <a:spcAft>
                <a:spcPts val="0"/>
              </a:spcAft>
              <a:buClr>
                <a:srgbClr val="000000"/>
              </a:buClr>
              <a:buSzPts val="2400"/>
              <a:buFont typeface="Arial"/>
              <a:buChar char="•"/>
            </a:pPr>
            <a:r>
              <a:rPr lang="en-US" sz="2400" dirty="0">
                <a:solidFill>
                  <a:srgbClr val="000000"/>
                </a:solidFill>
                <a:latin typeface="Arial"/>
                <a:ea typeface="Arial"/>
                <a:cs typeface="Arial"/>
                <a:sym typeface="Arial"/>
              </a:rPr>
              <a:t>Diğer ülkelerde ücrete tâbi olan </a:t>
            </a:r>
            <a:r>
              <a:rPr lang="en-US" sz="2400" b="1" dirty="0">
                <a:solidFill>
                  <a:srgbClr val="FF0000"/>
                </a:solidFill>
                <a:latin typeface="Arial"/>
                <a:ea typeface="Arial"/>
                <a:cs typeface="Arial"/>
                <a:sym typeface="Arial"/>
              </a:rPr>
              <a:t>HIMSS konferanslarına kayıt, tüm kamu sağlık personeli için </a:t>
            </a:r>
            <a:r>
              <a:rPr lang="en-US" sz="2400" b="1" u="sng" dirty="0">
                <a:solidFill>
                  <a:srgbClr val="FF0000"/>
                </a:solidFill>
                <a:latin typeface="Arial"/>
                <a:ea typeface="Arial"/>
                <a:cs typeface="Arial"/>
                <a:sym typeface="Arial"/>
              </a:rPr>
              <a:t>ücretsiz olarak sunulmaktadır.</a:t>
            </a:r>
            <a:endParaRPr sz="1400" dirty="0">
              <a:solidFill>
                <a:srgbClr val="000000"/>
              </a:solidFill>
              <a:latin typeface="Arial"/>
              <a:ea typeface="Arial"/>
              <a:cs typeface="Arial"/>
              <a:sym typeface="Arial"/>
            </a:endParaRPr>
          </a:p>
          <a:p>
            <a:pPr marL="342900" lvl="0" indent="-190500" algn="just" rtl="0">
              <a:lnSpc>
                <a:spcPct val="90000"/>
              </a:lnSpc>
              <a:spcBef>
                <a:spcPts val="480"/>
              </a:spcBef>
              <a:spcAft>
                <a:spcPts val="0"/>
              </a:spcAft>
              <a:buClr>
                <a:srgbClr val="000000"/>
              </a:buClr>
              <a:buSzPts val="2400"/>
              <a:buNone/>
            </a:pPr>
            <a:endParaRPr sz="2400" b="1" u="sng" dirty="0">
              <a:solidFill>
                <a:srgbClr val="FF0000"/>
              </a:solidFill>
              <a:latin typeface="Arial"/>
              <a:ea typeface="Arial"/>
              <a:cs typeface="Arial"/>
              <a:sym typeface="Arial"/>
            </a:endParaRPr>
          </a:p>
          <a:p>
            <a:pPr marL="342900" lvl="0" indent="-342900" algn="just" rtl="0">
              <a:lnSpc>
                <a:spcPct val="90000"/>
              </a:lnSpc>
              <a:spcBef>
                <a:spcPts val="480"/>
              </a:spcBef>
              <a:spcAft>
                <a:spcPts val="0"/>
              </a:spcAft>
              <a:buClr>
                <a:srgbClr val="000000"/>
              </a:buClr>
              <a:buSzPts val="2400"/>
              <a:buFont typeface="Arial"/>
              <a:buChar char="•"/>
            </a:pPr>
            <a:r>
              <a:rPr lang="en-US" sz="2400" b="1" dirty="0">
                <a:solidFill>
                  <a:srgbClr val="000000"/>
                </a:solidFill>
                <a:latin typeface="Arial"/>
                <a:ea typeface="Arial"/>
                <a:cs typeface="Arial"/>
                <a:sym typeface="Arial"/>
              </a:rPr>
              <a:t>Talep eden kurumlar için validasyonlar ve gap analizleri ise AB ülkelerindeki gibi ücretlendirilmektedir.</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g1534c7b29a7_1_16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t>HIMSS Hakkında</a:t>
            </a:r>
            <a:endParaRPr dirty="0"/>
          </a:p>
        </p:txBody>
      </p:sp>
      <p:sp>
        <p:nvSpPr>
          <p:cNvPr id="242" name="Google Shape;242;g1534c7b29a7_1_16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342900" lvl="0" indent="-342900" algn="just" rtl="0">
              <a:lnSpc>
                <a:spcPct val="90000"/>
              </a:lnSpc>
              <a:spcBef>
                <a:spcPts val="0"/>
              </a:spcBef>
              <a:spcAft>
                <a:spcPts val="0"/>
              </a:spcAft>
              <a:buClr>
                <a:srgbClr val="3E3EBC"/>
              </a:buClr>
              <a:buSzPts val="2400"/>
              <a:buNone/>
            </a:pPr>
            <a:r>
              <a:rPr lang="en-US" sz="2400" dirty="0">
                <a:solidFill>
                  <a:srgbClr val="3E3EBC"/>
                </a:solidFill>
                <a:latin typeface="Arial"/>
                <a:ea typeface="Arial"/>
                <a:cs typeface="Arial"/>
                <a:sym typeface="Arial"/>
              </a:rPr>
              <a:t>Sağlık hizmet sunucuları açısından HIMSS’ in faydası nedir?</a:t>
            </a:r>
            <a:endParaRPr sz="1400" dirty="0">
              <a:solidFill>
                <a:srgbClr val="000000"/>
              </a:solidFill>
              <a:latin typeface="Arial"/>
              <a:ea typeface="Arial"/>
              <a:cs typeface="Arial"/>
              <a:sym typeface="Arial"/>
            </a:endParaRPr>
          </a:p>
          <a:p>
            <a:pPr marL="342900" lvl="0" indent="-342900" algn="just" rtl="0">
              <a:lnSpc>
                <a:spcPct val="90000"/>
              </a:lnSpc>
              <a:spcBef>
                <a:spcPts val="480"/>
              </a:spcBef>
              <a:spcAft>
                <a:spcPts val="0"/>
              </a:spcAft>
              <a:buClr>
                <a:srgbClr val="000000"/>
              </a:buClr>
              <a:buSzPts val="2400"/>
              <a:buFont typeface="Arial"/>
              <a:buChar char="•"/>
            </a:pPr>
            <a:r>
              <a:rPr lang="en-US" sz="2400" dirty="0">
                <a:solidFill>
                  <a:srgbClr val="000000"/>
                </a:solidFill>
                <a:latin typeface="Arial"/>
                <a:ea typeface="Arial"/>
                <a:cs typeface="Arial"/>
                <a:sym typeface="Arial"/>
              </a:rPr>
              <a:t>Farklı akreditasyon veya standartlar, hastanelerde farklı perspektiflerden seviye ölçümü yaparlar. JCI ve Sağlık Kalite Standartları, vb.</a:t>
            </a:r>
            <a:endParaRPr sz="1400" dirty="0">
              <a:solidFill>
                <a:srgbClr val="000000"/>
              </a:solidFill>
              <a:latin typeface="Arial"/>
              <a:ea typeface="Arial"/>
              <a:cs typeface="Arial"/>
              <a:sym typeface="Arial"/>
            </a:endParaRPr>
          </a:p>
          <a:p>
            <a:pPr marL="342900" lvl="0" indent="-190500" algn="just" rtl="0">
              <a:lnSpc>
                <a:spcPct val="90000"/>
              </a:lnSpc>
              <a:spcBef>
                <a:spcPts val="480"/>
              </a:spcBef>
              <a:spcAft>
                <a:spcPts val="0"/>
              </a:spcAft>
              <a:buClr>
                <a:srgbClr val="000000"/>
              </a:buClr>
              <a:buSzPts val="2400"/>
              <a:buNone/>
            </a:pPr>
            <a:endParaRPr sz="2400" dirty="0">
              <a:solidFill>
                <a:srgbClr val="000000"/>
              </a:solidFill>
              <a:latin typeface="Arial"/>
              <a:ea typeface="Arial"/>
              <a:cs typeface="Arial"/>
              <a:sym typeface="Arial"/>
            </a:endParaRPr>
          </a:p>
          <a:p>
            <a:pPr marL="342900" lvl="0" indent="-342900" algn="l" rtl="0">
              <a:lnSpc>
                <a:spcPct val="90000"/>
              </a:lnSpc>
              <a:spcBef>
                <a:spcPts val="480"/>
              </a:spcBef>
              <a:spcAft>
                <a:spcPts val="0"/>
              </a:spcAft>
              <a:buClr>
                <a:srgbClr val="000000"/>
              </a:buClr>
              <a:buSzPts val="2400"/>
              <a:buFont typeface="Arial"/>
              <a:buChar char="•"/>
            </a:pPr>
            <a:r>
              <a:rPr lang="en-US" sz="2400" dirty="0">
                <a:solidFill>
                  <a:srgbClr val="000000"/>
                </a:solidFill>
                <a:latin typeface="Arial"/>
                <a:ea typeface="Arial"/>
                <a:cs typeface="Arial"/>
                <a:sym typeface="Arial"/>
              </a:rPr>
              <a:t>HIMSS </a:t>
            </a:r>
            <a:r>
              <a:rPr lang="en-US" sz="2400" dirty="0">
                <a:solidFill>
                  <a:srgbClr val="FF0000"/>
                </a:solidFill>
                <a:latin typeface="Arial"/>
                <a:ea typeface="Arial"/>
                <a:cs typeface="Arial"/>
                <a:sym typeface="Arial"/>
              </a:rPr>
              <a:t>EMRAM, dijital hastane uygulamalarının «HASTA GÜVENLİĞİ» konseptini ne kadar esas aldığını ölçümler.</a:t>
            </a:r>
            <a:r>
              <a:rPr lang="en-US" sz="2400" dirty="0">
                <a:solidFill>
                  <a:srgbClr val="000000"/>
                </a:solidFill>
                <a:latin typeface="Arial"/>
                <a:ea typeface="Arial"/>
                <a:cs typeface="Arial"/>
                <a:sym typeface="Arial"/>
              </a:rPr>
              <a:t> </a:t>
            </a:r>
            <a:endParaRPr sz="1400" dirty="0">
              <a:solidFill>
                <a:srgbClr val="000000"/>
              </a:solidFill>
              <a:latin typeface="Arial"/>
              <a:ea typeface="Arial"/>
              <a:cs typeface="Arial"/>
              <a:sym typeface="Arial"/>
            </a:endParaRPr>
          </a:p>
          <a:p>
            <a:pPr marL="342900" lvl="0" indent="-190500" algn="just" rtl="0">
              <a:lnSpc>
                <a:spcPct val="90000"/>
              </a:lnSpc>
              <a:spcBef>
                <a:spcPts val="480"/>
              </a:spcBef>
              <a:spcAft>
                <a:spcPts val="0"/>
              </a:spcAft>
              <a:buClr>
                <a:srgbClr val="000000"/>
              </a:buClr>
              <a:buSzPts val="2400"/>
              <a:buNone/>
            </a:pPr>
            <a:endParaRPr sz="2400" dirty="0">
              <a:solidFill>
                <a:srgbClr val="000000"/>
              </a:solidFill>
              <a:latin typeface="Arial"/>
              <a:ea typeface="Arial"/>
              <a:cs typeface="Arial"/>
              <a:sym typeface="Arial"/>
            </a:endParaRPr>
          </a:p>
          <a:p>
            <a:pPr marL="342900" lvl="0" indent="-342900" algn="just" rtl="0">
              <a:lnSpc>
                <a:spcPct val="90000"/>
              </a:lnSpc>
              <a:spcBef>
                <a:spcPts val="480"/>
              </a:spcBef>
              <a:spcAft>
                <a:spcPts val="0"/>
              </a:spcAft>
              <a:buClr>
                <a:srgbClr val="000000"/>
              </a:buClr>
              <a:buSzPts val="2400"/>
              <a:buFont typeface="Arial"/>
              <a:buChar char="•"/>
            </a:pPr>
            <a:r>
              <a:rPr lang="en-US" sz="2400" dirty="0">
                <a:solidFill>
                  <a:srgbClr val="000000"/>
                </a:solidFill>
                <a:latin typeface="Arial"/>
                <a:ea typeface="Arial"/>
                <a:cs typeface="Arial"/>
                <a:sym typeface="Arial"/>
              </a:rPr>
              <a:t>HIMSS EMRAM’ da üst seviyelerde akredite olmak, hastanenin;</a:t>
            </a:r>
            <a:endParaRPr sz="1400" dirty="0">
              <a:solidFill>
                <a:srgbClr val="000000"/>
              </a:solidFill>
              <a:latin typeface="Arial"/>
              <a:ea typeface="Arial"/>
              <a:cs typeface="Arial"/>
              <a:sym typeface="Arial"/>
            </a:endParaRPr>
          </a:p>
          <a:p>
            <a:pPr marL="742950" lvl="1" indent="-285750" algn="just">
              <a:spcBef>
                <a:spcPts val="400"/>
              </a:spcBef>
              <a:buClr>
                <a:srgbClr val="FF0000"/>
              </a:buClr>
              <a:buSzPts val="2000"/>
              <a:buFont typeface="Arial"/>
              <a:buChar char="–"/>
            </a:pPr>
            <a:r>
              <a:rPr lang="tr-TR" sz="2000" dirty="0">
                <a:solidFill>
                  <a:srgbClr val="FF0000"/>
                </a:solidFill>
                <a:latin typeface="Arial"/>
                <a:ea typeface="Arial"/>
                <a:cs typeface="Arial"/>
                <a:sym typeface="Arial"/>
              </a:rPr>
              <a:t>Gelişmiş bir dijital hastane olduğunu</a:t>
            </a:r>
            <a:r>
              <a:rPr lang="tr-TR" sz="2000" dirty="0">
                <a:solidFill>
                  <a:srgbClr val="000000"/>
                </a:solidFill>
                <a:latin typeface="Arial"/>
                <a:ea typeface="Arial"/>
                <a:cs typeface="Arial"/>
                <a:sym typeface="Arial"/>
              </a:rPr>
              <a:t>,</a:t>
            </a:r>
            <a:endParaRPr lang="tr-TR" sz="1400" dirty="0">
              <a:solidFill>
                <a:srgbClr val="000000"/>
              </a:solidFill>
              <a:latin typeface="Arial"/>
              <a:ea typeface="Arial"/>
              <a:cs typeface="Arial"/>
              <a:sym typeface="Arial"/>
            </a:endParaRPr>
          </a:p>
          <a:p>
            <a:pPr marL="742950" lvl="1" indent="-285750" algn="just">
              <a:spcBef>
                <a:spcPts val="400"/>
              </a:spcBef>
              <a:buClr>
                <a:srgbClr val="FF0000"/>
              </a:buClr>
              <a:buSzPts val="2000"/>
              <a:buFont typeface="Arial"/>
              <a:buChar char="–"/>
            </a:pPr>
            <a:r>
              <a:rPr lang="tr-TR" sz="2000" dirty="0">
                <a:solidFill>
                  <a:srgbClr val="FF0000"/>
                </a:solidFill>
                <a:latin typeface="Arial"/>
                <a:ea typeface="Arial"/>
                <a:cs typeface="Arial"/>
                <a:sym typeface="Arial"/>
              </a:rPr>
              <a:t>Hasta güvenliğini ön planda tutarak doğru tedavi uygulamalarını sunduğunu</a:t>
            </a:r>
            <a:r>
              <a:rPr lang="tr-TR" sz="2000" dirty="0">
                <a:solidFill>
                  <a:srgbClr val="000000"/>
                </a:solidFill>
                <a:latin typeface="Arial"/>
                <a:ea typeface="Arial"/>
                <a:cs typeface="Arial"/>
                <a:sym typeface="Arial"/>
              </a:rPr>
              <a:t>,</a:t>
            </a:r>
            <a:endParaRPr lang="tr-TR" sz="1400" dirty="0">
              <a:solidFill>
                <a:srgbClr val="000000"/>
              </a:solidFill>
              <a:latin typeface="Arial"/>
              <a:ea typeface="Arial"/>
              <a:cs typeface="Arial"/>
              <a:sym typeface="Arial"/>
            </a:endParaRPr>
          </a:p>
          <a:p>
            <a:pPr marL="742950" lvl="1" indent="-285750" algn="just">
              <a:spcBef>
                <a:spcPts val="400"/>
              </a:spcBef>
              <a:buClr>
                <a:srgbClr val="FF0000"/>
              </a:buClr>
              <a:buSzPts val="2000"/>
              <a:buFont typeface="Arial"/>
              <a:buChar char="–"/>
            </a:pPr>
            <a:r>
              <a:rPr lang="tr-TR" sz="2000" dirty="0">
                <a:solidFill>
                  <a:srgbClr val="FF0000"/>
                </a:solidFill>
                <a:latin typeface="Arial"/>
                <a:ea typeface="Arial"/>
                <a:cs typeface="Arial"/>
                <a:sym typeface="Arial"/>
              </a:rPr>
              <a:t>Hatalı tıbbi uygulamalara engel olduğunu</a:t>
            </a:r>
            <a:r>
              <a:rPr lang="tr-TR" sz="2000" dirty="0">
                <a:solidFill>
                  <a:srgbClr val="000000"/>
                </a:solidFill>
                <a:latin typeface="Arial"/>
                <a:ea typeface="Arial"/>
                <a:cs typeface="Arial"/>
                <a:sym typeface="Arial"/>
              </a:rPr>
              <a:t> </a:t>
            </a:r>
            <a:r>
              <a:rPr lang="tr-TR" sz="2000" b="1" u="sng" dirty="0">
                <a:solidFill>
                  <a:srgbClr val="FF0000"/>
                </a:solidFill>
                <a:latin typeface="Arial"/>
                <a:ea typeface="Arial"/>
                <a:cs typeface="Arial"/>
                <a:sym typeface="Arial"/>
              </a:rPr>
              <a:t>ispatlar</a:t>
            </a:r>
            <a:r>
              <a:rPr lang="tr-TR" sz="2000" dirty="0">
                <a:solidFill>
                  <a:srgbClr val="000000"/>
                </a:solidFill>
                <a:latin typeface="Arial"/>
                <a:ea typeface="Arial"/>
                <a:cs typeface="Arial"/>
                <a:sym typeface="Arial"/>
              </a:rPr>
              <a:t>.</a:t>
            </a:r>
          </a:p>
          <a:p>
            <a:pPr marL="742950" lvl="1" indent="-285750" algn="just">
              <a:spcBef>
                <a:spcPts val="400"/>
              </a:spcBef>
              <a:buClr>
                <a:srgbClr val="FF0000"/>
              </a:buClr>
              <a:buSzPts val="2000"/>
              <a:buFont typeface="Arial"/>
              <a:buChar char="–"/>
            </a:pPr>
            <a:r>
              <a:rPr lang="tr-TR" sz="2000" b="1" u="sng" dirty="0">
                <a:solidFill>
                  <a:srgbClr val="FF0000"/>
                </a:solidFill>
                <a:latin typeface="Arial"/>
                <a:cs typeface="Arial"/>
                <a:sym typeface="Arial"/>
              </a:rPr>
              <a:t>Klinik kalite ve verimlilik artışı sağlar.</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1534c7b29a7_1_17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a:t>HIMSS Hakkında</a:t>
            </a:r>
            <a:endParaRPr dirty="0"/>
          </a:p>
        </p:txBody>
      </p:sp>
      <p:sp>
        <p:nvSpPr>
          <p:cNvPr id="248" name="Google Shape;248;g1534c7b29a7_1_17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90000"/>
              </a:lnSpc>
              <a:spcBef>
                <a:spcPts val="0"/>
              </a:spcBef>
              <a:spcAft>
                <a:spcPts val="0"/>
              </a:spcAft>
              <a:buClr>
                <a:srgbClr val="3E3EBC"/>
              </a:buClr>
              <a:buSzPts val="2400"/>
              <a:buFont typeface="Arial"/>
              <a:buNone/>
            </a:pPr>
            <a:r>
              <a:rPr lang="en-US" sz="2400" dirty="0">
                <a:solidFill>
                  <a:srgbClr val="3E3EBC"/>
                </a:solidFill>
                <a:latin typeface="Arial"/>
                <a:ea typeface="Arial"/>
                <a:cs typeface="Arial"/>
                <a:sym typeface="Arial"/>
              </a:rPr>
              <a:t>Sağlık bilişim firmaları açısından HIMSS’in faydası nedir?</a:t>
            </a:r>
            <a:endParaRPr dirty="0"/>
          </a:p>
          <a:p>
            <a:pPr marL="0" marR="0" lvl="0" indent="0" algn="just" rtl="0">
              <a:lnSpc>
                <a:spcPct val="90000"/>
              </a:lnSpc>
              <a:spcBef>
                <a:spcPts val="480"/>
              </a:spcBef>
              <a:spcAft>
                <a:spcPts val="0"/>
              </a:spcAft>
              <a:buClr>
                <a:schemeClr val="dk1"/>
              </a:buClr>
              <a:buSzPts val="2400"/>
              <a:buFont typeface="Arial"/>
              <a:buNone/>
            </a:pPr>
            <a:endParaRPr sz="2400" dirty="0">
              <a:solidFill>
                <a:srgbClr val="3E3EBC"/>
              </a:solidFill>
              <a:latin typeface="Arial"/>
              <a:ea typeface="Arial"/>
              <a:cs typeface="Arial"/>
              <a:sym typeface="Arial"/>
            </a:endParaRPr>
          </a:p>
          <a:p>
            <a:pPr marL="0" marR="0" lvl="0" indent="0" algn="just" rtl="0">
              <a:lnSpc>
                <a:spcPct val="90000"/>
              </a:lnSpc>
              <a:spcBef>
                <a:spcPts val="480"/>
              </a:spcBef>
              <a:spcAft>
                <a:spcPts val="0"/>
              </a:spcAft>
              <a:buClr>
                <a:schemeClr val="dk1"/>
              </a:buClr>
              <a:buSzPts val="2400"/>
              <a:buFont typeface="Arial"/>
              <a:buNone/>
            </a:pPr>
            <a:endParaRPr sz="2400" dirty="0">
              <a:solidFill>
                <a:schemeClr val="dk1"/>
              </a:solidFill>
              <a:latin typeface="Arial"/>
              <a:ea typeface="Arial"/>
              <a:cs typeface="Arial"/>
              <a:sym typeface="Arial"/>
            </a:endParaRPr>
          </a:p>
        </p:txBody>
      </p:sp>
      <p:pic>
        <p:nvPicPr>
          <p:cNvPr id="249" name="Google Shape;249;g1534c7b29a7_1_171"/>
          <p:cNvPicPr preferRelativeResize="0"/>
          <p:nvPr/>
        </p:nvPicPr>
        <p:blipFill rotWithShape="1">
          <a:blip r:embed="rId3">
            <a:alphaModFix/>
          </a:blip>
          <a:srcRect/>
          <a:stretch/>
        </p:blipFill>
        <p:spPr>
          <a:xfrm>
            <a:off x="1243027" y="2241376"/>
            <a:ext cx="9213724" cy="4248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17"/>
          <p:cNvSpPr txBox="1">
            <a:spLocks noGrp="1"/>
          </p:cNvSpPr>
          <p:nvPr>
            <p:ph type="title"/>
          </p:nvPr>
        </p:nvSpPr>
        <p:spPr>
          <a:xfrm>
            <a:off x="838200" y="365126"/>
            <a:ext cx="10515600" cy="78897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tr-TR" b="1"/>
              <a:t>Ne durumdayız?</a:t>
            </a:r>
            <a:endParaRPr lang="tr-TR"/>
          </a:p>
        </p:txBody>
      </p:sp>
      <p:sp>
        <p:nvSpPr>
          <p:cNvPr id="473" name="Google Shape;473;p17"/>
          <p:cNvSpPr txBox="1">
            <a:spLocks noGrp="1"/>
          </p:cNvSpPr>
          <p:nvPr>
            <p:ph type="body" idx="1"/>
          </p:nvPr>
        </p:nvSpPr>
        <p:spPr>
          <a:xfrm>
            <a:off x="838200" y="1312721"/>
            <a:ext cx="10515600" cy="6513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tr-TR"/>
              <a:t>HIMSS Türkiye, Kronolojik Sıralama </a:t>
            </a:r>
          </a:p>
        </p:txBody>
      </p:sp>
      <p:grpSp>
        <p:nvGrpSpPr>
          <p:cNvPr id="474" name="Google Shape;474;p17"/>
          <p:cNvGrpSpPr/>
          <p:nvPr/>
        </p:nvGrpSpPr>
        <p:grpSpPr>
          <a:xfrm>
            <a:off x="689817" y="2048679"/>
            <a:ext cx="10812359" cy="4269397"/>
            <a:chOff x="-92000" y="158664"/>
            <a:chExt cx="10117300" cy="4351200"/>
          </a:xfrm>
        </p:grpSpPr>
        <p:sp>
          <p:nvSpPr>
            <p:cNvPr id="475" name="Google Shape;475;p17"/>
            <p:cNvSpPr/>
            <p:nvPr/>
          </p:nvSpPr>
          <p:spPr>
            <a:xfrm>
              <a:off x="-81100" y="158664"/>
              <a:ext cx="10106400" cy="4351200"/>
            </a:xfrm>
            <a:prstGeom prst="rightArrow">
              <a:avLst>
                <a:gd name="adj1" fmla="val 50000"/>
                <a:gd name="adj2" fmla="val 50000"/>
              </a:avLst>
            </a:prstGeom>
            <a:solidFill>
              <a:srgbClr val="B7C1E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tr-TR" sz="1400" b="0" i="0" u="none" strike="noStrike" cap="none">
                <a:solidFill>
                  <a:srgbClr val="000000"/>
                </a:solidFill>
                <a:latin typeface="Arial"/>
                <a:ea typeface="Arial"/>
                <a:cs typeface="Arial"/>
                <a:sym typeface="Arial"/>
              </a:endParaRPr>
            </a:p>
          </p:txBody>
        </p:sp>
        <p:sp>
          <p:nvSpPr>
            <p:cNvPr id="476" name="Google Shape;476;p17"/>
            <p:cNvSpPr/>
            <p:nvPr/>
          </p:nvSpPr>
          <p:spPr>
            <a:xfrm>
              <a:off x="-92000" y="1438439"/>
              <a:ext cx="1224900" cy="1953900"/>
            </a:xfrm>
            <a:prstGeom prst="roundRect">
              <a:avLst>
                <a:gd name="adj" fmla="val 16667"/>
              </a:avLst>
            </a:prstGeom>
            <a:gradFill>
              <a:gsLst>
                <a:gs pos="0">
                  <a:srgbClr val="51689B"/>
                </a:gs>
                <a:gs pos="50000">
                  <a:srgbClr val="285193"/>
                </a:gs>
                <a:gs pos="100000">
                  <a:srgbClr val="1F4685"/>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tr-TR" sz="1400" b="0" i="0" u="none" strike="noStrike" cap="none">
                <a:solidFill>
                  <a:srgbClr val="000000"/>
                </a:solidFill>
                <a:latin typeface="Arial"/>
                <a:ea typeface="Arial"/>
                <a:cs typeface="Arial"/>
                <a:sym typeface="Arial"/>
              </a:endParaRPr>
            </a:p>
          </p:txBody>
        </p:sp>
        <p:sp>
          <p:nvSpPr>
            <p:cNvPr id="477" name="Google Shape;477;p17"/>
            <p:cNvSpPr txBox="1"/>
            <p:nvPr/>
          </p:nvSpPr>
          <p:spPr>
            <a:xfrm>
              <a:off x="75443" y="1974247"/>
              <a:ext cx="895800" cy="9282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tr-TR" sz="1100" b="1" i="0" u="none" strike="noStrike" cap="none">
                  <a:solidFill>
                    <a:schemeClr val="dk1"/>
                  </a:solidFill>
                  <a:latin typeface="Calibri"/>
                  <a:ea typeface="Calibri"/>
                  <a:cs typeface="Calibri"/>
                  <a:sym typeface="Calibri"/>
                </a:rPr>
                <a:t>2012</a:t>
              </a:r>
              <a:br>
                <a:rPr lang="tr-TR" sz="800" b="0" i="0" u="none" strike="noStrike" cap="none">
                  <a:solidFill>
                    <a:schemeClr val="dk1"/>
                  </a:solidFill>
                  <a:latin typeface="Calibri"/>
                  <a:ea typeface="Calibri"/>
                  <a:cs typeface="Calibri"/>
                  <a:sym typeface="Calibri"/>
                </a:rPr>
              </a:br>
              <a:r>
                <a:rPr lang="tr-TR" sz="1100" b="0" i="0" u="none" strike="noStrike" cap="none">
                  <a:solidFill>
                    <a:schemeClr val="dk1"/>
                  </a:solidFill>
                  <a:latin typeface="Calibri"/>
                  <a:ea typeface="Calibri"/>
                  <a:cs typeface="Calibri"/>
                  <a:sym typeface="Calibri"/>
                </a:rPr>
                <a:t>SB Sağlık Bilgi Sistemleri Genel Müdürlüğü «Hastanelerimizde Dijital Dönüşüm Projesi» 2012 yılında hayata geçirilmiştir. </a:t>
              </a:r>
              <a:endParaRPr lang="tr-TR" sz="1400" b="0" i="0" u="none" strike="noStrike" cap="none">
                <a:solidFill>
                  <a:srgbClr val="000000"/>
                </a:solidFill>
                <a:latin typeface="Arial"/>
                <a:ea typeface="Arial"/>
                <a:cs typeface="Arial"/>
                <a:sym typeface="Arial"/>
              </a:endParaRPr>
            </a:p>
          </p:txBody>
        </p:sp>
        <p:sp>
          <p:nvSpPr>
            <p:cNvPr id="478" name="Google Shape;478;p17"/>
            <p:cNvSpPr/>
            <p:nvPr/>
          </p:nvSpPr>
          <p:spPr>
            <a:xfrm>
              <a:off x="1194795" y="1474390"/>
              <a:ext cx="1395000" cy="1953900"/>
            </a:xfrm>
            <a:prstGeom prst="roundRect">
              <a:avLst>
                <a:gd name="adj" fmla="val 16667"/>
              </a:avLst>
            </a:prstGeom>
            <a:gradFill>
              <a:gsLst>
                <a:gs pos="0">
                  <a:srgbClr val="637FC3"/>
                </a:gs>
                <a:gs pos="50000">
                  <a:srgbClr val="436DC1"/>
                </a:gs>
                <a:gs pos="100000">
                  <a:srgbClr val="355CB0"/>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tr-TR" sz="1400" b="0" i="0" u="none" strike="noStrike" cap="none">
                <a:solidFill>
                  <a:srgbClr val="000000"/>
                </a:solidFill>
                <a:latin typeface="Arial"/>
                <a:ea typeface="Arial"/>
                <a:cs typeface="Arial"/>
                <a:sym typeface="Arial"/>
              </a:endParaRPr>
            </a:p>
          </p:txBody>
        </p:sp>
        <p:sp>
          <p:nvSpPr>
            <p:cNvPr id="479" name="Google Shape;479;p17"/>
            <p:cNvSpPr txBox="1"/>
            <p:nvPr/>
          </p:nvSpPr>
          <p:spPr>
            <a:xfrm>
              <a:off x="1221393" y="1434943"/>
              <a:ext cx="1363200" cy="20328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tr-TR" sz="1100" b="1" i="0" u="none" strike="noStrike" cap="none">
                  <a:solidFill>
                    <a:schemeClr val="dk1"/>
                  </a:solidFill>
                  <a:latin typeface="Calibri"/>
                  <a:ea typeface="Calibri"/>
                  <a:cs typeface="Calibri"/>
                  <a:sym typeface="Calibri"/>
                </a:rPr>
                <a:t>2013</a:t>
              </a:r>
              <a:endParaRPr lang="tr-TR" sz="1100" b="0" i="0" u="none" strike="noStrike" cap="none">
                <a:solidFill>
                  <a:schemeClr val="dk1"/>
                </a:solidFill>
                <a:latin typeface="Calibri"/>
                <a:ea typeface="Calibri"/>
                <a:cs typeface="Calibri"/>
                <a:sym typeface="Calibri"/>
              </a:endParaRPr>
            </a:p>
            <a:p>
              <a:pPr marL="0" marR="0" lvl="0" indent="0" algn="ctr" rtl="0">
                <a:lnSpc>
                  <a:spcPct val="90000"/>
                </a:lnSpc>
                <a:spcBef>
                  <a:spcPts val="385"/>
                </a:spcBef>
                <a:spcAft>
                  <a:spcPts val="0"/>
                </a:spcAft>
                <a:buClr>
                  <a:schemeClr val="dk1"/>
                </a:buClr>
                <a:buSzPts val="1100"/>
                <a:buFont typeface="Calibri"/>
                <a:buNone/>
              </a:pPr>
              <a:r>
                <a:rPr lang="tr-TR" sz="1100" b="0" i="0" u="none" strike="noStrike" cap="none">
                  <a:solidFill>
                    <a:schemeClr val="dk1"/>
                  </a:solidFill>
                  <a:latin typeface="Calibri"/>
                  <a:ea typeface="Calibri"/>
                  <a:cs typeface="Calibri"/>
                  <a:sym typeface="Calibri"/>
                </a:rPr>
                <a:t>İlk 5 yıllık protokol imzalanmıştır. </a:t>
              </a:r>
              <a:endParaRPr lang="tr-T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tr-TR" sz="1100" b="0" i="0" u="none" strike="noStrike" cap="none">
                  <a:solidFill>
                    <a:schemeClr val="dk1"/>
                  </a:solidFill>
                  <a:latin typeface="Calibri"/>
                  <a:ea typeface="Calibri"/>
                  <a:cs typeface="Calibri"/>
                  <a:sym typeface="Calibri"/>
                </a:rPr>
                <a:t>Ankara GMK Devlet Hastanesi pilot olarak seçilmiştir. </a:t>
              </a:r>
              <a:endParaRPr lang="tr-T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100"/>
                <a:buFont typeface="Calibri"/>
                <a:buNone/>
              </a:pPr>
              <a:r>
                <a:rPr lang="tr-TR" sz="1100" b="0" i="0" u="none" strike="noStrike" cap="none">
                  <a:solidFill>
                    <a:schemeClr val="dk1"/>
                  </a:solidFill>
                  <a:latin typeface="Calibri"/>
                  <a:ea typeface="Calibri"/>
                  <a:cs typeface="Calibri"/>
                  <a:sym typeface="Calibri"/>
                </a:rPr>
                <a:t>Nisan 2013’ te valide edilen ilk hastane olmuştur.</a:t>
              </a:r>
              <a:endParaRPr lang="tr-TR" sz="1400" b="0" i="0" u="none" strike="noStrike" cap="none">
                <a:solidFill>
                  <a:srgbClr val="000000"/>
                </a:solidFill>
                <a:latin typeface="Arial"/>
                <a:ea typeface="Arial"/>
                <a:cs typeface="Arial"/>
                <a:sym typeface="Arial"/>
              </a:endParaRPr>
            </a:p>
          </p:txBody>
        </p:sp>
        <p:sp>
          <p:nvSpPr>
            <p:cNvPr id="480" name="Google Shape;480;p17"/>
            <p:cNvSpPr/>
            <p:nvPr/>
          </p:nvSpPr>
          <p:spPr>
            <a:xfrm>
              <a:off x="4302260" y="1482957"/>
              <a:ext cx="1545900" cy="1953900"/>
            </a:xfrm>
            <a:prstGeom prst="roundRect">
              <a:avLst>
                <a:gd name="adj" fmla="val 16667"/>
              </a:avLst>
            </a:prstGeom>
            <a:gradFill>
              <a:gsLst>
                <a:gs pos="0">
                  <a:srgbClr val="8FA1D2"/>
                </a:gs>
                <a:gs pos="50000">
                  <a:srgbClr val="7E95CF"/>
                </a:gs>
                <a:gs pos="100000">
                  <a:srgbClr val="6A81BC"/>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tr-TR" sz="1400" b="0" i="0" u="none" strike="noStrike" cap="none">
                <a:solidFill>
                  <a:srgbClr val="000000"/>
                </a:solidFill>
                <a:latin typeface="Arial"/>
                <a:ea typeface="Arial"/>
                <a:cs typeface="Arial"/>
                <a:sym typeface="Arial"/>
              </a:endParaRPr>
            </a:p>
          </p:txBody>
        </p:sp>
        <p:sp>
          <p:nvSpPr>
            <p:cNvPr id="481" name="Google Shape;481;p17"/>
            <p:cNvSpPr txBox="1"/>
            <p:nvPr/>
          </p:nvSpPr>
          <p:spPr>
            <a:xfrm>
              <a:off x="4388583" y="1620552"/>
              <a:ext cx="1395000" cy="15897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tr-TR" sz="1100" b="1" i="0" u="none" strike="noStrike" cap="none">
                  <a:solidFill>
                    <a:schemeClr val="dk1"/>
                  </a:solidFill>
                  <a:latin typeface="Calibri"/>
                  <a:ea typeface="Calibri"/>
                  <a:cs typeface="Calibri"/>
                  <a:sym typeface="Calibri"/>
                </a:rPr>
                <a:t>2019</a:t>
              </a:r>
              <a:br>
                <a:rPr lang="tr-TR" sz="1100" b="0" i="0" u="none" strike="noStrike" cap="none">
                  <a:solidFill>
                    <a:schemeClr val="dk1"/>
                  </a:solidFill>
                  <a:latin typeface="Calibri"/>
                  <a:ea typeface="Calibri"/>
                  <a:cs typeface="Calibri"/>
                  <a:sym typeface="Calibri"/>
                </a:rPr>
              </a:br>
              <a:r>
                <a:rPr lang="tr-TR" sz="900" b="0" i="0" u="none" strike="noStrike" cap="none">
                  <a:solidFill>
                    <a:srgbClr val="000000"/>
                  </a:solidFill>
                  <a:latin typeface="Calibri"/>
                  <a:ea typeface="Calibri"/>
                  <a:cs typeface="Calibri"/>
                  <a:sym typeface="Calibri"/>
                </a:rPr>
                <a:t>İkinci 5 yıllık protokol imzalanmıştır.</a:t>
              </a:r>
              <a:endParaRPr lang="tr-T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rgbClr val="000000"/>
                </a:buClr>
                <a:buSzPts val="900"/>
                <a:buFont typeface="Calibri"/>
                <a:buNone/>
              </a:pPr>
              <a:r>
                <a:rPr lang="tr-TR" sz="900" b="0" i="0" u="none" strike="noStrike" cap="none">
                  <a:solidFill>
                    <a:srgbClr val="000000"/>
                  </a:solidFill>
                  <a:latin typeface="Calibri"/>
                  <a:ea typeface="Calibri"/>
                  <a:cs typeface="Calibri"/>
                  <a:sym typeface="Calibri"/>
                </a:rPr>
                <a:t>HIMSS O-EMRAM modeli uygulanmaya başlanmıştır.</a:t>
              </a:r>
              <a:endParaRPr lang="tr-TR" sz="1400" b="0" i="0" u="none" strike="noStrike" cap="none">
                <a:solidFill>
                  <a:srgbClr val="000000"/>
                </a:solidFill>
                <a:latin typeface="Arial"/>
                <a:ea typeface="Arial"/>
                <a:cs typeface="Arial"/>
                <a:sym typeface="Arial"/>
              </a:endParaRPr>
            </a:p>
            <a:p>
              <a:pPr marL="0" marR="0" lvl="0" indent="0" algn="ctr" rtl="0">
                <a:lnSpc>
                  <a:spcPct val="90000"/>
                </a:lnSpc>
                <a:spcBef>
                  <a:spcPts val="315"/>
                </a:spcBef>
                <a:spcAft>
                  <a:spcPts val="0"/>
                </a:spcAft>
                <a:buClr>
                  <a:srgbClr val="000000"/>
                </a:buClr>
                <a:buSzPts val="900"/>
                <a:buFont typeface="Calibri"/>
                <a:buNone/>
              </a:pPr>
              <a:r>
                <a:rPr lang="tr-TR" sz="900">
                  <a:latin typeface="Calibri"/>
                  <a:ea typeface="Calibri"/>
                  <a:cs typeface="Calibri"/>
                  <a:sym typeface="Calibri"/>
                </a:rPr>
                <a:t>E</a:t>
              </a:r>
              <a:r>
                <a:rPr lang="tr-TR" sz="900" b="0" i="0" u="none" strike="noStrike" cap="none">
                  <a:solidFill>
                    <a:srgbClr val="000000"/>
                  </a:solidFill>
                  <a:latin typeface="Calibri"/>
                  <a:ea typeface="Calibri"/>
                  <a:cs typeface="Calibri"/>
                  <a:sym typeface="Calibri"/>
                </a:rPr>
                <a:t>MRAM</a:t>
              </a:r>
              <a:br>
                <a:rPr lang="tr-TR" sz="900" b="0" i="0" u="none" strike="noStrike" cap="none">
                  <a:solidFill>
                    <a:srgbClr val="000000"/>
                  </a:solidFill>
                  <a:latin typeface="Calibri"/>
                  <a:ea typeface="Calibri"/>
                  <a:cs typeface="Calibri"/>
                  <a:sym typeface="Calibri"/>
                </a:rPr>
              </a:br>
              <a:r>
                <a:rPr lang="tr-TR" sz="900" b="0" i="0" u="none" strike="noStrike" cap="none">
                  <a:solidFill>
                    <a:srgbClr val="000000"/>
                  </a:solidFill>
                  <a:latin typeface="Calibri"/>
                  <a:ea typeface="Calibri"/>
                  <a:cs typeface="Calibri"/>
                  <a:sym typeface="Calibri"/>
                </a:rPr>
                <a:t>19 Hastane Seviye-6</a:t>
              </a:r>
            </a:p>
            <a:p>
              <a:pPr marL="0" marR="0" lvl="0" indent="0" algn="ctr" rtl="0">
                <a:lnSpc>
                  <a:spcPct val="90000"/>
                </a:lnSpc>
                <a:spcBef>
                  <a:spcPts val="315"/>
                </a:spcBef>
                <a:spcAft>
                  <a:spcPts val="0"/>
                </a:spcAft>
                <a:buClr>
                  <a:srgbClr val="000000"/>
                </a:buClr>
                <a:buSzPts val="900"/>
                <a:buFont typeface="Calibri"/>
                <a:buNone/>
              </a:pPr>
              <a:r>
                <a:rPr lang="tr-TR" sz="900" b="0" i="0" u="none" strike="noStrike" cap="none">
                  <a:solidFill>
                    <a:srgbClr val="000000"/>
                  </a:solidFill>
                  <a:latin typeface="Calibri"/>
                  <a:ea typeface="Calibri"/>
                  <a:cs typeface="Calibri"/>
                  <a:sym typeface="Calibri"/>
                </a:rPr>
                <a:t>2 Hastane Seviye-7</a:t>
              </a:r>
            </a:p>
            <a:p>
              <a:pPr marL="0" marR="0" lvl="0" indent="0" algn="ctr" rtl="0">
                <a:lnSpc>
                  <a:spcPct val="90000"/>
                </a:lnSpc>
                <a:spcBef>
                  <a:spcPts val="315"/>
                </a:spcBef>
                <a:spcAft>
                  <a:spcPts val="0"/>
                </a:spcAft>
                <a:buClr>
                  <a:srgbClr val="000000"/>
                </a:buClr>
                <a:buSzPts val="900"/>
                <a:buFont typeface="Calibri"/>
                <a:buNone/>
              </a:pPr>
              <a:r>
                <a:rPr lang="tr-TR" sz="900" b="0" i="0" u="none" strike="noStrike" cap="none">
                  <a:solidFill>
                    <a:srgbClr val="000000"/>
                  </a:solidFill>
                  <a:latin typeface="Calibri"/>
                  <a:ea typeface="Calibri"/>
                  <a:cs typeface="Calibri"/>
                  <a:sym typeface="Calibri"/>
                </a:rPr>
                <a:t>O-EMRAM</a:t>
              </a:r>
              <a:endParaRPr lang="tr-TR" sz="1400" b="0" i="0" u="none" strike="noStrike" cap="none">
                <a:solidFill>
                  <a:srgbClr val="000000"/>
                </a:solidFill>
                <a:latin typeface="Arial"/>
                <a:ea typeface="Arial"/>
                <a:cs typeface="Arial"/>
                <a:sym typeface="Arial"/>
              </a:endParaRPr>
            </a:p>
            <a:p>
              <a:pPr marL="0" marR="0" lvl="0" indent="0" algn="ctr" rtl="0">
                <a:lnSpc>
                  <a:spcPct val="90000"/>
                </a:lnSpc>
                <a:spcBef>
                  <a:spcPts val="315"/>
                </a:spcBef>
                <a:spcAft>
                  <a:spcPts val="0"/>
                </a:spcAft>
                <a:buClr>
                  <a:srgbClr val="000000"/>
                </a:buClr>
                <a:buSzPts val="900"/>
                <a:buFont typeface="Calibri"/>
                <a:buNone/>
              </a:pPr>
              <a:r>
                <a:rPr lang="tr-TR" sz="900" b="0" i="0" u="none" strike="noStrike" cap="none">
                  <a:solidFill>
                    <a:srgbClr val="000000"/>
                  </a:solidFill>
                  <a:latin typeface="Calibri"/>
                  <a:ea typeface="Calibri"/>
                  <a:cs typeface="Calibri"/>
                  <a:sym typeface="Calibri"/>
                </a:rPr>
                <a:t>11 ADSM\ADSH Seviye-6.</a:t>
              </a:r>
            </a:p>
          </p:txBody>
        </p:sp>
        <p:sp>
          <p:nvSpPr>
            <p:cNvPr id="482" name="Google Shape;482;p17"/>
            <p:cNvSpPr/>
            <p:nvPr/>
          </p:nvSpPr>
          <p:spPr>
            <a:xfrm>
              <a:off x="7473578" y="1403436"/>
              <a:ext cx="1363200" cy="1953900"/>
            </a:xfrm>
            <a:prstGeom prst="roundRect">
              <a:avLst>
                <a:gd name="adj" fmla="val 16667"/>
              </a:avLst>
            </a:prstGeom>
            <a:gradFill>
              <a:gsLst>
                <a:gs pos="0">
                  <a:srgbClr val="C1C9E4"/>
                </a:gs>
                <a:gs pos="50000">
                  <a:srgbClr val="B6C1E0"/>
                </a:gs>
                <a:gs pos="100000">
                  <a:srgbClr val="9DA7C9"/>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tr-TR" sz="1400" b="0" i="0" u="none" strike="noStrike" cap="none">
                <a:solidFill>
                  <a:srgbClr val="000000"/>
                </a:solidFill>
                <a:latin typeface="Arial"/>
                <a:ea typeface="Arial"/>
                <a:cs typeface="Arial"/>
                <a:sym typeface="Arial"/>
              </a:endParaRPr>
            </a:p>
          </p:txBody>
        </p:sp>
        <p:sp>
          <p:nvSpPr>
            <p:cNvPr id="483" name="Google Shape;483;p17"/>
            <p:cNvSpPr txBox="1"/>
            <p:nvPr/>
          </p:nvSpPr>
          <p:spPr>
            <a:xfrm>
              <a:off x="7475246" y="1533770"/>
              <a:ext cx="1395000" cy="15897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tr-TR" sz="1100" b="1" i="0" u="none" strike="noStrike" cap="none">
                  <a:solidFill>
                    <a:schemeClr val="dk1"/>
                  </a:solidFill>
                  <a:latin typeface="Calibri"/>
                  <a:ea typeface="Calibri"/>
                  <a:cs typeface="Calibri"/>
                  <a:sym typeface="Calibri"/>
                </a:rPr>
                <a:t>2021</a:t>
              </a:r>
              <a:br>
                <a:rPr lang="tr-TR" sz="1000" b="1" i="0" u="none" strike="noStrike" cap="none">
                  <a:solidFill>
                    <a:schemeClr val="dk1"/>
                  </a:solidFill>
                  <a:latin typeface="Calibri"/>
                  <a:ea typeface="Calibri"/>
                  <a:cs typeface="Calibri"/>
                  <a:sym typeface="Calibri"/>
                </a:rPr>
              </a:br>
              <a:br>
                <a:rPr lang="tr-TR" sz="1000" b="1" i="0" u="none" strike="noStrike" cap="none">
                  <a:solidFill>
                    <a:schemeClr val="dk1"/>
                  </a:solidFill>
                  <a:latin typeface="Calibri"/>
                  <a:ea typeface="Calibri"/>
                  <a:cs typeface="Calibri"/>
                  <a:sym typeface="Calibri"/>
                </a:rPr>
              </a:br>
              <a:r>
                <a:rPr lang="tr-TR" sz="1000" b="0" i="0" u="none" strike="noStrike" cap="none">
                  <a:solidFill>
                    <a:schemeClr val="dk1"/>
                  </a:solidFill>
                  <a:latin typeface="Calibri"/>
                  <a:ea typeface="Calibri"/>
                  <a:cs typeface="Calibri"/>
                  <a:sym typeface="Calibri"/>
                </a:rPr>
                <a:t>EMRAM</a:t>
              </a:r>
              <a:br>
                <a:rPr lang="tr-TR" sz="1000" b="0" i="0" u="none" strike="noStrike" cap="none">
                  <a:solidFill>
                    <a:schemeClr val="dk1"/>
                  </a:solidFill>
                  <a:latin typeface="Calibri"/>
                  <a:ea typeface="Calibri"/>
                  <a:cs typeface="Calibri"/>
                  <a:sym typeface="Calibri"/>
                </a:rPr>
              </a:br>
              <a:r>
                <a:rPr lang="tr-TR" sz="1000" b="0" i="0" u="none" strike="noStrike" cap="none">
                  <a:solidFill>
                    <a:schemeClr val="dk1"/>
                  </a:solidFill>
                  <a:latin typeface="Calibri"/>
                  <a:ea typeface="Calibri"/>
                  <a:cs typeface="Calibri"/>
                  <a:sym typeface="Calibri"/>
                </a:rPr>
                <a:t>63 Hastane Seviye-6</a:t>
              </a:r>
              <a:br>
                <a:rPr lang="tr-TR" sz="1000" b="0" i="0" u="none" strike="noStrike" cap="none">
                  <a:solidFill>
                    <a:schemeClr val="dk1"/>
                  </a:solidFill>
                  <a:latin typeface="Calibri"/>
                  <a:ea typeface="Calibri"/>
                  <a:cs typeface="Calibri"/>
                  <a:sym typeface="Calibri"/>
                </a:rPr>
              </a:br>
              <a:r>
                <a:rPr lang="tr-TR" sz="1000" b="0" i="0" u="none" strike="noStrike" cap="none">
                  <a:solidFill>
                    <a:schemeClr val="dk1"/>
                  </a:solidFill>
                  <a:latin typeface="Calibri"/>
                  <a:ea typeface="Calibri"/>
                  <a:cs typeface="Calibri"/>
                  <a:sym typeface="Calibri"/>
                </a:rPr>
                <a:t>5 Hastane Seviye-7</a:t>
              </a:r>
              <a:br>
                <a:rPr lang="tr-TR" sz="1000" b="0" i="0" u="none" strike="noStrike" cap="none">
                  <a:solidFill>
                    <a:schemeClr val="dk1"/>
                  </a:solidFill>
                  <a:latin typeface="Calibri"/>
                  <a:ea typeface="Calibri"/>
                  <a:cs typeface="Calibri"/>
                  <a:sym typeface="Calibri"/>
                </a:rPr>
              </a:br>
              <a:br>
                <a:rPr lang="tr-TR" sz="1000" b="0" i="0" u="none" strike="noStrike" cap="none">
                  <a:solidFill>
                    <a:schemeClr val="dk1"/>
                  </a:solidFill>
                  <a:latin typeface="Calibri"/>
                  <a:ea typeface="Calibri"/>
                  <a:cs typeface="Calibri"/>
                  <a:sym typeface="Calibri"/>
                </a:rPr>
              </a:br>
              <a:r>
                <a:rPr lang="tr-TR" sz="1000" b="0" i="0" u="none" strike="noStrike" cap="none">
                  <a:solidFill>
                    <a:schemeClr val="dk1"/>
                  </a:solidFill>
                  <a:latin typeface="Calibri"/>
                  <a:ea typeface="Calibri"/>
                  <a:cs typeface="Calibri"/>
                  <a:sym typeface="Calibri"/>
                </a:rPr>
                <a:t>O-EMRAM</a:t>
              </a:r>
              <a:br>
                <a:rPr lang="tr-TR" sz="1000" b="0" i="0" u="none" strike="noStrike" cap="none">
                  <a:solidFill>
                    <a:schemeClr val="dk1"/>
                  </a:solidFill>
                  <a:latin typeface="Calibri"/>
                  <a:ea typeface="Calibri"/>
                  <a:cs typeface="Calibri"/>
                  <a:sym typeface="Calibri"/>
                </a:rPr>
              </a:br>
              <a:r>
                <a:rPr lang="tr-TR" sz="1000" b="0" i="0" u="none" strike="noStrike" cap="none">
                  <a:solidFill>
                    <a:schemeClr val="dk1"/>
                  </a:solidFill>
                  <a:latin typeface="Calibri"/>
                  <a:ea typeface="Calibri"/>
                  <a:cs typeface="Calibri"/>
                  <a:sym typeface="Calibri"/>
                </a:rPr>
                <a:t>11 ADSM\ADSH Seviye-6</a:t>
              </a:r>
              <a:br>
                <a:rPr lang="tr-TR" sz="1000" b="0" i="0" u="none" strike="noStrike" cap="none">
                  <a:solidFill>
                    <a:schemeClr val="dk1"/>
                  </a:solidFill>
                  <a:latin typeface="Calibri"/>
                  <a:ea typeface="Calibri"/>
                  <a:cs typeface="Calibri"/>
                  <a:sym typeface="Calibri"/>
                </a:rPr>
              </a:br>
              <a:r>
                <a:rPr lang="tr-TR" sz="1000" b="0" i="0" u="none" strike="noStrike" cap="none">
                  <a:solidFill>
                    <a:schemeClr val="dk1"/>
                  </a:solidFill>
                  <a:latin typeface="Calibri"/>
                  <a:ea typeface="Calibri"/>
                  <a:cs typeface="Calibri"/>
                  <a:sym typeface="Calibri"/>
                </a:rPr>
                <a:t>2 ADSM\ADSH Seviye-7</a:t>
              </a:r>
              <a:endParaRPr lang="tr-TR" sz="1000" b="1" i="0" u="none" strike="noStrike" cap="none">
                <a:solidFill>
                  <a:schemeClr val="dk1"/>
                </a:solidFill>
                <a:latin typeface="Calibri"/>
                <a:ea typeface="Calibri"/>
                <a:cs typeface="Calibri"/>
                <a:sym typeface="Calibri"/>
              </a:endParaRPr>
            </a:p>
          </p:txBody>
        </p:sp>
        <p:sp>
          <p:nvSpPr>
            <p:cNvPr id="484" name="Google Shape;484;p17"/>
            <p:cNvSpPr/>
            <p:nvPr/>
          </p:nvSpPr>
          <p:spPr>
            <a:xfrm>
              <a:off x="5953180" y="1464001"/>
              <a:ext cx="1363200" cy="1874400"/>
            </a:xfrm>
            <a:prstGeom prst="roundRect">
              <a:avLst>
                <a:gd name="adj" fmla="val 16667"/>
              </a:avLst>
            </a:prstGeom>
            <a:gradFill>
              <a:gsLst>
                <a:gs pos="0">
                  <a:srgbClr val="8FA1D2"/>
                </a:gs>
                <a:gs pos="50000">
                  <a:srgbClr val="7E95CF"/>
                </a:gs>
                <a:gs pos="100000">
                  <a:srgbClr val="6A81BC"/>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tr-TR" sz="1400" b="0" i="0" u="none" strike="noStrike" cap="none">
                <a:solidFill>
                  <a:srgbClr val="000000"/>
                </a:solidFill>
                <a:latin typeface="Arial"/>
                <a:ea typeface="Arial"/>
                <a:cs typeface="Arial"/>
                <a:sym typeface="Arial"/>
              </a:endParaRPr>
            </a:p>
          </p:txBody>
        </p:sp>
        <p:sp>
          <p:nvSpPr>
            <p:cNvPr id="485" name="Google Shape;485;p17"/>
            <p:cNvSpPr txBox="1"/>
            <p:nvPr/>
          </p:nvSpPr>
          <p:spPr>
            <a:xfrm>
              <a:off x="5894837" y="1525621"/>
              <a:ext cx="1479900" cy="15897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tr-TR" sz="1100" b="1" i="0" u="none" strike="noStrike" cap="none">
                  <a:solidFill>
                    <a:schemeClr val="dk1"/>
                  </a:solidFill>
                  <a:latin typeface="Calibri"/>
                  <a:ea typeface="Calibri"/>
                  <a:cs typeface="Calibri"/>
                  <a:sym typeface="Calibri"/>
                </a:rPr>
                <a:t>2020</a:t>
              </a:r>
              <a:br>
                <a:rPr lang="tr-TR" sz="1100" b="1" i="0" u="none" strike="noStrike" cap="none">
                  <a:solidFill>
                    <a:schemeClr val="dk1"/>
                  </a:solidFill>
                  <a:latin typeface="Calibri"/>
                  <a:ea typeface="Calibri"/>
                  <a:cs typeface="Calibri"/>
                  <a:sym typeface="Calibri"/>
                </a:rPr>
              </a:br>
              <a:br>
                <a:rPr lang="tr-TR" sz="1000" b="1" i="0" u="none" strike="noStrike" cap="none">
                  <a:solidFill>
                    <a:schemeClr val="dk1"/>
                  </a:solidFill>
                  <a:latin typeface="Calibri"/>
                  <a:ea typeface="Calibri"/>
                  <a:cs typeface="Calibri"/>
                  <a:sym typeface="Calibri"/>
                </a:rPr>
              </a:br>
              <a:r>
                <a:rPr lang="tr-TR" sz="1000" b="0" i="0" u="none" strike="noStrike" cap="none">
                  <a:solidFill>
                    <a:schemeClr val="dk1"/>
                  </a:solidFill>
                  <a:latin typeface="Calibri"/>
                  <a:ea typeface="Calibri"/>
                  <a:cs typeface="Calibri"/>
                  <a:sym typeface="Calibri"/>
                </a:rPr>
                <a:t>EMRAM</a:t>
              </a:r>
              <a:br>
                <a:rPr lang="tr-TR" sz="1000" b="0" i="0" u="none" strike="noStrike" cap="none">
                  <a:solidFill>
                    <a:schemeClr val="dk1"/>
                  </a:solidFill>
                  <a:latin typeface="Calibri"/>
                  <a:ea typeface="Calibri"/>
                  <a:cs typeface="Calibri"/>
                  <a:sym typeface="Calibri"/>
                </a:rPr>
              </a:br>
              <a:r>
                <a:rPr lang="tr-TR" sz="1000" b="0" i="0" u="none" strike="noStrike" cap="none">
                  <a:solidFill>
                    <a:schemeClr val="dk1"/>
                  </a:solidFill>
                  <a:latin typeface="Calibri"/>
                  <a:ea typeface="Calibri"/>
                  <a:cs typeface="Calibri"/>
                  <a:sym typeface="Calibri"/>
                </a:rPr>
                <a:t>172 Hastane Seviye-6</a:t>
              </a:r>
              <a:br>
                <a:rPr lang="tr-TR" sz="1000" b="0" i="0" u="none" strike="noStrike" cap="none">
                  <a:solidFill>
                    <a:schemeClr val="dk1"/>
                  </a:solidFill>
                  <a:latin typeface="Calibri"/>
                  <a:ea typeface="Calibri"/>
                  <a:cs typeface="Calibri"/>
                  <a:sym typeface="Calibri"/>
                </a:rPr>
              </a:br>
              <a:r>
                <a:rPr lang="tr-TR" sz="1000" b="0" i="0" u="none" strike="noStrike" cap="none">
                  <a:solidFill>
                    <a:schemeClr val="dk1"/>
                  </a:solidFill>
                  <a:latin typeface="Calibri"/>
                  <a:ea typeface="Calibri"/>
                  <a:cs typeface="Calibri"/>
                  <a:sym typeface="Calibri"/>
                </a:rPr>
                <a:t>3 Hastane Seviye-7</a:t>
              </a:r>
              <a:br>
                <a:rPr lang="tr-TR" sz="1000" b="0" i="0" u="none" strike="noStrike" cap="none">
                  <a:solidFill>
                    <a:schemeClr val="dk1"/>
                  </a:solidFill>
                  <a:latin typeface="Calibri"/>
                  <a:ea typeface="Calibri"/>
                  <a:cs typeface="Calibri"/>
                  <a:sym typeface="Calibri"/>
                </a:rPr>
              </a:br>
              <a:br>
                <a:rPr lang="tr-TR" sz="1000" b="0" i="0" u="none" strike="noStrike" cap="none">
                  <a:solidFill>
                    <a:schemeClr val="dk1"/>
                  </a:solidFill>
                  <a:latin typeface="Calibri"/>
                  <a:ea typeface="Calibri"/>
                  <a:cs typeface="Calibri"/>
                  <a:sym typeface="Calibri"/>
                </a:rPr>
              </a:br>
              <a:r>
                <a:rPr lang="tr-TR" sz="1000" b="0" i="0" u="none" strike="noStrike" cap="none">
                  <a:solidFill>
                    <a:schemeClr val="dk1"/>
                  </a:solidFill>
                  <a:latin typeface="Calibri"/>
                  <a:ea typeface="Calibri"/>
                  <a:cs typeface="Calibri"/>
                  <a:sym typeface="Calibri"/>
                </a:rPr>
                <a:t>O-EMRAM</a:t>
              </a:r>
              <a:br>
                <a:rPr lang="tr-TR" sz="1000" b="0" i="0" u="none" strike="noStrike" cap="none">
                  <a:solidFill>
                    <a:schemeClr val="dk1"/>
                  </a:solidFill>
                  <a:latin typeface="Calibri"/>
                  <a:ea typeface="Calibri"/>
                  <a:cs typeface="Calibri"/>
                  <a:sym typeface="Calibri"/>
                </a:rPr>
              </a:br>
              <a:r>
                <a:rPr lang="tr-TR" sz="1000" b="0" i="0" u="none" strike="noStrike" cap="none">
                  <a:solidFill>
                    <a:schemeClr val="dk1"/>
                  </a:solidFill>
                  <a:latin typeface="Calibri"/>
                  <a:ea typeface="Calibri"/>
                  <a:cs typeface="Calibri"/>
                  <a:sym typeface="Calibri"/>
                </a:rPr>
                <a:t>10 ADSM\ADSH Seviye-6</a:t>
              </a:r>
              <a:br>
                <a:rPr lang="tr-TR" sz="1000" b="0" i="0" u="none" strike="noStrike" cap="none">
                  <a:solidFill>
                    <a:schemeClr val="dk1"/>
                  </a:solidFill>
                  <a:latin typeface="Calibri"/>
                  <a:ea typeface="Calibri"/>
                  <a:cs typeface="Calibri"/>
                  <a:sym typeface="Calibri"/>
                </a:rPr>
              </a:br>
              <a:r>
                <a:rPr lang="tr-TR" sz="1000" b="0" i="0" u="none" strike="noStrike" cap="none">
                  <a:solidFill>
                    <a:schemeClr val="dk1"/>
                  </a:solidFill>
                  <a:latin typeface="Calibri"/>
                  <a:ea typeface="Calibri"/>
                  <a:cs typeface="Calibri"/>
                  <a:sym typeface="Calibri"/>
                </a:rPr>
                <a:t>2 ADSM\ADSH Seviye-7</a:t>
              </a:r>
              <a:endParaRPr lang="tr-TR" sz="1400" b="0" i="0" u="none" strike="noStrike" cap="none">
                <a:solidFill>
                  <a:srgbClr val="000000"/>
                </a:solidFill>
                <a:latin typeface="Arial"/>
                <a:ea typeface="Arial"/>
                <a:cs typeface="Arial"/>
                <a:sym typeface="Arial"/>
              </a:endParaRPr>
            </a:p>
          </p:txBody>
        </p:sp>
        <p:sp>
          <p:nvSpPr>
            <p:cNvPr id="486" name="Google Shape;486;p17"/>
            <p:cNvSpPr/>
            <p:nvPr/>
          </p:nvSpPr>
          <p:spPr>
            <a:xfrm>
              <a:off x="2673085" y="1438444"/>
              <a:ext cx="1545900" cy="1953900"/>
            </a:xfrm>
            <a:prstGeom prst="roundRect">
              <a:avLst>
                <a:gd name="adj" fmla="val 16667"/>
              </a:avLst>
            </a:prstGeom>
            <a:gradFill>
              <a:gsLst>
                <a:gs pos="0">
                  <a:srgbClr val="637FC3"/>
                </a:gs>
                <a:gs pos="50000">
                  <a:srgbClr val="436DC1"/>
                </a:gs>
                <a:gs pos="100000">
                  <a:srgbClr val="355CB0"/>
                </a:gs>
              </a:gsLst>
              <a:lin ang="5400000" scaled="0"/>
            </a:gradFill>
            <a:ln>
              <a:noFill/>
            </a:ln>
            <a:effectLst>
              <a:outerShdw blurRad="57150" dist="19050" dir="5400000" algn="ctr" rotWithShape="0">
                <a:srgbClr val="000000">
                  <a:alpha val="62352"/>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tr-TR" sz="1400" b="0" i="0" u="none" strike="noStrike" cap="none">
                <a:solidFill>
                  <a:srgbClr val="000000"/>
                </a:solidFill>
                <a:latin typeface="Arial"/>
                <a:ea typeface="Arial"/>
                <a:cs typeface="Arial"/>
                <a:sym typeface="Arial"/>
              </a:endParaRPr>
            </a:p>
          </p:txBody>
        </p:sp>
        <p:sp>
          <p:nvSpPr>
            <p:cNvPr id="487" name="Google Shape;487;p17"/>
            <p:cNvSpPr txBox="1"/>
            <p:nvPr/>
          </p:nvSpPr>
          <p:spPr>
            <a:xfrm>
              <a:off x="2748539" y="1620553"/>
              <a:ext cx="1395000" cy="15897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tr-TR" sz="1100" b="1" i="0" u="none" strike="noStrike" cap="none">
                  <a:solidFill>
                    <a:schemeClr val="dk1"/>
                  </a:solidFill>
                  <a:latin typeface="Calibri"/>
                  <a:ea typeface="Calibri"/>
                  <a:cs typeface="Calibri"/>
                  <a:sym typeface="Calibri"/>
                </a:rPr>
                <a:t>2017</a:t>
              </a:r>
              <a:br>
                <a:rPr lang="tr-TR" sz="800" b="1" i="0" u="none" strike="noStrike" cap="none">
                  <a:solidFill>
                    <a:schemeClr val="dk1"/>
                  </a:solidFill>
                  <a:latin typeface="Calibri"/>
                  <a:ea typeface="Calibri"/>
                  <a:cs typeface="Calibri"/>
                  <a:sym typeface="Calibri"/>
                </a:rPr>
              </a:br>
              <a:r>
                <a:rPr lang="tr-TR" sz="1050" b="0" i="0" u="none" strike="noStrike" cap="none">
                  <a:solidFill>
                    <a:schemeClr val="dk1"/>
                  </a:solidFill>
                  <a:latin typeface="Calibri"/>
                  <a:ea typeface="Calibri"/>
                  <a:cs typeface="Calibri"/>
                  <a:sym typeface="Calibri"/>
                </a:rPr>
                <a:t>16 Devlet Hastanesi Seviye-6 ve İzmir Tire Devlet Hastanesi Seviye-7 olarak valide edilmiştir. </a:t>
              </a:r>
              <a:endParaRPr lang="tr-TR" sz="1400" b="0" i="0" u="none" strike="noStrike" cap="none">
                <a:solidFill>
                  <a:srgbClr val="000000"/>
                </a:solidFill>
                <a:latin typeface="Arial"/>
                <a:ea typeface="Arial"/>
                <a:cs typeface="Arial"/>
                <a:sym typeface="Arial"/>
              </a:endParaRPr>
            </a:p>
            <a:p>
              <a:pPr marL="0" marR="0" lvl="0" indent="0" algn="ctr" rtl="0">
                <a:lnSpc>
                  <a:spcPct val="90000"/>
                </a:lnSpc>
                <a:spcBef>
                  <a:spcPts val="385"/>
                </a:spcBef>
                <a:spcAft>
                  <a:spcPts val="0"/>
                </a:spcAft>
                <a:buClr>
                  <a:schemeClr val="dk1"/>
                </a:buClr>
                <a:buSzPts val="1050"/>
                <a:buFont typeface="Calibri"/>
                <a:buNone/>
              </a:pPr>
              <a:r>
                <a:rPr lang="tr-TR" sz="1050" b="0" i="0" u="none" strike="noStrike" cap="none">
                  <a:solidFill>
                    <a:schemeClr val="dk1"/>
                  </a:solidFill>
                  <a:latin typeface="Calibri"/>
                  <a:ea typeface="Calibri"/>
                  <a:cs typeface="Calibri"/>
                  <a:sym typeface="Calibri"/>
                </a:rPr>
                <a:t>2017 yılı içerisinde 153 kamu hastanesi HIMSS EMRAM Seviye-6 olarak valide edilmiştir. </a:t>
              </a:r>
              <a:endParaRPr lang="tr-TR" sz="1400" b="0" i="0" u="none" strike="noStrike" cap="none">
                <a:solidFill>
                  <a:srgbClr val="000000"/>
                </a:solidFill>
                <a:latin typeface="Arial"/>
                <a:ea typeface="Arial"/>
                <a:cs typeface="Arial"/>
                <a:sym typeface="Arial"/>
              </a:endParaRPr>
            </a:p>
          </p:txBody>
        </p:sp>
      </p:grpSp>
      <p:sp>
        <p:nvSpPr>
          <p:cNvPr id="488" name="Google Shape;488;p17"/>
          <p:cNvSpPr/>
          <p:nvPr/>
        </p:nvSpPr>
        <p:spPr>
          <a:xfrm>
            <a:off x="10375175" y="3269950"/>
            <a:ext cx="1545900" cy="1854000"/>
          </a:xfrm>
          <a:prstGeom prst="roundRect">
            <a:avLst>
              <a:gd name="adj" fmla="val 16667"/>
            </a:avLst>
          </a:prstGeom>
          <a:gradFill>
            <a:gsLst>
              <a:gs pos="0">
                <a:srgbClr val="C1C9E4"/>
              </a:gs>
              <a:gs pos="50000">
                <a:srgbClr val="B6C1E0"/>
              </a:gs>
              <a:gs pos="100000">
                <a:srgbClr val="9DA7C9"/>
              </a:gs>
            </a:gsLst>
            <a:lin ang="5400012" scaled="0"/>
          </a:gradFill>
          <a:ln>
            <a:noFill/>
          </a:ln>
          <a:effectLst>
            <a:outerShdw blurRad="57150" dist="19050" dir="5400000" algn="ctr" rotWithShape="0">
              <a:srgbClr val="000000">
                <a:alpha val="62745"/>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tr-TR" sz="1400" b="0" i="0" u="none" strike="noStrike" cap="none">
              <a:solidFill>
                <a:srgbClr val="000000"/>
              </a:solidFill>
              <a:latin typeface="Arial"/>
              <a:ea typeface="Arial"/>
              <a:cs typeface="Arial"/>
              <a:sym typeface="Arial"/>
            </a:endParaRPr>
          </a:p>
        </p:txBody>
      </p:sp>
      <p:sp>
        <p:nvSpPr>
          <p:cNvPr id="489" name="Google Shape;489;p17"/>
          <p:cNvSpPr txBox="1"/>
          <p:nvPr/>
        </p:nvSpPr>
        <p:spPr>
          <a:xfrm>
            <a:off x="10450634" y="3363999"/>
            <a:ext cx="1395000" cy="1589700"/>
          </a:xfrm>
          <a:prstGeom prst="rect">
            <a:avLst/>
          </a:prstGeom>
          <a:noFill/>
          <a:ln>
            <a:noFill/>
          </a:ln>
        </p:spPr>
        <p:txBody>
          <a:bodyPr spcFirstLastPara="1" wrap="square" lIns="41900" tIns="41900" rIns="41900" bIns="41900" anchor="ctr" anchorCtr="0">
            <a:noAutofit/>
          </a:bodyPr>
          <a:lstStyle/>
          <a:p>
            <a:pPr marL="0" marR="0" lvl="0" indent="0" algn="ctr" rtl="0">
              <a:lnSpc>
                <a:spcPct val="90000"/>
              </a:lnSpc>
              <a:spcBef>
                <a:spcPts val="0"/>
              </a:spcBef>
              <a:spcAft>
                <a:spcPts val="0"/>
              </a:spcAft>
              <a:buClr>
                <a:schemeClr val="dk1"/>
              </a:buClr>
              <a:buSzPts val="1100"/>
              <a:buFont typeface="Calibri"/>
              <a:buNone/>
            </a:pPr>
            <a:r>
              <a:rPr lang="tr-TR" sz="1100" b="1" i="0" u="none" strike="noStrike" cap="none">
                <a:solidFill>
                  <a:schemeClr val="dk1"/>
                </a:solidFill>
                <a:latin typeface="Calibri"/>
                <a:ea typeface="Calibri"/>
                <a:cs typeface="Calibri"/>
                <a:sym typeface="Calibri"/>
              </a:rPr>
              <a:t>2022</a:t>
            </a:r>
            <a:br>
              <a:rPr lang="tr-TR" sz="1000" b="1" i="0" u="none" strike="noStrike" cap="none">
                <a:solidFill>
                  <a:schemeClr val="dk1"/>
                </a:solidFill>
                <a:latin typeface="Calibri"/>
                <a:ea typeface="Calibri"/>
                <a:cs typeface="Calibri"/>
                <a:sym typeface="Calibri"/>
              </a:rPr>
            </a:br>
            <a:br>
              <a:rPr lang="tr-TR" sz="1000" b="1" i="0" u="none" strike="noStrike" cap="none">
                <a:solidFill>
                  <a:schemeClr val="dk1"/>
                </a:solidFill>
                <a:latin typeface="Calibri"/>
                <a:ea typeface="Calibri"/>
                <a:cs typeface="Calibri"/>
                <a:sym typeface="Calibri"/>
              </a:rPr>
            </a:br>
            <a:r>
              <a:rPr lang="tr-TR" sz="1000" b="0" i="0" u="none" strike="noStrike" cap="none">
                <a:solidFill>
                  <a:schemeClr val="dk1"/>
                </a:solidFill>
                <a:latin typeface="Calibri"/>
                <a:ea typeface="Calibri"/>
                <a:cs typeface="Calibri"/>
                <a:sym typeface="Calibri"/>
              </a:rPr>
              <a:t>EMRAM</a:t>
            </a:r>
            <a:br>
              <a:rPr lang="tr-TR" sz="1000" b="0" i="0" u="none" strike="noStrike" cap="none">
                <a:solidFill>
                  <a:schemeClr val="dk1"/>
                </a:solidFill>
                <a:latin typeface="Calibri"/>
                <a:ea typeface="Calibri"/>
                <a:cs typeface="Calibri"/>
                <a:sym typeface="Calibri"/>
              </a:rPr>
            </a:br>
            <a:r>
              <a:rPr lang="tr-TR" sz="1000" b="0" i="0" u="none" strike="noStrike" cap="none">
                <a:solidFill>
                  <a:schemeClr val="dk1"/>
                </a:solidFill>
                <a:latin typeface="Calibri"/>
                <a:ea typeface="Calibri"/>
                <a:cs typeface="Calibri"/>
                <a:sym typeface="Calibri"/>
              </a:rPr>
              <a:t>56  Hastane Seviye-6</a:t>
            </a:r>
            <a:br>
              <a:rPr lang="tr-TR" sz="1000" b="0" i="0" u="none" strike="noStrike" cap="none">
                <a:solidFill>
                  <a:schemeClr val="dk1"/>
                </a:solidFill>
                <a:latin typeface="Calibri"/>
                <a:ea typeface="Calibri"/>
                <a:cs typeface="Calibri"/>
                <a:sym typeface="Calibri"/>
              </a:rPr>
            </a:br>
            <a:r>
              <a:rPr lang="tr-TR" sz="1000" b="0" i="0" u="none" strike="noStrike" cap="none">
                <a:solidFill>
                  <a:schemeClr val="dk1"/>
                </a:solidFill>
                <a:latin typeface="Calibri"/>
                <a:ea typeface="Calibri"/>
                <a:cs typeface="Calibri"/>
                <a:sym typeface="Calibri"/>
              </a:rPr>
              <a:t>7 Hastane Seviye-7</a:t>
            </a:r>
            <a:br>
              <a:rPr lang="tr-TR" sz="1000" b="0" i="0" u="none" strike="noStrike" cap="none">
                <a:solidFill>
                  <a:schemeClr val="dk1"/>
                </a:solidFill>
                <a:latin typeface="Calibri"/>
                <a:ea typeface="Calibri"/>
                <a:cs typeface="Calibri"/>
                <a:sym typeface="Calibri"/>
              </a:rPr>
            </a:br>
            <a:br>
              <a:rPr lang="tr-TR" sz="1000" b="0" i="0" u="none" strike="noStrike" cap="none">
                <a:solidFill>
                  <a:schemeClr val="dk1"/>
                </a:solidFill>
                <a:latin typeface="Calibri"/>
                <a:ea typeface="Calibri"/>
                <a:cs typeface="Calibri"/>
                <a:sym typeface="Calibri"/>
              </a:rPr>
            </a:br>
            <a:r>
              <a:rPr lang="tr-TR" sz="1000" b="0" i="0" u="none" strike="noStrike" cap="none">
                <a:solidFill>
                  <a:schemeClr val="dk1"/>
                </a:solidFill>
                <a:latin typeface="Calibri"/>
                <a:ea typeface="Calibri"/>
                <a:cs typeface="Calibri"/>
                <a:sym typeface="Calibri"/>
              </a:rPr>
              <a:t>O-EMRAM</a:t>
            </a:r>
            <a:br>
              <a:rPr lang="tr-TR" sz="1000" b="0" i="0" u="none" strike="noStrike" cap="none">
                <a:solidFill>
                  <a:schemeClr val="dk1"/>
                </a:solidFill>
                <a:latin typeface="Calibri"/>
                <a:ea typeface="Calibri"/>
                <a:cs typeface="Calibri"/>
                <a:sym typeface="Calibri"/>
              </a:rPr>
            </a:br>
            <a:r>
              <a:rPr lang="tr-TR" sz="1000">
                <a:solidFill>
                  <a:schemeClr val="dk1"/>
                </a:solidFill>
                <a:latin typeface="Calibri"/>
                <a:ea typeface="Calibri"/>
                <a:cs typeface="Calibri"/>
                <a:sym typeface="Calibri"/>
              </a:rPr>
              <a:t>20</a:t>
            </a:r>
            <a:r>
              <a:rPr lang="tr-TR" sz="1000" b="0" i="0" u="none" strike="noStrike" cap="none">
                <a:solidFill>
                  <a:schemeClr val="dk1"/>
                </a:solidFill>
                <a:latin typeface="Calibri"/>
                <a:ea typeface="Calibri"/>
                <a:cs typeface="Calibri"/>
                <a:sym typeface="Calibri"/>
              </a:rPr>
              <a:t> ADSM\ADSH Seviye-6</a:t>
            </a:r>
            <a:br>
              <a:rPr lang="tr-TR" sz="1000" b="0" i="0" u="none" strike="noStrike" cap="none">
                <a:solidFill>
                  <a:schemeClr val="dk1"/>
                </a:solidFill>
                <a:latin typeface="Calibri"/>
                <a:ea typeface="Calibri"/>
                <a:cs typeface="Calibri"/>
                <a:sym typeface="Calibri"/>
              </a:rPr>
            </a:br>
            <a:r>
              <a:rPr lang="tr-TR" sz="1000" b="0" i="0" u="none" strike="noStrike" cap="none">
                <a:solidFill>
                  <a:schemeClr val="dk1"/>
                </a:solidFill>
                <a:latin typeface="Calibri"/>
                <a:ea typeface="Calibri"/>
                <a:cs typeface="Calibri"/>
                <a:sym typeface="Calibri"/>
              </a:rPr>
              <a:t>3 ADSM\ADSH Seviye-7</a:t>
            </a:r>
            <a:endParaRPr lang="tr-TR" sz="1000" b="1" i="0" u="none" strike="noStrike" cap="non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1534c7b29a7_1_199"/>
          <p:cNvSpPr txBox="1"/>
          <p:nvPr/>
        </p:nvSpPr>
        <p:spPr>
          <a:xfrm>
            <a:off x="1524003" y="1999615"/>
            <a:ext cx="9144000" cy="27639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800"/>
              <a:buFont typeface="Calibri"/>
              <a:buNone/>
            </a:pPr>
            <a:r>
              <a:rPr lang="en-US" sz="4800" b="1" i="0" u="none" strike="noStrike" cap="none">
                <a:solidFill>
                  <a:schemeClr val="dk1"/>
                </a:solidFill>
                <a:latin typeface="Calibri"/>
                <a:ea typeface="Calibri"/>
                <a:cs typeface="Calibri"/>
                <a:sym typeface="Calibri"/>
              </a:rPr>
              <a:t>Ne Durumdayız?</a:t>
            </a:r>
            <a:endParaRPr sz="4800" b="1" i="0" u="none" strike="noStrike" cap="non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g1534c7b29a7_1_203"/>
          <p:cNvSpPr txBox="1">
            <a:spLocks noGrp="1"/>
          </p:cNvSpPr>
          <p:nvPr>
            <p:ph type="title"/>
          </p:nvPr>
        </p:nvSpPr>
        <p:spPr>
          <a:xfrm>
            <a:off x="762000" y="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Ne durumdayız?</a:t>
            </a:r>
            <a:endParaRPr/>
          </a:p>
        </p:txBody>
      </p:sp>
      <p:pic>
        <p:nvPicPr>
          <p:cNvPr id="3" name="Resim 2" descr="harita içeren bir resim&#10;&#10;Açıklama otomatik olarak oluşturuldu">
            <a:extLst>
              <a:ext uri="{FF2B5EF4-FFF2-40B4-BE49-F238E27FC236}">
                <a16:creationId xmlns:a16="http://schemas.microsoft.com/office/drawing/2014/main" id="{AFB001B4-C246-AB43-BAC3-B9528E3E784E}"/>
              </a:ext>
            </a:extLst>
          </p:cNvPr>
          <p:cNvPicPr>
            <a:picLocks noChangeAspect="1"/>
          </p:cNvPicPr>
          <p:nvPr/>
        </p:nvPicPr>
        <p:blipFill>
          <a:blip r:embed="rId3"/>
          <a:stretch>
            <a:fillRect/>
          </a:stretch>
        </p:blipFill>
        <p:spPr>
          <a:xfrm>
            <a:off x="1828800" y="1066800"/>
            <a:ext cx="9448800" cy="5156200"/>
          </a:xfrm>
          <a:prstGeom prst="rect">
            <a:avLst/>
          </a:prstGeom>
        </p:spPr>
      </p:pic>
      <p:sp>
        <p:nvSpPr>
          <p:cNvPr id="2" name="Oval 1">
            <a:extLst>
              <a:ext uri="{FF2B5EF4-FFF2-40B4-BE49-F238E27FC236}">
                <a16:creationId xmlns:a16="http://schemas.microsoft.com/office/drawing/2014/main" id="{93810F42-7B66-9E47-8EFC-C88A8F434531}"/>
              </a:ext>
            </a:extLst>
          </p:cNvPr>
          <p:cNvSpPr/>
          <p:nvPr/>
        </p:nvSpPr>
        <p:spPr>
          <a:xfrm>
            <a:off x="914400" y="4684734"/>
            <a:ext cx="1678488" cy="18455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a:t>Seviye 6: 20</a:t>
            </a:r>
          </a:p>
          <a:p>
            <a:pPr algn="ctr"/>
            <a:r>
              <a:rPr lang="tr-TR"/>
              <a:t>Seviye 7: 3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5467350" cy="473074"/>
          </a:xfrm>
          <a:noFill/>
          <a:ln w="9525">
            <a:noFill/>
            <a:miter lim="800000"/>
            <a:headEnd/>
            <a:tailEnd/>
          </a:ln>
        </p:spPr>
        <p:txBody>
          <a:bodyPr spcFirstLastPara="1" vert="horz" wrap="square" lIns="91440" tIns="45720" rIns="91440" bIns="45720" numCol="1" anchor="ctr" anchorCtr="0" compatLnSpc="1">
            <a:prstTxWarp prst="textNoShape">
              <a:avLst/>
            </a:prstTxWarp>
            <a:normAutofit fontScale="90000"/>
          </a:bodyPr>
          <a:lstStyle/>
          <a:p>
            <a:pPr eaLnBrk="1" hangingPunct="1"/>
            <a:r>
              <a:rPr lang="tr-TR" sz="3200"/>
              <a:t>Ne durumdayız?</a:t>
            </a:r>
            <a:endParaRPr lang="en-GB" sz="3200"/>
          </a:p>
        </p:txBody>
      </p:sp>
      <p:sp>
        <p:nvSpPr>
          <p:cNvPr id="11" name="Slide Number Placeholder 3"/>
          <p:cNvSpPr>
            <a:spLocks noGrp="1"/>
          </p:cNvSpPr>
          <p:nvPr>
            <p:ph type="sldNum" sz="quarter" idx="12"/>
          </p:nvPr>
        </p:nvSpPr>
        <p:spPr>
          <a:noFill/>
        </p:spPr>
        <p:txBody>
          <a:bodyPr/>
          <a:lstStyle/>
          <a:p>
            <a:fld id="{A2A3F457-F20B-4B5F-AA2D-515BA6C09FE0}" type="slidenum">
              <a:rPr lang="tr-TR" b="1"/>
              <a:pPr/>
              <a:t>18</a:t>
            </a:fld>
            <a:endParaRPr lang="tr-TR" b="1"/>
          </a:p>
        </p:txBody>
      </p:sp>
      <p:sp>
        <p:nvSpPr>
          <p:cNvPr id="9" name="Rectangle 3"/>
          <p:cNvSpPr txBox="1">
            <a:spLocks noChangeArrowheads="1"/>
          </p:cNvSpPr>
          <p:nvPr/>
        </p:nvSpPr>
        <p:spPr bwMode="auto">
          <a:xfrm>
            <a:off x="1676400" y="869950"/>
            <a:ext cx="8839200" cy="425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lnSpc>
                <a:spcPct val="90000"/>
              </a:lnSpc>
              <a:buFontTx/>
              <a:buNone/>
            </a:pPr>
            <a:r>
              <a:rPr lang="tr-TR" sz="2400">
                <a:solidFill>
                  <a:srgbClr val="3E3EBC"/>
                </a:solidFill>
              </a:rPr>
              <a:t>Seviye 6 Hastane/Merkezler</a:t>
            </a:r>
          </a:p>
        </p:txBody>
      </p:sp>
      <p:graphicFrame>
        <p:nvGraphicFramePr>
          <p:cNvPr id="7" name="Tablo 6"/>
          <p:cNvGraphicFramePr>
            <a:graphicFrameLocks noGrp="1"/>
          </p:cNvGraphicFramePr>
          <p:nvPr>
            <p:extLst>
              <p:ext uri="{D42A27DB-BD31-4B8C-83A1-F6EECF244321}">
                <p14:modId xmlns:p14="http://schemas.microsoft.com/office/powerpoint/2010/main" val="1835503665"/>
              </p:ext>
            </p:extLst>
          </p:nvPr>
        </p:nvGraphicFramePr>
        <p:xfrm>
          <a:off x="2380500" y="1295402"/>
          <a:ext cx="7068300" cy="5029201"/>
        </p:xfrm>
        <a:graphic>
          <a:graphicData uri="http://schemas.openxmlformats.org/drawingml/2006/table">
            <a:tbl>
              <a:tblPr firstRow="1">
                <a:tableStyleId>{21E4AEA4-8DFA-4A89-87EB-49C32662AFE0}</a:tableStyleId>
              </a:tblPr>
              <a:tblGrid>
                <a:gridCol w="4803752">
                  <a:extLst>
                    <a:ext uri="{9D8B030D-6E8A-4147-A177-3AD203B41FA5}">
                      <a16:colId xmlns:a16="http://schemas.microsoft.com/office/drawing/2014/main" val="20000"/>
                    </a:ext>
                  </a:extLst>
                </a:gridCol>
                <a:gridCol w="2264548">
                  <a:extLst>
                    <a:ext uri="{9D8B030D-6E8A-4147-A177-3AD203B41FA5}">
                      <a16:colId xmlns:a16="http://schemas.microsoft.com/office/drawing/2014/main" val="20001"/>
                    </a:ext>
                  </a:extLst>
                </a:gridCol>
              </a:tblGrid>
              <a:tr h="539886">
                <a:tc>
                  <a:txBody>
                    <a:bodyPr/>
                    <a:lstStyle/>
                    <a:p>
                      <a:pPr algn="l" fontAlgn="b"/>
                      <a:r>
                        <a:rPr lang="tr-TR" sz="1600" u="none" strike="noStrike">
                          <a:effectLst/>
                        </a:rPr>
                        <a:t>Hastane Adı</a:t>
                      </a:r>
                      <a:endParaRPr lang="tr-TR" sz="1600" b="0" i="0" u="none" strike="noStrike">
                        <a:solidFill>
                          <a:srgbClr val="000000"/>
                        </a:solidFill>
                        <a:effectLst/>
                        <a:latin typeface="Tahoma"/>
                      </a:endParaRPr>
                    </a:p>
                  </a:txBody>
                  <a:tcPr marL="9525" marR="9525" marT="9525" marB="0" anchor="ctr">
                    <a:solidFill>
                      <a:schemeClr val="accent1"/>
                    </a:solidFill>
                  </a:tcPr>
                </a:tc>
                <a:tc>
                  <a:txBody>
                    <a:bodyPr/>
                    <a:lstStyle/>
                    <a:p>
                      <a:pPr algn="l" fontAlgn="b"/>
                      <a:r>
                        <a:rPr lang="tr-TR" sz="1600" u="none" strike="noStrike">
                          <a:effectLst/>
                        </a:rPr>
                        <a:t>Validasyon Tarihi</a:t>
                      </a:r>
                      <a:endParaRPr lang="tr-TR" sz="1600" b="0" i="0" u="none" strike="noStrike">
                        <a:solidFill>
                          <a:srgbClr val="000000"/>
                        </a:solidFill>
                        <a:effectLst/>
                        <a:latin typeface="Tahoma"/>
                      </a:endParaRPr>
                    </a:p>
                  </a:txBody>
                  <a:tcPr marL="9525" marR="9525" marT="9525" marB="0" anchor="ctr">
                    <a:solidFill>
                      <a:schemeClr val="accent1"/>
                    </a:solidFill>
                  </a:tcPr>
                </a:tc>
                <a:extLst>
                  <a:ext uri="{0D108BD9-81ED-4DB2-BD59-A6C34878D82A}">
                    <a16:rowId xmlns:a16="http://schemas.microsoft.com/office/drawing/2014/main" val="10000"/>
                  </a:ext>
                </a:extLst>
              </a:tr>
              <a:tr h="345040">
                <a:tc>
                  <a:txBody>
                    <a:bodyPr/>
                    <a:lstStyle/>
                    <a:p>
                      <a:pPr algn="l" fontAlgn="b"/>
                      <a:r>
                        <a:rPr lang="tr-TR" sz="1600" b="0" i="0" u="none" strike="noStrike">
                          <a:solidFill>
                            <a:srgbClr val="000000"/>
                          </a:solidFill>
                          <a:effectLst/>
                          <a:latin typeface="Tahoma"/>
                        </a:rPr>
                        <a:t>Denizli Ağız ve Diş Sağlığı Merkezi</a:t>
                      </a:r>
                      <a:endParaRPr lang="fi-FI" sz="1600" b="0" i="0" u="none" strike="noStrike">
                        <a:solidFill>
                          <a:srgbClr val="000000"/>
                        </a:solidFill>
                        <a:effectLst/>
                        <a:latin typeface="Tahoma"/>
                      </a:endParaRPr>
                    </a:p>
                  </a:txBody>
                  <a:tcPr marL="9525" marR="9525" marT="9525" marB="0" anchor="ctr"/>
                </a:tc>
                <a:tc>
                  <a:txBody>
                    <a:bodyPr/>
                    <a:lstStyle/>
                    <a:p>
                      <a:pPr algn="just" fontAlgn="b"/>
                      <a:r>
                        <a:rPr lang="tr-TR" sz="1600" b="0" i="0" u="none" strike="noStrike">
                          <a:solidFill>
                            <a:srgbClr val="000000"/>
                          </a:solidFill>
                          <a:effectLst/>
                          <a:latin typeface="Tahoma"/>
                        </a:rPr>
                        <a:t>29.05.2019</a:t>
                      </a:r>
                    </a:p>
                  </a:txBody>
                  <a:tcPr marL="9525" marR="9525" marT="9525" marB="0" anchor="ctr"/>
                </a:tc>
                <a:extLst>
                  <a:ext uri="{0D108BD9-81ED-4DB2-BD59-A6C34878D82A}">
                    <a16:rowId xmlns:a16="http://schemas.microsoft.com/office/drawing/2014/main" val="10001"/>
                  </a:ext>
                </a:extLst>
              </a:tr>
              <a:tr h="44416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1600" b="0" i="0" u="none" strike="noStrike">
                          <a:solidFill>
                            <a:srgbClr val="000000"/>
                          </a:solidFill>
                          <a:effectLst/>
                          <a:latin typeface="Tahoma"/>
                        </a:rPr>
                        <a:t>İstanbul Okmeydanı Ağız ve Diş Sağlığı Hastanesi</a:t>
                      </a:r>
                      <a:endParaRPr lang="fi-FI" sz="1600" b="0" i="0" u="none" strike="noStrike">
                        <a:solidFill>
                          <a:srgbClr val="000000"/>
                        </a:solidFill>
                        <a:effectLst/>
                        <a:latin typeface="Tahoma"/>
                      </a:endParaRPr>
                    </a:p>
                  </a:txBody>
                  <a:tcPr marL="9525" marR="9525" marT="9525" marB="0" anchor="ctr"/>
                </a:tc>
                <a:tc>
                  <a:txBody>
                    <a:bodyPr/>
                    <a:lstStyle/>
                    <a:p>
                      <a:pPr algn="just" fontAlgn="b"/>
                      <a:r>
                        <a:rPr lang="tr-TR" sz="1600" b="0" i="0" u="none" strike="noStrike">
                          <a:solidFill>
                            <a:srgbClr val="000000"/>
                          </a:solidFill>
                          <a:effectLst/>
                          <a:latin typeface="Tahoma"/>
                        </a:rPr>
                        <a:t>18.07.2019</a:t>
                      </a:r>
                    </a:p>
                  </a:txBody>
                  <a:tcPr marL="9525" marR="9525" marT="9525" marB="0" anchor="ctr"/>
                </a:tc>
                <a:extLst>
                  <a:ext uri="{0D108BD9-81ED-4DB2-BD59-A6C34878D82A}">
                    <a16:rowId xmlns:a16="http://schemas.microsoft.com/office/drawing/2014/main" val="10002"/>
                  </a:ext>
                </a:extLst>
              </a:tr>
              <a:tr h="44416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1600" b="0" i="0" u="none" strike="noStrike">
                          <a:solidFill>
                            <a:srgbClr val="000000"/>
                          </a:solidFill>
                          <a:effectLst/>
                          <a:latin typeface="Tahoma"/>
                        </a:rPr>
                        <a:t>Eskişehir Ağız ve Diş Sağlığı Hastanesi</a:t>
                      </a:r>
                      <a:endParaRPr lang="fi-FI" sz="1600" b="0" i="0" u="none" strike="noStrike">
                        <a:solidFill>
                          <a:srgbClr val="000000"/>
                        </a:solidFill>
                        <a:effectLst/>
                        <a:latin typeface="Tahoma"/>
                      </a:endParaRPr>
                    </a:p>
                  </a:txBody>
                  <a:tcPr marL="9525" marR="9525" marT="9525" marB="0" anchor="ctr"/>
                </a:tc>
                <a:tc>
                  <a:txBody>
                    <a:bodyPr/>
                    <a:lstStyle/>
                    <a:p>
                      <a:pPr algn="just" fontAlgn="b"/>
                      <a:r>
                        <a:rPr lang="tr-TR" sz="1600" b="0" i="0" u="none" strike="noStrike">
                          <a:solidFill>
                            <a:srgbClr val="000000"/>
                          </a:solidFill>
                          <a:effectLst/>
                          <a:latin typeface="Tahoma"/>
                        </a:rPr>
                        <a:t>27.09.2019</a:t>
                      </a:r>
                    </a:p>
                  </a:txBody>
                  <a:tcPr marL="9525" marR="9525" marT="9525" marB="0" anchor="ctr"/>
                </a:tc>
                <a:extLst>
                  <a:ext uri="{0D108BD9-81ED-4DB2-BD59-A6C34878D82A}">
                    <a16:rowId xmlns:a16="http://schemas.microsoft.com/office/drawing/2014/main" val="1672830123"/>
                  </a:ext>
                </a:extLst>
              </a:tr>
              <a:tr h="3450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1600" b="0" i="0" u="none" strike="noStrike">
                          <a:solidFill>
                            <a:srgbClr val="000000"/>
                          </a:solidFill>
                          <a:effectLst/>
                          <a:latin typeface="Tahoma"/>
                        </a:rPr>
                        <a:t>Aksaray Ağız ve Diş Sağlığı Merkezi</a:t>
                      </a:r>
                      <a:endParaRPr lang="fi-FI" sz="1600" b="0" i="0" u="none" strike="noStrike">
                        <a:solidFill>
                          <a:srgbClr val="000000"/>
                        </a:solidFill>
                        <a:effectLst/>
                        <a:latin typeface="Tahoma"/>
                      </a:endParaRPr>
                    </a:p>
                  </a:txBody>
                  <a:tcPr marL="9525" marR="9525" marT="9525" marB="0" anchor="ctr"/>
                </a:tc>
                <a:tc>
                  <a:txBody>
                    <a:bodyPr/>
                    <a:lstStyle/>
                    <a:p>
                      <a:pPr algn="just" fontAlgn="b"/>
                      <a:r>
                        <a:rPr lang="tr-TR" sz="1600" b="0" i="0" u="none" strike="noStrike">
                          <a:solidFill>
                            <a:srgbClr val="000000"/>
                          </a:solidFill>
                          <a:effectLst/>
                          <a:latin typeface="Tahoma"/>
                        </a:rPr>
                        <a:t>08.10.2019</a:t>
                      </a:r>
                    </a:p>
                  </a:txBody>
                  <a:tcPr marL="9525" marR="9525" marT="9525" marB="0" anchor="ctr"/>
                </a:tc>
                <a:extLst>
                  <a:ext uri="{0D108BD9-81ED-4DB2-BD59-A6C34878D82A}">
                    <a16:rowId xmlns:a16="http://schemas.microsoft.com/office/drawing/2014/main" val="2327242513"/>
                  </a:ext>
                </a:extLst>
              </a:tr>
              <a:tr h="44416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1600" b="0" i="0" u="none" strike="noStrike">
                          <a:solidFill>
                            <a:srgbClr val="000000"/>
                          </a:solidFill>
                          <a:effectLst/>
                          <a:latin typeface="Tahoma"/>
                        </a:rPr>
                        <a:t>İstanbul </a:t>
                      </a:r>
                      <a:r>
                        <a:rPr lang="tr-TR" sz="1600" b="0" i="0" u="none" strike="noStrike" err="1">
                          <a:solidFill>
                            <a:srgbClr val="000000"/>
                          </a:solidFill>
                          <a:effectLst/>
                          <a:latin typeface="Tahoma"/>
                        </a:rPr>
                        <a:t>Ataşehir</a:t>
                      </a:r>
                      <a:r>
                        <a:rPr lang="tr-TR" sz="1600" b="0" i="0" u="none" strike="noStrike">
                          <a:solidFill>
                            <a:srgbClr val="000000"/>
                          </a:solidFill>
                          <a:effectLst/>
                          <a:latin typeface="Tahoma"/>
                        </a:rPr>
                        <a:t> Ağız ve Diş Sağlığı Hastanesi</a:t>
                      </a:r>
                      <a:endParaRPr lang="fi-FI" sz="1600" b="0" i="0" u="none" strike="noStrike">
                        <a:solidFill>
                          <a:srgbClr val="000000"/>
                        </a:solidFill>
                        <a:effectLst/>
                        <a:latin typeface="Tahoma"/>
                      </a:endParaRPr>
                    </a:p>
                  </a:txBody>
                  <a:tcPr marL="9525" marR="9525" marT="9525" marB="0" anchor="ctr"/>
                </a:tc>
                <a:tc>
                  <a:txBody>
                    <a:bodyPr/>
                    <a:lstStyle/>
                    <a:p>
                      <a:pPr algn="just" fontAlgn="b"/>
                      <a:r>
                        <a:rPr lang="tr-TR" sz="1600" b="0" i="0" u="none" strike="noStrike">
                          <a:solidFill>
                            <a:srgbClr val="000000"/>
                          </a:solidFill>
                          <a:effectLst/>
                          <a:latin typeface="Tahoma"/>
                        </a:rPr>
                        <a:t>10.10.2019</a:t>
                      </a:r>
                    </a:p>
                  </a:txBody>
                  <a:tcPr marL="9525" marR="9525" marT="9525" marB="0" anchor="ctr"/>
                </a:tc>
                <a:extLst>
                  <a:ext uri="{0D108BD9-81ED-4DB2-BD59-A6C34878D82A}">
                    <a16:rowId xmlns:a16="http://schemas.microsoft.com/office/drawing/2014/main" val="555810504"/>
                  </a:ext>
                </a:extLst>
              </a:tr>
              <a:tr h="44416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1600" b="0" i="0" u="none" strike="noStrike">
                          <a:solidFill>
                            <a:srgbClr val="000000"/>
                          </a:solidFill>
                          <a:effectLst/>
                          <a:latin typeface="Tahoma"/>
                        </a:rPr>
                        <a:t>İstanbul Büyükçekmece Ağız ve Diş Sağlığı Merkezi</a:t>
                      </a:r>
                      <a:endParaRPr lang="fi-FI" sz="1600" b="0" i="0" u="none" strike="noStrike">
                        <a:solidFill>
                          <a:srgbClr val="000000"/>
                        </a:solidFill>
                        <a:effectLst/>
                        <a:latin typeface="Tahoma"/>
                      </a:endParaRPr>
                    </a:p>
                  </a:txBody>
                  <a:tcPr marL="9525" marR="9525" marT="9525" marB="0" anchor="ctr"/>
                </a:tc>
                <a:tc>
                  <a:txBody>
                    <a:bodyPr/>
                    <a:lstStyle/>
                    <a:p>
                      <a:pPr algn="just" fontAlgn="b"/>
                      <a:r>
                        <a:rPr lang="tr-TR" sz="1600" b="0" i="0" u="none" strike="noStrike">
                          <a:solidFill>
                            <a:srgbClr val="000000"/>
                          </a:solidFill>
                          <a:effectLst/>
                          <a:latin typeface="Tahoma"/>
                        </a:rPr>
                        <a:t>19.11.2019</a:t>
                      </a:r>
                    </a:p>
                  </a:txBody>
                  <a:tcPr marL="9525" marR="9525" marT="9525" marB="0" anchor="ctr"/>
                </a:tc>
                <a:extLst>
                  <a:ext uri="{0D108BD9-81ED-4DB2-BD59-A6C34878D82A}">
                    <a16:rowId xmlns:a16="http://schemas.microsoft.com/office/drawing/2014/main" val="550179499"/>
                  </a:ext>
                </a:extLst>
              </a:tr>
              <a:tr h="3450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1600" b="0" i="0" u="none" strike="noStrike">
                          <a:solidFill>
                            <a:srgbClr val="000000"/>
                          </a:solidFill>
                          <a:effectLst/>
                          <a:latin typeface="Tahoma"/>
                        </a:rPr>
                        <a:t>Tekirdağ Ağız ve Diş Sağlığı Hastanesi</a:t>
                      </a:r>
                      <a:endParaRPr lang="fi-FI" sz="1600" b="0" i="0" u="none" strike="noStrike">
                        <a:solidFill>
                          <a:srgbClr val="000000"/>
                        </a:solidFill>
                        <a:effectLst/>
                        <a:latin typeface="Tahoma"/>
                      </a:endParaRPr>
                    </a:p>
                  </a:txBody>
                  <a:tcPr marL="9525" marR="9525" marT="9525" marB="0" anchor="ctr"/>
                </a:tc>
                <a:tc>
                  <a:txBody>
                    <a:bodyPr/>
                    <a:lstStyle/>
                    <a:p>
                      <a:pPr algn="just" fontAlgn="b"/>
                      <a:r>
                        <a:rPr lang="tr-TR" sz="1600" b="0" i="0" u="none" strike="noStrike">
                          <a:solidFill>
                            <a:srgbClr val="000000"/>
                          </a:solidFill>
                          <a:effectLst/>
                          <a:latin typeface="Tahoma"/>
                        </a:rPr>
                        <a:t>06.12.2019</a:t>
                      </a:r>
                    </a:p>
                  </a:txBody>
                  <a:tcPr marL="9525" marR="9525" marT="9525" marB="0" anchor="ctr"/>
                </a:tc>
                <a:extLst>
                  <a:ext uri="{0D108BD9-81ED-4DB2-BD59-A6C34878D82A}">
                    <a16:rowId xmlns:a16="http://schemas.microsoft.com/office/drawing/2014/main" val="1499758633"/>
                  </a:ext>
                </a:extLst>
              </a:tr>
              <a:tr h="44416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1600" b="0" i="0" u="none" strike="noStrike">
                          <a:solidFill>
                            <a:srgbClr val="000000"/>
                          </a:solidFill>
                          <a:effectLst/>
                          <a:latin typeface="Tahoma"/>
                        </a:rPr>
                        <a:t>İstanbul </a:t>
                      </a:r>
                      <a:r>
                        <a:rPr lang="tr-TR" sz="1600" b="0" i="0" u="none" strike="noStrike" err="1">
                          <a:solidFill>
                            <a:srgbClr val="000000"/>
                          </a:solidFill>
                          <a:effectLst/>
                          <a:latin typeface="Tahoma"/>
                        </a:rPr>
                        <a:t>Eyüpsultan</a:t>
                      </a:r>
                      <a:r>
                        <a:rPr lang="tr-TR" sz="1600" b="0" i="0" u="none" strike="noStrike">
                          <a:solidFill>
                            <a:srgbClr val="000000"/>
                          </a:solidFill>
                          <a:effectLst/>
                          <a:latin typeface="Tahoma"/>
                        </a:rPr>
                        <a:t> Ağız ve Diş Sağlığı Merkezi</a:t>
                      </a:r>
                      <a:endParaRPr lang="fi-FI" sz="1600" b="0" i="0" u="none" strike="noStrike">
                        <a:solidFill>
                          <a:srgbClr val="000000"/>
                        </a:solidFill>
                        <a:effectLst/>
                        <a:latin typeface="Tahoma"/>
                      </a:endParaRPr>
                    </a:p>
                  </a:txBody>
                  <a:tcPr marL="9525" marR="9525" marT="9525" marB="0" anchor="ctr"/>
                </a:tc>
                <a:tc>
                  <a:txBody>
                    <a:bodyPr/>
                    <a:lstStyle/>
                    <a:p>
                      <a:pPr algn="just" fontAlgn="b"/>
                      <a:r>
                        <a:rPr lang="tr-TR" sz="1600" b="0" i="0" u="none" strike="noStrike">
                          <a:solidFill>
                            <a:srgbClr val="000000"/>
                          </a:solidFill>
                          <a:effectLst/>
                          <a:latin typeface="Tahoma"/>
                        </a:rPr>
                        <a:t>17.12.2019</a:t>
                      </a:r>
                    </a:p>
                  </a:txBody>
                  <a:tcPr marL="9525" marR="9525" marT="9525" marB="0" anchor="ctr"/>
                </a:tc>
                <a:extLst>
                  <a:ext uri="{0D108BD9-81ED-4DB2-BD59-A6C34878D82A}">
                    <a16:rowId xmlns:a16="http://schemas.microsoft.com/office/drawing/2014/main" val="3679514621"/>
                  </a:ext>
                </a:extLst>
              </a:tr>
              <a:tr h="345040">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1600" b="0" i="0" u="none" strike="noStrike">
                          <a:solidFill>
                            <a:srgbClr val="000000"/>
                          </a:solidFill>
                          <a:effectLst/>
                          <a:latin typeface="Tahoma"/>
                        </a:rPr>
                        <a:t>Kırklareli Ağız ve Diş Sağlığı Merkezi</a:t>
                      </a:r>
                      <a:endParaRPr lang="fi-FI" sz="1600" b="0" i="0" u="none" strike="noStrike">
                        <a:solidFill>
                          <a:srgbClr val="000000"/>
                        </a:solidFill>
                        <a:effectLst/>
                        <a:latin typeface="Tahoma"/>
                      </a:endParaRPr>
                    </a:p>
                  </a:txBody>
                  <a:tcPr marL="9525" marR="9525" marT="9525" marB="0" anchor="ctr"/>
                </a:tc>
                <a:tc>
                  <a:txBody>
                    <a:bodyPr/>
                    <a:lstStyle/>
                    <a:p>
                      <a:pPr algn="just" fontAlgn="b"/>
                      <a:r>
                        <a:rPr lang="tr-TR" sz="1600" b="0" i="0" u="none" strike="noStrike">
                          <a:solidFill>
                            <a:srgbClr val="000000"/>
                          </a:solidFill>
                          <a:effectLst/>
                          <a:latin typeface="Tahoma"/>
                        </a:rPr>
                        <a:t>19.12.2019</a:t>
                      </a:r>
                    </a:p>
                  </a:txBody>
                  <a:tcPr marL="9525" marR="9525" marT="9525" marB="0" anchor="ctr"/>
                </a:tc>
                <a:extLst>
                  <a:ext uri="{0D108BD9-81ED-4DB2-BD59-A6C34878D82A}">
                    <a16:rowId xmlns:a16="http://schemas.microsoft.com/office/drawing/2014/main" val="1054443242"/>
                  </a:ext>
                </a:extLst>
              </a:tr>
              <a:tr h="44416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1600" b="0" i="0" u="none" strike="noStrike">
                          <a:solidFill>
                            <a:srgbClr val="000000"/>
                          </a:solidFill>
                          <a:effectLst/>
                          <a:latin typeface="Tahoma"/>
                        </a:rPr>
                        <a:t>İstanbul Bahçelievler Ağız ve Diş Sağlığı Merkezi</a:t>
                      </a:r>
                      <a:endParaRPr lang="fi-FI" sz="1600" b="0" i="0" u="none" strike="noStrike">
                        <a:solidFill>
                          <a:srgbClr val="000000"/>
                        </a:solidFill>
                        <a:effectLst/>
                        <a:latin typeface="Tahoma"/>
                      </a:endParaRPr>
                    </a:p>
                  </a:txBody>
                  <a:tcPr marL="9525" marR="9525" marT="9525" marB="0" anchor="ctr"/>
                </a:tc>
                <a:tc>
                  <a:txBody>
                    <a:bodyPr/>
                    <a:lstStyle/>
                    <a:p>
                      <a:pPr algn="just" fontAlgn="b"/>
                      <a:r>
                        <a:rPr lang="tr-TR" sz="1600" b="0" i="0" u="none" strike="noStrike">
                          <a:solidFill>
                            <a:srgbClr val="000000"/>
                          </a:solidFill>
                          <a:effectLst/>
                          <a:latin typeface="Tahoma"/>
                        </a:rPr>
                        <a:t>25.02.2020</a:t>
                      </a:r>
                    </a:p>
                  </a:txBody>
                  <a:tcPr marL="9525" marR="9525" marT="9525" marB="0" anchor="ctr"/>
                </a:tc>
                <a:extLst>
                  <a:ext uri="{0D108BD9-81ED-4DB2-BD59-A6C34878D82A}">
                    <a16:rowId xmlns:a16="http://schemas.microsoft.com/office/drawing/2014/main" val="4286848251"/>
                  </a:ext>
                </a:extLst>
              </a:tr>
              <a:tr h="44416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1600" b="0" i="0" u="none" strike="noStrike">
                          <a:solidFill>
                            <a:srgbClr val="000000"/>
                          </a:solidFill>
                          <a:effectLst/>
                          <a:latin typeface="Tahoma"/>
                        </a:rPr>
                        <a:t>İzmir Torbalı Ağız ve Diş Sağlığı Merkezi</a:t>
                      </a:r>
                      <a:endParaRPr lang="fi-FI" sz="1600" b="0" i="0" u="none" strike="noStrike">
                        <a:solidFill>
                          <a:srgbClr val="000000"/>
                        </a:solidFill>
                        <a:effectLst/>
                        <a:latin typeface="Tahoma"/>
                      </a:endParaRPr>
                    </a:p>
                  </a:txBody>
                  <a:tcPr marL="9525" marR="9525" marT="9525" marB="0" anchor="ctr"/>
                </a:tc>
                <a:tc>
                  <a:txBody>
                    <a:bodyPr/>
                    <a:lstStyle/>
                    <a:p>
                      <a:pPr algn="just" fontAlgn="b"/>
                      <a:r>
                        <a:rPr lang="tr-TR" sz="1600" b="0" i="0" u="none" strike="noStrike">
                          <a:solidFill>
                            <a:srgbClr val="000000"/>
                          </a:solidFill>
                          <a:effectLst/>
                          <a:latin typeface="Tahoma"/>
                        </a:rPr>
                        <a:t>14.01.2021</a:t>
                      </a:r>
                    </a:p>
                  </a:txBody>
                  <a:tcPr marL="9525" marR="9525" marT="9525" marB="0" anchor="ctr"/>
                </a:tc>
                <a:extLst>
                  <a:ext uri="{0D108BD9-81ED-4DB2-BD59-A6C34878D82A}">
                    <a16:rowId xmlns:a16="http://schemas.microsoft.com/office/drawing/2014/main" val="2930828051"/>
                  </a:ext>
                </a:extLst>
              </a:tr>
            </a:tbl>
          </a:graphicData>
        </a:graphic>
      </p:graphicFrame>
      <p:pic>
        <p:nvPicPr>
          <p:cNvPr id="18434" name="Picture 2" descr="Healthcare Information and Management Systems Society | HIMSS">
            <a:extLst>
              <a:ext uri="{FF2B5EF4-FFF2-40B4-BE49-F238E27FC236}">
                <a16:creationId xmlns:a16="http://schemas.microsoft.com/office/drawing/2014/main" id="{31F50D81-FF79-466E-B02A-CCE0A0318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88" y="32543"/>
            <a:ext cx="2133512" cy="100171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63F5FD4B-FD66-5840-A04E-4DB1B2614DBB}"/>
              </a:ext>
            </a:extLst>
          </p:cNvPr>
          <p:cNvSpPr/>
          <p:nvPr/>
        </p:nvSpPr>
        <p:spPr>
          <a:xfrm>
            <a:off x="9811500" y="2644750"/>
            <a:ext cx="2133512" cy="21209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tr-TR"/>
              <a:t>20 adet Hastane/Merkez Seviye 6 olarak valide edildi.</a:t>
            </a:r>
          </a:p>
        </p:txBody>
      </p:sp>
    </p:spTree>
    <p:extLst>
      <p:ext uri="{BB962C8B-B14F-4D97-AF65-F5344CB8AC3E}">
        <p14:creationId xmlns:p14="http://schemas.microsoft.com/office/powerpoint/2010/main" val="17995966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5467350" cy="473074"/>
          </a:xfrm>
          <a:noFill/>
          <a:ln w="9525">
            <a:noFill/>
            <a:miter lim="800000"/>
            <a:headEnd/>
            <a:tailEnd/>
          </a:ln>
        </p:spPr>
        <p:txBody>
          <a:bodyPr spcFirstLastPara="1" vert="horz" wrap="square" lIns="91440" tIns="45720" rIns="91440" bIns="45720" numCol="1" anchor="ctr" anchorCtr="0" compatLnSpc="1">
            <a:prstTxWarp prst="textNoShape">
              <a:avLst/>
            </a:prstTxWarp>
            <a:normAutofit fontScale="90000"/>
          </a:bodyPr>
          <a:lstStyle/>
          <a:p>
            <a:pPr eaLnBrk="1" hangingPunct="1"/>
            <a:r>
              <a:rPr lang="tr-TR" sz="3200"/>
              <a:t>Ne durumdayız?</a:t>
            </a:r>
            <a:endParaRPr lang="en-GB" sz="3200"/>
          </a:p>
        </p:txBody>
      </p:sp>
      <p:sp>
        <p:nvSpPr>
          <p:cNvPr id="11" name="Slide Number Placeholder 3"/>
          <p:cNvSpPr>
            <a:spLocks noGrp="1"/>
          </p:cNvSpPr>
          <p:nvPr>
            <p:ph type="sldNum" sz="quarter" idx="12"/>
          </p:nvPr>
        </p:nvSpPr>
        <p:spPr>
          <a:noFill/>
        </p:spPr>
        <p:txBody>
          <a:bodyPr/>
          <a:lstStyle/>
          <a:p>
            <a:fld id="{A2A3F457-F20B-4B5F-AA2D-515BA6C09FE0}" type="slidenum">
              <a:rPr lang="tr-TR" b="1"/>
              <a:pPr/>
              <a:t>19</a:t>
            </a:fld>
            <a:endParaRPr lang="tr-TR" b="1"/>
          </a:p>
        </p:txBody>
      </p:sp>
      <p:sp>
        <p:nvSpPr>
          <p:cNvPr id="9" name="Rectangle 3"/>
          <p:cNvSpPr txBox="1">
            <a:spLocks noChangeArrowheads="1"/>
          </p:cNvSpPr>
          <p:nvPr/>
        </p:nvSpPr>
        <p:spPr bwMode="auto">
          <a:xfrm>
            <a:off x="1676400" y="869950"/>
            <a:ext cx="8839200" cy="4254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lnSpc>
                <a:spcPct val="90000"/>
              </a:lnSpc>
              <a:buFontTx/>
              <a:buNone/>
            </a:pPr>
            <a:r>
              <a:rPr lang="tr-TR" sz="2400">
                <a:solidFill>
                  <a:srgbClr val="3E3EBC"/>
                </a:solidFill>
              </a:rPr>
              <a:t>Seviye 6 Hastane/Merkezler</a:t>
            </a:r>
          </a:p>
        </p:txBody>
      </p:sp>
      <p:graphicFrame>
        <p:nvGraphicFramePr>
          <p:cNvPr id="7" name="Tablo 6"/>
          <p:cNvGraphicFramePr>
            <a:graphicFrameLocks noGrp="1"/>
          </p:cNvGraphicFramePr>
          <p:nvPr>
            <p:extLst>
              <p:ext uri="{D42A27DB-BD31-4B8C-83A1-F6EECF244321}">
                <p14:modId xmlns:p14="http://schemas.microsoft.com/office/powerpoint/2010/main" val="2044581083"/>
              </p:ext>
            </p:extLst>
          </p:nvPr>
        </p:nvGraphicFramePr>
        <p:xfrm>
          <a:off x="2380500" y="1295402"/>
          <a:ext cx="7068300" cy="4321611"/>
        </p:xfrm>
        <a:graphic>
          <a:graphicData uri="http://schemas.openxmlformats.org/drawingml/2006/table">
            <a:tbl>
              <a:tblPr firstRow="1">
                <a:tableStyleId>{21E4AEA4-8DFA-4A89-87EB-49C32662AFE0}</a:tableStyleId>
              </a:tblPr>
              <a:tblGrid>
                <a:gridCol w="4803752">
                  <a:extLst>
                    <a:ext uri="{9D8B030D-6E8A-4147-A177-3AD203B41FA5}">
                      <a16:colId xmlns:a16="http://schemas.microsoft.com/office/drawing/2014/main" val="20000"/>
                    </a:ext>
                  </a:extLst>
                </a:gridCol>
                <a:gridCol w="2264548">
                  <a:extLst>
                    <a:ext uri="{9D8B030D-6E8A-4147-A177-3AD203B41FA5}">
                      <a16:colId xmlns:a16="http://schemas.microsoft.com/office/drawing/2014/main" val="20001"/>
                    </a:ext>
                  </a:extLst>
                </a:gridCol>
              </a:tblGrid>
              <a:tr h="539886">
                <a:tc>
                  <a:txBody>
                    <a:bodyPr/>
                    <a:lstStyle/>
                    <a:p>
                      <a:pPr algn="l" fontAlgn="b"/>
                      <a:r>
                        <a:rPr lang="tr-TR" sz="1600" u="none" strike="noStrike">
                          <a:effectLst/>
                        </a:rPr>
                        <a:t>Hastane Adı</a:t>
                      </a:r>
                      <a:endParaRPr lang="tr-TR" sz="1600" b="0" i="0" u="none" strike="noStrike">
                        <a:solidFill>
                          <a:srgbClr val="000000"/>
                        </a:solidFill>
                        <a:effectLst/>
                        <a:latin typeface="Tahoma"/>
                      </a:endParaRPr>
                    </a:p>
                  </a:txBody>
                  <a:tcPr marL="9525" marR="9525" marT="9525" marB="0" anchor="ctr">
                    <a:solidFill>
                      <a:schemeClr val="accent1"/>
                    </a:solidFill>
                  </a:tcPr>
                </a:tc>
                <a:tc>
                  <a:txBody>
                    <a:bodyPr/>
                    <a:lstStyle/>
                    <a:p>
                      <a:pPr algn="l" fontAlgn="b"/>
                      <a:r>
                        <a:rPr lang="tr-TR" sz="1600" u="none" strike="noStrike">
                          <a:effectLst/>
                        </a:rPr>
                        <a:t>Validasyon Tarihi</a:t>
                      </a:r>
                      <a:endParaRPr lang="tr-TR" sz="1600" b="0" i="0" u="none" strike="noStrike">
                        <a:solidFill>
                          <a:srgbClr val="000000"/>
                        </a:solidFill>
                        <a:effectLst/>
                        <a:latin typeface="Tahoma"/>
                      </a:endParaRPr>
                    </a:p>
                  </a:txBody>
                  <a:tcPr marL="9525" marR="9525" marT="9525" marB="0" anchor="ctr">
                    <a:solidFill>
                      <a:schemeClr val="accent1"/>
                    </a:solidFill>
                  </a:tcPr>
                </a:tc>
                <a:extLst>
                  <a:ext uri="{0D108BD9-81ED-4DB2-BD59-A6C34878D82A}">
                    <a16:rowId xmlns:a16="http://schemas.microsoft.com/office/drawing/2014/main" val="10000"/>
                  </a:ext>
                </a:extLst>
              </a:tr>
              <a:tr h="345040">
                <a:tc>
                  <a:txBody>
                    <a:bodyPr/>
                    <a:lstStyle/>
                    <a:p>
                      <a:pPr marR="0" algn="l" rtl="0" fontAlgn="b">
                        <a:lnSpc>
                          <a:spcPct val="100000"/>
                        </a:lnSpc>
                        <a:spcBef>
                          <a:spcPts val="0"/>
                        </a:spcBef>
                        <a:spcAft>
                          <a:spcPts val="0"/>
                        </a:spcAft>
                        <a:buClr>
                          <a:srgbClr val="000000"/>
                        </a:buClr>
                        <a:buFont typeface="Arial"/>
                      </a:pPr>
                      <a:r>
                        <a:rPr lang="tr-TR" sz="1600" b="0" i="0" u="none" strike="noStrike" cap="none">
                          <a:solidFill>
                            <a:srgbClr val="000000"/>
                          </a:solidFill>
                          <a:effectLst/>
                          <a:latin typeface="Tahoma"/>
                          <a:ea typeface="+mn-ea"/>
                          <a:cs typeface="+mn-cs"/>
                          <a:sym typeface="Arial"/>
                        </a:rPr>
                        <a:t>Kırklareli </a:t>
                      </a:r>
                      <a:r>
                        <a:rPr lang="tr-TR" sz="1600" b="0" i="0" u="none" strike="noStrike">
                          <a:solidFill>
                            <a:srgbClr val="000000"/>
                          </a:solidFill>
                          <a:effectLst/>
                          <a:latin typeface="Tahoma"/>
                        </a:rPr>
                        <a:t>Ağız ve Diş Sağlığı Merkezi</a:t>
                      </a:r>
                      <a:endParaRPr lang="tr-TR" sz="1600" b="0" i="0" u="none" strike="noStrike" cap="none">
                        <a:solidFill>
                          <a:srgbClr val="000000"/>
                        </a:solidFill>
                        <a:effectLst/>
                        <a:latin typeface="Tahoma"/>
                        <a:ea typeface="+mn-ea"/>
                        <a:cs typeface="+mn-cs"/>
                        <a:sym typeface="Arial"/>
                      </a:endParaRPr>
                    </a:p>
                  </a:txBody>
                  <a:tcPr marL="28575" marR="28575" marT="19050" marB="19050" anchor="b"/>
                </a:tc>
                <a:tc>
                  <a:txBody>
                    <a:bodyPr/>
                    <a:lstStyle/>
                    <a:p>
                      <a:pPr marR="0" algn="l" rtl="0" fontAlgn="b">
                        <a:lnSpc>
                          <a:spcPct val="100000"/>
                        </a:lnSpc>
                        <a:spcBef>
                          <a:spcPts val="0"/>
                        </a:spcBef>
                        <a:spcAft>
                          <a:spcPts val="0"/>
                        </a:spcAft>
                        <a:buClr>
                          <a:srgbClr val="000000"/>
                        </a:buClr>
                        <a:buFont typeface="Arial"/>
                      </a:pPr>
                      <a:r>
                        <a:rPr lang="tr-TR" sz="1600" b="0" i="0" u="none" strike="noStrike" cap="none">
                          <a:solidFill>
                            <a:srgbClr val="000000"/>
                          </a:solidFill>
                          <a:effectLst/>
                          <a:latin typeface="Tahoma"/>
                          <a:ea typeface="+mn-ea"/>
                          <a:cs typeface="+mn-cs"/>
                          <a:sym typeface="Arial"/>
                        </a:rPr>
                        <a:t>19.12.2019</a:t>
                      </a:r>
                    </a:p>
                  </a:txBody>
                  <a:tcPr marL="9525" marR="9525" marT="9525" marB="0" anchor="ctr"/>
                </a:tc>
                <a:extLst>
                  <a:ext uri="{0D108BD9-81ED-4DB2-BD59-A6C34878D82A}">
                    <a16:rowId xmlns:a16="http://schemas.microsoft.com/office/drawing/2014/main" val="10001"/>
                  </a:ext>
                </a:extLst>
              </a:tr>
              <a:tr h="444165">
                <a:tc>
                  <a:txBody>
                    <a:bodyPr/>
                    <a:lstStyle/>
                    <a:p>
                      <a:pPr marR="0" algn="l" rtl="0" fontAlgn="b">
                        <a:lnSpc>
                          <a:spcPct val="100000"/>
                        </a:lnSpc>
                        <a:spcBef>
                          <a:spcPts val="0"/>
                        </a:spcBef>
                        <a:spcAft>
                          <a:spcPts val="0"/>
                        </a:spcAft>
                        <a:buClr>
                          <a:srgbClr val="000000"/>
                        </a:buClr>
                        <a:buFont typeface="Arial"/>
                      </a:pPr>
                      <a:r>
                        <a:rPr lang="tr-TR" sz="1600" b="0" i="0" u="none" strike="noStrike" cap="none">
                          <a:solidFill>
                            <a:srgbClr val="000000"/>
                          </a:solidFill>
                          <a:effectLst/>
                          <a:latin typeface="Tahoma"/>
                          <a:ea typeface="+mn-ea"/>
                          <a:cs typeface="+mn-cs"/>
                          <a:sym typeface="Arial"/>
                        </a:rPr>
                        <a:t>Malatya Şehit Mehmet </a:t>
                      </a:r>
                      <a:r>
                        <a:rPr lang="tr-TR" sz="1600" b="0" i="0" u="none" strike="noStrike" cap="none" err="1">
                          <a:solidFill>
                            <a:srgbClr val="000000"/>
                          </a:solidFill>
                          <a:effectLst/>
                          <a:latin typeface="Tahoma"/>
                          <a:ea typeface="+mn-ea"/>
                          <a:cs typeface="+mn-cs"/>
                          <a:sym typeface="Arial"/>
                        </a:rPr>
                        <a:t>Kılınç</a:t>
                      </a:r>
                      <a:r>
                        <a:rPr lang="tr-TR" sz="1600" b="0" i="0" u="none" strike="noStrike" cap="none">
                          <a:solidFill>
                            <a:srgbClr val="000000"/>
                          </a:solidFill>
                          <a:effectLst/>
                          <a:latin typeface="Tahoma"/>
                          <a:ea typeface="+mn-ea"/>
                          <a:cs typeface="+mn-cs"/>
                          <a:sym typeface="Arial"/>
                        </a:rPr>
                        <a:t> </a:t>
                      </a:r>
                      <a:r>
                        <a:rPr lang="tr-TR" sz="1600" b="0" i="0" u="none" strike="noStrike">
                          <a:solidFill>
                            <a:srgbClr val="000000"/>
                          </a:solidFill>
                          <a:effectLst/>
                          <a:latin typeface="Tahoma"/>
                        </a:rPr>
                        <a:t>Ağız ve Diş Sağlığı Hastanesi</a:t>
                      </a:r>
                      <a:endParaRPr lang="tr-TR" sz="1600" b="0" i="0" u="none" strike="noStrike" cap="none">
                        <a:solidFill>
                          <a:srgbClr val="000000"/>
                        </a:solidFill>
                        <a:effectLst/>
                        <a:latin typeface="Tahoma"/>
                        <a:ea typeface="+mn-ea"/>
                        <a:cs typeface="+mn-cs"/>
                        <a:sym typeface="Arial"/>
                      </a:endParaRPr>
                    </a:p>
                  </a:txBody>
                  <a:tcPr marL="28575" marR="28575" marT="19050" marB="19050" anchor="b"/>
                </a:tc>
                <a:tc>
                  <a:txBody>
                    <a:bodyPr/>
                    <a:lstStyle/>
                    <a:p>
                      <a:pPr marR="0" algn="l" rtl="0" fontAlgn="b">
                        <a:lnSpc>
                          <a:spcPct val="100000"/>
                        </a:lnSpc>
                        <a:spcBef>
                          <a:spcPts val="0"/>
                        </a:spcBef>
                        <a:spcAft>
                          <a:spcPts val="0"/>
                        </a:spcAft>
                        <a:buClr>
                          <a:srgbClr val="000000"/>
                        </a:buClr>
                        <a:buFont typeface="Arial"/>
                      </a:pPr>
                      <a:r>
                        <a:rPr lang="tr-TR" sz="1600" b="0" i="0" u="none" strike="noStrike" cap="none">
                          <a:solidFill>
                            <a:srgbClr val="000000"/>
                          </a:solidFill>
                          <a:effectLst/>
                          <a:latin typeface="Tahoma"/>
                          <a:ea typeface="+mn-ea"/>
                          <a:cs typeface="+mn-cs"/>
                          <a:sym typeface="Arial"/>
                        </a:rPr>
                        <a:t>03.09.2021</a:t>
                      </a:r>
                    </a:p>
                  </a:txBody>
                  <a:tcPr marL="9525" marR="9525" marT="9525" marB="0" anchor="ctr"/>
                </a:tc>
                <a:extLst>
                  <a:ext uri="{0D108BD9-81ED-4DB2-BD59-A6C34878D82A}">
                    <a16:rowId xmlns:a16="http://schemas.microsoft.com/office/drawing/2014/main" val="10002"/>
                  </a:ext>
                </a:extLst>
              </a:tr>
              <a:tr h="444165">
                <a:tc>
                  <a:txBody>
                    <a:bodyPr/>
                    <a:lstStyle/>
                    <a:p>
                      <a:pPr marR="0" algn="l" rtl="0" fontAlgn="b">
                        <a:lnSpc>
                          <a:spcPct val="100000"/>
                        </a:lnSpc>
                        <a:spcBef>
                          <a:spcPts val="0"/>
                        </a:spcBef>
                        <a:spcAft>
                          <a:spcPts val="0"/>
                        </a:spcAft>
                        <a:buClr>
                          <a:srgbClr val="000000"/>
                        </a:buClr>
                        <a:buFont typeface="Arial"/>
                      </a:pPr>
                      <a:r>
                        <a:rPr lang="tr-TR" sz="1600" b="0" i="0" u="none" strike="noStrike" cap="none">
                          <a:solidFill>
                            <a:srgbClr val="000000"/>
                          </a:solidFill>
                          <a:effectLst/>
                          <a:latin typeface="Tahoma"/>
                          <a:ea typeface="+mn-ea"/>
                          <a:cs typeface="+mn-cs"/>
                          <a:sym typeface="Arial"/>
                        </a:rPr>
                        <a:t>Tekirdağ </a:t>
                      </a:r>
                      <a:r>
                        <a:rPr lang="tr-TR" sz="1600" b="0" i="0" u="none" strike="noStrike">
                          <a:solidFill>
                            <a:srgbClr val="000000"/>
                          </a:solidFill>
                          <a:effectLst/>
                          <a:latin typeface="Tahoma"/>
                        </a:rPr>
                        <a:t>Ağız ve Diş Sağlığı Hastanesi</a:t>
                      </a:r>
                      <a:endParaRPr lang="tr-TR" sz="1600" b="0" i="0" u="none" strike="noStrike" cap="none">
                        <a:solidFill>
                          <a:srgbClr val="000000"/>
                        </a:solidFill>
                        <a:effectLst/>
                        <a:latin typeface="Tahoma"/>
                        <a:ea typeface="+mn-ea"/>
                        <a:cs typeface="+mn-cs"/>
                        <a:sym typeface="Arial"/>
                      </a:endParaRPr>
                    </a:p>
                  </a:txBody>
                  <a:tcPr marL="28575" marR="28575" marT="19050" marB="19050" anchor="ctr"/>
                </a:tc>
                <a:tc>
                  <a:txBody>
                    <a:bodyPr/>
                    <a:lstStyle/>
                    <a:p>
                      <a:pPr marR="0" algn="l" rtl="0" fontAlgn="b">
                        <a:lnSpc>
                          <a:spcPct val="100000"/>
                        </a:lnSpc>
                        <a:spcBef>
                          <a:spcPts val="0"/>
                        </a:spcBef>
                        <a:spcAft>
                          <a:spcPts val="0"/>
                        </a:spcAft>
                        <a:buClr>
                          <a:srgbClr val="000000"/>
                        </a:buClr>
                        <a:buFont typeface="Arial"/>
                      </a:pPr>
                      <a:r>
                        <a:rPr lang="tr-TR" sz="1600" b="0" i="0" u="none" strike="noStrike" cap="none">
                          <a:solidFill>
                            <a:srgbClr val="000000"/>
                          </a:solidFill>
                          <a:effectLst/>
                          <a:latin typeface="Tahoma"/>
                          <a:ea typeface="+mn-ea"/>
                          <a:cs typeface="+mn-cs"/>
                          <a:sym typeface="Arial"/>
                        </a:rPr>
                        <a:t>06.12.2019</a:t>
                      </a:r>
                    </a:p>
                  </a:txBody>
                  <a:tcPr marL="9525" marR="9525" marT="9525" marB="0" anchor="ctr"/>
                </a:tc>
                <a:extLst>
                  <a:ext uri="{0D108BD9-81ED-4DB2-BD59-A6C34878D82A}">
                    <a16:rowId xmlns:a16="http://schemas.microsoft.com/office/drawing/2014/main" val="1672830123"/>
                  </a:ext>
                </a:extLst>
              </a:tr>
              <a:tr h="444165">
                <a:tc>
                  <a:txBody>
                    <a:bodyPr/>
                    <a:lstStyle/>
                    <a:p>
                      <a:pPr marR="0" algn="l" rtl="0" fontAlgn="b">
                        <a:lnSpc>
                          <a:spcPct val="100000"/>
                        </a:lnSpc>
                        <a:spcBef>
                          <a:spcPts val="0"/>
                        </a:spcBef>
                        <a:spcAft>
                          <a:spcPts val="0"/>
                        </a:spcAft>
                        <a:buClr>
                          <a:srgbClr val="000000"/>
                        </a:buClr>
                        <a:buFont typeface="Arial"/>
                      </a:pPr>
                      <a:r>
                        <a:rPr lang="tr-TR" sz="1600" b="0" i="0" u="none" strike="noStrike" cap="none">
                          <a:solidFill>
                            <a:srgbClr val="000000"/>
                          </a:solidFill>
                          <a:effectLst/>
                          <a:latin typeface="Tahoma"/>
                          <a:ea typeface="+mn-ea"/>
                          <a:cs typeface="+mn-cs"/>
                          <a:sym typeface="Arial"/>
                        </a:rPr>
                        <a:t>Mersin Silifke </a:t>
                      </a:r>
                      <a:r>
                        <a:rPr lang="tr-TR" sz="1600" b="0" i="0" u="none" strike="noStrike">
                          <a:solidFill>
                            <a:srgbClr val="000000"/>
                          </a:solidFill>
                          <a:effectLst/>
                          <a:latin typeface="Tahoma"/>
                        </a:rPr>
                        <a:t>Ağız ve Diş Sağlığı Merkezi</a:t>
                      </a:r>
                      <a:endParaRPr lang="tr-TR" sz="1600" b="0" i="0" u="none" strike="noStrike" cap="none">
                        <a:solidFill>
                          <a:srgbClr val="000000"/>
                        </a:solidFill>
                        <a:effectLst/>
                        <a:latin typeface="Tahoma"/>
                        <a:ea typeface="+mn-ea"/>
                        <a:cs typeface="+mn-cs"/>
                        <a:sym typeface="Arial"/>
                      </a:endParaRPr>
                    </a:p>
                  </a:txBody>
                  <a:tcPr marL="28575" marR="28575" marT="19050" marB="19050" anchor="b"/>
                </a:tc>
                <a:tc>
                  <a:txBody>
                    <a:bodyPr/>
                    <a:lstStyle/>
                    <a:p>
                      <a:pPr marR="0" algn="l" rtl="0" fontAlgn="b">
                        <a:lnSpc>
                          <a:spcPct val="100000"/>
                        </a:lnSpc>
                        <a:spcBef>
                          <a:spcPts val="0"/>
                        </a:spcBef>
                        <a:spcAft>
                          <a:spcPts val="0"/>
                        </a:spcAft>
                        <a:buClr>
                          <a:srgbClr val="000000"/>
                        </a:buClr>
                        <a:buFont typeface="Arial"/>
                      </a:pPr>
                      <a:r>
                        <a:rPr lang="tr-TR" sz="1600" b="0" i="0" u="none" strike="noStrike" cap="none">
                          <a:solidFill>
                            <a:srgbClr val="000000"/>
                          </a:solidFill>
                          <a:effectLst/>
                          <a:latin typeface="Tahoma"/>
                          <a:ea typeface="+mn-ea"/>
                          <a:cs typeface="+mn-cs"/>
                          <a:sym typeface="Arial"/>
                        </a:rPr>
                        <a:t>04.03.2022</a:t>
                      </a:r>
                    </a:p>
                  </a:txBody>
                  <a:tcPr marL="28575" marR="28575" marT="19050" marB="19050" anchor="b"/>
                </a:tc>
                <a:extLst>
                  <a:ext uri="{0D108BD9-81ED-4DB2-BD59-A6C34878D82A}">
                    <a16:rowId xmlns:a16="http://schemas.microsoft.com/office/drawing/2014/main" val="550179499"/>
                  </a:ext>
                </a:extLst>
              </a:tr>
              <a:tr h="345040">
                <a:tc>
                  <a:txBody>
                    <a:bodyPr/>
                    <a:lstStyle/>
                    <a:p>
                      <a:pPr marR="0" algn="l" rtl="0" fontAlgn="b">
                        <a:lnSpc>
                          <a:spcPct val="100000"/>
                        </a:lnSpc>
                        <a:spcBef>
                          <a:spcPts val="0"/>
                        </a:spcBef>
                        <a:spcAft>
                          <a:spcPts val="0"/>
                        </a:spcAft>
                        <a:buClr>
                          <a:srgbClr val="000000"/>
                        </a:buClr>
                        <a:buFont typeface="Arial"/>
                      </a:pPr>
                      <a:r>
                        <a:rPr lang="tr-TR" sz="1600" b="0" i="0" u="none" strike="noStrike" cap="none">
                          <a:solidFill>
                            <a:srgbClr val="000000"/>
                          </a:solidFill>
                          <a:effectLst/>
                          <a:latin typeface="Tahoma"/>
                          <a:ea typeface="+mn-ea"/>
                          <a:cs typeface="+mn-cs"/>
                          <a:sym typeface="Arial"/>
                        </a:rPr>
                        <a:t>Tunceli </a:t>
                      </a:r>
                      <a:r>
                        <a:rPr lang="tr-TR" sz="1600" b="0" i="0" u="none" strike="noStrike">
                          <a:solidFill>
                            <a:srgbClr val="000000"/>
                          </a:solidFill>
                          <a:effectLst/>
                          <a:latin typeface="Tahoma"/>
                        </a:rPr>
                        <a:t>Ağız ve Diş Sağlığı Merkezi</a:t>
                      </a:r>
                      <a:endParaRPr lang="tr-TR" sz="1600" b="0" i="0" u="none" strike="noStrike" cap="none">
                        <a:solidFill>
                          <a:srgbClr val="000000"/>
                        </a:solidFill>
                        <a:effectLst/>
                        <a:latin typeface="Tahoma"/>
                        <a:ea typeface="+mn-ea"/>
                        <a:cs typeface="+mn-cs"/>
                        <a:sym typeface="Arial"/>
                      </a:endParaRPr>
                    </a:p>
                  </a:txBody>
                  <a:tcPr marL="28575" marR="28575" marT="19050" marB="19050" anchor="b"/>
                </a:tc>
                <a:tc>
                  <a:txBody>
                    <a:bodyPr/>
                    <a:lstStyle/>
                    <a:p>
                      <a:pPr marR="0" algn="l" rtl="0" fontAlgn="b">
                        <a:lnSpc>
                          <a:spcPct val="100000"/>
                        </a:lnSpc>
                        <a:spcBef>
                          <a:spcPts val="0"/>
                        </a:spcBef>
                        <a:spcAft>
                          <a:spcPts val="0"/>
                        </a:spcAft>
                        <a:buClr>
                          <a:srgbClr val="000000"/>
                        </a:buClr>
                        <a:buFont typeface="Arial"/>
                      </a:pPr>
                      <a:r>
                        <a:rPr lang="tr-TR" sz="1600" b="0" i="0" u="none" strike="noStrike" cap="none">
                          <a:solidFill>
                            <a:srgbClr val="000000"/>
                          </a:solidFill>
                          <a:effectLst/>
                          <a:latin typeface="Tahoma"/>
                          <a:ea typeface="+mn-ea"/>
                          <a:cs typeface="+mn-cs"/>
                          <a:sym typeface="Arial"/>
                        </a:rPr>
                        <a:t>24.03.2022</a:t>
                      </a:r>
                    </a:p>
                  </a:txBody>
                  <a:tcPr marL="28575" marR="28575" marT="19050" marB="19050" anchor="b"/>
                </a:tc>
                <a:extLst>
                  <a:ext uri="{0D108BD9-81ED-4DB2-BD59-A6C34878D82A}">
                    <a16:rowId xmlns:a16="http://schemas.microsoft.com/office/drawing/2014/main" val="1499758633"/>
                  </a:ext>
                </a:extLst>
              </a:tr>
              <a:tr h="444165">
                <a:tc>
                  <a:txBody>
                    <a:bodyPr/>
                    <a:lstStyle/>
                    <a:p>
                      <a:pPr marR="0" algn="l" rtl="0" fontAlgn="b">
                        <a:lnSpc>
                          <a:spcPct val="100000"/>
                        </a:lnSpc>
                        <a:spcBef>
                          <a:spcPts val="0"/>
                        </a:spcBef>
                        <a:spcAft>
                          <a:spcPts val="0"/>
                        </a:spcAft>
                        <a:buClr>
                          <a:srgbClr val="000000"/>
                        </a:buClr>
                        <a:buFont typeface="Arial"/>
                      </a:pPr>
                      <a:r>
                        <a:rPr lang="tr-TR" sz="1600" b="0" i="0" u="none" strike="noStrike" cap="none">
                          <a:solidFill>
                            <a:srgbClr val="000000"/>
                          </a:solidFill>
                          <a:effectLst/>
                          <a:latin typeface="Tahoma"/>
                          <a:ea typeface="+mn-ea"/>
                          <a:cs typeface="+mn-cs"/>
                          <a:sym typeface="Arial"/>
                        </a:rPr>
                        <a:t>Trabzon </a:t>
                      </a:r>
                      <a:r>
                        <a:rPr lang="tr-TR" sz="1600" b="0" i="0" u="none" strike="noStrike">
                          <a:solidFill>
                            <a:srgbClr val="000000"/>
                          </a:solidFill>
                          <a:effectLst/>
                          <a:latin typeface="Tahoma"/>
                        </a:rPr>
                        <a:t>Ağız ve Diş Sağlığı Hastanesi</a:t>
                      </a:r>
                      <a:endParaRPr lang="tr-TR" sz="1600" b="0" i="0" u="none" strike="noStrike" cap="none">
                        <a:solidFill>
                          <a:srgbClr val="000000"/>
                        </a:solidFill>
                        <a:effectLst/>
                        <a:latin typeface="Tahoma"/>
                        <a:ea typeface="+mn-ea"/>
                        <a:cs typeface="+mn-cs"/>
                        <a:sym typeface="Arial"/>
                      </a:endParaRPr>
                    </a:p>
                  </a:txBody>
                  <a:tcPr marL="28575" marR="28575" marT="19050" marB="19050" anchor="b"/>
                </a:tc>
                <a:tc>
                  <a:txBody>
                    <a:bodyPr/>
                    <a:lstStyle/>
                    <a:p>
                      <a:pPr marR="0" algn="l" rtl="0" fontAlgn="b">
                        <a:lnSpc>
                          <a:spcPct val="100000"/>
                        </a:lnSpc>
                        <a:spcBef>
                          <a:spcPts val="0"/>
                        </a:spcBef>
                        <a:spcAft>
                          <a:spcPts val="0"/>
                        </a:spcAft>
                        <a:buClr>
                          <a:srgbClr val="000000"/>
                        </a:buClr>
                        <a:buFont typeface="Arial"/>
                      </a:pPr>
                      <a:r>
                        <a:rPr lang="tr-TR" sz="1600" b="0" i="0" u="none" strike="noStrike" cap="none">
                          <a:solidFill>
                            <a:srgbClr val="000000"/>
                          </a:solidFill>
                          <a:effectLst/>
                          <a:latin typeface="Tahoma"/>
                          <a:ea typeface="+mn-ea"/>
                          <a:cs typeface="+mn-cs"/>
                          <a:sym typeface="Arial"/>
                        </a:rPr>
                        <a:t>25.03.2022</a:t>
                      </a:r>
                    </a:p>
                  </a:txBody>
                  <a:tcPr marL="28575" marR="28575" marT="19050" marB="19050" anchor="b"/>
                </a:tc>
                <a:extLst>
                  <a:ext uri="{0D108BD9-81ED-4DB2-BD59-A6C34878D82A}">
                    <a16:rowId xmlns:a16="http://schemas.microsoft.com/office/drawing/2014/main" val="3679514621"/>
                  </a:ext>
                </a:extLst>
              </a:tr>
              <a:tr h="345040">
                <a:tc>
                  <a:txBody>
                    <a:bodyPr/>
                    <a:lstStyle/>
                    <a:p>
                      <a:pPr marR="0" algn="l" rtl="0" fontAlgn="b">
                        <a:lnSpc>
                          <a:spcPct val="100000"/>
                        </a:lnSpc>
                        <a:spcBef>
                          <a:spcPts val="0"/>
                        </a:spcBef>
                        <a:spcAft>
                          <a:spcPts val="0"/>
                        </a:spcAft>
                        <a:buClr>
                          <a:srgbClr val="000000"/>
                        </a:buClr>
                        <a:buFont typeface="Arial"/>
                      </a:pPr>
                      <a:r>
                        <a:rPr lang="tr-TR" sz="1600" b="0" i="0" u="none" strike="noStrike" cap="none">
                          <a:solidFill>
                            <a:srgbClr val="000000"/>
                          </a:solidFill>
                          <a:effectLst/>
                          <a:latin typeface="Tahoma"/>
                          <a:ea typeface="+mn-ea"/>
                          <a:cs typeface="+mn-cs"/>
                          <a:sym typeface="Arial"/>
                        </a:rPr>
                        <a:t>Aydın </a:t>
                      </a:r>
                      <a:r>
                        <a:rPr lang="tr-TR" sz="1600" b="0" i="0" u="none" strike="noStrike">
                          <a:solidFill>
                            <a:srgbClr val="000000"/>
                          </a:solidFill>
                          <a:effectLst/>
                          <a:latin typeface="Tahoma"/>
                        </a:rPr>
                        <a:t>Ağız ve Diş Sağlığı Merkezi</a:t>
                      </a:r>
                      <a:endParaRPr lang="tr-TR" sz="1600" b="0" i="0" u="none" strike="noStrike" cap="none">
                        <a:solidFill>
                          <a:srgbClr val="000000"/>
                        </a:solidFill>
                        <a:effectLst/>
                        <a:latin typeface="Tahoma"/>
                        <a:ea typeface="+mn-ea"/>
                        <a:cs typeface="+mn-cs"/>
                        <a:sym typeface="Arial"/>
                      </a:endParaRPr>
                    </a:p>
                  </a:txBody>
                  <a:tcPr marL="28575" marR="28575" marT="19050" marB="19050" anchor="b"/>
                </a:tc>
                <a:tc>
                  <a:txBody>
                    <a:bodyPr/>
                    <a:lstStyle/>
                    <a:p>
                      <a:pPr marR="0" algn="l" rtl="0" fontAlgn="b">
                        <a:lnSpc>
                          <a:spcPct val="100000"/>
                        </a:lnSpc>
                        <a:spcBef>
                          <a:spcPts val="0"/>
                        </a:spcBef>
                        <a:spcAft>
                          <a:spcPts val="0"/>
                        </a:spcAft>
                        <a:buClr>
                          <a:srgbClr val="000000"/>
                        </a:buClr>
                        <a:buFont typeface="Arial"/>
                      </a:pPr>
                      <a:r>
                        <a:rPr lang="tr-TR" sz="1600" b="0" i="0" u="none" strike="noStrike" cap="none">
                          <a:solidFill>
                            <a:srgbClr val="000000"/>
                          </a:solidFill>
                          <a:effectLst/>
                          <a:latin typeface="Tahoma"/>
                          <a:ea typeface="+mn-ea"/>
                          <a:cs typeface="+mn-cs"/>
                          <a:sym typeface="Arial"/>
                        </a:rPr>
                        <a:t>06.06.2022</a:t>
                      </a:r>
                    </a:p>
                  </a:txBody>
                  <a:tcPr marL="28575" marR="28575" marT="19050" marB="19050" anchor="b"/>
                </a:tc>
                <a:extLst>
                  <a:ext uri="{0D108BD9-81ED-4DB2-BD59-A6C34878D82A}">
                    <a16:rowId xmlns:a16="http://schemas.microsoft.com/office/drawing/2014/main" val="1054443242"/>
                  </a:ext>
                </a:extLst>
              </a:tr>
              <a:tr h="444165">
                <a:tc>
                  <a:txBody>
                    <a:bodyPr/>
                    <a:lstStyle/>
                    <a:p>
                      <a:pPr marR="0" algn="l" rtl="0" fontAlgn="b">
                        <a:lnSpc>
                          <a:spcPct val="100000"/>
                        </a:lnSpc>
                        <a:spcBef>
                          <a:spcPts val="0"/>
                        </a:spcBef>
                        <a:spcAft>
                          <a:spcPts val="0"/>
                        </a:spcAft>
                        <a:buClr>
                          <a:srgbClr val="000000"/>
                        </a:buClr>
                        <a:buFont typeface="Arial"/>
                      </a:pPr>
                      <a:r>
                        <a:rPr lang="tr-TR" sz="1600" b="0" i="0" u="none" strike="noStrike" cap="none">
                          <a:solidFill>
                            <a:srgbClr val="000000"/>
                          </a:solidFill>
                          <a:effectLst/>
                          <a:latin typeface="Tahoma"/>
                          <a:ea typeface="+mn-ea"/>
                          <a:cs typeface="+mn-cs"/>
                          <a:sym typeface="Arial"/>
                        </a:rPr>
                        <a:t>Aydın Söke </a:t>
                      </a:r>
                      <a:r>
                        <a:rPr lang="tr-TR" sz="1600" b="0" i="0" u="none" strike="noStrike">
                          <a:solidFill>
                            <a:srgbClr val="000000"/>
                          </a:solidFill>
                          <a:effectLst/>
                          <a:latin typeface="Tahoma"/>
                        </a:rPr>
                        <a:t>Ağız ve Diş Sağlığı Merkezi</a:t>
                      </a:r>
                      <a:endParaRPr lang="tr-TR" sz="1600" b="0" i="0" u="none" strike="noStrike" cap="none">
                        <a:solidFill>
                          <a:srgbClr val="000000"/>
                        </a:solidFill>
                        <a:effectLst/>
                        <a:latin typeface="Tahoma"/>
                        <a:ea typeface="+mn-ea"/>
                        <a:cs typeface="+mn-cs"/>
                        <a:sym typeface="Arial"/>
                      </a:endParaRPr>
                    </a:p>
                  </a:txBody>
                  <a:tcPr marL="28575" marR="28575" marT="19050" marB="19050" anchor="b"/>
                </a:tc>
                <a:tc>
                  <a:txBody>
                    <a:bodyPr/>
                    <a:lstStyle/>
                    <a:p>
                      <a:pPr marR="0" algn="l" rtl="0" fontAlgn="b">
                        <a:lnSpc>
                          <a:spcPct val="100000"/>
                        </a:lnSpc>
                        <a:spcBef>
                          <a:spcPts val="0"/>
                        </a:spcBef>
                        <a:spcAft>
                          <a:spcPts val="0"/>
                        </a:spcAft>
                        <a:buClr>
                          <a:srgbClr val="000000"/>
                        </a:buClr>
                        <a:buFont typeface="Arial"/>
                      </a:pPr>
                      <a:r>
                        <a:rPr lang="tr-TR" sz="1600" b="0" i="0" u="none" strike="noStrike" cap="none">
                          <a:solidFill>
                            <a:srgbClr val="000000"/>
                          </a:solidFill>
                          <a:effectLst/>
                          <a:latin typeface="Tahoma"/>
                          <a:ea typeface="+mn-ea"/>
                          <a:cs typeface="+mn-cs"/>
                          <a:sym typeface="Arial"/>
                        </a:rPr>
                        <a:t>28.07.2022</a:t>
                      </a:r>
                    </a:p>
                  </a:txBody>
                  <a:tcPr marL="28575" marR="28575" marT="19050" marB="19050" anchor="b"/>
                </a:tc>
                <a:extLst>
                  <a:ext uri="{0D108BD9-81ED-4DB2-BD59-A6C34878D82A}">
                    <a16:rowId xmlns:a16="http://schemas.microsoft.com/office/drawing/2014/main" val="4286848251"/>
                  </a:ext>
                </a:extLst>
              </a:tr>
              <a:tr h="444165">
                <a:tc>
                  <a:txBody>
                    <a:bodyPr/>
                    <a:lstStyle/>
                    <a:p>
                      <a:pPr marR="0" algn="l" rtl="0" fontAlgn="b">
                        <a:lnSpc>
                          <a:spcPct val="100000"/>
                        </a:lnSpc>
                        <a:spcBef>
                          <a:spcPts val="0"/>
                        </a:spcBef>
                        <a:spcAft>
                          <a:spcPts val="0"/>
                        </a:spcAft>
                        <a:buClr>
                          <a:srgbClr val="000000"/>
                        </a:buClr>
                        <a:buFont typeface="Arial"/>
                      </a:pPr>
                      <a:r>
                        <a:rPr lang="tr-TR" sz="1600" b="0" i="0" u="none" strike="noStrike" cap="none">
                          <a:solidFill>
                            <a:srgbClr val="000000"/>
                          </a:solidFill>
                          <a:effectLst/>
                          <a:latin typeface="Tahoma"/>
                          <a:ea typeface="+mn-ea"/>
                          <a:cs typeface="+mn-cs"/>
                          <a:sym typeface="Arial"/>
                        </a:rPr>
                        <a:t>Aydın Nazilli </a:t>
                      </a:r>
                      <a:r>
                        <a:rPr lang="tr-TR" sz="1600" b="0" i="0" u="none" strike="noStrike">
                          <a:solidFill>
                            <a:srgbClr val="000000"/>
                          </a:solidFill>
                          <a:effectLst/>
                          <a:latin typeface="Tahoma"/>
                        </a:rPr>
                        <a:t>Ağız ve Diş Sağlığı Merkezi</a:t>
                      </a:r>
                      <a:endParaRPr lang="tr-TR" sz="1600" b="0" i="0" u="none" strike="noStrike" cap="none">
                        <a:solidFill>
                          <a:srgbClr val="000000"/>
                        </a:solidFill>
                        <a:effectLst/>
                        <a:latin typeface="Tahoma"/>
                        <a:ea typeface="+mn-ea"/>
                        <a:cs typeface="+mn-cs"/>
                        <a:sym typeface="Arial"/>
                      </a:endParaRPr>
                    </a:p>
                  </a:txBody>
                  <a:tcPr marL="28575" marR="28575" marT="19050" marB="19050" anchor="b"/>
                </a:tc>
                <a:tc>
                  <a:txBody>
                    <a:bodyPr/>
                    <a:lstStyle/>
                    <a:p>
                      <a:pPr marR="0" algn="l" rtl="0" fontAlgn="b">
                        <a:lnSpc>
                          <a:spcPct val="100000"/>
                        </a:lnSpc>
                        <a:spcBef>
                          <a:spcPts val="0"/>
                        </a:spcBef>
                        <a:spcAft>
                          <a:spcPts val="0"/>
                        </a:spcAft>
                        <a:buClr>
                          <a:srgbClr val="000000"/>
                        </a:buClr>
                        <a:buFont typeface="Arial"/>
                      </a:pPr>
                      <a:r>
                        <a:rPr lang="tr-TR" sz="1600" b="0" i="0" u="none" strike="noStrike" cap="none">
                          <a:solidFill>
                            <a:srgbClr val="000000"/>
                          </a:solidFill>
                          <a:effectLst/>
                          <a:latin typeface="Tahoma"/>
                          <a:ea typeface="+mn-ea"/>
                          <a:cs typeface="+mn-cs"/>
                          <a:sym typeface="Arial"/>
                        </a:rPr>
                        <a:t>25.08.2022</a:t>
                      </a:r>
                    </a:p>
                  </a:txBody>
                  <a:tcPr marL="28575" marR="28575" marT="19050" marB="19050" anchor="b"/>
                </a:tc>
                <a:extLst>
                  <a:ext uri="{0D108BD9-81ED-4DB2-BD59-A6C34878D82A}">
                    <a16:rowId xmlns:a16="http://schemas.microsoft.com/office/drawing/2014/main" val="2930828051"/>
                  </a:ext>
                </a:extLst>
              </a:tr>
            </a:tbl>
          </a:graphicData>
        </a:graphic>
      </p:graphicFrame>
      <p:pic>
        <p:nvPicPr>
          <p:cNvPr id="18434" name="Picture 2" descr="Healthcare Information and Management Systems Society | HIMSS">
            <a:extLst>
              <a:ext uri="{FF2B5EF4-FFF2-40B4-BE49-F238E27FC236}">
                <a16:creationId xmlns:a16="http://schemas.microsoft.com/office/drawing/2014/main" id="{31F50D81-FF79-466E-B02A-CCE0A03188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488" y="32543"/>
            <a:ext cx="2133512" cy="1001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402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grpSp>
        <p:nvGrpSpPr>
          <p:cNvPr id="110" name="Google Shape;110;g1534c7b29a7_1_46"/>
          <p:cNvGrpSpPr/>
          <p:nvPr/>
        </p:nvGrpSpPr>
        <p:grpSpPr>
          <a:xfrm>
            <a:off x="5856023" y="1660478"/>
            <a:ext cx="5619717" cy="4718152"/>
            <a:chOff x="0" y="0"/>
            <a:chExt cx="5619717" cy="4718152"/>
          </a:xfrm>
        </p:grpSpPr>
        <p:sp>
          <p:nvSpPr>
            <p:cNvPr id="111" name="Google Shape;111;g1534c7b29a7_1_46"/>
            <p:cNvSpPr/>
            <p:nvPr/>
          </p:nvSpPr>
          <p:spPr>
            <a:xfrm>
              <a:off x="0" y="0"/>
              <a:ext cx="1855500" cy="2264700"/>
            </a:xfrm>
            <a:prstGeom prst="upArrow">
              <a:avLst>
                <a:gd name="adj1" fmla="val 50000"/>
                <a:gd name="adj2" fmla="val 50000"/>
              </a:avLst>
            </a:prstGeom>
            <a:solidFill>
              <a:srgbClr val="2B2B8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12" name="Google Shape;112;g1534c7b29a7_1_46"/>
            <p:cNvSpPr/>
            <p:nvPr/>
          </p:nvSpPr>
          <p:spPr>
            <a:xfrm>
              <a:off x="1914265" y="0"/>
              <a:ext cx="3148800" cy="226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13" name="Google Shape;113;g1534c7b29a7_1_46"/>
            <p:cNvSpPr txBox="1"/>
            <p:nvPr/>
          </p:nvSpPr>
          <p:spPr>
            <a:xfrm>
              <a:off x="1914265" y="0"/>
              <a:ext cx="3148800" cy="2264700"/>
            </a:xfrm>
            <a:prstGeom prst="rect">
              <a:avLst/>
            </a:prstGeom>
            <a:noFill/>
            <a:ln>
              <a:noFill/>
            </a:ln>
          </p:spPr>
          <p:txBody>
            <a:bodyPr spcFirstLastPara="1" wrap="square" lIns="142225" tIns="0" rIns="142225" bIns="142225" anchor="ctr"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b="0" i="0" u="none" strike="noStrike" cap="none" dirty="0">
                  <a:solidFill>
                    <a:schemeClr val="dk1"/>
                  </a:solidFill>
                  <a:latin typeface="Arial"/>
                  <a:ea typeface="Arial"/>
                  <a:cs typeface="Arial"/>
                  <a:sym typeface="Arial"/>
                </a:rPr>
                <a:t>Beklenen yaşam süresi</a:t>
              </a:r>
              <a:endParaRPr sz="2000" b="0" i="0" u="none" strike="noStrike" cap="none" dirty="0">
                <a:solidFill>
                  <a:schemeClr val="dk1"/>
                </a:solidFill>
                <a:latin typeface="Arial"/>
                <a:ea typeface="Arial"/>
                <a:cs typeface="Arial"/>
                <a:sym typeface="Arial"/>
              </a:endParaRPr>
            </a:p>
            <a:p>
              <a:pPr marL="0" marR="0" lvl="0" indent="0" algn="l" rtl="0">
                <a:lnSpc>
                  <a:spcPct val="90000"/>
                </a:lnSpc>
                <a:spcBef>
                  <a:spcPts val="700"/>
                </a:spcBef>
                <a:spcAft>
                  <a:spcPts val="0"/>
                </a:spcAft>
                <a:buClr>
                  <a:schemeClr val="dk1"/>
                </a:buClr>
                <a:buSzPts val="2000"/>
                <a:buFont typeface="Arial"/>
                <a:buNone/>
              </a:pPr>
              <a:r>
                <a:rPr lang="en-US" sz="2000" b="0" i="0" u="none" strike="noStrike" cap="none" dirty="0">
                  <a:solidFill>
                    <a:schemeClr val="dk1"/>
                  </a:solidFill>
                  <a:latin typeface="Arial"/>
                  <a:ea typeface="Arial"/>
                  <a:cs typeface="Arial"/>
                  <a:sym typeface="Arial"/>
                </a:rPr>
                <a:t>Erişilebilirlik</a:t>
              </a:r>
              <a:endParaRPr sz="2000" b="0" i="0" u="none" strike="noStrike" cap="none" dirty="0">
                <a:solidFill>
                  <a:schemeClr val="dk1"/>
                </a:solidFill>
                <a:latin typeface="Arial"/>
                <a:ea typeface="Arial"/>
                <a:cs typeface="Arial"/>
                <a:sym typeface="Arial"/>
              </a:endParaRPr>
            </a:p>
            <a:p>
              <a:pPr marL="0" marR="0" lvl="0" indent="0" algn="l" rtl="0">
                <a:lnSpc>
                  <a:spcPct val="90000"/>
                </a:lnSpc>
                <a:spcBef>
                  <a:spcPts val="700"/>
                </a:spcBef>
                <a:spcAft>
                  <a:spcPts val="0"/>
                </a:spcAft>
                <a:buClr>
                  <a:schemeClr val="dk1"/>
                </a:buClr>
                <a:buSzPts val="2000"/>
                <a:buFont typeface="Arial"/>
                <a:buNone/>
              </a:pPr>
              <a:r>
                <a:rPr lang="en-US" sz="2000" b="0" i="0" u="none" strike="noStrike" cap="none" dirty="0">
                  <a:solidFill>
                    <a:schemeClr val="dk1"/>
                  </a:solidFill>
                  <a:latin typeface="Arial"/>
                  <a:ea typeface="Arial"/>
                  <a:cs typeface="Arial"/>
                  <a:sym typeface="Arial"/>
                </a:rPr>
                <a:t>Eşitlik</a:t>
              </a:r>
              <a:endParaRPr sz="2000" b="0" i="0" u="none" strike="noStrike" cap="none" dirty="0">
                <a:solidFill>
                  <a:schemeClr val="dk1"/>
                </a:solidFill>
                <a:latin typeface="Arial"/>
                <a:ea typeface="Arial"/>
                <a:cs typeface="Arial"/>
                <a:sym typeface="Arial"/>
              </a:endParaRPr>
            </a:p>
            <a:p>
              <a:pPr marL="0" marR="0" lvl="0" indent="0" algn="l" rtl="0">
                <a:lnSpc>
                  <a:spcPct val="90000"/>
                </a:lnSpc>
                <a:spcBef>
                  <a:spcPts val="700"/>
                </a:spcBef>
                <a:spcAft>
                  <a:spcPts val="0"/>
                </a:spcAft>
                <a:buClr>
                  <a:srgbClr val="FF0000"/>
                </a:buClr>
                <a:buSzPts val="2400"/>
                <a:buFont typeface="Arial"/>
                <a:buNone/>
              </a:pPr>
              <a:r>
                <a:rPr lang="en-US" sz="2400" b="1" i="0" u="none" strike="noStrike" cap="none" dirty="0">
                  <a:solidFill>
                    <a:srgbClr val="FF0000"/>
                  </a:solidFill>
                  <a:latin typeface="Arial"/>
                  <a:ea typeface="Arial"/>
                  <a:cs typeface="Arial"/>
                  <a:sym typeface="Arial"/>
                </a:rPr>
                <a:t>Kalite</a:t>
              </a:r>
              <a:endParaRPr sz="2400" b="1" i="0" u="none" strike="noStrike" cap="none" dirty="0">
                <a:solidFill>
                  <a:srgbClr val="FF0000"/>
                </a:solidFill>
                <a:latin typeface="Arial"/>
                <a:ea typeface="Arial"/>
                <a:cs typeface="Arial"/>
                <a:sym typeface="Arial"/>
              </a:endParaRPr>
            </a:p>
            <a:p>
              <a:pPr marL="0" marR="0" lvl="0" indent="0" algn="l" rtl="0">
                <a:lnSpc>
                  <a:spcPct val="90000"/>
                </a:lnSpc>
                <a:spcBef>
                  <a:spcPts val="840"/>
                </a:spcBef>
                <a:spcAft>
                  <a:spcPts val="0"/>
                </a:spcAft>
                <a:buClr>
                  <a:schemeClr val="dk1"/>
                </a:buClr>
                <a:buSzPts val="2000"/>
                <a:buFont typeface="Arial"/>
                <a:buNone/>
              </a:pPr>
              <a:r>
                <a:rPr lang="en-US" sz="2000" b="0" i="0" u="none" strike="noStrike" cap="none" dirty="0">
                  <a:solidFill>
                    <a:schemeClr val="dk1"/>
                  </a:solidFill>
                  <a:latin typeface="Arial"/>
                  <a:ea typeface="Arial"/>
                  <a:cs typeface="Arial"/>
                  <a:sym typeface="Arial"/>
                </a:rPr>
                <a:t>Memnuniyet</a:t>
              </a:r>
              <a:endParaRPr sz="2000" b="0" i="0" u="none" strike="noStrike" cap="none" dirty="0">
                <a:solidFill>
                  <a:schemeClr val="dk1"/>
                </a:solidFill>
                <a:latin typeface="Arial"/>
                <a:ea typeface="Arial"/>
                <a:cs typeface="Arial"/>
                <a:sym typeface="Arial"/>
              </a:endParaRPr>
            </a:p>
            <a:p>
              <a:pPr marL="0" marR="0" lvl="0" indent="0" algn="l" rtl="0">
                <a:lnSpc>
                  <a:spcPct val="90000"/>
                </a:lnSpc>
                <a:spcBef>
                  <a:spcPts val="700"/>
                </a:spcBef>
                <a:spcAft>
                  <a:spcPts val="0"/>
                </a:spcAft>
                <a:buClr>
                  <a:schemeClr val="dk1"/>
                </a:buClr>
                <a:buSzPts val="2000"/>
                <a:buFont typeface="Arial"/>
                <a:buNone/>
              </a:pPr>
              <a:r>
                <a:rPr lang="en-US" sz="2000" b="0" i="0" u="none" strike="noStrike" cap="none" dirty="0">
                  <a:solidFill>
                    <a:schemeClr val="dk1"/>
                  </a:solidFill>
                  <a:latin typeface="Arial"/>
                  <a:ea typeface="Arial"/>
                  <a:cs typeface="Arial"/>
                  <a:sym typeface="Arial"/>
                </a:rPr>
                <a:t>Verimlilik</a:t>
              </a:r>
              <a:endParaRPr sz="2000" b="0" i="0" u="none" strike="noStrike" cap="none" dirty="0">
                <a:solidFill>
                  <a:schemeClr val="dk1"/>
                </a:solidFill>
                <a:latin typeface="Arial"/>
                <a:ea typeface="Arial"/>
                <a:cs typeface="Arial"/>
                <a:sym typeface="Arial"/>
              </a:endParaRPr>
            </a:p>
          </p:txBody>
        </p:sp>
        <p:sp>
          <p:nvSpPr>
            <p:cNvPr id="114" name="Google Shape;114;g1534c7b29a7_1_46"/>
            <p:cNvSpPr/>
            <p:nvPr/>
          </p:nvSpPr>
          <p:spPr>
            <a:xfrm>
              <a:off x="559744" y="2453452"/>
              <a:ext cx="1855500" cy="2264700"/>
            </a:xfrm>
            <a:prstGeom prst="downArrow">
              <a:avLst>
                <a:gd name="adj1" fmla="val 50000"/>
                <a:gd name="adj2" fmla="val 50000"/>
              </a:avLst>
            </a:prstGeom>
            <a:solidFill>
              <a:srgbClr val="9898B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15" name="Google Shape;115;g1534c7b29a7_1_46"/>
            <p:cNvSpPr/>
            <p:nvPr/>
          </p:nvSpPr>
          <p:spPr>
            <a:xfrm>
              <a:off x="2470917" y="2453452"/>
              <a:ext cx="3148800" cy="2264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16" name="Google Shape;116;g1534c7b29a7_1_46"/>
            <p:cNvSpPr txBox="1"/>
            <p:nvPr/>
          </p:nvSpPr>
          <p:spPr>
            <a:xfrm>
              <a:off x="2470917" y="2453452"/>
              <a:ext cx="3148800" cy="2264700"/>
            </a:xfrm>
            <a:prstGeom prst="rect">
              <a:avLst/>
            </a:prstGeom>
            <a:noFill/>
            <a:ln>
              <a:noFill/>
            </a:ln>
          </p:spPr>
          <p:txBody>
            <a:bodyPr spcFirstLastPara="1" wrap="square" lIns="142225" tIns="0" rIns="142225" bIns="142225" anchor="ctr" anchorCtr="0">
              <a:noAutofit/>
            </a:bodyPr>
            <a:lstStyle/>
            <a:p>
              <a:pPr marL="0" marR="0" lvl="0" indent="0" algn="l" rtl="0">
                <a:lnSpc>
                  <a:spcPct val="90000"/>
                </a:lnSpc>
                <a:spcBef>
                  <a:spcPts val="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Ölümler</a:t>
              </a: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70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Hatalar</a:t>
              </a: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70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Yanlış uygulamalar</a:t>
              </a: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700"/>
                </a:spcBef>
                <a:spcAft>
                  <a:spcPts val="0"/>
                </a:spcAft>
                <a:buClr>
                  <a:schemeClr val="dk1"/>
                </a:buClr>
                <a:buSzPts val="2000"/>
                <a:buFont typeface="Arial"/>
                <a:buNone/>
              </a:pPr>
              <a:r>
                <a:rPr lang="en-US" sz="2000" b="0" i="0" u="none" strike="noStrike" cap="none">
                  <a:solidFill>
                    <a:schemeClr val="dk1"/>
                  </a:solidFill>
                  <a:latin typeface="Arial"/>
                  <a:ea typeface="Arial"/>
                  <a:cs typeface="Arial"/>
                  <a:sym typeface="Arial"/>
                </a:rPr>
                <a:t>Maliyetler</a:t>
              </a: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7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a:p>
              <a:pPr marL="0" marR="0" lvl="0" indent="0" algn="l" rtl="0">
                <a:lnSpc>
                  <a:spcPct val="90000"/>
                </a:lnSpc>
                <a:spcBef>
                  <a:spcPts val="700"/>
                </a:spcBef>
                <a:spcAft>
                  <a:spcPts val="0"/>
                </a:spcAft>
                <a:buClr>
                  <a:schemeClr val="dk1"/>
                </a:buClr>
                <a:buSzPts val="2000"/>
                <a:buFont typeface="Arial"/>
                <a:buNone/>
              </a:pPr>
              <a:endParaRPr sz="2000" b="0" i="0" u="none" strike="noStrike" cap="none">
                <a:solidFill>
                  <a:schemeClr val="dk1"/>
                </a:solidFill>
                <a:latin typeface="Arial"/>
                <a:ea typeface="Arial"/>
                <a:cs typeface="Arial"/>
                <a:sym typeface="Arial"/>
              </a:endParaRPr>
            </a:p>
          </p:txBody>
        </p:sp>
      </p:grpSp>
      <p:sp>
        <p:nvSpPr>
          <p:cNvPr id="117" name="Google Shape;117;g1534c7b29a7_1_46"/>
          <p:cNvSpPr txBox="1"/>
          <p:nvPr/>
        </p:nvSpPr>
        <p:spPr>
          <a:xfrm>
            <a:off x="1196546" y="1203278"/>
            <a:ext cx="8839200" cy="457200"/>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3E3EBC"/>
              </a:buClr>
              <a:buSzPts val="2400"/>
              <a:buFont typeface="Arial"/>
              <a:buNone/>
            </a:pPr>
            <a:r>
              <a:rPr lang="en-US" sz="2400" b="1" i="0" u="none" strike="noStrike" cap="none" dirty="0">
                <a:solidFill>
                  <a:srgbClr val="3E3EBC"/>
                </a:solidFill>
                <a:latin typeface="Arial"/>
                <a:ea typeface="Arial"/>
                <a:cs typeface="Arial"/>
                <a:sym typeface="Arial"/>
              </a:rPr>
              <a:t>Neler yapmalıyım?</a:t>
            </a:r>
            <a:endParaRPr sz="2400" b="1" i="0" u="none" strike="noStrike" cap="none" dirty="0">
              <a:solidFill>
                <a:srgbClr val="3E3EBC"/>
              </a:solidFill>
              <a:latin typeface="Arial"/>
              <a:ea typeface="Arial"/>
              <a:cs typeface="Arial"/>
              <a:sym typeface="Arial"/>
            </a:endParaRPr>
          </a:p>
        </p:txBody>
      </p:sp>
      <p:sp>
        <p:nvSpPr>
          <p:cNvPr id="118" name="Google Shape;118;g1534c7b29a7_1_46"/>
          <p:cNvSpPr txBox="1"/>
          <p:nvPr/>
        </p:nvSpPr>
        <p:spPr>
          <a:xfrm>
            <a:off x="1196546" y="334778"/>
            <a:ext cx="7283575" cy="100550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Calibri"/>
              <a:buNone/>
            </a:pPr>
            <a:r>
              <a:rPr lang="en-US" sz="3200" b="0" i="0" u="none" strike="noStrike" cap="none" dirty="0">
                <a:solidFill>
                  <a:schemeClr val="dk1"/>
                </a:solidFill>
                <a:latin typeface="Calibri"/>
                <a:ea typeface="Calibri"/>
                <a:cs typeface="Calibri"/>
                <a:sym typeface="Calibri"/>
              </a:rPr>
              <a:t>«Sağlık Bakanı» olmak…</a:t>
            </a:r>
            <a:endParaRPr sz="32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6153150" cy="501547"/>
          </a:xfrm>
          <a:noFill/>
          <a:ln w="9525">
            <a:noFill/>
            <a:miter lim="800000"/>
            <a:headEnd/>
            <a:tailEnd/>
          </a:ln>
        </p:spPr>
        <p:txBody>
          <a:bodyPr spcFirstLastPara="1" vert="horz" wrap="square" lIns="91440" tIns="45720" rIns="91440" bIns="45720" numCol="1" anchor="ctr" anchorCtr="0" compatLnSpc="1">
            <a:prstTxWarp prst="textNoShape">
              <a:avLst/>
            </a:prstTxWarp>
            <a:normAutofit fontScale="90000"/>
          </a:bodyPr>
          <a:lstStyle/>
          <a:p>
            <a:pPr eaLnBrk="1" hangingPunct="1"/>
            <a:r>
              <a:rPr lang="tr-TR" sz="3200"/>
              <a:t>Ne durumdayız?</a:t>
            </a:r>
            <a:endParaRPr lang="en-GB" sz="3200"/>
          </a:p>
        </p:txBody>
      </p:sp>
      <p:sp>
        <p:nvSpPr>
          <p:cNvPr id="11" name="Slide Number Placeholder 3"/>
          <p:cNvSpPr>
            <a:spLocks noGrp="1"/>
          </p:cNvSpPr>
          <p:nvPr>
            <p:ph type="sldNum" sz="quarter" idx="12"/>
          </p:nvPr>
        </p:nvSpPr>
        <p:spPr>
          <a:noFill/>
        </p:spPr>
        <p:txBody>
          <a:bodyPr/>
          <a:lstStyle/>
          <a:p>
            <a:fld id="{A2A3F457-F20B-4B5F-AA2D-515BA6C09FE0}" type="slidenum">
              <a:rPr lang="tr-TR" b="1"/>
              <a:pPr/>
              <a:t>20</a:t>
            </a:fld>
            <a:endParaRPr lang="tr-TR" b="1"/>
          </a:p>
        </p:txBody>
      </p:sp>
      <p:sp>
        <p:nvSpPr>
          <p:cNvPr id="9" name="Rectangle 3"/>
          <p:cNvSpPr txBox="1">
            <a:spLocks noChangeArrowheads="1"/>
          </p:cNvSpPr>
          <p:nvPr/>
        </p:nvSpPr>
        <p:spPr bwMode="auto">
          <a:xfrm>
            <a:off x="1676400" y="1066800"/>
            <a:ext cx="8839200" cy="50154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just" eaLnBrk="1" hangingPunct="1">
              <a:lnSpc>
                <a:spcPct val="90000"/>
              </a:lnSpc>
              <a:buFontTx/>
              <a:buNone/>
            </a:pPr>
            <a:r>
              <a:rPr lang="tr-TR" sz="2400" dirty="0">
                <a:solidFill>
                  <a:srgbClr val="3E3EBC"/>
                </a:solidFill>
              </a:rPr>
              <a:t>Yıllara göre Seviye 7 validasyonu yapılan hastane sayıları</a:t>
            </a:r>
          </a:p>
        </p:txBody>
      </p:sp>
      <p:graphicFrame>
        <p:nvGraphicFramePr>
          <p:cNvPr id="7" name="Tablo 6"/>
          <p:cNvGraphicFramePr>
            <a:graphicFrameLocks noGrp="1"/>
          </p:cNvGraphicFramePr>
          <p:nvPr>
            <p:extLst>
              <p:ext uri="{D42A27DB-BD31-4B8C-83A1-F6EECF244321}">
                <p14:modId xmlns:p14="http://schemas.microsoft.com/office/powerpoint/2010/main" val="2824242851"/>
              </p:ext>
            </p:extLst>
          </p:nvPr>
        </p:nvGraphicFramePr>
        <p:xfrm>
          <a:off x="2380501" y="1568348"/>
          <a:ext cx="6983405" cy="1874048"/>
        </p:xfrm>
        <a:graphic>
          <a:graphicData uri="http://schemas.openxmlformats.org/drawingml/2006/table">
            <a:tbl>
              <a:tblPr firstRow="1">
                <a:tableStyleId>{21E4AEA4-8DFA-4A89-87EB-49C32662AFE0}</a:tableStyleId>
              </a:tblPr>
              <a:tblGrid>
                <a:gridCol w="4477500">
                  <a:extLst>
                    <a:ext uri="{9D8B030D-6E8A-4147-A177-3AD203B41FA5}">
                      <a16:colId xmlns:a16="http://schemas.microsoft.com/office/drawing/2014/main" val="20000"/>
                    </a:ext>
                  </a:extLst>
                </a:gridCol>
                <a:gridCol w="2505905">
                  <a:extLst>
                    <a:ext uri="{9D8B030D-6E8A-4147-A177-3AD203B41FA5}">
                      <a16:colId xmlns:a16="http://schemas.microsoft.com/office/drawing/2014/main" val="20001"/>
                    </a:ext>
                  </a:extLst>
                </a:gridCol>
              </a:tblGrid>
              <a:tr h="604357">
                <a:tc>
                  <a:txBody>
                    <a:bodyPr/>
                    <a:lstStyle/>
                    <a:p>
                      <a:pPr algn="l" fontAlgn="b"/>
                      <a:r>
                        <a:rPr lang="tr-TR" sz="1600" u="none" strike="noStrike">
                          <a:effectLst/>
                        </a:rPr>
                        <a:t>Hastane Adı</a:t>
                      </a:r>
                      <a:endParaRPr lang="tr-TR" sz="1600" b="0" i="0" u="none" strike="noStrike">
                        <a:solidFill>
                          <a:srgbClr val="000000"/>
                        </a:solidFill>
                        <a:effectLst/>
                        <a:latin typeface="Tahoma"/>
                      </a:endParaRPr>
                    </a:p>
                  </a:txBody>
                  <a:tcPr marL="9525" marR="9525" marT="9525" marB="0" anchor="ctr">
                    <a:solidFill>
                      <a:schemeClr val="accent1"/>
                    </a:solidFill>
                  </a:tcPr>
                </a:tc>
                <a:tc>
                  <a:txBody>
                    <a:bodyPr/>
                    <a:lstStyle/>
                    <a:p>
                      <a:pPr algn="l" fontAlgn="b"/>
                      <a:r>
                        <a:rPr lang="tr-TR" sz="1600" u="none" strike="noStrike" dirty="0">
                          <a:effectLst/>
                        </a:rPr>
                        <a:t>Validasyon Tarihi</a:t>
                      </a:r>
                      <a:endParaRPr lang="tr-TR" sz="1600" b="0" i="0" u="none" strike="noStrike" dirty="0">
                        <a:solidFill>
                          <a:srgbClr val="000000"/>
                        </a:solidFill>
                        <a:effectLst/>
                        <a:latin typeface="Tahoma"/>
                      </a:endParaRPr>
                    </a:p>
                  </a:txBody>
                  <a:tcPr marL="9525" marR="9525" marT="9525" marB="0" anchor="ctr">
                    <a:solidFill>
                      <a:schemeClr val="accent1"/>
                    </a:solidFill>
                  </a:tcPr>
                </a:tc>
                <a:extLst>
                  <a:ext uri="{0D108BD9-81ED-4DB2-BD59-A6C34878D82A}">
                    <a16:rowId xmlns:a16="http://schemas.microsoft.com/office/drawing/2014/main" val="10000"/>
                  </a:ext>
                </a:extLst>
              </a:tr>
              <a:tr h="386243">
                <a:tc>
                  <a:txBody>
                    <a:bodyPr/>
                    <a:lstStyle/>
                    <a:p>
                      <a:pPr algn="l" fontAlgn="b"/>
                      <a:r>
                        <a:rPr lang="tr-TR" sz="1600" b="0" i="0" u="none" strike="noStrike">
                          <a:solidFill>
                            <a:srgbClr val="000000"/>
                          </a:solidFill>
                          <a:effectLst/>
                          <a:latin typeface="Tahoma"/>
                        </a:rPr>
                        <a:t>Sakarya Ağız ve Diş Sağlığı Hastanesi</a:t>
                      </a:r>
                      <a:endParaRPr lang="fi-FI" sz="1600" b="0" i="0" u="none" strike="noStrike">
                        <a:solidFill>
                          <a:srgbClr val="000000"/>
                        </a:solidFill>
                        <a:effectLst/>
                        <a:latin typeface="Tahoma"/>
                      </a:endParaRPr>
                    </a:p>
                  </a:txBody>
                  <a:tcPr marL="9525" marR="9525" marT="9525" marB="0" anchor="ctr"/>
                </a:tc>
                <a:tc>
                  <a:txBody>
                    <a:bodyPr/>
                    <a:lstStyle/>
                    <a:p>
                      <a:pPr algn="just" fontAlgn="b"/>
                      <a:r>
                        <a:rPr lang="tr-TR" sz="1600" b="0" i="0" u="none" strike="noStrike">
                          <a:solidFill>
                            <a:srgbClr val="000000"/>
                          </a:solidFill>
                          <a:effectLst/>
                          <a:latin typeface="Tahoma"/>
                        </a:rPr>
                        <a:t>23.01.2020</a:t>
                      </a:r>
                    </a:p>
                  </a:txBody>
                  <a:tcPr marL="9525" marR="9525" marT="9525" marB="0" anchor="ctr"/>
                </a:tc>
                <a:extLst>
                  <a:ext uri="{0D108BD9-81ED-4DB2-BD59-A6C34878D82A}">
                    <a16:rowId xmlns:a16="http://schemas.microsoft.com/office/drawing/2014/main" val="10001"/>
                  </a:ext>
                </a:extLst>
              </a:tr>
              <a:tr h="386243">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tr-TR" sz="1600" b="0" i="0" u="none" strike="noStrike">
                          <a:solidFill>
                            <a:srgbClr val="000000"/>
                          </a:solidFill>
                          <a:effectLst/>
                          <a:latin typeface="Tahoma"/>
                        </a:rPr>
                        <a:t>Düzce Ağız ve Diş Sağlığı Merkezi</a:t>
                      </a:r>
                      <a:endParaRPr lang="fi-FI" sz="1600" b="0" i="0" u="none" strike="noStrike">
                        <a:solidFill>
                          <a:srgbClr val="000000"/>
                        </a:solidFill>
                        <a:effectLst/>
                        <a:latin typeface="Tahoma"/>
                      </a:endParaRPr>
                    </a:p>
                    <a:p>
                      <a:pPr algn="l" fontAlgn="b"/>
                      <a:endParaRPr lang="fi-FI" sz="1600" b="0" i="0" u="none" strike="noStrike">
                        <a:solidFill>
                          <a:srgbClr val="000000"/>
                        </a:solidFill>
                        <a:effectLst/>
                        <a:latin typeface="Tahoma"/>
                      </a:endParaRPr>
                    </a:p>
                  </a:txBody>
                  <a:tcPr marL="9525" marR="9525" marT="9525" marB="0" anchor="ctr"/>
                </a:tc>
                <a:tc>
                  <a:txBody>
                    <a:bodyPr/>
                    <a:lstStyle/>
                    <a:p>
                      <a:pPr algn="just" fontAlgn="b"/>
                      <a:r>
                        <a:rPr lang="tr-TR" sz="1600" b="0" i="0" u="none" strike="noStrike">
                          <a:solidFill>
                            <a:srgbClr val="000000"/>
                          </a:solidFill>
                          <a:effectLst/>
                          <a:latin typeface="Tahoma"/>
                        </a:rPr>
                        <a:t>24.01.2020</a:t>
                      </a:r>
                    </a:p>
                  </a:txBody>
                  <a:tcPr marL="9525" marR="9525" marT="9525" marB="0" anchor="ctr"/>
                </a:tc>
                <a:extLst>
                  <a:ext uri="{0D108BD9-81ED-4DB2-BD59-A6C34878D82A}">
                    <a16:rowId xmlns:a16="http://schemas.microsoft.com/office/drawing/2014/main" val="10002"/>
                  </a:ext>
                </a:extLst>
              </a:tr>
              <a:tr h="386243">
                <a:tc>
                  <a:txBody>
                    <a:bodyPr/>
                    <a:lstStyle/>
                    <a:p>
                      <a:pPr algn="l" fontAlgn="b"/>
                      <a:r>
                        <a:rPr lang="fi-FI" sz="1600" b="0" i="0" u="none" strike="noStrike">
                          <a:solidFill>
                            <a:srgbClr val="000000"/>
                          </a:solidFill>
                          <a:effectLst/>
                          <a:latin typeface="Tahoma"/>
                        </a:rPr>
                        <a:t>Bahçelievler Devlet Hastanesi</a:t>
                      </a:r>
                    </a:p>
                  </a:txBody>
                  <a:tcPr marL="9525" marR="9525" marT="9525" marB="0" anchor="ctr"/>
                </a:tc>
                <a:tc>
                  <a:txBody>
                    <a:bodyPr/>
                    <a:lstStyle/>
                    <a:p>
                      <a:pPr algn="just" fontAlgn="b"/>
                      <a:r>
                        <a:rPr lang="tr-TR" sz="1600" b="0" i="0" u="none" strike="noStrike" dirty="0">
                          <a:solidFill>
                            <a:srgbClr val="000000"/>
                          </a:solidFill>
                          <a:effectLst/>
                          <a:latin typeface="Tahoma"/>
                        </a:rPr>
                        <a:t>30.06.2022</a:t>
                      </a:r>
                    </a:p>
                  </a:txBody>
                  <a:tcPr marL="9525" marR="9525" marT="9525" marB="0" anchor="ctr"/>
                </a:tc>
                <a:extLst>
                  <a:ext uri="{0D108BD9-81ED-4DB2-BD59-A6C34878D82A}">
                    <a16:rowId xmlns:a16="http://schemas.microsoft.com/office/drawing/2014/main" val="3121399282"/>
                  </a:ext>
                </a:extLst>
              </a:tr>
            </a:tbl>
          </a:graphicData>
        </a:graphic>
      </p:graphicFrame>
      <p:pic>
        <p:nvPicPr>
          <p:cNvPr id="19458" name="Picture 2" descr="Healthcare Information and Management Systems Society | HIMSS">
            <a:extLst>
              <a:ext uri="{FF2B5EF4-FFF2-40B4-BE49-F238E27FC236}">
                <a16:creationId xmlns:a16="http://schemas.microsoft.com/office/drawing/2014/main" id="{63603BA9-52D0-45A6-8D32-16863979E6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3950" y="25919"/>
            <a:ext cx="1790700" cy="840755"/>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F9466967-2387-4B4B-9919-906AC6AD6646}"/>
              </a:ext>
            </a:extLst>
          </p:cNvPr>
          <p:cNvSpPr/>
          <p:nvPr/>
        </p:nvSpPr>
        <p:spPr>
          <a:xfrm>
            <a:off x="9811500" y="2644750"/>
            <a:ext cx="2133512" cy="21209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tr-TR"/>
              <a:t>3 adet Hastane/Merkez Seviye 7 olarak valide edildi.</a:t>
            </a:r>
          </a:p>
        </p:txBody>
      </p:sp>
    </p:spTree>
    <p:extLst>
      <p:ext uri="{BB962C8B-B14F-4D97-AF65-F5344CB8AC3E}">
        <p14:creationId xmlns:p14="http://schemas.microsoft.com/office/powerpoint/2010/main" val="18024975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g1534c7b29a7_1_223"/>
          <p:cNvSpPr txBox="1"/>
          <p:nvPr/>
        </p:nvSpPr>
        <p:spPr>
          <a:xfrm>
            <a:off x="1524003" y="1999615"/>
            <a:ext cx="9144000" cy="27639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800"/>
              <a:buFont typeface="Calibri"/>
              <a:buNone/>
            </a:pPr>
            <a:r>
              <a:rPr lang="en-US" sz="4800" b="1" i="0" u="none" strike="noStrike" cap="none" dirty="0">
                <a:solidFill>
                  <a:schemeClr val="dk1"/>
                </a:solidFill>
                <a:latin typeface="Calibri"/>
                <a:ea typeface="Calibri"/>
                <a:cs typeface="Calibri"/>
                <a:sym typeface="Calibri"/>
              </a:rPr>
              <a:t>HIMSS  EMRAM 2022</a:t>
            </a:r>
          </a:p>
          <a:p>
            <a:pPr marL="0" marR="0" lvl="0" indent="0" algn="ctr" rtl="0">
              <a:lnSpc>
                <a:spcPct val="90000"/>
              </a:lnSpc>
              <a:spcBef>
                <a:spcPts val="0"/>
              </a:spcBef>
              <a:spcAft>
                <a:spcPts val="0"/>
              </a:spcAft>
              <a:buClr>
                <a:schemeClr val="dk1"/>
              </a:buClr>
              <a:buSzPts val="4800"/>
              <a:buFont typeface="Calibri"/>
              <a:buNone/>
            </a:pPr>
            <a:r>
              <a:rPr lang="en-US" sz="2400" b="1" dirty="0">
                <a:solidFill>
                  <a:schemeClr val="dk1"/>
                </a:solidFill>
                <a:latin typeface="Calibri"/>
                <a:ea typeface="Calibri"/>
                <a:cs typeface="Calibri"/>
                <a:sym typeface="Calibri"/>
              </a:rPr>
              <a:t>(</a:t>
            </a:r>
            <a:r>
              <a:rPr lang="tr-TR" sz="2400" b="1" dirty="0">
                <a:solidFill>
                  <a:schemeClr val="dk1"/>
                </a:solidFill>
                <a:latin typeface="Calibri"/>
                <a:ea typeface="Calibri"/>
                <a:cs typeface="Calibri"/>
                <a:sym typeface="Calibri"/>
              </a:rPr>
              <a:t>Artık O-EMRAM yok! Y</a:t>
            </a:r>
            <a:r>
              <a:rPr lang="en-US" sz="2400" b="1" dirty="0" err="1">
                <a:solidFill>
                  <a:schemeClr val="dk1"/>
                </a:solidFill>
                <a:latin typeface="Calibri"/>
                <a:ea typeface="Calibri"/>
                <a:cs typeface="Calibri"/>
                <a:sym typeface="Calibri"/>
              </a:rPr>
              <a:t>enilenen</a:t>
            </a:r>
            <a:r>
              <a:rPr lang="en-US" sz="2400" b="1" dirty="0">
                <a:solidFill>
                  <a:schemeClr val="dk1"/>
                </a:solidFill>
                <a:latin typeface="Calibri"/>
                <a:ea typeface="Calibri"/>
                <a:cs typeface="Calibri"/>
                <a:sym typeface="Calibri"/>
              </a:rPr>
              <a:t> EMRAM</a:t>
            </a:r>
            <a:r>
              <a:rPr lang="tr-TR" sz="2400" b="1" dirty="0">
                <a:solidFill>
                  <a:schemeClr val="dk1"/>
                </a:solidFill>
                <a:latin typeface="Calibri"/>
                <a:ea typeface="Calibri"/>
                <a:cs typeface="Calibri"/>
                <a:sym typeface="Calibri"/>
              </a:rPr>
              <a:t>, O-</a:t>
            </a:r>
            <a:r>
              <a:rPr lang="tr-TR" sz="2400" b="1" dirty="0" err="1">
                <a:solidFill>
                  <a:schemeClr val="dk1"/>
                </a:solidFill>
                <a:latin typeface="Calibri"/>
                <a:ea typeface="Calibri"/>
                <a:cs typeface="Calibri"/>
                <a:sym typeface="Calibri"/>
              </a:rPr>
              <a:t>EMRAM’ı</a:t>
            </a:r>
            <a:r>
              <a:rPr lang="tr-TR" sz="2400" b="1" dirty="0">
                <a:solidFill>
                  <a:schemeClr val="dk1"/>
                </a:solidFill>
                <a:latin typeface="Calibri"/>
                <a:ea typeface="Calibri"/>
                <a:cs typeface="Calibri"/>
                <a:sym typeface="Calibri"/>
              </a:rPr>
              <a:t> kapsıyor.</a:t>
            </a:r>
            <a:r>
              <a:rPr lang="en-US" sz="2400" b="1" dirty="0">
                <a:solidFill>
                  <a:schemeClr val="dk1"/>
                </a:solidFill>
                <a:latin typeface="Calibri"/>
                <a:ea typeface="Calibri"/>
                <a:cs typeface="Calibri"/>
                <a:sym typeface="Calibri"/>
              </a:rPr>
              <a:t> </a:t>
            </a:r>
            <a:endParaRPr lang="tr-TR" sz="2400" b="1" dirty="0">
              <a:solidFill>
                <a:schemeClr val="dk1"/>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4800"/>
              <a:buFont typeface="Calibri"/>
              <a:buNone/>
            </a:pPr>
            <a:r>
              <a:rPr lang="tr-TR" sz="2400" b="1" dirty="0">
                <a:solidFill>
                  <a:schemeClr val="dk1"/>
                </a:solidFill>
                <a:latin typeface="Calibri"/>
                <a:ea typeface="Calibri"/>
                <a:cs typeface="Calibri"/>
                <a:sym typeface="Calibri"/>
              </a:rPr>
              <a:t>Peki, </a:t>
            </a:r>
            <a:r>
              <a:rPr lang="en-US" sz="2400" b="1" dirty="0">
                <a:solidFill>
                  <a:schemeClr val="dk1"/>
                </a:solidFill>
                <a:latin typeface="Calibri"/>
                <a:ea typeface="Calibri"/>
                <a:cs typeface="Calibri"/>
                <a:sym typeface="Calibri"/>
              </a:rPr>
              <a:t>ADSM/ADSH’ları neler bekliyor?)</a:t>
            </a:r>
            <a:r>
              <a:rPr lang="en-US" sz="2400" b="1" i="0" u="none" strike="noStrike" cap="none" dirty="0">
                <a:solidFill>
                  <a:schemeClr val="dk1"/>
                </a:solidFill>
                <a:latin typeface="Calibri"/>
                <a:ea typeface="Calibri"/>
                <a:cs typeface="Calibri"/>
                <a:sym typeface="Calibri"/>
              </a:rPr>
              <a:t> </a:t>
            </a:r>
            <a:endParaRPr sz="2400" b="1" i="0" u="none" strike="noStrike" cap="none" dirty="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g1534c7b29a7_1_227"/>
          <p:cNvSpPr txBox="1"/>
          <p:nvPr/>
        </p:nvSpPr>
        <p:spPr>
          <a:xfrm>
            <a:off x="1678250" y="516475"/>
            <a:ext cx="9144000" cy="1595400"/>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4800"/>
              <a:buFont typeface="Calibri"/>
              <a:buNone/>
            </a:pPr>
            <a:endParaRPr sz="1400" b="0" i="0" u="none" strike="noStrike" cap="none" dirty="0">
              <a:solidFill>
                <a:srgbClr val="000000"/>
              </a:solidFill>
              <a:latin typeface="Arial"/>
              <a:ea typeface="Arial"/>
              <a:cs typeface="Arial"/>
              <a:sym typeface="Arial"/>
            </a:endParaRPr>
          </a:p>
          <a:p>
            <a:pPr marL="0" marR="0" lvl="0" indent="0" algn="l" rtl="0">
              <a:lnSpc>
                <a:spcPct val="90000"/>
              </a:lnSpc>
              <a:spcBef>
                <a:spcPts val="0"/>
              </a:spcBef>
              <a:spcAft>
                <a:spcPts val="0"/>
              </a:spcAft>
              <a:buClr>
                <a:schemeClr val="dk1"/>
              </a:buClr>
              <a:buSzPts val="4800"/>
              <a:buFont typeface="Calibri"/>
              <a:buNone/>
            </a:pPr>
            <a:r>
              <a:rPr lang="en-US" sz="4800" b="1" i="0" u="none" strike="noStrike" cap="none" dirty="0">
                <a:solidFill>
                  <a:schemeClr val="dk1"/>
                </a:solidFill>
                <a:latin typeface="Calibri"/>
                <a:ea typeface="Calibri"/>
                <a:cs typeface="Calibri"/>
                <a:sym typeface="Calibri"/>
              </a:rPr>
              <a:t>HIMSS EMRAM 2022 Kapsamı</a:t>
            </a:r>
            <a:endParaRPr sz="4800" b="1" i="0" u="none" strike="noStrike" cap="none" dirty="0">
              <a:solidFill>
                <a:schemeClr val="dk1"/>
              </a:solidFill>
              <a:latin typeface="Calibri"/>
              <a:ea typeface="Calibri"/>
              <a:cs typeface="Calibri"/>
              <a:sym typeface="Calibri"/>
            </a:endParaRPr>
          </a:p>
        </p:txBody>
      </p:sp>
      <p:pic>
        <p:nvPicPr>
          <p:cNvPr id="311" name="Google Shape;311;g1534c7b29a7_1_227"/>
          <p:cNvPicPr preferRelativeResize="0"/>
          <p:nvPr/>
        </p:nvPicPr>
        <p:blipFill rotWithShape="1">
          <a:blip r:embed="rId3">
            <a:alphaModFix/>
          </a:blip>
          <a:srcRect/>
          <a:stretch/>
        </p:blipFill>
        <p:spPr>
          <a:xfrm>
            <a:off x="1449900" y="2171300"/>
            <a:ext cx="9932902" cy="27052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1534c7b29a7_1_232"/>
          <p:cNvSpPr txBox="1"/>
          <p:nvPr/>
        </p:nvSpPr>
        <p:spPr>
          <a:xfrm>
            <a:off x="1362900" y="1385125"/>
            <a:ext cx="4665900" cy="395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Calibri"/>
                <a:ea typeface="Calibri"/>
                <a:cs typeface="Calibri"/>
                <a:sym typeface="Calibri"/>
              </a:rPr>
              <a:t>2018 Kriterleri </a:t>
            </a:r>
            <a:endParaRPr sz="16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dirty="0">
              <a:solidFill>
                <a:srgbClr val="000000"/>
              </a:solidFill>
              <a:latin typeface="Calibri"/>
              <a:ea typeface="Calibri"/>
              <a:cs typeface="Calibri"/>
              <a:sym typeface="Calibri"/>
            </a:endParaRPr>
          </a:p>
          <a:p>
            <a:pPr marL="457200" marR="0" lvl="0" indent="-323850" algn="just" rtl="0">
              <a:lnSpc>
                <a:spcPct val="100000"/>
              </a:lnSpc>
              <a:spcBef>
                <a:spcPts val="0"/>
              </a:spcBef>
              <a:spcAft>
                <a:spcPts val="0"/>
              </a:spcAft>
              <a:buClr>
                <a:srgbClr val="000000"/>
              </a:buClr>
              <a:buSzPts val="1500"/>
              <a:buFont typeface="Calibri"/>
              <a:buChar char="●"/>
            </a:pPr>
            <a:r>
              <a:rPr lang="en-US" sz="1500" b="0" i="0" u="none" strike="noStrike" cap="none" dirty="0">
                <a:solidFill>
                  <a:srgbClr val="000000"/>
                </a:solidFill>
                <a:latin typeface="Calibri"/>
                <a:ea typeface="Calibri"/>
                <a:cs typeface="Calibri"/>
                <a:sym typeface="Calibri"/>
              </a:rPr>
              <a:t>Odak noktası; teknolojinin kullanılması ve benimsemenin yaygınlaştırılması</a:t>
            </a:r>
            <a:endParaRPr sz="1500" b="0" i="0" u="none" strike="noStrike" cap="none" dirty="0">
              <a:solidFill>
                <a:srgbClr val="000000"/>
              </a:solidFill>
              <a:latin typeface="Calibri"/>
              <a:ea typeface="Calibri"/>
              <a:cs typeface="Calibri"/>
              <a:sym typeface="Calibri"/>
            </a:endParaRPr>
          </a:p>
          <a:p>
            <a:pPr marL="457200" marR="0" lvl="0" indent="-323850" algn="just" rtl="0">
              <a:lnSpc>
                <a:spcPct val="100000"/>
              </a:lnSpc>
              <a:spcBef>
                <a:spcPts val="0"/>
              </a:spcBef>
              <a:spcAft>
                <a:spcPts val="0"/>
              </a:spcAft>
              <a:buClr>
                <a:srgbClr val="000000"/>
              </a:buClr>
              <a:buSzPts val="1500"/>
              <a:buFont typeface="Calibri"/>
              <a:buChar char="●"/>
            </a:pPr>
            <a:r>
              <a:rPr lang="en-US" sz="1500" b="0" i="0" u="none" strike="noStrike" cap="none" dirty="0">
                <a:solidFill>
                  <a:schemeClr val="dk1"/>
                </a:solidFill>
                <a:latin typeface="Calibri"/>
                <a:ea typeface="Calibri"/>
                <a:cs typeface="Calibri"/>
                <a:sym typeface="Calibri"/>
              </a:rPr>
              <a:t>Yataklı servislerin en az %50’sinin sürece dahil edilmesi</a:t>
            </a:r>
            <a:endParaRPr sz="1500" b="0" i="0" u="none" strike="noStrike" cap="none" dirty="0">
              <a:solidFill>
                <a:schemeClr val="dk1"/>
              </a:solidFill>
              <a:latin typeface="Calibri"/>
              <a:ea typeface="Calibri"/>
              <a:cs typeface="Calibri"/>
              <a:sym typeface="Calibri"/>
            </a:endParaRPr>
          </a:p>
          <a:p>
            <a:pPr marL="457200" marR="0" lvl="0" indent="-323850" algn="just" rtl="0">
              <a:lnSpc>
                <a:spcPct val="100000"/>
              </a:lnSpc>
              <a:spcBef>
                <a:spcPts val="0"/>
              </a:spcBef>
              <a:spcAft>
                <a:spcPts val="0"/>
              </a:spcAft>
              <a:buClr>
                <a:schemeClr val="dk1"/>
              </a:buClr>
              <a:buSzPts val="1500"/>
              <a:buFont typeface="Calibri"/>
              <a:buChar char="●"/>
            </a:pPr>
            <a:r>
              <a:rPr lang="en-US" sz="1500" b="0" i="0" u="none" strike="noStrike" cap="none" dirty="0">
                <a:solidFill>
                  <a:schemeClr val="dk1"/>
                </a:solidFill>
                <a:latin typeface="Calibri"/>
                <a:ea typeface="Calibri"/>
                <a:cs typeface="Calibri"/>
                <a:sym typeface="Calibri"/>
              </a:rPr>
              <a:t>Acil serviste sarı ya da müşahede alanında süreçlerin uygulanması  </a:t>
            </a:r>
            <a:endParaRPr sz="1500" b="0" i="0" u="none" strike="noStrike" cap="none" dirty="0">
              <a:solidFill>
                <a:schemeClr val="dk1"/>
              </a:solidFill>
              <a:latin typeface="Calibri"/>
              <a:ea typeface="Calibri"/>
              <a:cs typeface="Calibri"/>
              <a:sym typeface="Calibri"/>
            </a:endParaRPr>
          </a:p>
          <a:p>
            <a:pPr marL="457200" marR="0" lvl="0" indent="-323850" algn="just" rtl="0">
              <a:lnSpc>
                <a:spcPct val="100000"/>
              </a:lnSpc>
              <a:spcBef>
                <a:spcPts val="0"/>
              </a:spcBef>
              <a:spcAft>
                <a:spcPts val="0"/>
              </a:spcAft>
              <a:buClr>
                <a:schemeClr val="dk1"/>
              </a:buClr>
              <a:buSzPts val="1500"/>
              <a:buFont typeface="Calibri"/>
              <a:buChar char="●"/>
            </a:pPr>
            <a:r>
              <a:rPr lang="en-US" sz="1500" b="0" i="0" u="none" strike="noStrike" cap="none" dirty="0">
                <a:solidFill>
                  <a:schemeClr val="dk1"/>
                </a:solidFill>
                <a:latin typeface="Calibri"/>
                <a:ea typeface="Calibri"/>
                <a:cs typeface="Calibri"/>
                <a:sym typeface="Calibri"/>
              </a:rPr>
              <a:t>Odak Alanları; Klinik Dokümantasyon, Elektronik Sağlık Kaydı, Bilgi Güvenliği, Kapalı Döngü Ürün Yönetimi</a:t>
            </a:r>
            <a:endParaRPr sz="1500" b="0" i="0" u="none" strike="noStrike" cap="none" dirty="0">
              <a:solidFill>
                <a:schemeClr val="dk1"/>
              </a:solidFill>
              <a:latin typeface="Calibri"/>
              <a:ea typeface="Calibri"/>
              <a:cs typeface="Calibri"/>
              <a:sym typeface="Calibri"/>
            </a:endParaRPr>
          </a:p>
          <a:p>
            <a:pPr marL="457200" marR="0" lvl="0" indent="-323850" algn="just" rtl="0">
              <a:lnSpc>
                <a:spcPct val="100000"/>
              </a:lnSpc>
              <a:spcBef>
                <a:spcPts val="0"/>
              </a:spcBef>
              <a:spcAft>
                <a:spcPts val="0"/>
              </a:spcAft>
              <a:buClr>
                <a:srgbClr val="000000"/>
              </a:buClr>
              <a:buSzPts val="1500"/>
              <a:buFont typeface="Calibri"/>
              <a:buChar char="●"/>
            </a:pPr>
            <a:r>
              <a:rPr lang="en-US" sz="1500" b="0" i="0" u="none" strike="noStrike" cap="none" dirty="0">
                <a:solidFill>
                  <a:srgbClr val="000000"/>
                </a:solidFill>
                <a:latin typeface="Calibri"/>
                <a:ea typeface="Calibri"/>
                <a:cs typeface="Calibri"/>
                <a:sym typeface="Calibri"/>
              </a:rPr>
              <a:t>Bilgi Güvenliği Politikaları, Eğitim Tutanakları, Risk Analizleri </a:t>
            </a:r>
            <a:endParaRPr sz="1500" b="0" i="0" u="none" strike="noStrike" cap="none" dirty="0">
              <a:solidFill>
                <a:srgbClr val="000000"/>
              </a:solidFill>
              <a:latin typeface="Calibri"/>
              <a:ea typeface="Calibri"/>
              <a:cs typeface="Calibri"/>
              <a:sym typeface="Calibri"/>
            </a:endParaRPr>
          </a:p>
          <a:p>
            <a:pPr marL="457200" marR="0" lvl="0" indent="-323850" algn="just" rtl="0">
              <a:lnSpc>
                <a:spcPct val="100000"/>
              </a:lnSpc>
              <a:spcBef>
                <a:spcPts val="0"/>
              </a:spcBef>
              <a:spcAft>
                <a:spcPts val="0"/>
              </a:spcAft>
              <a:buClr>
                <a:srgbClr val="000000"/>
              </a:buClr>
              <a:buSzPts val="1500"/>
              <a:buFont typeface="Calibri"/>
              <a:buChar char="●"/>
            </a:pPr>
            <a:r>
              <a:rPr lang="en-US" sz="1500" b="0" i="0" u="none" strike="noStrike" cap="none" dirty="0">
                <a:solidFill>
                  <a:srgbClr val="000000"/>
                </a:solidFill>
                <a:latin typeface="Calibri"/>
                <a:ea typeface="Calibri"/>
                <a:cs typeface="Calibri"/>
                <a:sym typeface="Calibri"/>
              </a:rPr>
              <a:t>Sağlık personelinin birbirleriyle iletişim kurması için mesajlaşma platformu </a:t>
            </a:r>
            <a:endParaRPr sz="15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sp>
        <p:nvSpPr>
          <p:cNvPr id="317" name="Google Shape;317;g1534c7b29a7_1_232"/>
          <p:cNvSpPr txBox="1"/>
          <p:nvPr/>
        </p:nvSpPr>
        <p:spPr>
          <a:xfrm>
            <a:off x="6634625" y="1385125"/>
            <a:ext cx="4665900" cy="3879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dirty="0">
                <a:solidFill>
                  <a:srgbClr val="000000"/>
                </a:solidFill>
                <a:latin typeface="Calibri"/>
                <a:ea typeface="Calibri"/>
                <a:cs typeface="Calibri"/>
                <a:sym typeface="Calibri"/>
              </a:rPr>
              <a:t>2022 Kriterleri </a:t>
            </a:r>
            <a:endParaRPr sz="1600" b="1"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dirty="0">
              <a:solidFill>
                <a:srgbClr val="000000"/>
              </a:solidFill>
              <a:latin typeface="Calibri"/>
              <a:ea typeface="Calibri"/>
              <a:cs typeface="Calibri"/>
              <a:sym typeface="Calibri"/>
            </a:endParaRPr>
          </a:p>
          <a:p>
            <a:pPr marL="457200" marR="0" lvl="0" indent="-323850" algn="l" rtl="0">
              <a:lnSpc>
                <a:spcPct val="100000"/>
              </a:lnSpc>
              <a:spcBef>
                <a:spcPts val="0"/>
              </a:spcBef>
              <a:spcAft>
                <a:spcPts val="0"/>
              </a:spcAft>
              <a:buClr>
                <a:srgbClr val="000000"/>
              </a:buClr>
              <a:buSzPts val="1500"/>
              <a:buFont typeface="Calibri"/>
              <a:buChar char="●"/>
            </a:pPr>
            <a:r>
              <a:rPr lang="en-US" sz="1500" b="0" i="0" u="none" strike="noStrike" cap="none" dirty="0">
                <a:solidFill>
                  <a:srgbClr val="000000"/>
                </a:solidFill>
                <a:latin typeface="Calibri"/>
                <a:ea typeface="Calibri"/>
                <a:cs typeface="Calibri"/>
                <a:sym typeface="Calibri"/>
              </a:rPr>
              <a:t>Odak noktası; süreçlerden elde edilen klinik sonuçlar ve hasta katılımı</a:t>
            </a:r>
            <a:endParaRPr sz="1500" b="0" i="0" u="none" strike="noStrike" cap="none" dirty="0">
              <a:solidFill>
                <a:srgbClr val="000000"/>
              </a:solidFill>
              <a:latin typeface="Calibri"/>
              <a:ea typeface="Calibri"/>
              <a:cs typeface="Calibri"/>
              <a:sym typeface="Calibri"/>
            </a:endParaRPr>
          </a:p>
          <a:p>
            <a:pPr marL="457200" marR="0" lvl="0" indent="-323850" algn="l" rtl="0">
              <a:lnSpc>
                <a:spcPct val="100000"/>
              </a:lnSpc>
              <a:spcBef>
                <a:spcPts val="0"/>
              </a:spcBef>
              <a:spcAft>
                <a:spcPts val="0"/>
              </a:spcAft>
              <a:buClr>
                <a:srgbClr val="000000"/>
              </a:buClr>
              <a:buSzPts val="1500"/>
              <a:buFont typeface="Calibri"/>
              <a:buChar char="●"/>
            </a:pPr>
            <a:r>
              <a:rPr lang="en-US" sz="1500" b="0" i="0" u="none" strike="noStrike" cap="none" dirty="0">
                <a:solidFill>
                  <a:schemeClr val="dk1"/>
                </a:solidFill>
                <a:latin typeface="Calibri"/>
                <a:ea typeface="Calibri"/>
                <a:cs typeface="Calibri"/>
                <a:sym typeface="Calibri"/>
              </a:rPr>
              <a:t>Süreç yataklı servisler, </a:t>
            </a:r>
            <a:r>
              <a:rPr lang="en-US" sz="1500" b="1" i="0" u="none" strike="noStrike" cap="none" dirty="0">
                <a:solidFill>
                  <a:schemeClr val="dk1"/>
                </a:solidFill>
                <a:latin typeface="Calibri"/>
                <a:ea typeface="Calibri"/>
                <a:cs typeface="Calibri"/>
                <a:sym typeface="Calibri"/>
              </a:rPr>
              <a:t>poliklinikler </a:t>
            </a:r>
            <a:r>
              <a:rPr lang="en-US" sz="1500" b="0" i="0" u="none" strike="noStrike" cap="none" dirty="0">
                <a:solidFill>
                  <a:schemeClr val="dk1"/>
                </a:solidFill>
                <a:latin typeface="Calibri"/>
                <a:ea typeface="Calibri"/>
                <a:cs typeface="Calibri"/>
                <a:sym typeface="Calibri"/>
              </a:rPr>
              <a:t>ve günübirlik hizmet alanlarının tamamında uygulanması</a:t>
            </a:r>
            <a:endParaRPr sz="1500" b="0" i="0" u="none" strike="noStrike" cap="none" dirty="0">
              <a:solidFill>
                <a:schemeClr val="dk1"/>
              </a:solidFill>
              <a:latin typeface="Calibri"/>
              <a:ea typeface="Calibri"/>
              <a:cs typeface="Calibri"/>
              <a:sym typeface="Calibri"/>
            </a:endParaRPr>
          </a:p>
          <a:p>
            <a:pPr marL="457200" marR="0" lvl="0" indent="-323850" algn="l" rtl="0">
              <a:lnSpc>
                <a:spcPct val="100000"/>
              </a:lnSpc>
              <a:spcBef>
                <a:spcPts val="0"/>
              </a:spcBef>
              <a:spcAft>
                <a:spcPts val="0"/>
              </a:spcAft>
              <a:buClr>
                <a:schemeClr val="dk1"/>
              </a:buClr>
              <a:buSzPts val="1500"/>
              <a:buFont typeface="Calibri"/>
              <a:buChar char="●"/>
            </a:pPr>
            <a:r>
              <a:rPr lang="en-US" sz="1500" b="0" i="0" u="none" strike="noStrike" cap="none" dirty="0">
                <a:solidFill>
                  <a:schemeClr val="dk1"/>
                </a:solidFill>
                <a:latin typeface="Calibri"/>
                <a:ea typeface="Calibri"/>
                <a:cs typeface="Calibri"/>
                <a:sym typeface="Calibri"/>
              </a:rPr>
              <a:t>Acil servisin tamamında sürecin uygulanması</a:t>
            </a:r>
            <a:endParaRPr sz="1500" b="0" i="0" u="none" strike="noStrike" cap="none" dirty="0">
              <a:solidFill>
                <a:schemeClr val="dk1"/>
              </a:solidFill>
              <a:latin typeface="Calibri"/>
              <a:ea typeface="Calibri"/>
              <a:cs typeface="Calibri"/>
              <a:sym typeface="Calibri"/>
            </a:endParaRPr>
          </a:p>
          <a:p>
            <a:pPr marL="457200" marR="0" lvl="0" indent="-323850" algn="l" rtl="0">
              <a:lnSpc>
                <a:spcPct val="100000"/>
              </a:lnSpc>
              <a:spcBef>
                <a:spcPts val="0"/>
              </a:spcBef>
              <a:spcAft>
                <a:spcPts val="0"/>
              </a:spcAft>
              <a:buClr>
                <a:schemeClr val="dk1"/>
              </a:buClr>
              <a:buSzPts val="1500"/>
              <a:buFont typeface="Calibri"/>
              <a:buChar char="●"/>
            </a:pPr>
            <a:r>
              <a:rPr lang="en-US" sz="1500" b="0" i="0" u="none" strike="noStrike" cap="none" dirty="0">
                <a:solidFill>
                  <a:schemeClr val="dk1"/>
                </a:solidFill>
                <a:latin typeface="Calibri"/>
                <a:ea typeface="Calibri"/>
                <a:cs typeface="Calibri"/>
                <a:sym typeface="Calibri"/>
              </a:rPr>
              <a:t>Odak Alanları; Veri Kullanımı ve Sağlık Bilgi Paylaşımı, Hasta Katılımı, Sağlık Analitiği ve Sonuç Ölçümü, İş Sürekliliği, Klinik Kullanıcı Benimsemesi</a:t>
            </a:r>
            <a:endParaRPr sz="1500" b="0" i="0" u="none" strike="noStrike" cap="none" dirty="0">
              <a:solidFill>
                <a:schemeClr val="dk1"/>
              </a:solidFill>
              <a:latin typeface="Calibri"/>
              <a:ea typeface="Calibri"/>
              <a:cs typeface="Calibri"/>
              <a:sym typeface="Calibri"/>
            </a:endParaRPr>
          </a:p>
          <a:p>
            <a:pPr marL="457200" marR="0" lvl="0" indent="-323850" algn="l" rtl="0">
              <a:lnSpc>
                <a:spcPct val="100000"/>
              </a:lnSpc>
              <a:spcBef>
                <a:spcPts val="0"/>
              </a:spcBef>
              <a:spcAft>
                <a:spcPts val="0"/>
              </a:spcAft>
              <a:buClr>
                <a:srgbClr val="000000"/>
              </a:buClr>
              <a:buSzPts val="1500"/>
              <a:buFont typeface="Calibri"/>
              <a:buChar char="●"/>
            </a:pPr>
            <a:r>
              <a:rPr lang="en-US" sz="1500" b="0" i="0" u="none" strike="noStrike" cap="none" dirty="0">
                <a:solidFill>
                  <a:srgbClr val="000000"/>
                </a:solidFill>
                <a:latin typeface="Calibri"/>
                <a:ea typeface="Calibri"/>
                <a:cs typeface="Calibri"/>
                <a:sym typeface="Calibri"/>
              </a:rPr>
              <a:t>Süreçler ile ilgili prosedürlerin oluşturulması, Klinik Yönetişim Komitesi, Değişiklik Yönetim Komitesi</a:t>
            </a:r>
            <a:endParaRPr sz="1500" b="0" i="0" u="none" strike="noStrike" cap="none" dirty="0">
              <a:solidFill>
                <a:srgbClr val="000000"/>
              </a:solidFill>
              <a:latin typeface="Calibri"/>
              <a:ea typeface="Calibri"/>
              <a:cs typeface="Calibri"/>
              <a:sym typeface="Calibri"/>
            </a:endParaRPr>
          </a:p>
          <a:p>
            <a:pPr marL="457200" marR="0" lvl="0" indent="-323850" algn="l" rtl="0">
              <a:lnSpc>
                <a:spcPct val="100000"/>
              </a:lnSpc>
              <a:spcBef>
                <a:spcPts val="0"/>
              </a:spcBef>
              <a:spcAft>
                <a:spcPts val="0"/>
              </a:spcAft>
              <a:buClr>
                <a:srgbClr val="000000"/>
              </a:buClr>
              <a:buSzPts val="1500"/>
              <a:buFont typeface="Calibri"/>
              <a:buChar char="●"/>
            </a:pPr>
            <a:r>
              <a:rPr lang="en-US" sz="1500" b="0" i="0" u="none" strike="noStrike" cap="none" dirty="0">
                <a:solidFill>
                  <a:srgbClr val="000000"/>
                </a:solidFill>
                <a:latin typeface="Calibri"/>
                <a:ea typeface="Calibri"/>
                <a:cs typeface="Calibri"/>
                <a:sym typeface="Calibri"/>
              </a:rPr>
              <a:t>Hastanın sağlık profesyoneli ile iletişime geçeceği mesajlaşma platformu</a:t>
            </a:r>
            <a:endParaRPr sz="1500" b="0" i="0" u="none" strike="noStrike" cap="none" dirty="0">
              <a:solidFill>
                <a:srgbClr val="000000"/>
              </a:solidFill>
              <a:latin typeface="Calibri"/>
              <a:ea typeface="Calibri"/>
              <a:cs typeface="Calibri"/>
              <a:sym typeface="Calibri"/>
            </a:endParaRPr>
          </a:p>
          <a:p>
            <a:pPr marL="457200" marR="0" lvl="0" indent="-323850" algn="l" rtl="0">
              <a:lnSpc>
                <a:spcPct val="100000"/>
              </a:lnSpc>
              <a:spcBef>
                <a:spcPts val="0"/>
              </a:spcBef>
              <a:spcAft>
                <a:spcPts val="0"/>
              </a:spcAft>
              <a:buClr>
                <a:srgbClr val="000000"/>
              </a:buClr>
              <a:buSzPts val="1500"/>
              <a:buFont typeface="Calibri"/>
              <a:buChar char="●"/>
            </a:pPr>
            <a:r>
              <a:rPr lang="en-US" sz="1500" b="0" i="0" u="none" strike="noStrike" cap="none" dirty="0">
                <a:solidFill>
                  <a:schemeClr val="dk1"/>
                </a:solidFill>
                <a:latin typeface="Calibri"/>
                <a:ea typeface="Calibri"/>
                <a:cs typeface="Calibri"/>
                <a:sym typeface="Calibri"/>
              </a:rPr>
              <a:t>Kapalı Döngü Ürün Yönetimi için en az 4 aylık veri</a:t>
            </a:r>
            <a:endParaRPr sz="15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Calibri"/>
              <a:ea typeface="Calibri"/>
              <a:cs typeface="Calibri"/>
              <a:sym typeface="Calibri"/>
            </a:endParaRPr>
          </a:p>
        </p:txBody>
      </p:sp>
      <p:sp>
        <p:nvSpPr>
          <p:cNvPr id="318" name="Google Shape;318;g1534c7b29a7_1_232"/>
          <p:cNvSpPr txBox="1"/>
          <p:nvPr/>
        </p:nvSpPr>
        <p:spPr>
          <a:xfrm>
            <a:off x="1013500" y="494050"/>
            <a:ext cx="57771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3200" b="0" i="0" u="none" strike="noStrike" cap="none" dirty="0">
                <a:solidFill>
                  <a:schemeClr val="dk1"/>
                </a:solidFill>
                <a:latin typeface="Calibri"/>
                <a:ea typeface="Calibri"/>
                <a:cs typeface="Calibri"/>
                <a:sym typeface="Calibri"/>
              </a:rPr>
              <a:t>EMRAM Hakkında </a:t>
            </a:r>
            <a:endParaRPr sz="1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pic>
        <p:nvPicPr>
          <p:cNvPr id="323" name="Google Shape;323;g1534c7b29a7_1_238"/>
          <p:cNvPicPr preferRelativeResize="0"/>
          <p:nvPr/>
        </p:nvPicPr>
        <p:blipFill rotWithShape="1">
          <a:blip r:embed="rId3">
            <a:alphaModFix/>
          </a:blip>
          <a:srcRect/>
          <a:stretch/>
        </p:blipFill>
        <p:spPr>
          <a:xfrm>
            <a:off x="5190850" y="797425"/>
            <a:ext cx="4733430" cy="2653324"/>
          </a:xfrm>
          <a:prstGeom prst="rect">
            <a:avLst/>
          </a:prstGeom>
          <a:noFill/>
          <a:ln>
            <a:noFill/>
          </a:ln>
        </p:spPr>
      </p:pic>
      <p:pic>
        <p:nvPicPr>
          <p:cNvPr id="324" name="Google Shape;324;g1534c7b29a7_1_238"/>
          <p:cNvPicPr preferRelativeResize="0"/>
          <p:nvPr/>
        </p:nvPicPr>
        <p:blipFill rotWithShape="1">
          <a:blip r:embed="rId4">
            <a:alphaModFix/>
          </a:blip>
          <a:srcRect/>
          <a:stretch/>
        </p:blipFill>
        <p:spPr>
          <a:xfrm>
            <a:off x="5190850" y="3646050"/>
            <a:ext cx="4813425" cy="3266899"/>
          </a:xfrm>
          <a:prstGeom prst="rect">
            <a:avLst/>
          </a:prstGeom>
          <a:noFill/>
          <a:ln>
            <a:noFill/>
          </a:ln>
        </p:spPr>
      </p:pic>
      <p:sp>
        <p:nvSpPr>
          <p:cNvPr id="325" name="Google Shape;325;g1534c7b29a7_1_238"/>
          <p:cNvSpPr txBox="1"/>
          <p:nvPr/>
        </p:nvSpPr>
        <p:spPr>
          <a:xfrm>
            <a:off x="826450" y="623450"/>
            <a:ext cx="61332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0" i="0" u="none" strike="noStrike" cap="none" dirty="0">
                <a:solidFill>
                  <a:srgbClr val="000000"/>
                </a:solidFill>
                <a:latin typeface="Calibri"/>
                <a:ea typeface="Calibri"/>
                <a:cs typeface="Calibri"/>
                <a:sym typeface="Calibri"/>
              </a:rPr>
              <a:t>EMRAM</a:t>
            </a:r>
            <a:r>
              <a:rPr lang="en-US" sz="1400" b="0" i="0" u="none" strike="noStrike" cap="none" dirty="0">
                <a:solidFill>
                  <a:srgbClr val="000000"/>
                </a:solidFill>
                <a:latin typeface="Calibri"/>
                <a:ea typeface="Calibri"/>
                <a:cs typeface="Calibri"/>
                <a:sym typeface="Calibri"/>
              </a:rPr>
              <a:t> </a:t>
            </a:r>
            <a:r>
              <a:rPr lang="en-US" sz="3200" b="0" i="0" u="none" strike="noStrike" cap="none" dirty="0">
                <a:solidFill>
                  <a:schemeClr val="dk1"/>
                </a:solidFill>
                <a:latin typeface="Calibri"/>
                <a:ea typeface="Calibri"/>
                <a:cs typeface="Calibri"/>
                <a:sym typeface="Calibri"/>
              </a:rPr>
              <a:t>Anketi </a:t>
            </a:r>
            <a:endParaRPr sz="1400" b="0" i="0" u="none" strike="noStrike" cap="none" dirty="0">
              <a:solidFill>
                <a:srgbClr val="000000"/>
              </a:solidFill>
              <a:latin typeface="Calibri"/>
              <a:ea typeface="Calibri"/>
              <a:cs typeface="Calibri"/>
              <a:sym typeface="Calibri"/>
            </a:endParaRPr>
          </a:p>
        </p:txBody>
      </p:sp>
      <p:sp>
        <p:nvSpPr>
          <p:cNvPr id="326" name="Google Shape;326;g1534c7b29a7_1_238"/>
          <p:cNvSpPr txBox="1"/>
          <p:nvPr/>
        </p:nvSpPr>
        <p:spPr>
          <a:xfrm>
            <a:off x="826450" y="2537325"/>
            <a:ext cx="3987300" cy="2055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1800" b="0" i="0" u="none" strike="noStrike" cap="none" dirty="0">
                <a:solidFill>
                  <a:srgbClr val="333333"/>
                </a:solidFill>
                <a:latin typeface="Century Gothic"/>
                <a:ea typeface="Century Gothic"/>
                <a:cs typeface="Century Gothic"/>
                <a:sym typeface="Century Gothic"/>
              </a:rPr>
              <a:t>Likert Ölçeğinin yanıtları;</a:t>
            </a:r>
            <a:endParaRPr sz="1800" b="0" i="0" u="none" strike="noStrike" cap="none" dirty="0">
              <a:solidFill>
                <a:srgbClr val="333333"/>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1100"/>
              <a:buFont typeface="Arial"/>
              <a:buNone/>
            </a:pPr>
            <a:r>
              <a:rPr lang="en-US" sz="1800" b="0" i="0" u="none" strike="noStrike" cap="none" dirty="0">
                <a:solidFill>
                  <a:srgbClr val="FF5959"/>
                </a:solidFill>
                <a:latin typeface="Arial"/>
                <a:ea typeface="Arial"/>
                <a:cs typeface="Arial"/>
                <a:sym typeface="Arial"/>
              </a:rPr>
              <a:t>•</a:t>
            </a:r>
            <a:r>
              <a:rPr lang="en-US" sz="1800" b="0" i="0" u="none" strike="noStrike" cap="none" dirty="0">
                <a:solidFill>
                  <a:srgbClr val="333333"/>
                </a:solidFill>
                <a:latin typeface="Century Gothic"/>
                <a:ea typeface="Century Gothic"/>
                <a:cs typeface="Century Gothic"/>
                <a:sym typeface="Century Gothic"/>
              </a:rPr>
              <a:t>Etkin değil</a:t>
            </a:r>
            <a:endParaRPr sz="1800" b="0" i="0" u="none" strike="noStrike" cap="none" dirty="0">
              <a:solidFill>
                <a:srgbClr val="333333"/>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1100"/>
              <a:buFont typeface="Arial"/>
              <a:buNone/>
            </a:pPr>
            <a:r>
              <a:rPr lang="en-US" sz="1800" b="0" i="0" u="none" strike="noStrike" cap="none" dirty="0">
                <a:solidFill>
                  <a:srgbClr val="FF5959"/>
                </a:solidFill>
                <a:latin typeface="Arial"/>
                <a:ea typeface="Arial"/>
                <a:cs typeface="Arial"/>
                <a:sym typeface="Arial"/>
              </a:rPr>
              <a:t>•</a:t>
            </a:r>
            <a:r>
              <a:rPr lang="en-US" sz="1800" b="0" i="0" u="none" strike="noStrike" cap="none" dirty="0">
                <a:solidFill>
                  <a:srgbClr val="333333"/>
                </a:solidFill>
                <a:latin typeface="Century Gothic"/>
                <a:ea typeface="Century Gothic"/>
                <a:cs typeface="Century Gothic"/>
                <a:sym typeface="Century Gothic"/>
              </a:rPr>
              <a:t>Kısmen Etkin</a:t>
            </a:r>
            <a:endParaRPr sz="1800" b="0" i="0" u="none" strike="noStrike" cap="none" dirty="0">
              <a:solidFill>
                <a:srgbClr val="333333"/>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1100"/>
              <a:buFont typeface="Arial"/>
              <a:buNone/>
            </a:pPr>
            <a:r>
              <a:rPr lang="en-US" sz="1800" b="0" i="0" u="none" strike="noStrike" cap="none" dirty="0">
                <a:solidFill>
                  <a:srgbClr val="FF5959"/>
                </a:solidFill>
                <a:latin typeface="Arial"/>
                <a:ea typeface="Arial"/>
                <a:cs typeface="Arial"/>
                <a:sym typeface="Arial"/>
              </a:rPr>
              <a:t>•</a:t>
            </a:r>
            <a:r>
              <a:rPr lang="en-US" sz="1800" b="0" i="0" u="none" strike="noStrike" cap="none" dirty="0">
                <a:solidFill>
                  <a:srgbClr val="333333"/>
                </a:solidFill>
                <a:latin typeface="Century Gothic"/>
                <a:ea typeface="Century Gothic"/>
                <a:cs typeface="Century Gothic"/>
                <a:sym typeface="Century Gothic"/>
              </a:rPr>
              <a:t>Biraz Etkin</a:t>
            </a:r>
            <a:endParaRPr sz="1800" b="0" i="0" u="none" strike="noStrike" cap="none" dirty="0">
              <a:solidFill>
                <a:srgbClr val="333333"/>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1100"/>
              <a:buFont typeface="Arial"/>
              <a:buNone/>
            </a:pPr>
            <a:r>
              <a:rPr lang="en-US" sz="1800" b="0" i="0" u="none" strike="noStrike" cap="none" dirty="0">
                <a:solidFill>
                  <a:srgbClr val="FF5959"/>
                </a:solidFill>
                <a:latin typeface="Arial"/>
                <a:ea typeface="Arial"/>
                <a:cs typeface="Arial"/>
                <a:sym typeface="Arial"/>
              </a:rPr>
              <a:t>•</a:t>
            </a:r>
            <a:r>
              <a:rPr lang="en-US" sz="1800" b="0" i="0" u="none" strike="noStrike" cap="none" dirty="0">
                <a:solidFill>
                  <a:srgbClr val="333333"/>
                </a:solidFill>
                <a:latin typeface="Century Gothic"/>
                <a:ea typeface="Century Gothic"/>
                <a:cs typeface="Century Gothic"/>
                <a:sym typeface="Century Gothic"/>
              </a:rPr>
              <a:t>Çoğunlukla Etkin</a:t>
            </a:r>
            <a:endParaRPr sz="1800" b="0" i="0" u="none" strike="noStrike" cap="none" dirty="0">
              <a:solidFill>
                <a:srgbClr val="333333"/>
              </a:solidFill>
              <a:latin typeface="Century Gothic"/>
              <a:ea typeface="Century Gothic"/>
              <a:cs typeface="Century Gothic"/>
              <a:sym typeface="Century Gothic"/>
            </a:endParaRPr>
          </a:p>
          <a:p>
            <a:pPr marL="0" marR="0" lvl="0" indent="0" algn="l" rtl="0">
              <a:lnSpc>
                <a:spcPct val="115000"/>
              </a:lnSpc>
              <a:spcBef>
                <a:spcPts val="0"/>
              </a:spcBef>
              <a:spcAft>
                <a:spcPts val="0"/>
              </a:spcAft>
              <a:buClr>
                <a:schemeClr val="dk1"/>
              </a:buClr>
              <a:buSzPts val="1100"/>
              <a:buFont typeface="Arial"/>
              <a:buNone/>
            </a:pPr>
            <a:r>
              <a:rPr lang="en-US" sz="1800" b="0" i="0" u="none" strike="noStrike" cap="none" dirty="0">
                <a:solidFill>
                  <a:srgbClr val="FF5959"/>
                </a:solidFill>
                <a:latin typeface="Arial"/>
                <a:ea typeface="Arial"/>
                <a:cs typeface="Arial"/>
                <a:sym typeface="Arial"/>
              </a:rPr>
              <a:t>•</a:t>
            </a:r>
            <a:r>
              <a:rPr lang="en-US" sz="1800" b="0" i="0" u="none" strike="noStrike" cap="none" dirty="0">
                <a:solidFill>
                  <a:srgbClr val="333333"/>
                </a:solidFill>
                <a:latin typeface="Century Gothic"/>
                <a:ea typeface="Century Gothic"/>
                <a:cs typeface="Century Gothic"/>
                <a:sym typeface="Century Gothic"/>
              </a:rPr>
              <a:t>Tamamen Etkin</a:t>
            </a:r>
            <a:endParaRPr sz="1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1534c7b29a7_1_245"/>
          <p:cNvSpPr txBox="1"/>
          <p:nvPr/>
        </p:nvSpPr>
        <p:spPr>
          <a:xfrm>
            <a:off x="1696375" y="3595750"/>
            <a:ext cx="46710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000"/>
              </a:spcBef>
              <a:spcAft>
                <a:spcPts val="0"/>
              </a:spcAft>
              <a:buClr>
                <a:srgbClr val="000000"/>
              </a:buClr>
              <a:buSzPts val="1800"/>
              <a:buFont typeface="Arial"/>
              <a:buNone/>
            </a:pPr>
            <a:endParaRPr sz="1800" b="0" i="0" u="none" strike="noStrike" cap="none">
              <a:solidFill>
                <a:srgbClr val="333333"/>
              </a:solidFill>
              <a:latin typeface="Century Gothic"/>
              <a:ea typeface="Century Gothic"/>
              <a:cs typeface="Century Gothic"/>
              <a:sym typeface="Century Gothic"/>
            </a:endParaRPr>
          </a:p>
        </p:txBody>
      </p:sp>
      <p:sp>
        <p:nvSpPr>
          <p:cNvPr id="332" name="Google Shape;332;g1534c7b29a7_1_245"/>
          <p:cNvSpPr txBox="1"/>
          <p:nvPr/>
        </p:nvSpPr>
        <p:spPr>
          <a:xfrm>
            <a:off x="1233950" y="434975"/>
            <a:ext cx="5133600" cy="9666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3200"/>
              <a:buFont typeface="Arial"/>
              <a:buNone/>
            </a:pPr>
            <a:r>
              <a:rPr lang="en-US" sz="3200" b="0" i="0" u="none" strike="noStrike" cap="none" dirty="0">
                <a:solidFill>
                  <a:schemeClr val="dk1"/>
                </a:solidFill>
                <a:latin typeface="Calibri"/>
                <a:ea typeface="Calibri"/>
                <a:cs typeface="Calibri"/>
                <a:sym typeface="Calibri"/>
              </a:rPr>
              <a:t>Puanlama Nasıl Yapılacak?</a:t>
            </a:r>
            <a:endParaRPr sz="3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chemeClr val="dk1"/>
              </a:solidFill>
              <a:latin typeface="Arial"/>
              <a:ea typeface="Arial"/>
              <a:cs typeface="Arial"/>
              <a:sym typeface="Arial"/>
            </a:endParaRPr>
          </a:p>
        </p:txBody>
      </p:sp>
      <p:pic>
        <p:nvPicPr>
          <p:cNvPr id="333" name="Google Shape;333;g1534c7b29a7_1_245"/>
          <p:cNvPicPr preferRelativeResize="0"/>
          <p:nvPr/>
        </p:nvPicPr>
        <p:blipFill rotWithShape="1">
          <a:blip r:embed="rId3">
            <a:alphaModFix/>
          </a:blip>
          <a:srcRect/>
          <a:stretch/>
        </p:blipFill>
        <p:spPr>
          <a:xfrm>
            <a:off x="965850" y="1626150"/>
            <a:ext cx="5317750" cy="3172999"/>
          </a:xfrm>
          <a:prstGeom prst="rect">
            <a:avLst/>
          </a:prstGeom>
          <a:noFill/>
          <a:ln>
            <a:noFill/>
          </a:ln>
        </p:spPr>
      </p:pic>
      <p:pic>
        <p:nvPicPr>
          <p:cNvPr id="334" name="Google Shape;334;g1534c7b29a7_1_245"/>
          <p:cNvPicPr preferRelativeResize="0"/>
          <p:nvPr/>
        </p:nvPicPr>
        <p:blipFill rotWithShape="1">
          <a:blip r:embed="rId4">
            <a:alphaModFix/>
          </a:blip>
          <a:srcRect/>
          <a:stretch/>
        </p:blipFill>
        <p:spPr>
          <a:xfrm>
            <a:off x="6105475" y="2769300"/>
            <a:ext cx="5580675" cy="3897327"/>
          </a:xfrm>
          <a:prstGeom prst="rect">
            <a:avLst/>
          </a:prstGeom>
          <a:noFill/>
          <a:ln>
            <a:noFill/>
          </a:ln>
        </p:spPr>
      </p:pic>
      <p:sp>
        <p:nvSpPr>
          <p:cNvPr id="335" name="Google Shape;335;g1534c7b29a7_1_245"/>
          <p:cNvSpPr txBox="1"/>
          <p:nvPr/>
        </p:nvSpPr>
        <p:spPr>
          <a:xfrm>
            <a:off x="6539025" y="1319400"/>
            <a:ext cx="4792500" cy="1098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000"/>
              </a:spcBef>
              <a:spcAft>
                <a:spcPts val="0"/>
              </a:spcAft>
              <a:buClr>
                <a:schemeClr val="dk1"/>
              </a:buClr>
              <a:buSzPts val="1100"/>
              <a:buFont typeface="Arial"/>
              <a:buNone/>
            </a:pPr>
            <a:r>
              <a:rPr lang="en-US" sz="1800" b="0" i="0" u="none" strike="noStrike" cap="none" dirty="0">
                <a:solidFill>
                  <a:srgbClr val="333333"/>
                </a:solidFill>
                <a:latin typeface="Century Gothic"/>
                <a:ea typeface="Century Gothic"/>
                <a:cs typeface="Century Gothic"/>
                <a:sym typeface="Century Gothic"/>
              </a:rPr>
              <a:t>Bir sonraki seviyeye geçmek için bir seviyedeki tüm kriterlerin %70'ini karşılamak gerekmektedir.</a:t>
            </a:r>
            <a:endParaRPr sz="1400" b="0" i="0" u="none" strike="noStrike" cap="none" dirty="0">
              <a:solidFill>
                <a:srgbClr val="000000"/>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8" name="Google Shape;558;g14780a6aabc_0_2"/>
          <p:cNvSpPr txBox="1">
            <a:spLocks noGrp="1"/>
          </p:cNvSpPr>
          <p:nvPr>
            <p:ph type="title"/>
          </p:nvPr>
        </p:nvSpPr>
        <p:spPr>
          <a:xfrm>
            <a:off x="1117600" y="365125"/>
            <a:ext cx="140208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a:t>EMRAM Hakkında </a:t>
            </a:r>
            <a:endParaRPr/>
          </a:p>
        </p:txBody>
      </p:sp>
      <p:sp>
        <p:nvSpPr>
          <p:cNvPr id="559" name="Google Shape;559;g14780a6aabc_0_2"/>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26</a:t>
            </a:fld>
            <a:endParaRPr/>
          </a:p>
        </p:txBody>
      </p:sp>
      <p:sp>
        <p:nvSpPr>
          <p:cNvPr id="560" name="Google Shape;560;g14780a6aabc_0_2"/>
          <p:cNvSpPr/>
          <p:nvPr/>
        </p:nvSpPr>
        <p:spPr>
          <a:xfrm>
            <a:off x="10651067" y="918416"/>
            <a:ext cx="1422300" cy="14046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Eczane</a:t>
            </a:r>
            <a:endParaRPr sz="1400" b="0" i="0" u="none" strike="noStrike" cap="none">
              <a:solidFill>
                <a:srgbClr val="000000"/>
              </a:solidFill>
              <a:latin typeface="Arial"/>
              <a:ea typeface="Arial"/>
              <a:cs typeface="Arial"/>
              <a:sym typeface="Arial"/>
            </a:endParaRPr>
          </a:p>
        </p:txBody>
      </p:sp>
      <p:sp>
        <p:nvSpPr>
          <p:cNvPr id="561" name="Google Shape;561;g14780a6aabc_0_2"/>
          <p:cNvSpPr/>
          <p:nvPr/>
        </p:nvSpPr>
        <p:spPr>
          <a:xfrm>
            <a:off x="10651067" y="2441224"/>
            <a:ext cx="1422300" cy="14445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Radyoloji (%25)</a:t>
            </a:r>
            <a:endParaRPr sz="1400" b="0" i="0" u="none" strike="noStrike" cap="none">
              <a:solidFill>
                <a:srgbClr val="000000"/>
              </a:solidFill>
              <a:latin typeface="Arial"/>
              <a:ea typeface="Arial"/>
              <a:cs typeface="Arial"/>
              <a:sym typeface="Arial"/>
            </a:endParaRPr>
          </a:p>
        </p:txBody>
      </p:sp>
      <p:sp>
        <p:nvSpPr>
          <p:cNvPr id="562" name="Google Shape;562;g14780a6aabc_0_2"/>
          <p:cNvSpPr/>
          <p:nvPr/>
        </p:nvSpPr>
        <p:spPr>
          <a:xfrm>
            <a:off x="10651075" y="4001288"/>
            <a:ext cx="1422300" cy="6768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Laboratuvar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(Patoloji, vb.) (%25)</a:t>
            </a:r>
            <a:endParaRPr sz="1200" b="0" i="0" u="none" strike="noStrike" cap="none">
              <a:solidFill>
                <a:schemeClr val="dk1"/>
              </a:solidFill>
              <a:latin typeface="Arial"/>
              <a:ea typeface="Arial"/>
              <a:cs typeface="Arial"/>
              <a:sym typeface="Arial"/>
            </a:endParaRPr>
          </a:p>
        </p:txBody>
      </p:sp>
      <p:pic>
        <p:nvPicPr>
          <p:cNvPr id="563" name="Google Shape;563;g14780a6aabc_0_2" descr="doctor icon ile ilgili görsel sonucu"/>
          <p:cNvPicPr preferRelativeResize="0"/>
          <p:nvPr/>
        </p:nvPicPr>
        <p:blipFill rotWithShape="1">
          <a:blip r:embed="rId3">
            <a:alphaModFix/>
          </a:blip>
          <a:srcRect/>
          <a:stretch/>
        </p:blipFill>
        <p:spPr>
          <a:xfrm>
            <a:off x="5177367" y="844550"/>
            <a:ext cx="876300" cy="876300"/>
          </a:xfrm>
          <a:prstGeom prst="rect">
            <a:avLst/>
          </a:prstGeom>
          <a:noFill/>
          <a:ln>
            <a:noFill/>
          </a:ln>
        </p:spPr>
      </p:pic>
      <p:sp>
        <p:nvSpPr>
          <p:cNvPr id="564" name="Google Shape;564;g14780a6aabc_0_2" descr="nurse icon ile ilgili görsel sonucu"/>
          <p:cNvSpPr/>
          <p:nvPr/>
        </p:nvSpPr>
        <p:spPr>
          <a:xfrm>
            <a:off x="207433" y="-144463"/>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5" name="Google Shape;565;g14780a6aabc_0_2" descr="nurse icon ile ilgili görsel sonucu"/>
          <p:cNvSpPr/>
          <p:nvPr/>
        </p:nvSpPr>
        <p:spPr>
          <a:xfrm>
            <a:off x="410633" y="7937"/>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6" name="Google Shape;566;g14780a6aabc_0_2" descr="nurse icon ile ilgili görsel sonucu"/>
          <p:cNvSpPr/>
          <p:nvPr/>
        </p:nvSpPr>
        <p:spPr>
          <a:xfrm>
            <a:off x="613833" y="160337"/>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67" name="Google Shape;567;g14780a6aabc_0_2" descr="inpatient icon ile ilgili görsel sonucu"/>
          <p:cNvSpPr/>
          <p:nvPr/>
        </p:nvSpPr>
        <p:spPr>
          <a:xfrm>
            <a:off x="817033" y="312737"/>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568" name="Google Shape;568;g14780a6aabc_0_2" descr="inpatient icon ile ilgili görsel sonucu"/>
          <p:cNvPicPr preferRelativeResize="0"/>
          <p:nvPr/>
        </p:nvPicPr>
        <p:blipFill rotWithShape="1">
          <a:blip r:embed="rId4">
            <a:alphaModFix/>
          </a:blip>
          <a:srcRect/>
          <a:stretch/>
        </p:blipFill>
        <p:spPr>
          <a:xfrm>
            <a:off x="1117590" y="2151310"/>
            <a:ext cx="1181100" cy="1234786"/>
          </a:xfrm>
          <a:prstGeom prst="rect">
            <a:avLst/>
          </a:prstGeom>
          <a:noFill/>
          <a:ln>
            <a:noFill/>
          </a:ln>
        </p:spPr>
      </p:pic>
      <p:sp>
        <p:nvSpPr>
          <p:cNvPr id="569" name="Google Shape;569;g14780a6aabc_0_2"/>
          <p:cNvSpPr txBox="1"/>
          <p:nvPr/>
        </p:nvSpPr>
        <p:spPr>
          <a:xfrm>
            <a:off x="1020315" y="1530350"/>
            <a:ext cx="1981200" cy="381000"/>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90000"/>
              </a:lnSpc>
              <a:spcBef>
                <a:spcPts val="0"/>
              </a:spcBef>
              <a:spcAft>
                <a:spcPts val="0"/>
              </a:spcAft>
              <a:buClr>
                <a:srgbClr val="FF0000"/>
              </a:buClr>
              <a:buSzPts val="2400"/>
              <a:buFont typeface="Arial"/>
              <a:buNone/>
            </a:pPr>
            <a:r>
              <a:rPr lang="en-US" sz="2400" b="0" i="0" u="none" strike="noStrike" cap="none">
                <a:solidFill>
                  <a:srgbClr val="FF0000"/>
                </a:solidFill>
                <a:latin typeface="Arial"/>
                <a:ea typeface="Arial"/>
                <a:cs typeface="Arial"/>
                <a:sym typeface="Arial"/>
              </a:rPr>
              <a:t>Seviye 1</a:t>
            </a:r>
            <a:endParaRPr sz="1400" b="0" i="0" u="none" strike="noStrike" cap="none">
              <a:solidFill>
                <a:srgbClr val="000000"/>
              </a:solidFill>
              <a:latin typeface="Arial"/>
              <a:ea typeface="Arial"/>
              <a:cs typeface="Arial"/>
              <a:sym typeface="Arial"/>
            </a:endParaRPr>
          </a:p>
        </p:txBody>
      </p:sp>
      <p:sp>
        <p:nvSpPr>
          <p:cNvPr id="570" name="Google Shape;570;g14780a6aabc_0_2"/>
          <p:cNvSpPr/>
          <p:nvPr/>
        </p:nvSpPr>
        <p:spPr>
          <a:xfrm>
            <a:off x="9748877" y="2936369"/>
            <a:ext cx="895500" cy="4815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Kardiyoloji PACS</a:t>
            </a:r>
            <a:endParaRPr sz="1400" b="0" i="0" u="none" strike="noStrike" cap="none">
              <a:solidFill>
                <a:srgbClr val="000000"/>
              </a:solidFill>
              <a:latin typeface="Arial"/>
              <a:ea typeface="Arial"/>
              <a:cs typeface="Arial"/>
              <a:sym typeface="Arial"/>
            </a:endParaRPr>
          </a:p>
        </p:txBody>
      </p:sp>
      <p:sp>
        <p:nvSpPr>
          <p:cNvPr id="571" name="Google Shape;571;g14780a6aabc_0_2"/>
          <p:cNvSpPr/>
          <p:nvPr/>
        </p:nvSpPr>
        <p:spPr>
          <a:xfrm>
            <a:off x="9757095" y="2441225"/>
            <a:ext cx="895500" cy="4950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Radyoloji PACS</a:t>
            </a:r>
            <a:endParaRPr sz="1400" b="0" i="0" u="none" strike="noStrike" cap="none">
              <a:solidFill>
                <a:srgbClr val="000000"/>
              </a:solidFill>
              <a:latin typeface="Arial"/>
              <a:ea typeface="Arial"/>
              <a:cs typeface="Arial"/>
              <a:sym typeface="Arial"/>
            </a:endParaRPr>
          </a:p>
        </p:txBody>
      </p:sp>
      <p:sp>
        <p:nvSpPr>
          <p:cNvPr id="572" name="Google Shape;572;g14780a6aabc_0_2"/>
          <p:cNvSpPr/>
          <p:nvPr/>
        </p:nvSpPr>
        <p:spPr>
          <a:xfrm>
            <a:off x="9748877" y="3404206"/>
            <a:ext cx="895500" cy="4815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DICOM olmayan görüntüler</a:t>
            </a:r>
            <a:endParaRPr sz="1400" b="0" i="0" u="none" strike="noStrike" cap="none">
              <a:solidFill>
                <a:srgbClr val="000000"/>
              </a:solidFill>
              <a:latin typeface="Arial"/>
              <a:ea typeface="Arial"/>
              <a:cs typeface="Arial"/>
              <a:sym typeface="Arial"/>
            </a:endParaRPr>
          </a:p>
        </p:txBody>
      </p:sp>
      <p:sp>
        <p:nvSpPr>
          <p:cNvPr id="573" name="Google Shape;573;g14780a6aabc_0_2"/>
          <p:cNvSpPr/>
          <p:nvPr/>
        </p:nvSpPr>
        <p:spPr>
          <a:xfrm>
            <a:off x="3001527" y="3190163"/>
            <a:ext cx="902100" cy="6159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Değişiklik Kontrol Komitesi</a:t>
            </a:r>
            <a:endParaRPr sz="1400" b="0" i="0" u="none" strike="noStrike" cap="none">
              <a:solidFill>
                <a:srgbClr val="000000"/>
              </a:solidFill>
              <a:latin typeface="Arial"/>
              <a:ea typeface="Arial"/>
              <a:cs typeface="Arial"/>
              <a:sym typeface="Arial"/>
            </a:endParaRPr>
          </a:p>
        </p:txBody>
      </p:sp>
      <p:sp>
        <p:nvSpPr>
          <p:cNvPr id="574" name="Google Shape;574;g14780a6aabc_0_2"/>
          <p:cNvSpPr txBox="1"/>
          <p:nvPr/>
        </p:nvSpPr>
        <p:spPr>
          <a:xfrm>
            <a:off x="2577874" y="2936381"/>
            <a:ext cx="25995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dk2"/>
                </a:solidFill>
                <a:latin typeface="Arial"/>
                <a:ea typeface="Arial"/>
                <a:cs typeface="Arial"/>
                <a:sym typeface="Arial"/>
              </a:rPr>
              <a:t>Bilgi Teknolojileri Güvenliği</a:t>
            </a:r>
            <a:endParaRPr sz="1400" b="0" i="0" u="none" strike="noStrike" cap="none">
              <a:solidFill>
                <a:srgbClr val="000000"/>
              </a:solidFill>
              <a:latin typeface="Arial"/>
              <a:ea typeface="Arial"/>
              <a:cs typeface="Arial"/>
              <a:sym typeface="Arial"/>
            </a:endParaRPr>
          </a:p>
        </p:txBody>
      </p:sp>
      <p:sp>
        <p:nvSpPr>
          <p:cNvPr id="575" name="Google Shape;575;g14780a6aabc_0_2"/>
          <p:cNvSpPr/>
          <p:nvPr/>
        </p:nvSpPr>
        <p:spPr>
          <a:xfrm>
            <a:off x="3903627" y="3190163"/>
            <a:ext cx="902100" cy="6159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Bilgi İşlem Komitesi</a:t>
            </a:r>
            <a:endParaRPr sz="1400" b="0" i="0" u="none" strike="noStrike" cap="none">
              <a:solidFill>
                <a:srgbClr val="000000"/>
              </a:solidFill>
              <a:latin typeface="Arial"/>
              <a:ea typeface="Arial"/>
              <a:cs typeface="Arial"/>
              <a:sym typeface="Arial"/>
            </a:endParaRPr>
          </a:p>
        </p:txBody>
      </p:sp>
      <p:sp>
        <p:nvSpPr>
          <p:cNvPr id="576" name="Google Shape;576;g14780a6aabc_0_2"/>
          <p:cNvSpPr/>
          <p:nvPr/>
        </p:nvSpPr>
        <p:spPr>
          <a:xfrm>
            <a:off x="4805727" y="3190175"/>
            <a:ext cx="902100" cy="6159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Faaliyet raporları (aylık-yıllık)</a:t>
            </a:r>
            <a:endParaRPr sz="1400" b="0" i="0" u="none" strike="noStrike" cap="none">
              <a:solidFill>
                <a:srgbClr val="000000"/>
              </a:solidFill>
              <a:latin typeface="Arial"/>
              <a:ea typeface="Arial"/>
              <a:cs typeface="Arial"/>
              <a:sym typeface="Arial"/>
            </a:endParaRPr>
          </a:p>
        </p:txBody>
      </p:sp>
      <p:pic>
        <p:nvPicPr>
          <p:cNvPr id="577" name="Google Shape;577;g14780a6aabc_0_2"/>
          <p:cNvPicPr preferRelativeResize="0"/>
          <p:nvPr/>
        </p:nvPicPr>
        <p:blipFill rotWithShape="1">
          <a:blip r:embed="rId5">
            <a:alphaModFix/>
          </a:blip>
          <a:srcRect/>
          <a:stretch/>
        </p:blipFill>
        <p:spPr>
          <a:xfrm>
            <a:off x="6701800" y="4164439"/>
            <a:ext cx="876300" cy="104476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g14780a6aabc_0_24"/>
          <p:cNvSpPr txBox="1">
            <a:spLocks noGrp="1"/>
          </p:cNvSpPr>
          <p:nvPr>
            <p:ph type="title"/>
          </p:nvPr>
        </p:nvSpPr>
        <p:spPr>
          <a:xfrm>
            <a:off x="1117600" y="365125"/>
            <a:ext cx="140208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a:t>EMRAM Hakkında </a:t>
            </a:r>
            <a:endParaRPr/>
          </a:p>
        </p:txBody>
      </p:sp>
      <p:sp>
        <p:nvSpPr>
          <p:cNvPr id="583" name="Google Shape;583;g14780a6aabc_0_24"/>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27</a:t>
            </a:fld>
            <a:endParaRPr/>
          </a:p>
        </p:txBody>
      </p:sp>
      <p:sp>
        <p:nvSpPr>
          <p:cNvPr id="584" name="Google Shape;584;g14780a6aabc_0_24"/>
          <p:cNvSpPr/>
          <p:nvPr/>
        </p:nvSpPr>
        <p:spPr>
          <a:xfrm>
            <a:off x="10651067" y="918416"/>
            <a:ext cx="1422300" cy="14046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Eczane</a:t>
            </a:r>
            <a:endParaRPr sz="1400" b="0" i="0" u="none" strike="noStrike" cap="none">
              <a:solidFill>
                <a:srgbClr val="000000"/>
              </a:solidFill>
              <a:latin typeface="Arial"/>
              <a:ea typeface="Arial"/>
              <a:cs typeface="Arial"/>
              <a:sym typeface="Arial"/>
            </a:endParaRPr>
          </a:p>
        </p:txBody>
      </p:sp>
      <p:sp>
        <p:nvSpPr>
          <p:cNvPr id="585" name="Google Shape;585;g14780a6aabc_0_24"/>
          <p:cNvSpPr/>
          <p:nvPr/>
        </p:nvSpPr>
        <p:spPr>
          <a:xfrm>
            <a:off x="10651067" y="2441224"/>
            <a:ext cx="1422300" cy="14445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Radyoloji (%50)</a:t>
            </a:r>
            <a:endParaRPr sz="1400" b="0" i="0" u="none" strike="noStrike" cap="none">
              <a:solidFill>
                <a:srgbClr val="000000"/>
              </a:solidFill>
              <a:latin typeface="Arial"/>
              <a:ea typeface="Arial"/>
              <a:cs typeface="Arial"/>
              <a:sym typeface="Arial"/>
            </a:endParaRPr>
          </a:p>
        </p:txBody>
      </p:sp>
      <p:sp>
        <p:nvSpPr>
          <p:cNvPr id="586" name="Google Shape;586;g14780a6aabc_0_24"/>
          <p:cNvSpPr/>
          <p:nvPr/>
        </p:nvSpPr>
        <p:spPr>
          <a:xfrm>
            <a:off x="10651075" y="3979988"/>
            <a:ext cx="1422300" cy="7194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Laboratuvar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(Patoloji, vb.) (%50)</a:t>
            </a:r>
            <a:endParaRPr sz="1200" b="0" i="0" u="none" strike="noStrike" cap="none">
              <a:solidFill>
                <a:schemeClr val="dk1"/>
              </a:solidFill>
              <a:latin typeface="Arial"/>
              <a:ea typeface="Arial"/>
              <a:cs typeface="Arial"/>
              <a:sym typeface="Arial"/>
            </a:endParaRPr>
          </a:p>
        </p:txBody>
      </p:sp>
      <p:pic>
        <p:nvPicPr>
          <p:cNvPr id="587" name="Google Shape;587;g14780a6aabc_0_24" descr="doctor icon ile ilgili görsel sonucu"/>
          <p:cNvPicPr preferRelativeResize="0"/>
          <p:nvPr/>
        </p:nvPicPr>
        <p:blipFill rotWithShape="1">
          <a:blip r:embed="rId3">
            <a:alphaModFix/>
          </a:blip>
          <a:srcRect/>
          <a:stretch/>
        </p:blipFill>
        <p:spPr>
          <a:xfrm>
            <a:off x="5177367" y="844550"/>
            <a:ext cx="864000" cy="864000"/>
          </a:xfrm>
          <a:prstGeom prst="rect">
            <a:avLst/>
          </a:prstGeom>
          <a:solidFill>
            <a:srgbClr val="D8D8D8"/>
          </a:solidFill>
          <a:ln>
            <a:noFill/>
          </a:ln>
        </p:spPr>
      </p:pic>
      <p:sp>
        <p:nvSpPr>
          <p:cNvPr id="588" name="Google Shape;588;g14780a6aabc_0_24"/>
          <p:cNvSpPr/>
          <p:nvPr/>
        </p:nvSpPr>
        <p:spPr>
          <a:xfrm>
            <a:off x="3056484" y="4261918"/>
            <a:ext cx="1265029" cy="1067257"/>
          </a:xfrm>
          <a:prstGeom prst="flowChartMagneticDisk">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Klinik Veri Havuzu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(CDR)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%50 oranında raporlar depolanır</a:t>
            </a:r>
            <a:endParaRPr sz="900" b="0" i="0" u="none" strike="noStrike" cap="none">
              <a:solidFill>
                <a:schemeClr val="dk1"/>
              </a:solidFill>
              <a:latin typeface="Arial"/>
              <a:ea typeface="Arial"/>
              <a:cs typeface="Arial"/>
              <a:sym typeface="Arial"/>
            </a:endParaRPr>
          </a:p>
        </p:txBody>
      </p:sp>
      <p:sp>
        <p:nvSpPr>
          <p:cNvPr id="589" name="Google Shape;589;g14780a6aabc_0_24" descr="nurse icon ile ilgili görsel sonucu"/>
          <p:cNvSpPr/>
          <p:nvPr/>
        </p:nvSpPr>
        <p:spPr>
          <a:xfrm>
            <a:off x="207433" y="-144463"/>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0" name="Google Shape;590;g14780a6aabc_0_24" descr="nurse icon ile ilgili görsel sonucu"/>
          <p:cNvSpPr/>
          <p:nvPr/>
        </p:nvSpPr>
        <p:spPr>
          <a:xfrm>
            <a:off x="410633" y="7937"/>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1" name="Google Shape;591;g14780a6aabc_0_24" descr="nurse icon ile ilgili görsel sonucu"/>
          <p:cNvSpPr/>
          <p:nvPr/>
        </p:nvSpPr>
        <p:spPr>
          <a:xfrm>
            <a:off x="613833" y="160337"/>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92" name="Google Shape;592;g14780a6aabc_0_24" descr="inpatient icon ile ilgili görsel sonucu"/>
          <p:cNvSpPr/>
          <p:nvPr/>
        </p:nvSpPr>
        <p:spPr>
          <a:xfrm>
            <a:off x="817033" y="312737"/>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593" name="Google Shape;593;g14780a6aabc_0_24" descr="inpatient icon ile ilgili görsel sonucu"/>
          <p:cNvPicPr preferRelativeResize="0"/>
          <p:nvPr/>
        </p:nvPicPr>
        <p:blipFill rotWithShape="1">
          <a:blip r:embed="rId4">
            <a:alphaModFix/>
          </a:blip>
          <a:srcRect/>
          <a:stretch/>
        </p:blipFill>
        <p:spPr>
          <a:xfrm>
            <a:off x="1115865" y="2133822"/>
            <a:ext cx="1181100" cy="1234786"/>
          </a:xfrm>
          <a:prstGeom prst="rect">
            <a:avLst/>
          </a:prstGeom>
          <a:noFill/>
          <a:ln>
            <a:noFill/>
          </a:ln>
        </p:spPr>
      </p:pic>
      <p:sp>
        <p:nvSpPr>
          <p:cNvPr id="594" name="Google Shape;594;g14780a6aabc_0_24"/>
          <p:cNvSpPr txBox="1"/>
          <p:nvPr/>
        </p:nvSpPr>
        <p:spPr>
          <a:xfrm>
            <a:off x="2664949" y="1892353"/>
            <a:ext cx="20481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dk2"/>
                </a:solidFill>
                <a:latin typeface="Arial"/>
                <a:ea typeface="Arial"/>
                <a:cs typeface="Arial"/>
                <a:sym typeface="Arial"/>
              </a:rPr>
              <a:t>Karar Destek Sistemi</a:t>
            </a:r>
            <a:endParaRPr sz="1400" b="0" i="0" u="none" strike="noStrike" cap="none">
              <a:solidFill>
                <a:srgbClr val="000000"/>
              </a:solidFill>
              <a:latin typeface="Arial"/>
              <a:ea typeface="Arial"/>
              <a:cs typeface="Arial"/>
              <a:sym typeface="Arial"/>
            </a:endParaRPr>
          </a:p>
        </p:txBody>
      </p:sp>
      <p:sp>
        <p:nvSpPr>
          <p:cNvPr id="595" name="Google Shape;595;g14780a6aabc_0_24"/>
          <p:cNvSpPr txBox="1"/>
          <p:nvPr/>
        </p:nvSpPr>
        <p:spPr>
          <a:xfrm>
            <a:off x="970090" y="1572850"/>
            <a:ext cx="1981200" cy="381000"/>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90000"/>
              </a:lnSpc>
              <a:spcBef>
                <a:spcPts val="0"/>
              </a:spcBef>
              <a:spcAft>
                <a:spcPts val="0"/>
              </a:spcAft>
              <a:buClr>
                <a:srgbClr val="FF0000"/>
              </a:buClr>
              <a:buSzPts val="2400"/>
              <a:buFont typeface="Arial"/>
              <a:buNone/>
            </a:pPr>
            <a:r>
              <a:rPr lang="en-US" sz="2400" b="0" i="0" u="none" strike="noStrike" cap="none">
                <a:solidFill>
                  <a:srgbClr val="FF0000"/>
                </a:solidFill>
                <a:latin typeface="Arial"/>
                <a:ea typeface="Arial"/>
                <a:cs typeface="Arial"/>
                <a:sym typeface="Arial"/>
              </a:rPr>
              <a:t>Seviye 2</a:t>
            </a:r>
            <a:endParaRPr sz="1400" b="0" i="0" u="none" strike="noStrike" cap="none">
              <a:solidFill>
                <a:srgbClr val="000000"/>
              </a:solidFill>
              <a:latin typeface="Arial"/>
              <a:ea typeface="Arial"/>
              <a:cs typeface="Arial"/>
              <a:sym typeface="Arial"/>
            </a:endParaRPr>
          </a:p>
        </p:txBody>
      </p:sp>
      <p:sp>
        <p:nvSpPr>
          <p:cNvPr id="596" name="Google Shape;596;g14780a6aabc_0_24"/>
          <p:cNvSpPr/>
          <p:nvPr/>
        </p:nvSpPr>
        <p:spPr>
          <a:xfrm>
            <a:off x="9755347" y="2441225"/>
            <a:ext cx="895500" cy="4950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Radyoloji PACS</a:t>
            </a:r>
            <a:endParaRPr sz="1400" b="0" i="0" u="none" strike="noStrike" cap="none">
              <a:solidFill>
                <a:srgbClr val="000000"/>
              </a:solidFill>
              <a:latin typeface="Arial"/>
              <a:ea typeface="Arial"/>
              <a:cs typeface="Arial"/>
              <a:sym typeface="Arial"/>
            </a:endParaRPr>
          </a:p>
        </p:txBody>
      </p:sp>
      <p:sp>
        <p:nvSpPr>
          <p:cNvPr id="597" name="Google Shape;597;g14780a6aabc_0_24"/>
          <p:cNvSpPr/>
          <p:nvPr/>
        </p:nvSpPr>
        <p:spPr>
          <a:xfrm>
            <a:off x="9748877" y="2936369"/>
            <a:ext cx="895500" cy="4815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Kardiyoloji PACS</a:t>
            </a:r>
            <a:endParaRPr sz="1400" b="0" i="0" u="none" strike="noStrike" cap="none">
              <a:solidFill>
                <a:srgbClr val="000000"/>
              </a:solidFill>
              <a:latin typeface="Arial"/>
              <a:ea typeface="Arial"/>
              <a:cs typeface="Arial"/>
              <a:sym typeface="Arial"/>
            </a:endParaRPr>
          </a:p>
        </p:txBody>
      </p:sp>
      <p:sp>
        <p:nvSpPr>
          <p:cNvPr id="598" name="Google Shape;598;g14780a6aabc_0_24"/>
          <p:cNvSpPr/>
          <p:nvPr/>
        </p:nvSpPr>
        <p:spPr>
          <a:xfrm>
            <a:off x="9748877" y="3404206"/>
            <a:ext cx="895500" cy="4815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DICOM olmayan görüntüler</a:t>
            </a:r>
            <a:endParaRPr sz="1400" b="0" i="0" u="none" strike="noStrike" cap="none">
              <a:solidFill>
                <a:srgbClr val="000000"/>
              </a:solidFill>
              <a:latin typeface="Arial"/>
              <a:ea typeface="Arial"/>
              <a:cs typeface="Arial"/>
              <a:sym typeface="Arial"/>
            </a:endParaRPr>
          </a:p>
        </p:txBody>
      </p:sp>
      <p:sp>
        <p:nvSpPr>
          <p:cNvPr id="599" name="Google Shape;599;g14780a6aabc_0_24"/>
          <p:cNvSpPr txBox="1"/>
          <p:nvPr/>
        </p:nvSpPr>
        <p:spPr>
          <a:xfrm>
            <a:off x="2624799" y="2876956"/>
            <a:ext cx="25995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dk2"/>
                </a:solidFill>
                <a:latin typeface="Arial"/>
                <a:ea typeface="Arial"/>
                <a:cs typeface="Arial"/>
                <a:sym typeface="Arial"/>
              </a:rPr>
              <a:t>Bilgi Teknolojileri Güvenliği</a:t>
            </a:r>
            <a:endParaRPr sz="1400" b="0" i="0" u="none" strike="noStrike" cap="none">
              <a:solidFill>
                <a:srgbClr val="000000"/>
              </a:solidFill>
              <a:latin typeface="Arial"/>
              <a:ea typeface="Arial"/>
              <a:cs typeface="Arial"/>
              <a:sym typeface="Arial"/>
            </a:endParaRPr>
          </a:p>
        </p:txBody>
      </p:sp>
      <p:sp>
        <p:nvSpPr>
          <p:cNvPr id="600" name="Google Shape;600;g14780a6aabc_0_24"/>
          <p:cNvSpPr/>
          <p:nvPr/>
        </p:nvSpPr>
        <p:spPr>
          <a:xfrm>
            <a:off x="3056577" y="3188213"/>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Değişiklik Kontrol Komitesi</a:t>
            </a:r>
            <a:endParaRPr sz="1400" b="0" i="0" u="none" strike="noStrike" cap="none">
              <a:solidFill>
                <a:srgbClr val="000000"/>
              </a:solidFill>
              <a:latin typeface="Arial"/>
              <a:ea typeface="Arial"/>
              <a:cs typeface="Arial"/>
              <a:sym typeface="Arial"/>
            </a:endParaRPr>
          </a:p>
        </p:txBody>
      </p:sp>
      <p:sp>
        <p:nvSpPr>
          <p:cNvPr id="601" name="Google Shape;601;g14780a6aabc_0_24"/>
          <p:cNvSpPr/>
          <p:nvPr/>
        </p:nvSpPr>
        <p:spPr>
          <a:xfrm>
            <a:off x="3958677" y="3188213"/>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Bilgi İşlem Komitesi</a:t>
            </a:r>
            <a:endParaRPr sz="1400" b="0" i="0" u="none" strike="noStrike" cap="none">
              <a:solidFill>
                <a:srgbClr val="000000"/>
              </a:solidFill>
              <a:latin typeface="Arial"/>
              <a:ea typeface="Arial"/>
              <a:cs typeface="Arial"/>
              <a:sym typeface="Arial"/>
            </a:endParaRPr>
          </a:p>
        </p:txBody>
      </p:sp>
      <p:sp>
        <p:nvSpPr>
          <p:cNvPr id="602" name="Google Shape;602;g14780a6aabc_0_24"/>
          <p:cNvSpPr/>
          <p:nvPr/>
        </p:nvSpPr>
        <p:spPr>
          <a:xfrm>
            <a:off x="4860777" y="3188225"/>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Faaliyet raporları (aylık-yıllık)</a:t>
            </a:r>
            <a:endParaRPr sz="1400" b="0" i="0" u="none" strike="noStrike" cap="none">
              <a:solidFill>
                <a:srgbClr val="000000"/>
              </a:solidFill>
              <a:latin typeface="Arial"/>
              <a:ea typeface="Arial"/>
              <a:cs typeface="Arial"/>
              <a:sym typeface="Arial"/>
            </a:endParaRPr>
          </a:p>
        </p:txBody>
      </p:sp>
      <p:sp>
        <p:nvSpPr>
          <p:cNvPr id="603" name="Google Shape;603;g14780a6aabc_0_24"/>
          <p:cNvSpPr/>
          <p:nvPr/>
        </p:nvSpPr>
        <p:spPr>
          <a:xfrm>
            <a:off x="5762875" y="3188225"/>
            <a:ext cx="1422300" cy="615900"/>
          </a:xfrm>
          <a:prstGeom prst="rect">
            <a:avLst/>
          </a:prstGeom>
          <a:solidFill>
            <a:schemeClr val="lt2"/>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Prosedürler (CLMA)</a:t>
            </a:r>
            <a:endParaRPr sz="1000" b="0" i="0" u="none" strike="noStrike" cap="none">
              <a:solidFill>
                <a:schemeClr val="dk1"/>
              </a:solidFill>
              <a:latin typeface="Arial"/>
              <a:ea typeface="Arial"/>
              <a:cs typeface="Arial"/>
              <a:sym typeface="Arial"/>
            </a:endParaRPr>
          </a:p>
        </p:txBody>
      </p:sp>
      <p:sp>
        <p:nvSpPr>
          <p:cNvPr id="604" name="Google Shape;604;g14780a6aabc_0_24"/>
          <p:cNvSpPr/>
          <p:nvPr/>
        </p:nvSpPr>
        <p:spPr>
          <a:xfrm>
            <a:off x="3056577" y="2203588"/>
            <a:ext cx="902100" cy="615900"/>
          </a:xfrm>
          <a:prstGeom prst="rect">
            <a:avLst/>
          </a:prstGeom>
          <a:solidFill>
            <a:schemeClr val="lt2"/>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Klinik Yönetişim Komitesi</a:t>
            </a:r>
            <a:endParaRPr sz="1000" b="0" i="0" u="none" strike="noStrike" cap="none">
              <a:solidFill>
                <a:schemeClr val="dk1"/>
              </a:solidFill>
              <a:latin typeface="Arial"/>
              <a:ea typeface="Arial"/>
              <a:cs typeface="Arial"/>
              <a:sym typeface="Arial"/>
            </a:endParaRPr>
          </a:p>
        </p:txBody>
      </p:sp>
      <p:sp>
        <p:nvSpPr>
          <p:cNvPr id="605" name="Google Shape;605;g14780a6aabc_0_24"/>
          <p:cNvSpPr/>
          <p:nvPr/>
        </p:nvSpPr>
        <p:spPr>
          <a:xfrm>
            <a:off x="7185175" y="3188225"/>
            <a:ext cx="1422300" cy="615900"/>
          </a:xfrm>
          <a:prstGeom prst="rect">
            <a:avLst/>
          </a:prstGeom>
          <a:solidFill>
            <a:schemeClr val="lt2"/>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Politikalar (Bilgi Güvenliği politikaları ve eğitimler)</a:t>
            </a:r>
            <a:endParaRPr sz="1000" b="0" i="0" u="none" strike="noStrike" cap="none">
              <a:solidFill>
                <a:schemeClr val="dk1"/>
              </a:solidFill>
              <a:latin typeface="Arial"/>
              <a:ea typeface="Arial"/>
              <a:cs typeface="Arial"/>
              <a:sym typeface="Arial"/>
            </a:endParaRPr>
          </a:p>
        </p:txBody>
      </p:sp>
      <p:pic>
        <p:nvPicPr>
          <p:cNvPr id="606" name="Google Shape;606;g14780a6aabc_0_24"/>
          <p:cNvPicPr preferRelativeResize="0"/>
          <p:nvPr/>
        </p:nvPicPr>
        <p:blipFill rotWithShape="1">
          <a:blip r:embed="rId5">
            <a:alphaModFix/>
          </a:blip>
          <a:srcRect/>
          <a:stretch/>
        </p:blipFill>
        <p:spPr>
          <a:xfrm>
            <a:off x="6701800" y="4164439"/>
            <a:ext cx="876300" cy="104476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144a473c595_2_17"/>
          <p:cNvSpPr txBox="1">
            <a:spLocks noGrp="1"/>
          </p:cNvSpPr>
          <p:nvPr>
            <p:ph type="title"/>
          </p:nvPr>
        </p:nvSpPr>
        <p:spPr>
          <a:xfrm>
            <a:off x="1117600" y="365125"/>
            <a:ext cx="140208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a:t>EMRAM Hakkında </a:t>
            </a:r>
            <a:endParaRPr/>
          </a:p>
        </p:txBody>
      </p:sp>
      <p:sp>
        <p:nvSpPr>
          <p:cNvPr id="612" name="Google Shape;612;g144a473c595_2_17"/>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28</a:t>
            </a:fld>
            <a:endParaRPr/>
          </a:p>
        </p:txBody>
      </p:sp>
      <p:sp>
        <p:nvSpPr>
          <p:cNvPr id="613" name="Google Shape;613;g144a473c595_2_17"/>
          <p:cNvSpPr/>
          <p:nvPr/>
        </p:nvSpPr>
        <p:spPr>
          <a:xfrm>
            <a:off x="10651067" y="918416"/>
            <a:ext cx="1422300" cy="14046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Eczane</a:t>
            </a:r>
            <a:endParaRPr sz="1400" b="0" i="0" u="none" strike="noStrike" cap="none">
              <a:solidFill>
                <a:srgbClr val="000000"/>
              </a:solidFill>
              <a:latin typeface="Arial"/>
              <a:ea typeface="Arial"/>
              <a:cs typeface="Arial"/>
              <a:sym typeface="Arial"/>
            </a:endParaRPr>
          </a:p>
        </p:txBody>
      </p:sp>
      <p:sp>
        <p:nvSpPr>
          <p:cNvPr id="614" name="Google Shape;614;g144a473c595_2_17"/>
          <p:cNvSpPr/>
          <p:nvPr/>
        </p:nvSpPr>
        <p:spPr>
          <a:xfrm>
            <a:off x="10651067" y="2427024"/>
            <a:ext cx="1422300" cy="14445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Radyoloji (%95)</a:t>
            </a:r>
            <a:endParaRPr sz="1400" b="0" i="0" u="none" strike="noStrike" cap="none">
              <a:solidFill>
                <a:srgbClr val="000000"/>
              </a:solidFill>
              <a:latin typeface="Arial"/>
              <a:ea typeface="Arial"/>
              <a:cs typeface="Arial"/>
              <a:sym typeface="Arial"/>
            </a:endParaRPr>
          </a:p>
        </p:txBody>
      </p:sp>
      <p:sp>
        <p:nvSpPr>
          <p:cNvPr id="615" name="Google Shape;615;g144a473c595_2_17"/>
          <p:cNvSpPr/>
          <p:nvPr/>
        </p:nvSpPr>
        <p:spPr>
          <a:xfrm>
            <a:off x="10651075" y="4031738"/>
            <a:ext cx="1422300" cy="6159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Laboratuvar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(Patoloji, vb.) (%95)</a:t>
            </a:r>
            <a:endParaRPr sz="1200" b="0" i="0" u="none" strike="noStrike" cap="none">
              <a:solidFill>
                <a:schemeClr val="dk1"/>
              </a:solidFill>
              <a:latin typeface="Arial"/>
              <a:ea typeface="Arial"/>
              <a:cs typeface="Arial"/>
              <a:sym typeface="Arial"/>
            </a:endParaRPr>
          </a:p>
        </p:txBody>
      </p:sp>
      <p:pic>
        <p:nvPicPr>
          <p:cNvPr id="616" name="Google Shape;616;g144a473c595_2_17" descr="doctor icon ile ilgili görsel sonucu"/>
          <p:cNvPicPr preferRelativeResize="0"/>
          <p:nvPr/>
        </p:nvPicPr>
        <p:blipFill rotWithShape="1">
          <a:blip r:embed="rId3">
            <a:alphaModFix/>
          </a:blip>
          <a:srcRect/>
          <a:stretch/>
        </p:blipFill>
        <p:spPr>
          <a:xfrm>
            <a:off x="5177367" y="844550"/>
            <a:ext cx="864000" cy="864000"/>
          </a:xfrm>
          <a:prstGeom prst="rect">
            <a:avLst/>
          </a:prstGeom>
          <a:solidFill>
            <a:srgbClr val="D8D8D8"/>
          </a:solidFill>
          <a:ln>
            <a:noFill/>
          </a:ln>
        </p:spPr>
      </p:pic>
      <p:sp>
        <p:nvSpPr>
          <p:cNvPr id="617" name="Google Shape;617;g144a473c595_2_17"/>
          <p:cNvSpPr/>
          <p:nvPr/>
        </p:nvSpPr>
        <p:spPr>
          <a:xfrm>
            <a:off x="3056484" y="4261918"/>
            <a:ext cx="1265029" cy="1067257"/>
          </a:xfrm>
          <a:prstGeom prst="flowChartMagneticDisk">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Klinik Veri Havuzu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(CDR)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%50 oranında raporlar depolanır</a:t>
            </a:r>
            <a:endParaRPr sz="900" b="0" i="0" u="none" strike="noStrike" cap="none">
              <a:solidFill>
                <a:schemeClr val="dk1"/>
              </a:solidFill>
              <a:latin typeface="Arial"/>
              <a:ea typeface="Arial"/>
              <a:cs typeface="Arial"/>
              <a:sym typeface="Arial"/>
            </a:endParaRPr>
          </a:p>
        </p:txBody>
      </p:sp>
      <p:sp>
        <p:nvSpPr>
          <p:cNvPr id="618" name="Google Shape;618;g144a473c595_2_17" descr="nurse icon ile ilgili görsel sonucu"/>
          <p:cNvSpPr/>
          <p:nvPr/>
        </p:nvSpPr>
        <p:spPr>
          <a:xfrm>
            <a:off x="207433" y="-144463"/>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19" name="Google Shape;619;g144a473c595_2_17" descr="nurse icon ile ilgili görsel sonucu"/>
          <p:cNvSpPr/>
          <p:nvPr/>
        </p:nvSpPr>
        <p:spPr>
          <a:xfrm>
            <a:off x="410633" y="7937"/>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0" name="Google Shape;620;g144a473c595_2_17" descr="nurse icon ile ilgili görsel sonucu"/>
          <p:cNvSpPr/>
          <p:nvPr/>
        </p:nvSpPr>
        <p:spPr>
          <a:xfrm>
            <a:off x="613833" y="160337"/>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1" name="Google Shape;621;g144a473c595_2_17" descr="inpatient icon ile ilgili görsel sonucu"/>
          <p:cNvSpPr/>
          <p:nvPr/>
        </p:nvSpPr>
        <p:spPr>
          <a:xfrm>
            <a:off x="817033" y="312737"/>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622" name="Google Shape;622;g144a473c595_2_17" descr="inpatient icon ile ilgili görsel sonucu"/>
          <p:cNvPicPr preferRelativeResize="0"/>
          <p:nvPr/>
        </p:nvPicPr>
        <p:blipFill rotWithShape="1">
          <a:blip r:embed="rId4">
            <a:alphaModFix/>
          </a:blip>
          <a:srcRect/>
          <a:stretch/>
        </p:blipFill>
        <p:spPr>
          <a:xfrm>
            <a:off x="1115865" y="2133822"/>
            <a:ext cx="1181100" cy="1234786"/>
          </a:xfrm>
          <a:prstGeom prst="rect">
            <a:avLst/>
          </a:prstGeom>
          <a:noFill/>
          <a:ln>
            <a:noFill/>
          </a:ln>
        </p:spPr>
      </p:pic>
      <p:sp>
        <p:nvSpPr>
          <p:cNvPr id="623" name="Google Shape;623;g144a473c595_2_17"/>
          <p:cNvSpPr txBox="1"/>
          <p:nvPr/>
        </p:nvSpPr>
        <p:spPr>
          <a:xfrm>
            <a:off x="2664949" y="1892278"/>
            <a:ext cx="20481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dk2"/>
                </a:solidFill>
                <a:latin typeface="Arial"/>
                <a:ea typeface="Arial"/>
                <a:cs typeface="Arial"/>
                <a:sym typeface="Arial"/>
              </a:rPr>
              <a:t>Karar Destek Sistemi</a:t>
            </a:r>
            <a:endParaRPr sz="1400" b="0" i="0" u="none" strike="noStrike" cap="none">
              <a:solidFill>
                <a:srgbClr val="000000"/>
              </a:solidFill>
              <a:latin typeface="Arial"/>
              <a:ea typeface="Arial"/>
              <a:cs typeface="Arial"/>
              <a:sym typeface="Arial"/>
            </a:endParaRPr>
          </a:p>
        </p:txBody>
      </p:sp>
      <p:sp>
        <p:nvSpPr>
          <p:cNvPr id="624" name="Google Shape;624;g144a473c595_2_17"/>
          <p:cNvSpPr txBox="1"/>
          <p:nvPr/>
        </p:nvSpPr>
        <p:spPr>
          <a:xfrm>
            <a:off x="970090" y="1572850"/>
            <a:ext cx="1981200" cy="381000"/>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90000"/>
              </a:lnSpc>
              <a:spcBef>
                <a:spcPts val="0"/>
              </a:spcBef>
              <a:spcAft>
                <a:spcPts val="0"/>
              </a:spcAft>
              <a:buClr>
                <a:srgbClr val="FF0000"/>
              </a:buClr>
              <a:buSzPts val="2400"/>
              <a:buFont typeface="Arial"/>
              <a:buNone/>
            </a:pPr>
            <a:r>
              <a:rPr lang="en-US" sz="2400" b="0" i="0" u="none" strike="noStrike" cap="none">
                <a:solidFill>
                  <a:srgbClr val="FF0000"/>
                </a:solidFill>
                <a:latin typeface="Arial"/>
                <a:ea typeface="Arial"/>
                <a:cs typeface="Arial"/>
                <a:sym typeface="Arial"/>
              </a:rPr>
              <a:t>Seviye 3</a:t>
            </a:r>
            <a:endParaRPr sz="1400" b="0" i="0" u="none" strike="noStrike" cap="none">
              <a:solidFill>
                <a:srgbClr val="000000"/>
              </a:solidFill>
              <a:latin typeface="Arial"/>
              <a:ea typeface="Arial"/>
              <a:cs typeface="Arial"/>
              <a:sym typeface="Arial"/>
            </a:endParaRPr>
          </a:p>
        </p:txBody>
      </p:sp>
      <p:sp>
        <p:nvSpPr>
          <p:cNvPr id="625" name="Google Shape;625;g144a473c595_2_17"/>
          <p:cNvSpPr/>
          <p:nvPr/>
        </p:nvSpPr>
        <p:spPr>
          <a:xfrm>
            <a:off x="9755347" y="2427025"/>
            <a:ext cx="895500" cy="4950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Radyoloji PACS</a:t>
            </a:r>
            <a:endParaRPr sz="1400" b="0" i="0" u="none" strike="noStrike" cap="none">
              <a:solidFill>
                <a:srgbClr val="000000"/>
              </a:solidFill>
              <a:latin typeface="Arial"/>
              <a:ea typeface="Arial"/>
              <a:cs typeface="Arial"/>
              <a:sym typeface="Arial"/>
            </a:endParaRPr>
          </a:p>
        </p:txBody>
      </p:sp>
      <p:sp>
        <p:nvSpPr>
          <p:cNvPr id="626" name="Google Shape;626;g144a473c595_2_17"/>
          <p:cNvSpPr/>
          <p:nvPr/>
        </p:nvSpPr>
        <p:spPr>
          <a:xfrm>
            <a:off x="9748877" y="2922169"/>
            <a:ext cx="895500" cy="4815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Kardiyoloji PACS</a:t>
            </a:r>
            <a:endParaRPr sz="1400" b="0" i="0" u="none" strike="noStrike" cap="none">
              <a:solidFill>
                <a:srgbClr val="000000"/>
              </a:solidFill>
              <a:latin typeface="Arial"/>
              <a:ea typeface="Arial"/>
              <a:cs typeface="Arial"/>
              <a:sym typeface="Arial"/>
            </a:endParaRPr>
          </a:p>
        </p:txBody>
      </p:sp>
      <p:sp>
        <p:nvSpPr>
          <p:cNvPr id="627" name="Google Shape;627;g144a473c595_2_17"/>
          <p:cNvSpPr/>
          <p:nvPr/>
        </p:nvSpPr>
        <p:spPr>
          <a:xfrm>
            <a:off x="9748877" y="3390006"/>
            <a:ext cx="895500" cy="4815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DICOM olmayan görüntüler</a:t>
            </a:r>
            <a:endParaRPr sz="1400" b="0" i="0" u="none" strike="noStrike" cap="none">
              <a:solidFill>
                <a:srgbClr val="000000"/>
              </a:solidFill>
              <a:latin typeface="Arial"/>
              <a:ea typeface="Arial"/>
              <a:cs typeface="Arial"/>
              <a:sym typeface="Arial"/>
            </a:endParaRPr>
          </a:p>
        </p:txBody>
      </p:sp>
      <p:sp>
        <p:nvSpPr>
          <p:cNvPr id="628" name="Google Shape;628;g144a473c595_2_17"/>
          <p:cNvSpPr txBox="1"/>
          <p:nvPr/>
        </p:nvSpPr>
        <p:spPr>
          <a:xfrm>
            <a:off x="2617524" y="2876956"/>
            <a:ext cx="25995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dk2"/>
                </a:solidFill>
                <a:latin typeface="Arial"/>
                <a:ea typeface="Arial"/>
                <a:cs typeface="Arial"/>
                <a:sym typeface="Arial"/>
              </a:rPr>
              <a:t>Bilgi Teknolojileri Güvenliği</a:t>
            </a:r>
            <a:endParaRPr sz="1400" b="0" i="0" u="none" strike="noStrike" cap="none">
              <a:solidFill>
                <a:srgbClr val="000000"/>
              </a:solidFill>
              <a:latin typeface="Arial"/>
              <a:ea typeface="Arial"/>
              <a:cs typeface="Arial"/>
              <a:sym typeface="Arial"/>
            </a:endParaRPr>
          </a:p>
        </p:txBody>
      </p:sp>
      <p:sp>
        <p:nvSpPr>
          <p:cNvPr id="629" name="Google Shape;629;g144a473c595_2_17"/>
          <p:cNvSpPr/>
          <p:nvPr/>
        </p:nvSpPr>
        <p:spPr>
          <a:xfrm>
            <a:off x="3056577" y="3188213"/>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Değişiklik Kontrol Komitesi</a:t>
            </a:r>
            <a:endParaRPr sz="1400" b="0" i="0" u="none" strike="noStrike" cap="none">
              <a:solidFill>
                <a:srgbClr val="000000"/>
              </a:solidFill>
              <a:latin typeface="Arial"/>
              <a:ea typeface="Arial"/>
              <a:cs typeface="Arial"/>
              <a:sym typeface="Arial"/>
            </a:endParaRPr>
          </a:p>
        </p:txBody>
      </p:sp>
      <p:sp>
        <p:nvSpPr>
          <p:cNvPr id="630" name="Google Shape;630;g144a473c595_2_17"/>
          <p:cNvSpPr/>
          <p:nvPr/>
        </p:nvSpPr>
        <p:spPr>
          <a:xfrm>
            <a:off x="3958677" y="3188213"/>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Bilgi İşlem Komitesi</a:t>
            </a:r>
            <a:endParaRPr sz="1400" b="0" i="0" u="none" strike="noStrike" cap="none">
              <a:solidFill>
                <a:srgbClr val="000000"/>
              </a:solidFill>
              <a:latin typeface="Arial"/>
              <a:ea typeface="Arial"/>
              <a:cs typeface="Arial"/>
              <a:sym typeface="Arial"/>
            </a:endParaRPr>
          </a:p>
        </p:txBody>
      </p:sp>
      <p:sp>
        <p:nvSpPr>
          <p:cNvPr id="631" name="Google Shape;631;g144a473c595_2_17"/>
          <p:cNvSpPr/>
          <p:nvPr/>
        </p:nvSpPr>
        <p:spPr>
          <a:xfrm>
            <a:off x="4860777" y="3188225"/>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Faaliyet raporları (aylık-yıllık)</a:t>
            </a:r>
            <a:endParaRPr sz="1400" b="0" i="0" u="none" strike="noStrike" cap="none">
              <a:solidFill>
                <a:srgbClr val="000000"/>
              </a:solidFill>
              <a:latin typeface="Arial"/>
              <a:ea typeface="Arial"/>
              <a:cs typeface="Arial"/>
              <a:sym typeface="Arial"/>
            </a:endParaRPr>
          </a:p>
        </p:txBody>
      </p:sp>
      <p:sp>
        <p:nvSpPr>
          <p:cNvPr id="632" name="Google Shape;632;g144a473c595_2_17"/>
          <p:cNvSpPr/>
          <p:nvPr/>
        </p:nvSpPr>
        <p:spPr>
          <a:xfrm>
            <a:off x="5762875" y="3188225"/>
            <a:ext cx="14223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Prosedürler (CLMA)</a:t>
            </a:r>
            <a:endParaRPr sz="1000" b="0" i="0" u="none" strike="noStrike" cap="none">
              <a:solidFill>
                <a:schemeClr val="dk1"/>
              </a:solidFill>
              <a:latin typeface="Arial"/>
              <a:ea typeface="Arial"/>
              <a:cs typeface="Arial"/>
              <a:sym typeface="Arial"/>
            </a:endParaRPr>
          </a:p>
        </p:txBody>
      </p:sp>
      <p:sp>
        <p:nvSpPr>
          <p:cNvPr id="633" name="Google Shape;633;g144a473c595_2_17"/>
          <p:cNvSpPr/>
          <p:nvPr/>
        </p:nvSpPr>
        <p:spPr>
          <a:xfrm>
            <a:off x="3056577" y="2203588"/>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Klinik Yönetişim Komitesi</a:t>
            </a:r>
            <a:endParaRPr sz="1000" b="0" i="0" u="none" strike="noStrike" cap="none">
              <a:solidFill>
                <a:schemeClr val="dk1"/>
              </a:solidFill>
              <a:latin typeface="Arial"/>
              <a:ea typeface="Arial"/>
              <a:cs typeface="Arial"/>
              <a:sym typeface="Arial"/>
            </a:endParaRPr>
          </a:p>
        </p:txBody>
      </p:sp>
      <p:sp>
        <p:nvSpPr>
          <p:cNvPr id="634" name="Google Shape;634;g144a473c595_2_17"/>
          <p:cNvSpPr/>
          <p:nvPr/>
        </p:nvSpPr>
        <p:spPr>
          <a:xfrm>
            <a:off x="7185175" y="3188225"/>
            <a:ext cx="14223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Politikalar (Bilgi Güvenliği politikaları ve eğitimler)</a:t>
            </a:r>
            <a:endParaRPr sz="1000" b="0" i="0" u="none" strike="noStrike" cap="none">
              <a:solidFill>
                <a:schemeClr val="dk1"/>
              </a:solidFill>
              <a:latin typeface="Arial"/>
              <a:ea typeface="Arial"/>
              <a:cs typeface="Arial"/>
              <a:sym typeface="Arial"/>
            </a:endParaRPr>
          </a:p>
        </p:txBody>
      </p:sp>
      <p:sp>
        <p:nvSpPr>
          <p:cNvPr id="635" name="Google Shape;635;g144a473c595_2_17"/>
          <p:cNvSpPr/>
          <p:nvPr/>
        </p:nvSpPr>
        <p:spPr>
          <a:xfrm>
            <a:off x="6462373" y="923636"/>
            <a:ext cx="895500" cy="499200"/>
          </a:xfrm>
          <a:prstGeom prst="rect">
            <a:avLst/>
          </a:prstGeom>
          <a:solidFill>
            <a:schemeClr val="lt2"/>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Uzaktan </a:t>
            </a:r>
            <a:r>
              <a:rPr lang="en-US" sz="900" b="0" i="0" u="none" strike="noStrike" cap="none">
                <a:solidFill>
                  <a:schemeClr val="dk1"/>
                </a:solidFill>
                <a:latin typeface="Arial"/>
                <a:ea typeface="Arial"/>
                <a:cs typeface="Arial"/>
                <a:sym typeface="Arial"/>
              </a:rPr>
              <a:t>erişim</a:t>
            </a:r>
            <a:endParaRPr sz="1400" b="0" i="0" u="none" strike="noStrike" cap="none">
              <a:solidFill>
                <a:srgbClr val="000000"/>
              </a:solidFill>
              <a:latin typeface="Arial"/>
              <a:ea typeface="Arial"/>
              <a:cs typeface="Arial"/>
              <a:sym typeface="Arial"/>
            </a:endParaRPr>
          </a:p>
        </p:txBody>
      </p:sp>
      <p:sp>
        <p:nvSpPr>
          <p:cNvPr id="636" name="Google Shape;636;g144a473c595_2_17"/>
          <p:cNvSpPr/>
          <p:nvPr/>
        </p:nvSpPr>
        <p:spPr>
          <a:xfrm>
            <a:off x="7357873" y="923636"/>
            <a:ext cx="895500" cy="499200"/>
          </a:xfrm>
          <a:prstGeom prst="rect">
            <a:avLst/>
          </a:prstGeom>
          <a:solidFill>
            <a:schemeClr val="lt2"/>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e-order %25</a:t>
            </a:r>
            <a:endParaRPr sz="1000" b="0" i="0" u="none" strike="noStrike" cap="none">
              <a:solidFill>
                <a:schemeClr val="dk1"/>
              </a:solidFill>
              <a:latin typeface="Arial"/>
              <a:ea typeface="Arial"/>
              <a:cs typeface="Arial"/>
              <a:sym typeface="Arial"/>
            </a:endParaRPr>
          </a:p>
        </p:txBody>
      </p:sp>
      <p:sp>
        <p:nvSpPr>
          <p:cNvPr id="637" name="Google Shape;637;g144a473c595_2_17"/>
          <p:cNvSpPr/>
          <p:nvPr/>
        </p:nvSpPr>
        <p:spPr>
          <a:xfrm>
            <a:off x="8253376" y="923625"/>
            <a:ext cx="1422300" cy="499200"/>
          </a:xfrm>
          <a:prstGeom prst="rect">
            <a:avLst/>
          </a:prstGeom>
          <a:solidFill>
            <a:schemeClr val="lt2"/>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Klinik Dokümantasyon %50</a:t>
            </a:r>
            <a:endParaRPr sz="1000" b="0" i="0" u="none" strike="noStrike" cap="none">
              <a:solidFill>
                <a:schemeClr val="dk1"/>
              </a:solidFill>
              <a:latin typeface="Arial"/>
              <a:ea typeface="Arial"/>
              <a:cs typeface="Arial"/>
              <a:sym typeface="Arial"/>
            </a:endParaRPr>
          </a:p>
        </p:txBody>
      </p:sp>
      <p:sp>
        <p:nvSpPr>
          <p:cNvPr id="638" name="Google Shape;638;g144a473c595_2_17"/>
          <p:cNvSpPr/>
          <p:nvPr/>
        </p:nvSpPr>
        <p:spPr>
          <a:xfrm>
            <a:off x="4321523" y="4545961"/>
            <a:ext cx="895500" cy="499200"/>
          </a:xfrm>
          <a:prstGeom prst="rect">
            <a:avLst/>
          </a:prstGeom>
          <a:solidFill>
            <a:schemeClr val="lt2"/>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Rol bazlı yetkilendirme</a:t>
            </a:r>
            <a:endParaRPr sz="1000" b="0" i="0" u="none" strike="noStrike" cap="none">
              <a:solidFill>
                <a:schemeClr val="dk1"/>
              </a:solidFill>
              <a:latin typeface="Arial"/>
              <a:ea typeface="Arial"/>
              <a:cs typeface="Arial"/>
              <a:sym typeface="Arial"/>
            </a:endParaRPr>
          </a:p>
        </p:txBody>
      </p:sp>
      <p:sp>
        <p:nvSpPr>
          <p:cNvPr id="639" name="Google Shape;639;g144a473c595_2_17"/>
          <p:cNvSpPr/>
          <p:nvPr/>
        </p:nvSpPr>
        <p:spPr>
          <a:xfrm>
            <a:off x="3958677" y="2203575"/>
            <a:ext cx="902100" cy="615900"/>
          </a:xfrm>
          <a:prstGeom prst="rect">
            <a:avLst/>
          </a:prstGeom>
          <a:solidFill>
            <a:schemeClr val="lt2"/>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Klinik göstergelerin raporlanması</a:t>
            </a:r>
            <a:endParaRPr sz="1000" b="0" i="0" u="none" strike="noStrike" cap="none">
              <a:solidFill>
                <a:schemeClr val="dk1"/>
              </a:solidFill>
              <a:latin typeface="Arial"/>
              <a:ea typeface="Arial"/>
              <a:cs typeface="Arial"/>
              <a:sym typeface="Arial"/>
            </a:endParaRPr>
          </a:p>
        </p:txBody>
      </p:sp>
      <p:pic>
        <p:nvPicPr>
          <p:cNvPr id="640" name="Google Shape;640;g144a473c595_2_17"/>
          <p:cNvPicPr preferRelativeResize="0"/>
          <p:nvPr/>
        </p:nvPicPr>
        <p:blipFill rotWithShape="1">
          <a:blip r:embed="rId5">
            <a:alphaModFix/>
          </a:blip>
          <a:srcRect/>
          <a:stretch/>
        </p:blipFill>
        <p:spPr>
          <a:xfrm>
            <a:off x="6701800" y="4164439"/>
            <a:ext cx="876300" cy="104476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g144a473c595_2_52"/>
          <p:cNvSpPr txBox="1">
            <a:spLocks noGrp="1"/>
          </p:cNvSpPr>
          <p:nvPr>
            <p:ph type="title"/>
          </p:nvPr>
        </p:nvSpPr>
        <p:spPr>
          <a:xfrm>
            <a:off x="1117600" y="365125"/>
            <a:ext cx="140208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a:t>EMRAM Hakkında </a:t>
            </a:r>
            <a:endParaRPr/>
          </a:p>
        </p:txBody>
      </p:sp>
      <p:sp>
        <p:nvSpPr>
          <p:cNvPr id="646" name="Google Shape;646;g144a473c595_2_52"/>
          <p:cNvSpPr txBox="1">
            <a:spLocks noGrp="1"/>
          </p:cNvSpPr>
          <p:nvPr>
            <p:ph type="sldNum" idx="12"/>
          </p:nvPr>
        </p:nvSpPr>
        <p:spPr>
          <a:xfrm>
            <a:off x="8331200" y="6356350"/>
            <a:ext cx="3657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29</a:t>
            </a:fld>
            <a:endParaRPr/>
          </a:p>
        </p:txBody>
      </p:sp>
      <p:sp>
        <p:nvSpPr>
          <p:cNvPr id="647" name="Google Shape;647;g144a473c595_2_52"/>
          <p:cNvSpPr/>
          <p:nvPr/>
        </p:nvSpPr>
        <p:spPr>
          <a:xfrm>
            <a:off x="10651067" y="918416"/>
            <a:ext cx="1422300" cy="14046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Eczane</a:t>
            </a:r>
            <a:endParaRPr sz="1400" b="0" i="0" u="none" strike="noStrike" cap="none">
              <a:solidFill>
                <a:srgbClr val="000000"/>
              </a:solidFill>
              <a:latin typeface="Arial"/>
              <a:ea typeface="Arial"/>
              <a:cs typeface="Arial"/>
              <a:sym typeface="Arial"/>
            </a:endParaRPr>
          </a:p>
        </p:txBody>
      </p:sp>
      <p:sp>
        <p:nvSpPr>
          <p:cNvPr id="648" name="Google Shape;648;g144a473c595_2_52"/>
          <p:cNvSpPr/>
          <p:nvPr/>
        </p:nvSpPr>
        <p:spPr>
          <a:xfrm>
            <a:off x="10654242" y="2486099"/>
            <a:ext cx="1422300" cy="14445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Radyoloji (%95)</a:t>
            </a:r>
            <a:endParaRPr sz="1400" b="0" i="0" u="none" strike="noStrike" cap="none">
              <a:solidFill>
                <a:srgbClr val="000000"/>
              </a:solidFill>
              <a:latin typeface="Arial"/>
              <a:ea typeface="Arial"/>
              <a:cs typeface="Arial"/>
              <a:sym typeface="Arial"/>
            </a:endParaRPr>
          </a:p>
        </p:txBody>
      </p:sp>
      <p:sp>
        <p:nvSpPr>
          <p:cNvPr id="649" name="Google Shape;649;g144a473c595_2_52"/>
          <p:cNvSpPr/>
          <p:nvPr/>
        </p:nvSpPr>
        <p:spPr>
          <a:xfrm>
            <a:off x="10651075" y="4093675"/>
            <a:ext cx="1422300" cy="6639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Laboratuvar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(Patoloji, vb.) (%95)</a:t>
            </a:r>
            <a:endParaRPr sz="1200" b="0" i="0" u="none" strike="noStrike" cap="none">
              <a:solidFill>
                <a:schemeClr val="dk1"/>
              </a:solidFill>
              <a:latin typeface="Arial"/>
              <a:ea typeface="Arial"/>
              <a:cs typeface="Arial"/>
              <a:sym typeface="Arial"/>
            </a:endParaRPr>
          </a:p>
        </p:txBody>
      </p:sp>
      <p:pic>
        <p:nvPicPr>
          <p:cNvPr id="650" name="Google Shape;650;g144a473c595_2_52" descr="doctor icon ile ilgili görsel sonucu"/>
          <p:cNvPicPr preferRelativeResize="0"/>
          <p:nvPr/>
        </p:nvPicPr>
        <p:blipFill rotWithShape="1">
          <a:blip r:embed="rId3">
            <a:alphaModFix/>
          </a:blip>
          <a:srcRect/>
          <a:stretch/>
        </p:blipFill>
        <p:spPr>
          <a:xfrm>
            <a:off x="5177367" y="844550"/>
            <a:ext cx="864000" cy="864000"/>
          </a:xfrm>
          <a:prstGeom prst="rect">
            <a:avLst/>
          </a:prstGeom>
          <a:solidFill>
            <a:srgbClr val="D8D8D8"/>
          </a:solidFill>
          <a:ln>
            <a:noFill/>
          </a:ln>
        </p:spPr>
      </p:pic>
      <p:sp>
        <p:nvSpPr>
          <p:cNvPr id="651" name="Google Shape;651;g144a473c595_2_52"/>
          <p:cNvSpPr/>
          <p:nvPr/>
        </p:nvSpPr>
        <p:spPr>
          <a:xfrm>
            <a:off x="3056584" y="4687893"/>
            <a:ext cx="1265029" cy="1067257"/>
          </a:xfrm>
          <a:prstGeom prst="flowChartMagneticDisk">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Klinik Veri Havuzu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(CDR)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%50 oranında raporlar depolanır</a:t>
            </a:r>
            <a:endParaRPr sz="900" b="0" i="0" u="none" strike="noStrike" cap="none">
              <a:solidFill>
                <a:schemeClr val="dk1"/>
              </a:solidFill>
              <a:latin typeface="Arial"/>
              <a:ea typeface="Arial"/>
              <a:cs typeface="Arial"/>
              <a:sym typeface="Arial"/>
            </a:endParaRPr>
          </a:p>
        </p:txBody>
      </p:sp>
      <p:sp>
        <p:nvSpPr>
          <p:cNvPr id="652" name="Google Shape;652;g144a473c595_2_52" descr="nurse icon ile ilgili görsel sonucu"/>
          <p:cNvSpPr/>
          <p:nvPr/>
        </p:nvSpPr>
        <p:spPr>
          <a:xfrm>
            <a:off x="207433" y="-144463"/>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3" name="Google Shape;653;g144a473c595_2_52" descr="nurse icon ile ilgili görsel sonucu"/>
          <p:cNvSpPr/>
          <p:nvPr/>
        </p:nvSpPr>
        <p:spPr>
          <a:xfrm>
            <a:off x="410633" y="7937"/>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4" name="Google Shape;654;g144a473c595_2_52" descr="nurse icon ile ilgili görsel sonucu"/>
          <p:cNvSpPr/>
          <p:nvPr/>
        </p:nvSpPr>
        <p:spPr>
          <a:xfrm>
            <a:off x="613833" y="160337"/>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55" name="Google Shape;655;g144a473c595_2_52" descr="inpatient icon ile ilgili görsel sonucu"/>
          <p:cNvSpPr/>
          <p:nvPr/>
        </p:nvSpPr>
        <p:spPr>
          <a:xfrm>
            <a:off x="817033" y="312737"/>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656" name="Google Shape;656;g144a473c595_2_52" descr="inpatient icon ile ilgili görsel sonucu"/>
          <p:cNvPicPr preferRelativeResize="0"/>
          <p:nvPr/>
        </p:nvPicPr>
        <p:blipFill rotWithShape="1">
          <a:blip r:embed="rId4">
            <a:alphaModFix/>
          </a:blip>
          <a:srcRect/>
          <a:stretch/>
        </p:blipFill>
        <p:spPr>
          <a:xfrm>
            <a:off x="1115865" y="2133822"/>
            <a:ext cx="1181100" cy="1234786"/>
          </a:xfrm>
          <a:prstGeom prst="rect">
            <a:avLst/>
          </a:prstGeom>
          <a:noFill/>
          <a:ln>
            <a:noFill/>
          </a:ln>
        </p:spPr>
      </p:pic>
      <p:sp>
        <p:nvSpPr>
          <p:cNvPr id="657" name="Google Shape;657;g144a473c595_2_52"/>
          <p:cNvSpPr txBox="1"/>
          <p:nvPr/>
        </p:nvSpPr>
        <p:spPr>
          <a:xfrm>
            <a:off x="2665049" y="1892278"/>
            <a:ext cx="20481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dk2"/>
                </a:solidFill>
                <a:latin typeface="Arial"/>
                <a:ea typeface="Arial"/>
                <a:cs typeface="Arial"/>
                <a:sym typeface="Arial"/>
              </a:rPr>
              <a:t>Karar Destek Sistemi</a:t>
            </a:r>
            <a:endParaRPr sz="1400" b="0" i="0" u="none" strike="noStrike" cap="none">
              <a:solidFill>
                <a:srgbClr val="000000"/>
              </a:solidFill>
              <a:latin typeface="Arial"/>
              <a:ea typeface="Arial"/>
              <a:cs typeface="Arial"/>
              <a:sym typeface="Arial"/>
            </a:endParaRPr>
          </a:p>
        </p:txBody>
      </p:sp>
      <p:sp>
        <p:nvSpPr>
          <p:cNvPr id="658" name="Google Shape;658;g144a473c595_2_52"/>
          <p:cNvSpPr txBox="1"/>
          <p:nvPr/>
        </p:nvSpPr>
        <p:spPr>
          <a:xfrm>
            <a:off x="970090" y="1572850"/>
            <a:ext cx="1981200" cy="381000"/>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90000"/>
              </a:lnSpc>
              <a:spcBef>
                <a:spcPts val="0"/>
              </a:spcBef>
              <a:spcAft>
                <a:spcPts val="0"/>
              </a:spcAft>
              <a:buClr>
                <a:srgbClr val="FF0000"/>
              </a:buClr>
              <a:buSzPts val="2400"/>
              <a:buFont typeface="Arial"/>
              <a:buNone/>
            </a:pPr>
            <a:r>
              <a:rPr lang="en-US" sz="2400" b="0" i="0" u="none" strike="noStrike" cap="none">
                <a:solidFill>
                  <a:srgbClr val="FF0000"/>
                </a:solidFill>
                <a:latin typeface="Arial"/>
                <a:ea typeface="Arial"/>
                <a:cs typeface="Arial"/>
                <a:sym typeface="Arial"/>
              </a:rPr>
              <a:t>Seviye 4</a:t>
            </a:r>
            <a:endParaRPr sz="1400" b="0" i="0" u="none" strike="noStrike" cap="none">
              <a:solidFill>
                <a:srgbClr val="000000"/>
              </a:solidFill>
              <a:latin typeface="Arial"/>
              <a:ea typeface="Arial"/>
              <a:cs typeface="Arial"/>
              <a:sym typeface="Arial"/>
            </a:endParaRPr>
          </a:p>
        </p:txBody>
      </p:sp>
      <p:sp>
        <p:nvSpPr>
          <p:cNvPr id="659" name="Google Shape;659;g144a473c595_2_52"/>
          <p:cNvSpPr/>
          <p:nvPr/>
        </p:nvSpPr>
        <p:spPr>
          <a:xfrm>
            <a:off x="9758522" y="2486100"/>
            <a:ext cx="895500" cy="4950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Radyoloji PACS</a:t>
            </a:r>
            <a:endParaRPr sz="1400" b="0" i="0" u="none" strike="noStrike" cap="none">
              <a:solidFill>
                <a:srgbClr val="000000"/>
              </a:solidFill>
              <a:latin typeface="Arial"/>
              <a:ea typeface="Arial"/>
              <a:cs typeface="Arial"/>
              <a:sym typeface="Arial"/>
            </a:endParaRPr>
          </a:p>
        </p:txBody>
      </p:sp>
      <p:sp>
        <p:nvSpPr>
          <p:cNvPr id="660" name="Google Shape;660;g144a473c595_2_52"/>
          <p:cNvSpPr/>
          <p:nvPr/>
        </p:nvSpPr>
        <p:spPr>
          <a:xfrm>
            <a:off x="9752052" y="2981244"/>
            <a:ext cx="895500" cy="4815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Kardiyoloji PACS</a:t>
            </a:r>
            <a:endParaRPr sz="1400" b="0" i="0" u="none" strike="noStrike" cap="none">
              <a:solidFill>
                <a:srgbClr val="000000"/>
              </a:solidFill>
              <a:latin typeface="Arial"/>
              <a:ea typeface="Arial"/>
              <a:cs typeface="Arial"/>
              <a:sym typeface="Arial"/>
            </a:endParaRPr>
          </a:p>
        </p:txBody>
      </p:sp>
      <p:sp>
        <p:nvSpPr>
          <p:cNvPr id="661" name="Google Shape;661;g144a473c595_2_52"/>
          <p:cNvSpPr/>
          <p:nvPr/>
        </p:nvSpPr>
        <p:spPr>
          <a:xfrm>
            <a:off x="9752052" y="3449081"/>
            <a:ext cx="895500" cy="4815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DICOM olmayan görüntüler</a:t>
            </a:r>
            <a:endParaRPr sz="1400" b="0" i="0" u="none" strike="noStrike" cap="none">
              <a:solidFill>
                <a:srgbClr val="000000"/>
              </a:solidFill>
              <a:latin typeface="Arial"/>
              <a:ea typeface="Arial"/>
              <a:cs typeface="Arial"/>
              <a:sym typeface="Arial"/>
            </a:endParaRPr>
          </a:p>
        </p:txBody>
      </p:sp>
      <p:sp>
        <p:nvSpPr>
          <p:cNvPr id="662" name="Google Shape;662;g144a473c595_2_52"/>
          <p:cNvSpPr txBox="1"/>
          <p:nvPr/>
        </p:nvSpPr>
        <p:spPr>
          <a:xfrm>
            <a:off x="2617624" y="2876969"/>
            <a:ext cx="25995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dk2"/>
                </a:solidFill>
                <a:latin typeface="Arial"/>
                <a:ea typeface="Arial"/>
                <a:cs typeface="Arial"/>
                <a:sym typeface="Arial"/>
              </a:rPr>
              <a:t>Bilgi Teknolojileri Güvenliği</a:t>
            </a:r>
            <a:endParaRPr sz="1400" b="0" i="0" u="none" strike="noStrike" cap="none">
              <a:solidFill>
                <a:srgbClr val="000000"/>
              </a:solidFill>
              <a:latin typeface="Arial"/>
              <a:ea typeface="Arial"/>
              <a:cs typeface="Arial"/>
              <a:sym typeface="Arial"/>
            </a:endParaRPr>
          </a:p>
        </p:txBody>
      </p:sp>
      <p:sp>
        <p:nvSpPr>
          <p:cNvPr id="663" name="Google Shape;663;g144a473c595_2_52"/>
          <p:cNvSpPr/>
          <p:nvPr/>
        </p:nvSpPr>
        <p:spPr>
          <a:xfrm>
            <a:off x="3056577" y="3188213"/>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Değişiklik Kontrol Komitesi</a:t>
            </a:r>
            <a:endParaRPr sz="1400" b="0" i="0" u="none" strike="noStrike" cap="none">
              <a:solidFill>
                <a:srgbClr val="000000"/>
              </a:solidFill>
              <a:latin typeface="Arial"/>
              <a:ea typeface="Arial"/>
              <a:cs typeface="Arial"/>
              <a:sym typeface="Arial"/>
            </a:endParaRPr>
          </a:p>
        </p:txBody>
      </p:sp>
      <p:sp>
        <p:nvSpPr>
          <p:cNvPr id="664" name="Google Shape;664;g144a473c595_2_52"/>
          <p:cNvSpPr/>
          <p:nvPr/>
        </p:nvSpPr>
        <p:spPr>
          <a:xfrm>
            <a:off x="4860777" y="3188225"/>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Faaliyet raporları (aylık-yıllık)</a:t>
            </a:r>
            <a:endParaRPr sz="1400" b="0" i="0" u="none" strike="noStrike" cap="none">
              <a:solidFill>
                <a:srgbClr val="000000"/>
              </a:solidFill>
              <a:latin typeface="Arial"/>
              <a:ea typeface="Arial"/>
              <a:cs typeface="Arial"/>
              <a:sym typeface="Arial"/>
            </a:endParaRPr>
          </a:p>
        </p:txBody>
      </p:sp>
      <p:sp>
        <p:nvSpPr>
          <p:cNvPr id="665" name="Google Shape;665;g144a473c595_2_52"/>
          <p:cNvSpPr/>
          <p:nvPr/>
        </p:nvSpPr>
        <p:spPr>
          <a:xfrm>
            <a:off x="5762875" y="3188225"/>
            <a:ext cx="14223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Prosedürler (CLMA)</a:t>
            </a:r>
            <a:endParaRPr sz="1000" b="0" i="0" u="none" strike="noStrike" cap="none">
              <a:solidFill>
                <a:schemeClr val="dk1"/>
              </a:solidFill>
              <a:latin typeface="Arial"/>
              <a:ea typeface="Arial"/>
              <a:cs typeface="Arial"/>
              <a:sym typeface="Arial"/>
            </a:endParaRPr>
          </a:p>
        </p:txBody>
      </p:sp>
      <p:sp>
        <p:nvSpPr>
          <p:cNvPr id="666" name="Google Shape;666;g144a473c595_2_52"/>
          <p:cNvSpPr/>
          <p:nvPr/>
        </p:nvSpPr>
        <p:spPr>
          <a:xfrm>
            <a:off x="3056577" y="2203588"/>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Klinik Yönetişim Komitesi</a:t>
            </a:r>
            <a:endParaRPr sz="1000" b="0" i="0" u="none" strike="noStrike" cap="none">
              <a:solidFill>
                <a:schemeClr val="dk1"/>
              </a:solidFill>
              <a:latin typeface="Arial"/>
              <a:ea typeface="Arial"/>
              <a:cs typeface="Arial"/>
              <a:sym typeface="Arial"/>
            </a:endParaRPr>
          </a:p>
        </p:txBody>
      </p:sp>
      <p:sp>
        <p:nvSpPr>
          <p:cNvPr id="667" name="Google Shape;667;g144a473c595_2_52"/>
          <p:cNvSpPr/>
          <p:nvPr/>
        </p:nvSpPr>
        <p:spPr>
          <a:xfrm>
            <a:off x="7185175" y="3188225"/>
            <a:ext cx="14223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Politikalar (Bilgi Güvenliği politikaları ve eğitimler)</a:t>
            </a:r>
            <a:endParaRPr sz="1000" b="0" i="0" u="none" strike="noStrike" cap="none">
              <a:solidFill>
                <a:schemeClr val="dk1"/>
              </a:solidFill>
              <a:latin typeface="Arial"/>
              <a:ea typeface="Arial"/>
              <a:cs typeface="Arial"/>
              <a:sym typeface="Arial"/>
            </a:endParaRPr>
          </a:p>
        </p:txBody>
      </p:sp>
      <p:sp>
        <p:nvSpPr>
          <p:cNvPr id="668" name="Google Shape;668;g144a473c595_2_52"/>
          <p:cNvSpPr/>
          <p:nvPr/>
        </p:nvSpPr>
        <p:spPr>
          <a:xfrm>
            <a:off x="6462373" y="923636"/>
            <a:ext cx="895500" cy="4992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Uzaktan </a:t>
            </a:r>
            <a:r>
              <a:rPr lang="en-US" sz="900" b="0" i="0" u="none" strike="noStrike" cap="none">
                <a:solidFill>
                  <a:schemeClr val="dk1"/>
                </a:solidFill>
                <a:latin typeface="Arial"/>
                <a:ea typeface="Arial"/>
                <a:cs typeface="Arial"/>
                <a:sym typeface="Arial"/>
              </a:rPr>
              <a:t>erişim</a:t>
            </a:r>
            <a:endParaRPr sz="1400" b="0" i="0" u="none" strike="noStrike" cap="none">
              <a:solidFill>
                <a:srgbClr val="000000"/>
              </a:solidFill>
              <a:latin typeface="Arial"/>
              <a:ea typeface="Arial"/>
              <a:cs typeface="Arial"/>
              <a:sym typeface="Arial"/>
            </a:endParaRPr>
          </a:p>
        </p:txBody>
      </p:sp>
      <p:sp>
        <p:nvSpPr>
          <p:cNvPr id="669" name="Google Shape;669;g144a473c595_2_52"/>
          <p:cNvSpPr/>
          <p:nvPr/>
        </p:nvSpPr>
        <p:spPr>
          <a:xfrm>
            <a:off x="7357873" y="923636"/>
            <a:ext cx="895500" cy="4992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e-order %50</a:t>
            </a:r>
            <a:endParaRPr sz="1000" b="0" i="0" u="none" strike="noStrike" cap="none">
              <a:solidFill>
                <a:schemeClr val="dk1"/>
              </a:solidFill>
              <a:latin typeface="Arial"/>
              <a:ea typeface="Arial"/>
              <a:cs typeface="Arial"/>
              <a:sym typeface="Arial"/>
            </a:endParaRPr>
          </a:p>
        </p:txBody>
      </p:sp>
      <p:sp>
        <p:nvSpPr>
          <p:cNvPr id="670" name="Google Shape;670;g144a473c595_2_52"/>
          <p:cNvSpPr/>
          <p:nvPr/>
        </p:nvSpPr>
        <p:spPr>
          <a:xfrm>
            <a:off x="8253376" y="923625"/>
            <a:ext cx="1422300" cy="4992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Klinik Dokümantasyon %50</a:t>
            </a:r>
            <a:endParaRPr sz="1000" b="0" i="0" u="none" strike="noStrike" cap="none">
              <a:solidFill>
                <a:schemeClr val="dk1"/>
              </a:solidFill>
              <a:latin typeface="Arial"/>
              <a:ea typeface="Arial"/>
              <a:cs typeface="Arial"/>
              <a:sym typeface="Arial"/>
            </a:endParaRPr>
          </a:p>
        </p:txBody>
      </p:sp>
      <p:sp>
        <p:nvSpPr>
          <p:cNvPr id="671" name="Google Shape;671;g144a473c595_2_52"/>
          <p:cNvSpPr/>
          <p:nvPr/>
        </p:nvSpPr>
        <p:spPr>
          <a:xfrm>
            <a:off x="4321623" y="4971936"/>
            <a:ext cx="895500" cy="4992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Rol bazlı yetkilendirme</a:t>
            </a:r>
            <a:endParaRPr sz="1000" b="0" i="0" u="none" strike="noStrike" cap="none">
              <a:solidFill>
                <a:schemeClr val="dk1"/>
              </a:solidFill>
              <a:latin typeface="Arial"/>
              <a:ea typeface="Arial"/>
              <a:cs typeface="Arial"/>
              <a:sym typeface="Arial"/>
            </a:endParaRPr>
          </a:p>
        </p:txBody>
      </p:sp>
      <p:sp>
        <p:nvSpPr>
          <p:cNvPr id="672" name="Google Shape;672;g144a473c595_2_52"/>
          <p:cNvSpPr/>
          <p:nvPr/>
        </p:nvSpPr>
        <p:spPr>
          <a:xfrm>
            <a:off x="3958677" y="2203575"/>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Klinik göstergelerin raporlanması</a:t>
            </a:r>
            <a:endParaRPr sz="1000" b="0" i="0" u="none" strike="noStrike" cap="none">
              <a:solidFill>
                <a:schemeClr val="dk1"/>
              </a:solidFill>
              <a:latin typeface="Arial"/>
              <a:ea typeface="Arial"/>
              <a:cs typeface="Arial"/>
              <a:sym typeface="Arial"/>
            </a:endParaRPr>
          </a:p>
        </p:txBody>
      </p:sp>
      <p:sp>
        <p:nvSpPr>
          <p:cNvPr id="673" name="Google Shape;673;g144a473c595_2_52"/>
          <p:cNvSpPr txBox="1"/>
          <p:nvPr/>
        </p:nvSpPr>
        <p:spPr>
          <a:xfrm>
            <a:off x="5840199" y="5283806"/>
            <a:ext cx="25995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dk2"/>
                </a:solidFill>
                <a:latin typeface="Arial"/>
                <a:ea typeface="Arial"/>
                <a:cs typeface="Arial"/>
                <a:sym typeface="Arial"/>
              </a:rPr>
              <a:t>Hasta Katılımı</a:t>
            </a:r>
            <a:endParaRPr sz="1400" b="0" i="0" u="none" strike="noStrike" cap="none">
              <a:solidFill>
                <a:srgbClr val="000000"/>
              </a:solidFill>
              <a:latin typeface="Arial"/>
              <a:ea typeface="Arial"/>
              <a:cs typeface="Arial"/>
              <a:sym typeface="Arial"/>
            </a:endParaRPr>
          </a:p>
        </p:txBody>
      </p:sp>
      <p:sp>
        <p:nvSpPr>
          <p:cNvPr id="674" name="Google Shape;674;g144a473c595_2_52"/>
          <p:cNvSpPr/>
          <p:nvPr/>
        </p:nvSpPr>
        <p:spPr>
          <a:xfrm>
            <a:off x="6008027" y="5569513"/>
            <a:ext cx="902100" cy="615900"/>
          </a:xfrm>
          <a:prstGeom prst="rect">
            <a:avLst/>
          </a:prstGeom>
          <a:solidFill>
            <a:schemeClr val="lt2"/>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e-Nabız’a erişim</a:t>
            </a:r>
            <a:endParaRPr sz="1400" b="0" i="0" u="none" strike="noStrike" cap="none">
              <a:solidFill>
                <a:srgbClr val="000000"/>
              </a:solidFill>
              <a:latin typeface="Arial"/>
              <a:ea typeface="Arial"/>
              <a:cs typeface="Arial"/>
              <a:sym typeface="Arial"/>
            </a:endParaRPr>
          </a:p>
        </p:txBody>
      </p:sp>
      <p:sp>
        <p:nvSpPr>
          <p:cNvPr id="675" name="Google Shape;675;g144a473c595_2_52"/>
          <p:cNvSpPr/>
          <p:nvPr/>
        </p:nvSpPr>
        <p:spPr>
          <a:xfrm>
            <a:off x="6910127" y="5569513"/>
            <a:ext cx="902100" cy="615900"/>
          </a:xfrm>
          <a:prstGeom prst="rect">
            <a:avLst/>
          </a:prstGeom>
          <a:solidFill>
            <a:schemeClr val="lt2"/>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Hasta memnuniyet anketleri</a:t>
            </a:r>
            <a:endParaRPr sz="1400" b="0" i="0" u="none" strike="noStrike" cap="none">
              <a:solidFill>
                <a:srgbClr val="000000"/>
              </a:solidFill>
              <a:latin typeface="Arial"/>
              <a:ea typeface="Arial"/>
              <a:cs typeface="Arial"/>
              <a:sym typeface="Arial"/>
            </a:endParaRPr>
          </a:p>
        </p:txBody>
      </p:sp>
      <p:sp>
        <p:nvSpPr>
          <p:cNvPr id="676" name="Google Shape;676;g144a473c595_2_52"/>
          <p:cNvSpPr/>
          <p:nvPr/>
        </p:nvSpPr>
        <p:spPr>
          <a:xfrm>
            <a:off x="3056577" y="3791363"/>
            <a:ext cx="902100" cy="615900"/>
          </a:xfrm>
          <a:prstGeom prst="rect">
            <a:avLst/>
          </a:prstGeom>
          <a:solidFill>
            <a:schemeClr val="lt2"/>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dirty="0">
                <a:solidFill>
                  <a:schemeClr val="dk1"/>
                </a:solidFill>
                <a:latin typeface="Arial"/>
                <a:ea typeface="Arial"/>
                <a:cs typeface="Arial"/>
                <a:sym typeface="Arial"/>
              </a:rPr>
              <a:t>İş </a:t>
            </a:r>
            <a:r>
              <a:rPr lang="en-US" sz="1000" b="0" i="0" u="none" strike="noStrike" cap="none" dirty="0" err="1">
                <a:solidFill>
                  <a:schemeClr val="dk1"/>
                </a:solidFill>
                <a:latin typeface="Arial"/>
                <a:ea typeface="Arial"/>
                <a:cs typeface="Arial"/>
                <a:sym typeface="Arial"/>
              </a:rPr>
              <a:t>Sürekliliği</a:t>
            </a:r>
            <a:endParaRPr lang="tr-TR" sz="1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r>
              <a:rPr lang="tr-TR" sz="1000" dirty="0">
                <a:solidFill>
                  <a:schemeClr val="dk1"/>
                </a:solidFill>
              </a:rPr>
              <a:t>(mevcudiyeti)</a:t>
            </a:r>
            <a:endParaRPr sz="1400" b="0" i="0" u="none" strike="noStrike" cap="none" dirty="0">
              <a:solidFill>
                <a:srgbClr val="000000"/>
              </a:solidFill>
              <a:latin typeface="Arial"/>
              <a:ea typeface="Arial"/>
              <a:cs typeface="Arial"/>
              <a:sym typeface="Arial"/>
            </a:endParaRPr>
          </a:p>
        </p:txBody>
      </p:sp>
      <p:sp>
        <p:nvSpPr>
          <p:cNvPr id="677" name="Google Shape;677;g144a473c595_2_52"/>
          <p:cNvSpPr/>
          <p:nvPr/>
        </p:nvSpPr>
        <p:spPr>
          <a:xfrm>
            <a:off x="3958675" y="3743400"/>
            <a:ext cx="902100" cy="663900"/>
          </a:xfrm>
          <a:prstGeom prst="rect">
            <a:avLst/>
          </a:prstGeom>
          <a:solidFill>
            <a:schemeClr val="lt2"/>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Saldırı Tespit Sistemi</a:t>
            </a:r>
            <a:endParaRPr sz="1400" b="0" i="0" u="none" strike="noStrike" cap="none">
              <a:solidFill>
                <a:srgbClr val="000000"/>
              </a:solidFill>
              <a:latin typeface="Arial"/>
              <a:ea typeface="Arial"/>
              <a:cs typeface="Arial"/>
              <a:sym typeface="Arial"/>
            </a:endParaRPr>
          </a:p>
        </p:txBody>
      </p:sp>
      <p:sp>
        <p:nvSpPr>
          <p:cNvPr id="678" name="Google Shape;678;g144a473c595_2_52"/>
          <p:cNvSpPr/>
          <p:nvPr/>
        </p:nvSpPr>
        <p:spPr>
          <a:xfrm>
            <a:off x="3958675" y="3188250"/>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Bilgi İşlem Komitesi</a:t>
            </a:r>
            <a:endParaRPr sz="1400" b="0" i="0" u="none" strike="noStrike" cap="none">
              <a:solidFill>
                <a:srgbClr val="000000"/>
              </a:solidFill>
              <a:latin typeface="Arial"/>
              <a:ea typeface="Arial"/>
              <a:cs typeface="Arial"/>
              <a:sym typeface="Arial"/>
            </a:endParaRPr>
          </a:p>
        </p:txBody>
      </p:sp>
      <p:pic>
        <p:nvPicPr>
          <p:cNvPr id="679" name="Google Shape;679;g144a473c595_2_52"/>
          <p:cNvPicPr preferRelativeResize="0"/>
          <p:nvPr/>
        </p:nvPicPr>
        <p:blipFill rotWithShape="1">
          <a:blip r:embed="rId5">
            <a:alphaModFix/>
          </a:blip>
          <a:srcRect/>
          <a:stretch/>
        </p:blipFill>
        <p:spPr>
          <a:xfrm>
            <a:off x="6701800" y="4164439"/>
            <a:ext cx="876300" cy="1044761"/>
          </a:xfrm>
          <a:prstGeom prst="rect">
            <a:avLst/>
          </a:prstGeom>
          <a:noFill/>
          <a:ln>
            <a:noFill/>
          </a:ln>
        </p:spPr>
      </p:pic>
      <p:sp>
        <p:nvSpPr>
          <p:cNvPr id="680" name="Google Shape;680;g144a473c595_2_52"/>
          <p:cNvSpPr/>
          <p:nvPr/>
        </p:nvSpPr>
        <p:spPr>
          <a:xfrm>
            <a:off x="9752050" y="920600"/>
            <a:ext cx="902100" cy="4992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eMAR</a:t>
            </a:r>
            <a:endParaRPr sz="1000" b="0" i="0" u="none" strike="noStrike" cap="non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g1534c7b29a7_1_58"/>
          <p:cNvSpPr txBox="1"/>
          <p:nvPr/>
        </p:nvSpPr>
        <p:spPr>
          <a:xfrm>
            <a:off x="1046501" y="288702"/>
            <a:ext cx="78867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dirty="0">
                <a:solidFill>
                  <a:schemeClr val="dk1"/>
                </a:solidFill>
                <a:latin typeface="Calibri"/>
                <a:ea typeface="Calibri"/>
                <a:cs typeface="Calibri"/>
                <a:sym typeface="Calibri"/>
              </a:rPr>
              <a:t>«Sağlık Bakanı» olmak…</a:t>
            </a:r>
            <a:endParaRPr sz="3200" b="0" i="0" u="none" strike="noStrike" cap="none" dirty="0">
              <a:solidFill>
                <a:schemeClr val="dk1"/>
              </a:solidFill>
              <a:latin typeface="Calibri"/>
              <a:ea typeface="Calibri"/>
              <a:cs typeface="Calibri"/>
              <a:sym typeface="Calibri"/>
            </a:endParaRPr>
          </a:p>
        </p:txBody>
      </p:sp>
      <p:sp>
        <p:nvSpPr>
          <p:cNvPr id="124" name="Google Shape;124;g1534c7b29a7_1_58"/>
          <p:cNvSpPr txBox="1"/>
          <p:nvPr/>
        </p:nvSpPr>
        <p:spPr>
          <a:xfrm>
            <a:off x="1046501" y="1614265"/>
            <a:ext cx="6099600" cy="3358500"/>
          </a:xfrm>
          <a:prstGeom prst="rect">
            <a:avLst/>
          </a:prstGeom>
          <a:noFill/>
          <a:ln>
            <a:noFill/>
          </a:ln>
        </p:spPr>
        <p:txBody>
          <a:bodyPr spcFirstLastPara="1" wrap="square" lIns="91425" tIns="45700" rIns="91425" bIns="45700" anchor="t" anchorCtr="0">
            <a:spAutoFit/>
          </a:bodyPr>
          <a:lstStyle/>
          <a:p>
            <a:pPr marL="0" marR="0" lvl="0" indent="0" algn="just" rtl="0">
              <a:lnSpc>
                <a:spcPct val="90000"/>
              </a:lnSpc>
              <a:spcBef>
                <a:spcPts val="0"/>
              </a:spcBef>
              <a:spcAft>
                <a:spcPts val="0"/>
              </a:spcAft>
              <a:buClr>
                <a:srgbClr val="3E3EBC"/>
              </a:buClr>
              <a:buSzPts val="2400"/>
              <a:buFont typeface="Arial"/>
              <a:buNone/>
            </a:pPr>
            <a:r>
              <a:rPr lang="en-US" sz="1800" b="1" i="0" u="none" strike="noStrike" cap="none" dirty="0">
                <a:solidFill>
                  <a:srgbClr val="3E3EBC"/>
                </a:solidFill>
                <a:latin typeface="Arial"/>
                <a:ea typeface="Arial"/>
                <a:cs typeface="Arial"/>
                <a:sym typeface="Arial"/>
              </a:rPr>
              <a:t>Kanıta ve veriye dayalı kararlar veririm…</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480"/>
              </a:spcBef>
              <a:spcAft>
                <a:spcPts val="0"/>
              </a:spcAft>
              <a:buClr>
                <a:schemeClr val="dk1"/>
              </a:buClr>
              <a:buSzPts val="2400"/>
              <a:buFont typeface="Arial"/>
              <a:buChar char="•"/>
            </a:pPr>
            <a:r>
              <a:rPr lang="en-US" sz="1800" b="0" i="0" u="none" strike="noStrike" cap="none" dirty="0">
                <a:solidFill>
                  <a:schemeClr val="dk1"/>
                </a:solidFill>
                <a:latin typeface="Arial"/>
                <a:ea typeface="Arial"/>
                <a:cs typeface="Arial"/>
                <a:sym typeface="Arial"/>
              </a:rPr>
              <a:t>İstatistikler</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480"/>
              </a:spcBef>
              <a:spcAft>
                <a:spcPts val="0"/>
              </a:spcAft>
              <a:buClr>
                <a:schemeClr val="dk1"/>
              </a:buClr>
              <a:buSzPts val="2400"/>
              <a:buFont typeface="Arial"/>
              <a:buChar char="•"/>
            </a:pPr>
            <a:r>
              <a:rPr lang="en-US" sz="1800" b="0" i="0" u="none" strike="noStrike" cap="none" dirty="0">
                <a:solidFill>
                  <a:schemeClr val="dk1"/>
                </a:solidFill>
                <a:latin typeface="Arial"/>
                <a:ea typeface="Arial"/>
                <a:cs typeface="Arial"/>
                <a:sym typeface="Arial"/>
              </a:rPr>
              <a:t>Raporlar</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480"/>
              </a:spcBef>
              <a:spcAft>
                <a:spcPts val="0"/>
              </a:spcAft>
              <a:buClr>
                <a:schemeClr val="dk1"/>
              </a:buClr>
              <a:buSzPts val="2400"/>
              <a:buFont typeface="Arial"/>
              <a:buChar char="•"/>
            </a:pPr>
            <a:r>
              <a:rPr lang="en-US" sz="1800" b="0" i="0" u="none" strike="noStrike" cap="none" dirty="0">
                <a:solidFill>
                  <a:schemeClr val="dk1"/>
                </a:solidFill>
                <a:latin typeface="Arial"/>
                <a:ea typeface="Arial"/>
                <a:cs typeface="Arial"/>
                <a:sym typeface="Arial"/>
              </a:rPr>
              <a:t>Bilimsel araştırmalar</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480"/>
              </a:spcBef>
              <a:spcAft>
                <a:spcPts val="0"/>
              </a:spcAft>
              <a:buClr>
                <a:schemeClr val="dk1"/>
              </a:buClr>
              <a:buSzPts val="2400"/>
              <a:buFont typeface="Arial"/>
              <a:buChar char="•"/>
            </a:pPr>
            <a:r>
              <a:rPr lang="en-US" sz="1800" b="0" i="0" u="none" strike="noStrike" cap="none" dirty="0">
                <a:solidFill>
                  <a:schemeClr val="dk1"/>
                </a:solidFill>
                <a:latin typeface="Arial"/>
                <a:ea typeface="Arial"/>
                <a:cs typeface="Arial"/>
                <a:sym typeface="Arial"/>
              </a:rPr>
              <a:t>İş zekası sistemleri</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480"/>
              </a:spcBef>
              <a:spcAft>
                <a:spcPts val="0"/>
              </a:spcAft>
              <a:buClr>
                <a:schemeClr val="dk1"/>
              </a:buClr>
              <a:buSzPts val="2400"/>
              <a:buFont typeface="Arial"/>
              <a:buChar char="•"/>
            </a:pPr>
            <a:r>
              <a:rPr lang="en-US" sz="1800" b="0" i="0" u="none" strike="noStrike" cap="none" dirty="0">
                <a:solidFill>
                  <a:schemeClr val="dk1"/>
                </a:solidFill>
                <a:latin typeface="Arial"/>
                <a:ea typeface="Arial"/>
                <a:cs typeface="Arial"/>
                <a:sym typeface="Arial"/>
              </a:rPr>
              <a:t>Hasta Memnuniyet Anketleri </a:t>
            </a:r>
            <a:endParaRPr sz="1800" b="0" i="0" u="none" strike="noStrike" cap="none" dirty="0">
              <a:solidFill>
                <a:schemeClr val="dk1"/>
              </a:solidFill>
              <a:latin typeface="Arial"/>
              <a:ea typeface="Arial"/>
              <a:cs typeface="Arial"/>
              <a:sym typeface="Arial"/>
            </a:endParaRPr>
          </a:p>
          <a:p>
            <a:pPr marL="342900" marR="0" lvl="0" indent="-342900" algn="l" rtl="0">
              <a:lnSpc>
                <a:spcPct val="100000"/>
              </a:lnSpc>
              <a:spcBef>
                <a:spcPts val="480"/>
              </a:spcBef>
              <a:spcAft>
                <a:spcPts val="0"/>
              </a:spcAft>
              <a:buClr>
                <a:schemeClr val="dk1"/>
              </a:buClr>
              <a:buSzPts val="2400"/>
              <a:buFont typeface="Arial"/>
              <a:buChar char="•"/>
            </a:pPr>
            <a:r>
              <a:rPr lang="en-US" sz="1800" b="0" i="0" u="none" strike="noStrike" cap="none" dirty="0">
                <a:solidFill>
                  <a:schemeClr val="dk1"/>
                </a:solidFill>
                <a:latin typeface="Arial"/>
                <a:ea typeface="Arial"/>
                <a:cs typeface="Arial"/>
                <a:sym typeface="Arial"/>
              </a:rPr>
              <a:t>Kalite ve Verimlilik Göstergeleri</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480"/>
              </a:spcBef>
              <a:spcAft>
                <a:spcPts val="0"/>
              </a:spcAft>
              <a:buClr>
                <a:schemeClr val="dk1"/>
              </a:buClr>
              <a:buSzPts val="2400"/>
              <a:buFont typeface="Arial"/>
              <a:buChar char="•"/>
            </a:pPr>
            <a:r>
              <a:rPr lang="en-US" sz="1400" b="0" i="0" u="none" strike="noStrike" cap="none" dirty="0">
                <a:solidFill>
                  <a:srgbClr val="000000"/>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23"/>
          <p:cNvSpPr txBox="1">
            <a:spLocks noGrp="1"/>
          </p:cNvSpPr>
          <p:nvPr>
            <p:ph type="title"/>
          </p:nvPr>
        </p:nvSpPr>
        <p:spPr>
          <a:xfrm>
            <a:off x="1117600" y="365125"/>
            <a:ext cx="140208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a:t>EMRAM Hakkında </a:t>
            </a:r>
            <a:endParaRPr/>
          </a:p>
        </p:txBody>
      </p:sp>
      <p:sp>
        <p:nvSpPr>
          <p:cNvPr id="686" name="Google Shape;686;p23"/>
          <p:cNvSpPr txBox="1">
            <a:spLocks noGrp="1"/>
          </p:cNvSpPr>
          <p:nvPr>
            <p:ph type="sldNum" idx="12"/>
          </p:nvPr>
        </p:nvSpPr>
        <p:spPr>
          <a:xfrm>
            <a:off x="8415767" y="6424406"/>
            <a:ext cx="3657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30</a:t>
            </a:fld>
            <a:endParaRPr/>
          </a:p>
        </p:txBody>
      </p:sp>
      <p:sp>
        <p:nvSpPr>
          <p:cNvPr id="687" name="Google Shape;687;p23"/>
          <p:cNvSpPr/>
          <p:nvPr/>
        </p:nvSpPr>
        <p:spPr>
          <a:xfrm>
            <a:off x="10651067" y="918416"/>
            <a:ext cx="1422300" cy="14046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Eczane</a:t>
            </a:r>
            <a:endParaRPr sz="1400" b="0" i="0" u="none" strike="noStrike" cap="none">
              <a:solidFill>
                <a:srgbClr val="000000"/>
              </a:solidFill>
              <a:latin typeface="Arial"/>
              <a:ea typeface="Arial"/>
              <a:cs typeface="Arial"/>
              <a:sym typeface="Arial"/>
            </a:endParaRPr>
          </a:p>
        </p:txBody>
      </p:sp>
      <p:sp>
        <p:nvSpPr>
          <p:cNvPr id="688" name="Google Shape;688;p23"/>
          <p:cNvSpPr/>
          <p:nvPr/>
        </p:nvSpPr>
        <p:spPr>
          <a:xfrm>
            <a:off x="10651067" y="2443479"/>
            <a:ext cx="1422300" cy="14445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Radyoloji (%95)</a:t>
            </a:r>
            <a:endParaRPr sz="1400" b="0" i="0" u="none" strike="noStrike" cap="none">
              <a:solidFill>
                <a:srgbClr val="000000"/>
              </a:solidFill>
              <a:latin typeface="Arial"/>
              <a:ea typeface="Arial"/>
              <a:cs typeface="Arial"/>
              <a:sym typeface="Arial"/>
            </a:endParaRPr>
          </a:p>
        </p:txBody>
      </p:sp>
      <p:sp>
        <p:nvSpPr>
          <p:cNvPr id="689" name="Google Shape;689;p23"/>
          <p:cNvSpPr/>
          <p:nvPr/>
        </p:nvSpPr>
        <p:spPr>
          <a:xfrm>
            <a:off x="10651067" y="4006000"/>
            <a:ext cx="1422300" cy="495001"/>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Laboratuvar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(Patoloji, vb.) (%95)</a:t>
            </a:r>
            <a:endParaRPr sz="1200" b="0" i="0" u="none" strike="noStrike" cap="none">
              <a:solidFill>
                <a:schemeClr val="dk1"/>
              </a:solidFill>
              <a:latin typeface="Arial"/>
              <a:ea typeface="Arial"/>
              <a:cs typeface="Arial"/>
              <a:sym typeface="Arial"/>
            </a:endParaRPr>
          </a:p>
        </p:txBody>
      </p:sp>
      <p:pic>
        <p:nvPicPr>
          <p:cNvPr id="690" name="Google Shape;690;p23" descr="doctor icon ile ilgili görsel sonucu"/>
          <p:cNvPicPr preferRelativeResize="0"/>
          <p:nvPr/>
        </p:nvPicPr>
        <p:blipFill rotWithShape="1">
          <a:blip r:embed="rId3">
            <a:alphaModFix/>
          </a:blip>
          <a:srcRect/>
          <a:stretch/>
        </p:blipFill>
        <p:spPr>
          <a:xfrm>
            <a:off x="5177367" y="844550"/>
            <a:ext cx="864000" cy="864000"/>
          </a:xfrm>
          <a:prstGeom prst="rect">
            <a:avLst/>
          </a:prstGeom>
          <a:solidFill>
            <a:srgbClr val="D8D8D8"/>
          </a:solidFill>
          <a:ln>
            <a:noFill/>
          </a:ln>
        </p:spPr>
      </p:pic>
      <p:sp>
        <p:nvSpPr>
          <p:cNvPr id="691" name="Google Shape;691;p23"/>
          <p:cNvSpPr/>
          <p:nvPr/>
        </p:nvSpPr>
        <p:spPr>
          <a:xfrm>
            <a:off x="3056584" y="4687893"/>
            <a:ext cx="1265029" cy="1067257"/>
          </a:xfrm>
          <a:prstGeom prst="flowChartMagneticDisk">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Klinik Veri Havuzu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(CDR)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%50 oranında raporlar depolanır</a:t>
            </a:r>
            <a:endParaRPr sz="900" b="0" i="0" u="none" strike="noStrike" cap="none">
              <a:solidFill>
                <a:schemeClr val="dk1"/>
              </a:solidFill>
              <a:latin typeface="Arial"/>
              <a:ea typeface="Arial"/>
              <a:cs typeface="Arial"/>
              <a:sym typeface="Arial"/>
            </a:endParaRPr>
          </a:p>
        </p:txBody>
      </p:sp>
      <p:sp>
        <p:nvSpPr>
          <p:cNvPr id="692" name="Google Shape;692;p23" descr="nurse icon ile ilgili görsel sonucu"/>
          <p:cNvSpPr/>
          <p:nvPr/>
        </p:nvSpPr>
        <p:spPr>
          <a:xfrm>
            <a:off x="207433" y="-144463"/>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93" name="Google Shape;693;p23" descr="nurse icon ile ilgili görsel sonucu"/>
          <p:cNvSpPr/>
          <p:nvPr/>
        </p:nvSpPr>
        <p:spPr>
          <a:xfrm>
            <a:off x="410633" y="7937"/>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94" name="Google Shape;694;p23" descr="nurse icon ile ilgili görsel sonucu"/>
          <p:cNvSpPr/>
          <p:nvPr/>
        </p:nvSpPr>
        <p:spPr>
          <a:xfrm>
            <a:off x="613833" y="160337"/>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95" name="Google Shape;695;p23" descr="inpatient icon ile ilgili görsel sonucu"/>
          <p:cNvSpPr/>
          <p:nvPr/>
        </p:nvSpPr>
        <p:spPr>
          <a:xfrm>
            <a:off x="817033" y="312737"/>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696" name="Google Shape;696;p23" descr="inpatient icon ile ilgili görsel sonucu"/>
          <p:cNvPicPr preferRelativeResize="0"/>
          <p:nvPr/>
        </p:nvPicPr>
        <p:blipFill rotWithShape="1">
          <a:blip r:embed="rId4">
            <a:alphaModFix/>
          </a:blip>
          <a:srcRect/>
          <a:stretch/>
        </p:blipFill>
        <p:spPr>
          <a:xfrm>
            <a:off x="1115865" y="2133822"/>
            <a:ext cx="1181100" cy="1234786"/>
          </a:xfrm>
          <a:prstGeom prst="rect">
            <a:avLst/>
          </a:prstGeom>
          <a:noFill/>
          <a:ln>
            <a:noFill/>
          </a:ln>
        </p:spPr>
      </p:pic>
      <p:sp>
        <p:nvSpPr>
          <p:cNvPr id="697" name="Google Shape;697;p23"/>
          <p:cNvSpPr txBox="1"/>
          <p:nvPr/>
        </p:nvSpPr>
        <p:spPr>
          <a:xfrm>
            <a:off x="2721849" y="1892278"/>
            <a:ext cx="20481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dk2"/>
                </a:solidFill>
                <a:latin typeface="Arial"/>
                <a:ea typeface="Arial"/>
                <a:cs typeface="Arial"/>
                <a:sym typeface="Arial"/>
              </a:rPr>
              <a:t>Karar Destek Sistemi</a:t>
            </a:r>
            <a:endParaRPr sz="1400" b="0" i="0" u="none" strike="noStrike" cap="none">
              <a:solidFill>
                <a:srgbClr val="000000"/>
              </a:solidFill>
              <a:latin typeface="Arial"/>
              <a:ea typeface="Arial"/>
              <a:cs typeface="Arial"/>
              <a:sym typeface="Arial"/>
            </a:endParaRPr>
          </a:p>
        </p:txBody>
      </p:sp>
      <p:sp>
        <p:nvSpPr>
          <p:cNvPr id="698" name="Google Shape;698;p23"/>
          <p:cNvSpPr txBox="1"/>
          <p:nvPr/>
        </p:nvSpPr>
        <p:spPr>
          <a:xfrm>
            <a:off x="970090" y="1572850"/>
            <a:ext cx="1981200" cy="381000"/>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90000"/>
              </a:lnSpc>
              <a:spcBef>
                <a:spcPts val="0"/>
              </a:spcBef>
              <a:spcAft>
                <a:spcPts val="0"/>
              </a:spcAft>
              <a:buClr>
                <a:srgbClr val="FF0000"/>
              </a:buClr>
              <a:buSzPts val="2400"/>
              <a:buFont typeface="Arial"/>
              <a:buNone/>
            </a:pPr>
            <a:r>
              <a:rPr lang="en-US" sz="2400" b="0" i="0" u="none" strike="noStrike" cap="none">
                <a:solidFill>
                  <a:srgbClr val="FF0000"/>
                </a:solidFill>
                <a:latin typeface="Arial"/>
                <a:ea typeface="Arial"/>
                <a:cs typeface="Arial"/>
                <a:sym typeface="Arial"/>
              </a:rPr>
              <a:t>Seviye 5</a:t>
            </a:r>
            <a:endParaRPr sz="1400" b="0" i="0" u="none" strike="noStrike" cap="none">
              <a:solidFill>
                <a:srgbClr val="000000"/>
              </a:solidFill>
              <a:latin typeface="Arial"/>
              <a:ea typeface="Arial"/>
              <a:cs typeface="Arial"/>
              <a:sym typeface="Arial"/>
            </a:endParaRPr>
          </a:p>
        </p:txBody>
      </p:sp>
      <p:sp>
        <p:nvSpPr>
          <p:cNvPr id="699" name="Google Shape;699;p23"/>
          <p:cNvSpPr/>
          <p:nvPr/>
        </p:nvSpPr>
        <p:spPr>
          <a:xfrm>
            <a:off x="9755347" y="2443480"/>
            <a:ext cx="895500" cy="4950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Radyoloji PACS</a:t>
            </a:r>
            <a:endParaRPr sz="1400" b="0" i="0" u="none" strike="noStrike" cap="none">
              <a:solidFill>
                <a:srgbClr val="000000"/>
              </a:solidFill>
              <a:latin typeface="Arial"/>
              <a:ea typeface="Arial"/>
              <a:cs typeface="Arial"/>
              <a:sym typeface="Arial"/>
            </a:endParaRPr>
          </a:p>
        </p:txBody>
      </p:sp>
      <p:sp>
        <p:nvSpPr>
          <p:cNvPr id="700" name="Google Shape;700;p23"/>
          <p:cNvSpPr/>
          <p:nvPr/>
        </p:nvSpPr>
        <p:spPr>
          <a:xfrm>
            <a:off x="9748877" y="2938624"/>
            <a:ext cx="895500" cy="4815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Kardiyoloji PACS</a:t>
            </a:r>
            <a:endParaRPr sz="1400" b="0" i="0" u="none" strike="noStrike" cap="none">
              <a:solidFill>
                <a:srgbClr val="000000"/>
              </a:solidFill>
              <a:latin typeface="Arial"/>
              <a:ea typeface="Arial"/>
              <a:cs typeface="Arial"/>
              <a:sym typeface="Arial"/>
            </a:endParaRPr>
          </a:p>
        </p:txBody>
      </p:sp>
      <p:sp>
        <p:nvSpPr>
          <p:cNvPr id="701" name="Google Shape;701;p23"/>
          <p:cNvSpPr/>
          <p:nvPr/>
        </p:nvSpPr>
        <p:spPr>
          <a:xfrm>
            <a:off x="9748877" y="3406461"/>
            <a:ext cx="895500" cy="4815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DICOM olmayan görüntüler</a:t>
            </a:r>
            <a:endParaRPr sz="1400" b="0" i="0" u="none" strike="noStrike" cap="none">
              <a:solidFill>
                <a:srgbClr val="000000"/>
              </a:solidFill>
              <a:latin typeface="Arial"/>
              <a:ea typeface="Arial"/>
              <a:cs typeface="Arial"/>
              <a:sym typeface="Arial"/>
            </a:endParaRPr>
          </a:p>
        </p:txBody>
      </p:sp>
      <p:sp>
        <p:nvSpPr>
          <p:cNvPr id="702" name="Google Shape;702;p23"/>
          <p:cNvSpPr txBox="1"/>
          <p:nvPr/>
        </p:nvSpPr>
        <p:spPr>
          <a:xfrm>
            <a:off x="2617624" y="2876969"/>
            <a:ext cx="25995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dk2"/>
                </a:solidFill>
                <a:latin typeface="Arial"/>
                <a:ea typeface="Arial"/>
                <a:cs typeface="Arial"/>
                <a:sym typeface="Arial"/>
              </a:rPr>
              <a:t>Bilgi Teknolojileri Güvenliği</a:t>
            </a:r>
            <a:endParaRPr sz="1400" b="0" i="0" u="none" strike="noStrike" cap="none">
              <a:solidFill>
                <a:srgbClr val="000000"/>
              </a:solidFill>
              <a:latin typeface="Arial"/>
              <a:ea typeface="Arial"/>
              <a:cs typeface="Arial"/>
              <a:sym typeface="Arial"/>
            </a:endParaRPr>
          </a:p>
        </p:txBody>
      </p:sp>
      <p:sp>
        <p:nvSpPr>
          <p:cNvPr id="703" name="Google Shape;703;p23"/>
          <p:cNvSpPr/>
          <p:nvPr/>
        </p:nvSpPr>
        <p:spPr>
          <a:xfrm>
            <a:off x="3056577" y="3188213"/>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Değişiklik Kontrol Komitesi</a:t>
            </a:r>
            <a:endParaRPr sz="1400" b="0" i="0" u="none" strike="noStrike" cap="none">
              <a:solidFill>
                <a:srgbClr val="000000"/>
              </a:solidFill>
              <a:latin typeface="Arial"/>
              <a:ea typeface="Arial"/>
              <a:cs typeface="Arial"/>
              <a:sym typeface="Arial"/>
            </a:endParaRPr>
          </a:p>
        </p:txBody>
      </p:sp>
      <p:sp>
        <p:nvSpPr>
          <p:cNvPr id="704" name="Google Shape;704;p23"/>
          <p:cNvSpPr/>
          <p:nvPr/>
        </p:nvSpPr>
        <p:spPr>
          <a:xfrm>
            <a:off x="4860777" y="3188225"/>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Faaliyet raporları (aylık-yıllık)</a:t>
            </a:r>
            <a:endParaRPr sz="1400" b="0" i="0" u="none" strike="noStrike" cap="none">
              <a:solidFill>
                <a:srgbClr val="000000"/>
              </a:solidFill>
              <a:latin typeface="Arial"/>
              <a:ea typeface="Arial"/>
              <a:cs typeface="Arial"/>
              <a:sym typeface="Arial"/>
            </a:endParaRPr>
          </a:p>
        </p:txBody>
      </p:sp>
      <p:sp>
        <p:nvSpPr>
          <p:cNvPr id="705" name="Google Shape;705;p23"/>
          <p:cNvSpPr/>
          <p:nvPr/>
        </p:nvSpPr>
        <p:spPr>
          <a:xfrm>
            <a:off x="5762875" y="3188225"/>
            <a:ext cx="14223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Prosedürler (CLMA)</a:t>
            </a:r>
            <a:endParaRPr sz="1000" b="0" i="0" u="none" strike="noStrike" cap="none">
              <a:solidFill>
                <a:schemeClr val="dk1"/>
              </a:solidFill>
              <a:latin typeface="Arial"/>
              <a:ea typeface="Arial"/>
              <a:cs typeface="Arial"/>
              <a:sym typeface="Arial"/>
            </a:endParaRPr>
          </a:p>
        </p:txBody>
      </p:sp>
      <p:sp>
        <p:nvSpPr>
          <p:cNvPr id="706" name="Google Shape;706;p23"/>
          <p:cNvSpPr/>
          <p:nvPr/>
        </p:nvSpPr>
        <p:spPr>
          <a:xfrm>
            <a:off x="3056577" y="2203588"/>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Klinik Yönetişim Komitesi</a:t>
            </a:r>
            <a:endParaRPr sz="1000" b="0" i="0" u="none" strike="noStrike" cap="none">
              <a:solidFill>
                <a:schemeClr val="dk1"/>
              </a:solidFill>
              <a:latin typeface="Arial"/>
              <a:ea typeface="Arial"/>
              <a:cs typeface="Arial"/>
              <a:sym typeface="Arial"/>
            </a:endParaRPr>
          </a:p>
        </p:txBody>
      </p:sp>
      <p:sp>
        <p:nvSpPr>
          <p:cNvPr id="707" name="Google Shape;707;p23"/>
          <p:cNvSpPr/>
          <p:nvPr/>
        </p:nvSpPr>
        <p:spPr>
          <a:xfrm>
            <a:off x="7185175" y="3188225"/>
            <a:ext cx="1422300" cy="6159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Politikalar (Bilgi Güvenliği politikaları ve eğitimler)</a:t>
            </a:r>
            <a:endParaRPr sz="1000" b="0" i="0" u="none" strike="noStrike" cap="none">
              <a:solidFill>
                <a:schemeClr val="dk1"/>
              </a:solidFill>
              <a:latin typeface="Arial"/>
              <a:ea typeface="Arial"/>
              <a:cs typeface="Arial"/>
              <a:sym typeface="Arial"/>
            </a:endParaRPr>
          </a:p>
        </p:txBody>
      </p:sp>
      <p:sp>
        <p:nvSpPr>
          <p:cNvPr id="708" name="Google Shape;708;p23"/>
          <p:cNvSpPr/>
          <p:nvPr/>
        </p:nvSpPr>
        <p:spPr>
          <a:xfrm>
            <a:off x="6462373" y="923636"/>
            <a:ext cx="895500" cy="4992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Uzaktan </a:t>
            </a:r>
            <a:r>
              <a:rPr lang="en-US" sz="900" b="0" i="0" u="none" strike="noStrike" cap="none">
                <a:solidFill>
                  <a:schemeClr val="dk1"/>
                </a:solidFill>
                <a:latin typeface="Arial"/>
                <a:ea typeface="Arial"/>
                <a:cs typeface="Arial"/>
                <a:sym typeface="Arial"/>
              </a:rPr>
              <a:t>erişim</a:t>
            </a:r>
            <a:endParaRPr sz="1400" b="0" i="0" u="none" strike="noStrike" cap="none">
              <a:solidFill>
                <a:srgbClr val="000000"/>
              </a:solidFill>
              <a:latin typeface="Arial"/>
              <a:ea typeface="Arial"/>
              <a:cs typeface="Arial"/>
              <a:sym typeface="Arial"/>
            </a:endParaRPr>
          </a:p>
        </p:txBody>
      </p:sp>
      <p:sp>
        <p:nvSpPr>
          <p:cNvPr id="709" name="Google Shape;709;p23"/>
          <p:cNvSpPr/>
          <p:nvPr/>
        </p:nvSpPr>
        <p:spPr>
          <a:xfrm>
            <a:off x="7357873" y="923636"/>
            <a:ext cx="895500" cy="4992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e-order %75</a:t>
            </a:r>
            <a:endParaRPr sz="1000" b="0" i="0" u="none" strike="noStrike" cap="none">
              <a:solidFill>
                <a:schemeClr val="dk1"/>
              </a:solidFill>
              <a:latin typeface="Arial"/>
              <a:ea typeface="Arial"/>
              <a:cs typeface="Arial"/>
              <a:sym typeface="Arial"/>
            </a:endParaRPr>
          </a:p>
        </p:txBody>
      </p:sp>
      <p:sp>
        <p:nvSpPr>
          <p:cNvPr id="710" name="Google Shape;710;p23"/>
          <p:cNvSpPr/>
          <p:nvPr/>
        </p:nvSpPr>
        <p:spPr>
          <a:xfrm>
            <a:off x="8253376" y="923625"/>
            <a:ext cx="1422300" cy="4992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Klinik Dokümantasyon %75</a:t>
            </a:r>
            <a:endParaRPr sz="1000" b="0" i="0" u="none" strike="noStrike" cap="none">
              <a:solidFill>
                <a:schemeClr val="dk1"/>
              </a:solidFill>
              <a:latin typeface="Arial"/>
              <a:ea typeface="Arial"/>
              <a:cs typeface="Arial"/>
              <a:sym typeface="Arial"/>
            </a:endParaRPr>
          </a:p>
        </p:txBody>
      </p:sp>
      <p:sp>
        <p:nvSpPr>
          <p:cNvPr id="711" name="Google Shape;711;p23"/>
          <p:cNvSpPr/>
          <p:nvPr/>
        </p:nvSpPr>
        <p:spPr>
          <a:xfrm>
            <a:off x="4321623" y="4971936"/>
            <a:ext cx="895500" cy="4992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Rol bazlı yetkilendirme</a:t>
            </a:r>
            <a:endParaRPr sz="1000" b="0" i="0" u="none" strike="noStrike" cap="none">
              <a:solidFill>
                <a:schemeClr val="dk1"/>
              </a:solidFill>
              <a:latin typeface="Arial"/>
              <a:ea typeface="Arial"/>
              <a:cs typeface="Arial"/>
              <a:sym typeface="Arial"/>
            </a:endParaRPr>
          </a:p>
        </p:txBody>
      </p:sp>
      <p:sp>
        <p:nvSpPr>
          <p:cNvPr id="712" name="Google Shape;712;p23"/>
          <p:cNvSpPr/>
          <p:nvPr/>
        </p:nvSpPr>
        <p:spPr>
          <a:xfrm>
            <a:off x="3958677" y="2203575"/>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Klinik göstergelerin raporlanması</a:t>
            </a:r>
            <a:endParaRPr sz="1000" b="0" i="0" u="none" strike="noStrike" cap="none">
              <a:solidFill>
                <a:schemeClr val="dk1"/>
              </a:solidFill>
              <a:latin typeface="Arial"/>
              <a:ea typeface="Arial"/>
              <a:cs typeface="Arial"/>
              <a:sym typeface="Arial"/>
            </a:endParaRPr>
          </a:p>
        </p:txBody>
      </p:sp>
      <p:sp>
        <p:nvSpPr>
          <p:cNvPr id="713" name="Google Shape;713;p23"/>
          <p:cNvSpPr txBox="1"/>
          <p:nvPr/>
        </p:nvSpPr>
        <p:spPr>
          <a:xfrm>
            <a:off x="5840199" y="5283806"/>
            <a:ext cx="25995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dk2"/>
                </a:solidFill>
                <a:latin typeface="Arial"/>
                <a:ea typeface="Arial"/>
                <a:cs typeface="Arial"/>
                <a:sym typeface="Arial"/>
              </a:rPr>
              <a:t>Hasta Katılımı</a:t>
            </a:r>
            <a:endParaRPr sz="1400" b="0" i="0" u="none" strike="noStrike" cap="none">
              <a:solidFill>
                <a:srgbClr val="000000"/>
              </a:solidFill>
              <a:latin typeface="Arial"/>
              <a:ea typeface="Arial"/>
              <a:cs typeface="Arial"/>
              <a:sym typeface="Arial"/>
            </a:endParaRPr>
          </a:p>
        </p:txBody>
      </p:sp>
      <p:sp>
        <p:nvSpPr>
          <p:cNvPr id="714" name="Google Shape;714;p23"/>
          <p:cNvSpPr/>
          <p:nvPr/>
        </p:nvSpPr>
        <p:spPr>
          <a:xfrm>
            <a:off x="5901177" y="5612188"/>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e-Nabız’a erişim</a:t>
            </a:r>
            <a:endParaRPr sz="1400" b="0" i="0" u="none" strike="noStrike" cap="none">
              <a:solidFill>
                <a:srgbClr val="000000"/>
              </a:solidFill>
              <a:latin typeface="Arial"/>
              <a:ea typeface="Arial"/>
              <a:cs typeface="Arial"/>
              <a:sym typeface="Arial"/>
            </a:endParaRPr>
          </a:p>
        </p:txBody>
      </p:sp>
      <p:sp>
        <p:nvSpPr>
          <p:cNvPr id="715" name="Google Shape;715;p23"/>
          <p:cNvSpPr/>
          <p:nvPr/>
        </p:nvSpPr>
        <p:spPr>
          <a:xfrm>
            <a:off x="6803277" y="5612188"/>
            <a:ext cx="902100" cy="6159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dirty="0">
                <a:solidFill>
                  <a:schemeClr val="dk1"/>
                </a:solidFill>
                <a:latin typeface="Arial"/>
                <a:ea typeface="Arial"/>
                <a:cs typeface="Arial"/>
                <a:sym typeface="Arial"/>
              </a:rPr>
              <a:t>Hasta </a:t>
            </a:r>
            <a:r>
              <a:rPr lang="en-US" sz="1000" b="0" i="0" u="none" strike="noStrike" cap="none" dirty="0" err="1">
                <a:solidFill>
                  <a:schemeClr val="dk1"/>
                </a:solidFill>
                <a:latin typeface="Arial"/>
                <a:ea typeface="Arial"/>
                <a:cs typeface="Arial"/>
                <a:sym typeface="Arial"/>
              </a:rPr>
              <a:t>memnuniyet</a:t>
            </a:r>
            <a:r>
              <a:rPr lang="en-US" sz="1000" b="0" i="0" u="none" strike="noStrike" cap="none" dirty="0">
                <a:solidFill>
                  <a:schemeClr val="dk1"/>
                </a:solidFill>
                <a:latin typeface="Arial"/>
                <a:ea typeface="Arial"/>
                <a:cs typeface="Arial"/>
                <a:sym typeface="Arial"/>
              </a:rPr>
              <a:t> </a:t>
            </a:r>
            <a:r>
              <a:rPr lang="en-US" sz="1000" b="0" i="0" u="none" strike="noStrike" cap="none" dirty="0" err="1">
                <a:solidFill>
                  <a:schemeClr val="dk1"/>
                </a:solidFill>
                <a:latin typeface="Arial"/>
                <a:ea typeface="Arial"/>
                <a:cs typeface="Arial"/>
                <a:sym typeface="Arial"/>
              </a:rPr>
              <a:t>anketleri</a:t>
            </a:r>
            <a:endParaRPr sz="1400" b="0" i="0" u="none" strike="noStrike" cap="none" dirty="0">
              <a:solidFill>
                <a:srgbClr val="000000"/>
              </a:solidFill>
              <a:latin typeface="Arial"/>
              <a:ea typeface="Arial"/>
              <a:cs typeface="Arial"/>
              <a:sym typeface="Arial"/>
            </a:endParaRPr>
          </a:p>
        </p:txBody>
      </p:sp>
      <p:sp>
        <p:nvSpPr>
          <p:cNvPr id="716" name="Google Shape;716;p23"/>
          <p:cNvSpPr/>
          <p:nvPr/>
        </p:nvSpPr>
        <p:spPr>
          <a:xfrm>
            <a:off x="3056577" y="3791363"/>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İş Sürekliliği</a:t>
            </a:r>
            <a:endParaRPr sz="1400" b="0" i="0" u="none" strike="noStrike" cap="none">
              <a:solidFill>
                <a:srgbClr val="000000"/>
              </a:solidFill>
              <a:latin typeface="Arial"/>
              <a:ea typeface="Arial"/>
              <a:cs typeface="Arial"/>
              <a:sym typeface="Arial"/>
            </a:endParaRPr>
          </a:p>
        </p:txBody>
      </p:sp>
      <p:sp>
        <p:nvSpPr>
          <p:cNvPr id="717" name="Google Shape;717;p23"/>
          <p:cNvSpPr/>
          <p:nvPr/>
        </p:nvSpPr>
        <p:spPr>
          <a:xfrm>
            <a:off x="3958675" y="3743400"/>
            <a:ext cx="902100" cy="663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Saldırı Tespit Sistemi</a:t>
            </a:r>
            <a:endParaRPr sz="1400" b="0" i="0" u="none" strike="noStrike" cap="none">
              <a:solidFill>
                <a:srgbClr val="000000"/>
              </a:solidFill>
              <a:latin typeface="Arial"/>
              <a:ea typeface="Arial"/>
              <a:cs typeface="Arial"/>
              <a:sym typeface="Arial"/>
            </a:endParaRPr>
          </a:p>
        </p:txBody>
      </p:sp>
      <p:sp>
        <p:nvSpPr>
          <p:cNvPr id="718" name="Google Shape;718;p23"/>
          <p:cNvSpPr/>
          <p:nvPr/>
        </p:nvSpPr>
        <p:spPr>
          <a:xfrm>
            <a:off x="3958675" y="3188250"/>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Bilgi İşlem Komitesi</a:t>
            </a:r>
            <a:endParaRPr sz="1400" b="0" i="0" u="none" strike="noStrike" cap="none">
              <a:solidFill>
                <a:srgbClr val="000000"/>
              </a:solidFill>
              <a:latin typeface="Arial"/>
              <a:ea typeface="Arial"/>
              <a:cs typeface="Arial"/>
              <a:sym typeface="Arial"/>
            </a:endParaRPr>
          </a:p>
        </p:txBody>
      </p:sp>
      <p:pic>
        <p:nvPicPr>
          <p:cNvPr id="719" name="Google Shape;719;p23"/>
          <p:cNvPicPr preferRelativeResize="0"/>
          <p:nvPr/>
        </p:nvPicPr>
        <p:blipFill rotWithShape="1">
          <a:blip r:embed="rId5">
            <a:alphaModFix/>
          </a:blip>
          <a:srcRect/>
          <a:stretch/>
        </p:blipFill>
        <p:spPr>
          <a:xfrm>
            <a:off x="6701800" y="4164439"/>
            <a:ext cx="876300" cy="1044761"/>
          </a:xfrm>
          <a:prstGeom prst="rect">
            <a:avLst/>
          </a:prstGeom>
          <a:noFill/>
          <a:ln>
            <a:noFill/>
          </a:ln>
        </p:spPr>
      </p:pic>
      <p:sp>
        <p:nvSpPr>
          <p:cNvPr id="720" name="Google Shape;720;p23"/>
          <p:cNvSpPr/>
          <p:nvPr/>
        </p:nvSpPr>
        <p:spPr>
          <a:xfrm>
            <a:off x="9752050" y="920600"/>
            <a:ext cx="902100" cy="486297"/>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eMAR</a:t>
            </a:r>
            <a:endParaRPr sz="1000" b="0" i="0" u="none" strike="noStrike" cap="none">
              <a:solidFill>
                <a:schemeClr val="dk1"/>
              </a:solidFill>
              <a:latin typeface="Arial"/>
              <a:ea typeface="Arial"/>
              <a:cs typeface="Arial"/>
              <a:sym typeface="Arial"/>
            </a:endParaRPr>
          </a:p>
        </p:txBody>
      </p:sp>
      <p:sp>
        <p:nvSpPr>
          <p:cNvPr id="721" name="Google Shape;721;p23"/>
          <p:cNvSpPr/>
          <p:nvPr/>
        </p:nvSpPr>
        <p:spPr>
          <a:xfrm>
            <a:off x="7705377" y="5612188"/>
            <a:ext cx="902100" cy="6159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Dijital araçlara erişim (giyilebilir cihaz vb.)</a:t>
            </a:r>
            <a:endParaRPr sz="1400" b="0" i="0" u="none" strike="noStrike" cap="none">
              <a:solidFill>
                <a:srgbClr val="000000"/>
              </a:solidFill>
              <a:latin typeface="Arial"/>
              <a:ea typeface="Arial"/>
              <a:cs typeface="Arial"/>
              <a:sym typeface="Arial"/>
            </a:endParaRPr>
          </a:p>
        </p:txBody>
      </p:sp>
      <p:sp>
        <p:nvSpPr>
          <p:cNvPr id="722" name="Google Shape;722;p23"/>
          <p:cNvSpPr/>
          <p:nvPr/>
        </p:nvSpPr>
        <p:spPr>
          <a:xfrm>
            <a:off x="6462373" y="1422836"/>
            <a:ext cx="895500" cy="4992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Tele Sağlık</a:t>
            </a:r>
            <a:endParaRPr sz="1400" b="0" i="0" u="none" strike="noStrike" cap="none">
              <a:solidFill>
                <a:srgbClr val="000000"/>
              </a:solidFill>
              <a:latin typeface="Arial"/>
              <a:ea typeface="Arial"/>
              <a:cs typeface="Arial"/>
              <a:sym typeface="Arial"/>
            </a:endParaRPr>
          </a:p>
        </p:txBody>
      </p:sp>
      <p:sp>
        <p:nvSpPr>
          <p:cNvPr id="723" name="Google Shape;723;p23"/>
          <p:cNvSpPr/>
          <p:nvPr/>
        </p:nvSpPr>
        <p:spPr>
          <a:xfrm>
            <a:off x="7352086" y="1422836"/>
            <a:ext cx="895500" cy="4992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Hemşirelik bakım planları</a:t>
            </a:r>
            <a:endParaRPr sz="1400" b="0" i="0" u="none" strike="noStrike" cap="none">
              <a:solidFill>
                <a:srgbClr val="000000"/>
              </a:solidFill>
              <a:latin typeface="Arial"/>
              <a:ea typeface="Arial"/>
              <a:cs typeface="Arial"/>
              <a:sym typeface="Arial"/>
            </a:endParaRPr>
          </a:p>
        </p:txBody>
      </p:sp>
      <p:sp>
        <p:nvSpPr>
          <p:cNvPr id="724" name="Google Shape;724;p23"/>
          <p:cNvSpPr/>
          <p:nvPr/>
        </p:nvSpPr>
        <p:spPr>
          <a:xfrm>
            <a:off x="4879175" y="3791375"/>
            <a:ext cx="902100" cy="6159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Dış kurumlarla veri paylaşımı</a:t>
            </a:r>
            <a:endParaRPr sz="1400" b="0" i="0" u="none" strike="noStrike" cap="none">
              <a:solidFill>
                <a:srgbClr val="000000"/>
              </a:solidFill>
              <a:latin typeface="Arial"/>
              <a:ea typeface="Arial"/>
              <a:cs typeface="Arial"/>
              <a:sym typeface="Arial"/>
            </a:endParaRPr>
          </a:p>
        </p:txBody>
      </p:sp>
      <p:pic>
        <p:nvPicPr>
          <p:cNvPr id="725" name="Google Shape;725;p23"/>
          <p:cNvPicPr preferRelativeResize="0"/>
          <p:nvPr/>
        </p:nvPicPr>
        <p:blipFill rotWithShape="1">
          <a:blip r:embed="rId6">
            <a:alphaModFix/>
          </a:blip>
          <a:srcRect/>
          <a:stretch/>
        </p:blipFill>
        <p:spPr>
          <a:xfrm>
            <a:off x="1066176" y="3644973"/>
            <a:ext cx="1230807" cy="827102"/>
          </a:xfrm>
          <a:prstGeom prst="rect">
            <a:avLst/>
          </a:prstGeom>
          <a:noFill/>
          <a:ln>
            <a:noFill/>
          </a:ln>
        </p:spPr>
      </p:pic>
      <p:sp>
        <p:nvSpPr>
          <p:cNvPr id="726" name="Google Shape;726;p23"/>
          <p:cNvSpPr/>
          <p:nvPr/>
        </p:nvSpPr>
        <p:spPr>
          <a:xfrm>
            <a:off x="10644377" y="4623183"/>
            <a:ext cx="1422300" cy="4950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Kan Merkezi</a:t>
            </a:r>
            <a:endParaRPr sz="1200" b="0" i="0" u="none" strike="noStrike" cap="none">
              <a:solidFill>
                <a:schemeClr val="dk1"/>
              </a:solidFill>
              <a:latin typeface="Arial"/>
              <a:ea typeface="Arial"/>
              <a:cs typeface="Arial"/>
              <a:sym typeface="Arial"/>
            </a:endParaRPr>
          </a:p>
        </p:txBody>
      </p:sp>
      <p:sp>
        <p:nvSpPr>
          <p:cNvPr id="727" name="Google Shape;727;p23"/>
          <p:cNvSpPr/>
          <p:nvPr/>
        </p:nvSpPr>
        <p:spPr>
          <a:xfrm>
            <a:off x="10639297" y="5253102"/>
            <a:ext cx="1422300" cy="987759"/>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Yoğun Bakım</a:t>
            </a:r>
            <a:endParaRPr sz="1200" b="0" i="0" u="none" strike="noStrike" cap="none">
              <a:solidFill>
                <a:schemeClr val="dk1"/>
              </a:solidFill>
              <a:latin typeface="Arial"/>
              <a:ea typeface="Arial"/>
              <a:cs typeface="Arial"/>
              <a:sym typeface="Arial"/>
            </a:endParaRPr>
          </a:p>
        </p:txBody>
      </p:sp>
      <p:sp>
        <p:nvSpPr>
          <p:cNvPr id="728" name="Google Shape;728;p23"/>
          <p:cNvSpPr/>
          <p:nvPr/>
        </p:nvSpPr>
        <p:spPr>
          <a:xfrm>
            <a:off x="9743797" y="4624315"/>
            <a:ext cx="895500" cy="493868"/>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CLMA (Kan)</a:t>
            </a:r>
            <a:endParaRPr/>
          </a:p>
          <a:p>
            <a:pPr marL="0" marR="0" lvl="0" indent="0" algn="ctr" rtl="0">
              <a:lnSpc>
                <a:spcPct val="100000"/>
              </a:lnSpc>
              <a:spcBef>
                <a:spcPts val="0"/>
              </a:spcBef>
              <a:spcAft>
                <a:spcPts val="0"/>
              </a:spcAft>
              <a:buNone/>
            </a:pPr>
            <a:r>
              <a:rPr lang="en-US" sz="1050" b="0" i="0" u="none" strike="noStrike" cap="none">
                <a:solidFill>
                  <a:schemeClr val="dk1"/>
                </a:solidFill>
                <a:latin typeface="Arial"/>
                <a:ea typeface="Arial"/>
                <a:cs typeface="Arial"/>
                <a:sym typeface="Arial"/>
              </a:rPr>
              <a:t>%25</a:t>
            </a:r>
            <a:endParaRPr sz="1400" b="0" i="0" u="none" strike="noStrike" cap="none">
              <a:solidFill>
                <a:srgbClr val="000000"/>
              </a:solidFill>
              <a:latin typeface="Arial"/>
              <a:ea typeface="Arial"/>
              <a:cs typeface="Arial"/>
              <a:sym typeface="Arial"/>
            </a:endParaRPr>
          </a:p>
        </p:txBody>
      </p:sp>
      <p:sp>
        <p:nvSpPr>
          <p:cNvPr id="729" name="Google Shape;729;p23"/>
          <p:cNvSpPr/>
          <p:nvPr/>
        </p:nvSpPr>
        <p:spPr>
          <a:xfrm>
            <a:off x="9745187" y="5257583"/>
            <a:ext cx="895500" cy="490519"/>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None/>
            </a:pPr>
            <a:r>
              <a:rPr lang="en-US" sz="1000" b="0" i="0" u="none" strike="noStrike" cap="none">
                <a:solidFill>
                  <a:schemeClr val="dk1"/>
                </a:solidFill>
                <a:latin typeface="Arial"/>
                <a:ea typeface="Arial"/>
                <a:cs typeface="Arial"/>
                <a:sym typeface="Arial"/>
              </a:rPr>
              <a:t>CLMA (Anne Sütü) %25</a:t>
            </a:r>
            <a:endParaRPr sz="1000" b="0" i="0" u="none" strike="noStrike" cap="none">
              <a:solidFill>
                <a:srgbClr val="000000"/>
              </a:solidFill>
              <a:latin typeface="Arial"/>
              <a:ea typeface="Arial"/>
              <a:cs typeface="Arial"/>
              <a:sym typeface="Arial"/>
            </a:endParaRPr>
          </a:p>
        </p:txBody>
      </p:sp>
      <p:sp>
        <p:nvSpPr>
          <p:cNvPr id="730" name="Google Shape;730;p23"/>
          <p:cNvSpPr/>
          <p:nvPr/>
        </p:nvSpPr>
        <p:spPr>
          <a:xfrm>
            <a:off x="9746970" y="1408280"/>
            <a:ext cx="902100" cy="486297"/>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CLMA (İlaç)</a:t>
            </a:r>
            <a:endParaRPr/>
          </a:p>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%25</a:t>
            </a:r>
            <a:endParaRPr sz="1000" b="0" i="0" u="none" strike="noStrike" cap="none">
              <a:solidFill>
                <a:schemeClr val="dk1"/>
              </a:solidFill>
              <a:latin typeface="Arial"/>
              <a:ea typeface="Arial"/>
              <a:cs typeface="Arial"/>
              <a:sym typeface="Arial"/>
            </a:endParaRPr>
          </a:p>
        </p:txBody>
      </p:sp>
      <p:sp>
        <p:nvSpPr>
          <p:cNvPr id="731" name="Google Shape;731;p23"/>
          <p:cNvSpPr/>
          <p:nvPr/>
        </p:nvSpPr>
        <p:spPr>
          <a:xfrm>
            <a:off x="8255233" y="1422825"/>
            <a:ext cx="1420443" cy="4992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CLMA (hasta başı doğrulama)</a:t>
            </a:r>
            <a:endParaRPr/>
          </a:p>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%25</a:t>
            </a:r>
            <a:endParaRPr sz="1000" b="0" i="0" u="none" strike="noStrike" cap="none">
              <a:solidFill>
                <a:schemeClr val="dk1"/>
              </a:solidFill>
              <a:latin typeface="Arial"/>
              <a:ea typeface="Arial"/>
              <a:cs typeface="Arial"/>
              <a:sym typeface="Arial"/>
            </a:endParaRPr>
          </a:p>
        </p:txBody>
      </p:sp>
      <p:sp>
        <p:nvSpPr>
          <p:cNvPr id="732" name="Google Shape;732;p23"/>
          <p:cNvSpPr/>
          <p:nvPr/>
        </p:nvSpPr>
        <p:spPr>
          <a:xfrm>
            <a:off x="8607477" y="5612188"/>
            <a:ext cx="902100" cy="6159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a:solidFill>
                  <a:schemeClr val="dk1"/>
                </a:solidFill>
              </a:rPr>
              <a:t>Mesajlaşma</a:t>
            </a:r>
            <a:endParaRPr sz="1400" b="0" i="0" u="none" strike="noStrike" cap="none">
              <a:solidFill>
                <a:srgbClr val="000000"/>
              </a:solidFill>
              <a:latin typeface="Arial"/>
              <a:ea typeface="Arial"/>
              <a:cs typeface="Arial"/>
              <a:sym typeface="Arial"/>
            </a:endParaRPr>
          </a:p>
        </p:txBody>
      </p:sp>
      <p:sp>
        <p:nvSpPr>
          <p:cNvPr id="733" name="Google Shape;733;p23"/>
          <p:cNvSpPr/>
          <p:nvPr/>
        </p:nvSpPr>
        <p:spPr>
          <a:xfrm>
            <a:off x="694599" y="4472075"/>
            <a:ext cx="2205900" cy="562500"/>
          </a:xfrm>
          <a:prstGeom prst="rect">
            <a:avLst/>
          </a:prstGeom>
          <a:solidFill>
            <a:schemeClr val="lt2"/>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100" b="0" i="0" u="none" strike="noStrike" cap="none">
                <a:solidFill>
                  <a:schemeClr val="dk1"/>
                </a:solidFill>
                <a:latin typeface="Arial"/>
                <a:ea typeface="Arial"/>
                <a:cs typeface="Arial"/>
                <a:sym typeface="Arial"/>
              </a:rPr>
              <a:t>Acil durumlar kayıt altına alınır (</a:t>
            </a:r>
            <a:r>
              <a:rPr lang="en-US" sz="700" b="0" i="0" u="none" strike="noStrike" cap="none">
                <a:solidFill>
                  <a:schemeClr val="dk1"/>
                </a:solidFill>
                <a:latin typeface="Arial"/>
                <a:ea typeface="Arial"/>
                <a:cs typeface="Arial"/>
                <a:sym typeface="Arial"/>
              </a:rPr>
              <a:t>Resüsitasyon veya Kardiyak arrest durumlar)</a:t>
            </a:r>
            <a:endParaRPr sz="1100" b="0" i="0" u="none" strike="noStrike" cap="none">
              <a:solidFill>
                <a:schemeClr val="dk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g144a473c595_2_176"/>
          <p:cNvSpPr txBox="1">
            <a:spLocks noGrp="1"/>
          </p:cNvSpPr>
          <p:nvPr>
            <p:ph type="title"/>
          </p:nvPr>
        </p:nvSpPr>
        <p:spPr>
          <a:xfrm>
            <a:off x="1117600" y="365125"/>
            <a:ext cx="140208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a:t>EMRAM Hakkında </a:t>
            </a:r>
            <a:endParaRPr/>
          </a:p>
        </p:txBody>
      </p:sp>
      <p:sp>
        <p:nvSpPr>
          <p:cNvPr id="739" name="Google Shape;739;g144a473c595_2_176"/>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31</a:t>
            </a:fld>
            <a:endParaRPr/>
          </a:p>
        </p:txBody>
      </p:sp>
      <p:sp>
        <p:nvSpPr>
          <p:cNvPr id="740" name="Google Shape;740;g144a473c595_2_176"/>
          <p:cNvSpPr/>
          <p:nvPr/>
        </p:nvSpPr>
        <p:spPr>
          <a:xfrm>
            <a:off x="10651067" y="918416"/>
            <a:ext cx="1422300" cy="14046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Eczane</a:t>
            </a:r>
            <a:endParaRPr sz="1400" b="0" i="0" u="none" strike="noStrike" cap="none">
              <a:solidFill>
                <a:srgbClr val="000000"/>
              </a:solidFill>
              <a:latin typeface="Arial"/>
              <a:ea typeface="Arial"/>
              <a:cs typeface="Arial"/>
              <a:sym typeface="Arial"/>
            </a:endParaRPr>
          </a:p>
        </p:txBody>
      </p:sp>
      <p:sp>
        <p:nvSpPr>
          <p:cNvPr id="741" name="Google Shape;741;g144a473c595_2_176"/>
          <p:cNvSpPr/>
          <p:nvPr/>
        </p:nvSpPr>
        <p:spPr>
          <a:xfrm>
            <a:off x="10645992" y="2435324"/>
            <a:ext cx="1422300" cy="14445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Radyoloji (%95)</a:t>
            </a:r>
            <a:endParaRPr sz="1400" b="0" i="0" u="none" strike="noStrike" cap="none">
              <a:solidFill>
                <a:srgbClr val="000000"/>
              </a:solidFill>
              <a:latin typeface="Arial"/>
              <a:ea typeface="Arial"/>
              <a:cs typeface="Arial"/>
              <a:sym typeface="Arial"/>
            </a:endParaRPr>
          </a:p>
        </p:txBody>
      </p:sp>
      <p:sp>
        <p:nvSpPr>
          <p:cNvPr id="742" name="Google Shape;742;g144a473c595_2_176"/>
          <p:cNvSpPr/>
          <p:nvPr/>
        </p:nvSpPr>
        <p:spPr>
          <a:xfrm>
            <a:off x="10646000" y="4005175"/>
            <a:ext cx="1422300" cy="4938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Laboratuvar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(Patoloji, vb.) (%95)</a:t>
            </a:r>
            <a:endParaRPr sz="1200" b="0" i="0" u="none" strike="noStrike" cap="none">
              <a:solidFill>
                <a:schemeClr val="dk1"/>
              </a:solidFill>
              <a:latin typeface="Arial"/>
              <a:ea typeface="Arial"/>
              <a:cs typeface="Arial"/>
              <a:sym typeface="Arial"/>
            </a:endParaRPr>
          </a:p>
        </p:txBody>
      </p:sp>
      <p:pic>
        <p:nvPicPr>
          <p:cNvPr id="743" name="Google Shape;743;g144a473c595_2_176" descr="doctor icon ile ilgili görsel sonucu"/>
          <p:cNvPicPr preferRelativeResize="0"/>
          <p:nvPr/>
        </p:nvPicPr>
        <p:blipFill rotWithShape="1">
          <a:blip r:embed="rId3">
            <a:alphaModFix/>
          </a:blip>
          <a:srcRect/>
          <a:stretch/>
        </p:blipFill>
        <p:spPr>
          <a:xfrm>
            <a:off x="5177367" y="844550"/>
            <a:ext cx="864000" cy="864000"/>
          </a:xfrm>
          <a:prstGeom prst="rect">
            <a:avLst/>
          </a:prstGeom>
          <a:solidFill>
            <a:srgbClr val="D8D8D8"/>
          </a:solidFill>
          <a:ln>
            <a:noFill/>
          </a:ln>
        </p:spPr>
      </p:pic>
      <p:sp>
        <p:nvSpPr>
          <p:cNvPr id="744" name="Google Shape;744;g144a473c595_2_176"/>
          <p:cNvSpPr/>
          <p:nvPr/>
        </p:nvSpPr>
        <p:spPr>
          <a:xfrm>
            <a:off x="3056584" y="4687893"/>
            <a:ext cx="1265029" cy="1067257"/>
          </a:xfrm>
          <a:prstGeom prst="flowChartMagneticDisk">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Klinik Veri Havuzu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(CDR)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%50 oranında raporlar depolanır</a:t>
            </a:r>
            <a:endParaRPr sz="900" b="0" i="0" u="none" strike="noStrike" cap="none">
              <a:solidFill>
                <a:schemeClr val="dk1"/>
              </a:solidFill>
              <a:latin typeface="Arial"/>
              <a:ea typeface="Arial"/>
              <a:cs typeface="Arial"/>
              <a:sym typeface="Arial"/>
            </a:endParaRPr>
          </a:p>
        </p:txBody>
      </p:sp>
      <p:sp>
        <p:nvSpPr>
          <p:cNvPr id="745" name="Google Shape;745;g144a473c595_2_176" descr="nurse icon ile ilgili görsel sonucu"/>
          <p:cNvSpPr/>
          <p:nvPr/>
        </p:nvSpPr>
        <p:spPr>
          <a:xfrm>
            <a:off x="207433" y="-144463"/>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46" name="Google Shape;746;g144a473c595_2_176" descr="nurse icon ile ilgili görsel sonucu"/>
          <p:cNvSpPr/>
          <p:nvPr/>
        </p:nvSpPr>
        <p:spPr>
          <a:xfrm>
            <a:off x="410633" y="7937"/>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47" name="Google Shape;747;g144a473c595_2_176" descr="nurse icon ile ilgili görsel sonucu"/>
          <p:cNvSpPr/>
          <p:nvPr/>
        </p:nvSpPr>
        <p:spPr>
          <a:xfrm>
            <a:off x="613833" y="160337"/>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748" name="Google Shape;748;g144a473c595_2_176" descr="inpatient icon ile ilgili görsel sonucu"/>
          <p:cNvSpPr/>
          <p:nvPr/>
        </p:nvSpPr>
        <p:spPr>
          <a:xfrm>
            <a:off x="817033" y="312737"/>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749" name="Google Shape;749;g144a473c595_2_176" descr="inpatient icon ile ilgili görsel sonucu"/>
          <p:cNvPicPr preferRelativeResize="0"/>
          <p:nvPr/>
        </p:nvPicPr>
        <p:blipFill rotWithShape="1">
          <a:blip r:embed="rId4">
            <a:alphaModFix/>
          </a:blip>
          <a:srcRect/>
          <a:stretch/>
        </p:blipFill>
        <p:spPr>
          <a:xfrm>
            <a:off x="1115865" y="2182022"/>
            <a:ext cx="1181100" cy="1234786"/>
          </a:xfrm>
          <a:prstGeom prst="rect">
            <a:avLst/>
          </a:prstGeom>
          <a:noFill/>
          <a:ln>
            <a:noFill/>
          </a:ln>
        </p:spPr>
      </p:pic>
      <p:sp>
        <p:nvSpPr>
          <p:cNvPr id="750" name="Google Shape;750;g144a473c595_2_176"/>
          <p:cNvSpPr txBox="1"/>
          <p:nvPr/>
        </p:nvSpPr>
        <p:spPr>
          <a:xfrm>
            <a:off x="2707374" y="1892278"/>
            <a:ext cx="20481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dk2"/>
                </a:solidFill>
                <a:latin typeface="Arial"/>
                <a:ea typeface="Arial"/>
                <a:cs typeface="Arial"/>
                <a:sym typeface="Arial"/>
              </a:rPr>
              <a:t>Karar Destek Sistemi</a:t>
            </a:r>
            <a:endParaRPr sz="1400" b="0" i="0" u="none" strike="noStrike" cap="none">
              <a:solidFill>
                <a:srgbClr val="000000"/>
              </a:solidFill>
              <a:latin typeface="Arial"/>
              <a:ea typeface="Arial"/>
              <a:cs typeface="Arial"/>
              <a:sym typeface="Arial"/>
            </a:endParaRPr>
          </a:p>
        </p:txBody>
      </p:sp>
      <p:sp>
        <p:nvSpPr>
          <p:cNvPr id="751" name="Google Shape;751;g144a473c595_2_176"/>
          <p:cNvSpPr txBox="1"/>
          <p:nvPr/>
        </p:nvSpPr>
        <p:spPr>
          <a:xfrm>
            <a:off x="970090" y="1572850"/>
            <a:ext cx="1981200" cy="381000"/>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90000"/>
              </a:lnSpc>
              <a:spcBef>
                <a:spcPts val="0"/>
              </a:spcBef>
              <a:spcAft>
                <a:spcPts val="0"/>
              </a:spcAft>
              <a:buClr>
                <a:srgbClr val="FF0000"/>
              </a:buClr>
              <a:buSzPts val="2400"/>
              <a:buFont typeface="Arial"/>
              <a:buNone/>
            </a:pPr>
            <a:r>
              <a:rPr lang="en-US" sz="2400" b="0" i="0" u="none" strike="noStrike" cap="none">
                <a:solidFill>
                  <a:srgbClr val="FF0000"/>
                </a:solidFill>
                <a:latin typeface="Arial"/>
                <a:ea typeface="Arial"/>
                <a:cs typeface="Arial"/>
                <a:sym typeface="Arial"/>
              </a:rPr>
              <a:t>Seviye 6</a:t>
            </a:r>
            <a:endParaRPr sz="1400" b="0" i="0" u="none" strike="noStrike" cap="none">
              <a:solidFill>
                <a:srgbClr val="000000"/>
              </a:solidFill>
              <a:latin typeface="Arial"/>
              <a:ea typeface="Arial"/>
              <a:cs typeface="Arial"/>
              <a:sym typeface="Arial"/>
            </a:endParaRPr>
          </a:p>
        </p:txBody>
      </p:sp>
      <p:sp>
        <p:nvSpPr>
          <p:cNvPr id="752" name="Google Shape;752;g144a473c595_2_176"/>
          <p:cNvSpPr/>
          <p:nvPr/>
        </p:nvSpPr>
        <p:spPr>
          <a:xfrm>
            <a:off x="9750272" y="2435325"/>
            <a:ext cx="895500" cy="4950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Radyoloji PACS</a:t>
            </a:r>
            <a:endParaRPr sz="1400" b="0" i="0" u="none" strike="noStrike" cap="none">
              <a:solidFill>
                <a:srgbClr val="000000"/>
              </a:solidFill>
              <a:latin typeface="Arial"/>
              <a:ea typeface="Arial"/>
              <a:cs typeface="Arial"/>
              <a:sym typeface="Arial"/>
            </a:endParaRPr>
          </a:p>
        </p:txBody>
      </p:sp>
      <p:sp>
        <p:nvSpPr>
          <p:cNvPr id="753" name="Google Shape;753;g144a473c595_2_176"/>
          <p:cNvSpPr/>
          <p:nvPr/>
        </p:nvSpPr>
        <p:spPr>
          <a:xfrm>
            <a:off x="9743802" y="2930469"/>
            <a:ext cx="895500" cy="4815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Kardiyoloji PACS</a:t>
            </a:r>
            <a:endParaRPr sz="1400" b="0" i="0" u="none" strike="noStrike" cap="none">
              <a:solidFill>
                <a:srgbClr val="000000"/>
              </a:solidFill>
              <a:latin typeface="Arial"/>
              <a:ea typeface="Arial"/>
              <a:cs typeface="Arial"/>
              <a:sym typeface="Arial"/>
            </a:endParaRPr>
          </a:p>
        </p:txBody>
      </p:sp>
      <p:sp>
        <p:nvSpPr>
          <p:cNvPr id="754" name="Google Shape;754;g144a473c595_2_176"/>
          <p:cNvSpPr/>
          <p:nvPr/>
        </p:nvSpPr>
        <p:spPr>
          <a:xfrm>
            <a:off x="9743802" y="3398306"/>
            <a:ext cx="895500" cy="4815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DICOM olmayan görüntüler</a:t>
            </a:r>
            <a:endParaRPr sz="1400" b="0" i="0" u="none" strike="noStrike" cap="none">
              <a:solidFill>
                <a:srgbClr val="000000"/>
              </a:solidFill>
              <a:latin typeface="Arial"/>
              <a:ea typeface="Arial"/>
              <a:cs typeface="Arial"/>
              <a:sym typeface="Arial"/>
            </a:endParaRPr>
          </a:p>
        </p:txBody>
      </p:sp>
      <p:sp>
        <p:nvSpPr>
          <p:cNvPr id="755" name="Google Shape;755;g144a473c595_2_176"/>
          <p:cNvSpPr txBox="1"/>
          <p:nvPr/>
        </p:nvSpPr>
        <p:spPr>
          <a:xfrm>
            <a:off x="2617624" y="2876969"/>
            <a:ext cx="25995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dk2"/>
                </a:solidFill>
                <a:latin typeface="Arial"/>
                <a:ea typeface="Arial"/>
                <a:cs typeface="Arial"/>
                <a:sym typeface="Arial"/>
              </a:rPr>
              <a:t>Bilgi Teknolojileri Güvenliği</a:t>
            </a:r>
            <a:endParaRPr sz="1400" b="0" i="0" u="none" strike="noStrike" cap="none">
              <a:solidFill>
                <a:srgbClr val="000000"/>
              </a:solidFill>
              <a:latin typeface="Arial"/>
              <a:ea typeface="Arial"/>
              <a:cs typeface="Arial"/>
              <a:sym typeface="Arial"/>
            </a:endParaRPr>
          </a:p>
        </p:txBody>
      </p:sp>
      <p:sp>
        <p:nvSpPr>
          <p:cNvPr id="756" name="Google Shape;756;g144a473c595_2_176"/>
          <p:cNvSpPr/>
          <p:nvPr/>
        </p:nvSpPr>
        <p:spPr>
          <a:xfrm>
            <a:off x="3056577" y="3188213"/>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Değişiklik Kontrol Komitesi</a:t>
            </a:r>
            <a:endParaRPr sz="1400" b="0" i="0" u="none" strike="noStrike" cap="none">
              <a:solidFill>
                <a:srgbClr val="000000"/>
              </a:solidFill>
              <a:latin typeface="Arial"/>
              <a:ea typeface="Arial"/>
              <a:cs typeface="Arial"/>
              <a:sym typeface="Arial"/>
            </a:endParaRPr>
          </a:p>
        </p:txBody>
      </p:sp>
      <p:sp>
        <p:nvSpPr>
          <p:cNvPr id="757" name="Google Shape;757;g144a473c595_2_176"/>
          <p:cNvSpPr/>
          <p:nvPr/>
        </p:nvSpPr>
        <p:spPr>
          <a:xfrm>
            <a:off x="4860777" y="3188225"/>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Faaliyet raporları (aylık-yıllık)</a:t>
            </a:r>
            <a:endParaRPr sz="1400" b="0" i="0" u="none" strike="noStrike" cap="none">
              <a:solidFill>
                <a:srgbClr val="000000"/>
              </a:solidFill>
              <a:latin typeface="Arial"/>
              <a:ea typeface="Arial"/>
              <a:cs typeface="Arial"/>
              <a:sym typeface="Arial"/>
            </a:endParaRPr>
          </a:p>
        </p:txBody>
      </p:sp>
      <p:sp>
        <p:nvSpPr>
          <p:cNvPr id="758" name="Google Shape;758;g144a473c595_2_176"/>
          <p:cNvSpPr/>
          <p:nvPr/>
        </p:nvSpPr>
        <p:spPr>
          <a:xfrm>
            <a:off x="5762875" y="3188225"/>
            <a:ext cx="1422300" cy="6159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dirty="0" err="1">
                <a:solidFill>
                  <a:schemeClr val="dk1"/>
                </a:solidFill>
                <a:latin typeface="Arial"/>
                <a:ea typeface="Arial"/>
                <a:cs typeface="Arial"/>
                <a:sym typeface="Arial"/>
              </a:rPr>
              <a:t>Prosedürler</a:t>
            </a:r>
            <a:r>
              <a:rPr lang="en-US" sz="1000" b="0" i="0" u="none" strike="noStrike" cap="none" dirty="0">
                <a:solidFill>
                  <a:schemeClr val="dk1"/>
                </a:solidFill>
                <a:latin typeface="Arial"/>
                <a:ea typeface="Arial"/>
                <a:cs typeface="Arial"/>
                <a:sym typeface="Arial"/>
              </a:rPr>
              <a:t> (CLMA)</a:t>
            </a:r>
            <a:endParaRPr sz="1000" b="0" i="0" u="none" strike="noStrike" cap="none" dirty="0">
              <a:solidFill>
                <a:schemeClr val="dk1"/>
              </a:solidFill>
              <a:latin typeface="Arial"/>
              <a:ea typeface="Arial"/>
              <a:cs typeface="Arial"/>
              <a:sym typeface="Arial"/>
            </a:endParaRPr>
          </a:p>
        </p:txBody>
      </p:sp>
      <p:sp>
        <p:nvSpPr>
          <p:cNvPr id="759" name="Google Shape;759;g144a473c595_2_176"/>
          <p:cNvSpPr/>
          <p:nvPr/>
        </p:nvSpPr>
        <p:spPr>
          <a:xfrm>
            <a:off x="3056577" y="2203588"/>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Klinik Yönetişim Komitesi</a:t>
            </a:r>
            <a:endParaRPr sz="1000" b="0" i="0" u="none" strike="noStrike" cap="none">
              <a:solidFill>
                <a:schemeClr val="dk1"/>
              </a:solidFill>
              <a:latin typeface="Arial"/>
              <a:ea typeface="Arial"/>
              <a:cs typeface="Arial"/>
              <a:sym typeface="Arial"/>
            </a:endParaRPr>
          </a:p>
        </p:txBody>
      </p:sp>
      <p:sp>
        <p:nvSpPr>
          <p:cNvPr id="760" name="Google Shape;760;g144a473c595_2_176"/>
          <p:cNvSpPr/>
          <p:nvPr/>
        </p:nvSpPr>
        <p:spPr>
          <a:xfrm>
            <a:off x="7185175" y="3188225"/>
            <a:ext cx="14223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Politikalar (Bilgi Güvenliği politikaları ve eğitimler)</a:t>
            </a:r>
            <a:endParaRPr sz="1000" b="0" i="0" u="none" strike="noStrike" cap="none">
              <a:solidFill>
                <a:schemeClr val="dk1"/>
              </a:solidFill>
              <a:latin typeface="Arial"/>
              <a:ea typeface="Arial"/>
              <a:cs typeface="Arial"/>
              <a:sym typeface="Arial"/>
            </a:endParaRPr>
          </a:p>
        </p:txBody>
      </p:sp>
      <p:sp>
        <p:nvSpPr>
          <p:cNvPr id="761" name="Google Shape;761;g144a473c595_2_176"/>
          <p:cNvSpPr/>
          <p:nvPr/>
        </p:nvSpPr>
        <p:spPr>
          <a:xfrm>
            <a:off x="6462373" y="923636"/>
            <a:ext cx="895500" cy="4992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Uzaktan </a:t>
            </a:r>
            <a:r>
              <a:rPr lang="en-US" sz="900" b="0" i="0" u="none" strike="noStrike" cap="none">
                <a:solidFill>
                  <a:schemeClr val="dk1"/>
                </a:solidFill>
                <a:latin typeface="Arial"/>
                <a:ea typeface="Arial"/>
                <a:cs typeface="Arial"/>
                <a:sym typeface="Arial"/>
              </a:rPr>
              <a:t>erişim</a:t>
            </a:r>
            <a:endParaRPr sz="1400" b="0" i="0" u="none" strike="noStrike" cap="none">
              <a:solidFill>
                <a:srgbClr val="000000"/>
              </a:solidFill>
              <a:latin typeface="Arial"/>
              <a:ea typeface="Arial"/>
              <a:cs typeface="Arial"/>
              <a:sym typeface="Arial"/>
            </a:endParaRPr>
          </a:p>
        </p:txBody>
      </p:sp>
      <p:sp>
        <p:nvSpPr>
          <p:cNvPr id="762" name="Google Shape;762;g144a473c595_2_176"/>
          <p:cNvSpPr/>
          <p:nvPr/>
        </p:nvSpPr>
        <p:spPr>
          <a:xfrm>
            <a:off x="7357873" y="923636"/>
            <a:ext cx="895500" cy="4992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e-order %90</a:t>
            </a:r>
            <a:endParaRPr sz="1000" b="0" i="0" u="none" strike="noStrike" cap="none">
              <a:solidFill>
                <a:schemeClr val="dk1"/>
              </a:solidFill>
              <a:latin typeface="Arial"/>
              <a:ea typeface="Arial"/>
              <a:cs typeface="Arial"/>
              <a:sym typeface="Arial"/>
            </a:endParaRPr>
          </a:p>
        </p:txBody>
      </p:sp>
      <p:sp>
        <p:nvSpPr>
          <p:cNvPr id="763" name="Google Shape;763;g144a473c595_2_176"/>
          <p:cNvSpPr/>
          <p:nvPr/>
        </p:nvSpPr>
        <p:spPr>
          <a:xfrm>
            <a:off x="8253376" y="923625"/>
            <a:ext cx="1422300" cy="4992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Klinik Dokümantasyon %95</a:t>
            </a:r>
            <a:endParaRPr sz="1000" b="0" i="0" u="none" strike="noStrike" cap="none">
              <a:solidFill>
                <a:schemeClr val="dk1"/>
              </a:solidFill>
              <a:latin typeface="Arial"/>
              <a:ea typeface="Arial"/>
              <a:cs typeface="Arial"/>
              <a:sym typeface="Arial"/>
            </a:endParaRPr>
          </a:p>
        </p:txBody>
      </p:sp>
      <p:sp>
        <p:nvSpPr>
          <p:cNvPr id="764" name="Google Shape;764;g144a473c595_2_176"/>
          <p:cNvSpPr/>
          <p:nvPr/>
        </p:nvSpPr>
        <p:spPr>
          <a:xfrm>
            <a:off x="4321623" y="4971936"/>
            <a:ext cx="895500" cy="4992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Rol bazlı yetkilendirme</a:t>
            </a:r>
            <a:endParaRPr sz="1000" b="0" i="0" u="none" strike="noStrike" cap="none">
              <a:solidFill>
                <a:schemeClr val="dk1"/>
              </a:solidFill>
              <a:latin typeface="Arial"/>
              <a:ea typeface="Arial"/>
              <a:cs typeface="Arial"/>
              <a:sym typeface="Arial"/>
            </a:endParaRPr>
          </a:p>
        </p:txBody>
      </p:sp>
      <p:sp>
        <p:nvSpPr>
          <p:cNvPr id="765" name="Google Shape;765;g144a473c595_2_176"/>
          <p:cNvSpPr/>
          <p:nvPr/>
        </p:nvSpPr>
        <p:spPr>
          <a:xfrm>
            <a:off x="3958677" y="2203575"/>
            <a:ext cx="902100" cy="6159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dirty="0" err="1">
                <a:solidFill>
                  <a:schemeClr val="dk1"/>
                </a:solidFill>
                <a:latin typeface="Arial"/>
                <a:ea typeface="Arial"/>
                <a:cs typeface="Arial"/>
                <a:sym typeface="Arial"/>
              </a:rPr>
              <a:t>Klinik</a:t>
            </a:r>
            <a:r>
              <a:rPr lang="en-US" sz="1000" b="0" i="0" u="none" strike="noStrike" cap="none" dirty="0">
                <a:solidFill>
                  <a:schemeClr val="dk1"/>
                </a:solidFill>
                <a:latin typeface="Arial"/>
                <a:ea typeface="Arial"/>
                <a:cs typeface="Arial"/>
                <a:sym typeface="Arial"/>
              </a:rPr>
              <a:t> </a:t>
            </a:r>
            <a:r>
              <a:rPr lang="en-US" sz="1000" b="0" i="0" u="none" strike="noStrike" cap="none" dirty="0" err="1">
                <a:solidFill>
                  <a:schemeClr val="dk1"/>
                </a:solidFill>
                <a:latin typeface="Arial"/>
                <a:ea typeface="Arial"/>
                <a:cs typeface="Arial"/>
                <a:sym typeface="Arial"/>
              </a:rPr>
              <a:t>göstergelerin</a:t>
            </a:r>
            <a:r>
              <a:rPr lang="en-US" sz="1000" b="0" i="0" u="none" strike="noStrike" cap="none" dirty="0">
                <a:solidFill>
                  <a:schemeClr val="dk1"/>
                </a:solidFill>
                <a:latin typeface="Arial"/>
                <a:ea typeface="Arial"/>
                <a:cs typeface="Arial"/>
                <a:sym typeface="Arial"/>
              </a:rPr>
              <a:t> </a:t>
            </a:r>
            <a:r>
              <a:rPr lang="en-US" sz="1000" b="0" i="0" u="none" strike="noStrike" cap="none" dirty="0" err="1">
                <a:solidFill>
                  <a:schemeClr val="dk1"/>
                </a:solidFill>
                <a:latin typeface="Arial"/>
                <a:ea typeface="Arial"/>
                <a:cs typeface="Arial"/>
                <a:sym typeface="Arial"/>
              </a:rPr>
              <a:t>raporlanması</a:t>
            </a:r>
            <a:endParaRPr sz="1000" b="0" i="0" u="none" strike="noStrike" cap="none" dirty="0">
              <a:solidFill>
                <a:schemeClr val="dk1"/>
              </a:solidFill>
              <a:latin typeface="Arial"/>
              <a:ea typeface="Arial"/>
              <a:cs typeface="Arial"/>
              <a:sym typeface="Arial"/>
            </a:endParaRPr>
          </a:p>
        </p:txBody>
      </p:sp>
      <p:sp>
        <p:nvSpPr>
          <p:cNvPr id="766" name="Google Shape;766;g144a473c595_2_176"/>
          <p:cNvSpPr txBox="1"/>
          <p:nvPr/>
        </p:nvSpPr>
        <p:spPr>
          <a:xfrm>
            <a:off x="5840199" y="5283806"/>
            <a:ext cx="25995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dk2"/>
                </a:solidFill>
                <a:latin typeface="Arial"/>
                <a:ea typeface="Arial"/>
                <a:cs typeface="Arial"/>
                <a:sym typeface="Arial"/>
              </a:rPr>
              <a:t>Hasta Katılımı</a:t>
            </a:r>
            <a:endParaRPr sz="1400" b="0" i="0" u="none" strike="noStrike" cap="none">
              <a:solidFill>
                <a:srgbClr val="000000"/>
              </a:solidFill>
              <a:latin typeface="Arial"/>
              <a:ea typeface="Arial"/>
              <a:cs typeface="Arial"/>
              <a:sym typeface="Arial"/>
            </a:endParaRPr>
          </a:p>
        </p:txBody>
      </p:sp>
      <p:sp>
        <p:nvSpPr>
          <p:cNvPr id="767" name="Google Shape;767;g144a473c595_2_176"/>
          <p:cNvSpPr/>
          <p:nvPr/>
        </p:nvSpPr>
        <p:spPr>
          <a:xfrm>
            <a:off x="5896152" y="5569513"/>
            <a:ext cx="902100" cy="6159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dirty="0">
                <a:solidFill>
                  <a:schemeClr val="dk1"/>
                </a:solidFill>
                <a:latin typeface="Arial"/>
                <a:ea typeface="Arial"/>
                <a:cs typeface="Arial"/>
                <a:sym typeface="Arial"/>
              </a:rPr>
              <a:t>e-</a:t>
            </a:r>
            <a:r>
              <a:rPr lang="en-US" sz="1000" b="0" i="0" u="none" strike="noStrike" cap="none" dirty="0" err="1">
                <a:solidFill>
                  <a:schemeClr val="dk1"/>
                </a:solidFill>
                <a:latin typeface="Arial"/>
                <a:ea typeface="Arial"/>
                <a:cs typeface="Arial"/>
                <a:sym typeface="Arial"/>
              </a:rPr>
              <a:t>Nabız’a</a:t>
            </a:r>
            <a:r>
              <a:rPr lang="en-US" sz="1000" b="0" i="0" u="none" strike="noStrike" cap="none" dirty="0">
                <a:solidFill>
                  <a:schemeClr val="dk1"/>
                </a:solidFill>
                <a:latin typeface="Arial"/>
                <a:ea typeface="Arial"/>
                <a:cs typeface="Arial"/>
                <a:sym typeface="Arial"/>
              </a:rPr>
              <a:t> </a:t>
            </a:r>
            <a:r>
              <a:rPr lang="en-US" sz="1000" b="0" i="0" u="none" strike="noStrike" cap="none" dirty="0" err="1">
                <a:solidFill>
                  <a:schemeClr val="dk1"/>
                </a:solidFill>
                <a:latin typeface="Arial"/>
                <a:ea typeface="Arial"/>
                <a:cs typeface="Arial"/>
                <a:sym typeface="Arial"/>
              </a:rPr>
              <a:t>erişim</a:t>
            </a:r>
            <a:endParaRPr sz="1400" b="0" i="0" u="none" strike="noStrike" cap="none" dirty="0">
              <a:solidFill>
                <a:srgbClr val="000000"/>
              </a:solidFill>
              <a:latin typeface="Arial"/>
              <a:ea typeface="Arial"/>
              <a:cs typeface="Arial"/>
              <a:sym typeface="Arial"/>
            </a:endParaRPr>
          </a:p>
        </p:txBody>
      </p:sp>
      <p:sp>
        <p:nvSpPr>
          <p:cNvPr id="768" name="Google Shape;768;g144a473c595_2_176"/>
          <p:cNvSpPr/>
          <p:nvPr/>
        </p:nvSpPr>
        <p:spPr>
          <a:xfrm>
            <a:off x="6798252" y="5569513"/>
            <a:ext cx="902100" cy="6159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dirty="0">
                <a:solidFill>
                  <a:schemeClr val="dk1"/>
                </a:solidFill>
                <a:latin typeface="Arial"/>
                <a:ea typeface="Arial"/>
                <a:cs typeface="Arial"/>
                <a:sym typeface="Arial"/>
              </a:rPr>
              <a:t>Hasta </a:t>
            </a:r>
            <a:r>
              <a:rPr lang="en-US" sz="1000" b="0" i="0" u="none" strike="noStrike" cap="none" dirty="0" err="1">
                <a:solidFill>
                  <a:schemeClr val="dk1"/>
                </a:solidFill>
                <a:latin typeface="Arial"/>
                <a:ea typeface="Arial"/>
                <a:cs typeface="Arial"/>
                <a:sym typeface="Arial"/>
              </a:rPr>
              <a:t>memnuniyet</a:t>
            </a:r>
            <a:r>
              <a:rPr lang="en-US" sz="1000" b="0" i="0" u="none" strike="noStrike" cap="none" dirty="0">
                <a:solidFill>
                  <a:schemeClr val="dk1"/>
                </a:solidFill>
                <a:latin typeface="Arial"/>
                <a:ea typeface="Arial"/>
                <a:cs typeface="Arial"/>
                <a:sym typeface="Arial"/>
              </a:rPr>
              <a:t> </a:t>
            </a:r>
            <a:r>
              <a:rPr lang="en-US" sz="1000" b="0" i="0" u="none" strike="noStrike" cap="none" dirty="0" err="1">
                <a:solidFill>
                  <a:schemeClr val="dk1"/>
                </a:solidFill>
                <a:latin typeface="Arial"/>
                <a:ea typeface="Arial"/>
                <a:cs typeface="Arial"/>
                <a:sym typeface="Arial"/>
              </a:rPr>
              <a:t>anketleri</a:t>
            </a:r>
            <a:endParaRPr sz="1400" b="0" i="0" u="none" strike="noStrike" cap="none" dirty="0">
              <a:solidFill>
                <a:srgbClr val="000000"/>
              </a:solidFill>
              <a:latin typeface="Arial"/>
              <a:ea typeface="Arial"/>
              <a:cs typeface="Arial"/>
              <a:sym typeface="Arial"/>
            </a:endParaRPr>
          </a:p>
        </p:txBody>
      </p:sp>
      <p:sp>
        <p:nvSpPr>
          <p:cNvPr id="769" name="Google Shape;769;g144a473c595_2_176"/>
          <p:cNvSpPr/>
          <p:nvPr/>
        </p:nvSpPr>
        <p:spPr>
          <a:xfrm>
            <a:off x="3056577" y="3791363"/>
            <a:ext cx="902100" cy="6159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dirty="0">
                <a:solidFill>
                  <a:schemeClr val="dk1"/>
                </a:solidFill>
                <a:latin typeface="Arial"/>
                <a:ea typeface="Arial"/>
                <a:cs typeface="Arial"/>
                <a:sym typeface="Arial"/>
              </a:rPr>
              <a:t>İş </a:t>
            </a:r>
            <a:r>
              <a:rPr lang="en-US" sz="1000" b="0" i="0" u="none" strike="noStrike" cap="none" dirty="0" err="1">
                <a:solidFill>
                  <a:schemeClr val="dk1"/>
                </a:solidFill>
                <a:latin typeface="Arial"/>
                <a:ea typeface="Arial"/>
                <a:cs typeface="Arial"/>
                <a:sym typeface="Arial"/>
              </a:rPr>
              <a:t>Sürekliliği</a:t>
            </a:r>
            <a:endParaRPr lang="tr-TR" sz="10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r>
              <a:rPr lang="tr-TR" sz="1000" dirty="0">
                <a:solidFill>
                  <a:schemeClr val="dk1"/>
                </a:solidFill>
              </a:rPr>
              <a:t>(veri kapsamı)</a:t>
            </a:r>
            <a:endParaRPr sz="1400" b="0" i="0" u="none" strike="noStrike" cap="none" dirty="0">
              <a:solidFill>
                <a:srgbClr val="000000"/>
              </a:solidFill>
              <a:latin typeface="Arial"/>
              <a:ea typeface="Arial"/>
              <a:cs typeface="Arial"/>
              <a:sym typeface="Arial"/>
            </a:endParaRPr>
          </a:p>
        </p:txBody>
      </p:sp>
      <p:sp>
        <p:nvSpPr>
          <p:cNvPr id="770" name="Google Shape;770;g144a473c595_2_176"/>
          <p:cNvSpPr/>
          <p:nvPr/>
        </p:nvSpPr>
        <p:spPr>
          <a:xfrm>
            <a:off x="3958675" y="3743400"/>
            <a:ext cx="902100" cy="663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Saldırı Tespit Sistemi</a:t>
            </a:r>
            <a:endParaRPr sz="1400" b="0" i="0" u="none" strike="noStrike" cap="none">
              <a:solidFill>
                <a:srgbClr val="000000"/>
              </a:solidFill>
              <a:latin typeface="Arial"/>
              <a:ea typeface="Arial"/>
              <a:cs typeface="Arial"/>
              <a:sym typeface="Arial"/>
            </a:endParaRPr>
          </a:p>
        </p:txBody>
      </p:sp>
      <p:sp>
        <p:nvSpPr>
          <p:cNvPr id="771" name="Google Shape;771;g144a473c595_2_176"/>
          <p:cNvSpPr/>
          <p:nvPr/>
        </p:nvSpPr>
        <p:spPr>
          <a:xfrm>
            <a:off x="3958675" y="3188250"/>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Bilgi İşlem Komitesi</a:t>
            </a:r>
            <a:endParaRPr sz="1400" b="0" i="0" u="none" strike="noStrike" cap="none">
              <a:solidFill>
                <a:srgbClr val="000000"/>
              </a:solidFill>
              <a:latin typeface="Arial"/>
              <a:ea typeface="Arial"/>
              <a:cs typeface="Arial"/>
              <a:sym typeface="Arial"/>
            </a:endParaRPr>
          </a:p>
        </p:txBody>
      </p:sp>
      <p:pic>
        <p:nvPicPr>
          <p:cNvPr id="772" name="Google Shape;772;g144a473c595_2_176"/>
          <p:cNvPicPr preferRelativeResize="0"/>
          <p:nvPr/>
        </p:nvPicPr>
        <p:blipFill rotWithShape="1">
          <a:blip r:embed="rId5">
            <a:alphaModFix/>
          </a:blip>
          <a:srcRect/>
          <a:stretch/>
        </p:blipFill>
        <p:spPr>
          <a:xfrm>
            <a:off x="6701800" y="4164439"/>
            <a:ext cx="876300" cy="1044761"/>
          </a:xfrm>
          <a:prstGeom prst="rect">
            <a:avLst/>
          </a:prstGeom>
          <a:noFill/>
          <a:ln>
            <a:noFill/>
          </a:ln>
        </p:spPr>
      </p:pic>
      <p:sp>
        <p:nvSpPr>
          <p:cNvPr id="773" name="Google Shape;773;g144a473c595_2_176"/>
          <p:cNvSpPr/>
          <p:nvPr/>
        </p:nvSpPr>
        <p:spPr>
          <a:xfrm>
            <a:off x="7700352" y="5569513"/>
            <a:ext cx="902100" cy="6159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dirty="0">
                <a:solidFill>
                  <a:schemeClr val="dk1"/>
                </a:solidFill>
                <a:latin typeface="Arial"/>
                <a:ea typeface="Arial"/>
                <a:cs typeface="Arial"/>
                <a:sym typeface="Arial"/>
              </a:rPr>
              <a:t>Dijital </a:t>
            </a:r>
            <a:r>
              <a:rPr lang="en-US" sz="1000" b="0" i="0" u="none" strike="noStrike" cap="none" dirty="0" err="1">
                <a:solidFill>
                  <a:schemeClr val="dk1"/>
                </a:solidFill>
                <a:latin typeface="Arial"/>
                <a:ea typeface="Arial"/>
                <a:cs typeface="Arial"/>
                <a:sym typeface="Arial"/>
              </a:rPr>
              <a:t>araçlara</a:t>
            </a:r>
            <a:r>
              <a:rPr lang="en-US" sz="1000" b="0" i="0" u="none" strike="noStrike" cap="none" dirty="0">
                <a:solidFill>
                  <a:schemeClr val="dk1"/>
                </a:solidFill>
                <a:latin typeface="Arial"/>
                <a:ea typeface="Arial"/>
                <a:cs typeface="Arial"/>
                <a:sym typeface="Arial"/>
              </a:rPr>
              <a:t> </a:t>
            </a:r>
            <a:r>
              <a:rPr lang="en-US" sz="1000" b="0" i="0" u="none" strike="noStrike" cap="none" dirty="0" err="1">
                <a:solidFill>
                  <a:schemeClr val="dk1"/>
                </a:solidFill>
                <a:latin typeface="Arial"/>
                <a:ea typeface="Arial"/>
                <a:cs typeface="Arial"/>
                <a:sym typeface="Arial"/>
              </a:rPr>
              <a:t>erişim</a:t>
            </a:r>
            <a:r>
              <a:rPr lang="en-US" sz="1000" b="0" i="0" u="none" strike="noStrike" cap="none" dirty="0">
                <a:solidFill>
                  <a:schemeClr val="dk1"/>
                </a:solidFill>
                <a:latin typeface="Arial"/>
                <a:ea typeface="Arial"/>
                <a:cs typeface="Arial"/>
                <a:sym typeface="Arial"/>
              </a:rPr>
              <a:t> (</a:t>
            </a:r>
            <a:r>
              <a:rPr lang="en-US" sz="1000" b="0" i="0" u="none" strike="noStrike" cap="none" dirty="0" err="1">
                <a:solidFill>
                  <a:schemeClr val="dk1"/>
                </a:solidFill>
                <a:latin typeface="Arial"/>
                <a:ea typeface="Arial"/>
                <a:cs typeface="Arial"/>
                <a:sym typeface="Arial"/>
              </a:rPr>
              <a:t>giyilebilir</a:t>
            </a:r>
            <a:r>
              <a:rPr lang="en-US" sz="1000" b="0" i="0" u="none" strike="noStrike" cap="none" dirty="0">
                <a:solidFill>
                  <a:schemeClr val="dk1"/>
                </a:solidFill>
                <a:latin typeface="Arial"/>
                <a:ea typeface="Arial"/>
                <a:cs typeface="Arial"/>
                <a:sym typeface="Arial"/>
              </a:rPr>
              <a:t> </a:t>
            </a:r>
            <a:r>
              <a:rPr lang="en-US" sz="1000" b="0" i="0" u="none" strike="noStrike" cap="none" dirty="0" err="1">
                <a:solidFill>
                  <a:schemeClr val="dk1"/>
                </a:solidFill>
                <a:latin typeface="Arial"/>
                <a:ea typeface="Arial"/>
                <a:cs typeface="Arial"/>
                <a:sym typeface="Arial"/>
              </a:rPr>
              <a:t>cihaz</a:t>
            </a:r>
            <a:r>
              <a:rPr lang="en-US" sz="1000" b="0" i="0" u="none" strike="noStrike" cap="none" dirty="0">
                <a:solidFill>
                  <a:schemeClr val="dk1"/>
                </a:solidFill>
                <a:latin typeface="Arial"/>
                <a:ea typeface="Arial"/>
                <a:cs typeface="Arial"/>
                <a:sym typeface="Arial"/>
              </a:rPr>
              <a:t> vb.)</a:t>
            </a:r>
            <a:endParaRPr sz="1400" b="0" i="0" u="none" strike="noStrike" cap="none" dirty="0">
              <a:solidFill>
                <a:srgbClr val="000000"/>
              </a:solidFill>
              <a:latin typeface="Arial"/>
              <a:ea typeface="Arial"/>
              <a:cs typeface="Arial"/>
              <a:sym typeface="Arial"/>
            </a:endParaRPr>
          </a:p>
        </p:txBody>
      </p:sp>
      <p:sp>
        <p:nvSpPr>
          <p:cNvPr id="774" name="Google Shape;774;g144a473c595_2_176"/>
          <p:cNvSpPr/>
          <p:nvPr/>
        </p:nvSpPr>
        <p:spPr>
          <a:xfrm>
            <a:off x="6462373" y="1422836"/>
            <a:ext cx="895500" cy="4992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Tele Sağlık</a:t>
            </a:r>
            <a:endParaRPr sz="1400" b="0" i="0" u="none" strike="noStrike" cap="none">
              <a:solidFill>
                <a:srgbClr val="000000"/>
              </a:solidFill>
              <a:latin typeface="Arial"/>
              <a:ea typeface="Arial"/>
              <a:cs typeface="Arial"/>
              <a:sym typeface="Arial"/>
            </a:endParaRPr>
          </a:p>
        </p:txBody>
      </p:sp>
      <p:sp>
        <p:nvSpPr>
          <p:cNvPr id="775" name="Google Shape;775;g144a473c595_2_176"/>
          <p:cNvSpPr/>
          <p:nvPr/>
        </p:nvSpPr>
        <p:spPr>
          <a:xfrm>
            <a:off x="7352086" y="1422836"/>
            <a:ext cx="895500" cy="4992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Hemşirelik bakım planları</a:t>
            </a:r>
            <a:endParaRPr sz="1400" b="0" i="0" u="none" strike="noStrike" cap="none">
              <a:solidFill>
                <a:srgbClr val="000000"/>
              </a:solidFill>
              <a:latin typeface="Arial"/>
              <a:ea typeface="Arial"/>
              <a:cs typeface="Arial"/>
              <a:sym typeface="Arial"/>
            </a:endParaRPr>
          </a:p>
        </p:txBody>
      </p:sp>
      <p:sp>
        <p:nvSpPr>
          <p:cNvPr id="776" name="Google Shape;776;g144a473c595_2_176"/>
          <p:cNvSpPr/>
          <p:nvPr/>
        </p:nvSpPr>
        <p:spPr>
          <a:xfrm>
            <a:off x="4879175" y="3791375"/>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Dış kurumlarla veri paylaşımı</a:t>
            </a:r>
            <a:endParaRPr sz="1400" b="0" i="0" u="none" strike="noStrike" cap="none">
              <a:solidFill>
                <a:srgbClr val="000000"/>
              </a:solidFill>
              <a:latin typeface="Arial"/>
              <a:ea typeface="Arial"/>
              <a:cs typeface="Arial"/>
              <a:sym typeface="Arial"/>
            </a:endParaRPr>
          </a:p>
        </p:txBody>
      </p:sp>
      <p:sp>
        <p:nvSpPr>
          <p:cNvPr id="777" name="Google Shape;777;g144a473c595_2_176"/>
          <p:cNvSpPr/>
          <p:nvPr/>
        </p:nvSpPr>
        <p:spPr>
          <a:xfrm>
            <a:off x="8604143" y="5572163"/>
            <a:ext cx="902100" cy="6159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Mesajlaşma</a:t>
            </a:r>
            <a:endParaRPr sz="1400" b="0" i="0" u="none" strike="noStrike" cap="none">
              <a:solidFill>
                <a:srgbClr val="000000"/>
              </a:solidFill>
              <a:latin typeface="Arial"/>
              <a:ea typeface="Arial"/>
              <a:cs typeface="Arial"/>
              <a:sym typeface="Arial"/>
            </a:endParaRPr>
          </a:p>
        </p:txBody>
      </p:sp>
      <p:sp>
        <p:nvSpPr>
          <p:cNvPr id="778" name="Google Shape;778;g144a473c595_2_176"/>
          <p:cNvSpPr/>
          <p:nvPr/>
        </p:nvSpPr>
        <p:spPr>
          <a:xfrm>
            <a:off x="5896152" y="6185413"/>
            <a:ext cx="902100" cy="6159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Hatırlatıcı bakım uyarıları</a:t>
            </a:r>
            <a:endParaRPr sz="1400" b="0" i="0" u="none" strike="noStrike" cap="none">
              <a:solidFill>
                <a:srgbClr val="000000"/>
              </a:solidFill>
              <a:latin typeface="Arial"/>
              <a:ea typeface="Arial"/>
              <a:cs typeface="Arial"/>
              <a:sym typeface="Arial"/>
            </a:endParaRPr>
          </a:p>
        </p:txBody>
      </p:sp>
      <p:pic>
        <p:nvPicPr>
          <p:cNvPr id="779" name="Google Shape;779;g144a473c595_2_176"/>
          <p:cNvPicPr preferRelativeResize="0"/>
          <p:nvPr/>
        </p:nvPicPr>
        <p:blipFill rotWithShape="1">
          <a:blip r:embed="rId6">
            <a:alphaModFix/>
          </a:blip>
          <a:srcRect/>
          <a:stretch/>
        </p:blipFill>
        <p:spPr>
          <a:xfrm>
            <a:off x="1066176" y="3644973"/>
            <a:ext cx="1230807" cy="827102"/>
          </a:xfrm>
          <a:prstGeom prst="rect">
            <a:avLst/>
          </a:prstGeom>
          <a:noFill/>
          <a:ln>
            <a:noFill/>
          </a:ln>
        </p:spPr>
      </p:pic>
      <p:sp>
        <p:nvSpPr>
          <p:cNvPr id="780" name="Google Shape;780;g144a473c595_2_176"/>
          <p:cNvSpPr/>
          <p:nvPr/>
        </p:nvSpPr>
        <p:spPr>
          <a:xfrm>
            <a:off x="6798248" y="6185425"/>
            <a:ext cx="1772100" cy="6159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Hastaların sağlık kayıtlarına erişim oranları (</a:t>
            </a:r>
            <a:r>
              <a:rPr lang="en-US" sz="1000">
                <a:solidFill>
                  <a:schemeClr val="dk1"/>
                </a:solidFill>
              </a:rPr>
              <a:t>alerji bilgisi</a:t>
            </a:r>
            <a:r>
              <a:rPr lang="en-US" sz="1000" b="0" i="0" u="none" strike="noStrike" cap="none">
                <a:solidFill>
                  <a:schemeClr val="dk1"/>
                </a:solidFill>
                <a:latin typeface="Arial"/>
                <a:ea typeface="Arial"/>
                <a:cs typeface="Arial"/>
                <a:sym typeface="Arial"/>
              </a:rPr>
              <a:t> vb.)</a:t>
            </a:r>
            <a:endParaRPr sz="1400" b="0" i="0" u="none" strike="noStrike" cap="none">
              <a:solidFill>
                <a:srgbClr val="000000"/>
              </a:solidFill>
              <a:latin typeface="Arial"/>
              <a:ea typeface="Arial"/>
              <a:cs typeface="Arial"/>
              <a:sym typeface="Arial"/>
            </a:endParaRPr>
          </a:p>
        </p:txBody>
      </p:sp>
      <p:sp>
        <p:nvSpPr>
          <p:cNvPr id="781" name="Google Shape;781;g144a473c595_2_176"/>
          <p:cNvSpPr/>
          <p:nvPr/>
        </p:nvSpPr>
        <p:spPr>
          <a:xfrm>
            <a:off x="3490452" y="5744468"/>
            <a:ext cx="1265029" cy="1067257"/>
          </a:xfrm>
          <a:prstGeom prst="flowChartMagneticDisk">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Veri Ambarı, İş  Zekası</a:t>
            </a:r>
            <a:endParaRPr sz="1000" b="0" i="0" u="none" strike="noStrike" cap="none">
              <a:solidFill>
                <a:schemeClr val="dk1"/>
              </a:solidFill>
              <a:latin typeface="Arial"/>
              <a:ea typeface="Arial"/>
              <a:cs typeface="Arial"/>
              <a:sym typeface="Arial"/>
            </a:endParaRPr>
          </a:p>
        </p:txBody>
      </p:sp>
      <p:sp>
        <p:nvSpPr>
          <p:cNvPr id="782" name="Google Shape;782;g144a473c595_2_176"/>
          <p:cNvSpPr/>
          <p:nvPr/>
        </p:nvSpPr>
        <p:spPr>
          <a:xfrm>
            <a:off x="4755484" y="6035740"/>
            <a:ext cx="867900" cy="4992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Vaka Analizleri (1 adet)</a:t>
            </a:r>
            <a:endParaRPr sz="900" b="0" i="0" u="none" strike="noStrike" cap="none">
              <a:solidFill>
                <a:schemeClr val="dk1"/>
              </a:solidFill>
              <a:latin typeface="Arial"/>
              <a:ea typeface="Arial"/>
              <a:cs typeface="Arial"/>
              <a:sym typeface="Arial"/>
            </a:endParaRPr>
          </a:p>
        </p:txBody>
      </p:sp>
      <p:sp>
        <p:nvSpPr>
          <p:cNvPr id="783" name="Google Shape;783;g144a473c595_2_176"/>
          <p:cNvSpPr/>
          <p:nvPr/>
        </p:nvSpPr>
        <p:spPr>
          <a:xfrm>
            <a:off x="9743797" y="4624315"/>
            <a:ext cx="895500" cy="4938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CLMA (Kan)</a:t>
            </a:r>
            <a:endParaRPr/>
          </a:p>
          <a:p>
            <a:pPr marL="0" marR="0" lvl="0" indent="0" algn="ctr" rtl="0">
              <a:lnSpc>
                <a:spcPct val="100000"/>
              </a:lnSpc>
              <a:spcBef>
                <a:spcPts val="0"/>
              </a:spcBef>
              <a:spcAft>
                <a:spcPts val="0"/>
              </a:spcAft>
              <a:buNone/>
            </a:pPr>
            <a:r>
              <a:rPr lang="en-US" sz="1050" b="0" i="0" u="none" strike="noStrike" cap="none">
                <a:solidFill>
                  <a:schemeClr val="dk1"/>
                </a:solidFill>
                <a:latin typeface="Arial"/>
                <a:ea typeface="Arial"/>
                <a:cs typeface="Arial"/>
                <a:sym typeface="Arial"/>
              </a:rPr>
              <a:t>%</a:t>
            </a:r>
            <a:r>
              <a:rPr lang="en-US" sz="1050">
                <a:solidFill>
                  <a:schemeClr val="dk1"/>
                </a:solidFill>
              </a:rPr>
              <a:t>50</a:t>
            </a:r>
            <a:endParaRPr sz="1400" b="0" i="0" u="none" strike="noStrike" cap="none">
              <a:solidFill>
                <a:srgbClr val="000000"/>
              </a:solidFill>
              <a:latin typeface="Arial"/>
              <a:ea typeface="Arial"/>
              <a:cs typeface="Arial"/>
              <a:sym typeface="Arial"/>
            </a:endParaRPr>
          </a:p>
        </p:txBody>
      </p:sp>
      <p:sp>
        <p:nvSpPr>
          <p:cNvPr id="784" name="Google Shape;784;g144a473c595_2_176"/>
          <p:cNvSpPr/>
          <p:nvPr/>
        </p:nvSpPr>
        <p:spPr>
          <a:xfrm>
            <a:off x="10644377" y="4623183"/>
            <a:ext cx="1422300" cy="4950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Kan Merkezi</a:t>
            </a:r>
            <a:endParaRPr sz="1200" b="0" i="0" u="none" strike="noStrike" cap="none">
              <a:solidFill>
                <a:schemeClr val="dk1"/>
              </a:solidFill>
              <a:latin typeface="Arial"/>
              <a:ea typeface="Arial"/>
              <a:cs typeface="Arial"/>
              <a:sym typeface="Arial"/>
            </a:endParaRPr>
          </a:p>
        </p:txBody>
      </p:sp>
      <p:sp>
        <p:nvSpPr>
          <p:cNvPr id="785" name="Google Shape;785;g144a473c595_2_176"/>
          <p:cNvSpPr/>
          <p:nvPr/>
        </p:nvSpPr>
        <p:spPr>
          <a:xfrm>
            <a:off x="10639297" y="5253102"/>
            <a:ext cx="1422300" cy="987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Yoğun Bakım</a:t>
            </a:r>
            <a:endParaRPr sz="1200" b="0" i="0" u="none" strike="noStrike" cap="none">
              <a:solidFill>
                <a:schemeClr val="dk1"/>
              </a:solidFill>
              <a:latin typeface="Arial"/>
              <a:ea typeface="Arial"/>
              <a:cs typeface="Arial"/>
              <a:sym typeface="Arial"/>
            </a:endParaRPr>
          </a:p>
        </p:txBody>
      </p:sp>
      <p:sp>
        <p:nvSpPr>
          <p:cNvPr id="786" name="Google Shape;786;g144a473c595_2_176"/>
          <p:cNvSpPr/>
          <p:nvPr/>
        </p:nvSpPr>
        <p:spPr>
          <a:xfrm>
            <a:off x="9745187" y="5257583"/>
            <a:ext cx="895500" cy="4905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None/>
            </a:pPr>
            <a:r>
              <a:rPr lang="en-US" sz="1000" b="0" i="0" u="none" strike="noStrike" cap="none">
                <a:solidFill>
                  <a:schemeClr val="dk1"/>
                </a:solidFill>
                <a:latin typeface="Arial"/>
                <a:ea typeface="Arial"/>
                <a:cs typeface="Arial"/>
                <a:sym typeface="Arial"/>
              </a:rPr>
              <a:t>CLMA (Anne Sütü) %</a:t>
            </a:r>
            <a:r>
              <a:rPr lang="en-US" sz="1000">
                <a:solidFill>
                  <a:schemeClr val="dk1"/>
                </a:solidFill>
              </a:rPr>
              <a:t>50</a:t>
            </a:r>
            <a:endParaRPr sz="1000" b="0" i="0" u="none" strike="noStrike" cap="none">
              <a:solidFill>
                <a:srgbClr val="000000"/>
              </a:solidFill>
              <a:latin typeface="Arial"/>
              <a:ea typeface="Arial"/>
              <a:cs typeface="Arial"/>
              <a:sym typeface="Arial"/>
            </a:endParaRPr>
          </a:p>
        </p:txBody>
      </p:sp>
      <p:sp>
        <p:nvSpPr>
          <p:cNvPr id="787" name="Google Shape;787;g144a473c595_2_176"/>
          <p:cNvSpPr/>
          <p:nvPr/>
        </p:nvSpPr>
        <p:spPr>
          <a:xfrm>
            <a:off x="9746970" y="1408280"/>
            <a:ext cx="902100" cy="4863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CLMA (İlaç)</a:t>
            </a:r>
            <a:endParaRPr/>
          </a:p>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a:t>
            </a:r>
            <a:r>
              <a:rPr lang="en-US" sz="1000">
                <a:solidFill>
                  <a:schemeClr val="dk1"/>
                </a:solidFill>
              </a:rPr>
              <a:t>50</a:t>
            </a:r>
            <a:endParaRPr sz="1000" b="0" i="0" u="none" strike="noStrike" cap="none">
              <a:solidFill>
                <a:schemeClr val="dk1"/>
              </a:solidFill>
              <a:latin typeface="Arial"/>
              <a:ea typeface="Arial"/>
              <a:cs typeface="Arial"/>
              <a:sym typeface="Arial"/>
            </a:endParaRPr>
          </a:p>
        </p:txBody>
      </p:sp>
      <p:sp>
        <p:nvSpPr>
          <p:cNvPr id="788" name="Google Shape;788;g144a473c595_2_176"/>
          <p:cNvSpPr/>
          <p:nvPr/>
        </p:nvSpPr>
        <p:spPr>
          <a:xfrm>
            <a:off x="8255233" y="1422825"/>
            <a:ext cx="1420500" cy="4992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CLMA (hasta başı doğrulama)</a:t>
            </a:r>
            <a:endParaRPr/>
          </a:p>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a:t>
            </a:r>
            <a:r>
              <a:rPr lang="en-US" sz="1000">
                <a:solidFill>
                  <a:schemeClr val="dk1"/>
                </a:solidFill>
              </a:rPr>
              <a:t>50</a:t>
            </a:r>
            <a:endParaRPr sz="1000" b="0" i="0" u="none" strike="noStrike" cap="none">
              <a:solidFill>
                <a:schemeClr val="dk1"/>
              </a:solidFill>
              <a:latin typeface="Arial"/>
              <a:ea typeface="Arial"/>
              <a:cs typeface="Arial"/>
              <a:sym typeface="Arial"/>
            </a:endParaRPr>
          </a:p>
        </p:txBody>
      </p:sp>
      <p:sp>
        <p:nvSpPr>
          <p:cNvPr id="789" name="Google Shape;789;g144a473c595_2_176"/>
          <p:cNvSpPr/>
          <p:nvPr/>
        </p:nvSpPr>
        <p:spPr>
          <a:xfrm>
            <a:off x="9752050" y="920600"/>
            <a:ext cx="902100" cy="4863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eMAR</a:t>
            </a:r>
            <a:endParaRPr sz="1000" b="0" i="0" u="none" strike="noStrike" cap="none">
              <a:solidFill>
                <a:schemeClr val="dk1"/>
              </a:solidFill>
              <a:latin typeface="Arial"/>
              <a:ea typeface="Arial"/>
              <a:cs typeface="Arial"/>
              <a:sym typeface="Arial"/>
            </a:endParaRPr>
          </a:p>
        </p:txBody>
      </p:sp>
      <p:sp>
        <p:nvSpPr>
          <p:cNvPr id="790" name="Google Shape;790;g144a473c595_2_176"/>
          <p:cNvSpPr/>
          <p:nvPr/>
        </p:nvSpPr>
        <p:spPr>
          <a:xfrm>
            <a:off x="6462375" y="1926950"/>
            <a:ext cx="902100" cy="3810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Kağıt formların taranması</a:t>
            </a:r>
            <a:endParaRPr sz="1400" b="0" i="0" u="none" strike="noStrike" cap="none">
              <a:solidFill>
                <a:srgbClr val="000000"/>
              </a:solidFill>
              <a:latin typeface="Arial"/>
              <a:ea typeface="Arial"/>
              <a:cs typeface="Arial"/>
              <a:sym typeface="Arial"/>
            </a:endParaRPr>
          </a:p>
        </p:txBody>
      </p:sp>
      <p:sp>
        <p:nvSpPr>
          <p:cNvPr id="791" name="Google Shape;791;g144a473c595_2_176"/>
          <p:cNvSpPr/>
          <p:nvPr/>
        </p:nvSpPr>
        <p:spPr>
          <a:xfrm>
            <a:off x="694599" y="4472075"/>
            <a:ext cx="2205900" cy="5625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100" b="0" i="0" u="none" strike="noStrike" cap="none">
                <a:solidFill>
                  <a:schemeClr val="dk1"/>
                </a:solidFill>
                <a:latin typeface="Arial"/>
                <a:ea typeface="Arial"/>
                <a:cs typeface="Arial"/>
                <a:sym typeface="Arial"/>
              </a:rPr>
              <a:t>Acil durumlar kayıt altına alınır (</a:t>
            </a:r>
            <a:r>
              <a:rPr lang="en-US" sz="700" b="0" i="0" u="none" strike="noStrike" cap="none">
                <a:solidFill>
                  <a:schemeClr val="dk1"/>
                </a:solidFill>
                <a:latin typeface="Arial"/>
                <a:ea typeface="Arial"/>
                <a:cs typeface="Arial"/>
                <a:sym typeface="Arial"/>
              </a:rPr>
              <a:t>Resüsitasyon veya Kardiyak arrest durumlar)</a:t>
            </a:r>
            <a:endParaRPr sz="1100" b="0" i="0" u="none" strike="noStrike" cap="non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95"/>
        <p:cNvGrpSpPr/>
        <p:nvPr/>
      </p:nvGrpSpPr>
      <p:grpSpPr>
        <a:xfrm>
          <a:off x="0" y="0"/>
          <a:ext cx="0" cy="0"/>
          <a:chOff x="0" y="0"/>
          <a:chExt cx="0" cy="0"/>
        </a:xfrm>
      </p:grpSpPr>
      <p:sp>
        <p:nvSpPr>
          <p:cNvPr id="796" name="Google Shape;796;g144a473c595_2_227"/>
          <p:cNvSpPr txBox="1">
            <a:spLocks noGrp="1"/>
          </p:cNvSpPr>
          <p:nvPr>
            <p:ph type="title"/>
          </p:nvPr>
        </p:nvSpPr>
        <p:spPr>
          <a:xfrm>
            <a:off x="1117600" y="365125"/>
            <a:ext cx="14020800" cy="13257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3200"/>
              <a:t>EMRAM Hakkında </a:t>
            </a:r>
            <a:endParaRPr/>
          </a:p>
        </p:txBody>
      </p:sp>
      <p:sp>
        <p:nvSpPr>
          <p:cNvPr id="797" name="Google Shape;797;g144a473c595_2_227"/>
          <p:cNvSpPr txBox="1">
            <a:spLocks noGrp="1"/>
          </p:cNvSpPr>
          <p:nvPr>
            <p:ph type="sldNum" idx="12"/>
          </p:nvPr>
        </p:nvSpPr>
        <p:spPr>
          <a:xfrm>
            <a:off x="11480800" y="6356350"/>
            <a:ext cx="3657600" cy="3651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32</a:t>
            </a:fld>
            <a:endParaRPr/>
          </a:p>
        </p:txBody>
      </p:sp>
      <p:sp>
        <p:nvSpPr>
          <p:cNvPr id="798" name="Google Shape;798;g144a473c595_2_227"/>
          <p:cNvSpPr/>
          <p:nvPr/>
        </p:nvSpPr>
        <p:spPr>
          <a:xfrm>
            <a:off x="10651067" y="918416"/>
            <a:ext cx="1422300" cy="14046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Eczane</a:t>
            </a:r>
            <a:endParaRPr sz="1400" b="0" i="0" u="none" strike="noStrike" cap="none">
              <a:solidFill>
                <a:srgbClr val="000000"/>
              </a:solidFill>
              <a:latin typeface="Arial"/>
              <a:ea typeface="Arial"/>
              <a:cs typeface="Arial"/>
              <a:sym typeface="Arial"/>
            </a:endParaRPr>
          </a:p>
        </p:txBody>
      </p:sp>
      <p:sp>
        <p:nvSpPr>
          <p:cNvPr id="799" name="Google Shape;799;g144a473c595_2_227"/>
          <p:cNvSpPr/>
          <p:nvPr/>
        </p:nvSpPr>
        <p:spPr>
          <a:xfrm>
            <a:off x="10649167" y="2454099"/>
            <a:ext cx="1422300" cy="14445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Radyoloji (%95)</a:t>
            </a:r>
            <a:endParaRPr sz="1400" b="0" i="0" u="none" strike="noStrike" cap="none">
              <a:solidFill>
                <a:srgbClr val="000000"/>
              </a:solidFill>
              <a:latin typeface="Arial"/>
              <a:ea typeface="Arial"/>
              <a:cs typeface="Arial"/>
              <a:sym typeface="Arial"/>
            </a:endParaRPr>
          </a:p>
        </p:txBody>
      </p:sp>
      <p:sp>
        <p:nvSpPr>
          <p:cNvPr id="800" name="Google Shape;800;g144a473c595_2_227"/>
          <p:cNvSpPr/>
          <p:nvPr/>
        </p:nvSpPr>
        <p:spPr>
          <a:xfrm>
            <a:off x="10651075" y="4029675"/>
            <a:ext cx="1422300" cy="4992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Laboratuvar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(Patoloji, vb.) (%95)</a:t>
            </a:r>
            <a:endParaRPr sz="1200" b="0" i="0" u="none" strike="noStrike" cap="none">
              <a:solidFill>
                <a:schemeClr val="dk1"/>
              </a:solidFill>
              <a:latin typeface="Arial"/>
              <a:ea typeface="Arial"/>
              <a:cs typeface="Arial"/>
              <a:sym typeface="Arial"/>
            </a:endParaRPr>
          </a:p>
        </p:txBody>
      </p:sp>
      <p:pic>
        <p:nvPicPr>
          <p:cNvPr id="801" name="Google Shape;801;g144a473c595_2_227" descr="doctor icon ile ilgili görsel sonucu"/>
          <p:cNvPicPr preferRelativeResize="0"/>
          <p:nvPr/>
        </p:nvPicPr>
        <p:blipFill rotWithShape="1">
          <a:blip r:embed="rId3">
            <a:alphaModFix/>
          </a:blip>
          <a:srcRect/>
          <a:stretch/>
        </p:blipFill>
        <p:spPr>
          <a:xfrm>
            <a:off x="5177367" y="844550"/>
            <a:ext cx="864000" cy="864000"/>
          </a:xfrm>
          <a:prstGeom prst="rect">
            <a:avLst/>
          </a:prstGeom>
          <a:solidFill>
            <a:srgbClr val="D8D8D8"/>
          </a:solidFill>
          <a:ln>
            <a:noFill/>
          </a:ln>
        </p:spPr>
      </p:pic>
      <p:sp>
        <p:nvSpPr>
          <p:cNvPr id="802" name="Google Shape;802;g144a473c595_2_227"/>
          <p:cNvSpPr/>
          <p:nvPr/>
        </p:nvSpPr>
        <p:spPr>
          <a:xfrm>
            <a:off x="3056584" y="4687893"/>
            <a:ext cx="1265029" cy="1067257"/>
          </a:xfrm>
          <a:prstGeom prst="flowChartMagneticDisk">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Klinik Veri Havuzu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(CDR)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%50 oranında raporlar depolanır</a:t>
            </a:r>
            <a:endParaRPr sz="900" b="0" i="0" u="none" strike="noStrike" cap="none">
              <a:solidFill>
                <a:schemeClr val="dk1"/>
              </a:solidFill>
              <a:latin typeface="Arial"/>
              <a:ea typeface="Arial"/>
              <a:cs typeface="Arial"/>
              <a:sym typeface="Arial"/>
            </a:endParaRPr>
          </a:p>
        </p:txBody>
      </p:sp>
      <p:sp>
        <p:nvSpPr>
          <p:cNvPr id="803" name="Google Shape;803;g144a473c595_2_227" descr="nurse icon ile ilgili görsel sonucu"/>
          <p:cNvSpPr/>
          <p:nvPr/>
        </p:nvSpPr>
        <p:spPr>
          <a:xfrm>
            <a:off x="207433" y="-144463"/>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04" name="Google Shape;804;g144a473c595_2_227" descr="nurse icon ile ilgili görsel sonucu"/>
          <p:cNvSpPr/>
          <p:nvPr/>
        </p:nvSpPr>
        <p:spPr>
          <a:xfrm>
            <a:off x="410633" y="7937"/>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05" name="Google Shape;805;g144a473c595_2_227" descr="nurse icon ile ilgili görsel sonucu"/>
          <p:cNvSpPr/>
          <p:nvPr/>
        </p:nvSpPr>
        <p:spPr>
          <a:xfrm>
            <a:off x="613833" y="160337"/>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806" name="Google Shape;806;g144a473c595_2_227" descr="inpatient icon ile ilgili görsel sonucu"/>
          <p:cNvSpPr/>
          <p:nvPr/>
        </p:nvSpPr>
        <p:spPr>
          <a:xfrm>
            <a:off x="817033" y="312737"/>
            <a:ext cx="406500" cy="30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807" name="Google Shape;807;g144a473c595_2_227" descr="inpatient icon ile ilgili görsel sonucu"/>
          <p:cNvPicPr preferRelativeResize="0"/>
          <p:nvPr/>
        </p:nvPicPr>
        <p:blipFill rotWithShape="1">
          <a:blip r:embed="rId4">
            <a:alphaModFix/>
          </a:blip>
          <a:srcRect/>
          <a:stretch/>
        </p:blipFill>
        <p:spPr>
          <a:xfrm>
            <a:off x="1115865" y="2182022"/>
            <a:ext cx="1181100" cy="1234786"/>
          </a:xfrm>
          <a:prstGeom prst="rect">
            <a:avLst/>
          </a:prstGeom>
          <a:noFill/>
          <a:ln>
            <a:noFill/>
          </a:ln>
        </p:spPr>
      </p:pic>
      <p:sp>
        <p:nvSpPr>
          <p:cNvPr id="808" name="Google Shape;808;g144a473c595_2_227"/>
          <p:cNvSpPr txBox="1"/>
          <p:nvPr/>
        </p:nvSpPr>
        <p:spPr>
          <a:xfrm>
            <a:off x="2707374" y="1892278"/>
            <a:ext cx="20481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dk2"/>
                </a:solidFill>
                <a:latin typeface="Arial"/>
                <a:ea typeface="Arial"/>
                <a:cs typeface="Arial"/>
                <a:sym typeface="Arial"/>
              </a:rPr>
              <a:t>Karar Destek Sistemi</a:t>
            </a:r>
            <a:endParaRPr sz="1400" b="0" i="0" u="none" strike="noStrike" cap="none">
              <a:solidFill>
                <a:srgbClr val="000000"/>
              </a:solidFill>
              <a:latin typeface="Arial"/>
              <a:ea typeface="Arial"/>
              <a:cs typeface="Arial"/>
              <a:sym typeface="Arial"/>
            </a:endParaRPr>
          </a:p>
        </p:txBody>
      </p:sp>
      <p:sp>
        <p:nvSpPr>
          <p:cNvPr id="809" name="Google Shape;809;g144a473c595_2_227"/>
          <p:cNvSpPr txBox="1"/>
          <p:nvPr/>
        </p:nvSpPr>
        <p:spPr>
          <a:xfrm>
            <a:off x="970090" y="1572850"/>
            <a:ext cx="1981200" cy="381000"/>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90000"/>
              </a:lnSpc>
              <a:spcBef>
                <a:spcPts val="0"/>
              </a:spcBef>
              <a:spcAft>
                <a:spcPts val="0"/>
              </a:spcAft>
              <a:buClr>
                <a:srgbClr val="FF0000"/>
              </a:buClr>
              <a:buSzPts val="2400"/>
              <a:buFont typeface="Arial"/>
              <a:buNone/>
            </a:pPr>
            <a:r>
              <a:rPr lang="en-US" sz="2400" b="0" i="0" u="none" strike="noStrike" cap="none">
                <a:solidFill>
                  <a:srgbClr val="FF0000"/>
                </a:solidFill>
                <a:latin typeface="Arial"/>
                <a:ea typeface="Arial"/>
                <a:cs typeface="Arial"/>
                <a:sym typeface="Arial"/>
              </a:rPr>
              <a:t>Seviye 7</a:t>
            </a:r>
            <a:endParaRPr sz="1400" b="0" i="0" u="none" strike="noStrike" cap="none">
              <a:solidFill>
                <a:srgbClr val="000000"/>
              </a:solidFill>
              <a:latin typeface="Arial"/>
              <a:ea typeface="Arial"/>
              <a:cs typeface="Arial"/>
              <a:sym typeface="Arial"/>
            </a:endParaRPr>
          </a:p>
        </p:txBody>
      </p:sp>
      <p:sp>
        <p:nvSpPr>
          <p:cNvPr id="810" name="Google Shape;810;g144a473c595_2_227"/>
          <p:cNvSpPr/>
          <p:nvPr/>
        </p:nvSpPr>
        <p:spPr>
          <a:xfrm>
            <a:off x="9753447" y="2454100"/>
            <a:ext cx="895500" cy="4950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Radyoloji PACS</a:t>
            </a:r>
            <a:endParaRPr sz="1400" b="0" i="0" u="none" strike="noStrike" cap="none">
              <a:solidFill>
                <a:srgbClr val="000000"/>
              </a:solidFill>
              <a:latin typeface="Arial"/>
              <a:ea typeface="Arial"/>
              <a:cs typeface="Arial"/>
              <a:sym typeface="Arial"/>
            </a:endParaRPr>
          </a:p>
        </p:txBody>
      </p:sp>
      <p:sp>
        <p:nvSpPr>
          <p:cNvPr id="811" name="Google Shape;811;g144a473c595_2_227"/>
          <p:cNvSpPr/>
          <p:nvPr/>
        </p:nvSpPr>
        <p:spPr>
          <a:xfrm>
            <a:off x="9746977" y="2949244"/>
            <a:ext cx="895500" cy="4815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Kardiyoloji PACS</a:t>
            </a:r>
            <a:endParaRPr sz="1400" b="0" i="0" u="none" strike="noStrike" cap="none">
              <a:solidFill>
                <a:srgbClr val="000000"/>
              </a:solidFill>
              <a:latin typeface="Arial"/>
              <a:ea typeface="Arial"/>
              <a:cs typeface="Arial"/>
              <a:sym typeface="Arial"/>
            </a:endParaRPr>
          </a:p>
        </p:txBody>
      </p:sp>
      <p:sp>
        <p:nvSpPr>
          <p:cNvPr id="812" name="Google Shape;812;g144a473c595_2_227"/>
          <p:cNvSpPr/>
          <p:nvPr/>
        </p:nvSpPr>
        <p:spPr>
          <a:xfrm>
            <a:off x="9746977" y="3417081"/>
            <a:ext cx="895500" cy="4815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DICOM olmayan görüntüler</a:t>
            </a:r>
            <a:endParaRPr sz="1400" b="0" i="0" u="none" strike="noStrike" cap="none">
              <a:solidFill>
                <a:srgbClr val="000000"/>
              </a:solidFill>
              <a:latin typeface="Arial"/>
              <a:ea typeface="Arial"/>
              <a:cs typeface="Arial"/>
              <a:sym typeface="Arial"/>
            </a:endParaRPr>
          </a:p>
        </p:txBody>
      </p:sp>
      <p:sp>
        <p:nvSpPr>
          <p:cNvPr id="813" name="Google Shape;813;g144a473c595_2_227"/>
          <p:cNvSpPr txBox="1"/>
          <p:nvPr/>
        </p:nvSpPr>
        <p:spPr>
          <a:xfrm>
            <a:off x="2617624" y="2876969"/>
            <a:ext cx="25995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dk2"/>
                </a:solidFill>
                <a:latin typeface="Arial"/>
                <a:ea typeface="Arial"/>
                <a:cs typeface="Arial"/>
                <a:sym typeface="Arial"/>
              </a:rPr>
              <a:t>Bilgi Teknolojileri Güvenliği</a:t>
            </a:r>
            <a:endParaRPr sz="1400" b="0" i="0" u="none" strike="noStrike" cap="none">
              <a:solidFill>
                <a:srgbClr val="000000"/>
              </a:solidFill>
              <a:latin typeface="Arial"/>
              <a:ea typeface="Arial"/>
              <a:cs typeface="Arial"/>
              <a:sym typeface="Arial"/>
            </a:endParaRPr>
          </a:p>
        </p:txBody>
      </p:sp>
      <p:sp>
        <p:nvSpPr>
          <p:cNvPr id="814" name="Google Shape;814;g144a473c595_2_227"/>
          <p:cNvSpPr/>
          <p:nvPr/>
        </p:nvSpPr>
        <p:spPr>
          <a:xfrm>
            <a:off x="3056577" y="3188213"/>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Değişiklik Kontrol Komitesi</a:t>
            </a:r>
            <a:endParaRPr sz="1400" b="0" i="0" u="none" strike="noStrike" cap="none">
              <a:solidFill>
                <a:srgbClr val="000000"/>
              </a:solidFill>
              <a:latin typeface="Arial"/>
              <a:ea typeface="Arial"/>
              <a:cs typeface="Arial"/>
              <a:sym typeface="Arial"/>
            </a:endParaRPr>
          </a:p>
        </p:txBody>
      </p:sp>
      <p:sp>
        <p:nvSpPr>
          <p:cNvPr id="815" name="Google Shape;815;g144a473c595_2_227"/>
          <p:cNvSpPr/>
          <p:nvPr/>
        </p:nvSpPr>
        <p:spPr>
          <a:xfrm>
            <a:off x="4860777" y="3188225"/>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Faaliyet raporları (aylık-yıllık)</a:t>
            </a:r>
            <a:endParaRPr sz="1400" b="0" i="0" u="none" strike="noStrike" cap="none">
              <a:solidFill>
                <a:srgbClr val="000000"/>
              </a:solidFill>
              <a:latin typeface="Arial"/>
              <a:ea typeface="Arial"/>
              <a:cs typeface="Arial"/>
              <a:sym typeface="Arial"/>
            </a:endParaRPr>
          </a:p>
        </p:txBody>
      </p:sp>
      <p:sp>
        <p:nvSpPr>
          <p:cNvPr id="816" name="Google Shape;816;g144a473c595_2_227"/>
          <p:cNvSpPr/>
          <p:nvPr/>
        </p:nvSpPr>
        <p:spPr>
          <a:xfrm>
            <a:off x="5762875" y="3188225"/>
            <a:ext cx="14223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Prosedürler (CLMA)</a:t>
            </a:r>
            <a:endParaRPr sz="1000" b="0" i="0" u="none" strike="noStrike" cap="none">
              <a:solidFill>
                <a:schemeClr val="dk1"/>
              </a:solidFill>
              <a:latin typeface="Arial"/>
              <a:ea typeface="Arial"/>
              <a:cs typeface="Arial"/>
              <a:sym typeface="Arial"/>
            </a:endParaRPr>
          </a:p>
        </p:txBody>
      </p:sp>
      <p:sp>
        <p:nvSpPr>
          <p:cNvPr id="817" name="Google Shape;817;g144a473c595_2_227"/>
          <p:cNvSpPr/>
          <p:nvPr/>
        </p:nvSpPr>
        <p:spPr>
          <a:xfrm>
            <a:off x="3056577" y="2203588"/>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Klinik Yönetişim Komitesi</a:t>
            </a:r>
            <a:endParaRPr sz="1000" b="0" i="0" u="none" strike="noStrike" cap="none">
              <a:solidFill>
                <a:schemeClr val="dk1"/>
              </a:solidFill>
              <a:latin typeface="Arial"/>
              <a:ea typeface="Arial"/>
              <a:cs typeface="Arial"/>
              <a:sym typeface="Arial"/>
            </a:endParaRPr>
          </a:p>
        </p:txBody>
      </p:sp>
      <p:sp>
        <p:nvSpPr>
          <p:cNvPr id="818" name="Google Shape;818;g144a473c595_2_227"/>
          <p:cNvSpPr/>
          <p:nvPr/>
        </p:nvSpPr>
        <p:spPr>
          <a:xfrm>
            <a:off x="7185175" y="3188225"/>
            <a:ext cx="14223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Politikalar (Bilgi Güvenliği politikaları ve eğitimler)</a:t>
            </a:r>
            <a:endParaRPr sz="1000" b="0" i="0" u="none" strike="noStrike" cap="none">
              <a:solidFill>
                <a:schemeClr val="dk1"/>
              </a:solidFill>
              <a:latin typeface="Arial"/>
              <a:ea typeface="Arial"/>
              <a:cs typeface="Arial"/>
              <a:sym typeface="Arial"/>
            </a:endParaRPr>
          </a:p>
        </p:txBody>
      </p:sp>
      <p:sp>
        <p:nvSpPr>
          <p:cNvPr id="819" name="Google Shape;819;g144a473c595_2_227"/>
          <p:cNvSpPr/>
          <p:nvPr/>
        </p:nvSpPr>
        <p:spPr>
          <a:xfrm>
            <a:off x="6462373" y="923636"/>
            <a:ext cx="895500" cy="4992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Uzaktan </a:t>
            </a:r>
            <a:r>
              <a:rPr lang="en-US" sz="900" b="0" i="0" u="none" strike="noStrike" cap="none">
                <a:solidFill>
                  <a:schemeClr val="dk1"/>
                </a:solidFill>
                <a:latin typeface="Arial"/>
                <a:ea typeface="Arial"/>
                <a:cs typeface="Arial"/>
                <a:sym typeface="Arial"/>
              </a:rPr>
              <a:t>erişim</a:t>
            </a:r>
            <a:endParaRPr sz="1400" b="0" i="0" u="none" strike="noStrike" cap="none">
              <a:solidFill>
                <a:srgbClr val="000000"/>
              </a:solidFill>
              <a:latin typeface="Arial"/>
              <a:ea typeface="Arial"/>
              <a:cs typeface="Arial"/>
              <a:sym typeface="Arial"/>
            </a:endParaRPr>
          </a:p>
        </p:txBody>
      </p:sp>
      <p:sp>
        <p:nvSpPr>
          <p:cNvPr id="820" name="Google Shape;820;g144a473c595_2_227"/>
          <p:cNvSpPr/>
          <p:nvPr/>
        </p:nvSpPr>
        <p:spPr>
          <a:xfrm>
            <a:off x="7357873" y="923636"/>
            <a:ext cx="895500" cy="4992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e-order %90</a:t>
            </a:r>
            <a:endParaRPr sz="1000" b="0" i="0" u="none" strike="noStrike" cap="none">
              <a:solidFill>
                <a:schemeClr val="dk1"/>
              </a:solidFill>
              <a:latin typeface="Arial"/>
              <a:ea typeface="Arial"/>
              <a:cs typeface="Arial"/>
              <a:sym typeface="Arial"/>
            </a:endParaRPr>
          </a:p>
        </p:txBody>
      </p:sp>
      <p:sp>
        <p:nvSpPr>
          <p:cNvPr id="821" name="Google Shape;821;g144a473c595_2_227"/>
          <p:cNvSpPr/>
          <p:nvPr/>
        </p:nvSpPr>
        <p:spPr>
          <a:xfrm>
            <a:off x="8253376" y="923625"/>
            <a:ext cx="1422300" cy="4992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Klinik Dokümantasyon %95</a:t>
            </a:r>
            <a:endParaRPr sz="1000" b="0" i="0" u="none" strike="noStrike" cap="none">
              <a:solidFill>
                <a:schemeClr val="dk1"/>
              </a:solidFill>
              <a:latin typeface="Arial"/>
              <a:ea typeface="Arial"/>
              <a:cs typeface="Arial"/>
              <a:sym typeface="Arial"/>
            </a:endParaRPr>
          </a:p>
        </p:txBody>
      </p:sp>
      <p:sp>
        <p:nvSpPr>
          <p:cNvPr id="822" name="Google Shape;822;g144a473c595_2_227"/>
          <p:cNvSpPr/>
          <p:nvPr/>
        </p:nvSpPr>
        <p:spPr>
          <a:xfrm>
            <a:off x="4321623" y="4971936"/>
            <a:ext cx="895500" cy="4992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Rol bazlı yetkilendirme</a:t>
            </a:r>
            <a:endParaRPr sz="1000" b="0" i="0" u="none" strike="noStrike" cap="none">
              <a:solidFill>
                <a:schemeClr val="dk1"/>
              </a:solidFill>
              <a:latin typeface="Arial"/>
              <a:ea typeface="Arial"/>
              <a:cs typeface="Arial"/>
              <a:sym typeface="Arial"/>
            </a:endParaRPr>
          </a:p>
        </p:txBody>
      </p:sp>
      <p:sp>
        <p:nvSpPr>
          <p:cNvPr id="823" name="Google Shape;823;g144a473c595_2_227"/>
          <p:cNvSpPr/>
          <p:nvPr/>
        </p:nvSpPr>
        <p:spPr>
          <a:xfrm>
            <a:off x="3958677" y="2203575"/>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Klinik göstergelerin raporlanması</a:t>
            </a:r>
            <a:endParaRPr sz="1000" b="0" i="0" u="none" strike="noStrike" cap="none">
              <a:solidFill>
                <a:schemeClr val="dk1"/>
              </a:solidFill>
              <a:latin typeface="Arial"/>
              <a:ea typeface="Arial"/>
              <a:cs typeface="Arial"/>
              <a:sym typeface="Arial"/>
            </a:endParaRPr>
          </a:p>
        </p:txBody>
      </p:sp>
      <p:sp>
        <p:nvSpPr>
          <p:cNvPr id="824" name="Google Shape;824;g144a473c595_2_227"/>
          <p:cNvSpPr txBox="1"/>
          <p:nvPr/>
        </p:nvSpPr>
        <p:spPr>
          <a:xfrm>
            <a:off x="5840199" y="5283806"/>
            <a:ext cx="2599500" cy="253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US" sz="1050" b="1" i="0" u="none" strike="noStrike" cap="none">
                <a:solidFill>
                  <a:schemeClr val="dk2"/>
                </a:solidFill>
                <a:latin typeface="Arial"/>
                <a:ea typeface="Arial"/>
                <a:cs typeface="Arial"/>
                <a:sym typeface="Arial"/>
              </a:rPr>
              <a:t>Hasta Katılımı</a:t>
            </a:r>
            <a:endParaRPr sz="1400" b="0" i="0" u="none" strike="noStrike" cap="none">
              <a:solidFill>
                <a:srgbClr val="000000"/>
              </a:solidFill>
              <a:latin typeface="Arial"/>
              <a:ea typeface="Arial"/>
              <a:cs typeface="Arial"/>
              <a:sym typeface="Arial"/>
            </a:endParaRPr>
          </a:p>
        </p:txBody>
      </p:sp>
      <p:sp>
        <p:nvSpPr>
          <p:cNvPr id="825" name="Google Shape;825;g144a473c595_2_227"/>
          <p:cNvSpPr/>
          <p:nvPr/>
        </p:nvSpPr>
        <p:spPr>
          <a:xfrm>
            <a:off x="5891827" y="5569513"/>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e-Nabız’a erişim</a:t>
            </a:r>
            <a:endParaRPr sz="1400" b="0" i="0" u="none" strike="noStrike" cap="none">
              <a:solidFill>
                <a:srgbClr val="000000"/>
              </a:solidFill>
              <a:latin typeface="Arial"/>
              <a:ea typeface="Arial"/>
              <a:cs typeface="Arial"/>
              <a:sym typeface="Arial"/>
            </a:endParaRPr>
          </a:p>
        </p:txBody>
      </p:sp>
      <p:sp>
        <p:nvSpPr>
          <p:cNvPr id="826" name="Google Shape;826;g144a473c595_2_227"/>
          <p:cNvSpPr/>
          <p:nvPr/>
        </p:nvSpPr>
        <p:spPr>
          <a:xfrm>
            <a:off x="6793927" y="5569513"/>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Hasta memnuniyet anketleri</a:t>
            </a:r>
            <a:endParaRPr sz="1400" b="0" i="0" u="none" strike="noStrike" cap="none">
              <a:solidFill>
                <a:srgbClr val="000000"/>
              </a:solidFill>
              <a:latin typeface="Arial"/>
              <a:ea typeface="Arial"/>
              <a:cs typeface="Arial"/>
              <a:sym typeface="Arial"/>
            </a:endParaRPr>
          </a:p>
        </p:txBody>
      </p:sp>
      <p:sp>
        <p:nvSpPr>
          <p:cNvPr id="827" name="Google Shape;827;g144a473c595_2_227"/>
          <p:cNvSpPr/>
          <p:nvPr/>
        </p:nvSpPr>
        <p:spPr>
          <a:xfrm>
            <a:off x="3056577" y="3791363"/>
            <a:ext cx="902100" cy="6159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dirty="0">
                <a:solidFill>
                  <a:schemeClr val="dk1"/>
                </a:solidFill>
                <a:latin typeface="Arial"/>
                <a:ea typeface="Arial"/>
                <a:cs typeface="Arial"/>
                <a:sym typeface="Arial"/>
              </a:rPr>
              <a:t>İş </a:t>
            </a:r>
            <a:r>
              <a:rPr lang="en-US" sz="1000" b="0" i="0" u="none" strike="noStrike" cap="none" dirty="0" err="1">
                <a:solidFill>
                  <a:schemeClr val="dk1"/>
                </a:solidFill>
                <a:latin typeface="Arial"/>
                <a:ea typeface="Arial"/>
                <a:cs typeface="Arial"/>
                <a:sym typeface="Arial"/>
              </a:rPr>
              <a:t>Sürekliliği</a:t>
            </a:r>
            <a:endParaRPr sz="1400" b="0" i="0" u="none" strike="noStrike" cap="none" dirty="0">
              <a:solidFill>
                <a:srgbClr val="000000"/>
              </a:solidFill>
              <a:latin typeface="Arial"/>
              <a:ea typeface="Arial"/>
              <a:cs typeface="Arial"/>
              <a:sym typeface="Arial"/>
            </a:endParaRPr>
          </a:p>
        </p:txBody>
      </p:sp>
      <p:sp>
        <p:nvSpPr>
          <p:cNvPr id="828" name="Google Shape;828;g144a473c595_2_227"/>
          <p:cNvSpPr/>
          <p:nvPr/>
        </p:nvSpPr>
        <p:spPr>
          <a:xfrm>
            <a:off x="3958675" y="3743400"/>
            <a:ext cx="902100" cy="663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Saldırı Tespit Sistemi</a:t>
            </a:r>
            <a:endParaRPr sz="1400" b="0" i="0" u="none" strike="noStrike" cap="none">
              <a:solidFill>
                <a:srgbClr val="000000"/>
              </a:solidFill>
              <a:latin typeface="Arial"/>
              <a:ea typeface="Arial"/>
              <a:cs typeface="Arial"/>
              <a:sym typeface="Arial"/>
            </a:endParaRPr>
          </a:p>
        </p:txBody>
      </p:sp>
      <p:sp>
        <p:nvSpPr>
          <p:cNvPr id="829" name="Google Shape;829;g144a473c595_2_227"/>
          <p:cNvSpPr/>
          <p:nvPr/>
        </p:nvSpPr>
        <p:spPr>
          <a:xfrm>
            <a:off x="3958675" y="3188250"/>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Bilgi İşlem Komitesi</a:t>
            </a:r>
            <a:endParaRPr sz="1400" b="0" i="0" u="none" strike="noStrike" cap="none">
              <a:solidFill>
                <a:srgbClr val="000000"/>
              </a:solidFill>
              <a:latin typeface="Arial"/>
              <a:ea typeface="Arial"/>
              <a:cs typeface="Arial"/>
              <a:sym typeface="Arial"/>
            </a:endParaRPr>
          </a:p>
        </p:txBody>
      </p:sp>
      <p:pic>
        <p:nvPicPr>
          <p:cNvPr id="830" name="Google Shape;830;g144a473c595_2_227"/>
          <p:cNvPicPr preferRelativeResize="0"/>
          <p:nvPr/>
        </p:nvPicPr>
        <p:blipFill rotWithShape="1">
          <a:blip r:embed="rId5">
            <a:alphaModFix/>
          </a:blip>
          <a:srcRect/>
          <a:stretch/>
        </p:blipFill>
        <p:spPr>
          <a:xfrm>
            <a:off x="6701800" y="4164439"/>
            <a:ext cx="876300" cy="1044761"/>
          </a:xfrm>
          <a:prstGeom prst="rect">
            <a:avLst/>
          </a:prstGeom>
          <a:noFill/>
          <a:ln>
            <a:noFill/>
          </a:ln>
        </p:spPr>
      </p:pic>
      <p:sp>
        <p:nvSpPr>
          <p:cNvPr id="831" name="Google Shape;831;g144a473c595_2_227"/>
          <p:cNvSpPr/>
          <p:nvPr/>
        </p:nvSpPr>
        <p:spPr>
          <a:xfrm>
            <a:off x="7696027" y="5569513"/>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Dijital araçlara erişim (giyilebilir cihaz vb.)</a:t>
            </a:r>
            <a:endParaRPr sz="1400" b="0" i="0" u="none" strike="noStrike" cap="none">
              <a:solidFill>
                <a:srgbClr val="000000"/>
              </a:solidFill>
              <a:latin typeface="Arial"/>
              <a:ea typeface="Arial"/>
              <a:cs typeface="Arial"/>
              <a:sym typeface="Arial"/>
            </a:endParaRPr>
          </a:p>
        </p:txBody>
      </p:sp>
      <p:sp>
        <p:nvSpPr>
          <p:cNvPr id="832" name="Google Shape;832;g144a473c595_2_227"/>
          <p:cNvSpPr/>
          <p:nvPr/>
        </p:nvSpPr>
        <p:spPr>
          <a:xfrm>
            <a:off x="6462373" y="1422836"/>
            <a:ext cx="895500" cy="4992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Tele Sağlık</a:t>
            </a:r>
            <a:endParaRPr sz="1400" b="0" i="0" u="none" strike="noStrike" cap="none">
              <a:solidFill>
                <a:srgbClr val="000000"/>
              </a:solidFill>
              <a:latin typeface="Arial"/>
              <a:ea typeface="Arial"/>
              <a:cs typeface="Arial"/>
              <a:sym typeface="Arial"/>
            </a:endParaRPr>
          </a:p>
        </p:txBody>
      </p:sp>
      <p:sp>
        <p:nvSpPr>
          <p:cNvPr id="833" name="Google Shape;833;g144a473c595_2_227"/>
          <p:cNvSpPr/>
          <p:nvPr/>
        </p:nvSpPr>
        <p:spPr>
          <a:xfrm>
            <a:off x="7352086" y="1422836"/>
            <a:ext cx="895500" cy="4992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Hemşirelik bakım planları</a:t>
            </a:r>
            <a:endParaRPr sz="1400" b="0" i="0" u="none" strike="noStrike" cap="none">
              <a:solidFill>
                <a:srgbClr val="000000"/>
              </a:solidFill>
              <a:latin typeface="Arial"/>
              <a:ea typeface="Arial"/>
              <a:cs typeface="Arial"/>
              <a:sym typeface="Arial"/>
            </a:endParaRPr>
          </a:p>
        </p:txBody>
      </p:sp>
      <p:sp>
        <p:nvSpPr>
          <p:cNvPr id="834" name="Google Shape;834;g144a473c595_2_227"/>
          <p:cNvSpPr/>
          <p:nvPr/>
        </p:nvSpPr>
        <p:spPr>
          <a:xfrm>
            <a:off x="4879175" y="3791375"/>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Dış kurumlarla veri paylaşımı</a:t>
            </a:r>
            <a:endParaRPr sz="1400" b="0" i="0" u="none" strike="noStrike" cap="none">
              <a:solidFill>
                <a:srgbClr val="000000"/>
              </a:solidFill>
              <a:latin typeface="Arial"/>
              <a:ea typeface="Arial"/>
              <a:cs typeface="Arial"/>
              <a:sym typeface="Arial"/>
            </a:endParaRPr>
          </a:p>
        </p:txBody>
      </p:sp>
      <p:sp>
        <p:nvSpPr>
          <p:cNvPr id="835" name="Google Shape;835;g144a473c595_2_227"/>
          <p:cNvSpPr/>
          <p:nvPr/>
        </p:nvSpPr>
        <p:spPr>
          <a:xfrm>
            <a:off x="8565952" y="5572163"/>
            <a:ext cx="902100" cy="615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Mesajlaşma</a:t>
            </a:r>
            <a:endParaRPr sz="1400" b="0" i="0" u="none" strike="noStrike" cap="none">
              <a:solidFill>
                <a:srgbClr val="000000"/>
              </a:solidFill>
              <a:latin typeface="Arial"/>
              <a:ea typeface="Arial"/>
              <a:cs typeface="Arial"/>
              <a:sym typeface="Arial"/>
            </a:endParaRPr>
          </a:p>
        </p:txBody>
      </p:sp>
      <p:sp>
        <p:nvSpPr>
          <p:cNvPr id="836" name="Google Shape;836;g144a473c595_2_227"/>
          <p:cNvSpPr/>
          <p:nvPr/>
        </p:nvSpPr>
        <p:spPr>
          <a:xfrm>
            <a:off x="6462375" y="1926950"/>
            <a:ext cx="902100" cy="3810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Kağıt formların taranması</a:t>
            </a:r>
            <a:endParaRPr sz="1400" b="0" i="0" u="none" strike="noStrike" cap="none">
              <a:solidFill>
                <a:srgbClr val="000000"/>
              </a:solidFill>
              <a:latin typeface="Arial"/>
              <a:ea typeface="Arial"/>
              <a:cs typeface="Arial"/>
              <a:sym typeface="Arial"/>
            </a:endParaRPr>
          </a:p>
        </p:txBody>
      </p:sp>
      <p:sp>
        <p:nvSpPr>
          <p:cNvPr id="837" name="Google Shape;837;g144a473c595_2_227"/>
          <p:cNvSpPr/>
          <p:nvPr/>
        </p:nvSpPr>
        <p:spPr>
          <a:xfrm>
            <a:off x="5891827" y="6185413"/>
            <a:ext cx="902100" cy="6159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Hatırlatıcı bakım uyarıları</a:t>
            </a:r>
            <a:endParaRPr sz="1400" b="0" i="0" u="none" strike="noStrike" cap="none">
              <a:solidFill>
                <a:srgbClr val="000000"/>
              </a:solidFill>
              <a:latin typeface="Arial"/>
              <a:ea typeface="Arial"/>
              <a:cs typeface="Arial"/>
              <a:sym typeface="Arial"/>
            </a:endParaRPr>
          </a:p>
        </p:txBody>
      </p:sp>
      <p:pic>
        <p:nvPicPr>
          <p:cNvPr id="838" name="Google Shape;838;g144a473c595_2_227"/>
          <p:cNvPicPr preferRelativeResize="0"/>
          <p:nvPr/>
        </p:nvPicPr>
        <p:blipFill rotWithShape="1">
          <a:blip r:embed="rId6">
            <a:alphaModFix/>
          </a:blip>
          <a:srcRect/>
          <a:stretch/>
        </p:blipFill>
        <p:spPr>
          <a:xfrm>
            <a:off x="1066176" y="3644973"/>
            <a:ext cx="1230807" cy="827102"/>
          </a:xfrm>
          <a:prstGeom prst="rect">
            <a:avLst/>
          </a:prstGeom>
          <a:noFill/>
          <a:ln>
            <a:noFill/>
          </a:ln>
        </p:spPr>
      </p:pic>
      <p:sp>
        <p:nvSpPr>
          <p:cNvPr id="839" name="Google Shape;839;g144a473c595_2_227"/>
          <p:cNvSpPr/>
          <p:nvPr/>
        </p:nvSpPr>
        <p:spPr>
          <a:xfrm>
            <a:off x="694599" y="4472075"/>
            <a:ext cx="2205900" cy="5625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100" b="0" i="0" u="none" strike="noStrike" cap="none">
                <a:solidFill>
                  <a:schemeClr val="dk1"/>
                </a:solidFill>
                <a:latin typeface="Arial"/>
                <a:ea typeface="Arial"/>
                <a:cs typeface="Arial"/>
                <a:sym typeface="Arial"/>
              </a:rPr>
              <a:t>Acil durumlar kayıt altına alınır (</a:t>
            </a:r>
            <a:r>
              <a:rPr lang="en-US" sz="700" b="0" i="0" u="none" strike="noStrike" cap="none">
                <a:solidFill>
                  <a:schemeClr val="dk1"/>
                </a:solidFill>
                <a:latin typeface="Arial"/>
                <a:ea typeface="Arial"/>
                <a:cs typeface="Arial"/>
                <a:sym typeface="Arial"/>
              </a:rPr>
              <a:t>Resüsitasyon veya Kardiyak arrest durumlar)</a:t>
            </a:r>
            <a:endParaRPr sz="1100" b="0" i="0" u="none" strike="noStrike" cap="none">
              <a:solidFill>
                <a:schemeClr val="dk1"/>
              </a:solidFill>
              <a:latin typeface="Arial"/>
              <a:ea typeface="Arial"/>
              <a:cs typeface="Arial"/>
              <a:sym typeface="Arial"/>
            </a:endParaRPr>
          </a:p>
        </p:txBody>
      </p:sp>
      <p:sp>
        <p:nvSpPr>
          <p:cNvPr id="840" name="Google Shape;840;g144a473c595_2_227"/>
          <p:cNvSpPr/>
          <p:nvPr/>
        </p:nvSpPr>
        <p:spPr>
          <a:xfrm>
            <a:off x="6793923" y="6185425"/>
            <a:ext cx="1772100" cy="615900"/>
          </a:xfrm>
          <a:prstGeom prst="rect">
            <a:avLst/>
          </a:prstGeom>
          <a:no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Hastaların sağlık kayıtlarına erişim oranları (kronik hastalıklar, giyilebilir cihazlar vb.)</a:t>
            </a:r>
            <a:endParaRPr sz="1400" b="0" i="0" u="none" strike="noStrike" cap="none">
              <a:solidFill>
                <a:srgbClr val="000000"/>
              </a:solidFill>
              <a:latin typeface="Arial"/>
              <a:ea typeface="Arial"/>
              <a:cs typeface="Arial"/>
              <a:sym typeface="Arial"/>
            </a:endParaRPr>
          </a:p>
        </p:txBody>
      </p:sp>
      <p:sp>
        <p:nvSpPr>
          <p:cNvPr id="841" name="Google Shape;841;g144a473c595_2_227"/>
          <p:cNvSpPr/>
          <p:nvPr/>
        </p:nvSpPr>
        <p:spPr>
          <a:xfrm>
            <a:off x="3490452" y="5744468"/>
            <a:ext cx="1265029" cy="1067257"/>
          </a:xfrm>
          <a:prstGeom prst="flowChartMagneticDisk">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800"/>
              <a:buFont typeface="Arial"/>
              <a:buNone/>
            </a:pPr>
            <a:endParaRPr sz="8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Veri Ambarı, İş  Zekası</a:t>
            </a:r>
            <a:endParaRPr sz="1000" b="0" i="0" u="none" strike="noStrike" cap="none">
              <a:solidFill>
                <a:schemeClr val="dk1"/>
              </a:solidFill>
              <a:latin typeface="Arial"/>
              <a:ea typeface="Arial"/>
              <a:cs typeface="Arial"/>
              <a:sym typeface="Arial"/>
            </a:endParaRPr>
          </a:p>
        </p:txBody>
      </p:sp>
      <p:sp>
        <p:nvSpPr>
          <p:cNvPr id="842" name="Google Shape;842;g144a473c595_2_227"/>
          <p:cNvSpPr/>
          <p:nvPr/>
        </p:nvSpPr>
        <p:spPr>
          <a:xfrm>
            <a:off x="4755484" y="6035740"/>
            <a:ext cx="867900" cy="4992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900"/>
              <a:buFont typeface="Arial"/>
              <a:buNone/>
            </a:pPr>
            <a:r>
              <a:rPr lang="en-US" sz="900" b="0" i="0" u="none" strike="noStrike" cap="none">
                <a:solidFill>
                  <a:schemeClr val="dk1"/>
                </a:solidFill>
                <a:latin typeface="Arial"/>
                <a:ea typeface="Arial"/>
                <a:cs typeface="Arial"/>
                <a:sym typeface="Arial"/>
              </a:rPr>
              <a:t>Vaka Analizleri (en az 3 adet)</a:t>
            </a:r>
            <a:endParaRPr sz="900" b="0" i="0" u="none" strike="noStrike" cap="none">
              <a:solidFill>
                <a:schemeClr val="dk1"/>
              </a:solidFill>
              <a:latin typeface="Arial"/>
              <a:ea typeface="Arial"/>
              <a:cs typeface="Arial"/>
              <a:sym typeface="Arial"/>
            </a:endParaRPr>
          </a:p>
        </p:txBody>
      </p:sp>
      <p:sp>
        <p:nvSpPr>
          <p:cNvPr id="843" name="Google Shape;843;g144a473c595_2_227"/>
          <p:cNvSpPr/>
          <p:nvPr/>
        </p:nvSpPr>
        <p:spPr>
          <a:xfrm>
            <a:off x="7352088" y="1926950"/>
            <a:ext cx="895500" cy="3810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%100 cihaz entegrasyonu</a:t>
            </a:r>
            <a:endParaRPr sz="1400" b="0" i="0" u="none" strike="noStrike" cap="none">
              <a:solidFill>
                <a:srgbClr val="000000"/>
              </a:solidFill>
              <a:latin typeface="Arial"/>
              <a:ea typeface="Arial"/>
              <a:cs typeface="Arial"/>
              <a:sym typeface="Arial"/>
            </a:endParaRPr>
          </a:p>
        </p:txBody>
      </p:sp>
      <p:sp>
        <p:nvSpPr>
          <p:cNvPr id="844" name="Google Shape;844;g144a473c595_2_227"/>
          <p:cNvSpPr/>
          <p:nvPr/>
        </p:nvSpPr>
        <p:spPr>
          <a:xfrm>
            <a:off x="4860777" y="2197450"/>
            <a:ext cx="902100" cy="6159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Veri yönetim stratejisi</a:t>
            </a:r>
            <a:endParaRPr sz="1000" b="0" i="0" u="none" strike="noStrike" cap="none">
              <a:solidFill>
                <a:schemeClr val="dk1"/>
              </a:solidFill>
              <a:latin typeface="Arial"/>
              <a:ea typeface="Arial"/>
              <a:cs typeface="Arial"/>
              <a:sym typeface="Arial"/>
            </a:endParaRPr>
          </a:p>
        </p:txBody>
      </p:sp>
      <p:sp>
        <p:nvSpPr>
          <p:cNvPr id="845" name="Google Shape;845;g144a473c595_2_227"/>
          <p:cNvSpPr/>
          <p:nvPr/>
        </p:nvSpPr>
        <p:spPr>
          <a:xfrm>
            <a:off x="8255233" y="1422825"/>
            <a:ext cx="1420500" cy="4992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CLMA (hasta başı doğrulama)</a:t>
            </a:r>
            <a:endParaRPr/>
          </a:p>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a:t>
            </a:r>
            <a:r>
              <a:rPr lang="en-US" sz="1000">
                <a:solidFill>
                  <a:schemeClr val="dk1"/>
                </a:solidFill>
              </a:rPr>
              <a:t>95</a:t>
            </a:r>
            <a:endParaRPr sz="1000" b="0" i="0" u="none" strike="noStrike" cap="none">
              <a:solidFill>
                <a:schemeClr val="dk1"/>
              </a:solidFill>
              <a:latin typeface="Arial"/>
              <a:ea typeface="Arial"/>
              <a:cs typeface="Arial"/>
              <a:sym typeface="Arial"/>
            </a:endParaRPr>
          </a:p>
        </p:txBody>
      </p:sp>
      <p:sp>
        <p:nvSpPr>
          <p:cNvPr id="846" name="Google Shape;846;g144a473c595_2_227"/>
          <p:cNvSpPr/>
          <p:nvPr/>
        </p:nvSpPr>
        <p:spPr>
          <a:xfrm>
            <a:off x="9752050" y="920600"/>
            <a:ext cx="902100" cy="4863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eMAR</a:t>
            </a:r>
            <a:endParaRPr sz="1000" b="0" i="0" u="none" strike="noStrike" cap="none">
              <a:solidFill>
                <a:schemeClr val="dk1"/>
              </a:solidFill>
              <a:latin typeface="Arial"/>
              <a:ea typeface="Arial"/>
              <a:cs typeface="Arial"/>
              <a:sym typeface="Arial"/>
            </a:endParaRPr>
          </a:p>
        </p:txBody>
      </p:sp>
      <p:sp>
        <p:nvSpPr>
          <p:cNvPr id="847" name="Google Shape;847;g144a473c595_2_227"/>
          <p:cNvSpPr/>
          <p:nvPr/>
        </p:nvSpPr>
        <p:spPr>
          <a:xfrm>
            <a:off x="9746970" y="1408280"/>
            <a:ext cx="902100" cy="4863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CLMA (İlaç)</a:t>
            </a:r>
            <a:endParaRPr/>
          </a:p>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a:t>
            </a:r>
            <a:r>
              <a:rPr lang="en-US" sz="1000">
                <a:solidFill>
                  <a:schemeClr val="dk1"/>
                </a:solidFill>
              </a:rPr>
              <a:t>95</a:t>
            </a:r>
            <a:endParaRPr sz="1000" b="0" i="0" u="none" strike="noStrike" cap="none">
              <a:solidFill>
                <a:schemeClr val="dk1"/>
              </a:solidFill>
              <a:latin typeface="Arial"/>
              <a:ea typeface="Arial"/>
              <a:cs typeface="Arial"/>
              <a:sym typeface="Arial"/>
            </a:endParaRPr>
          </a:p>
        </p:txBody>
      </p:sp>
      <p:sp>
        <p:nvSpPr>
          <p:cNvPr id="848" name="Google Shape;848;g144a473c595_2_227"/>
          <p:cNvSpPr/>
          <p:nvPr/>
        </p:nvSpPr>
        <p:spPr>
          <a:xfrm>
            <a:off x="9743797" y="4624315"/>
            <a:ext cx="895500" cy="4938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CLMA (Kan)</a:t>
            </a:r>
            <a:endParaRPr/>
          </a:p>
          <a:p>
            <a:pPr marL="0" marR="0" lvl="0" indent="0" algn="ctr" rtl="0">
              <a:lnSpc>
                <a:spcPct val="100000"/>
              </a:lnSpc>
              <a:spcBef>
                <a:spcPts val="0"/>
              </a:spcBef>
              <a:spcAft>
                <a:spcPts val="0"/>
              </a:spcAft>
              <a:buNone/>
            </a:pPr>
            <a:r>
              <a:rPr lang="en-US" sz="1050" b="0" i="0" u="none" strike="noStrike" cap="none">
                <a:solidFill>
                  <a:schemeClr val="dk1"/>
                </a:solidFill>
                <a:latin typeface="Arial"/>
                <a:ea typeface="Arial"/>
                <a:cs typeface="Arial"/>
                <a:sym typeface="Arial"/>
              </a:rPr>
              <a:t>%</a:t>
            </a:r>
            <a:r>
              <a:rPr lang="en-US" sz="1050">
                <a:solidFill>
                  <a:schemeClr val="dk1"/>
                </a:solidFill>
              </a:rPr>
              <a:t>95</a:t>
            </a:r>
            <a:endParaRPr sz="1400" b="0" i="0" u="none" strike="noStrike" cap="none">
              <a:solidFill>
                <a:srgbClr val="000000"/>
              </a:solidFill>
              <a:latin typeface="Arial"/>
              <a:ea typeface="Arial"/>
              <a:cs typeface="Arial"/>
              <a:sym typeface="Arial"/>
            </a:endParaRPr>
          </a:p>
        </p:txBody>
      </p:sp>
      <p:sp>
        <p:nvSpPr>
          <p:cNvPr id="849" name="Google Shape;849;g144a473c595_2_227"/>
          <p:cNvSpPr/>
          <p:nvPr/>
        </p:nvSpPr>
        <p:spPr>
          <a:xfrm>
            <a:off x="10644377" y="4623183"/>
            <a:ext cx="1422300" cy="4950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Kan Merkezi</a:t>
            </a:r>
            <a:endParaRPr sz="1200" b="0" i="0" u="none" strike="noStrike" cap="none">
              <a:solidFill>
                <a:schemeClr val="dk1"/>
              </a:solidFill>
              <a:latin typeface="Arial"/>
              <a:ea typeface="Arial"/>
              <a:cs typeface="Arial"/>
              <a:sym typeface="Arial"/>
            </a:endParaRPr>
          </a:p>
        </p:txBody>
      </p:sp>
      <p:sp>
        <p:nvSpPr>
          <p:cNvPr id="850" name="Google Shape;850;g144a473c595_2_227"/>
          <p:cNvSpPr/>
          <p:nvPr/>
        </p:nvSpPr>
        <p:spPr>
          <a:xfrm>
            <a:off x="10639297" y="5253102"/>
            <a:ext cx="1422300" cy="987900"/>
          </a:xfrm>
          <a:prstGeom prst="rect">
            <a:avLst/>
          </a:prstGeom>
          <a:solidFill>
            <a:schemeClr val="lt1"/>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US" sz="1200" b="0" i="0" u="none" strike="noStrike" cap="none">
                <a:solidFill>
                  <a:schemeClr val="dk1"/>
                </a:solidFill>
                <a:latin typeface="Arial"/>
                <a:ea typeface="Arial"/>
                <a:cs typeface="Arial"/>
                <a:sym typeface="Arial"/>
              </a:rPr>
              <a:t>Yoğun Bakım</a:t>
            </a:r>
            <a:endParaRPr sz="1200" b="0" i="0" u="none" strike="noStrike" cap="none">
              <a:solidFill>
                <a:schemeClr val="dk1"/>
              </a:solidFill>
              <a:latin typeface="Arial"/>
              <a:ea typeface="Arial"/>
              <a:cs typeface="Arial"/>
              <a:sym typeface="Arial"/>
            </a:endParaRPr>
          </a:p>
        </p:txBody>
      </p:sp>
      <p:sp>
        <p:nvSpPr>
          <p:cNvPr id="851" name="Google Shape;851;g144a473c595_2_227"/>
          <p:cNvSpPr/>
          <p:nvPr/>
        </p:nvSpPr>
        <p:spPr>
          <a:xfrm>
            <a:off x="9745187" y="5257583"/>
            <a:ext cx="895500" cy="4905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ctr" rtl="0">
              <a:lnSpc>
                <a:spcPct val="100000"/>
              </a:lnSpc>
              <a:spcBef>
                <a:spcPts val="0"/>
              </a:spcBef>
              <a:spcAft>
                <a:spcPts val="0"/>
              </a:spcAft>
              <a:buNone/>
            </a:pPr>
            <a:r>
              <a:rPr lang="en-US" sz="1000" b="0" i="0" u="none" strike="noStrike" cap="none">
                <a:solidFill>
                  <a:schemeClr val="dk1"/>
                </a:solidFill>
                <a:latin typeface="Arial"/>
                <a:ea typeface="Arial"/>
                <a:cs typeface="Arial"/>
                <a:sym typeface="Arial"/>
              </a:rPr>
              <a:t>CLMA (Anne Sütü) %</a:t>
            </a:r>
            <a:r>
              <a:rPr lang="en-US" sz="1000">
                <a:solidFill>
                  <a:schemeClr val="dk1"/>
                </a:solidFill>
              </a:rPr>
              <a:t>95</a:t>
            </a:r>
            <a:endParaRPr sz="1000" b="0" i="0" u="none" strike="noStrike" cap="none">
              <a:solidFill>
                <a:srgbClr val="000000"/>
              </a:solidFill>
              <a:latin typeface="Arial"/>
              <a:ea typeface="Arial"/>
              <a:cs typeface="Arial"/>
              <a:sym typeface="Arial"/>
            </a:endParaRPr>
          </a:p>
        </p:txBody>
      </p:sp>
      <p:sp>
        <p:nvSpPr>
          <p:cNvPr id="852" name="Google Shape;852;g144a473c595_2_227"/>
          <p:cNvSpPr/>
          <p:nvPr/>
        </p:nvSpPr>
        <p:spPr>
          <a:xfrm>
            <a:off x="9736500" y="5743375"/>
            <a:ext cx="902100" cy="499200"/>
          </a:xfrm>
          <a:prstGeom prst="rect">
            <a:avLst/>
          </a:prstGeom>
          <a:solidFill>
            <a:srgbClr val="D8D8D8"/>
          </a:solidFill>
          <a:ln w="19050" cap="flat" cmpd="sng">
            <a:solidFill>
              <a:srgbClr val="00B0F0"/>
            </a:solidFill>
            <a:prstDash val="solid"/>
            <a:round/>
            <a:headEnd type="none" w="sm" len="sm"/>
            <a:tailEnd type="none" w="sm" len="sm"/>
          </a:ln>
        </p:spPr>
        <p:txBody>
          <a:bodyPr spcFirstLastPara="1" wrap="square" lIns="36000" tIns="36000" rIns="36000" bIns="36000" anchor="ctr" anchorCtr="0">
            <a:noAutofit/>
          </a:bodyPr>
          <a:lstStyle/>
          <a:p>
            <a:pPr marL="0" marR="0" lvl="0" indent="0" algn="l" rtl="0">
              <a:lnSpc>
                <a:spcPct val="100000"/>
              </a:lnSpc>
              <a:spcBef>
                <a:spcPts val="0"/>
              </a:spcBef>
              <a:spcAft>
                <a:spcPts val="0"/>
              </a:spcAft>
              <a:buClr>
                <a:schemeClr val="dk1"/>
              </a:buClr>
              <a:buSzPts val="1000"/>
              <a:buFont typeface="Arial"/>
              <a:buNone/>
            </a:pPr>
            <a:r>
              <a:rPr lang="en-US" sz="1000" b="0" i="0" u="none" strike="noStrike" cap="none">
                <a:solidFill>
                  <a:schemeClr val="dk1"/>
                </a:solidFill>
                <a:latin typeface="Arial"/>
                <a:ea typeface="Arial"/>
                <a:cs typeface="Arial"/>
                <a:sym typeface="Arial"/>
              </a:rPr>
              <a:t>%100 cihaz entegrasyonu</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g1534c7b29a7_1_54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4889"/>
              <a:buFont typeface="Calibri"/>
              <a:buNone/>
            </a:pPr>
            <a:r>
              <a:rPr lang="en-US" b="1" dirty="0"/>
              <a:t>Nasıl Başarabiliriz?</a:t>
            </a:r>
            <a:br>
              <a:rPr lang="en-US" dirty="0"/>
            </a:br>
            <a:r>
              <a:rPr lang="en-US" sz="3100" dirty="0"/>
              <a:t>En zorlanılan konulardan biri Klinik Karar Destek Sistemleri(KKDS)</a:t>
            </a:r>
            <a:endParaRPr dirty="0"/>
          </a:p>
        </p:txBody>
      </p:sp>
      <p:pic>
        <p:nvPicPr>
          <p:cNvPr id="641" name="Google Shape;641;g1534c7b29a7_1_546"/>
          <p:cNvPicPr preferRelativeResize="0">
            <a:picLocks noGrp="1"/>
          </p:cNvPicPr>
          <p:nvPr>
            <p:ph type="body" idx="1"/>
          </p:nvPr>
        </p:nvPicPr>
        <p:blipFill rotWithShape="1">
          <a:blip r:embed="rId3">
            <a:alphaModFix/>
          </a:blip>
          <a:srcRect/>
          <a:stretch/>
        </p:blipFill>
        <p:spPr>
          <a:xfrm>
            <a:off x="1260740" y="1690689"/>
            <a:ext cx="1752600" cy="2336700"/>
          </a:xfrm>
          <a:prstGeom prst="rect">
            <a:avLst/>
          </a:prstGeom>
          <a:noFill/>
          <a:ln w="9525" cap="flat" cmpd="sng">
            <a:solidFill>
              <a:srgbClr val="00B0F0"/>
            </a:solidFill>
            <a:prstDash val="solid"/>
            <a:round/>
            <a:headEnd type="none" w="sm" len="sm"/>
            <a:tailEnd type="none" w="sm" len="sm"/>
          </a:ln>
        </p:spPr>
      </p:pic>
      <p:pic>
        <p:nvPicPr>
          <p:cNvPr id="642" name="Google Shape;642;g1534c7b29a7_1_546"/>
          <p:cNvPicPr preferRelativeResize="0">
            <a:picLocks noGrp="1"/>
          </p:cNvPicPr>
          <p:nvPr>
            <p:ph type="body" idx="2"/>
          </p:nvPr>
        </p:nvPicPr>
        <p:blipFill rotWithShape="1">
          <a:blip r:embed="rId4">
            <a:alphaModFix/>
          </a:blip>
          <a:srcRect/>
          <a:stretch/>
        </p:blipFill>
        <p:spPr>
          <a:xfrm>
            <a:off x="5188479" y="1690688"/>
            <a:ext cx="1679100" cy="2336700"/>
          </a:xfrm>
          <a:prstGeom prst="rect">
            <a:avLst/>
          </a:prstGeom>
          <a:noFill/>
          <a:ln w="9525" cap="flat" cmpd="sng">
            <a:solidFill>
              <a:srgbClr val="00B0F0"/>
            </a:solidFill>
            <a:prstDash val="solid"/>
            <a:round/>
            <a:headEnd type="none" w="sm" len="sm"/>
            <a:tailEnd type="none" w="sm" len="sm"/>
          </a:ln>
        </p:spPr>
      </p:pic>
      <p:pic>
        <p:nvPicPr>
          <p:cNvPr id="643" name="Google Shape;643;g1534c7b29a7_1_546"/>
          <p:cNvPicPr preferRelativeResize="0"/>
          <p:nvPr/>
        </p:nvPicPr>
        <p:blipFill rotWithShape="1">
          <a:blip r:embed="rId5">
            <a:alphaModFix/>
          </a:blip>
          <a:srcRect/>
          <a:stretch/>
        </p:blipFill>
        <p:spPr>
          <a:xfrm>
            <a:off x="9043775" y="1690688"/>
            <a:ext cx="1679045" cy="2336802"/>
          </a:xfrm>
          <a:prstGeom prst="rect">
            <a:avLst/>
          </a:prstGeom>
          <a:noFill/>
          <a:ln w="9525" cap="flat" cmpd="sng">
            <a:solidFill>
              <a:srgbClr val="00B0F0"/>
            </a:solidFill>
            <a:prstDash val="solid"/>
            <a:round/>
            <a:headEnd type="none" w="sm" len="sm"/>
            <a:tailEnd type="none" w="sm" len="sm"/>
          </a:ln>
        </p:spPr>
      </p:pic>
      <p:pic>
        <p:nvPicPr>
          <p:cNvPr id="644" name="Google Shape;644;g1534c7b29a7_1_546"/>
          <p:cNvPicPr preferRelativeResize="0"/>
          <p:nvPr/>
        </p:nvPicPr>
        <p:blipFill rotWithShape="1">
          <a:blip r:embed="rId6">
            <a:alphaModFix/>
          </a:blip>
          <a:srcRect/>
          <a:stretch/>
        </p:blipFill>
        <p:spPr>
          <a:xfrm>
            <a:off x="1258014" y="4246425"/>
            <a:ext cx="1755326" cy="2246450"/>
          </a:xfrm>
          <a:prstGeom prst="rect">
            <a:avLst/>
          </a:prstGeom>
          <a:noFill/>
          <a:ln>
            <a:noFill/>
          </a:ln>
        </p:spPr>
      </p:pic>
      <p:pic>
        <p:nvPicPr>
          <p:cNvPr id="645" name="Google Shape;645;g1534c7b29a7_1_546"/>
          <p:cNvPicPr preferRelativeResize="0"/>
          <p:nvPr/>
        </p:nvPicPr>
        <p:blipFill rotWithShape="1">
          <a:blip r:embed="rId7">
            <a:alphaModFix/>
          </a:blip>
          <a:srcRect/>
          <a:stretch/>
        </p:blipFill>
        <p:spPr>
          <a:xfrm>
            <a:off x="5188479" y="4246425"/>
            <a:ext cx="1755326" cy="2310675"/>
          </a:xfrm>
          <a:prstGeom prst="rect">
            <a:avLst/>
          </a:prstGeom>
          <a:noFill/>
          <a:ln>
            <a:noFill/>
          </a:ln>
        </p:spPr>
      </p:pic>
      <p:pic>
        <p:nvPicPr>
          <p:cNvPr id="646" name="Google Shape;646;g1534c7b29a7_1_546"/>
          <p:cNvPicPr preferRelativeResize="0"/>
          <p:nvPr/>
        </p:nvPicPr>
        <p:blipFill rotWithShape="1">
          <a:blip r:embed="rId8">
            <a:alphaModFix/>
          </a:blip>
          <a:srcRect/>
          <a:stretch/>
        </p:blipFill>
        <p:spPr>
          <a:xfrm>
            <a:off x="9043775" y="4246424"/>
            <a:ext cx="1755326" cy="2310675"/>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79BEFC-9B66-4457-8579-1C5373253C82}"/>
              </a:ext>
            </a:extLst>
          </p:cNvPr>
          <p:cNvSpPr>
            <a:spLocks noGrp="1"/>
          </p:cNvSpPr>
          <p:nvPr>
            <p:ph type="title"/>
          </p:nvPr>
        </p:nvSpPr>
        <p:spPr/>
        <p:txBody>
          <a:bodyPr/>
          <a:lstStyle/>
          <a:p>
            <a:r>
              <a:rPr lang="tr-TR" sz="2800"/>
              <a:t>Hekim Klinik Karar Destek Sistemi (KKDS)</a:t>
            </a:r>
            <a:endParaRPr lang="en-GB" sz="2800"/>
          </a:p>
        </p:txBody>
      </p:sp>
      <p:pic>
        <p:nvPicPr>
          <p:cNvPr id="7" name="İçerik Yer Tutucusu 6" descr="ekran görüntüsü içeren bir resim&#10;&#10;Açıklama otomatik olarak oluşturuldu">
            <a:extLst>
              <a:ext uri="{FF2B5EF4-FFF2-40B4-BE49-F238E27FC236}">
                <a16:creationId xmlns:a16="http://schemas.microsoft.com/office/drawing/2014/main" id="{C0F9E645-75A2-4334-A9C4-5CE7A78B73A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071234" y="1825625"/>
            <a:ext cx="4049533" cy="4351338"/>
          </a:xfrm>
        </p:spPr>
      </p:pic>
      <p:sp>
        <p:nvSpPr>
          <p:cNvPr id="4" name="Slayt Numarası Yer Tutucusu 3">
            <a:extLst>
              <a:ext uri="{FF2B5EF4-FFF2-40B4-BE49-F238E27FC236}">
                <a16:creationId xmlns:a16="http://schemas.microsoft.com/office/drawing/2014/main" id="{145C8343-CA91-4013-B0EA-428223EBAC13}"/>
              </a:ext>
            </a:extLst>
          </p:cNvPr>
          <p:cNvSpPr>
            <a:spLocks noGrp="1"/>
          </p:cNvSpPr>
          <p:nvPr>
            <p:ph type="sldNum" sz="quarter" idx="12"/>
          </p:nvPr>
        </p:nvSpPr>
        <p:spPr/>
        <p:txBody>
          <a:bodyPr/>
          <a:lstStyle/>
          <a:p>
            <a:pPr>
              <a:defRPr/>
            </a:pPr>
            <a:fld id="{42F98997-F51D-4F4B-9B5C-F5DFE958CF29}" type="slidenum">
              <a:rPr lang="tr-TR" smtClean="0"/>
              <a:pPr>
                <a:defRPr/>
              </a:pPr>
              <a:t>34</a:t>
            </a:fld>
            <a:endParaRPr lang="tr-TR"/>
          </a:p>
        </p:txBody>
      </p:sp>
      <p:pic>
        <p:nvPicPr>
          <p:cNvPr id="27650" name="Picture 2" descr="Healthcare Information and Management Systems Society | HIMSS">
            <a:extLst>
              <a:ext uri="{FF2B5EF4-FFF2-40B4-BE49-F238E27FC236}">
                <a16:creationId xmlns:a16="http://schemas.microsoft.com/office/drawing/2014/main" id="{0DED8EF2-AFB3-4088-8CD5-CA0044998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2410" y="38100"/>
            <a:ext cx="2515590" cy="118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4578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5588859-3A44-4740-A41D-165D05E52514}"/>
              </a:ext>
            </a:extLst>
          </p:cNvPr>
          <p:cNvSpPr>
            <a:spLocks noGrp="1"/>
          </p:cNvSpPr>
          <p:nvPr>
            <p:ph type="title"/>
          </p:nvPr>
        </p:nvSpPr>
        <p:spPr/>
        <p:txBody>
          <a:bodyPr/>
          <a:lstStyle/>
          <a:p>
            <a:r>
              <a:rPr lang="tr-TR" sz="2800"/>
              <a:t>Hekim Klinik Karar Destek Sistemi (KKDS)</a:t>
            </a:r>
            <a:endParaRPr lang="en-GB" sz="2800"/>
          </a:p>
        </p:txBody>
      </p:sp>
      <p:pic>
        <p:nvPicPr>
          <p:cNvPr id="6" name="İçerik Yer Tutucusu 5" descr="metin, harita içeren bir resim&#10;&#10;Açıklama otomatik olarak oluşturuldu">
            <a:extLst>
              <a:ext uri="{FF2B5EF4-FFF2-40B4-BE49-F238E27FC236}">
                <a16:creationId xmlns:a16="http://schemas.microsoft.com/office/drawing/2014/main" id="{58415A89-54E6-4397-88AC-C62018D5B354}"/>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94275" y="1825625"/>
            <a:ext cx="3603451" cy="4351338"/>
          </a:xfrm>
        </p:spPr>
      </p:pic>
      <p:sp>
        <p:nvSpPr>
          <p:cNvPr id="4" name="Slayt Numarası Yer Tutucusu 3">
            <a:extLst>
              <a:ext uri="{FF2B5EF4-FFF2-40B4-BE49-F238E27FC236}">
                <a16:creationId xmlns:a16="http://schemas.microsoft.com/office/drawing/2014/main" id="{90F161B4-B2CD-4D3C-8ED7-FC54F046DB75}"/>
              </a:ext>
            </a:extLst>
          </p:cNvPr>
          <p:cNvSpPr>
            <a:spLocks noGrp="1"/>
          </p:cNvSpPr>
          <p:nvPr>
            <p:ph type="sldNum" sz="quarter" idx="12"/>
          </p:nvPr>
        </p:nvSpPr>
        <p:spPr/>
        <p:txBody>
          <a:bodyPr/>
          <a:lstStyle/>
          <a:p>
            <a:pPr>
              <a:defRPr/>
            </a:pPr>
            <a:fld id="{42F98997-F51D-4F4B-9B5C-F5DFE958CF29}" type="slidenum">
              <a:rPr lang="tr-TR" smtClean="0"/>
              <a:pPr>
                <a:defRPr/>
              </a:pPr>
              <a:t>35</a:t>
            </a:fld>
            <a:endParaRPr lang="tr-TR"/>
          </a:p>
        </p:txBody>
      </p:sp>
      <p:pic>
        <p:nvPicPr>
          <p:cNvPr id="28674" name="Picture 2" descr="Healthcare Information and Management Systems Society | HIMSS">
            <a:extLst>
              <a:ext uri="{FF2B5EF4-FFF2-40B4-BE49-F238E27FC236}">
                <a16:creationId xmlns:a16="http://schemas.microsoft.com/office/drawing/2014/main" id="{6CBFB047-9D98-4EDA-8513-5B5BADC89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6300" y="-28575"/>
            <a:ext cx="2171700" cy="1019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187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5FEBF5C-1125-4AAD-9DF5-D1B88A267C7E}"/>
              </a:ext>
            </a:extLst>
          </p:cNvPr>
          <p:cNvSpPr>
            <a:spLocks noGrp="1"/>
          </p:cNvSpPr>
          <p:nvPr>
            <p:ph type="title"/>
          </p:nvPr>
        </p:nvSpPr>
        <p:spPr/>
        <p:txBody>
          <a:bodyPr/>
          <a:lstStyle/>
          <a:p>
            <a:r>
              <a:rPr lang="tr-TR" sz="2800"/>
              <a:t>Hekim Klinik Karar Destek Sistemi (KKDS)</a:t>
            </a:r>
            <a:endParaRPr lang="en-GB" sz="2800"/>
          </a:p>
        </p:txBody>
      </p:sp>
      <p:pic>
        <p:nvPicPr>
          <p:cNvPr id="6" name="İçerik Yer Tutucusu 5" descr="ekran görüntüsü içeren bir resim&#10;&#10;Açıklama otomatik olarak oluşturuldu">
            <a:extLst>
              <a:ext uri="{FF2B5EF4-FFF2-40B4-BE49-F238E27FC236}">
                <a16:creationId xmlns:a16="http://schemas.microsoft.com/office/drawing/2014/main" id="{E573B5FF-353C-41B6-A04D-D7C30B5C87C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43200" y="1463767"/>
            <a:ext cx="6381750" cy="5310098"/>
          </a:xfrm>
        </p:spPr>
      </p:pic>
      <p:sp>
        <p:nvSpPr>
          <p:cNvPr id="4" name="Slayt Numarası Yer Tutucusu 3">
            <a:extLst>
              <a:ext uri="{FF2B5EF4-FFF2-40B4-BE49-F238E27FC236}">
                <a16:creationId xmlns:a16="http://schemas.microsoft.com/office/drawing/2014/main" id="{516F2585-F0CB-4340-9CB8-447EB41E3FF4}"/>
              </a:ext>
            </a:extLst>
          </p:cNvPr>
          <p:cNvSpPr>
            <a:spLocks noGrp="1"/>
          </p:cNvSpPr>
          <p:nvPr>
            <p:ph type="sldNum" sz="quarter" idx="12"/>
          </p:nvPr>
        </p:nvSpPr>
        <p:spPr/>
        <p:txBody>
          <a:bodyPr/>
          <a:lstStyle/>
          <a:p>
            <a:pPr>
              <a:defRPr/>
            </a:pPr>
            <a:fld id="{42F98997-F51D-4F4B-9B5C-F5DFE958CF29}" type="slidenum">
              <a:rPr lang="tr-TR" smtClean="0"/>
              <a:pPr>
                <a:defRPr/>
              </a:pPr>
              <a:t>36</a:t>
            </a:fld>
            <a:endParaRPr lang="tr-TR"/>
          </a:p>
        </p:txBody>
      </p:sp>
      <p:pic>
        <p:nvPicPr>
          <p:cNvPr id="29698" name="Picture 2" descr="Healthcare Information and Management Systems Society | HIMSS">
            <a:extLst>
              <a:ext uri="{FF2B5EF4-FFF2-40B4-BE49-F238E27FC236}">
                <a16:creationId xmlns:a16="http://schemas.microsoft.com/office/drawing/2014/main" id="{1D56EEA4-08BF-47C5-AD7D-6E7F4F57E0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9962" y="37308"/>
            <a:ext cx="2048988" cy="96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1257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g1534c7b29a7_1_570"/>
          <p:cNvSpPr txBox="1">
            <a:spLocks noGrp="1"/>
          </p:cNvSpPr>
          <p:nvPr>
            <p:ph type="title"/>
          </p:nvPr>
        </p:nvSpPr>
        <p:spPr>
          <a:xfrm>
            <a:off x="1270677" y="590062"/>
            <a:ext cx="8355000" cy="9303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2F5496"/>
              </a:buClr>
              <a:buSzPts val="4700"/>
              <a:buFont typeface="Calibri"/>
              <a:buNone/>
            </a:pPr>
            <a:r>
              <a:rPr lang="en-US" sz="4700" b="1">
                <a:solidFill>
                  <a:srgbClr val="2F5496"/>
                </a:solidFill>
              </a:rPr>
              <a:t>Nelere ihtiyacımız var?</a:t>
            </a:r>
            <a:endParaRPr/>
          </a:p>
        </p:txBody>
      </p:sp>
      <p:cxnSp>
        <p:nvCxnSpPr>
          <p:cNvPr id="669" name="Google Shape;669;g1534c7b29a7_1_570"/>
          <p:cNvCxnSpPr/>
          <p:nvPr/>
        </p:nvCxnSpPr>
        <p:spPr>
          <a:xfrm>
            <a:off x="4227425" y="1685850"/>
            <a:ext cx="18000" cy="4348500"/>
          </a:xfrm>
          <a:prstGeom prst="straightConnector1">
            <a:avLst/>
          </a:prstGeom>
          <a:noFill/>
          <a:ln w="114300" cap="flat" cmpd="sng">
            <a:solidFill>
              <a:schemeClr val="dk2"/>
            </a:solidFill>
            <a:prstDash val="solid"/>
            <a:round/>
            <a:headEnd type="none" w="sm" len="sm"/>
            <a:tailEnd type="none" w="sm" len="sm"/>
          </a:ln>
        </p:spPr>
      </p:cxnSp>
      <p:cxnSp>
        <p:nvCxnSpPr>
          <p:cNvPr id="670" name="Google Shape;670;g1534c7b29a7_1_570"/>
          <p:cNvCxnSpPr/>
          <p:nvPr/>
        </p:nvCxnSpPr>
        <p:spPr>
          <a:xfrm>
            <a:off x="7901100" y="1631150"/>
            <a:ext cx="18000" cy="4348500"/>
          </a:xfrm>
          <a:prstGeom prst="straightConnector1">
            <a:avLst/>
          </a:prstGeom>
          <a:noFill/>
          <a:ln w="114300" cap="flat" cmpd="sng">
            <a:solidFill>
              <a:schemeClr val="dk2"/>
            </a:solidFill>
            <a:prstDash val="solid"/>
            <a:round/>
            <a:headEnd type="none" w="sm" len="sm"/>
            <a:tailEnd type="none" w="sm" len="sm"/>
          </a:ln>
        </p:spPr>
      </p:cxnSp>
      <p:pic>
        <p:nvPicPr>
          <p:cNvPr id="671" name="Google Shape;671;g1534c7b29a7_1_570"/>
          <p:cNvPicPr preferRelativeResize="0"/>
          <p:nvPr/>
        </p:nvPicPr>
        <p:blipFill rotWithShape="1">
          <a:blip r:embed="rId3">
            <a:alphaModFix/>
          </a:blip>
          <a:srcRect/>
          <a:stretch/>
        </p:blipFill>
        <p:spPr>
          <a:xfrm>
            <a:off x="1245563" y="5093875"/>
            <a:ext cx="2636850" cy="1609825"/>
          </a:xfrm>
          <a:prstGeom prst="rect">
            <a:avLst/>
          </a:prstGeom>
          <a:noFill/>
          <a:ln>
            <a:noFill/>
          </a:ln>
        </p:spPr>
      </p:pic>
      <p:pic>
        <p:nvPicPr>
          <p:cNvPr id="672" name="Google Shape;672;g1534c7b29a7_1_570"/>
          <p:cNvPicPr preferRelativeResize="0"/>
          <p:nvPr/>
        </p:nvPicPr>
        <p:blipFill rotWithShape="1">
          <a:blip r:embed="rId4">
            <a:alphaModFix/>
          </a:blip>
          <a:srcRect/>
          <a:stretch/>
        </p:blipFill>
        <p:spPr>
          <a:xfrm>
            <a:off x="1560849" y="3130174"/>
            <a:ext cx="1875251" cy="1875275"/>
          </a:xfrm>
          <a:prstGeom prst="rect">
            <a:avLst/>
          </a:prstGeom>
          <a:noFill/>
          <a:ln>
            <a:noFill/>
          </a:ln>
        </p:spPr>
      </p:pic>
      <p:pic>
        <p:nvPicPr>
          <p:cNvPr id="673" name="Google Shape;673;g1534c7b29a7_1_570"/>
          <p:cNvPicPr preferRelativeResize="0"/>
          <p:nvPr/>
        </p:nvPicPr>
        <p:blipFill rotWithShape="1">
          <a:blip r:embed="rId5">
            <a:alphaModFix/>
          </a:blip>
          <a:srcRect/>
          <a:stretch/>
        </p:blipFill>
        <p:spPr>
          <a:xfrm>
            <a:off x="1490775" y="1520355"/>
            <a:ext cx="2146434" cy="1609826"/>
          </a:xfrm>
          <a:prstGeom prst="rect">
            <a:avLst/>
          </a:prstGeom>
          <a:noFill/>
          <a:ln>
            <a:noFill/>
          </a:ln>
        </p:spPr>
      </p:pic>
      <p:pic>
        <p:nvPicPr>
          <p:cNvPr id="674" name="Google Shape;674;g1534c7b29a7_1_570"/>
          <p:cNvPicPr preferRelativeResize="0"/>
          <p:nvPr/>
        </p:nvPicPr>
        <p:blipFill rotWithShape="1">
          <a:blip r:embed="rId6">
            <a:alphaModFix/>
          </a:blip>
          <a:srcRect t="8770" b="-8770"/>
          <a:stretch/>
        </p:blipFill>
        <p:spPr>
          <a:xfrm>
            <a:off x="4472738" y="1744249"/>
            <a:ext cx="3201049" cy="2103575"/>
          </a:xfrm>
          <a:prstGeom prst="rect">
            <a:avLst/>
          </a:prstGeom>
          <a:noFill/>
          <a:ln>
            <a:noFill/>
          </a:ln>
        </p:spPr>
      </p:pic>
      <p:pic>
        <p:nvPicPr>
          <p:cNvPr id="675" name="Google Shape;675;g1534c7b29a7_1_570"/>
          <p:cNvPicPr preferRelativeResize="0"/>
          <p:nvPr/>
        </p:nvPicPr>
        <p:blipFill rotWithShape="1">
          <a:blip r:embed="rId7">
            <a:alphaModFix/>
          </a:blip>
          <a:srcRect/>
          <a:stretch/>
        </p:blipFill>
        <p:spPr>
          <a:xfrm>
            <a:off x="4951550" y="3940587"/>
            <a:ext cx="2533650" cy="1800225"/>
          </a:xfrm>
          <a:prstGeom prst="rect">
            <a:avLst/>
          </a:prstGeom>
          <a:noFill/>
          <a:ln>
            <a:noFill/>
          </a:ln>
        </p:spPr>
      </p:pic>
      <p:pic>
        <p:nvPicPr>
          <p:cNvPr id="676" name="Google Shape;676;g1534c7b29a7_1_570"/>
          <p:cNvPicPr preferRelativeResize="0"/>
          <p:nvPr/>
        </p:nvPicPr>
        <p:blipFill rotWithShape="1">
          <a:blip r:embed="rId8">
            <a:alphaModFix/>
          </a:blip>
          <a:srcRect/>
          <a:stretch/>
        </p:blipFill>
        <p:spPr>
          <a:xfrm>
            <a:off x="8335000" y="1449375"/>
            <a:ext cx="3055575" cy="3055575"/>
          </a:xfrm>
          <a:prstGeom prst="rect">
            <a:avLst/>
          </a:prstGeom>
          <a:noFill/>
          <a:ln>
            <a:noFill/>
          </a:ln>
        </p:spPr>
      </p:pic>
      <p:pic>
        <p:nvPicPr>
          <p:cNvPr id="677" name="Google Shape;677;g1534c7b29a7_1_570"/>
          <p:cNvPicPr preferRelativeResize="0"/>
          <p:nvPr/>
        </p:nvPicPr>
        <p:blipFill rotWithShape="1">
          <a:blip r:embed="rId9">
            <a:alphaModFix/>
          </a:blip>
          <a:srcRect/>
          <a:stretch/>
        </p:blipFill>
        <p:spPr>
          <a:xfrm>
            <a:off x="8335000" y="4590125"/>
            <a:ext cx="3055575" cy="17684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g1534c7b29a7_1_584"/>
          <p:cNvSpPr txBox="1">
            <a:spLocks noGrp="1"/>
          </p:cNvSpPr>
          <p:nvPr>
            <p:ph type="body" idx="1"/>
          </p:nvPr>
        </p:nvSpPr>
        <p:spPr>
          <a:xfrm>
            <a:off x="758283" y="1253331"/>
            <a:ext cx="10794300" cy="4351200"/>
          </a:xfrm>
          <a:prstGeom prst="rect">
            <a:avLst/>
          </a:prstGeom>
          <a:noFill/>
          <a:ln>
            <a:noFill/>
          </a:ln>
        </p:spPr>
        <p:txBody>
          <a:bodyPr spcFirstLastPara="1" wrap="square" lIns="91425" tIns="45700" rIns="91425" bIns="45700" anchor="ctr" anchorCtr="0">
            <a:normAutofit/>
          </a:bodyPr>
          <a:lstStyle/>
          <a:p>
            <a:pPr marL="114300" lvl="0" indent="0" algn="ctr" rtl="0">
              <a:lnSpc>
                <a:spcPct val="90000"/>
              </a:lnSpc>
              <a:spcBef>
                <a:spcPts val="0"/>
              </a:spcBef>
              <a:spcAft>
                <a:spcPts val="0"/>
              </a:spcAft>
              <a:buClr>
                <a:srgbClr val="2F5496"/>
              </a:buClr>
              <a:buSzPts val="3600"/>
              <a:buNone/>
            </a:pPr>
            <a:r>
              <a:rPr lang="en-US" sz="3600" b="1" dirty="0">
                <a:solidFill>
                  <a:srgbClr val="2F5496"/>
                </a:solidFill>
              </a:rPr>
              <a:t>Hastanelerde Dijital Dönüşüm ve Dijital Dönüşümün Tasarrufa Etkisi</a:t>
            </a:r>
            <a:endParaRPr sz="3600" dirty="0">
              <a:solidFill>
                <a:srgbClr val="2F5496"/>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sp>
        <p:nvSpPr>
          <p:cNvPr id="689" name="Google Shape;689;g1534c7b29a7_1_589"/>
          <p:cNvSpPr txBox="1">
            <a:spLocks noGrp="1"/>
          </p:cNvSpPr>
          <p:nvPr>
            <p:ph type="title"/>
          </p:nvPr>
        </p:nvSpPr>
        <p:spPr>
          <a:xfrm>
            <a:off x="866526" y="413408"/>
            <a:ext cx="9699873"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tr-TR" sz="2800" b="1" dirty="0"/>
              <a:t>Vaka Çalışması: </a:t>
            </a:r>
            <a:r>
              <a:rPr lang="tr-TR" sz="2800" b="1" dirty="0" err="1"/>
              <a:t>İmplant</a:t>
            </a:r>
            <a:r>
              <a:rPr lang="tr-TR" sz="2800" b="1" dirty="0"/>
              <a:t> Sayısının ve Kalitesinin Artırılması</a:t>
            </a:r>
            <a:endParaRPr lang="tr-TR" dirty="0"/>
          </a:p>
        </p:txBody>
      </p:sp>
      <p:sp>
        <p:nvSpPr>
          <p:cNvPr id="690" name="Google Shape;690;g1534c7b29a7_1_589"/>
          <p:cNvSpPr txBox="1">
            <a:spLocks noGrp="1"/>
          </p:cNvSpPr>
          <p:nvPr>
            <p:ph type="body" idx="1"/>
          </p:nvPr>
        </p:nvSpPr>
        <p:spPr>
          <a:xfrm>
            <a:off x="780350" y="1446478"/>
            <a:ext cx="10776650" cy="4522522"/>
          </a:xfrm>
          <a:prstGeom prst="rect">
            <a:avLst/>
          </a:prstGeom>
          <a:noFill/>
          <a:ln>
            <a:noFill/>
          </a:ln>
        </p:spPr>
        <p:txBody>
          <a:bodyPr spcFirstLastPara="1" wrap="square" lIns="91425" tIns="45700" rIns="91425" bIns="45700" anchor="t" anchorCtr="0">
            <a:normAutofit fontScale="25000" lnSpcReduction="20000"/>
          </a:bodyPr>
          <a:lstStyle/>
          <a:p>
            <a:pPr marL="114300" lvl="0" indent="0" algn="l" rtl="0">
              <a:lnSpc>
                <a:spcPct val="120000"/>
              </a:lnSpc>
              <a:spcBef>
                <a:spcPts val="0"/>
              </a:spcBef>
              <a:spcAft>
                <a:spcPts val="0"/>
              </a:spcAft>
              <a:buClr>
                <a:srgbClr val="2F5496"/>
              </a:buClr>
              <a:buSzPts val="2595"/>
              <a:buNone/>
            </a:pPr>
            <a:r>
              <a:rPr lang="en-US" sz="9600" b="1" dirty="0">
                <a:solidFill>
                  <a:srgbClr val="2F5496"/>
                </a:solidFill>
              </a:rPr>
              <a:t>İmplant Uygulamasında Dijital Dönüşümün Etkisi</a:t>
            </a:r>
            <a:endParaRPr sz="9600" dirty="0">
              <a:solidFill>
                <a:srgbClr val="2F5496"/>
              </a:solidFill>
            </a:endParaRPr>
          </a:p>
          <a:p>
            <a:pPr marL="228600" lvl="0" indent="-240956" algn="l" rtl="0">
              <a:lnSpc>
                <a:spcPct val="120000"/>
              </a:lnSpc>
              <a:spcBef>
                <a:spcPts val="1000"/>
              </a:spcBef>
              <a:spcAft>
                <a:spcPts val="0"/>
              </a:spcAft>
              <a:buClr>
                <a:schemeClr val="dk1"/>
              </a:buClr>
              <a:buSzPts val="2595"/>
              <a:buChar char="•"/>
            </a:pPr>
            <a:r>
              <a:rPr lang="tr-TR" sz="8000" dirty="0"/>
              <a:t>Bir </a:t>
            </a:r>
            <a:r>
              <a:rPr lang="tr-TR" sz="8000" dirty="0" err="1"/>
              <a:t>ADSM’de</a:t>
            </a:r>
            <a:r>
              <a:rPr lang="tr-TR" sz="8000" dirty="0"/>
              <a:t> </a:t>
            </a:r>
            <a:r>
              <a:rPr lang="tr-TR" sz="8000" dirty="0" err="1"/>
              <a:t>İmplant</a:t>
            </a:r>
            <a:r>
              <a:rPr lang="tr-TR" sz="8000" dirty="0"/>
              <a:t> Sayısı 2017 yılında 215 iken 2019 yılında 983’e yükselmiştir.</a:t>
            </a:r>
            <a:endParaRPr sz="8000" dirty="0">
              <a:solidFill>
                <a:srgbClr val="FF0000"/>
              </a:solidFill>
            </a:endParaRPr>
          </a:p>
          <a:p>
            <a:pPr marL="228600" lvl="0" indent="-240956" algn="l" rtl="0">
              <a:lnSpc>
                <a:spcPct val="120000"/>
              </a:lnSpc>
              <a:spcBef>
                <a:spcPts val="1000"/>
              </a:spcBef>
              <a:spcAft>
                <a:spcPts val="0"/>
              </a:spcAft>
              <a:buClr>
                <a:schemeClr val="dk1"/>
              </a:buClr>
              <a:buSzPts val="2595"/>
              <a:buChar char="•"/>
            </a:pPr>
            <a:r>
              <a:rPr lang="en-US" sz="8000" dirty="0"/>
              <a:t>Hekim Sayısı </a:t>
            </a:r>
            <a:r>
              <a:rPr lang="en-US" sz="8000" b="1" dirty="0">
                <a:solidFill>
                  <a:srgbClr val="FF0000"/>
                </a:solidFill>
              </a:rPr>
              <a:t>2017 yılında 6 hekim iken 2019 yılında 11 hekime yükselmiştir.</a:t>
            </a:r>
            <a:endParaRPr sz="8000" b="1" dirty="0">
              <a:solidFill>
                <a:srgbClr val="FF0000"/>
              </a:solidFill>
            </a:endParaRPr>
          </a:p>
          <a:p>
            <a:pPr marL="228600" indent="-240956">
              <a:lnSpc>
                <a:spcPct val="120000"/>
              </a:lnSpc>
              <a:buSzPts val="2595"/>
            </a:pPr>
            <a:r>
              <a:rPr lang="en-US" sz="8000" dirty="0"/>
              <a:t>Bekleyen Hasta Sayısı </a:t>
            </a:r>
            <a:r>
              <a:rPr lang="tr-TR" sz="8000" b="1" dirty="0">
                <a:solidFill>
                  <a:srgbClr val="FF0000"/>
                </a:solidFill>
              </a:rPr>
              <a:t>2017 yılında iken 2019 yılında 67’e düşmüştür.</a:t>
            </a:r>
            <a:endParaRPr lang="en-US" sz="8000" b="1" dirty="0">
              <a:solidFill>
                <a:srgbClr val="FF0000"/>
              </a:solidFill>
            </a:endParaRPr>
          </a:p>
          <a:p>
            <a:pPr marL="228600" indent="-240956">
              <a:lnSpc>
                <a:spcPct val="120000"/>
              </a:lnSpc>
              <a:buSzPts val="2595"/>
            </a:pPr>
            <a:r>
              <a:rPr lang="tr-TR" sz="8000" dirty="0"/>
              <a:t>Tedavi Sonrası Komplikasyon Gelişen Hasta Sayısı </a:t>
            </a:r>
            <a:r>
              <a:rPr lang="tr-TR" sz="8000" b="1" dirty="0">
                <a:solidFill>
                  <a:srgbClr val="FF0000"/>
                </a:solidFill>
              </a:rPr>
              <a:t>2017 yılında %10,38 iken 2019  yılında %3,8’e düşmüştür.</a:t>
            </a:r>
          </a:p>
          <a:p>
            <a:pPr marL="228600" indent="-240956">
              <a:lnSpc>
                <a:spcPct val="120000"/>
              </a:lnSpc>
              <a:buSzPts val="2595"/>
            </a:pPr>
            <a:r>
              <a:rPr lang="tr-TR" sz="8000" dirty="0"/>
              <a:t>İmplant öncesi panoramik ve/veya ekstra-oral film, BT görüntü çektiren hasta oranı </a:t>
            </a:r>
            <a:r>
              <a:rPr lang="tr-TR" sz="8000" b="1" dirty="0">
                <a:solidFill>
                  <a:srgbClr val="FF0000"/>
                </a:solidFill>
              </a:rPr>
              <a:t>2017 yılında %66 iken 2019 yılında %100’e yükselmiştir.</a:t>
            </a:r>
          </a:p>
          <a:p>
            <a:pPr marL="228600" indent="-240956">
              <a:lnSpc>
                <a:spcPct val="120000"/>
              </a:lnSpc>
              <a:buSzPts val="2595"/>
            </a:pPr>
            <a:r>
              <a:rPr lang="tr-TR" sz="8000" dirty="0"/>
              <a:t>İmplant işlem sayısındaki artış ve elde edilen gelir </a:t>
            </a:r>
            <a:r>
              <a:rPr lang="tr-TR" sz="8000" b="1" dirty="0">
                <a:solidFill>
                  <a:srgbClr val="FF0000"/>
                </a:solidFill>
              </a:rPr>
              <a:t>2017’ den 2019’a %283 artmıştır. </a:t>
            </a:r>
          </a:p>
          <a:p>
            <a:pPr marL="228600" indent="-240956">
              <a:lnSpc>
                <a:spcPct val="120000"/>
              </a:lnSpc>
              <a:buSzPts val="2595"/>
            </a:pPr>
            <a:endParaRPr lang="tr-TR" sz="5100" dirty="0"/>
          </a:p>
          <a:p>
            <a:pPr marL="228600" indent="-240956">
              <a:buSzPts val="2595"/>
            </a:pPr>
            <a:endParaRPr sz="2500" b="1" dirty="0">
              <a:solidFill>
                <a:srgbClr val="FF0000"/>
              </a:solidFill>
            </a:endParaRPr>
          </a:p>
          <a:p>
            <a:pPr marL="114300" lvl="0" indent="0" algn="l" rtl="0">
              <a:lnSpc>
                <a:spcPct val="90000"/>
              </a:lnSpc>
              <a:spcBef>
                <a:spcPts val="1000"/>
              </a:spcBef>
              <a:spcAft>
                <a:spcPts val="0"/>
              </a:spcAft>
              <a:buClr>
                <a:srgbClr val="2F5496"/>
              </a:buClr>
              <a:buSzPts val="2595"/>
              <a:buNone/>
            </a:pPr>
            <a:br>
              <a:rPr lang="en-US" sz="2400" dirty="0">
                <a:solidFill>
                  <a:srgbClr val="2F5496"/>
                </a:solidFill>
              </a:rPr>
            </a:b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1534c7b29a7_1_63"/>
          <p:cNvSpPr txBox="1"/>
          <p:nvPr/>
        </p:nvSpPr>
        <p:spPr>
          <a:xfrm>
            <a:off x="1046501" y="288702"/>
            <a:ext cx="78867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dirty="0">
                <a:solidFill>
                  <a:schemeClr val="dk1"/>
                </a:solidFill>
                <a:latin typeface="Calibri"/>
                <a:ea typeface="Calibri"/>
                <a:cs typeface="Calibri"/>
                <a:sym typeface="Calibri"/>
              </a:rPr>
              <a:t>«Sağlık Bakanı» olmak…</a:t>
            </a:r>
            <a:endParaRPr sz="3200" b="0" i="0" u="none" strike="noStrike" cap="none" dirty="0">
              <a:solidFill>
                <a:schemeClr val="dk1"/>
              </a:solidFill>
              <a:latin typeface="Calibri"/>
              <a:ea typeface="Calibri"/>
              <a:cs typeface="Calibri"/>
              <a:sym typeface="Calibri"/>
            </a:endParaRPr>
          </a:p>
        </p:txBody>
      </p:sp>
      <p:sp>
        <p:nvSpPr>
          <p:cNvPr id="130" name="Google Shape;130;g1534c7b29a7_1_63"/>
          <p:cNvSpPr txBox="1"/>
          <p:nvPr/>
        </p:nvSpPr>
        <p:spPr>
          <a:xfrm>
            <a:off x="1141375" y="1407975"/>
            <a:ext cx="9600000" cy="4876800"/>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3E3EBC"/>
              </a:buClr>
              <a:buSzPts val="2400"/>
              <a:buFont typeface="Arial"/>
              <a:buNone/>
            </a:pPr>
            <a:r>
              <a:rPr lang="en-US" sz="2400" b="1" i="0" u="none" strike="noStrike" cap="none" dirty="0">
                <a:solidFill>
                  <a:srgbClr val="3E3EBC"/>
                </a:solidFill>
                <a:latin typeface="Arial"/>
                <a:ea typeface="Arial"/>
                <a:cs typeface="Arial"/>
                <a:sym typeface="Arial"/>
              </a:rPr>
              <a:t>Faydalı yönetim araçları kullanırım… </a:t>
            </a:r>
            <a:endParaRPr sz="18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48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Politika belgeleri</a:t>
            </a:r>
            <a:endParaRPr sz="18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48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Stratejik plan </a:t>
            </a:r>
            <a:endParaRPr sz="18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48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Kurumsal karne</a:t>
            </a:r>
            <a:endParaRPr sz="1800" b="0" i="0" u="none" strike="noStrike" cap="none" dirty="0">
              <a:solidFill>
                <a:schemeClr val="dk1"/>
              </a:solidFill>
              <a:latin typeface="Calibri"/>
              <a:ea typeface="Calibri"/>
              <a:cs typeface="Calibri"/>
              <a:sym typeface="Calibri"/>
            </a:endParaRPr>
          </a:p>
          <a:p>
            <a:pPr marL="342900" marR="0" lvl="0" indent="-342900" algn="l" rtl="0">
              <a:lnSpc>
                <a:spcPct val="100000"/>
              </a:lnSpc>
              <a:spcBef>
                <a:spcPts val="48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a:t>
            </a:r>
            <a:endParaRPr sz="1800" b="0" i="0" u="none" strike="noStrike" cap="none" dirty="0">
              <a:solidFill>
                <a:schemeClr val="dk1"/>
              </a:solidFill>
              <a:latin typeface="Calibri"/>
              <a:ea typeface="Calibri"/>
              <a:cs typeface="Calibri"/>
              <a:sym typeface="Calibri"/>
            </a:endParaRPr>
          </a:p>
        </p:txBody>
      </p:sp>
      <p:grpSp>
        <p:nvGrpSpPr>
          <p:cNvPr id="131" name="Google Shape;131;g1534c7b29a7_1_63"/>
          <p:cNvGrpSpPr/>
          <p:nvPr/>
        </p:nvGrpSpPr>
        <p:grpSpPr>
          <a:xfrm>
            <a:off x="5787278" y="2055721"/>
            <a:ext cx="4484956" cy="3876848"/>
            <a:chOff x="310171" y="2124"/>
            <a:chExt cx="4484956" cy="3876848"/>
          </a:xfrm>
        </p:grpSpPr>
        <p:sp>
          <p:nvSpPr>
            <p:cNvPr id="132" name="Google Shape;132;g1534c7b29a7_1_63"/>
            <p:cNvSpPr/>
            <p:nvPr/>
          </p:nvSpPr>
          <p:spPr>
            <a:xfrm>
              <a:off x="1907046" y="2124"/>
              <a:ext cx="1291200" cy="839400"/>
            </a:xfrm>
            <a:prstGeom prst="roundRect">
              <a:avLst>
                <a:gd name="adj" fmla="val 16667"/>
              </a:avLst>
            </a:prstGeom>
            <a:solidFill>
              <a:srgbClr val="2A2A8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3" name="Google Shape;133;g1534c7b29a7_1_63"/>
            <p:cNvSpPr txBox="1"/>
            <p:nvPr/>
          </p:nvSpPr>
          <p:spPr>
            <a:xfrm>
              <a:off x="1948020" y="43098"/>
              <a:ext cx="1209300" cy="7575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Goals</a:t>
              </a:r>
              <a:endParaRPr sz="1800" b="0" i="0" u="none" strike="noStrike" cap="none">
                <a:solidFill>
                  <a:schemeClr val="dk1"/>
                </a:solidFill>
                <a:latin typeface="Calibri"/>
                <a:ea typeface="Calibri"/>
                <a:cs typeface="Calibri"/>
                <a:sym typeface="Calibri"/>
              </a:endParaRPr>
            </a:p>
          </p:txBody>
        </p:sp>
        <p:sp>
          <p:nvSpPr>
            <p:cNvPr id="134" name="Google Shape;134;g1534c7b29a7_1_63"/>
            <p:cNvSpPr/>
            <p:nvPr/>
          </p:nvSpPr>
          <p:spPr>
            <a:xfrm>
              <a:off x="873640" y="421799"/>
              <a:ext cx="3358200" cy="3358200"/>
            </a:xfrm>
            <a:custGeom>
              <a:avLst/>
              <a:gdLst/>
              <a:ahLst/>
              <a:cxnLst/>
              <a:rect l="l" t="t" r="r" b="b"/>
              <a:pathLst>
                <a:path w="120000" h="120000" extrusionOk="0">
                  <a:moveTo>
                    <a:pt x="89272" y="7625"/>
                  </a:moveTo>
                  <a:lnTo>
                    <a:pt x="89272" y="7625"/>
                  </a:lnTo>
                  <a:cubicBezTo>
                    <a:pt x="95452" y="11079"/>
                    <a:pt x="100972" y="15599"/>
                    <a:pt x="105576" y="20977"/>
                  </a:cubicBezTo>
                </a:path>
              </a:pathLst>
            </a:custGeom>
            <a:noFill/>
            <a:ln w="9525" cap="flat" cmpd="sng">
              <a:solidFill>
                <a:srgbClr val="2A2A8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5" name="Google Shape;135;g1534c7b29a7_1_63"/>
            <p:cNvSpPr/>
            <p:nvPr/>
          </p:nvSpPr>
          <p:spPr>
            <a:xfrm>
              <a:off x="3503927" y="1162326"/>
              <a:ext cx="1291200" cy="839400"/>
            </a:xfrm>
            <a:prstGeom prst="roundRect">
              <a:avLst>
                <a:gd name="adj" fmla="val 16667"/>
              </a:avLst>
            </a:prstGeom>
            <a:solidFill>
              <a:srgbClr val="2A2A8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6" name="Google Shape;136;g1534c7b29a7_1_63"/>
            <p:cNvSpPr txBox="1"/>
            <p:nvPr/>
          </p:nvSpPr>
          <p:spPr>
            <a:xfrm>
              <a:off x="3544901" y="1203300"/>
              <a:ext cx="1209300" cy="7575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Desired Outcomes</a:t>
              </a:r>
              <a:endParaRPr sz="1800" b="0" i="0" u="none" strike="noStrike" cap="none">
                <a:solidFill>
                  <a:schemeClr val="dk1"/>
                </a:solidFill>
                <a:latin typeface="Calibri"/>
                <a:ea typeface="Calibri"/>
                <a:cs typeface="Calibri"/>
                <a:sym typeface="Calibri"/>
              </a:endParaRPr>
            </a:p>
          </p:txBody>
        </p:sp>
        <p:sp>
          <p:nvSpPr>
            <p:cNvPr id="137" name="Google Shape;137;g1534c7b29a7_1_63"/>
            <p:cNvSpPr/>
            <p:nvPr/>
          </p:nvSpPr>
          <p:spPr>
            <a:xfrm>
              <a:off x="873640" y="421799"/>
              <a:ext cx="3358200" cy="3358200"/>
            </a:xfrm>
            <a:custGeom>
              <a:avLst/>
              <a:gdLst/>
              <a:ahLst/>
              <a:cxnLst/>
              <a:rect l="l" t="t" r="r" b="b"/>
              <a:pathLst>
                <a:path w="120000" h="120000" extrusionOk="0">
                  <a:moveTo>
                    <a:pt x="119857" y="64141"/>
                  </a:moveTo>
                  <a:lnTo>
                    <a:pt x="119857" y="64141"/>
                  </a:lnTo>
                  <a:cubicBezTo>
                    <a:pt x="119309" y="72069"/>
                    <a:pt x="117191" y="79808"/>
                    <a:pt x="113627" y="86911"/>
                  </a:cubicBezTo>
                </a:path>
              </a:pathLst>
            </a:custGeom>
            <a:noFill/>
            <a:ln w="9525" cap="flat" cmpd="sng">
              <a:solidFill>
                <a:srgbClr val="2A2A8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8" name="Google Shape;138;g1534c7b29a7_1_63"/>
            <p:cNvSpPr/>
            <p:nvPr/>
          </p:nvSpPr>
          <p:spPr>
            <a:xfrm>
              <a:off x="2893973" y="3039572"/>
              <a:ext cx="1291200" cy="839400"/>
            </a:xfrm>
            <a:prstGeom prst="roundRect">
              <a:avLst>
                <a:gd name="adj" fmla="val 16667"/>
              </a:avLst>
            </a:prstGeom>
            <a:solidFill>
              <a:srgbClr val="2A2A8A"/>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39" name="Google Shape;139;g1534c7b29a7_1_63"/>
            <p:cNvSpPr txBox="1"/>
            <p:nvPr/>
          </p:nvSpPr>
          <p:spPr>
            <a:xfrm>
              <a:off x="2934947" y="3080546"/>
              <a:ext cx="1209300" cy="7575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Strategies</a:t>
              </a:r>
              <a:endParaRPr sz="1800" b="0" i="0" u="none" strike="noStrike" cap="none">
                <a:solidFill>
                  <a:schemeClr val="dk1"/>
                </a:solidFill>
                <a:latin typeface="Calibri"/>
                <a:ea typeface="Calibri"/>
                <a:cs typeface="Calibri"/>
                <a:sym typeface="Calibri"/>
              </a:endParaRPr>
            </a:p>
          </p:txBody>
        </p:sp>
        <p:sp>
          <p:nvSpPr>
            <p:cNvPr id="140" name="Google Shape;140;g1534c7b29a7_1_63"/>
            <p:cNvSpPr/>
            <p:nvPr/>
          </p:nvSpPr>
          <p:spPr>
            <a:xfrm>
              <a:off x="873640" y="421799"/>
              <a:ext cx="3358200" cy="3358200"/>
            </a:xfrm>
            <a:custGeom>
              <a:avLst/>
              <a:gdLst/>
              <a:ahLst/>
              <a:cxnLst/>
              <a:rect l="l" t="t" r="r" b="b"/>
              <a:pathLst>
                <a:path w="120000" h="120000" extrusionOk="0">
                  <a:moveTo>
                    <a:pt x="67384" y="119544"/>
                  </a:moveTo>
                  <a:cubicBezTo>
                    <a:pt x="62480" y="120152"/>
                    <a:pt x="57520" y="120152"/>
                    <a:pt x="52616" y="119544"/>
                  </a:cubicBezTo>
                </a:path>
              </a:pathLst>
            </a:custGeom>
            <a:noFill/>
            <a:ln w="9525" cap="flat" cmpd="sng">
              <a:solidFill>
                <a:srgbClr val="2A2A8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1" name="Google Shape;141;g1534c7b29a7_1_63"/>
            <p:cNvSpPr/>
            <p:nvPr/>
          </p:nvSpPr>
          <p:spPr>
            <a:xfrm>
              <a:off x="920119" y="3039572"/>
              <a:ext cx="1291200" cy="839400"/>
            </a:xfrm>
            <a:prstGeom prst="roundRect">
              <a:avLst>
                <a:gd name="adj" fmla="val 16667"/>
              </a:avLst>
            </a:prstGeom>
            <a:solidFill>
              <a:srgbClr val="FF00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2" name="Google Shape;142;g1534c7b29a7_1_63"/>
            <p:cNvSpPr txBox="1"/>
            <p:nvPr/>
          </p:nvSpPr>
          <p:spPr>
            <a:xfrm>
              <a:off x="961093" y="3080546"/>
              <a:ext cx="1209300" cy="7575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Measures &amp; Targets</a:t>
              </a:r>
              <a:endParaRPr sz="1800" b="0" i="0" u="none" strike="noStrike" cap="none">
                <a:solidFill>
                  <a:schemeClr val="dk1"/>
                </a:solidFill>
                <a:latin typeface="Calibri"/>
                <a:ea typeface="Calibri"/>
                <a:cs typeface="Calibri"/>
                <a:sym typeface="Calibri"/>
              </a:endParaRPr>
            </a:p>
          </p:txBody>
        </p:sp>
        <p:sp>
          <p:nvSpPr>
            <p:cNvPr id="143" name="Google Shape;143;g1534c7b29a7_1_63"/>
            <p:cNvSpPr/>
            <p:nvPr/>
          </p:nvSpPr>
          <p:spPr>
            <a:xfrm>
              <a:off x="872052" y="419449"/>
              <a:ext cx="3358200" cy="3358200"/>
            </a:xfrm>
            <a:custGeom>
              <a:avLst/>
              <a:gdLst/>
              <a:ahLst/>
              <a:cxnLst/>
              <a:rect l="l" t="t" r="r" b="b"/>
              <a:pathLst>
                <a:path w="120000" h="120000" extrusionOk="0">
                  <a:moveTo>
                    <a:pt x="6400" y="86964"/>
                  </a:moveTo>
                  <a:lnTo>
                    <a:pt x="6400" y="86964"/>
                  </a:lnTo>
                  <a:cubicBezTo>
                    <a:pt x="2808" y="79825"/>
                    <a:pt x="679" y="72040"/>
                    <a:pt x="138" y="64066"/>
                  </a:cubicBezTo>
                </a:path>
              </a:pathLst>
            </a:custGeom>
            <a:noFill/>
            <a:ln w="9525" cap="flat" cmpd="sng">
              <a:solidFill>
                <a:srgbClr val="2A2A8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4" name="Google Shape;144;g1534c7b29a7_1_63"/>
            <p:cNvSpPr/>
            <p:nvPr/>
          </p:nvSpPr>
          <p:spPr>
            <a:xfrm>
              <a:off x="310171" y="1156738"/>
              <a:ext cx="1291200" cy="839400"/>
            </a:xfrm>
            <a:prstGeom prst="roundRect">
              <a:avLst>
                <a:gd name="adj" fmla="val 16667"/>
              </a:avLst>
            </a:prstGeom>
            <a:solidFill>
              <a:srgbClr val="FF0000"/>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145" name="Google Shape;145;g1534c7b29a7_1_63"/>
            <p:cNvSpPr txBox="1"/>
            <p:nvPr/>
          </p:nvSpPr>
          <p:spPr>
            <a:xfrm>
              <a:off x="351145" y="1197712"/>
              <a:ext cx="1209300" cy="757500"/>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1800"/>
                <a:buFont typeface="Arial"/>
                <a:buNone/>
              </a:pPr>
              <a:r>
                <a:rPr lang="en-US" sz="1800" b="0" i="0" u="none" strike="noStrike" cap="none">
                  <a:solidFill>
                    <a:schemeClr val="lt1"/>
                  </a:solidFill>
                  <a:latin typeface="Arial"/>
                  <a:ea typeface="Arial"/>
                  <a:cs typeface="Arial"/>
                  <a:sym typeface="Arial"/>
                </a:rPr>
                <a:t>Results</a:t>
              </a:r>
              <a:endParaRPr sz="1800" b="0" i="0" u="none" strike="noStrike" cap="none">
                <a:solidFill>
                  <a:schemeClr val="dk1"/>
                </a:solidFill>
                <a:latin typeface="Calibri"/>
                <a:ea typeface="Calibri"/>
                <a:cs typeface="Calibri"/>
                <a:sym typeface="Calibri"/>
              </a:endParaRPr>
            </a:p>
          </p:txBody>
        </p:sp>
        <p:sp>
          <p:nvSpPr>
            <p:cNvPr id="146" name="Google Shape;146;g1534c7b29a7_1_63"/>
            <p:cNvSpPr/>
            <p:nvPr/>
          </p:nvSpPr>
          <p:spPr>
            <a:xfrm>
              <a:off x="870724" y="423010"/>
              <a:ext cx="3358200" cy="3358200"/>
            </a:xfrm>
            <a:custGeom>
              <a:avLst/>
              <a:gdLst/>
              <a:ahLst/>
              <a:cxnLst/>
              <a:rect l="l" t="t" r="r" b="b"/>
              <a:pathLst>
                <a:path w="120000" h="120000" extrusionOk="0">
                  <a:moveTo>
                    <a:pt x="14592" y="20781"/>
                  </a:moveTo>
                  <a:lnTo>
                    <a:pt x="14592" y="20781"/>
                  </a:lnTo>
                  <a:cubicBezTo>
                    <a:pt x="19195" y="15451"/>
                    <a:pt x="24701" y="10974"/>
                    <a:pt x="30856" y="7553"/>
                  </a:cubicBezTo>
                </a:path>
              </a:pathLst>
            </a:custGeom>
            <a:noFill/>
            <a:ln w="9525" cap="flat" cmpd="sng">
              <a:solidFill>
                <a:srgbClr val="2A2A8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DDFF1C-CAA9-874F-92DF-38E9073A5DD0}"/>
              </a:ext>
            </a:extLst>
          </p:cNvPr>
          <p:cNvSpPr>
            <a:spLocks noGrp="1"/>
          </p:cNvSpPr>
          <p:nvPr>
            <p:ph type="title"/>
          </p:nvPr>
        </p:nvSpPr>
        <p:spPr>
          <a:xfrm>
            <a:off x="867558" y="415453"/>
            <a:ext cx="10515600" cy="1325700"/>
          </a:xfrm>
          <a:noFill/>
          <a:ln>
            <a:noFill/>
          </a:ln>
        </p:spPr>
        <p:txBody>
          <a:bodyPr spcFirstLastPara="1" wrap="square" lIns="91425" tIns="45700" rIns="91425" bIns="45700" anchor="ctr" anchorCtr="0">
            <a:normAutofit/>
          </a:bodyPr>
          <a:lstStyle/>
          <a:p>
            <a:pPr>
              <a:buSzPts val="2800"/>
            </a:pPr>
            <a:r>
              <a:rPr lang="tr-TR" sz="2800" b="1" dirty="0"/>
              <a:t>Vaka Çalışması: </a:t>
            </a:r>
            <a:r>
              <a:rPr lang="tr-TR" sz="2800" b="1" dirty="0" err="1"/>
              <a:t>İmplant</a:t>
            </a:r>
            <a:r>
              <a:rPr lang="tr-TR" sz="2800" b="1" dirty="0"/>
              <a:t> Sayısının ve Kalitesinin Artırılması</a:t>
            </a:r>
          </a:p>
        </p:txBody>
      </p:sp>
      <p:sp>
        <p:nvSpPr>
          <p:cNvPr id="3" name="Metin Yer Tutucusu 2">
            <a:extLst>
              <a:ext uri="{FF2B5EF4-FFF2-40B4-BE49-F238E27FC236}">
                <a16:creationId xmlns:a16="http://schemas.microsoft.com/office/drawing/2014/main" id="{5F68A41F-2B05-3E44-9065-3FEE77EE2306}"/>
              </a:ext>
            </a:extLst>
          </p:cNvPr>
          <p:cNvSpPr>
            <a:spLocks noGrp="1"/>
          </p:cNvSpPr>
          <p:nvPr>
            <p:ph type="body" idx="1"/>
          </p:nvPr>
        </p:nvSpPr>
        <p:spPr>
          <a:xfrm>
            <a:off x="838200" y="1355725"/>
            <a:ext cx="10515600" cy="4351200"/>
          </a:xfrm>
        </p:spPr>
        <p:txBody>
          <a:bodyPr>
            <a:normAutofit/>
          </a:bodyPr>
          <a:lstStyle/>
          <a:p>
            <a:pPr marL="114300" indent="0">
              <a:buNone/>
            </a:pPr>
            <a:r>
              <a:rPr lang="tr-TR" sz="2400" b="1" dirty="0">
                <a:solidFill>
                  <a:srgbClr val="2F5496"/>
                </a:solidFill>
              </a:rPr>
              <a:t>Dijital Dönüşüm İçin Yapılan Faaliyetler</a:t>
            </a:r>
          </a:p>
          <a:p>
            <a:r>
              <a:rPr lang="tr-TR" sz="1700" dirty="0" err="1">
                <a:solidFill>
                  <a:schemeClr val="tx1"/>
                </a:solidFill>
              </a:rPr>
              <a:t>İmplant</a:t>
            </a:r>
            <a:r>
              <a:rPr lang="tr-TR" sz="1700" dirty="0">
                <a:solidFill>
                  <a:schemeClr val="tx1"/>
                </a:solidFill>
              </a:rPr>
              <a:t> muayene formunun sistem üzerinden doldurulması zorunlu hale getirilmiştir.</a:t>
            </a:r>
          </a:p>
          <a:p>
            <a:r>
              <a:rPr lang="tr-TR" sz="1700" dirty="0">
                <a:solidFill>
                  <a:schemeClr val="tx1"/>
                </a:solidFill>
              </a:rPr>
              <a:t>Hasta randevu takibi ve </a:t>
            </a:r>
            <a:r>
              <a:rPr lang="tr-TR" sz="1700" dirty="0" err="1">
                <a:solidFill>
                  <a:schemeClr val="tx1"/>
                </a:solidFill>
              </a:rPr>
              <a:t>implant</a:t>
            </a:r>
            <a:r>
              <a:rPr lang="tr-TR" sz="1700" dirty="0">
                <a:solidFill>
                  <a:schemeClr val="tx1"/>
                </a:solidFill>
              </a:rPr>
              <a:t> aşamalarının takibi için sistem üzerinden program hazırlanmıştır.</a:t>
            </a:r>
          </a:p>
          <a:p>
            <a:r>
              <a:rPr lang="tr-TR" sz="1700" dirty="0">
                <a:solidFill>
                  <a:schemeClr val="tx1"/>
                </a:solidFill>
              </a:rPr>
              <a:t>Hastaya uygulama sonrası tıbbi uyarılar, </a:t>
            </a:r>
            <a:r>
              <a:rPr lang="tr-TR" sz="1700" dirty="0" err="1">
                <a:solidFill>
                  <a:schemeClr val="tx1"/>
                </a:solidFill>
              </a:rPr>
              <a:t>üst</a:t>
            </a:r>
            <a:r>
              <a:rPr lang="tr-TR" sz="1700" dirty="0">
                <a:solidFill>
                  <a:schemeClr val="tx1"/>
                </a:solidFill>
              </a:rPr>
              <a:t> yapı randevu günü hatırlatma ve 6 ay sonra kontrol randevusu oluşturulması için SMS’ </a:t>
            </a:r>
            <a:r>
              <a:rPr lang="tr-TR" sz="1700" dirty="0" err="1">
                <a:solidFill>
                  <a:schemeClr val="tx1"/>
                </a:solidFill>
              </a:rPr>
              <a:t>ler</a:t>
            </a:r>
            <a:r>
              <a:rPr lang="tr-TR" sz="1700" dirty="0">
                <a:solidFill>
                  <a:schemeClr val="tx1"/>
                </a:solidFill>
              </a:rPr>
              <a:t> </a:t>
            </a:r>
            <a:r>
              <a:rPr lang="tr-TR" sz="1700" dirty="0" err="1">
                <a:solidFill>
                  <a:schemeClr val="tx1"/>
                </a:solidFill>
              </a:rPr>
              <a:t>oluşturulmuştur</a:t>
            </a:r>
            <a:r>
              <a:rPr lang="tr-TR" sz="1700" dirty="0">
                <a:solidFill>
                  <a:schemeClr val="tx1"/>
                </a:solidFill>
              </a:rPr>
              <a:t>. </a:t>
            </a:r>
          </a:p>
          <a:p>
            <a:r>
              <a:rPr lang="tr-TR" sz="1700" dirty="0" err="1">
                <a:solidFill>
                  <a:schemeClr val="tx1"/>
                </a:solidFill>
              </a:rPr>
              <a:t>İmplant</a:t>
            </a:r>
            <a:r>
              <a:rPr lang="tr-TR" sz="1700" dirty="0">
                <a:solidFill>
                  <a:schemeClr val="tx1"/>
                </a:solidFill>
              </a:rPr>
              <a:t> yapım ve bitim </a:t>
            </a:r>
            <a:r>
              <a:rPr lang="tr-TR" sz="1700" dirty="0" err="1">
                <a:solidFill>
                  <a:schemeClr val="tx1"/>
                </a:solidFill>
              </a:rPr>
              <a:t>aşamalarında</a:t>
            </a:r>
            <a:r>
              <a:rPr lang="tr-TR" sz="1700" dirty="0">
                <a:solidFill>
                  <a:schemeClr val="tx1"/>
                </a:solidFill>
              </a:rPr>
              <a:t> kullanılacak </a:t>
            </a:r>
            <a:r>
              <a:rPr lang="tr-TR" sz="1700" dirty="0" err="1">
                <a:solidFill>
                  <a:schemeClr val="tx1"/>
                </a:solidFill>
              </a:rPr>
              <a:t>tüm</a:t>
            </a:r>
            <a:r>
              <a:rPr lang="tr-TR" sz="1700" dirty="0">
                <a:solidFill>
                  <a:schemeClr val="tx1"/>
                </a:solidFill>
              </a:rPr>
              <a:t> malzemeler </a:t>
            </a:r>
            <a:r>
              <a:rPr lang="tr-TR" sz="1700" dirty="0" err="1">
                <a:solidFill>
                  <a:schemeClr val="tx1"/>
                </a:solidFill>
              </a:rPr>
              <a:t>barkodlanarak</a:t>
            </a:r>
            <a:r>
              <a:rPr lang="tr-TR" sz="1700" dirty="0">
                <a:solidFill>
                  <a:schemeClr val="tx1"/>
                </a:solidFill>
              </a:rPr>
              <a:t> hasta başına </a:t>
            </a:r>
            <a:r>
              <a:rPr lang="tr-TR" sz="1700" dirty="0" err="1">
                <a:solidFill>
                  <a:schemeClr val="tx1"/>
                </a:solidFill>
              </a:rPr>
              <a:t>düşüm</a:t>
            </a:r>
            <a:r>
              <a:rPr lang="tr-TR" sz="1700" dirty="0">
                <a:solidFill>
                  <a:schemeClr val="tx1"/>
                </a:solidFill>
              </a:rPr>
              <a:t> </a:t>
            </a:r>
            <a:r>
              <a:rPr lang="tr-TR" sz="1700" dirty="0" err="1">
                <a:solidFill>
                  <a:schemeClr val="tx1"/>
                </a:solidFill>
              </a:rPr>
              <a:t>sağlanmıştır</a:t>
            </a:r>
            <a:r>
              <a:rPr lang="tr-TR" sz="1700" dirty="0">
                <a:solidFill>
                  <a:schemeClr val="tx1"/>
                </a:solidFill>
              </a:rPr>
              <a:t>. </a:t>
            </a:r>
          </a:p>
          <a:p>
            <a:r>
              <a:rPr lang="tr-TR" sz="1700" dirty="0">
                <a:solidFill>
                  <a:schemeClr val="tx1"/>
                </a:solidFill>
              </a:rPr>
              <a:t>Hekimin işlem öncesi sistemik durum değerlendirmesi için gereken laboratuvar tetkikleri sisteme </a:t>
            </a:r>
            <a:r>
              <a:rPr lang="tr-TR" sz="1700" dirty="0" err="1">
                <a:solidFill>
                  <a:schemeClr val="tx1"/>
                </a:solidFill>
              </a:rPr>
              <a:t>tanımlanmıştır</a:t>
            </a:r>
            <a:r>
              <a:rPr lang="tr-TR" sz="1700" dirty="0">
                <a:solidFill>
                  <a:schemeClr val="tx1"/>
                </a:solidFill>
              </a:rPr>
              <a:t>.</a:t>
            </a:r>
          </a:p>
          <a:p>
            <a:r>
              <a:rPr lang="tr-TR" sz="1700" dirty="0">
                <a:solidFill>
                  <a:schemeClr val="tx1"/>
                </a:solidFill>
              </a:rPr>
              <a:t>Klinik karar destek uygulaması olarak </a:t>
            </a:r>
            <a:r>
              <a:rPr lang="tr-TR" sz="1700" dirty="0" err="1">
                <a:solidFill>
                  <a:schemeClr val="tx1"/>
                </a:solidFill>
              </a:rPr>
              <a:t>röntgen</a:t>
            </a:r>
            <a:r>
              <a:rPr lang="tr-TR" sz="1700" dirty="0">
                <a:solidFill>
                  <a:schemeClr val="tx1"/>
                </a:solidFill>
              </a:rPr>
              <a:t> uyarısı </a:t>
            </a:r>
            <a:r>
              <a:rPr lang="tr-TR" sz="1700" dirty="0" err="1">
                <a:solidFill>
                  <a:schemeClr val="tx1"/>
                </a:solidFill>
              </a:rPr>
              <a:t>eklenmiştir</a:t>
            </a:r>
            <a:r>
              <a:rPr lang="tr-TR" sz="1700" dirty="0">
                <a:solidFill>
                  <a:schemeClr val="tx1"/>
                </a:solidFill>
              </a:rPr>
              <a:t>. </a:t>
            </a:r>
          </a:p>
          <a:p>
            <a:r>
              <a:rPr lang="tr-TR" sz="1700" dirty="0">
                <a:solidFill>
                  <a:schemeClr val="tx1"/>
                </a:solidFill>
              </a:rPr>
              <a:t>Hastaya </a:t>
            </a:r>
            <a:r>
              <a:rPr lang="tr-TR" sz="1700" dirty="0" err="1">
                <a:solidFill>
                  <a:schemeClr val="tx1"/>
                </a:solidFill>
              </a:rPr>
              <a:t>implant</a:t>
            </a:r>
            <a:r>
              <a:rPr lang="tr-TR" sz="1700" dirty="0">
                <a:solidFill>
                  <a:schemeClr val="tx1"/>
                </a:solidFill>
              </a:rPr>
              <a:t> </a:t>
            </a:r>
            <a:r>
              <a:rPr lang="tr-TR" sz="1700" dirty="0" err="1">
                <a:solidFill>
                  <a:schemeClr val="tx1"/>
                </a:solidFill>
              </a:rPr>
              <a:t>işlemi</a:t>
            </a:r>
            <a:r>
              <a:rPr lang="tr-TR" sz="1700" dirty="0">
                <a:solidFill>
                  <a:schemeClr val="tx1"/>
                </a:solidFill>
              </a:rPr>
              <a:t> </a:t>
            </a:r>
            <a:r>
              <a:rPr lang="tr-TR" sz="1700" dirty="0" err="1">
                <a:solidFill>
                  <a:schemeClr val="tx1"/>
                </a:solidFill>
              </a:rPr>
              <a:t>planlandığında</a:t>
            </a:r>
            <a:r>
              <a:rPr lang="tr-TR" sz="1700" dirty="0">
                <a:solidFill>
                  <a:schemeClr val="tx1"/>
                </a:solidFill>
              </a:rPr>
              <a:t> hasta/hekim </a:t>
            </a:r>
            <a:r>
              <a:rPr lang="tr-TR" sz="1700" dirty="0" err="1">
                <a:solidFill>
                  <a:schemeClr val="tx1"/>
                </a:solidFill>
              </a:rPr>
              <a:t>güvenliği</a:t>
            </a:r>
            <a:r>
              <a:rPr lang="tr-TR" sz="1700" dirty="0">
                <a:solidFill>
                  <a:schemeClr val="tx1"/>
                </a:solidFill>
              </a:rPr>
              <a:t> </a:t>
            </a:r>
            <a:r>
              <a:rPr lang="tr-TR" sz="1700" dirty="0" err="1">
                <a:solidFill>
                  <a:schemeClr val="tx1"/>
                </a:solidFill>
              </a:rPr>
              <a:t>için</a:t>
            </a:r>
            <a:r>
              <a:rPr lang="tr-TR" sz="1700" dirty="0">
                <a:solidFill>
                  <a:schemeClr val="tx1"/>
                </a:solidFill>
              </a:rPr>
              <a:t> </a:t>
            </a:r>
            <a:r>
              <a:rPr lang="tr-TR" sz="1700" dirty="0" err="1">
                <a:solidFill>
                  <a:schemeClr val="tx1"/>
                </a:solidFill>
              </a:rPr>
              <a:t>antiagregan</a:t>
            </a:r>
            <a:r>
              <a:rPr lang="tr-TR" sz="1700" dirty="0">
                <a:solidFill>
                  <a:schemeClr val="tx1"/>
                </a:solidFill>
              </a:rPr>
              <a:t> kullanımı, kalp pili kullanımı, diyabet, tansiyon, hamilelik, </a:t>
            </a:r>
            <a:r>
              <a:rPr lang="tr-TR" sz="1700" dirty="0" err="1">
                <a:solidFill>
                  <a:schemeClr val="tx1"/>
                </a:solidFill>
              </a:rPr>
              <a:t>bulaşıcı</a:t>
            </a:r>
            <a:r>
              <a:rPr lang="tr-TR" sz="1700" dirty="0">
                <a:solidFill>
                  <a:schemeClr val="tx1"/>
                </a:solidFill>
              </a:rPr>
              <a:t> hastalıklar konusunda uyarılar </a:t>
            </a:r>
            <a:r>
              <a:rPr lang="tr-TR" sz="1700" dirty="0" err="1">
                <a:solidFill>
                  <a:schemeClr val="tx1"/>
                </a:solidFill>
              </a:rPr>
              <a:t>eklenmiştir</a:t>
            </a:r>
            <a:r>
              <a:rPr lang="tr-TR" sz="1700" dirty="0">
                <a:solidFill>
                  <a:schemeClr val="tx1"/>
                </a:solidFill>
              </a:rPr>
              <a:t>. </a:t>
            </a:r>
          </a:p>
        </p:txBody>
      </p:sp>
    </p:spTree>
    <p:extLst>
      <p:ext uri="{BB962C8B-B14F-4D97-AF65-F5344CB8AC3E}">
        <p14:creationId xmlns:p14="http://schemas.microsoft.com/office/powerpoint/2010/main" val="3695091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g1534c7b29a7_1_596"/>
          <p:cNvSpPr txBox="1">
            <a:spLocks noGrp="1"/>
          </p:cNvSpPr>
          <p:nvPr>
            <p:ph type="title"/>
          </p:nvPr>
        </p:nvSpPr>
        <p:spPr>
          <a:xfrm>
            <a:off x="812744" y="565808"/>
            <a:ext cx="10863985" cy="1047267"/>
          </a:xfrm>
          <a:prstGeom prst="rect">
            <a:avLst/>
          </a:prstGeom>
          <a:noFill/>
          <a:ln>
            <a:noFill/>
          </a:ln>
        </p:spPr>
        <p:txBody>
          <a:bodyPr spcFirstLastPara="1" wrap="square" lIns="91425" tIns="45700" rIns="91425" bIns="45700" anchor="ctr" anchorCtr="0">
            <a:normAutofit/>
          </a:bodyPr>
          <a:lstStyle/>
          <a:p>
            <a:pPr>
              <a:buSzPts val="2800"/>
            </a:pPr>
            <a:r>
              <a:rPr lang="tr-TR" sz="2800" b="1" dirty="0"/>
              <a:t>Vaka Çalışması: Sabit Protez Sayısının Arttırılması ve RPT Sayılarının Azaltılması</a:t>
            </a:r>
            <a:endParaRPr sz="2800" b="1" dirty="0"/>
          </a:p>
        </p:txBody>
      </p:sp>
      <p:sp>
        <p:nvSpPr>
          <p:cNvPr id="698" name="Google Shape;698;g1534c7b29a7_1_596"/>
          <p:cNvSpPr txBox="1">
            <a:spLocks noGrp="1"/>
          </p:cNvSpPr>
          <p:nvPr>
            <p:ph type="body" idx="1"/>
          </p:nvPr>
        </p:nvSpPr>
        <p:spPr>
          <a:xfrm>
            <a:off x="763100" y="1460674"/>
            <a:ext cx="11238400" cy="3212925"/>
          </a:xfrm>
          <a:prstGeom prst="rect">
            <a:avLst/>
          </a:prstGeom>
          <a:noFill/>
          <a:ln>
            <a:noFill/>
          </a:ln>
        </p:spPr>
        <p:txBody>
          <a:bodyPr spcFirstLastPara="1" wrap="square" lIns="91425" tIns="45700" rIns="91425" bIns="45700" anchor="t" anchorCtr="0">
            <a:normAutofit/>
          </a:bodyPr>
          <a:lstStyle/>
          <a:p>
            <a:pPr marL="114300" lvl="0" indent="0" algn="l" rtl="0">
              <a:lnSpc>
                <a:spcPct val="120000"/>
              </a:lnSpc>
              <a:spcBef>
                <a:spcPts val="1000"/>
              </a:spcBef>
              <a:spcAft>
                <a:spcPts val="0"/>
              </a:spcAft>
              <a:buClr>
                <a:srgbClr val="2F5496"/>
              </a:buClr>
              <a:buSzPts val="2400"/>
              <a:buNone/>
            </a:pPr>
            <a:r>
              <a:rPr lang="tr-TR" sz="2400" b="1" dirty="0">
                <a:solidFill>
                  <a:srgbClr val="2F5496"/>
                </a:solidFill>
              </a:rPr>
              <a:t>Sabit Protez İşlemlerinde Dijital Dönüşümün Etkisi</a:t>
            </a:r>
            <a:endParaRPr lang="tr-TR" sz="2400" dirty="0">
              <a:solidFill>
                <a:srgbClr val="2F5496"/>
              </a:solidFill>
            </a:endParaRPr>
          </a:p>
          <a:p>
            <a:pPr marL="228600" indent="-228600">
              <a:lnSpc>
                <a:spcPct val="120000"/>
              </a:lnSpc>
              <a:buSzPts val="2400"/>
            </a:pPr>
            <a:r>
              <a:rPr lang="tr-TR" sz="2400" dirty="0"/>
              <a:t>Sabit protez işlem sayısı </a:t>
            </a:r>
            <a:r>
              <a:rPr lang="tr-TR" sz="2400" b="1" dirty="0">
                <a:solidFill>
                  <a:srgbClr val="FF0000"/>
                </a:solidFill>
              </a:rPr>
              <a:t>2017’de 29.106 iken 2019’da  58.478’e yükselmiştir.</a:t>
            </a:r>
          </a:p>
          <a:p>
            <a:pPr marL="228600" lvl="0" indent="-228600" algn="l" rtl="0">
              <a:lnSpc>
                <a:spcPct val="120000"/>
              </a:lnSpc>
              <a:spcBef>
                <a:spcPts val="1000"/>
              </a:spcBef>
              <a:spcAft>
                <a:spcPts val="0"/>
              </a:spcAft>
              <a:buClr>
                <a:schemeClr val="dk1"/>
              </a:buClr>
              <a:buSzPts val="2400"/>
              <a:buChar char="•"/>
            </a:pPr>
            <a:r>
              <a:rPr lang="tr-TR" sz="2400" dirty="0"/>
              <a:t>RPT işlem sayısı 2017’de %15,5 iken, 2019’da %6,3’e düşmüştür.</a:t>
            </a:r>
          </a:p>
          <a:p>
            <a:pPr marL="228600" indent="-228600">
              <a:lnSpc>
                <a:spcPct val="120000"/>
              </a:lnSpc>
              <a:buSzPts val="2400"/>
            </a:pPr>
            <a:r>
              <a:rPr lang="tr-TR" sz="2400" dirty="0"/>
              <a:t>Sabit protezden elde edilen gelir, </a:t>
            </a:r>
            <a:r>
              <a:rPr lang="tr-TR" sz="2400" b="1" dirty="0">
                <a:solidFill>
                  <a:srgbClr val="FF0000"/>
                </a:solidFill>
              </a:rPr>
              <a:t>2017’den 2019’a %300 </a:t>
            </a:r>
            <a:r>
              <a:rPr lang="tr-TR" sz="2400" b="1" dirty="0" err="1">
                <a:solidFill>
                  <a:srgbClr val="FF0000"/>
                </a:solidFill>
              </a:rPr>
              <a:t>artmıştır</a:t>
            </a:r>
            <a:r>
              <a:rPr lang="tr-TR" sz="2400" b="1" dirty="0">
                <a:solidFill>
                  <a:srgbClr val="FF0000"/>
                </a:solidFill>
              </a:rPr>
              <a:t>.</a:t>
            </a:r>
            <a:endParaRPr lang="tr-T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5F68A41F-2B05-3E44-9065-3FEE77EE2306}"/>
              </a:ext>
            </a:extLst>
          </p:cNvPr>
          <p:cNvSpPr>
            <a:spLocks noGrp="1"/>
          </p:cNvSpPr>
          <p:nvPr>
            <p:ph type="body" idx="1"/>
          </p:nvPr>
        </p:nvSpPr>
        <p:spPr>
          <a:xfrm>
            <a:off x="838200" y="1506721"/>
            <a:ext cx="10515600" cy="4351200"/>
          </a:xfrm>
        </p:spPr>
        <p:txBody>
          <a:bodyPr>
            <a:normAutofit/>
          </a:bodyPr>
          <a:lstStyle/>
          <a:p>
            <a:pPr marL="114300" indent="0">
              <a:buNone/>
            </a:pPr>
            <a:r>
              <a:rPr lang="tr-TR" sz="2400" b="1" dirty="0">
                <a:solidFill>
                  <a:srgbClr val="2F5496"/>
                </a:solidFill>
              </a:rPr>
              <a:t>Dijital Dönüşüm İçin Yapılan Faaliyetler</a:t>
            </a:r>
          </a:p>
          <a:p>
            <a:r>
              <a:rPr lang="tr-TR" sz="2400" dirty="0" err="1"/>
              <a:t>Ölçu</a:t>
            </a:r>
            <a:r>
              <a:rPr lang="tr-TR" sz="2400" dirty="0"/>
              <a:t>̈ transfer personeline HBYS’ den SMS </a:t>
            </a:r>
            <a:r>
              <a:rPr lang="tr-TR" sz="2400" dirty="0" err="1"/>
              <a:t>gönderilerek</a:t>
            </a:r>
            <a:r>
              <a:rPr lang="tr-TR" sz="2400" dirty="0"/>
              <a:t>, </a:t>
            </a:r>
            <a:r>
              <a:rPr lang="tr-TR" sz="2400" dirty="0" err="1"/>
              <a:t>ölçünün</a:t>
            </a:r>
            <a:r>
              <a:rPr lang="tr-TR" sz="2400" dirty="0"/>
              <a:t> laboratuvara daha kısa sürede </a:t>
            </a:r>
            <a:r>
              <a:rPr lang="tr-TR" sz="2400" dirty="0" err="1"/>
              <a:t>ulaşması</a:t>
            </a:r>
            <a:r>
              <a:rPr lang="tr-TR" sz="2400" dirty="0"/>
              <a:t> ve </a:t>
            </a:r>
            <a:r>
              <a:rPr lang="tr-TR" sz="2400" dirty="0" err="1"/>
              <a:t>böylece</a:t>
            </a:r>
            <a:r>
              <a:rPr lang="tr-TR" sz="2400" dirty="0"/>
              <a:t> deformasyon riskinin minimize edilmesi sağlanmıştır. </a:t>
            </a:r>
          </a:p>
          <a:p>
            <a:r>
              <a:rPr lang="tr-TR" sz="2400" dirty="0"/>
              <a:t>Protez laboratuvarından sorumlu diş̧ teknisyeni tarafından HBYS </a:t>
            </a:r>
            <a:r>
              <a:rPr lang="tr-TR" sz="2400" dirty="0" err="1"/>
              <a:t>üzerinden</a:t>
            </a:r>
            <a:r>
              <a:rPr lang="tr-TR" sz="2400" dirty="0"/>
              <a:t> </a:t>
            </a:r>
            <a:r>
              <a:rPr lang="tr-TR" sz="2400" dirty="0" err="1"/>
              <a:t>ölçu</a:t>
            </a:r>
            <a:r>
              <a:rPr lang="tr-TR" sz="2400" dirty="0"/>
              <a:t>̈ </a:t>
            </a:r>
            <a:r>
              <a:rPr lang="tr-TR" sz="2400" dirty="0" err="1"/>
              <a:t>red</a:t>
            </a:r>
            <a:r>
              <a:rPr lang="tr-TR" sz="2400" dirty="0"/>
              <a:t> sebepleri hekime uyarı ile  </a:t>
            </a:r>
            <a:r>
              <a:rPr lang="tr-TR" sz="2400" dirty="0" err="1"/>
              <a:t>bildirelerek</a:t>
            </a:r>
            <a:r>
              <a:rPr lang="tr-TR" sz="2400" dirty="0"/>
              <a:t> </a:t>
            </a:r>
            <a:r>
              <a:rPr lang="tr-TR" sz="2400" dirty="0" err="1"/>
              <a:t>ölçülerin</a:t>
            </a:r>
            <a:r>
              <a:rPr lang="tr-TR" sz="2400" dirty="0"/>
              <a:t> daha dikkatli alınması </a:t>
            </a:r>
            <a:r>
              <a:rPr lang="tr-TR" sz="2400" dirty="0" err="1"/>
              <a:t>sağlanmıştır</a:t>
            </a:r>
            <a:r>
              <a:rPr lang="tr-TR" sz="2400" dirty="0"/>
              <a:t>. </a:t>
            </a:r>
          </a:p>
          <a:p>
            <a:r>
              <a:rPr lang="tr-TR" sz="2400" dirty="0" err="1"/>
              <a:t>Red</a:t>
            </a:r>
            <a:r>
              <a:rPr lang="tr-TR" sz="2400" dirty="0"/>
              <a:t> sebepleri ve sayıları analiz edilerek </a:t>
            </a:r>
            <a:r>
              <a:rPr lang="tr-TR" sz="2400" dirty="0" err="1"/>
              <a:t>ölçüden</a:t>
            </a:r>
            <a:r>
              <a:rPr lang="tr-TR" sz="2400" dirty="0"/>
              <a:t> kaynaklı hataları engellemek amacıyla </a:t>
            </a:r>
            <a:r>
              <a:rPr lang="tr-TR" sz="2400" dirty="0" err="1"/>
              <a:t>ölçu</a:t>
            </a:r>
            <a:r>
              <a:rPr lang="tr-TR" sz="2400" dirty="0"/>
              <a:t>̈ maddesi </a:t>
            </a:r>
            <a:r>
              <a:rPr lang="tr-TR" sz="2400" dirty="0" err="1"/>
              <a:t>değişikliği</a:t>
            </a:r>
            <a:r>
              <a:rPr lang="tr-TR" sz="2400" dirty="0"/>
              <a:t> yapılmıştır. </a:t>
            </a:r>
          </a:p>
          <a:p>
            <a:pPr marL="114300" indent="0">
              <a:buNone/>
            </a:pPr>
            <a:endParaRPr lang="tr-TR" sz="1200" dirty="0"/>
          </a:p>
          <a:p>
            <a:endParaRPr lang="tr-TR" sz="1700" b="1" dirty="0">
              <a:solidFill>
                <a:schemeClr val="tx1"/>
              </a:solidFill>
            </a:endParaRPr>
          </a:p>
          <a:p>
            <a:endParaRPr lang="tr-TR" sz="1700" b="1" dirty="0">
              <a:solidFill>
                <a:srgbClr val="2F5496"/>
              </a:solidFill>
            </a:endParaRPr>
          </a:p>
          <a:p>
            <a:endParaRPr lang="tr-TR" dirty="0"/>
          </a:p>
        </p:txBody>
      </p:sp>
      <p:sp>
        <p:nvSpPr>
          <p:cNvPr id="6" name="Google Shape;697;g1534c7b29a7_1_596">
            <a:extLst>
              <a:ext uri="{FF2B5EF4-FFF2-40B4-BE49-F238E27FC236}">
                <a16:creationId xmlns:a16="http://schemas.microsoft.com/office/drawing/2014/main" id="{C1D72B37-76E5-42D3-83C9-229E8A7E6240}"/>
              </a:ext>
            </a:extLst>
          </p:cNvPr>
          <p:cNvSpPr txBox="1">
            <a:spLocks noGrp="1"/>
          </p:cNvSpPr>
          <p:nvPr>
            <p:ph type="title"/>
          </p:nvPr>
        </p:nvSpPr>
        <p:spPr>
          <a:xfrm>
            <a:off x="816198" y="565808"/>
            <a:ext cx="10756421" cy="1047267"/>
          </a:xfrm>
          <a:prstGeom prst="rect">
            <a:avLst/>
          </a:prstGeom>
          <a:noFill/>
          <a:ln>
            <a:noFill/>
          </a:ln>
        </p:spPr>
        <p:txBody>
          <a:bodyPr spcFirstLastPara="1" wrap="square" lIns="91425" tIns="45700" rIns="91425" bIns="45700" anchor="ctr" anchorCtr="0">
            <a:normAutofit/>
          </a:bodyPr>
          <a:lstStyle/>
          <a:p>
            <a:pPr>
              <a:buSzPts val="2800"/>
            </a:pPr>
            <a:r>
              <a:rPr lang="tr-TR" sz="2800" b="1" dirty="0"/>
              <a:t>Vaka Çalışması: Sabit Protez Sayısının Arttırılması ve RPT Sayılarının Azaltılması</a:t>
            </a:r>
            <a:endParaRPr sz="2800" b="1" dirty="0"/>
          </a:p>
        </p:txBody>
      </p:sp>
    </p:spTree>
    <p:extLst>
      <p:ext uri="{BB962C8B-B14F-4D97-AF65-F5344CB8AC3E}">
        <p14:creationId xmlns:p14="http://schemas.microsoft.com/office/powerpoint/2010/main" val="4091590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D0EA12-DE40-F747-87D3-4E316F52E588}"/>
              </a:ext>
            </a:extLst>
          </p:cNvPr>
          <p:cNvSpPr>
            <a:spLocks noGrp="1"/>
          </p:cNvSpPr>
          <p:nvPr>
            <p:ph type="title"/>
          </p:nvPr>
        </p:nvSpPr>
        <p:spPr/>
        <p:txBody>
          <a:bodyPr>
            <a:normAutofit/>
          </a:bodyPr>
          <a:lstStyle/>
          <a:p>
            <a:r>
              <a:rPr lang="tr-TR" sz="2800" b="1" dirty="0"/>
              <a:t>Vaka Çalışması: Reçete Edilen Antibiyotik Oranının Azaltılması</a:t>
            </a:r>
            <a:endParaRPr lang="tr-TR" sz="2800" dirty="0"/>
          </a:p>
        </p:txBody>
      </p:sp>
      <p:sp>
        <p:nvSpPr>
          <p:cNvPr id="3" name="Metin Yer Tutucusu 2">
            <a:extLst>
              <a:ext uri="{FF2B5EF4-FFF2-40B4-BE49-F238E27FC236}">
                <a16:creationId xmlns:a16="http://schemas.microsoft.com/office/drawing/2014/main" id="{C5E85C65-614B-9046-AD52-0537FD1A19A3}"/>
              </a:ext>
            </a:extLst>
          </p:cNvPr>
          <p:cNvSpPr>
            <a:spLocks noGrp="1"/>
          </p:cNvSpPr>
          <p:nvPr>
            <p:ph type="body" idx="1"/>
          </p:nvPr>
        </p:nvSpPr>
        <p:spPr>
          <a:xfrm>
            <a:off x="838200" y="1470025"/>
            <a:ext cx="10515600" cy="4351200"/>
          </a:xfrm>
        </p:spPr>
        <p:txBody>
          <a:bodyPr/>
          <a:lstStyle/>
          <a:p>
            <a:r>
              <a:rPr lang="tr-TR" dirty="0"/>
              <a:t>Antibiyotik reçete edilme oranı </a:t>
            </a:r>
            <a:r>
              <a:rPr lang="tr-TR" b="1" dirty="0">
                <a:solidFill>
                  <a:srgbClr val="FF0000"/>
                </a:solidFill>
              </a:rPr>
              <a:t>2017’ den 2019’a %4 oranında azalmıştır.</a:t>
            </a:r>
            <a:endParaRPr lang="tr-TR" dirty="0"/>
          </a:p>
          <a:p>
            <a:r>
              <a:rPr lang="tr-TR" dirty="0"/>
              <a:t>Hasta sayısı 2018 yılında </a:t>
            </a:r>
            <a:r>
              <a:rPr lang="tr-TR" b="1" dirty="0">
                <a:solidFill>
                  <a:srgbClr val="FF0000"/>
                </a:solidFill>
              </a:rPr>
              <a:t>158719 iken 2019 yılında 135122’dir.</a:t>
            </a:r>
          </a:p>
          <a:p>
            <a:r>
              <a:rPr lang="tr-TR" dirty="0"/>
              <a:t>Antibiyotik reçete edilen hasta sayısı </a:t>
            </a:r>
            <a:r>
              <a:rPr lang="tr-TR" b="1" dirty="0">
                <a:solidFill>
                  <a:srgbClr val="FF0000"/>
                </a:solidFill>
              </a:rPr>
              <a:t>2018 yılında 31499 iken 2019 yılında 27734’ e düşmüştür.</a:t>
            </a:r>
          </a:p>
          <a:p>
            <a:r>
              <a:rPr lang="tr-TR" dirty="0"/>
              <a:t>Tekrar antibiyotik reçete edilme oranı </a:t>
            </a:r>
            <a:r>
              <a:rPr lang="tr-TR" b="1" dirty="0">
                <a:solidFill>
                  <a:srgbClr val="FF0000"/>
                </a:solidFill>
              </a:rPr>
              <a:t>2017’ den 2019’a %19,56 oranında azalmıştır.</a:t>
            </a:r>
          </a:p>
        </p:txBody>
      </p:sp>
      <p:sp>
        <p:nvSpPr>
          <p:cNvPr id="5" name="Metin kutusu 4">
            <a:extLst>
              <a:ext uri="{FF2B5EF4-FFF2-40B4-BE49-F238E27FC236}">
                <a16:creationId xmlns:a16="http://schemas.microsoft.com/office/drawing/2014/main" id="{32725263-70F8-B74E-8FB1-D293D7F53051}"/>
              </a:ext>
            </a:extLst>
          </p:cNvPr>
          <p:cNvSpPr txBox="1"/>
          <p:nvPr/>
        </p:nvSpPr>
        <p:spPr>
          <a:xfrm>
            <a:off x="838200" y="5018643"/>
            <a:ext cx="10515600" cy="738664"/>
          </a:xfrm>
          <a:prstGeom prst="rect">
            <a:avLst/>
          </a:prstGeom>
          <a:noFill/>
        </p:spPr>
        <p:txBody>
          <a:bodyPr wrap="square">
            <a:spAutoFit/>
          </a:bodyPr>
          <a:lstStyle/>
          <a:p>
            <a:pPr marL="114300" indent="0">
              <a:buNone/>
            </a:pPr>
            <a:r>
              <a:rPr lang="tr-TR" sz="2400" b="1" dirty="0">
                <a:solidFill>
                  <a:srgbClr val="2F5496"/>
                </a:solidFill>
              </a:rPr>
              <a:t>Dijital Dönüşüm İçin Yapılan Faaliyetler</a:t>
            </a:r>
          </a:p>
          <a:p>
            <a:pPr marL="400050" indent="-285750">
              <a:buFont typeface="Arial" panose="020B0604020202020204" pitchFamily="34" charset="0"/>
              <a:buChar char="•"/>
            </a:pPr>
            <a:r>
              <a:rPr lang="tr-TR" sz="1800" dirty="0">
                <a:solidFill>
                  <a:schemeClr val="dk1"/>
                </a:solidFill>
                <a:latin typeface="TimesNewRomanPSMT"/>
                <a:cs typeface="Calibri"/>
                <a:sym typeface="Calibri"/>
              </a:rPr>
              <a:t>HBYS’ye hastaya antibiyotik reçete etme aşamasında hekim için uyarı eklenmiş ve farkındalık arttırılmıştır. </a:t>
            </a:r>
          </a:p>
        </p:txBody>
      </p:sp>
    </p:spTree>
    <p:extLst>
      <p:ext uri="{BB962C8B-B14F-4D97-AF65-F5344CB8AC3E}">
        <p14:creationId xmlns:p14="http://schemas.microsoft.com/office/powerpoint/2010/main" val="3609759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1534c7b29a7_1_603"/>
          <p:cNvSpPr txBox="1">
            <a:spLocks noGrp="1"/>
          </p:cNvSpPr>
          <p:nvPr>
            <p:ph type="title"/>
          </p:nvPr>
        </p:nvSpPr>
        <p:spPr>
          <a:xfrm>
            <a:off x="672743" y="500062"/>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tr-TR" sz="3200" b="1" dirty="0"/>
              <a:t>Vaka Çalışması: KDİU</a:t>
            </a:r>
            <a:endParaRPr dirty="0"/>
          </a:p>
        </p:txBody>
      </p:sp>
      <p:sp>
        <p:nvSpPr>
          <p:cNvPr id="706" name="Google Shape;706;g1534c7b29a7_1_603"/>
          <p:cNvSpPr txBox="1">
            <a:spLocks noGrp="1"/>
          </p:cNvSpPr>
          <p:nvPr>
            <p:ph type="body" idx="1"/>
          </p:nvPr>
        </p:nvSpPr>
        <p:spPr>
          <a:xfrm>
            <a:off x="672750" y="1822450"/>
            <a:ext cx="82380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2F5496"/>
              </a:buClr>
              <a:buSzPts val="2400"/>
              <a:buNone/>
            </a:pPr>
            <a:r>
              <a:rPr lang="en-US" sz="2400" b="1" dirty="0">
                <a:solidFill>
                  <a:srgbClr val="2F5496"/>
                </a:solidFill>
              </a:rPr>
              <a:t>Kapalı Döngü İlaç Uygulamasının Fatura Kaçağına Etkisi</a:t>
            </a:r>
            <a:endParaRPr sz="2400" dirty="0">
              <a:solidFill>
                <a:srgbClr val="2F5496"/>
              </a:solidFill>
            </a:endParaRPr>
          </a:p>
          <a:p>
            <a:pPr marL="228600" lvl="0" indent="-228600" algn="l" rtl="0">
              <a:lnSpc>
                <a:spcPct val="90000"/>
              </a:lnSpc>
              <a:spcBef>
                <a:spcPts val="1000"/>
              </a:spcBef>
              <a:spcAft>
                <a:spcPts val="0"/>
              </a:spcAft>
              <a:buClr>
                <a:srgbClr val="FF0000"/>
              </a:buClr>
              <a:buSzPts val="2400"/>
              <a:buChar char="•"/>
            </a:pPr>
            <a:r>
              <a:rPr lang="en-US" sz="2400" b="1" dirty="0">
                <a:solidFill>
                  <a:srgbClr val="FF0000"/>
                </a:solidFill>
              </a:rPr>
              <a:t>Faturaya yansımayan ilaç sayısı %4,4 </a:t>
            </a:r>
            <a:r>
              <a:rPr lang="en-US" sz="2400" b="1" dirty="0">
                <a:solidFill>
                  <a:srgbClr val="FF0000"/>
                </a:solidFill>
                <a:latin typeface="Arial"/>
                <a:ea typeface="Arial"/>
                <a:cs typeface="Arial"/>
                <a:sym typeface="Arial"/>
              </a:rPr>
              <a:t>—-</a:t>
            </a:r>
            <a:r>
              <a:rPr lang="en-US" sz="2400" b="1" dirty="0">
                <a:solidFill>
                  <a:srgbClr val="FF0000"/>
                </a:solidFill>
              </a:rPr>
              <a:t>  %0,5</a:t>
            </a:r>
            <a:endParaRPr dirty="0"/>
          </a:p>
          <a:p>
            <a:pPr marL="228600" lvl="0" indent="-228600" algn="l" rtl="0">
              <a:lnSpc>
                <a:spcPct val="90000"/>
              </a:lnSpc>
              <a:spcBef>
                <a:spcPts val="1000"/>
              </a:spcBef>
              <a:spcAft>
                <a:spcPts val="0"/>
              </a:spcAft>
              <a:buClr>
                <a:schemeClr val="dk1"/>
              </a:buClr>
              <a:buSzPts val="2400"/>
              <a:buChar char="•"/>
            </a:pPr>
            <a:r>
              <a:rPr lang="en-US" sz="2400" dirty="0"/>
              <a:t>2015’te </a:t>
            </a:r>
            <a:r>
              <a:rPr lang="en-US" sz="2400" b="1" dirty="0">
                <a:solidFill>
                  <a:srgbClr val="FF0000"/>
                </a:solidFill>
              </a:rPr>
              <a:t>101.000 TL’lik fatura kaçağı,</a:t>
            </a:r>
            <a:r>
              <a:rPr lang="en-US" sz="2400" dirty="0">
                <a:solidFill>
                  <a:srgbClr val="FF0000"/>
                </a:solidFill>
              </a:rPr>
              <a:t> </a:t>
            </a:r>
            <a:r>
              <a:rPr lang="en-US" sz="2400" b="1" dirty="0">
                <a:solidFill>
                  <a:srgbClr val="FF0000"/>
                </a:solidFill>
              </a:rPr>
              <a:t>2018’de 16 bin TL’ye düştü</a:t>
            </a:r>
            <a:r>
              <a:rPr lang="en-US" sz="2400" b="1" dirty="0"/>
              <a:t> </a:t>
            </a:r>
            <a:r>
              <a:rPr lang="en-US" sz="2400" dirty="0"/>
              <a:t>(yıllık ilaç sarfiyatı 2,3 milyondan 3,2 milyona çıkmasına rağmen).</a:t>
            </a:r>
            <a:endParaRPr dirty="0"/>
          </a:p>
          <a:p>
            <a:pPr marL="114300" lvl="0" indent="0" algn="l" rtl="0">
              <a:lnSpc>
                <a:spcPct val="90000"/>
              </a:lnSpc>
              <a:spcBef>
                <a:spcPts val="1000"/>
              </a:spcBef>
              <a:spcAft>
                <a:spcPts val="0"/>
              </a:spcAft>
              <a:buClr>
                <a:schemeClr val="dk1"/>
              </a:buClr>
              <a:buSzPts val="2400"/>
              <a:buNone/>
            </a:pPr>
            <a:endParaRPr sz="2400" b="1" dirty="0"/>
          </a:p>
          <a:p>
            <a:pPr marL="114300" lvl="0" indent="0" algn="l" rtl="0">
              <a:lnSpc>
                <a:spcPct val="90000"/>
              </a:lnSpc>
              <a:spcBef>
                <a:spcPts val="1000"/>
              </a:spcBef>
              <a:spcAft>
                <a:spcPts val="0"/>
              </a:spcAft>
              <a:buClr>
                <a:srgbClr val="2F5496"/>
              </a:buClr>
              <a:buSzPts val="2400"/>
              <a:buNone/>
            </a:pPr>
            <a:r>
              <a:rPr lang="en-US" sz="2400" b="1" dirty="0">
                <a:solidFill>
                  <a:srgbClr val="2F5496"/>
                </a:solidFill>
              </a:rPr>
              <a:t>Kapalı Döngü İlaç Uygulamasının ilaç iadelerine etkisi</a:t>
            </a:r>
            <a:endParaRPr sz="2400" dirty="0">
              <a:solidFill>
                <a:srgbClr val="2F5496"/>
              </a:solidFill>
            </a:endParaRPr>
          </a:p>
          <a:p>
            <a:pPr marL="228600" lvl="0" indent="-228600" algn="l" rtl="0">
              <a:lnSpc>
                <a:spcPct val="90000"/>
              </a:lnSpc>
              <a:spcBef>
                <a:spcPts val="1000"/>
              </a:spcBef>
              <a:spcAft>
                <a:spcPts val="0"/>
              </a:spcAft>
              <a:buClr>
                <a:schemeClr val="dk1"/>
              </a:buClr>
              <a:buSzPts val="2400"/>
              <a:buChar char="•"/>
            </a:pPr>
            <a:r>
              <a:rPr lang="en-US" sz="2400" dirty="0"/>
              <a:t>Kullanılmayan ilaçların iadesinde </a:t>
            </a:r>
            <a:r>
              <a:rPr lang="en-US" sz="2400" b="1" dirty="0">
                <a:solidFill>
                  <a:srgbClr val="FF0000"/>
                </a:solidFill>
              </a:rPr>
              <a:t>%10,74 artış</a:t>
            </a:r>
            <a:endParaRPr sz="2400" b="1" dirty="0">
              <a:solidFill>
                <a:srgbClr val="FF0000"/>
              </a:solidFill>
            </a:endParaRPr>
          </a:p>
          <a:p>
            <a:pPr marL="0" lvl="0" indent="0" algn="l" rtl="0">
              <a:lnSpc>
                <a:spcPct val="90000"/>
              </a:lnSpc>
              <a:spcBef>
                <a:spcPts val="1000"/>
              </a:spcBef>
              <a:spcAft>
                <a:spcPts val="0"/>
              </a:spcAft>
              <a:buSzPts val="1800"/>
              <a:buNone/>
            </a:pPr>
            <a:endParaRPr sz="2400" b="1" dirty="0">
              <a:solidFill>
                <a:srgbClr val="FF0000"/>
              </a:solidFill>
            </a:endParaRPr>
          </a:p>
          <a:p>
            <a:pPr marL="0" lvl="0" indent="0" algn="l" rtl="0">
              <a:lnSpc>
                <a:spcPct val="98181"/>
              </a:lnSpc>
              <a:spcBef>
                <a:spcPts val="1000"/>
              </a:spcBef>
              <a:spcAft>
                <a:spcPts val="0"/>
              </a:spcAft>
              <a:buSzPts val="1800"/>
              <a:buNone/>
            </a:pPr>
            <a:r>
              <a:rPr lang="en-US" sz="2400" b="1" dirty="0">
                <a:solidFill>
                  <a:srgbClr val="0070C0"/>
                </a:solidFill>
              </a:rPr>
              <a:t>(</a:t>
            </a:r>
            <a:r>
              <a:rPr lang="en-US" sz="2400" u="sng" dirty="0">
                <a:solidFill>
                  <a:srgbClr val="0070C0"/>
                </a:solidFill>
                <a:hlinkClick r:id="rId3">
                  <a:extLst>
                    <a:ext uri="{A12FA001-AC4F-418D-AE19-62706E023703}">
                      <ahyp:hlinkClr xmlns:ahyp="http://schemas.microsoft.com/office/drawing/2018/hyperlinkcolor" val="tx"/>
                    </a:ext>
                  </a:extLst>
                </a:hlinkClick>
              </a:rPr>
              <a:t>https://esmed.org/MRA/mra/article/view/2289</a:t>
            </a:r>
            <a:r>
              <a:rPr lang="en-US" sz="2400" b="1" dirty="0">
                <a:solidFill>
                  <a:srgbClr val="0070C0"/>
                </a:solidFill>
              </a:rPr>
              <a:t>)</a:t>
            </a:r>
            <a:endParaRPr sz="2400" b="1" dirty="0">
              <a:solidFill>
                <a:srgbClr val="0070C0"/>
              </a:solidFill>
            </a:endParaRPr>
          </a:p>
        </p:txBody>
      </p:sp>
      <p:pic>
        <p:nvPicPr>
          <p:cNvPr id="707" name="Google Shape;707;g1534c7b29a7_1_603"/>
          <p:cNvPicPr preferRelativeResize="0"/>
          <p:nvPr/>
        </p:nvPicPr>
        <p:blipFill rotWithShape="1">
          <a:blip r:embed="rId4">
            <a:alphaModFix/>
          </a:blip>
          <a:srcRect/>
          <a:stretch/>
        </p:blipFill>
        <p:spPr>
          <a:xfrm>
            <a:off x="8861475" y="1305150"/>
            <a:ext cx="2976450" cy="46036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pic>
        <p:nvPicPr>
          <p:cNvPr id="740" name="Google Shape;740;g1534c7b29a7_1_634"/>
          <p:cNvPicPr preferRelativeResize="0"/>
          <p:nvPr/>
        </p:nvPicPr>
        <p:blipFill rotWithShape="1">
          <a:blip r:embed="rId3">
            <a:alphaModFix/>
          </a:blip>
          <a:srcRect/>
          <a:stretch/>
        </p:blipFill>
        <p:spPr>
          <a:xfrm>
            <a:off x="8135875" y="1791575"/>
            <a:ext cx="3690525" cy="4705875"/>
          </a:xfrm>
          <a:prstGeom prst="rect">
            <a:avLst/>
          </a:prstGeom>
          <a:noFill/>
          <a:ln>
            <a:noFill/>
          </a:ln>
        </p:spPr>
      </p:pic>
      <p:sp>
        <p:nvSpPr>
          <p:cNvPr id="741" name="Google Shape;741;g1534c7b29a7_1_634"/>
          <p:cNvSpPr txBox="1">
            <a:spLocks noGrp="1"/>
          </p:cNvSpPr>
          <p:nvPr>
            <p:ph type="title"/>
          </p:nvPr>
        </p:nvSpPr>
        <p:spPr>
          <a:xfrm>
            <a:off x="848420" y="366478"/>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b="1" dirty="0"/>
              <a:t>ESK ve Fonksiyonları ile Dijital Dönüşüm</a:t>
            </a:r>
            <a:endParaRPr dirty="0"/>
          </a:p>
        </p:txBody>
      </p:sp>
      <p:sp>
        <p:nvSpPr>
          <p:cNvPr id="742" name="Google Shape;742;g1534c7b29a7_1_634"/>
          <p:cNvSpPr txBox="1"/>
          <p:nvPr/>
        </p:nvSpPr>
        <p:spPr>
          <a:xfrm>
            <a:off x="848420" y="1277655"/>
            <a:ext cx="7753180" cy="1094115"/>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1700"/>
              <a:buFont typeface="Arial"/>
              <a:buNone/>
            </a:pPr>
            <a:r>
              <a:rPr lang="en-US" sz="1700" b="1" i="0" u="none" strike="noStrike" cap="none" dirty="0">
                <a:solidFill>
                  <a:schemeClr val="dk1"/>
                </a:solidFill>
                <a:highlight>
                  <a:srgbClr val="FFFFFF"/>
                </a:highlight>
                <a:latin typeface="Arial"/>
                <a:ea typeface="Arial"/>
                <a:cs typeface="Arial"/>
                <a:sym typeface="Arial"/>
              </a:rPr>
              <a:t>Türkiye’de Elektronik Sağlık Kayıtlarının Benimsenme Oranları ve Hastane Büyüklükleriyle İlişkisi</a:t>
            </a:r>
            <a:endParaRPr sz="1700" b="1" i="0" u="none" strike="noStrike" cap="none" dirty="0">
              <a:solidFill>
                <a:schemeClr val="dk1"/>
              </a:solidFill>
              <a:highlight>
                <a:srgbClr val="FFFFFF"/>
              </a:highlight>
              <a:latin typeface="Arial"/>
              <a:ea typeface="Arial"/>
              <a:cs typeface="Arial"/>
              <a:sym typeface="Arial"/>
            </a:endParaRPr>
          </a:p>
        </p:txBody>
      </p:sp>
      <p:pic>
        <p:nvPicPr>
          <p:cNvPr id="743" name="Google Shape;743;g1534c7b29a7_1_634"/>
          <p:cNvPicPr preferRelativeResize="0"/>
          <p:nvPr/>
        </p:nvPicPr>
        <p:blipFill rotWithShape="1">
          <a:blip r:embed="rId4">
            <a:alphaModFix/>
          </a:blip>
          <a:srcRect/>
          <a:stretch/>
        </p:blipFill>
        <p:spPr>
          <a:xfrm>
            <a:off x="1358762" y="2146450"/>
            <a:ext cx="6334926" cy="2703949"/>
          </a:xfrm>
          <a:prstGeom prst="rect">
            <a:avLst/>
          </a:prstGeom>
          <a:noFill/>
          <a:ln>
            <a:noFill/>
          </a:ln>
        </p:spPr>
      </p:pic>
      <p:pic>
        <p:nvPicPr>
          <p:cNvPr id="744" name="Google Shape;744;g1534c7b29a7_1_634"/>
          <p:cNvPicPr preferRelativeResize="0"/>
          <p:nvPr/>
        </p:nvPicPr>
        <p:blipFill rotWithShape="1">
          <a:blip r:embed="rId5">
            <a:alphaModFix/>
          </a:blip>
          <a:srcRect/>
          <a:stretch/>
        </p:blipFill>
        <p:spPr>
          <a:xfrm>
            <a:off x="1259600" y="4970975"/>
            <a:ext cx="6533225" cy="14396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g1534c7b29a7_1_643"/>
          <p:cNvPicPr preferRelativeResize="0"/>
          <p:nvPr/>
        </p:nvPicPr>
        <p:blipFill rotWithShape="1">
          <a:blip r:embed="rId3">
            <a:alphaModFix/>
          </a:blip>
          <a:srcRect/>
          <a:stretch/>
        </p:blipFill>
        <p:spPr>
          <a:xfrm>
            <a:off x="6913865" y="820925"/>
            <a:ext cx="3843035" cy="5216149"/>
          </a:xfrm>
          <a:prstGeom prst="rect">
            <a:avLst/>
          </a:prstGeom>
          <a:noFill/>
          <a:ln>
            <a:noFill/>
          </a:ln>
        </p:spPr>
      </p:pic>
      <p:sp>
        <p:nvSpPr>
          <p:cNvPr id="751" name="Google Shape;751;g1534c7b29a7_1_643"/>
          <p:cNvSpPr txBox="1">
            <a:spLocks noGrp="1"/>
          </p:cNvSpPr>
          <p:nvPr>
            <p:ph type="title"/>
          </p:nvPr>
        </p:nvSpPr>
        <p:spPr>
          <a:xfrm>
            <a:off x="966057" y="466203"/>
            <a:ext cx="7886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Calibri"/>
              <a:buNone/>
            </a:pPr>
            <a:r>
              <a:rPr lang="en-US" sz="2800" b="1" dirty="0"/>
              <a:t>Klinik Uyarılar ile Dijital Dönüşüm</a:t>
            </a:r>
            <a:endParaRPr dirty="0"/>
          </a:p>
        </p:txBody>
      </p:sp>
      <p:sp>
        <p:nvSpPr>
          <p:cNvPr id="752" name="Google Shape;752;g1534c7b29a7_1_643"/>
          <p:cNvSpPr txBox="1"/>
          <p:nvPr/>
        </p:nvSpPr>
        <p:spPr>
          <a:xfrm>
            <a:off x="966050" y="2035375"/>
            <a:ext cx="5724600" cy="36180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chemeClr val="dk1"/>
              </a:buClr>
              <a:buSzPts val="1100"/>
              <a:buFont typeface="Arial"/>
              <a:buNone/>
            </a:pPr>
            <a:r>
              <a:rPr lang="en-US" sz="2100" b="0" i="0" u="none" strike="noStrike" cap="none">
                <a:solidFill>
                  <a:schemeClr val="dk1"/>
                </a:solidFill>
                <a:highlight>
                  <a:srgbClr val="FFFFFF"/>
                </a:highlight>
                <a:latin typeface="Arial"/>
                <a:ea typeface="Arial"/>
                <a:cs typeface="Arial"/>
                <a:sym typeface="Arial"/>
              </a:rPr>
              <a:t>Toplam </a:t>
            </a:r>
            <a:r>
              <a:rPr lang="en-US" sz="2100" b="0" i="0" u="none" strike="noStrike" cap="none">
                <a:solidFill>
                  <a:srgbClr val="FF0000"/>
                </a:solidFill>
                <a:highlight>
                  <a:srgbClr val="FFFFFF"/>
                </a:highlight>
                <a:latin typeface="Arial"/>
                <a:ea typeface="Arial"/>
                <a:cs typeface="Arial"/>
                <a:sym typeface="Arial"/>
              </a:rPr>
              <a:t>27.455 </a:t>
            </a:r>
            <a:r>
              <a:rPr lang="en-US" sz="2100" b="0" i="0" u="none" strike="noStrike" cap="none">
                <a:solidFill>
                  <a:schemeClr val="dk1"/>
                </a:solidFill>
                <a:highlight>
                  <a:srgbClr val="FFFFFF"/>
                </a:highlight>
                <a:latin typeface="Arial"/>
                <a:ea typeface="Arial"/>
                <a:cs typeface="Arial"/>
                <a:sym typeface="Arial"/>
              </a:rPr>
              <a:t>hasta,</a:t>
            </a:r>
            <a:endParaRPr sz="2100" b="0" i="0" u="none" strike="noStrike" cap="none">
              <a:solidFill>
                <a:schemeClr val="dk1"/>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2100" b="0" i="0" u="none" strike="noStrike" cap="none">
                <a:solidFill>
                  <a:srgbClr val="FF0000"/>
                </a:solidFill>
                <a:highlight>
                  <a:srgbClr val="FFFFFF"/>
                </a:highlight>
                <a:latin typeface="Arial"/>
                <a:ea typeface="Arial"/>
                <a:cs typeface="Arial"/>
                <a:sym typeface="Arial"/>
              </a:rPr>
              <a:t>1.451 </a:t>
            </a:r>
            <a:r>
              <a:rPr lang="en-US" sz="2100" b="0" i="0" u="none" strike="noStrike" cap="none">
                <a:solidFill>
                  <a:schemeClr val="dk1"/>
                </a:solidFill>
                <a:highlight>
                  <a:srgbClr val="FFFFFF"/>
                </a:highlight>
                <a:latin typeface="Arial"/>
                <a:ea typeface="Arial"/>
                <a:cs typeface="Arial"/>
                <a:sym typeface="Arial"/>
              </a:rPr>
              <a:t>farklı ilaç,</a:t>
            </a:r>
            <a:endParaRPr sz="2100" b="0" i="0" u="none" strike="noStrike" cap="none">
              <a:solidFill>
                <a:schemeClr val="dk1"/>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2100" b="0" i="0" u="none" strike="noStrike" cap="none">
                <a:solidFill>
                  <a:srgbClr val="FF0000"/>
                </a:solidFill>
                <a:highlight>
                  <a:srgbClr val="FFFFFF"/>
                </a:highlight>
                <a:latin typeface="Arial"/>
                <a:ea typeface="Arial"/>
                <a:cs typeface="Arial"/>
                <a:sym typeface="Arial"/>
              </a:rPr>
              <a:t>1.620.573 </a:t>
            </a:r>
            <a:r>
              <a:rPr lang="en-US" sz="2100" b="0" i="0" u="none" strike="noStrike" cap="none">
                <a:solidFill>
                  <a:schemeClr val="dk1"/>
                </a:solidFill>
                <a:highlight>
                  <a:srgbClr val="FFFFFF"/>
                </a:highlight>
                <a:latin typeface="Arial"/>
                <a:ea typeface="Arial"/>
                <a:cs typeface="Arial"/>
                <a:sym typeface="Arial"/>
              </a:rPr>
              <a:t>defa uygulandığı tespit edilmiştir.</a:t>
            </a:r>
            <a:endParaRPr sz="2100" b="0" i="0" u="none" strike="noStrike" cap="none">
              <a:solidFill>
                <a:schemeClr val="dk1"/>
              </a:solidFill>
              <a:highlight>
                <a:srgbClr val="FFFFFF"/>
              </a:highlight>
              <a:latin typeface="Arial"/>
              <a:ea typeface="Arial"/>
              <a:cs typeface="Arial"/>
              <a:sym typeface="Arial"/>
            </a:endParaRPr>
          </a:p>
          <a:p>
            <a:pPr marL="0" marR="0" lvl="0" indent="0" algn="just" rtl="0">
              <a:lnSpc>
                <a:spcPct val="115000"/>
              </a:lnSpc>
              <a:spcBef>
                <a:spcPts val="1200"/>
              </a:spcBef>
              <a:spcAft>
                <a:spcPts val="0"/>
              </a:spcAft>
              <a:buClr>
                <a:schemeClr val="dk1"/>
              </a:buClr>
              <a:buSzPts val="1100"/>
              <a:buFont typeface="Arial"/>
              <a:buNone/>
            </a:pPr>
            <a:r>
              <a:rPr lang="en-US" sz="2100" b="0" i="0" u="none" strike="noStrike" cap="none">
                <a:solidFill>
                  <a:schemeClr val="dk1"/>
                </a:solidFill>
                <a:highlight>
                  <a:srgbClr val="FFFFFF"/>
                </a:highlight>
                <a:latin typeface="Arial"/>
                <a:ea typeface="Arial"/>
                <a:cs typeface="Arial"/>
                <a:sym typeface="Arial"/>
              </a:rPr>
              <a:t>Hastaların </a:t>
            </a:r>
            <a:r>
              <a:rPr lang="en-US" sz="2100" b="0" i="0" u="none" strike="noStrike" cap="none">
                <a:solidFill>
                  <a:srgbClr val="FF0000"/>
                </a:solidFill>
                <a:highlight>
                  <a:srgbClr val="FFFFFF"/>
                </a:highlight>
                <a:latin typeface="Arial"/>
                <a:ea typeface="Arial"/>
                <a:cs typeface="Arial"/>
                <a:sym typeface="Arial"/>
              </a:rPr>
              <a:t>581 (%2,1) </a:t>
            </a:r>
            <a:r>
              <a:rPr lang="en-US" sz="2100" b="0" i="0" u="none" strike="noStrike" cap="none">
                <a:solidFill>
                  <a:schemeClr val="dk1"/>
                </a:solidFill>
                <a:highlight>
                  <a:srgbClr val="FFFFFF"/>
                </a:highlight>
                <a:latin typeface="Arial"/>
                <a:ea typeface="Arial"/>
                <a:cs typeface="Arial"/>
                <a:sym typeface="Arial"/>
              </a:rPr>
              <a:t>tanesine uygulanan </a:t>
            </a:r>
            <a:r>
              <a:rPr lang="en-US" sz="2100" b="0" i="0" u="none" strike="noStrike" cap="none">
                <a:solidFill>
                  <a:srgbClr val="FF0000"/>
                </a:solidFill>
                <a:highlight>
                  <a:srgbClr val="FFFFFF"/>
                </a:highlight>
                <a:latin typeface="Arial"/>
                <a:ea typeface="Arial"/>
                <a:cs typeface="Arial"/>
                <a:sym typeface="Arial"/>
              </a:rPr>
              <a:t>8 (%0,55) </a:t>
            </a:r>
            <a:r>
              <a:rPr lang="en-US" sz="2100" b="0" i="0" u="none" strike="noStrike" cap="none">
                <a:solidFill>
                  <a:schemeClr val="dk1"/>
                </a:solidFill>
                <a:highlight>
                  <a:srgbClr val="FFFFFF"/>
                </a:highlight>
                <a:latin typeface="Arial"/>
                <a:ea typeface="Arial"/>
                <a:cs typeface="Arial"/>
                <a:sym typeface="Arial"/>
              </a:rPr>
              <a:t>farklı ilacın besinlerle etkileşime girebildiği, bu ilaçların da </a:t>
            </a:r>
            <a:r>
              <a:rPr lang="en-US" sz="2100" b="0" i="0" u="none" strike="noStrike" cap="none">
                <a:solidFill>
                  <a:srgbClr val="FF0000"/>
                </a:solidFill>
                <a:highlight>
                  <a:srgbClr val="FFFFFF"/>
                </a:highlight>
                <a:latin typeface="Arial"/>
                <a:ea typeface="Arial"/>
                <a:cs typeface="Arial"/>
                <a:sym typeface="Arial"/>
              </a:rPr>
              <a:t>8.089 </a:t>
            </a:r>
            <a:r>
              <a:rPr lang="en-US" sz="2100" b="0" i="0" u="none" strike="noStrike" cap="none">
                <a:solidFill>
                  <a:schemeClr val="dk1"/>
                </a:solidFill>
                <a:highlight>
                  <a:srgbClr val="FFFFFF"/>
                </a:highlight>
                <a:latin typeface="Arial"/>
                <a:ea typeface="Arial"/>
                <a:cs typeface="Arial"/>
                <a:sym typeface="Arial"/>
              </a:rPr>
              <a:t>defa </a:t>
            </a:r>
            <a:r>
              <a:rPr lang="en-US" sz="2100" b="0" i="0" u="none" strike="noStrike" cap="none">
                <a:solidFill>
                  <a:srgbClr val="FF0000"/>
                </a:solidFill>
                <a:highlight>
                  <a:srgbClr val="FFFFFF"/>
                </a:highlight>
                <a:latin typeface="Arial"/>
                <a:ea typeface="Arial"/>
                <a:cs typeface="Arial"/>
                <a:sym typeface="Arial"/>
              </a:rPr>
              <a:t>(%0,49)</a:t>
            </a:r>
            <a:r>
              <a:rPr lang="en-US" sz="2100" b="0" i="0" u="none" strike="noStrike" cap="none">
                <a:solidFill>
                  <a:schemeClr val="dk1"/>
                </a:solidFill>
                <a:highlight>
                  <a:srgbClr val="FFFFFF"/>
                </a:highlight>
                <a:latin typeface="Arial"/>
                <a:ea typeface="Arial"/>
                <a:cs typeface="Arial"/>
                <a:sym typeface="Arial"/>
              </a:rPr>
              <a:t>reçete edildiği tespit edilmiştir.</a:t>
            </a:r>
            <a:endParaRPr sz="2100" b="0" i="0" u="none" strike="noStrike" cap="none">
              <a:solidFill>
                <a:schemeClr val="dk1"/>
              </a:solidFill>
              <a:highlight>
                <a:srgbClr val="FFFFFF"/>
              </a:highlight>
              <a:latin typeface="Arial"/>
              <a:ea typeface="Arial"/>
              <a:cs typeface="Arial"/>
              <a:sym typeface="Arial"/>
            </a:endParaRPr>
          </a:p>
          <a:p>
            <a:pPr marL="0" marR="0" lvl="0" indent="0" algn="just" rtl="0">
              <a:lnSpc>
                <a:spcPct val="100000"/>
              </a:lnSpc>
              <a:spcBef>
                <a:spcPts val="120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753" name="Google Shape;753;g1534c7b29a7_1_643"/>
          <p:cNvSpPr txBox="1"/>
          <p:nvPr/>
        </p:nvSpPr>
        <p:spPr>
          <a:xfrm>
            <a:off x="966050" y="1465325"/>
            <a:ext cx="65640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1200"/>
              </a:spcAft>
              <a:buClr>
                <a:srgbClr val="000000"/>
              </a:buClr>
              <a:buSzPts val="2100"/>
              <a:buFont typeface="Arial"/>
              <a:buNone/>
            </a:pPr>
            <a:r>
              <a:rPr lang="en-US" sz="2100" b="1" i="0" u="none" strike="noStrike" cap="none">
                <a:solidFill>
                  <a:schemeClr val="dk1"/>
                </a:solidFill>
                <a:highlight>
                  <a:srgbClr val="FFFFFF"/>
                </a:highlight>
                <a:latin typeface="Arial"/>
                <a:ea typeface="Arial"/>
                <a:cs typeface="Arial"/>
                <a:sym typeface="Arial"/>
              </a:rPr>
              <a:t>Yatışlı Servislerde İlaç-Besin Etkileşimi</a:t>
            </a:r>
            <a:endParaRPr sz="2100" b="1" i="0" u="none" strike="noStrike" cap="none">
              <a:solidFill>
                <a:schemeClr val="dk1"/>
              </a:solidFill>
              <a:highlight>
                <a:srgbClr val="FFFFFF"/>
              </a:highlight>
              <a:latin typeface="Arial"/>
              <a:ea typeface="Arial"/>
              <a:cs typeface="Arial"/>
              <a:sym typeface="Arial"/>
            </a:endParaRPr>
          </a:p>
        </p:txBody>
      </p:sp>
      <p:sp>
        <p:nvSpPr>
          <p:cNvPr id="754" name="Google Shape;754;g1534c7b29a7_1_643"/>
          <p:cNvSpPr txBox="1"/>
          <p:nvPr/>
        </p:nvSpPr>
        <p:spPr>
          <a:xfrm>
            <a:off x="7511850" y="6160575"/>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https://esmed.org/MRA/</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g1534c7b29a7_1_652"/>
          <p:cNvSpPr txBox="1">
            <a:spLocks noGrp="1"/>
          </p:cNvSpPr>
          <p:nvPr>
            <p:ph type="title"/>
          </p:nvPr>
        </p:nvSpPr>
        <p:spPr>
          <a:xfrm>
            <a:off x="425975" y="508802"/>
            <a:ext cx="7886700" cy="5844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50000"/>
              </a:lnSpc>
              <a:spcBef>
                <a:spcPts val="0"/>
              </a:spcBef>
              <a:spcAft>
                <a:spcPts val="0"/>
              </a:spcAft>
              <a:buClr>
                <a:schemeClr val="dk1"/>
              </a:buClr>
              <a:buSzPts val="2667"/>
              <a:buFont typeface="Arial"/>
              <a:buNone/>
            </a:pPr>
            <a:r>
              <a:rPr lang="en-US" sz="2400" b="1">
                <a:solidFill>
                  <a:srgbClr val="3E3EBC"/>
                </a:solidFill>
                <a:latin typeface="Century Gothic"/>
                <a:ea typeface="Century Gothic"/>
                <a:cs typeface="Century Gothic"/>
                <a:sym typeface="Century Gothic"/>
              </a:rPr>
              <a:t>    HIMSS Modellerine Göre Seviyelendirme</a:t>
            </a:r>
            <a:endParaRPr sz="2800" b="1">
              <a:solidFill>
                <a:srgbClr val="3E3EBC"/>
              </a:solidFill>
            </a:endParaRPr>
          </a:p>
        </p:txBody>
      </p:sp>
      <p:sp>
        <p:nvSpPr>
          <p:cNvPr id="761" name="Google Shape;761;g1534c7b29a7_1_652"/>
          <p:cNvSpPr txBox="1"/>
          <p:nvPr/>
        </p:nvSpPr>
        <p:spPr>
          <a:xfrm>
            <a:off x="610550" y="1178525"/>
            <a:ext cx="5892600" cy="4669500"/>
          </a:xfrm>
          <a:prstGeom prst="rect">
            <a:avLst/>
          </a:prstGeom>
          <a:noFill/>
          <a:ln>
            <a:noFill/>
          </a:ln>
        </p:spPr>
        <p:txBody>
          <a:bodyPr spcFirstLastPara="1" wrap="square" lIns="91425" tIns="91425" rIns="91425" bIns="91425" anchor="t" anchorCtr="0">
            <a:spAutoFit/>
          </a:bodyPr>
          <a:lstStyle/>
          <a:p>
            <a:pPr marL="228600" marR="0" lvl="0" indent="-228600" algn="just" rtl="0">
              <a:lnSpc>
                <a:spcPct val="114000"/>
              </a:lnSpc>
              <a:spcBef>
                <a:spcPts val="0"/>
              </a:spcBef>
              <a:spcAft>
                <a:spcPts val="0"/>
              </a:spcAft>
              <a:buClr>
                <a:schemeClr val="dk1"/>
              </a:buClr>
              <a:buSzPts val="1600"/>
              <a:buFont typeface="Calibri"/>
              <a:buChar char="•"/>
            </a:pPr>
            <a:r>
              <a:rPr lang="en-US" sz="1600" b="0" i="0" u="none" strike="noStrike" cap="none" dirty="0">
                <a:solidFill>
                  <a:schemeClr val="dk1"/>
                </a:solidFill>
                <a:latin typeface="Calibri"/>
                <a:ea typeface="Calibri"/>
                <a:cs typeface="Calibri"/>
                <a:sym typeface="Calibri"/>
              </a:rPr>
              <a:t>Bu doğrultuda HIMSS geliştirdiği standartlara dayalı anket modelleri ile bilgi ve teknolojinin, hasta güvenliğinin ve sağlık hizmet kalitesinin artırılmasına yönelik kullanım seviyelerini ölçmektedir. </a:t>
            </a:r>
            <a:endParaRPr sz="1600" b="0" i="0" u="none" strike="noStrike" cap="none" dirty="0">
              <a:solidFill>
                <a:schemeClr val="dk1"/>
              </a:solidFill>
              <a:latin typeface="Calibri"/>
              <a:ea typeface="Calibri"/>
              <a:cs typeface="Calibri"/>
              <a:sym typeface="Calibri"/>
            </a:endParaRPr>
          </a:p>
          <a:p>
            <a:pPr marL="228600" marR="0" lvl="0" indent="-228600" algn="just" rtl="0">
              <a:lnSpc>
                <a:spcPct val="114000"/>
              </a:lnSpc>
              <a:spcBef>
                <a:spcPts val="600"/>
              </a:spcBef>
              <a:spcAft>
                <a:spcPts val="0"/>
              </a:spcAft>
              <a:buClr>
                <a:schemeClr val="dk1"/>
              </a:buClr>
              <a:buSzPts val="1600"/>
              <a:buFont typeface="Calibri"/>
              <a:buChar char="•"/>
            </a:pPr>
            <a:r>
              <a:rPr lang="en-US" sz="1600" b="0" i="0" u="none" strike="noStrike" cap="none" dirty="0">
                <a:solidFill>
                  <a:schemeClr val="dk1"/>
                </a:solidFill>
                <a:latin typeface="Calibri"/>
                <a:ea typeface="Calibri"/>
                <a:cs typeface="Calibri"/>
                <a:sym typeface="Calibri"/>
              </a:rPr>
              <a:t>Bilgi ve teknolojinin kullanım seviyesi anket ile belirlenmektedir.</a:t>
            </a:r>
            <a:endParaRPr sz="1600" b="0" i="0" u="none" strike="noStrike" cap="none" dirty="0">
              <a:solidFill>
                <a:schemeClr val="dk1"/>
              </a:solidFill>
              <a:latin typeface="Calibri"/>
              <a:ea typeface="Calibri"/>
              <a:cs typeface="Calibri"/>
              <a:sym typeface="Calibri"/>
            </a:endParaRPr>
          </a:p>
          <a:p>
            <a:pPr marL="228600" marR="0" lvl="0" indent="-228600" algn="just" rtl="0">
              <a:lnSpc>
                <a:spcPct val="114000"/>
              </a:lnSpc>
              <a:spcBef>
                <a:spcPts val="600"/>
              </a:spcBef>
              <a:spcAft>
                <a:spcPts val="0"/>
              </a:spcAft>
              <a:buClr>
                <a:schemeClr val="dk1"/>
              </a:buClr>
              <a:buSzPts val="1600"/>
              <a:buFont typeface="Calibri"/>
              <a:buChar char="•"/>
            </a:pPr>
            <a:r>
              <a:rPr lang="en-US" sz="1600" b="0" i="0" u="none" strike="noStrike" cap="none" dirty="0">
                <a:solidFill>
                  <a:schemeClr val="dk1"/>
                </a:solidFill>
                <a:latin typeface="Calibri"/>
                <a:ea typeface="Calibri"/>
                <a:cs typeface="Calibri"/>
                <a:sym typeface="Calibri"/>
              </a:rPr>
              <a:t>Belirlenen seviyenin, örneğin EMRAM için Seviye 6 ve 7 olması halinde, yerinde ziyaret gerçekleştirilerek hastanenin seviyesi teyit edilip sertifikalandırılmaktadır.</a:t>
            </a:r>
            <a:endParaRPr sz="1600" b="0" i="0" u="none" strike="noStrike" cap="none" dirty="0">
              <a:solidFill>
                <a:schemeClr val="dk1"/>
              </a:solidFill>
              <a:latin typeface="Calibri"/>
              <a:ea typeface="Calibri"/>
              <a:cs typeface="Calibri"/>
              <a:sym typeface="Calibri"/>
            </a:endParaRPr>
          </a:p>
          <a:p>
            <a:pPr marL="228600" marR="0" lvl="0" indent="-228600" algn="just" rtl="0">
              <a:lnSpc>
                <a:spcPct val="114000"/>
              </a:lnSpc>
              <a:spcBef>
                <a:spcPts val="600"/>
              </a:spcBef>
              <a:spcAft>
                <a:spcPts val="0"/>
              </a:spcAft>
              <a:buClr>
                <a:schemeClr val="dk1"/>
              </a:buClr>
              <a:buSzPts val="1600"/>
              <a:buFont typeface="Calibri"/>
              <a:buChar char="•"/>
            </a:pPr>
            <a:r>
              <a:rPr lang="en-US" sz="1600" b="0" i="0" u="none" strike="noStrike" cap="none" dirty="0">
                <a:solidFill>
                  <a:schemeClr val="dk1"/>
                </a:solidFill>
                <a:latin typeface="Calibri"/>
                <a:ea typeface="Calibri"/>
                <a:cs typeface="Calibri"/>
                <a:sym typeface="Calibri"/>
              </a:rPr>
              <a:t>Hastaneler, bu anketler sayesinde elektronik sağlık kaydının etkin ve anlamlı kullanım seviyelerini farklı perspektiflerden ölçebilmekte ve daha iyi bir düzeye erişmek için atacakları adımlara da bu anket sonucu edindikleri analiz üzerinden karar verebilmektedirler.</a:t>
            </a:r>
            <a:endParaRPr sz="1600" b="0" i="0" u="none" strike="noStrike" cap="none" dirty="0">
              <a:solidFill>
                <a:schemeClr val="dk1"/>
              </a:solidFill>
              <a:latin typeface="Calibri"/>
              <a:ea typeface="Calibri"/>
              <a:cs typeface="Calibri"/>
              <a:sym typeface="Calibri"/>
            </a:endParaRPr>
          </a:p>
          <a:p>
            <a:pPr marL="228600" marR="0" lvl="0" indent="-228600" algn="just" rtl="0">
              <a:lnSpc>
                <a:spcPct val="114000"/>
              </a:lnSpc>
              <a:spcBef>
                <a:spcPts val="600"/>
              </a:spcBef>
              <a:spcAft>
                <a:spcPts val="0"/>
              </a:spcAft>
              <a:buClr>
                <a:schemeClr val="dk1"/>
              </a:buClr>
              <a:buSzPts val="1600"/>
              <a:buFont typeface="Calibri"/>
              <a:buChar char="•"/>
            </a:pPr>
            <a:r>
              <a:rPr lang="en-US" sz="1600" b="0" i="0" u="none" strike="noStrike" cap="none" dirty="0">
                <a:solidFill>
                  <a:schemeClr val="dk1"/>
                </a:solidFill>
                <a:latin typeface="Calibri"/>
                <a:ea typeface="Calibri"/>
                <a:cs typeface="Calibri"/>
                <a:sym typeface="Calibri"/>
              </a:rPr>
              <a:t>Bu sertifikalar 3 yıl geçerli olmakta ve yeniden valide olmayan hastanelerin sertifikaları 3 yılın sonunda geçerliliğini yitirmektedir.</a:t>
            </a:r>
            <a:endParaRPr sz="1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chemeClr val="dk1"/>
              </a:solidFill>
              <a:latin typeface="Calibri"/>
              <a:ea typeface="Calibri"/>
              <a:cs typeface="Calibri"/>
              <a:sym typeface="Calibri"/>
            </a:endParaRPr>
          </a:p>
        </p:txBody>
      </p:sp>
      <p:pic>
        <p:nvPicPr>
          <p:cNvPr id="762" name="Google Shape;762;g1534c7b29a7_1_652"/>
          <p:cNvPicPr preferRelativeResize="0"/>
          <p:nvPr/>
        </p:nvPicPr>
        <p:blipFill rotWithShape="1">
          <a:blip r:embed="rId3">
            <a:alphaModFix/>
          </a:blip>
          <a:srcRect/>
          <a:stretch/>
        </p:blipFill>
        <p:spPr>
          <a:xfrm>
            <a:off x="6503150" y="1560974"/>
            <a:ext cx="5620175" cy="320980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g1534c7b29a7_1_65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İl Sorumlularımız </a:t>
            </a:r>
            <a:endParaRPr/>
          </a:p>
        </p:txBody>
      </p:sp>
      <p:pic>
        <p:nvPicPr>
          <p:cNvPr id="769" name="Google Shape;769;g1534c7b29a7_1_659"/>
          <p:cNvPicPr preferRelativeResize="0"/>
          <p:nvPr/>
        </p:nvPicPr>
        <p:blipFill rotWithShape="1">
          <a:blip r:embed="rId3">
            <a:alphaModFix/>
          </a:blip>
          <a:srcRect/>
          <a:stretch/>
        </p:blipFill>
        <p:spPr>
          <a:xfrm>
            <a:off x="1046275" y="1418138"/>
            <a:ext cx="10615345" cy="486251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sp>
        <p:nvSpPr>
          <p:cNvPr id="774" name="Google Shape;774;g1534c7b29a7_1_665"/>
          <p:cNvSpPr txBox="1">
            <a:spLocks noGrp="1"/>
          </p:cNvSpPr>
          <p:nvPr>
            <p:ph type="title"/>
          </p:nvPr>
        </p:nvSpPr>
        <p:spPr>
          <a:xfrm>
            <a:off x="838200" y="516401"/>
            <a:ext cx="10515600" cy="8064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FF0000"/>
              </a:buClr>
              <a:buSzPts val="2000"/>
              <a:buFont typeface="Arial"/>
              <a:buNone/>
            </a:pPr>
            <a:r>
              <a:rPr lang="en-US" sz="2000" b="1" u="sng" dirty="0">
                <a:solidFill>
                  <a:srgbClr val="FF0000"/>
                </a:solidFill>
                <a:latin typeface="Arial"/>
                <a:ea typeface="Arial"/>
                <a:cs typeface="Arial"/>
                <a:sym typeface="Arial"/>
              </a:rPr>
              <a:t>Seviye Belirleme Anketi, Seviye 6/7 Gap Analizi ve </a:t>
            </a:r>
            <a:r>
              <a:rPr lang="en-US" sz="2000" b="1" u="sng" dirty="0">
                <a:solidFill>
                  <a:srgbClr val="FF0000"/>
                </a:solidFill>
              </a:rPr>
              <a:t>V</a:t>
            </a:r>
            <a:r>
              <a:rPr lang="en-US" sz="2000" b="1" u="sng" dirty="0">
                <a:solidFill>
                  <a:srgbClr val="FF0000"/>
                </a:solidFill>
                <a:latin typeface="Arial"/>
                <a:ea typeface="Arial"/>
                <a:cs typeface="Arial"/>
                <a:sym typeface="Arial"/>
              </a:rPr>
              <a:t>alidasyonları İletişim için:</a:t>
            </a:r>
            <a:br>
              <a:rPr lang="en-US" sz="2000" b="1" u="sng" dirty="0">
                <a:solidFill>
                  <a:srgbClr val="FF0000"/>
                </a:solidFill>
                <a:latin typeface="Arial"/>
                <a:ea typeface="Arial"/>
                <a:cs typeface="Arial"/>
                <a:sym typeface="Arial"/>
              </a:rPr>
            </a:br>
            <a:endParaRPr sz="2000" dirty="0"/>
          </a:p>
        </p:txBody>
      </p:sp>
      <p:sp>
        <p:nvSpPr>
          <p:cNvPr id="775" name="Google Shape;775;g1534c7b29a7_1_665"/>
          <p:cNvSpPr txBox="1">
            <a:spLocks noGrp="1"/>
          </p:cNvSpPr>
          <p:nvPr>
            <p:ph type="body" idx="1"/>
          </p:nvPr>
        </p:nvSpPr>
        <p:spPr>
          <a:xfrm>
            <a:off x="909200" y="1118575"/>
            <a:ext cx="10515600" cy="5271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800"/>
              <a:buNone/>
            </a:pPr>
            <a:r>
              <a:rPr lang="en-US" dirty="0"/>
              <a:t>Dr. İlker KÖSE, </a:t>
            </a:r>
            <a:r>
              <a:rPr lang="en-US" u="sng" dirty="0">
                <a:solidFill>
                  <a:schemeClr val="hlink"/>
                </a:solidFill>
                <a:hlinkClick r:id="rId3"/>
              </a:rPr>
              <a:t>ikose@saglik40.com.tr</a:t>
            </a:r>
            <a:r>
              <a:rPr lang="en-US" dirty="0"/>
              <a:t>  </a:t>
            </a:r>
            <a:endParaRPr dirty="0"/>
          </a:p>
          <a:p>
            <a:pPr marL="0" lvl="0" indent="0" algn="l" rtl="0">
              <a:lnSpc>
                <a:spcPct val="90000"/>
              </a:lnSpc>
              <a:spcBef>
                <a:spcPts val="1000"/>
              </a:spcBef>
              <a:spcAft>
                <a:spcPts val="0"/>
              </a:spcAft>
              <a:buClr>
                <a:schemeClr val="dk1"/>
              </a:buClr>
              <a:buSzPts val="2800"/>
              <a:buNone/>
            </a:pPr>
            <a:r>
              <a:rPr lang="en-US" dirty="0"/>
              <a:t>Sinem CECE, </a:t>
            </a:r>
            <a:r>
              <a:rPr lang="en-US" u="sng" dirty="0">
                <a:solidFill>
                  <a:schemeClr val="hlink"/>
                </a:solidFill>
                <a:hlinkClick r:id="rId4"/>
              </a:rPr>
              <a:t>scece@saglik40.com.tr</a:t>
            </a:r>
            <a:r>
              <a:rPr lang="en-US" dirty="0"/>
              <a:t> , 0542 654 09 02</a:t>
            </a:r>
            <a:endParaRPr dirty="0"/>
          </a:p>
          <a:p>
            <a:pPr marL="0" lvl="0" indent="0" algn="l" rtl="0">
              <a:lnSpc>
                <a:spcPct val="90000"/>
              </a:lnSpc>
              <a:spcBef>
                <a:spcPts val="1000"/>
              </a:spcBef>
              <a:spcAft>
                <a:spcPts val="0"/>
              </a:spcAft>
              <a:buClr>
                <a:schemeClr val="dk1"/>
              </a:buClr>
              <a:buSzPts val="2800"/>
              <a:buNone/>
            </a:pPr>
            <a:r>
              <a:rPr lang="en-US" dirty="0"/>
              <a:t>Özge ELMAS, </a:t>
            </a:r>
            <a:r>
              <a:rPr lang="en-US" u="sng" dirty="0">
                <a:solidFill>
                  <a:schemeClr val="hlink"/>
                </a:solidFill>
                <a:hlinkClick r:id="rId5"/>
              </a:rPr>
              <a:t>oelmas@saglik40.com.tr</a:t>
            </a:r>
            <a:r>
              <a:rPr lang="en-US" dirty="0"/>
              <a:t> , 0537 781 93 98</a:t>
            </a:r>
            <a:endParaRPr dirty="0"/>
          </a:p>
          <a:p>
            <a:pPr marL="0" lvl="0" indent="0" algn="l" rtl="0">
              <a:lnSpc>
                <a:spcPct val="90000"/>
              </a:lnSpc>
              <a:spcBef>
                <a:spcPts val="1000"/>
              </a:spcBef>
              <a:spcAft>
                <a:spcPts val="0"/>
              </a:spcAft>
              <a:buClr>
                <a:schemeClr val="dk1"/>
              </a:buClr>
              <a:buSzPts val="2800"/>
              <a:buNone/>
            </a:pPr>
            <a:r>
              <a:rPr lang="en-US" dirty="0"/>
              <a:t>Senanur SEYHAN, </a:t>
            </a:r>
            <a:r>
              <a:rPr lang="en-US" u="sng" dirty="0">
                <a:solidFill>
                  <a:schemeClr val="hlink"/>
                </a:solidFill>
                <a:hlinkClick r:id="rId6"/>
              </a:rPr>
              <a:t>sseyhan@saglik40.com.tr</a:t>
            </a:r>
            <a:r>
              <a:rPr lang="en-US" dirty="0"/>
              <a:t> , 0553 005 26 08</a:t>
            </a:r>
            <a:endParaRPr dirty="0"/>
          </a:p>
          <a:p>
            <a:pPr marL="0" lvl="0" indent="0" algn="l" rtl="0">
              <a:lnSpc>
                <a:spcPct val="90000"/>
              </a:lnSpc>
              <a:spcBef>
                <a:spcPts val="1000"/>
              </a:spcBef>
              <a:spcAft>
                <a:spcPts val="0"/>
              </a:spcAft>
              <a:buClr>
                <a:schemeClr val="dk1"/>
              </a:buClr>
              <a:buSzPts val="2800"/>
              <a:buNone/>
            </a:pPr>
            <a:r>
              <a:rPr lang="en-US" dirty="0"/>
              <a:t>Songül YENER, </a:t>
            </a:r>
            <a:r>
              <a:rPr lang="en-US" u="sng" dirty="0">
                <a:solidFill>
                  <a:schemeClr val="hlink"/>
                </a:solidFill>
                <a:hlinkClick r:id="rId7"/>
              </a:rPr>
              <a:t>syener@saglik40.com.tr</a:t>
            </a:r>
            <a:r>
              <a:rPr lang="en-US" dirty="0"/>
              <a:t> , 0507 558 05 33</a:t>
            </a: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endParaRPr dirty="0"/>
          </a:p>
          <a:p>
            <a:pPr marL="0" lvl="0" indent="0" algn="l" rtl="0">
              <a:lnSpc>
                <a:spcPct val="90000"/>
              </a:lnSpc>
              <a:spcBef>
                <a:spcPts val="1000"/>
              </a:spcBef>
              <a:spcAft>
                <a:spcPts val="0"/>
              </a:spcAft>
              <a:buClr>
                <a:schemeClr val="dk1"/>
              </a:buClr>
              <a:buSzPts val="2800"/>
              <a:buNone/>
            </a:pPr>
            <a:r>
              <a:rPr lang="en-US" dirty="0"/>
              <a:t>S.B. Sağlık Bilgi Sistemleri Genel Müdürlüğü HIMSS İrtibat Bilgileri:</a:t>
            </a:r>
            <a:endParaRPr dirty="0"/>
          </a:p>
          <a:p>
            <a:pPr marL="0" lvl="0" indent="0" algn="l" rtl="0">
              <a:lnSpc>
                <a:spcPct val="90000"/>
              </a:lnSpc>
              <a:spcBef>
                <a:spcPts val="1000"/>
              </a:spcBef>
              <a:spcAft>
                <a:spcPts val="0"/>
              </a:spcAft>
              <a:buClr>
                <a:schemeClr val="dk1"/>
              </a:buClr>
              <a:buSzPts val="2800"/>
              <a:buNone/>
            </a:pPr>
            <a:r>
              <a:rPr lang="en-US" dirty="0"/>
              <a:t>Berrin GÜNDOĞDU, </a:t>
            </a:r>
            <a:r>
              <a:rPr lang="en-US" u="sng" dirty="0">
                <a:solidFill>
                  <a:schemeClr val="hlink"/>
                </a:solidFill>
                <a:hlinkClick r:id="rId8"/>
              </a:rPr>
              <a:t>berrin.gundogdu@saglik.gov.tr</a:t>
            </a:r>
            <a:r>
              <a:rPr lang="en-US" dirty="0"/>
              <a:t> , 0312 471 83 50 </a:t>
            </a:r>
            <a:endParaRPr dirty="0"/>
          </a:p>
          <a:p>
            <a:pPr marL="0" lvl="0" indent="0" algn="l" rtl="0">
              <a:lnSpc>
                <a:spcPct val="90000"/>
              </a:lnSpc>
              <a:spcBef>
                <a:spcPts val="1000"/>
              </a:spcBef>
              <a:spcAft>
                <a:spcPts val="0"/>
              </a:spcAft>
              <a:buClr>
                <a:schemeClr val="dk1"/>
              </a:buClr>
              <a:buSzPts val="2800"/>
              <a:buNone/>
            </a:pPr>
            <a:r>
              <a:rPr lang="en-US" dirty="0"/>
              <a:t>Esra ZEHİR, </a:t>
            </a:r>
            <a:r>
              <a:rPr lang="en-US" u="sng" dirty="0">
                <a:solidFill>
                  <a:schemeClr val="hlink"/>
                </a:solidFill>
                <a:hlinkClick r:id="rId9"/>
              </a:rPr>
              <a:t>esra.zehir@saglik.gov.tr</a:t>
            </a:r>
            <a:r>
              <a:rPr lang="en-US" dirty="0"/>
              <a:t> , 0312 471 83 50 </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1534c7b29a7_1_84"/>
          <p:cNvSpPr txBox="1"/>
          <p:nvPr/>
        </p:nvSpPr>
        <p:spPr>
          <a:xfrm>
            <a:off x="1046501" y="288702"/>
            <a:ext cx="78867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0000"/>
              </a:buClr>
              <a:buSzPts val="3200"/>
              <a:buFont typeface="Arial"/>
              <a:buNone/>
            </a:pPr>
            <a:r>
              <a:rPr lang="en-US" sz="3200" b="0" i="0" u="none" strike="noStrike" cap="none" dirty="0">
                <a:solidFill>
                  <a:schemeClr val="dk1"/>
                </a:solidFill>
                <a:latin typeface="Calibri"/>
                <a:ea typeface="Calibri"/>
                <a:cs typeface="Calibri"/>
                <a:sym typeface="Calibri"/>
              </a:rPr>
              <a:t>«Sağlık Bakanı» olmak…</a:t>
            </a:r>
            <a:endParaRPr sz="3200" b="0" i="0" u="none" strike="noStrike" cap="none" dirty="0">
              <a:solidFill>
                <a:schemeClr val="dk1"/>
              </a:solidFill>
              <a:latin typeface="Calibri"/>
              <a:ea typeface="Calibri"/>
              <a:cs typeface="Calibri"/>
              <a:sym typeface="Calibri"/>
            </a:endParaRPr>
          </a:p>
        </p:txBody>
      </p:sp>
      <p:sp>
        <p:nvSpPr>
          <p:cNvPr id="152" name="Google Shape;152;g1534c7b29a7_1_84"/>
          <p:cNvSpPr txBox="1"/>
          <p:nvPr/>
        </p:nvSpPr>
        <p:spPr>
          <a:xfrm>
            <a:off x="1046501" y="1326272"/>
            <a:ext cx="8839200" cy="4876800"/>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3E3EBC"/>
              </a:buClr>
              <a:buSzPts val="2400"/>
              <a:buFont typeface="Arial"/>
              <a:buNone/>
            </a:pPr>
            <a:r>
              <a:rPr lang="en-US" sz="2400" b="1" i="0" u="none" strike="noStrike" cap="none" dirty="0">
                <a:solidFill>
                  <a:srgbClr val="3E3EBC"/>
                </a:solidFill>
                <a:latin typeface="Arial"/>
                <a:ea typeface="Arial"/>
                <a:cs typeface="Arial"/>
                <a:sym typeface="Arial"/>
              </a:rPr>
              <a:t>Peki ilerlemeyi nasıl ölçebilirim?</a:t>
            </a:r>
            <a:endParaRPr sz="2400" b="1" i="0" u="none" strike="noStrike" cap="none" dirty="0">
              <a:solidFill>
                <a:srgbClr val="3E3EBC"/>
              </a:solidFill>
              <a:latin typeface="Arial"/>
              <a:ea typeface="Arial"/>
              <a:cs typeface="Arial"/>
              <a:sym typeface="Arial"/>
            </a:endParaRPr>
          </a:p>
          <a:p>
            <a:pPr marL="342900" marR="0" lvl="0" indent="-342900" algn="l" rtl="0">
              <a:lnSpc>
                <a:spcPct val="100000"/>
              </a:lnSpc>
              <a:spcBef>
                <a:spcPts val="48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Parçalı ve dar kapsamlı bilimsel araştırmalar</a:t>
            </a:r>
            <a:endParaRPr sz="2400" b="0" i="0" u="none" strike="noStrike" cap="none" dirty="0">
              <a:solidFill>
                <a:schemeClr val="dk1"/>
              </a:solidFill>
              <a:latin typeface="Arial"/>
              <a:ea typeface="Arial"/>
              <a:cs typeface="Arial"/>
              <a:sym typeface="Arial"/>
            </a:endParaRPr>
          </a:p>
          <a:p>
            <a:pPr marL="342900" marR="0" lvl="0" indent="-342900" algn="l" rtl="0">
              <a:lnSpc>
                <a:spcPct val="100000"/>
              </a:lnSpc>
              <a:spcBef>
                <a:spcPts val="48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İstatistik ve gerçekler</a:t>
            </a:r>
            <a:endParaRPr sz="2400" b="0" i="0" u="none" strike="noStrike" cap="none" dirty="0">
              <a:solidFill>
                <a:schemeClr val="dk1"/>
              </a:solidFill>
              <a:latin typeface="Arial"/>
              <a:ea typeface="Arial"/>
              <a:cs typeface="Arial"/>
              <a:sym typeface="Arial"/>
            </a:endParaRPr>
          </a:p>
          <a:p>
            <a:pPr marL="342900" marR="0" lvl="0" indent="-342900" algn="l" rtl="0">
              <a:lnSpc>
                <a:spcPct val="100000"/>
              </a:lnSpc>
              <a:spcBef>
                <a:spcPts val="480"/>
              </a:spcBef>
              <a:spcAft>
                <a:spcPts val="0"/>
              </a:spcAft>
              <a:buClr>
                <a:schemeClr val="dk1"/>
              </a:buClr>
              <a:buSzPts val="2400"/>
              <a:buFont typeface="Arial"/>
              <a:buChar char="•"/>
            </a:pPr>
            <a:r>
              <a:rPr lang="en-US" sz="2400" b="0" i="1" u="none" strike="noStrike" cap="none" dirty="0">
                <a:solidFill>
                  <a:schemeClr val="dk1"/>
                </a:solidFill>
                <a:latin typeface="Arial"/>
                <a:ea typeface="Arial"/>
                <a:cs typeface="Arial"/>
                <a:sym typeface="Arial"/>
              </a:rPr>
              <a:t>«-mış gibi yapma»</a:t>
            </a:r>
            <a:endParaRPr sz="2400" b="0" i="0" u="none" strike="noStrike" cap="none" dirty="0">
              <a:solidFill>
                <a:schemeClr val="dk1"/>
              </a:solidFill>
              <a:latin typeface="Arial"/>
              <a:ea typeface="Arial"/>
              <a:cs typeface="Arial"/>
              <a:sym typeface="Arial"/>
            </a:endParaRPr>
          </a:p>
          <a:p>
            <a:pPr marL="342900" marR="0" lvl="0" indent="-342900" algn="l" rtl="0">
              <a:lnSpc>
                <a:spcPct val="100000"/>
              </a:lnSpc>
              <a:spcBef>
                <a:spcPts val="48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Kültür - strateji çatışması</a:t>
            </a:r>
            <a:endParaRPr sz="2400" b="0" i="0" u="none" strike="noStrike" cap="none" dirty="0">
              <a:solidFill>
                <a:schemeClr val="dk1"/>
              </a:solidFill>
              <a:latin typeface="Arial"/>
              <a:ea typeface="Arial"/>
              <a:cs typeface="Arial"/>
              <a:sym typeface="Arial"/>
            </a:endParaRPr>
          </a:p>
          <a:p>
            <a:pPr marL="342900" marR="0" lvl="0" indent="-342900" algn="l" rtl="0">
              <a:lnSpc>
                <a:spcPct val="100000"/>
              </a:lnSpc>
              <a:spcBef>
                <a:spcPts val="48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Dikey hiyerarşiye karşın, yatay işbirliği gerektiren sağlık hizmet sunumu</a:t>
            </a:r>
            <a:endParaRPr sz="2400" b="0" i="0" u="none" strike="noStrike" cap="none" dirty="0">
              <a:solidFill>
                <a:schemeClr val="dk1"/>
              </a:solidFill>
              <a:latin typeface="Arial"/>
              <a:ea typeface="Arial"/>
              <a:cs typeface="Arial"/>
              <a:sym typeface="Arial"/>
            </a:endParaRPr>
          </a:p>
          <a:p>
            <a:pPr marL="342900" marR="0" lvl="0" indent="-342900" algn="l" rtl="0">
              <a:lnSpc>
                <a:spcPct val="100000"/>
              </a:lnSpc>
              <a:spcBef>
                <a:spcPts val="480"/>
              </a:spcBef>
              <a:spcAft>
                <a:spcPts val="0"/>
              </a:spcAft>
              <a:buClr>
                <a:schemeClr val="dk1"/>
              </a:buClr>
              <a:buSzPts val="2400"/>
              <a:buFont typeface="Arial"/>
              <a:buChar char="•"/>
            </a:pPr>
            <a:r>
              <a:rPr lang="en-US" sz="2400" b="0" i="0" u="none" strike="noStrike" cap="none" dirty="0">
                <a:solidFill>
                  <a:schemeClr val="dk1"/>
                </a:solidFill>
                <a:latin typeface="Arial"/>
                <a:ea typeface="Arial"/>
                <a:cs typeface="Arial"/>
                <a:sym typeface="Arial"/>
              </a:rPr>
              <a:t>…</a:t>
            </a:r>
            <a:endParaRPr sz="1800" b="0" i="0" u="none" strike="noStrike" cap="none" dirty="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g1534c7b29a7_1_670"/>
          <p:cNvSpPr txBox="1">
            <a:spLocks noGrp="1"/>
          </p:cNvSpPr>
          <p:nvPr>
            <p:ph type="title"/>
          </p:nvPr>
        </p:nvSpPr>
        <p:spPr>
          <a:xfrm>
            <a:off x="838188" y="1947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a:t>Web Siteleri</a:t>
            </a:r>
            <a:endParaRPr/>
          </a:p>
        </p:txBody>
      </p:sp>
      <p:sp>
        <p:nvSpPr>
          <p:cNvPr id="781" name="Google Shape;781;g1534c7b29a7_1_670"/>
          <p:cNvSpPr txBox="1">
            <a:spLocks noGrp="1"/>
          </p:cNvSpPr>
          <p:nvPr>
            <p:ph type="body" idx="1"/>
          </p:nvPr>
        </p:nvSpPr>
        <p:spPr>
          <a:xfrm>
            <a:off x="4589412" y="6030376"/>
            <a:ext cx="3868800" cy="4563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2000"/>
              <a:buNone/>
            </a:pPr>
            <a:r>
              <a:rPr lang="en-US" sz="1600" u="sng">
                <a:solidFill>
                  <a:schemeClr val="hlink"/>
                </a:solidFill>
                <a:hlinkClick r:id="rId3"/>
              </a:rPr>
              <a:t>https://www.himssanalytics.org/</a:t>
            </a:r>
            <a:r>
              <a:rPr lang="en-US" sz="1600"/>
              <a:t> </a:t>
            </a:r>
            <a:endParaRPr sz="1600"/>
          </a:p>
        </p:txBody>
      </p:sp>
      <p:pic>
        <p:nvPicPr>
          <p:cNvPr id="782" name="Google Shape;782;g1534c7b29a7_1_670"/>
          <p:cNvPicPr preferRelativeResize="0">
            <a:picLocks noGrp="1"/>
          </p:cNvPicPr>
          <p:nvPr>
            <p:ph type="body" idx="2"/>
          </p:nvPr>
        </p:nvPicPr>
        <p:blipFill rotWithShape="1">
          <a:blip r:embed="rId4">
            <a:alphaModFix/>
          </a:blip>
          <a:srcRect/>
          <a:stretch/>
        </p:blipFill>
        <p:spPr>
          <a:xfrm>
            <a:off x="4673300" y="4029975"/>
            <a:ext cx="3432900" cy="2000400"/>
          </a:xfrm>
          <a:prstGeom prst="rect">
            <a:avLst/>
          </a:prstGeom>
          <a:noFill/>
          <a:ln>
            <a:noFill/>
          </a:ln>
        </p:spPr>
      </p:pic>
      <p:pic>
        <p:nvPicPr>
          <p:cNvPr id="783" name="Google Shape;783;g1534c7b29a7_1_670"/>
          <p:cNvPicPr preferRelativeResize="0"/>
          <p:nvPr/>
        </p:nvPicPr>
        <p:blipFill rotWithShape="1">
          <a:blip r:embed="rId5">
            <a:alphaModFix/>
          </a:blip>
          <a:srcRect/>
          <a:stretch/>
        </p:blipFill>
        <p:spPr>
          <a:xfrm>
            <a:off x="764102" y="3775944"/>
            <a:ext cx="3463403" cy="2336531"/>
          </a:xfrm>
          <a:prstGeom prst="rect">
            <a:avLst/>
          </a:prstGeom>
          <a:noFill/>
          <a:ln>
            <a:noFill/>
          </a:ln>
        </p:spPr>
      </p:pic>
      <p:sp>
        <p:nvSpPr>
          <p:cNvPr id="784" name="Google Shape;784;g1534c7b29a7_1_670"/>
          <p:cNvSpPr txBox="1"/>
          <p:nvPr/>
        </p:nvSpPr>
        <p:spPr>
          <a:xfrm>
            <a:off x="836600" y="6143975"/>
            <a:ext cx="3943200" cy="892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sng" strike="noStrike" cap="none">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https://himsseurasia.com/</a:t>
            </a:r>
            <a:endParaRPr sz="16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p:txBody>
      </p:sp>
      <p:pic>
        <p:nvPicPr>
          <p:cNvPr id="785" name="Google Shape;785;g1534c7b29a7_1_670"/>
          <p:cNvPicPr preferRelativeResize="0"/>
          <p:nvPr/>
        </p:nvPicPr>
        <p:blipFill rotWithShape="1">
          <a:blip r:embed="rId7">
            <a:alphaModFix/>
          </a:blip>
          <a:srcRect/>
          <a:stretch/>
        </p:blipFill>
        <p:spPr>
          <a:xfrm>
            <a:off x="838199" y="1356588"/>
            <a:ext cx="3631201" cy="1796128"/>
          </a:xfrm>
          <a:prstGeom prst="rect">
            <a:avLst/>
          </a:prstGeom>
          <a:noFill/>
          <a:ln>
            <a:noFill/>
          </a:ln>
        </p:spPr>
      </p:pic>
      <p:sp>
        <p:nvSpPr>
          <p:cNvPr id="786" name="Google Shape;786;g1534c7b29a7_1_670"/>
          <p:cNvSpPr txBox="1"/>
          <p:nvPr/>
        </p:nvSpPr>
        <p:spPr>
          <a:xfrm>
            <a:off x="838188" y="3248788"/>
            <a:ext cx="34329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Calibri"/>
                <a:ea typeface="Calibri"/>
                <a:cs typeface="Calibri"/>
                <a:sym typeface="Calibri"/>
              </a:rPr>
              <a:t>https://saglik40.com.tr</a:t>
            </a:r>
            <a:endParaRPr sz="1600" b="1" i="0" u="none" strike="noStrike" cap="none">
              <a:solidFill>
                <a:srgbClr val="000000"/>
              </a:solidFill>
              <a:latin typeface="Calibri"/>
              <a:ea typeface="Calibri"/>
              <a:cs typeface="Calibri"/>
              <a:sym typeface="Calibri"/>
            </a:endParaRPr>
          </a:p>
        </p:txBody>
      </p:sp>
      <p:pic>
        <p:nvPicPr>
          <p:cNvPr id="787" name="Google Shape;787;g1534c7b29a7_1_670"/>
          <p:cNvPicPr preferRelativeResize="0">
            <a:picLocks noGrp="1"/>
          </p:cNvPicPr>
          <p:nvPr>
            <p:ph type="body" idx="1"/>
          </p:nvPr>
        </p:nvPicPr>
        <p:blipFill rotWithShape="1">
          <a:blip r:embed="rId8">
            <a:alphaModFix/>
          </a:blip>
          <a:srcRect/>
          <a:stretch/>
        </p:blipFill>
        <p:spPr>
          <a:xfrm>
            <a:off x="4827000" y="1376422"/>
            <a:ext cx="3631200" cy="1756500"/>
          </a:xfrm>
          <a:prstGeom prst="rect">
            <a:avLst/>
          </a:prstGeom>
          <a:noFill/>
          <a:ln>
            <a:noFill/>
          </a:ln>
        </p:spPr>
      </p:pic>
      <p:sp>
        <p:nvSpPr>
          <p:cNvPr id="788" name="Google Shape;788;g1534c7b29a7_1_670"/>
          <p:cNvSpPr txBox="1"/>
          <p:nvPr/>
        </p:nvSpPr>
        <p:spPr>
          <a:xfrm>
            <a:off x="4456200" y="3248788"/>
            <a:ext cx="4135200" cy="431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Calibri"/>
                <a:ea typeface="Calibri"/>
                <a:cs typeface="Calibri"/>
                <a:sym typeface="Calibri"/>
              </a:rPr>
              <a:t>https://dijitalhastane.saglik.gov.tr/</a:t>
            </a:r>
            <a:endParaRPr sz="1600" b="1" i="0" u="none" strike="noStrike" cap="none">
              <a:solidFill>
                <a:srgbClr val="000000"/>
              </a:solidFill>
              <a:latin typeface="Calibri"/>
              <a:ea typeface="Calibri"/>
              <a:cs typeface="Calibri"/>
              <a:sym typeface="Calibri"/>
            </a:endParaRPr>
          </a:p>
        </p:txBody>
      </p:sp>
      <p:pic>
        <p:nvPicPr>
          <p:cNvPr id="789" name="Google Shape;789;g1534c7b29a7_1_670"/>
          <p:cNvPicPr preferRelativeResize="0">
            <a:picLocks noGrp="1"/>
          </p:cNvPicPr>
          <p:nvPr>
            <p:ph type="body" idx="2"/>
          </p:nvPr>
        </p:nvPicPr>
        <p:blipFill rotWithShape="1">
          <a:blip r:embed="rId9">
            <a:alphaModFix/>
          </a:blip>
          <a:srcRect/>
          <a:stretch/>
        </p:blipFill>
        <p:spPr>
          <a:xfrm>
            <a:off x="8552000" y="3978893"/>
            <a:ext cx="3463500" cy="1979400"/>
          </a:xfrm>
          <a:prstGeom prst="rect">
            <a:avLst/>
          </a:prstGeom>
          <a:noFill/>
          <a:ln>
            <a:noFill/>
          </a:ln>
        </p:spPr>
      </p:pic>
      <p:sp>
        <p:nvSpPr>
          <p:cNvPr id="790" name="Google Shape;790;g1534c7b29a7_1_670"/>
          <p:cNvSpPr txBox="1"/>
          <p:nvPr/>
        </p:nvSpPr>
        <p:spPr>
          <a:xfrm>
            <a:off x="8552000" y="6057350"/>
            <a:ext cx="3000000" cy="6279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600"/>
              <a:buFont typeface="Arial"/>
              <a:buNone/>
            </a:pPr>
            <a:r>
              <a:rPr lang="en-US" sz="1600" b="1" i="0" u="sng" strike="noStrike" cap="none">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https://youtube.com/channel/UCRXh4AOrSXk10ZJG87VXySQ</a:t>
            </a:r>
            <a:endParaRPr sz="1600" b="1" i="0" u="none" strike="noStrike" cap="none">
              <a:solidFill>
                <a:schemeClr val="dk1"/>
              </a:solidFill>
              <a:latin typeface="Calibri"/>
              <a:ea typeface="Calibri"/>
              <a:cs typeface="Calibri"/>
              <a:sym typeface="Calibri"/>
            </a:endParaRPr>
          </a:p>
        </p:txBody>
      </p:sp>
      <p:sp>
        <p:nvSpPr>
          <p:cNvPr id="791" name="Google Shape;791;g1534c7b29a7_1_670"/>
          <p:cNvSpPr txBox="1"/>
          <p:nvPr/>
        </p:nvSpPr>
        <p:spPr>
          <a:xfrm>
            <a:off x="8776500" y="3202750"/>
            <a:ext cx="3136200" cy="677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sng" strike="noStrike" cap="none">
                <a:solidFill>
                  <a:schemeClr val="dk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https://www.linkedin.com/in/sa%C4%9Fl%C4%B1k-4-0-3147661b8</a:t>
            </a:r>
            <a:endParaRPr sz="1600" b="1" i="0" u="none" strike="noStrike" cap="none">
              <a:solidFill>
                <a:schemeClr val="dk1"/>
              </a:solidFill>
              <a:latin typeface="Calibri"/>
              <a:ea typeface="Calibri"/>
              <a:cs typeface="Calibri"/>
              <a:sym typeface="Calibri"/>
            </a:endParaRPr>
          </a:p>
        </p:txBody>
      </p:sp>
      <p:pic>
        <p:nvPicPr>
          <p:cNvPr id="792" name="Google Shape;792;g1534c7b29a7_1_670"/>
          <p:cNvPicPr preferRelativeResize="0"/>
          <p:nvPr/>
        </p:nvPicPr>
        <p:blipFill rotWithShape="1">
          <a:blip r:embed="rId12">
            <a:alphaModFix/>
          </a:blip>
          <a:srcRect t="-4747" b="7062"/>
          <a:stretch/>
        </p:blipFill>
        <p:spPr>
          <a:xfrm>
            <a:off x="8552003" y="1103298"/>
            <a:ext cx="3312246" cy="20004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g1534c7b29a7_1_686"/>
          <p:cNvSpPr txBox="1"/>
          <p:nvPr/>
        </p:nvSpPr>
        <p:spPr>
          <a:xfrm>
            <a:off x="4143050" y="1061282"/>
            <a:ext cx="4337400" cy="8472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5400"/>
              <a:buFont typeface="Calibri"/>
              <a:buNone/>
            </a:pPr>
            <a:r>
              <a:rPr lang="en-US" sz="5400" b="1" i="0" u="none" strike="noStrike" cap="none" dirty="0">
                <a:solidFill>
                  <a:schemeClr val="dk1"/>
                </a:solidFill>
                <a:latin typeface="Calibri"/>
                <a:ea typeface="Calibri"/>
                <a:cs typeface="Calibri"/>
                <a:sym typeface="Calibri"/>
              </a:rPr>
              <a:t>Teşekkürler</a:t>
            </a:r>
            <a:endParaRPr sz="1400" b="0" i="0" u="none" strike="noStrike" cap="none" dirty="0">
              <a:solidFill>
                <a:srgbClr val="000000"/>
              </a:solidFill>
              <a:latin typeface="Arial"/>
              <a:ea typeface="Arial"/>
              <a:cs typeface="Arial"/>
              <a:sym typeface="Arial"/>
            </a:endParaRPr>
          </a:p>
        </p:txBody>
      </p:sp>
      <p:pic>
        <p:nvPicPr>
          <p:cNvPr id="3" name="Resim 2">
            <a:extLst>
              <a:ext uri="{FF2B5EF4-FFF2-40B4-BE49-F238E27FC236}">
                <a16:creationId xmlns:a16="http://schemas.microsoft.com/office/drawing/2014/main" id="{3B527A8C-8ACA-2841-BB59-BDA2D083CABF}"/>
              </a:ext>
            </a:extLst>
          </p:cNvPr>
          <p:cNvPicPr>
            <a:picLocks noChangeAspect="1"/>
          </p:cNvPicPr>
          <p:nvPr/>
        </p:nvPicPr>
        <p:blipFill rotWithShape="1">
          <a:blip r:embed="rId3"/>
          <a:srcRect t="25423" b="24619"/>
          <a:stretch/>
        </p:blipFill>
        <p:spPr>
          <a:xfrm>
            <a:off x="3890695" y="2139118"/>
            <a:ext cx="3824557" cy="413642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g1534c7b29a7_1_89"/>
          <p:cNvSpPr txBox="1"/>
          <p:nvPr/>
        </p:nvSpPr>
        <p:spPr>
          <a:xfrm>
            <a:off x="1370158" y="324368"/>
            <a:ext cx="78867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Arial"/>
              <a:buNone/>
            </a:pPr>
            <a:r>
              <a:rPr lang="en-US" sz="3200" b="1" i="0" u="none" strike="noStrike" cap="none" dirty="0">
                <a:solidFill>
                  <a:schemeClr val="dk1"/>
                </a:solidFill>
                <a:latin typeface="Arial"/>
                <a:ea typeface="Arial"/>
                <a:cs typeface="Arial"/>
                <a:sym typeface="Arial"/>
              </a:rPr>
              <a:t>Dijital Hastane</a:t>
            </a:r>
            <a:endParaRPr sz="3200" b="1" i="0" u="none" strike="noStrike" cap="none" dirty="0">
              <a:solidFill>
                <a:schemeClr val="dk1"/>
              </a:solidFill>
              <a:latin typeface="Arial"/>
              <a:ea typeface="Arial"/>
              <a:cs typeface="Arial"/>
              <a:sym typeface="Arial"/>
            </a:endParaRPr>
          </a:p>
        </p:txBody>
      </p:sp>
      <p:sp>
        <p:nvSpPr>
          <p:cNvPr id="158" name="Google Shape;158;g1534c7b29a7_1_89"/>
          <p:cNvSpPr txBox="1"/>
          <p:nvPr/>
        </p:nvSpPr>
        <p:spPr>
          <a:xfrm>
            <a:off x="1370158" y="1359855"/>
            <a:ext cx="8839200" cy="4876800"/>
          </a:xfrm>
          <a:prstGeom prst="rect">
            <a:avLst/>
          </a:prstGeom>
          <a:noFill/>
          <a:ln>
            <a:noFill/>
          </a:ln>
        </p:spPr>
        <p:txBody>
          <a:bodyPr spcFirstLastPara="1" wrap="square" lIns="91425" tIns="45700" rIns="91425" bIns="45700" anchor="t" anchorCtr="0">
            <a:noAutofit/>
          </a:bodyPr>
          <a:lstStyle/>
          <a:p>
            <a:pPr marL="342900" marR="0" lvl="0" indent="-342900" algn="just" rtl="0">
              <a:lnSpc>
                <a:spcPct val="90000"/>
              </a:lnSpc>
              <a:spcBef>
                <a:spcPts val="0"/>
              </a:spcBef>
              <a:spcAft>
                <a:spcPts val="0"/>
              </a:spcAft>
              <a:buClr>
                <a:srgbClr val="3E3EBC"/>
              </a:buClr>
              <a:buSzPts val="2400"/>
              <a:buFont typeface="Arial"/>
              <a:buNone/>
            </a:pPr>
            <a:r>
              <a:rPr lang="en-US" sz="2400" b="0" i="0" u="none" strike="noStrike" cap="none" dirty="0">
                <a:solidFill>
                  <a:srgbClr val="3E3EBC"/>
                </a:solidFill>
                <a:latin typeface="Arial"/>
                <a:ea typeface="Arial"/>
                <a:cs typeface="Arial"/>
                <a:sym typeface="Arial"/>
              </a:rPr>
              <a:t>Sağlık Hizmet Sunumunda Kavramların Etki/Nüfuz Eğrisi</a:t>
            </a:r>
            <a:endParaRPr sz="1800" b="0" i="0" u="none" strike="noStrike" cap="none" dirty="0">
              <a:solidFill>
                <a:schemeClr val="dk1"/>
              </a:solidFill>
              <a:latin typeface="Calibri"/>
              <a:ea typeface="Calibri"/>
              <a:cs typeface="Calibri"/>
              <a:sym typeface="Calibri"/>
            </a:endParaRPr>
          </a:p>
        </p:txBody>
      </p:sp>
      <p:pic>
        <p:nvPicPr>
          <p:cNvPr id="159" name="Google Shape;159;g1534c7b29a7_1_89" descr="D:\Medipol\20_İlker\01_Akademik\00_Yayınlar\Yayınlar\05_Digital Hospital\01_Doc\Hype Cycle for Healthcare Provider Applications, Analytics and Systems, 2016.png"/>
          <p:cNvPicPr preferRelativeResize="0"/>
          <p:nvPr/>
        </p:nvPicPr>
        <p:blipFill rotWithShape="1">
          <a:blip r:embed="rId3">
            <a:alphaModFix/>
          </a:blip>
          <a:srcRect/>
          <a:stretch/>
        </p:blipFill>
        <p:spPr>
          <a:xfrm>
            <a:off x="1739591" y="1955569"/>
            <a:ext cx="8469769" cy="4281086"/>
          </a:xfrm>
          <a:prstGeom prst="rect">
            <a:avLst/>
          </a:prstGeom>
          <a:noFill/>
          <a:ln>
            <a:noFill/>
          </a:ln>
        </p:spPr>
      </p:pic>
      <p:sp>
        <p:nvSpPr>
          <p:cNvPr id="160" name="Google Shape;160;g1534c7b29a7_1_89"/>
          <p:cNvSpPr/>
          <p:nvPr/>
        </p:nvSpPr>
        <p:spPr>
          <a:xfrm>
            <a:off x="3487433" y="2379524"/>
            <a:ext cx="1112100" cy="241500"/>
          </a:xfrm>
          <a:prstGeom prst="rect">
            <a:avLst/>
          </a:prstGeom>
          <a:solidFill>
            <a:srgbClr val="FFFF00">
              <a:alpha val="40000"/>
            </a:srgbClr>
          </a:solid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1" name="Google Shape;161;g1534c7b29a7_1_89"/>
          <p:cNvSpPr/>
          <p:nvPr/>
        </p:nvSpPr>
        <p:spPr>
          <a:xfrm>
            <a:off x="8400756" y="3629026"/>
            <a:ext cx="1112100" cy="169200"/>
          </a:xfrm>
          <a:prstGeom prst="rect">
            <a:avLst/>
          </a:prstGeom>
          <a:solidFill>
            <a:srgbClr val="FFFF00">
              <a:alpha val="40000"/>
            </a:srgbClr>
          </a:solid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2" name="Google Shape;162;g1534c7b29a7_1_89"/>
          <p:cNvSpPr/>
          <p:nvPr/>
        </p:nvSpPr>
        <p:spPr>
          <a:xfrm>
            <a:off x="7844764" y="4004420"/>
            <a:ext cx="1956600" cy="169200"/>
          </a:xfrm>
          <a:prstGeom prst="rect">
            <a:avLst/>
          </a:prstGeom>
          <a:solidFill>
            <a:srgbClr val="FFFF00">
              <a:alpha val="40000"/>
            </a:srgbClr>
          </a:solid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63" name="Google Shape;163;g1534c7b29a7_1_89"/>
          <p:cNvSpPr/>
          <p:nvPr/>
        </p:nvSpPr>
        <p:spPr>
          <a:xfrm rot="10800000" flipH="1">
            <a:off x="7072018" y="4259074"/>
            <a:ext cx="1743300" cy="169200"/>
          </a:xfrm>
          <a:prstGeom prst="rect">
            <a:avLst/>
          </a:prstGeom>
          <a:solidFill>
            <a:srgbClr val="FFFF00">
              <a:alpha val="40000"/>
            </a:srgbClr>
          </a:solidFill>
          <a:ln w="127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0"/>
                                        </p:tgtEl>
                                        <p:attrNameLst>
                                          <p:attrName>style.visibility</p:attrName>
                                        </p:attrNameLst>
                                      </p:cBhvr>
                                      <p:to>
                                        <p:strVal val="visible"/>
                                      </p:to>
                                    </p:set>
                                    <p:animEffect transition="in" filter="fade">
                                      <p:cBhvr>
                                        <p:cTn id="7" dur="500"/>
                                        <p:tgtEl>
                                          <p:spTgt spid="1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1"/>
                                        </p:tgtEl>
                                        <p:attrNameLst>
                                          <p:attrName>style.visibility</p:attrName>
                                        </p:attrNameLst>
                                      </p:cBhvr>
                                      <p:to>
                                        <p:strVal val="visible"/>
                                      </p:to>
                                    </p:set>
                                    <p:animEffect transition="in" filter="fade">
                                      <p:cBhvr>
                                        <p:cTn id="12" dur="500"/>
                                        <p:tgtEl>
                                          <p:spTgt spid="16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3"/>
                                        </p:tgtEl>
                                        <p:attrNameLst>
                                          <p:attrName>style.visibility</p:attrName>
                                        </p:attrNameLst>
                                      </p:cBhvr>
                                      <p:to>
                                        <p:strVal val="visible"/>
                                      </p:to>
                                    </p:set>
                                    <p:animEffect transition="in" filter="fade">
                                      <p:cBhvr>
                                        <p:cTn id="22"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1534c7b29a7_1_99"/>
          <p:cNvSpPr txBox="1"/>
          <p:nvPr/>
        </p:nvSpPr>
        <p:spPr>
          <a:xfrm>
            <a:off x="1370158" y="324368"/>
            <a:ext cx="7886700" cy="13257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Arial"/>
              <a:buNone/>
            </a:pPr>
            <a:r>
              <a:rPr lang="en-US" sz="3200" b="1" i="0" u="none" strike="noStrike" cap="none" dirty="0">
                <a:solidFill>
                  <a:schemeClr val="dk1"/>
                </a:solidFill>
                <a:latin typeface="Arial"/>
                <a:ea typeface="Arial"/>
                <a:cs typeface="Arial"/>
                <a:sym typeface="Arial"/>
              </a:rPr>
              <a:t>Dijital Hastane</a:t>
            </a:r>
            <a:endParaRPr sz="3200" b="1" i="0" u="none" strike="noStrike" cap="none" dirty="0">
              <a:solidFill>
                <a:schemeClr val="dk1"/>
              </a:solidFill>
              <a:latin typeface="Arial"/>
              <a:ea typeface="Arial"/>
              <a:cs typeface="Arial"/>
              <a:sym typeface="Arial"/>
            </a:endParaRPr>
          </a:p>
        </p:txBody>
      </p:sp>
      <p:sp>
        <p:nvSpPr>
          <p:cNvPr id="169" name="Google Shape;169;g1534c7b29a7_1_99"/>
          <p:cNvSpPr txBox="1"/>
          <p:nvPr/>
        </p:nvSpPr>
        <p:spPr>
          <a:xfrm>
            <a:off x="1370158" y="1414463"/>
            <a:ext cx="8959800" cy="3247002"/>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90000"/>
              </a:lnSpc>
              <a:spcBef>
                <a:spcPts val="0"/>
              </a:spcBef>
              <a:spcAft>
                <a:spcPts val="0"/>
              </a:spcAft>
              <a:buClr>
                <a:srgbClr val="3E3EBC"/>
              </a:buClr>
              <a:buSzPts val="2400"/>
              <a:buFont typeface="Arial"/>
              <a:buNone/>
            </a:pPr>
            <a:r>
              <a:rPr lang="en-US" sz="2000" b="0" i="0" u="none" strike="noStrike" cap="none" dirty="0">
                <a:solidFill>
                  <a:srgbClr val="3E3EBC"/>
                </a:solidFill>
                <a:latin typeface="Arial"/>
                <a:ea typeface="Arial"/>
                <a:cs typeface="Arial"/>
                <a:sym typeface="Arial"/>
              </a:rPr>
              <a:t>Doğrular/Yanlışlar</a:t>
            </a:r>
            <a:endParaRPr sz="1800" b="0" i="0" u="none" strike="noStrike" cap="none" dirty="0">
              <a:solidFill>
                <a:schemeClr val="dk1"/>
              </a:solidFill>
              <a:latin typeface="Calibri"/>
              <a:ea typeface="Calibri"/>
              <a:cs typeface="Calibri"/>
              <a:sym typeface="Calibri"/>
            </a:endParaRPr>
          </a:p>
          <a:p>
            <a:pPr marL="342900" lvl="0" indent="-342900" algn="just">
              <a:lnSpc>
                <a:spcPct val="90000"/>
              </a:lnSpc>
              <a:spcBef>
                <a:spcPts val="480"/>
              </a:spcBef>
              <a:buClr>
                <a:srgbClr val="0070C0"/>
              </a:buClr>
              <a:buSzPts val="2400"/>
              <a:buFont typeface="Arial"/>
              <a:buChar char="•"/>
            </a:pPr>
            <a:r>
              <a:rPr lang="tr-TR" sz="1800" b="1" dirty="0">
                <a:solidFill>
                  <a:srgbClr val="0070C0"/>
                </a:solidFill>
              </a:rPr>
              <a:t>Elektronik Sağlık Kaydının (ESK) </a:t>
            </a:r>
            <a:r>
              <a:rPr lang="tr-TR" sz="1800" b="1" dirty="0">
                <a:solidFill>
                  <a:srgbClr val="FF0000"/>
                </a:solidFill>
              </a:rPr>
              <a:t>sağlık hizmet kalitesine </a:t>
            </a:r>
            <a:r>
              <a:rPr lang="tr-TR" sz="1800" dirty="0">
                <a:solidFill>
                  <a:schemeClr val="dk1"/>
                </a:solidFill>
              </a:rPr>
              <a:t>doğrudan pozitif bir katkısı var mıdır? </a:t>
            </a:r>
          </a:p>
          <a:p>
            <a:pPr marL="342900" lvl="0" indent="-342900" algn="just">
              <a:lnSpc>
                <a:spcPct val="90000"/>
              </a:lnSpc>
              <a:spcBef>
                <a:spcPts val="480"/>
              </a:spcBef>
              <a:buClr>
                <a:srgbClr val="0070C0"/>
              </a:buClr>
              <a:buSzPts val="2400"/>
              <a:buFont typeface="Arial"/>
              <a:buChar char="•"/>
            </a:pPr>
            <a:r>
              <a:rPr lang="en-US" sz="1800" b="1" i="0" u="none" strike="noStrike" cap="none" dirty="0" err="1">
                <a:solidFill>
                  <a:srgbClr val="0070C0"/>
                </a:solidFill>
                <a:latin typeface="Arial"/>
                <a:ea typeface="Arial"/>
                <a:cs typeface="Arial"/>
                <a:sym typeface="Arial"/>
              </a:rPr>
              <a:t>Klinik</a:t>
            </a:r>
            <a:r>
              <a:rPr lang="en-US" sz="1800" b="1" i="0" u="none" strike="noStrike" cap="none" dirty="0">
                <a:solidFill>
                  <a:srgbClr val="0070C0"/>
                </a:solidFill>
                <a:latin typeface="Arial"/>
                <a:ea typeface="Arial"/>
                <a:cs typeface="Arial"/>
                <a:sym typeface="Arial"/>
              </a:rPr>
              <a:t> karar destek sistemleri kullanmanın</a:t>
            </a:r>
            <a:r>
              <a:rPr lang="en-US" sz="1800" b="0" i="0" u="none" strike="noStrike" cap="none" dirty="0">
                <a:solidFill>
                  <a:schemeClr val="dk1"/>
                </a:solidFill>
                <a:latin typeface="Arial"/>
                <a:ea typeface="Arial"/>
                <a:cs typeface="Arial"/>
                <a:sym typeface="Arial"/>
              </a:rPr>
              <a:t> </a:t>
            </a:r>
            <a:r>
              <a:rPr lang="en-US" sz="1800" b="1" i="0" u="none" strike="noStrike" cap="none" dirty="0">
                <a:solidFill>
                  <a:srgbClr val="FF0000"/>
                </a:solidFill>
                <a:latin typeface="Arial"/>
                <a:ea typeface="Arial"/>
                <a:cs typeface="Arial"/>
                <a:sym typeface="Arial"/>
              </a:rPr>
              <a:t>klinik uygulamaya </a:t>
            </a:r>
            <a:r>
              <a:rPr lang="en-US" sz="1800" b="0" i="0" u="none" strike="noStrike" cap="none" dirty="0">
                <a:solidFill>
                  <a:schemeClr val="dk1"/>
                </a:solidFill>
                <a:latin typeface="Arial"/>
                <a:ea typeface="Arial"/>
                <a:cs typeface="Arial"/>
                <a:sym typeface="Arial"/>
              </a:rPr>
              <a:t>anlamlı bir katkısı var mıdır?</a:t>
            </a:r>
            <a:endParaRPr sz="1800" b="0" i="0" u="none" strike="noStrike" cap="none" dirty="0">
              <a:solidFill>
                <a:schemeClr val="dk1"/>
              </a:solidFill>
              <a:latin typeface="Calibri"/>
              <a:ea typeface="Calibri"/>
              <a:cs typeface="Calibri"/>
              <a:sym typeface="Calibri"/>
            </a:endParaRPr>
          </a:p>
          <a:p>
            <a:pPr marL="342900" marR="0" lvl="0" indent="-342900" algn="just" rtl="0">
              <a:lnSpc>
                <a:spcPct val="90000"/>
              </a:lnSpc>
              <a:spcBef>
                <a:spcPts val="480"/>
              </a:spcBef>
              <a:spcAft>
                <a:spcPts val="0"/>
              </a:spcAft>
              <a:buClr>
                <a:srgbClr val="0070C0"/>
              </a:buClr>
              <a:buSzPts val="2400"/>
              <a:buFont typeface="Arial"/>
              <a:buChar char="•"/>
            </a:pPr>
            <a:r>
              <a:rPr lang="en-US" sz="1800" b="1" i="0" u="none" strike="noStrike" cap="none" dirty="0">
                <a:solidFill>
                  <a:srgbClr val="0070C0"/>
                </a:solidFill>
                <a:latin typeface="Arial"/>
                <a:ea typeface="Arial"/>
                <a:cs typeface="Arial"/>
                <a:sym typeface="Arial"/>
              </a:rPr>
              <a:t>İstemleri (order) elektronik olarak yapmanın </a:t>
            </a:r>
            <a:r>
              <a:rPr lang="en-US" sz="1800" b="0" i="0" u="none" strike="noStrike" cap="none" dirty="0">
                <a:solidFill>
                  <a:schemeClr val="dk1"/>
                </a:solidFill>
                <a:latin typeface="Arial"/>
                <a:ea typeface="Arial"/>
                <a:cs typeface="Arial"/>
                <a:sym typeface="Arial"/>
              </a:rPr>
              <a:t>ve </a:t>
            </a:r>
            <a:r>
              <a:rPr lang="en-US" sz="1800" b="1" i="0" u="none" strike="noStrike" cap="none" dirty="0">
                <a:solidFill>
                  <a:srgbClr val="0070C0"/>
                </a:solidFill>
                <a:latin typeface="Arial"/>
                <a:ea typeface="Arial"/>
                <a:cs typeface="Arial"/>
                <a:sym typeface="Arial"/>
              </a:rPr>
              <a:t>klinik karar destek sistemleri kullanmanın</a:t>
            </a:r>
            <a:r>
              <a:rPr lang="en-US" sz="1800" b="0" i="0" u="none" strike="noStrike" cap="none" dirty="0">
                <a:solidFill>
                  <a:schemeClr val="dk1"/>
                </a:solidFill>
                <a:latin typeface="Arial"/>
                <a:ea typeface="Arial"/>
                <a:cs typeface="Arial"/>
                <a:sym typeface="Arial"/>
              </a:rPr>
              <a:t> </a:t>
            </a:r>
            <a:r>
              <a:rPr lang="en-US" sz="1800" b="1" i="0" u="none" strike="noStrike" cap="none" dirty="0">
                <a:solidFill>
                  <a:srgbClr val="FF0000"/>
                </a:solidFill>
                <a:latin typeface="Arial"/>
                <a:ea typeface="Arial"/>
                <a:cs typeface="Arial"/>
                <a:sym typeface="Arial"/>
              </a:rPr>
              <a:t>klinik uygulamaya </a:t>
            </a:r>
            <a:r>
              <a:rPr lang="en-US" sz="1800" b="0" i="0" u="none" strike="noStrike" cap="none" dirty="0">
                <a:solidFill>
                  <a:schemeClr val="dk1"/>
                </a:solidFill>
                <a:latin typeface="Arial"/>
                <a:ea typeface="Arial"/>
                <a:cs typeface="Arial"/>
                <a:sym typeface="Arial"/>
              </a:rPr>
              <a:t>anlamlı bir katkısı var mıdır?</a:t>
            </a:r>
            <a:endParaRPr sz="1800" b="0" i="0" u="none" strike="noStrike" cap="none" dirty="0">
              <a:solidFill>
                <a:schemeClr val="dk1"/>
              </a:solidFill>
              <a:latin typeface="Calibri"/>
              <a:ea typeface="Calibri"/>
              <a:cs typeface="Calibri"/>
              <a:sym typeface="Calibri"/>
            </a:endParaRPr>
          </a:p>
          <a:p>
            <a:pPr marL="342900" marR="0" lvl="0" indent="-342900" algn="just" rtl="0">
              <a:lnSpc>
                <a:spcPct val="90000"/>
              </a:lnSpc>
              <a:spcBef>
                <a:spcPts val="480"/>
              </a:spcBef>
              <a:spcAft>
                <a:spcPts val="0"/>
              </a:spcAft>
              <a:buClr>
                <a:schemeClr val="dk1"/>
              </a:buClr>
              <a:buSzPts val="2400"/>
              <a:buFont typeface="Arial"/>
              <a:buChar char="•"/>
            </a:pPr>
            <a:r>
              <a:rPr lang="en-US" sz="1800" b="0" i="0" u="none" strike="noStrike" cap="none" dirty="0">
                <a:solidFill>
                  <a:schemeClr val="dk1"/>
                </a:solidFill>
                <a:latin typeface="Arial"/>
                <a:ea typeface="Arial"/>
                <a:cs typeface="Arial"/>
                <a:sym typeface="Arial"/>
              </a:rPr>
              <a:t>Hekimlerin</a:t>
            </a:r>
            <a:r>
              <a:rPr lang="en-US" sz="1800" b="1" i="0" u="none" strike="noStrike" cap="none" dirty="0">
                <a:solidFill>
                  <a:srgbClr val="0070C0"/>
                </a:solidFill>
                <a:latin typeface="Arial"/>
                <a:ea typeface="Arial"/>
                <a:cs typeface="Arial"/>
                <a:sym typeface="Arial"/>
              </a:rPr>
              <a:t> EHR </a:t>
            </a:r>
            <a:r>
              <a:rPr lang="en-US" sz="1800" b="0" i="0" u="none" strike="noStrike" cap="none" dirty="0">
                <a:solidFill>
                  <a:schemeClr val="dk1"/>
                </a:solidFill>
                <a:latin typeface="Arial"/>
                <a:ea typeface="Arial"/>
                <a:cs typeface="Arial"/>
                <a:sym typeface="Arial"/>
              </a:rPr>
              <a:t>ve</a:t>
            </a:r>
            <a:r>
              <a:rPr lang="en-US" sz="1800" b="1" i="0" u="none" strike="noStrike" cap="none" dirty="0">
                <a:solidFill>
                  <a:srgbClr val="0070C0"/>
                </a:solidFill>
                <a:latin typeface="Arial"/>
                <a:ea typeface="Arial"/>
                <a:cs typeface="Arial"/>
                <a:sym typeface="Arial"/>
              </a:rPr>
              <a:t> CPOE </a:t>
            </a:r>
            <a:r>
              <a:rPr lang="en-US" sz="1800" b="0" i="0" u="none" strike="noStrike" cap="none" dirty="0">
                <a:solidFill>
                  <a:schemeClr val="dk1"/>
                </a:solidFill>
                <a:latin typeface="Arial"/>
                <a:ea typeface="Arial"/>
                <a:cs typeface="Arial"/>
                <a:sym typeface="Arial"/>
              </a:rPr>
              <a:t>kavramları ile ilgili algıları nasıl?</a:t>
            </a:r>
            <a:endParaRPr sz="1800" b="0" i="0" u="none" strike="noStrike" cap="none" dirty="0">
              <a:solidFill>
                <a:schemeClr val="dk1"/>
              </a:solidFill>
              <a:latin typeface="Calibri"/>
              <a:ea typeface="Calibri"/>
              <a:cs typeface="Calibri"/>
              <a:sym typeface="Calibri"/>
            </a:endParaRPr>
          </a:p>
          <a:p>
            <a:pPr marL="342900" marR="0" lvl="0" indent="-342900" algn="just" rtl="0">
              <a:lnSpc>
                <a:spcPct val="90000"/>
              </a:lnSpc>
              <a:spcBef>
                <a:spcPts val="480"/>
              </a:spcBef>
              <a:spcAft>
                <a:spcPts val="0"/>
              </a:spcAft>
              <a:buClr>
                <a:srgbClr val="0070C0"/>
              </a:buClr>
              <a:buSzPts val="2400"/>
              <a:buFont typeface="Arial"/>
              <a:buChar char="•"/>
            </a:pPr>
            <a:r>
              <a:rPr lang="en-US" sz="1800" b="1" i="0" u="none" strike="noStrike" cap="none" dirty="0">
                <a:solidFill>
                  <a:srgbClr val="0070C0"/>
                </a:solidFill>
                <a:latin typeface="Arial"/>
                <a:ea typeface="Arial"/>
                <a:cs typeface="Arial"/>
                <a:sym typeface="Arial"/>
              </a:rPr>
              <a:t>Kapalı devre ilaç uygulamasının (CLMA) </a:t>
            </a:r>
            <a:r>
              <a:rPr lang="en-US" sz="1800" b="1" i="0" u="none" strike="noStrike" cap="none" dirty="0">
                <a:solidFill>
                  <a:srgbClr val="FF0000"/>
                </a:solidFill>
                <a:latin typeface="Arial"/>
                <a:ea typeface="Arial"/>
                <a:cs typeface="Arial"/>
                <a:sym typeface="Arial"/>
              </a:rPr>
              <a:t>klinik uygulamaya </a:t>
            </a:r>
            <a:r>
              <a:rPr lang="en-US" sz="1800" b="0" i="0" u="none" strike="noStrike" cap="none" dirty="0">
                <a:solidFill>
                  <a:schemeClr val="dk1"/>
                </a:solidFill>
                <a:latin typeface="Arial"/>
                <a:ea typeface="Arial"/>
                <a:cs typeface="Arial"/>
                <a:sym typeface="Arial"/>
              </a:rPr>
              <a:t>anlamlı bir katkısı var mıdır?</a:t>
            </a:r>
            <a:endParaRPr sz="1800" b="0" i="0" u="none" strike="noStrike" cap="none" dirty="0">
              <a:solidFill>
                <a:schemeClr val="dk1"/>
              </a:solidFill>
              <a:latin typeface="Calibri"/>
              <a:ea typeface="Calibri"/>
              <a:cs typeface="Calibri"/>
              <a:sym typeface="Calibri"/>
            </a:endParaRPr>
          </a:p>
          <a:p>
            <a:pPr marL="342900" marR="0" lvl="0" indent="-342900" algn="just" rtl="0">
              <a:lnSpc>
                <a:spcPct val="90000"/>
              </a:lnSpc>
              <a:spcBef>
                <a:spcPts val="480"/>
              </a:spcBef>
              <a:spcAft>
                <a:spcPts val="0"/>
              </a:spcAft>
              <a:buClr>
                <a:srgbClr val="0070C0"/>
              </a:buClr>
              <a:buSzPts val="2400"/>
              <a:buFont typeface="Arial"/>
              <a:buChar char="•"/>
            </a:pPr>
            <a:r>
              <a:rPr lang="en-US" sz="1800" b="1" i="0" u="none" strike="noStrike" cap="none" dirty="0">
                <a:solidFill>
                  <a:srgbClr val="0070C0"/>
                </a:solidFill>
                <a:latin typeface="Arial"/>
                <a:ea typeface="Arial"/>
                <a:cs typeface="Arial"/>
                <a:sym typeface="Arial"/>
              </a:rPr>
              <a:t>PACS sistemlerinin </a:t>
            </a:r>
            <a:r>
              <a:rPr lang="en-US" sz="1800" b="1" i="0" u="none" strike="noStrike" cap="none" dirty="0">
                <a:solidFill>
                  <a:srgbClr val="FF0000"/>
                </a:solidFill>
                <a:latin typeface="Arial"/>
                <a:ea typeface="Arial"/>
                <a:cs typeface="Arial"/>
                <a:sym typeface="Arial"/>
              </a:rPr>
              <a:t>maliyetlere ve yatış sürelerine </a:t>
            </a:r>
            <a:r>
              <a:rPr lang="en-US" sz="1800" b="0" i="0" u="none" strike="noStrike" cap="none" dirty="0">
                <a:solidFill>
                  <a:schemeClr val="dk1"/>
                </a:solidFill>
                <a:latin typeface="Arial"/>
                <a:ea typeface="Arial"/>
                <a:cs typeface="Arial"/>
                <a:sym typeface="Arial"/>
              </a:rPr>
              <a:t>anlamlı bir katkısı var mıdır?</a:t>
            </a:r>
            <a:endParaRPr sz="1800" b="0" i="0" u="none" strike="noStrike" cap="none" dirty="0">
              <a:solidFill>
                <a:schemeClr val="dk1"/>
              </a:solidFill>
              <a:latin typeface="Calibri"/>
              <a:ea typeface="Calibri"/>
              <a:cs typeface="Calibri"/>
              <a:sym typeface="Calibri"/>
            </a:endParaRPr>
          </a:p>
        </p:txBody>
      </p:sp>
      <p:pic>
        <p:nvPicPr>
          <p:cNvPr id="170" name="Google Shape;170;g1534c7b29a7_1_99"/>
          <p:cNvPicPr preferRelativeResize="0"/>
          <p:nvPr/>
        </p:nvPicPr>
        <p:blipFill rotWithShape="1">
          <a:blip r:embed="rId3">
            <a:alphaModFix/>
          </a:blip>
          <a:srcRect/>
          <a:stretch/>
        </p:blipFill>
        <p:spPr>
          <a:xfrm>
            <a:off x="4061128" y="4600375"/>
            <a:ext cx="4565925" cy="1888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1534c7b29a7_1_105"/>
          <p:cNvSpPr txBox="1"/>
          <p:nvPr/>
        </p:nvSpPr>
        <p:spPr>
          <a:xfrm>
            <a:off x="886968" y="996315"/>
            <a:ext cx="10168200" cy="11796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400"/>
              <a:buFont typeface="Calibri"/>
              <a:buNone/>
            </a:pPr>
            <a:r>
              <a:rPr lang="en-US" sz="2900" b="1" i="0" u="none" strike="noStrike" cap="none" dirty="0">
                <a:solidFill>
                  <a:schemeClr val="dk1"/>
                </a:solidFill>
                <a:latin typeface="Calibri"/>
                <a:ea typeface="Calibri"/>
                <a:cs typeface="Calibri"/>
                <a:sym typeface="Calibri"/>
              </a:rPr>
              <a:t>Dijital Hastane: ESK’nın Anlamlı Kullanımı (Meaningful Use)</a:t>
            </a:r>
            <a:endParaRPr sz="2900" b="0" i="0" u="none" strike="noStrike" cap="none" dirty="0">
              <a:solidFill>
                <a:srgbClr val="000000"/>
              </a:solidFill>
              <a:latin typeface="Calibri"/>
              <a:ea typeface="Calibri"/>
              <a:cs typeface="Calibri"/>
              <a:sym typeface="Calibri"/>
            </a:endParaRPr>
          </a:p>
        </p:txBody>
      </p:sp>
      <p:pic>
        <p:nvPicPr>
          <p:cNvPr id="176" name="Google Shape;176;g1534c7b29a7_1_105"/>
          <p:cNvPicPr preferRelativeResize="0"/>
          <p:nvPr/>
        </p:nvPicPr>
        <p:blipFill rotWithShape="1">
          <a:blip r:embed="rId3">
            <a:alphaModFix/>
          </a:blip>
          <a:srcRect/>
          <a:stretch/>
        </p:blipFill>
        <p:spPr>
          <a:xfrm>
            <a:off x="3285316" y="2175891"/>
            <a:ext cx="5781064" cy="4351339"/>
          </a:xfrm>
          <a:prstGeom prst="rect">
            <a:avLst/>
          </a:prstGeom>
          <a:noFill/>
          <a:ln>
            <a:noFill/>
          </a:ln>
        </p:spPr>
      </p:pic>
      <p:sp>
        <p:nvSpPr>
          <p:cNvPr id="177" name="Google Shape;177;g1534c7b29a7_1_105"/>
          <p:cNvSpPr txBox="1"/>
          <p:nvPr/>
        </p:nvSpPr>
        <p:spPr>
          <a:xfrm>
            <a:off x="8025644" y="3848592"/>
            <a:ext cx="13323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İlaç</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Laboratuvar</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Radyoloji</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Tedavi</a:t>
            </a: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dirty="0">
                <a:solidFill>
                  <a:schemeClr val="dk1"/>
                </a:solidFill>
                <a:latin typeface="Arial"/>
                <a:ea typeface="Arial"/>
                <a:cs typeface="Arial"/>
                <a:sym typeface="Arial"/>
              </a:rPr>
              <a:t>Bakım</a:t>
            </a:r>
            <a:endParaRPr sz="1200" b="0" i="0" u="none" strike="noStrike" cap="none" dirty="0">
              <a:solidFill>
                <a:schemeClr val="dk1"/>
              </a:solidFill>
              <a:latin typeface="Calibri"/>
              <a:ea typeface="Calibri"/>
              <a:cs typeface="Calibri"/>
              <a:sym typeface="Calibri"/>
            </a:endParaRPr>
          </a:p>
        </p:txBody>
      </p:sp>
      <p:cxnSp>
        <p:nvCxnSpPr>
          <p:cNvPr id="178" name="Google Shape;178;g1534c7b29a7_1_105"/>
          <p:cNvCxnSpPr/>
          <p:nvPr/>
        </p:nvCxnSpPr>
        <p:spPr>
          <a:xfrm>
            <a:off x="6069997" y="4638688"/>
            <a:ext cx="404700" cy="573900"/>
          </a:xfrm>
          <a:prstGeom prst="straightConnector1">
            <a:avLst/>
          </a:prstGeom>
          <a:noFill/>
          <a:ln w="28575" cap="flat" cmpd="sng">
            <a:solidFill>
              <a:srgbClr val="FF0000"/>
            </a:solidFill>
            <a:prstDash val="solid"/>
            <a:miter lim="800000"/>
            <a:headEnd type="none" w="sm" len="sm"/>
            <a:tailEnd type="triangle" w="med" len="med"/>
          </a:ln>
        </p:spPr>
      </p:cxnSp>
      <p:cxnSp>
        <p:nvCxnSpPr>
          <p:cNvPr id="179" name="Google Shape;179;g1534c7b29a7_1_105"/>
          <p:cNvCxnSpPr/>
          <p:nvPr/>
        </p:nvCxnSpPr>
        <p:spPr>
          <a:xfrm flipH="1">
            <a:off x="5128238" y="4648841"/>
            <a:ext cx="354000" cy="578400"/>
          </a:xfrm>
          <a:prstGeom prst="straightConnector1">
            <a:avLst/>
          </a:prstGeom>
          <a:noFill/>
          <a:ln w="28575" cap="flat" cmpd="sng">
            <a:solidFill>
              <a:srgbClr val="FF0000"/>
            </a:solidFill>
            <a:prstDash val="solid"/>
            <a:miter lim="800000"/>
            <a:headEnd type="none" w="sm" len="sm"/>
            <a:tailEnd type="triangle" w="med" len="med"/>
          </a:ln>
        </p:spPr>
      </p:cxnSp>
      <p:cxnSp>
        <p:nvCxnSpPr>
          <p:cNvPr id="180" name="Google Shape;180;g1534c7b29a7_1_105"/>
          <p:cNvCxnSpPr/>
          <p:nvPr/>
        </p:nvCxnSpPr>
        <p:spPr>
          <a:xfrm rot="10800000" flipH="1">
            <a:off x="6036927" y="3429111"/>
            <a:ext cx="404700" cy="468900"/>
          </a:xfrm>
          <a:prstGeom prst="straightConnector1">
            <a:avLst/>
          </a:prstGeom>
          <a:noFill/>
          <a:ln w="28575" cap="flat" cmpd="sng">
            <a:solidFill>
              <a:srgbClr val="FF0000"/>
            </a:solidFill>
            <a:prstDash val="solid"/>
            <a:miter lim="800000"/>
            <a:headEnd type="none" w="sm" len="sm"/>
            <a:tailEnd type="triangle" w="med" len="med"/>
          </a:ln>
        </p:spPr>
      </p:cxnSp>
      <p:cxnSp>
        <p:nvCxnSpPr>
          <p:cNvPr id="181" name="Google Shape;181;g1534c7b29a7_1_105"/>
          <p:cNvCxnSpPr/>
          <p:nvPr/>
        </p:nvCxnSpPr>
        <p:spPr>
          <a:xfrm>
            <a:off x="6146198" y="4356476"/>
            <a:ext cx="668700" cy="9600"/>
          </a:xfrm>
          <a:prstGeom prst="straightConnector1">
            <a:avLst/>
          </a:prstGeom>
          <a:noFill/>
          <a:ln w="28575" cap="flat" cmpd="sng">
            <a:solidFill>
              <a:srgbClr val="FF0000"/>
            </a:solidFill>
            <a:prstDash val="solid"/>
            <a:miter lim="800000"/>
            <a:headEnd type="none" w="sm" len="sm"/>
            <a:tailEnd type="triangle" w="med" len="med"/>
          </a:ln>
        </p:spPr>
      </p:cxnSp>
      <p:cxnSp>
        <p:nvCxnSpPr>
          <p:cNvPr id="182" name="Google Shape;182;g1534c7b29a7_1_105"/>
          <p:cNvCxnSpPr/>
          <p:nvPr/>
        </p:nvCxnSpPr>
        <p:spPr>
          <a:xfrm rot="10800000">
            <a:off x="5128238" y="3428877"/>
            <a:ext cx="354000" cy="474000"/>
          </a:xfrm>
          <a:prstGeom prst="straightConnector1">
            <a:avLst/>
          </a:prstGeom>
          <a:noFill/>
          <a:ln w="28575" cap="flat" cmpd="sng">
            <a:solidFill>
              <a:srgbClr val="FF0000"/>
            </a:solidFill>
            <a:prstDash val="solid"/>
            <a:miter lim="800000"/>
            <a:headEnd type="none" w="sm" len="sm"/>
            <a:tailEnd type="triangl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g1534c7b29a7_1_116"/>
          <p:cNvPicPr preferRelativeResize="0"/>
          <p:nvPr/>
        </p:nvPicPr>
        <p:blipFill rotWithShape="1">
          <a:blip r:embed="rId3">
            <a:alphaModFix/>
          </a:blip>
          <a:srcRect/>
          <a:stretch/>
        </p:blipFill>
        <p:spPr>
          <a:xfrm>
            <a:off x="6692110" y="-376114"/>
            <a:ext cx="5491655" cy="7334076"/>
          </a:xfrm>
          <a:prstGeom prst="rect">
            <a:avLst/>
          </a:prstGeom>
          <a:noFill/>
          <a:ln>
            <a:noFill/>
          </a:ln>
        </p:spPr>
      </p:pic>
      <p:pic>
        <p:nvPicPr>
          <p:cNvPr id="188" name="Google Shape;188;g1534c7b29a7_1_116"/>
          <p:cNvPicPr preferRelativeResize="0"/>
          <p:nvPr/>
        </p:nvPicPr>
        <p:blipFill rotWithShape="1">
          <a:blip r:embed="rId4">
            <a:alphaModFix/>
          </a:blip>
          <a:srcRect l="16801" t="10436" r="-2220" b="4224"/>
          <a:stretch/>
        </p:blipFill>
        <p:spPr>
          <a:xfrm rot="-1800031">
            <a:off x="781284" y="3703801"/>
            <a:ext cx="2518761" cy="2520100"/>
          </a:xfrm>
          <a:prstGeom prst="ellipse">
            <a:avLst/>
          </a:prstGeom>
          <a:noFill/>
          <a:ln>
            <a:noFill/>
          </a:ln>
        </p:spPr>
      </p:pic>
      <p:pic>
        <p:nvPicPr>
          <p:cNvPr id="189" name="Google Shape;189;g1534c7b29a7_1_116"/>
          <p:cNvPicPr preferRelativeResize="0"/>
          <p:nvPr/>
        </p:nvPicPr>
        <p:blipFill rotWithShape="1">
          <a:blip r:embed="rId5">
            <a:alphaModFix/>
          </a:blip>
          <a:srcRect l="28176" t="28176"/>
          <a:stretch/>
        </p:blipFill>
        <p:spPr>
          <a:xfrm rot="-1420813">
            <a:off x="3656841" y="3690198"/>
            <a:ext cx="2516485" cy="2520109"/>
          </a:xfrm>
          <a:prstGeom prst="ellipse">
            <a:avLst/>
          </a:prstGeom>
          <a:noFill/>
          <a:ln>
            <a:noFill/>
          </a:ln>
        </p:spPr>
      </p:pic>
      <p:sp>
        <p:nvSpPr>
          <p:cNvPr id="190" name="Google Shape;190;g1534c7b29a7_1_116"/>
          <p:cNvSpPr txBox="1">
            <a:spLocks noGrp="1"/>
          </p:cNvSpPr>
          <p:nvPr>
            <p:ph type="sldNum" idx="4294967295"/>
          </p:nvPr>
        </p:nvSpPr>
        <p:spPr>
          <a:xfrm>
            <a:off x="11677650" y="6484938"/>
            <a:ext cx="514500" cy="2271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SzPts val="800"/>
              <a:buNone/>
            </a:pPr>
            <a:fld id="{00000000-1234-1234-1234-123412341234}" type="slidenum">
              <a:rPr lang="en-US"/>
              <a:t>9</a:t>
            </a:fld>
            <a:endParaRPr/>
          </a:p>
        </p:txBody>
      </p:sp>
      <p:sp>
        <p:nvSpPr>
          <p:cNvPr id="191" name="Google Shape;191;g1534c7b29a7_1_116"/>
          <p:cNvSpPr/>
          <p:nvPr/>
        </p:nvSpPr>
        <p:spPr>
          <a:xfrm>
            <a:off x="1008497" y="3470154"/>
            <a:ext cx="2520000" cy="2520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92" name="Google Shape;192;g1534c7b29a7_1_116"/>
          <p:cNvSpPr txBox="1"/>
          <p:nvPr/>
        </p:nvSpPr>
        <p:spPr>
          <a:xfrm>
            <a:off x="1023328" y="3767531"/>
            <a:ext cx="25200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1" u="none" strike="noStrike" cap="none">
                <a:solidFill>
                  <a:schemeClr val="accent2"/>
                </a:solidFill>
                <a:latin typeface="Arial"/>
                <a:ea typeface="Arial"/>
                <a:cs typeface="Arial"/>
                <a:sym typeface="Arial"/>
              </a:rPr>
              <a:t>Vizyon</a:t>
            </a:r>
            <a:endParaRPr sz="4400" b="0" i="1" u="none" strike="noStrike" cap="none">
              <a:solidFill>
                <a:schemeClr val="accent2"/>
              </a:solidFill>
              <a:latin typeface="Arial"/>
              <a:ea typeface="Arial"/>
              <a:cs typeface="Arial"/>
              <a:sym typeface="Arial"/>
            </a:endParaRPr>
          </a:p>
        </p:txBody>
      </p:sp>
      <p:sp>
        <p:nvSpPr>
          <p:cNvPr id="193" name="Google Shape;193;g1534c7b29a7_1_116"/>
          <p:cNvSpPr txBox="1"/>
          <p:nvPr/>
        </p:nvSpPr>
        <p:spPr>
          <a:xfrm>
            <a:off x="1138980" y="4473552"/>
            <a:ext cx="2259000" cy="1262100"/>
          </a:xfrm>
          <a:prstGeom prst="rect">
            <a:avLst/>
          </a:prstGeom>
          <a:noFill/>
          <a:ln>
            <a:noFill/>
          </a:ln>
        </p:spPr>
        <p:txBody>
          <a:bodyPr spcFirstLastPara="1" wrap="square" lIns="0" tIns="45700" rIns="0" bIns="45700" anchor="t" anchorCtr="0">
            <a:spAutoFit/>
          </a:bodyPr>
          <a:lstStyle/>
          <a:p>
            <a:pPr marL="0" marR="0" lvl="0" indent="0" algn="ctr" rtl="0">
              <a:lnSpc>
                <a:spcPct val="125000"/>
              </a:lnSpc>
              <a:spcBef>
                <a:spcPts val="0"/>
              </a:spcBef>
              <a:spcAft>
                <a:spcPts val="0"/>
              </a:spcAft>
              <a:buClr>
                <a:srgbClr val="000000"/>
              </a:buClr>
              <a:buSzPts val="1600"/>
              <a:buFont typeface="Arial"/>
              <a:buNone/>
            </a:pPr>
            <a:r>
              <a:rPr lang="en-US" sz="1600" b="0" i="0" u="none" strike="noStrike" cap="none" dirty="0">
                <a:solidFill>
                  <a:srgbClr val="FF5A5A"/>
                </a:solidFill>
                <a:latin typeface="Century Gothic"/>
                <a:ea typeface="Century Gothic"/>
                <a:cs typeface="Century Gothic"/>
                <a:sym typeface="Century Gothic"/>
              </a:rPr>
              <a:t>Her insanın her yerde eksiksiz bir şekilde sağlık hizmeti almasını sağlamak.</a:t>
            </a:r>
            <a:endParaRPr sz="1600" b="0" i="0" u="none" strike="noStrike" cap="none" dirty="0">
              <a:solidFill>
                <a:srgbClr val="FF5A5A"/>
              </a:solidFill>
              <a:latin typeface="Century Gothic"/>
              <a:ea typeface="Century Gothic"/>
              <a:cs typeface="Century Gothic"/>
              <a:sym typeface="Century Gothic"/>
            </a:endParaRPr>
          </a:p>
        </p:txBody>
      </p:sp>
      <p:sp>
        <p:nvSpPr>
          <p:cNvPr id="194" name="Google Shape;194;g1534c7b29a7_1_116"/>
          <p:cNvSpPr txBox="1"/>
          <p:nvPr/>
        </p:nvSpPr>
        <p:spPr>
          <a:xfrm>
            <a:off x="631330" y="765344"/>
            <a:ext cx="7274400" cy="2680800"/>
          </a:xfrm>
          <a:prstGeom prst="rect">
            <a:avLst/>
          </a:prstGeom>
          <a:noFill/>
          <a:ln>
            <a:noFill/>
          </a:ln>
        </p:spPr>
        <p:txBody>
          <a:bodyPr spcFirstLastPara="1" wrap="square" lIns="0" tIns="0" rIns="0" bIns="0" anchor="t" anchorCtr="0">
            <a:noAutofit/>
          </a:bodyPr>
          <a:lstStyle/>
          <a:p>
            <a:pPr marL="0" marR="0" lvl="0" indent="0" algn="ctr" rtl="0">
              <a:lnSpc>
                <a:spcPct val="78000"/>
              </a:lnSpc>
              <a:spcBef>
                <a:spcPts val="0"/>
              </a:spcBef>
              <a:spcAft>
                <a:spcPts val="0"/>
              </a:spcAft>
              <a:buClr>
                <a:schemeClr val="accent3"/>
              </a:buClr>
              <a:buSzPts val="4000"/>
              <a:buFont typeface="Arial"/>
              <a:buNone/>
            </a:pPr>
            <a:r>
              <a:rPr lang="en-US" sz="4000" b="1" i="1" u="none" strike="noStrike" cap="none" dirty="0">
                <a:solidFill>
                  <a:srgbClr val="FF0000"/>
                </a:solidFill>
                <a:latin typeface="Century Gothic"/>
                <a:ea typeface="Century Gothic"/>
                <a:cs typeface="Century Gothic"/>
                <a:sym typeface="Century Gothic"/>
              </a:rPr>
              <a:t> </a:t>
            </a:r>
            <a:r>
              <a:rPr lang="en-US" sz="4400" i="1" dirty="0">
                <a:solidFill>
                  <a:schemeClr val="accent2"/>
                </a:solidFill>
                <a:sym typeface="Century Gothic"/>
              </a:rPr>
              <a:t>HIMSS Hakkında</a:t>
            </a:r>
            <a:endParaRPr sz="4400" i="1" dirty="0">
              <a:solidFill>
                <a:schemeClr val="accent2"/>
              </a:solidFill>
              <a:sym typeface="Century Gothic"/>
            </a:endParaRPr>
          </a:p>
          <a:p>
            <a:pPr marL="0" marR="0" lvl="0" indent="0" algn="ctr" rtl="0">
              <a:lnSpc>
                <a:spcPct val="120000"/>
              </a:lnSpc>
              <a:spcBef>
                <a:spcPts val="1000"/>
              </a:spcBef>
              <a:spcAft>
                <a:spcPts val="0"/>
              </a:spcAft>
              <a:buClr>
                <a:schemeClr val="accent3"/>
              </a:buClr>
              <a:buSzPts val="1800"/>
              <a:buFont typeface="Arial"/>
              <a:buNone/>
            </a:pPr>
            <a:r>
              <a:rPr lang="en-US" sz="1800" b="0" i="0" u="none" strike="noStrike" cap="none" dirty="0">
                <a:solidFill>
                  <a:srgbClr val="FF0000"/>
                </a:solidFill>
                <a:latin typeface="Century Gothic"/>
                <a:ea typeface="Century Gothic"/>
                <a:cs typeface="Century Gothic"/>
                <a:sym typeface="Century Gothic"/>
              </a:rPr>
              <a:t>HIMSS (Healthcare Information and Management Systems Society) 1961 yılında ABD’de kurulmuş olan, kar amacı gütmeyen bir sivil toplum kuruluşudur. HIMSS vizyonunu ‘’Better health through information and technology (teknoloji ve bilginin daha iyi kullanımını sağlayarak sağlığı iyileştirmek)’’ olarak belirlemiştir</a:t>
            </a:r>
            <a:r>
              <a:rPr lang="en-US" sz="1800" b="0" i="0" u="none" strike="noStrike" cap="none" dirty="0">
                <a:solidFill>
                  <a:schemeClr val="lt1"/>
                </a:solidFill>
                <a:latin typeface="Century Gothic"/>
                <a:ea typeface="Century Gothic"/>
                <a:cs typeface="Century Gothic"/>
                <a:sym typeface="Century Gothic"/>
              </a:rPr>
              <a:t>.</a:t>
            </a:r>
            <a:endParaRPr sz="1200" b="0" i="1" u="none" strike="noStrike" cap="none" dirty="0">
              <a:solidFill>
                <a:schemeClr val="lt1"/>
              </a:solidFill>
              <a:latin typeface="Century Gothic"/>
              <a:ea typeface="Century Gothic"/>
              <a:cs typeface="Century Gothic"/>
              <a:sym typeface="Century Gothic"/>
            </a:endParaRPr>
          </a:p>
        </p:txBody>
      </p:sp>
      <p:sp>
        <p:nvSpPr>
          <p:cNvPr id="195" name="Google Shape;195;g1534c7b29a7_1_116"/>
          <p:cNvSpPr/>
          <p:nvPr/>
        </p:nvSpPr>
        <p:spPr>
          <a:xfrm>
            <a:off x="3923923" y="3470154"/>
            <a:ext cx="2520000" cy="252000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96" name="Google Shape;196;g1534c7b29a7_1_116"/>
          <p:cNvSpPr txBox="1"/>
          <p:nvPr/>
        </p:nvSpPr>
        <p:spPr>
          <a:xfrm>
            <a:off x="3903964" y="3767531"/>
            <a:ext cx="2520000" cy="769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1" u="none" strike="noStrike" cap="none" dirty="0">
                <a:solidFill>
                  <a:schemeClr val="accent2"/>
                </a:solidFill>
                <a:latin typeface="Arial"/>
                <a:ea typeface="Arial"/>
                <a:cs typeface="Arial"/>
                <a:sym typeface="Arial"/>
              </a:rPr>
              <a:t>Misyon</a:t>
            </a:r>
            <a:endParaRPr sz="4400" b="0" i="1" u="none" strike="noStrike" cap="none" dirty="0">
              <a:solidFill>
                <a:schemeClr val="accent2"/>
              </a:solidFill>
              <a:latin typeface="Arial"/>
              <a:ea typeface="Arial"/>
              <a:cs typeface="Arial"/>
              <a:sym typeface="Arial"/>
            </a:endParaRPr>
          </a:p>
        </p:txBody>
      </p:sp>
      <p:sp>
        <p:nvSpPr>
          <p:cNvPr id="197" name="Google Shape;197;g1534c7b29a7_1_116"/>
          <p:cNvSpPr txBox="1"/>
          <p:nvPr/>
        </p:nvSpPr>
        <p:spPr>
          <a:xfrm>
            <a:off x="4042693" y="4460184"/>
            <a:ext cx="2259000" cy="1569900"/>
          </a:xfrm>
          <a:prstGeom prst="rect">
            <a:avLst/>
          </a:prstGeom>
          <a:noFill/>
          <a:ln>
            <a:noFill/>
          </a:ln>
        </p:spPr>
        <p:txBody>
          <a:bodyPr spcFirstLastPara="1" wrap="square" lIns="0" tIns="45700" rIns="0" bIns="45700" anchor="t" anchorCtr="0">
            <a:spAutoFit/>
          </a:bodyPr>
          <a:lstStyle/>
          <a:p>
            <a:pPr marL="0" marR="0" lvl="0" indent="0" algn="ctr" rtl="0">
              <a:lnSpc>
                <a:spcPct val="125000"/>
              </a:lnSpc>
              <a:spcBef>
                <a:spcPts val="0"/>
              </a:spcBef>
              <a:spcAft>
                <a:spcPts val="0"/>
              </a:spcAft>
              <a:buClr>
                <a:srgbClr val="000000"/>
              </a:buClr>
              <a:buSzPts val="1600"/>
              <a:buFont typeface="Arial"/>
              <a:buNone/>
            </a:pPr>
            <a:r>
              <a:rPr lang="en-US" sz="1600" b="0" i="0" u="none" strike="noStrike" cap="none" dirty="0">
                <a:solidFill>
                  <a:srgbClr val="FF5A5A"/>
                </a:solidFill>
                <a:latin typeface="Century Gothic"/>
                <a:ea typeface="Century Gothic"/>
                <a:cs typeface="Century Gothic"/>
                <a:sym typeface="Century Gothic"/>
              </a:rPr>
              <a:t>Bilgi ve teknolojinin gücünü kullanarak küresel sağlık ekosistemini yeniden şekillendirmek.</a:t>
            </a:r>
            <a:endParaRPr sz="1600" b="0" i="0" u="none" strike="noStrike" cap="none" dirty="0">
              <a:solidFill>
                <a:srgbClr val="FF5A5A"/>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TotalTime>
  <Words>4662</Words>
  <Application>Microsoft Office PowerPoint</Application>
  <PresentationFormat>Geniş ekran</PresentationFormat>
  <Paragraphs>694</Paragraphs>
  <Slides>51</Slides>
  <Notes>42</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51</vt:i4>
      </vt:variant>
    </vt:vector>
  </HeadingPairs>
  <TitlesOfParts>
    <vt:vector size="59" baseType="lpstr">
      <vt:lpstr>Tahoma</vt:lpstr>
      <vt:lpstr>Times New Roman</vt:lpstr>
      <vt:lpstr>Calibri</vt:lpstr>
      <vt:lpstr>Century Gothic</vt:lpstr>
      <vt:lpstr>TimesNewRomanPSMT</vt:lpstr>
      <vt:lpstr>Noto Sans Symbols</vt:lpstr>
      <vt:lpstr>Arial</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HIMSS Hakkında</vt:lpstr>
      <vt:lpstr>HIMSS Hakkında</vt:lpstr>
      <vt:lpstr>HIMSS Hakkında</vt:lpstr>
      <vt:lpstr>HIMSS Hakkında</vt:lpstr>
      <vt:lpstr>HIMSS Hakkında</vt:lpstr>
      <vt:lpstr>Ne durumdayız?</vt:lpstr>
      <vt:lpstr>PowerPoint Sunusu</vt:lpstr>
      <vt:lpstr>Ne durumdayız?</vt:lpstr>
      <vt:lpstr>Ne durumdayız?</vt:lpstr>
      <vt:lpstr>Ne durumdayız?</vt:lpstr>
      <vt:lpstr>Ne durumdayız?</vt:lpstr>
      <vt:lpstr>PowerPoint Sunusu</vt:lpstr>
      <vt:lpstr>PowerPoint Sunusu</vt:lpstr>
      <vt:lpstr>PowerPoint Sunusu</vt:lpstr>
      <vt:lpstr>PowerPoint Sunusu</vt:lpstr>
      <vt:lpstr>PowerPoint Sunusu</vt:lpstr>
      <vt:lpstr>EMRAM Hakkında </vt:lpstr>
      <vt:lpstr>EMRAM Hakkında </vt:lpstr>
      <vt:lpstr>EMRAM Hakkında </vt:lpstr>
      <vt:lpstr>EMRAM Hakkında </vt:lpstr>
      <vt:lpstr>EMRAM Hakkında </vt:lpstr>
      <vt:lpstr>EMRAM Hakkında </vt:lpstr>
      <vt:lpstr>EMRAM Hakkında </vt:lpstr>
      <vt:lpstr>Nasıl Başarabiliriz? En zorlanılan konulardan biri Klinik Karar Destek Sistemleri(KKDS)</vt:lpstr>
      <vt:lpstr>Hekim Klinik Karar Destek Sistemi (KKDS)</vt:lpstr>
      <vt:lpstr>Hekim Klinik Karar Destek Sistemi (KKDS)</vt:lpstr>
      <vt:lpstr>Hekim Klinik Karar Destek Sistemi (KKDS)</vt:lpstr>
      <vt:lpstr>Nelere ihtiyacımız var?</vt:lpstr>
      <vt:lpstr>PowerPoint Sunusu</vt:lpstr>
      <vt:lpstr>Vaka Çalışması: İmplant Sayısının ve Kalitesinin Artırılması</vt:lpstr>
      <vt:lpstr>Vaka Çalışması: İmplant Sayısının ve Kalitesinin Artırılması</vt:lpstr>
      <vt:lpstr>Vaka Çalışması: Sabit Protez Sayısının Arttırılması ve RPT Sayılarının Azaltılması</vt:lpstr>
      <vt:lpstr>Vaka Çalışması: Sabit Protez Sayısının Arttırılması ve RPT Sayılarının Azaltılması</vt:lpstr>
      <vt:lpstr>Vaka Çalışması: Reçete Edilen Antibiyotik Oranının Azaltılması</vt:lpstr>
      <vt:lpstr>Vaka Çalışması: KDİU</vt:lpstr>
      <vt:lpstr>ESK ve Fonksiyonları ile Dijital Dönüşüm</vt:lpstr>
      <vt:lpstr>Klinik Uyarılar ile Dijital Dönüşüm</vt:lpstr>
      <vt:lpstr>    HIMSS Modellerine Göre Seviyelendirme</vt:lpstr>
      <vt:lpstr>İl Sorumlularımız </vt:lpstr>
      <vt:lpstr>Seviye Belirleme Anketi, Seviye 6/7 Gap Analizi ve Validasyonları İletişim için: </vt:lpstr>
      <vt:lpstr>Web Siteleri</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Esra BAYRAKTAR</dc:creator>
  <cp:lastModifiedBy>İlker KÖSE</cp:lastModifiedBy>
  <cp:revision>10</cp:revision>
  <dcterms:created xsi:type="dcterms:W3CDTF">2021-05-14T14:30:34Z</dcterms:created>
  <dcterms:modified xsi:type="dcterms:W3CDTF">2022-09-21T05:44:07Z</dcterms:modified>
</cp:coreProperties>
</file>