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35"/>
  </p:notesMasterIdLst>
  <p:handoutMasterIdLst>
    <p:handoutMasterId r:id="rId36"/>
  </p:handoutMasterIdLst>
  <p:sldIdLst>
    <p:sldId id="330" r:id="rId3"/>
    <p:sldId id="408" r:id="rId4"/>
    <p:sldId id="414" r:id="rId5"/>
    <p:sldId id="474" r:id="rId6"/>
    <p:sldId id="475" r:id="rId7"/>
    <p:sldId id="476" r:id="rId8"/>
    <p:sldId id="415" r:id="rId9"/>
    <p:sldId id="416" r:id="rId10"/>
    <p:sldId id="417" r:id="rId11"/>
    <p:sldId id="477" r:id="rId12"/>
    <p:sldId id="478" r:id="rId13"/>
    <p:sldId id="479" r:id="rId14"/>
    <p:sldId id="480" r:id="rId15"/>
    <p:sldId id="418" r:id="rId16"/>
    <p:sldId id="419" r:id="rId17"/>
    <p:sldId id="420" r:id="rId18"/>
    <p:sldId id="422" r:id="rId19"/>
    <p:sldId id="439" r:id="rId20"/>
    <p:sldId id="440" r:id="rId21"/>
    <p:sldId id="457" r:id="rId22"/>
    <p:sldId id="458" r:id="rId23"/>
    <p:sldId id="459" r:id="rId24"/>
    <p:sldId id="462" r:id="rId25"/>
    <p:sldId id="481" r:id="rId26"/>
    <p:sldId id="463" r:id="rId27"/>
    <p:sldId id="464" r:id="rId28"/>
    <p:sldId id="471" r:id="rId29"/>
    <p:sldId id="466" r:id="rId30"/>
    <p:sldId id="467" r:id="rId31"/>
    <p:sldId id="468" r:id="rId32"/>
    <p:sldId id="470" r:id="rId33"/>
    <p:sldId id="298" r:id="rId34"/>
  </p:sldIdLst>
  <p:sldSz cx="9144000" cy="6858000" type="screen4x3"/>
  <p:notesSz cx="6858000" cy="9144000"/>
  <p:embeddedFontLst>
    <p:embeddedFont>
      <p:font typeface="Calibri" pitchFamily="34" charset="0"/>
      <p:regular r:id="rId37"/>
      <p:bold r:id="rId38"/>
      <p:italic r:id="rId39"/>
      <p:boldItalic r:id="rId40"/>
    </p:embeddedFont>
    <p:embeddedFont>
      <p:font typeface="Noto Sans Symbols" charset="0"/>
      <p:regular r:id="rId41"/>
    </p:embeddedFont>
    <p:embeddedFont>
      <p:font typeface="ＭＳ Ｐゴシック" pitchFamily="34" charset="-128"/>
      <p:regular r:id="rId42"/>
    </p:embeddedFont>
    <p:embeddedFont>
      <p:font typeface="Verdana"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74"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10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1" autoAdjust="0"/>
    <p:restoredTop sz="67476" autoAdjust="0"/>
  </p:normalViewPr>
  <p:slideViewPr>
    <p:cSldViewPr snapToGrid="0" snapToObjects="1">
      <p:cViewPr varScale="1">
        <p:scale>
          <a:sx n="58" d="100"/>
          <a:sy n="58" d="100"/>
        </p:scale>
        <p:origin x="-2002" y="-82"/>
      </p:cViewPr>
      <p:guideLst>
        <p:guide orient="horz" pos="3974"/>
        <p:guide orient="horz" pos="4178"/>
        <p:guide orient="horz" pos="119"/>
        <p:guide orient="horz" pos="822"/>
        <p:guide orient="horz" pos="981"/>
        <p:guide pos="295"/>
        <p:guide pos="635"/>
        <p:guide pos="1008"/>
      </p:guideLst>
    </p:cSldViewPr>
  </p:slideViewPr>
  <p:outlineViewPr>
    <p:cViewPr>
      <p:scale>
        <a:sx n="33" d="100"/>
        <a:sy n="33" d="100"/>
      </p:scale>
      <p:origin x="0" y="-58288"/>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5/13/2024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269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5.1, Page 245.</a:t>
            </a:r>
          </a:p>
          <a:p>
            <a:pPr lvl="0" defTabSz="914400"/>
            <a:r>
              <a:rPr lang="en-US" sz="1200" b="0" i="0" u="none" strike="noStrike" kern="1200" cap="none" dirty="0">
                <a:solidFill>
                  <a:prstClr val="black"/>
                </a:solidFill>
                <a:latin typeface="Arial"/>
                <a:ea typeface="Arial"/>
                <a:cs typeface="Arial"/>
                <a:sym typeface="Arial"/>
              </a:rPr>
              <a:t>E-commerce security is multi-layered, and must take into account new technology, policies and procedures, and laws and industry standards.</a:t>
            </a:r>
          </a:p>
          <a:p>
            <a:pPr lvl="0" defTabSz="914400"/>
            <a:endParaRPr lang="en-US" sz="1200" b="0" i="0" u="none" strike="noStrike" kern="1200" cap="none" dirty="0">
              <a:solidFill>
                <a:prstClr val="black"/>
              </a:solidFill>
              <a:latin typeface="Arial"/>
              <a:ea typeface="Arial"/>
              <a:cs typeface="Arial"/>
              <a:sym typeface="Arial"/>
            </a:endParaRPr>
          </a:p>
          <a:p>
            <a:pPr lvl="0" defTabSz="914400"/>
            <a:r>
              <a:rPr lang="en-US" sz="1200" b="0" i="0" u="sng" strike="noStrike" kern="1200" cap="none" dirty="0">
                <a:solidFill>
                  <a:prstClr val="black"/>
                </a:solidFill>
                <a:latin typeface="Arial"/>
                <a:ea typeface="Arial"/>
                <a:cs typeface="Arial"/>
                <a:sym typeface="Arial"/>
              </a:rPr>
              <a:t>Alt Text: </a:t>
            </a:r>
          </a:p>
          <a:p>
            <a:pPr lvl="0" defTabSz="914400"/>
            <a:r>
              <a:rPr lang="en-US" sz="1200" b="0" i="0" u="none" strike="noStrike" kern="1200" cap="none" dirty="0">
                <a:solidFill>
                  <a:prstClr val="black"/>
                </a:solidFill>
                <a:latin typeface="Arial"/>
                <a:ea typeface="Arial"/>
                <a:cs typeface="Arial"/>
                <a:sym typeface="Arial"/>
              </a:rPr>
              <a:t>The illustration consists of four concentric layers. The layers from innermost to outermost are labeled as follows. Data. Technology solutions. Organizational policies and procedures. Laws and industry standards.</a:t>
            </a:r>
          </a:p>
          <a:p>
            <a:pPr lvl="0" defTabSz="914400"/>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234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227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5.2, Page 248. </a:t>
            </a:r>
          </a:p>
          <a:p>
            <a:pPr lvl="0" defTabSz="914400">
              <a:defRPr/>
            </a:pPr>
            <a:r>
              <a:rPr lang="en-US" sz="1200" b="0" i="0" u="none" strike="noStrike" kern="1200" cap="none" dirty="0">
                <a:solidFill>
                  <a:prstClr val="black"/>
                </a:solidFill>
                <a:latin typeface="Arial"/>
                <a:ea typeface="Arial"/>
                <a:cs typeface="Arial"/>
                <a:sym typeface="Arial"/>
              </a:rPr>
              <a:t>There are three major vulnerable points in e-commerce transactions: Internet communications, servers, and clients.</a:t>
            </a:r>
          </a:p>
          <a:p>
            <a:pPr lvl="0" defTabSz="914400">
              <a:defRPr/>
            </a:pPr>
            <a:endParaRPr lang="en-US" sz="1200" b="0" i="0" u="none"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online consumer computer is vulnerable to web beacons. The connection between the online consumer and internet service provider is vulnerable to WI FI listening and wire taps. The online store and database servers are part of the merchant website run by merchant web servers. The online store, which is connected on one side to </a:t>
            </a:r>
            <a:r>
              <a:rPr lang="en-US" sz="1200" b="0" i="0" u="none" strike="noStrike" kern="1200" cap="none" dirty="0" err="1">
                <a:solidFill>
                  <a:schemeClr val="dk1"/>
                </a:solidFill>
                <a:effectLst/>
                <a:latin typeface="Arial"/>
                <a:ea typeface="Calibri" panose="020F0502020204030204" pitchFamily="34" charset="0"/>
                <a:cs typeface="Arial"/>
                <a:sym typeface="Arial"/>
              </a:rPr>
              <a:t>to</a:t>
            </a:r>
            <a:r>
              <a:rPr lang="en-US" sz="1200" b="0" i="0" u="none" strike="noStrike" kern="1200" cap="none" dirty="0">
                <a:solidFill>
                  <a:schemeClr val="dk1"/>
                </a:solidFill>
                <a:effectLst/>
                <a:latin typeface="Arial"/>
                <a:ea typeface="Calibri" panose="020F0502020204030204" pitchFamily="34" charset="0"/>
                <a:cs typeface="Arial"/>
                <a:sym typeface="Arial"/>
              </a:rPr>
              <a:t> the internet service provider and on the other side to the database server, is vulnerable to a customer list hack. The database server, which is connected on one side to the online store and on the </a:t>
            </a:r>
            <a:r>
              <a:rPr lang="en-US" sz="1200" b="0" i="0" u="none" strike="noStrike" kern="1200" cap="none">
                <a:solidFill>
                  <a:schemeClr val="dk1"/>
                </a:solidFill>
                <a:effectLst/>
                <a:latin typeface="Arial"/>
                <a:ea typeface="Calibri" panose="020F0502020204030204" pitchFamily="34" charset="0"/>
                <a:cs typeface="Arial"/>
                <a:sym typeface="Arial"/>
              </a:rPr>
              <a:t>other side </a:t>
            </a:r>
            <a:r>
              <a:rPr lang="en-US" sz="1200" b="0" i="0" u="none" strike="noStrike" kern="1200" cap="none" dirty="0">
                <a:solidFill>
                  <a:schemeClr val="dk1"/>
                </a:solidFill>
                <a:effectLst/>
                <a:latin typeface="Arial"/>
                <a:ea typeface="Calibri" panose="020F0502020204030204" pitchFamily="34" charset="0"/>
                <a:cs typeface="Arial"/>
                <a:sym typeface="Arial"/>
              </a:rPr>
              <a:t>to the warehouse, which is also connected to shipping, is vulnerable to an S Q L injection attack. The customer credit card bank is vulnerable to a D O S attack, card theft, or other hack. The connection between the customer credit card bank and the merchant bank is vulnerable to a security breach that also impacts the online store.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215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5.5, Page 268. </a:t>
            </a:r>
          </a:p>
          <a:p>
            <a:pPr lvl="0" defTabSz="914400">
              <a:defRPr/>
            </a:pPr>
            <a:r>
              <a:rPr lang="en-US" sz="1200" b="0" i="0" u="none" strike="noStrike" kern="1200" cap="none" dirty="0">
                <a:solidFill>
                  <a:prstClr val="black"/>
                </a:solidFill>
                <a:latin typeface="Arial"/>
                <a:ea typeface="Arial"/>
                <a:cs typeface="Arial"/>
                <a:sym typeface="Arial"/>
              </a:rPr>
              <a:t>There are a number of tools available to achieve e-commerce security.</a:t>
            </a:r>
          </a:p>
          <a:p>
            <a:pPr lvl="0" defTabSz="914400">
              <a:defRPr/>
            </a:pPr>
            <a:endParaRPr lang="en-US" sz="1200" b="0" i="0" u="none"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web-like structure has security management in the middle. Going in a clockwise direction, security management tools are identified as follows: encryption, network security protocols, virtual private networks, authentication procedures, proxy servers, anti virus software, automated software updates, intrusion detection and prevention, and firewalls.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806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5.9, Page 281. </a:t>
            </a:r>
          </a:p>
          <a:p>
            <a:pPr lvl="0" defTabSz="914400">
              <a:defRPr/>
            </a:pPr>
            <a:r>
              <a:rPr lang="en-US" sz="1200" b="0" i="0" u="none" strike="noStrike" kern="1200" cap="none" dirty="0">
                <a:solidFill>
                  <a:prstClr val="black"/>
                </a:solidFill>
                <a:latin typeface="Arial"/>
                <a:ea typeface="Arial"/>
                <a:cs typeface="Arial"/>
                <a:sym typeface="Arial"/>
              </a:rPr>
              <a:t>There are five steps involved in building an e-commerce security plan.</a:t>
            </a:r>
          </a:p>
          <a:p>
            <a:pPr lvl="0" defTabSz="914400">
              <a:defRPr/>
            </a:pPr>
            <a:endParaRPr lang="en-US" sz="1200" b="0" i="0" u="none"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steps for developing an e commerce security plan are as follows: Step 1, perform a risk assessment. 2, develop a security policy. 3, develop an implementation plan. 4, create a security organization. 5, perform a security audit.</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446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4723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5.10, Page 290. </a:t>
            </a:r>
          </a:p>
          <a:p>
            <a:pPr lvl="0" defTabSz="914400">
              <a:defRPr/>
            </a:pPr>
            <a:endParaRPr lang="en-US" sz="1200" b="0" i="0" u="none"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mn-lt"/>
                <a:ea typeface="Arial"/>
                <a:cs typeface="Arial"/>
                <a:sym typeface="Arial"/>
              </a:rPr>
              <a:t>Long description:</a:t>
            </a:r>
            <a:r>
              <a:rPr lang="en-US" sz="1200" b="0" i="0" u="none" strike="noStrike" kern="1200" cap="none" dirty="0">
                <a:solidFill>
                  <a:schemeClr val="dk1"/>
                </a:solidFill>
                <a:effectLst/>
                <a:latin typeface="Arial"/>
                <a:ea typeface="Arial"/>
                <a:cs typeface="Arial"/>
                <a:sym typeface="Arial"/>
              </a:rPr>
              <a:t> The</a:t>
            </a:r>
            <a:r>
              <a:rPr lang="en-US" sz="1200" b="0" i="0" u="none" strike="noStrike" kern="1200" cap="none" dirty="0">
                <a:solidFill>
                  <a:schemeClr val="dk1"/>
                </a:solidFill>
                <a:effectLst/>
                <a:latin typeface="Arial"/>
                <a:ea typeface="Calibri" panose="020F0502020204030204" pitchFamily="34" charset="0"/>
                <a:cs typeface="Arial"/>
                <a:sym typeface="Arial"/>
              </a:rPr>
              <a:t> illustration depicts six steps: 1, a consumer makes a purchase. 2, S S L or T L S provides secure connection through the internet to the merchant server. 3, merchant software contacts the clearinghouse over a secure line. 4, the clearinghouse verifies account and balance with issuing bank. 5, the issuing bank credits merchant account. 6, a monthly statement is issued with debit for purchase.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906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5.15, Page 318. </a:t>
            </a:r>
          </a:p>
          <a:p>
            <a:pPr lvl="0" defTabSz="914400">
              <a:defRPr/>
            </a:pPr>
            <a:r>
              <a:rPr lang="en-US" sz="1200" b="0" i="0" u="none" strike="noStrike" kern="1200" cap="none" baseline="0" dirty="0">
                <a:solidFill>
                  <a:schemeClr val="dk1"/>
                </a:solidFill>
                <a:latin typeface="Arial"/>
                <a:ea typeface="Arial"/>
                <a:cs typeface="Arial"/>
                <a:sym typeface="Arial"/>
              </a:rPr>
              <a:t>A blockchain system is a distributed database that records transactions in a P2P network of computers.</a:t>
            </a:r>
          </a:p>
          <a:p>
            <a:pPr lvl="0" defTabSz="914400">
              <a:defRPr/>
            </a:pPr>
            <a:endParaRPr lang="en-US" sz="1200" b="0" i="0" u="sng" strike="noStrike" kern="1200" cap="none" dirty="0">
              <a:solidFill>
                <a:prstClr val="black"/>
              </a:solidFill>
              <a:latin typeface="Arial"/>
              <a:ea typeface="Arial"/>
              <a:cs typeface="Arial"/>
              <a:sym typeface="Arial"/>
            </a:endParaRPr>
          </a:p>
          <a:p>
            <a:pPr lvl="0" defTabSz="914400">
              <a:defRPr/>
            </a:pPr>
            <a:r>
              <a:rPr lang="en-US" sz="1200" b="0" i="0" u="sng" strike="noStrike" kern="1200" cap="none" dirty="0">
                <a:solidFill>
                  <a:prstClr val="black"/>
                </a:solidFill>
                <a:latin typeface="Arial"/>
                <a:ea typeface="Arial"/>
                <a:cs typeface="Arial"/>
                <a:sym typeface="Arial"/>
              </a:rPr>
              <a:t>Alt Text</a:t>
            </a:r>
          </a:p>
          <a:p>
            <a:pPr lvl="0" defTabSz="914400">
              <a:defRPr/>
            </a:pPr>
            <a:r>
              <a:rPr lang="en-US" sz="1200" b="0" i="0" u="none" strike="noStrike" kern="1200" cap="none" dirty="0">
                <a:solidFill>
                  <a:prstClr val="black"/>
                </a:solidFill>
                <a:latin typeface="+mn-lt"/>
                <a:ea typeface="Arial"/>
                <a:cs typeface="Arial"/>
                <a:sym typeface="Arial"/>
              </a:rPr>
              <a:t>Long description: The </a:t>
            </a:r>
            <a:r>
              <a:rPr lang="en-US" sz="1200" b="0" i="0" u="none" strike="noStrike" kern="1200" cap="none" dirty="0">
                <a:solidFill>
                  <a:schemeClr val="dk1"/>
                </a:solidFill>
                <a:effectLst/>
                <a:latin typeface="Arial"/>
                <a:ea typeface="Calibri" panose="020F0502020204030204" pitchFamily="34" charset="0"/>
                <a:cs typeface="Arial"/>
                <a:sym typeface="Arial"/>
              </a:rPr>
              <a:t>illustration has six steps, as follows. Step 1, an order is submitted by a user or customer. 2, the transaction is broadcast to a P 2 P network of computers. 3, the transaction is validated by others in the network. 4, the block is added to the chain of transactions for this user. 5, production, warehouse, logistics add additional blocks. 6, the order is fulfilled.</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89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marL="1143000"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2020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0"/>
              </a:ext>
            </a:extLst>
          </p:cNvPr>
          <p:cNvSpPr>
            <a:spLocks noGrp="1"/>
          </p:cNvSpPr>
          <p:nvPr>
            <p:ph type="body" idx="1"/>
          </p:nvPr>
        </p:nvSpPr>
        <p:spPr>
          <a:xfrm>
            <a:off x="457200" y="1212419"/>
            <a:ext cx="8229600" cy="413524"/>
          </a:xfrm>
        </p:spPr>
        <p:txBody>
          <a:bodyPr anchor="ctr"/>
          <a:lstStyle/>
          <a:p>
            <a:r>
              <a:rPr lang="en-US" noProof="0" dirty="0">
                <a:solidFill>
                  <a:schemeClr val="tx2"/>
                </a:solidFill>
              </a:rPr>
              <a:t>Seventeenth Edition</a:t>
            </a:r>
          </a:p>
        </p:txBody>
      </p:sp>
      <p:pic>
        <p:nvPicPr>
          <p:cNvPr id="7" name="Picture 6" descr="Front cover: E-commerce 20 23: business. technology. society. Seventeenth Edition. By Kenneth C. Laudon and Carol Guercio Traver">
            <a:extLst>
              <a:ext uri="{FF2B5EF4-FFF2-40B4-BE49-F238E27FC236}">
                <a16:creationId xmlns:a16="http://schemas.microsoft.com/office/drawing/2014/main" xmlns="" id="{6F0B7BD1-7F37-AC66-ADF4-2F6D30FD3AED}"/>
              </a:ext>
            </a:extLst>
          </p:cNvPr>
          <p:cNvPicPr>
            <a:picLocks noChangeAspect="1"/>
          </p:cNvPicPr>
          <p:nvPr/>
        </p:nvPicPr>
        <p:blipFill>
          <a:blip r:embed="rId3"/>
          <a:stretch>
            <a:fillRect/>
          </a:stretch>
        </p:blipFill>
        <p:spPr>
          <a:xfrm>
            <a:off x="557348" y="1707337"/>
            <a:ext cx="3592485" cy="4490606"/>
          </a:xfrm>
          <a:prstGeom prst="rect">
            <a:avLst/>
          </a:prstGeom>
        </p:spPr>
      </p:pic>
      <p:sp>
        <p:nvSpPr>
          <p:cNvPr id="5" name="Content Placeholder 4">
            <a:extLst>
              <a:ext uri="{FF2B5EF4-FFF2-40B4-BE49-F238E27FC236}">
                <a16:creationId xmlns:a16="http://schemas.microsoft.com/office/drawing/2014/main" xmlns="" id="{2D222376-7AD7-4443-B67A-120BE12F4DDB}"/>
              </a:ext>
              <a:ext uri="{C183D7F6-B498-43B3-948B-1728B52AA6E4}">
                <adec:decorative xmlns:adec="http://schemas.microsoft.com/office/drawing/2017/decorative" xmlns="" val="0"/>
              </a:ext>
            </a:extLst>
          </p:cNvPr>
          <p:cNvSpPr>
            <a:spLocks noGrp="1"/>
          </p:cNvSpPr>
          <p:nvPr>
            <p:ph sz="quarter" idx="14"/>
          </p:nvPr>
        </p:nvSpPr>
        <p:spPr>
          <a:xfrm>
            <a:off x="5029200" y="1906104"/>
            <a:ext cx="3657600" cy="1186345"/>
          </a:xfrm>
        </p:spPr>
        <p:txBody>
          <a:bodyPr/>
          <a:lstStyle/>
          <a:p>
            <a:pPr marL="0" algn="ctr"/>
            <a:r>
              <a:rPr lang="en-US" b="1" noProof="0" dirty="0">
                <a:latin typeface="+mn-lt"/>
              </a:rPr>
              <a:t>Chapter 5</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0"/>
              </a:ext>
            </a:extLst>
          </p:cNvPr>
          <p:cNvSpPr>
            <a:spLocks noGrp="1"/>
          </p:cNvSpPr>
          <p:nvPr>
            <p:ph sz="quarter" idx="15"/>
          </p:nvPr>
        </p:nvSpPr>
        <p:spPr>
          <a:xfrm>
            <a:off x="5377543" y="3252789"/>
            <a:ext cx="3209109" cy="953451"/>
          </a:xfrm>
        </p:spPr>
        <p:txBody>
          <a:bodyPr/>
          <a:lstStyle/>
          <a:p>
            <a:r>
              <a:rPr lang="en-US" noProof="0" dirty="0"/>
              <a:t>E-commerce Security and Payment Systems</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0"/>
              </a:ext>
            </a:extLst>
          </p:cNvPr>
          <p:cNvSpPr>
            <a:spLocks noGrp="1"/>
          </p:cNvSpPr>
          <p:nvPr>
            <p:ph sz="quarter" idx="17"/>
          </p:nvPr>
        </p:nvSpPr>
        <p:spPr>
          <a:xfrm>
            <a:off x="2173000" y="6415232"/>
            <a:ext cx="6589712" cy="228600"/>
          </a:xfrm>
        </p:spPr>
        <p:txBody>
          <a:bodyPr/>
          <a:lstStyle/>
          <a:p>
            <a:pPr marL="0" indent="0"/>
            <a:r>
              <a:rPr lang="en-US" altLang="en-US" sz="1200" b="0" noProof="0" dirty="0">
                <a:latin typeface="Verdana"/>
                <a:ea typeface="Verdana" panose="020B0604030504040204" pitchFamily="34" charset="0"/>
                <a:cs typeface="Verdana" panose="020B0604030504040204" pitchFamily="34" charset="0"/>
              </a:rPr>
              <a:t>Copyright © </a:t>
            </a:r>
            <a:r>
              <a:rPr lang="en-US" noProof="0" dirty="0"/>
              <a:t>2024, 2022, 2020 </a:t>
            </a:r>
            <a:r>
              <a:rPr lang="en-US" altLang="en-US" sz="1200" b="0" noProof="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Dimensions</a:t>
            </a:r>
            <a:r>
              <a:rPr lang="tr-TR" dirty="0" smtClean="0"/>
              <a:t> of E-</a:t>
            </a:r>
            <a:r>
              <a:rPr lang="tr-TR" dirty="0" err="1" smtClean="0"/>
              <a:t>commerce</a:t>
            </a:r>
            <a:r>
              <a:rPr lang="tr-TR" dirty="0" smtClean="0"/>
              <a:t> </a:t>
            </a:r>
            <a:r>
              <a:rPr lang="tr-TR" dirty="0"/>
              <a:t>S</a:t>
            </a:r>
            <a:r>
              <a:rPr lang="tr-TR" dirty="0" smtClean="0"/>
              <a:t>ecurity </a:t>
            </a:r>
            <a:endParaRPr lang="tr-TR" dirty="0"/>
          </a:p>
        </p:txBody>
      </p:sp>
      <p:sp>
        <p:nvSpPr>
          <p:cNvPr id="6" name="İçerik Yer Tutucusu 5"/>
          <p:cNvSpPr>
            <a:spLocks noGrp="1"/>
          </p:cNvSpPr>
          <p:nvPr>
            <p:ph sz="quarter" idx="13"/>
          </p:nvPr>
        </p:nvSpPr>
        <p:spPr/>
        <p:txBody>
          <a:bodyPr/>
          <a:lstStyle/>
          <a:p>
            <a:r>
              <a:rPr lang="en-US" sz="2000" dirty="0"/>
              <a:t>There are six key dimensions to e-commerce security</a:t>
            </a:r>
            <a:r>
              <a:rPr lang="en-US" sz="2000" dirty="0" smtClean="0"/>
              <a:t>:. </a:t>
            </a:r>
            <a:endParaRPr lang="tr-TR" sz="2000" dirty="0" smtClean="0"/>
          </a:p>
          <a:p>
            <a:r>
              <a:rPr lang="tr-TR" sz="2000" b="1" dirty="0" smtClean="0"/>
              <a:t>1. </a:t>
            </a:r>
            <a:r>
              <a:rPr lang="en-US" sz="2000" b="1" dirty="0" smtClean="0"/>
              <a:t>Integrity</a:t>
            </a:r>
            <a:r>
              <a:rPr lang="tr-TR" sz="2000" dirty="0" smtClean="0"/>
              <a:t>:</a:t>
            </a:r>
            <a:r>
              <a:rPr lang="en-US" sz="2000" dirty="0" smtClean="0"/>
              <a:t> </a:t>
            </a:r>
            <a:r>
              <a:rPr lang="en-US" sz="2000" dirty="0"/>
              <a:t>refers to the ability to ensure that the information being displayed on </a:t>
            </a:r>
            <a:r>
              <a:rPr lang="en-US" sz="2000" dirty="0" smtClean="0"/>
              <a:t>a</a:t>
            </a:r>
            <a:r>
              <a:rPr lang="tr-TR" sz="2000" dirty="0" smtClean="0"/>
              <a:t> </a:t>
            </a:r>
            <a:r>
              <a:rPr lang="en-US" sz="2000" dirty="0" smtClean="0"/>
              <a:t>website</a:t>
            </a:r>
            <a:r>
              <a:rPr lang="en-US" sz="2000" dirty="0"/>
              <a:t>, or transmitted or received over the Internet, has not been altered in any way by an unauthorized party</a:t>
            </a:r>
            <a:r>
              <a:rPr lang="en-US" sz="2000" dirty="0" smtClean="0"/>
              <a:t>.</a:t>
            </a:r>
            <a:endParaRPr lang="tr-TR" sz="2000" dirty="0" smtClean="0"/>
          </a:p>
          <a:p>
            <a:pPr marL="432" indent="0">
              <a:buNone/>
            </a:pPr>
            <a:r>
              <a:rPr lang="en-US" sz="2000" dirty="0"/>
              <a:t>For example, if an unauthorized person intercepts and changes the contents of an online communication, such as by redirecting a bank wire transfer into a different account, the integrity of the message has been compromised because the communication no longer represents what the original sender intended.</a:t>
            </a:r>
            <a:endParaRPr lang="tr-TR" sz="2000" dirty="0"/>
          </a:p>
        </p:txBody>
      </p:sp>
    </p:spTree>
    <p:extLst>
      <p:ext uri="{BB962C8B-B14F-4D97-AF65-F5344CB8AC3E}">
        <p14:creationId xmlns:p14="http://schemas.microsoft.com/office/powerpoint/2010/main" val="213403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Dimensions</a:t>
            </a:r>
            <a:r>
              <a:rPr lang="tr-TR" dirty="0" smtClean="0"/>
              <a:t> of E-</a:t>
            </a:r>
            <a:r>
              <a:rPr lang="tr-TR" dirty="0" err="1" smtClean="0"/>
              <a:t>commerce</a:t>
            </a:r>
            <a:r>
              <a:rPr lang="tr-TR" dirty="0" smtClean="0"/>
              <a:t> </a:t>
            </a:r>
            <a:r>
              <a:rPr lang="tr-TR" dirty="0"/>
              <a:t>S</a:t>
            </a:r>
            <a:r>
              <a:rPr lang="tr-TR" dirty="0" smtClean="0"/>
              <a:t>ecurity </a:t>
            </a:r>
            <a:endParaRPr lang="tr-TR" dirty="0"/>
          </a:p>
        </p:txBody>
      </p:sp>
      <p:sp>
        <p:nvSpPr>
          <p:cNvPr id="6" name="İçerik Yer Tutucusu 5"/>
          <p:cNvSpPr>
            <a:spLocks noGrp="1"/>
          </p:cNvSpPr>
          <p:nvPr>
            <p:ph sz="quarter" idx="13"/>
          </p:nvPr>
        </p:nvSpPr>
        <p:spPr/>
        <p:txBody>
          <a:bodyPr/>
          <a:lstStyle/>
          <a:p>
            <a:r>
              <a:rPr lang="en-US" sz="2000" dirty="0"/>
              <a:t>There are six key dimensions to e-commerce security</a:t>
            </a:r>
            <a:r>
              <a:rPr lang="en-US" sz="2000" dirty="0" smtClean="0"/>
              <a:t>:. </a:t>
            </a:r>
            <a:endParaRPr lang="tr-TR" sz="2000" dirty="0" smtClean="0"/>
          </a:p>
          <a:p>
            <a:r>
              <a:rPr lang="tr-TR" sz="2000" b="1" dirty="0" smtClean="0"/>
              <a:t>2</a:t>
            </a:r>
            <a:r>
              <a:rPr lang="tr-TR" sz="2000" b="1" dirty="0"/>
              <a:t>. </a:t>
            </a:r>
            <a:r>
              <a:rPr lang="tr-TR" sz="2000" b="1" dirty="0" err="1" smtClean="0"/>
              <a:t>Nonrepudiation</a:t>
            </a:r>
            <a:r>
              <a:rPr lang="tr-TR" sz="2000" b="1" dirty="0" smtClean="0"/>
              <a:t>(itiraz etmeme): </a:t>
            </a:r>
            <a:r>
              <a:rPr lang="en-US" sz="2000" dirty="0" smtClean="0"/>
              <a:t>the </a:t>
            </a:r>
            <a:r>
              <a:rPr lang="en-US" sz="2000" dirty="0"/>
              <a:t>ability to ensure that e-commerce participants do not deny (i.e., repudiate) their online </a:t>
            </a:r>
            <a:r>
              <a:rPr lang="en-US" sz="2000" dirty="0" smtClean="0"/>
              <a:t>actions</a:t>
            </a:r>
            <a:r>
              <a:rPr lang="tr-TR" sz="2000" dirty="0" smtClean="0"/>
              <a:t>.</a:t>
            </a:r>
          </a:p>
          <a:p>
            <a:r>
              <a:rPr lang="en-US" sz="2000" dirty="0"/>
              <a:t> For instance, the availability of free e-mail accounts with alias names makes it easy for a person to post comments or send a </a:t>
            </a:r>
            <a:r>
              <a:rPr lang="en-US" sz="2000" dirty="0" err="1"/>
              <a:t>mes</a:t>
            </a:r>
            <a:r>
              <a:rPr lang="en-US" sz="2000" dirty="0"/>
              <a:t>-sage and perhaps later deny doing so. Even when a customer uses a real name and e-mail address, it is easy for that customer to order merchandise online and then later deny doing so. </a:t>
            </a:r>
            <a:endParaRPr lang="tr-TR" sz="2000" dirty="0" smtClean="0"/>
          </a:p>
        </p:txBody>
      </p:sp>
    </p:spTree>
    <p:extLst>
      <p:ext uri="{BB962C8B-B14F-4D97-AF65-F5344CB8AC3E}">
        <p14:creationId xmlns:p14="http://schemas.microsoft.com/office/powerpoint/2010/main" val="2105101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Dimensions</a:t>
            </a:r>
            <a:r>
              <a:rPr lang="tr-TR" dirty="0" smtClean="0"/>
              <a:t> of E-</a:t>
            </a:r>
            <a:r>
              <a:rPr lang="tr-TR" dirty="0" err="1" smtClean="0"/>
              <a:t>commerce</a:t>
            </a:r>
            <a:r>
              <a:rPr lang="tr-TR" dirty="0" smtClean="0"/>
              <a:t> </a:t>
            </a:r>
            <a:r>
              <a:rPr lang="tr-TR" dirty="0"/>
              <a:t>S</a:t>
            </a:r>
            <a:r>
              <a:rPr lang="tr-TR" dirty="0" smtClean="0"/>
              <a:t>ecurity </a:t>
            </a:r>
            <a:endParaRPr lang="tr-TR" dirty="0"/>
          </a:p>
        </p:txBody>
      </p:sp>
      <p:sp>
        <p:nvSpPr>
          <p:cNvPr id="6" name="İçerik Yer Tutucusu 5"/>
          <p:cNvSpPr>
            <a:spLocks noGrp="1"/>
          </p:cNvSpPr>
          <p:nvPr>
            <p:ph sz="quarter" idx="13"/>
          </p:nvPr>
        </p:nvSpPr>
        <p:spPr/>
        <p:txBody>
          <a:bodyPr/>
          <a:lstStyle/>
          <a:p>
            <a:r>
              <a:rPr lang="en-US" sz="2000" dirty="0"/>
              <a:t>There are six key dimensions to e-commerce security</a:t>
            </a:r>
            <a:r>
              <a:rPr lang="en-US" sz="2000" dirty="0" smtClean="0"/>
              <a:t>:. </a:t>
            </a:r>
            <a:endParaRPr lang="tr-TR" sz="2000" dirty="0" smtClean="0"/>
          </a:p>
          <a:p>
            <a:r>
              <a:rPr lang="tr-TR" sz="2000" b="1" dirty="0" smtClean="0"/>
              <a:t>3. </a:t>
            </a:r>
            <a:r>
              <a:rPr lang="en-US" sz="2000" b="1" dirty="0" smtClean="0"/>
              <a:t>Authenticity</a:t>
            </a:r>
            <a:r>
              <a:rPr lang="tr-TR" sz="2000" b="1" dirty="0" smtClean="0"/>
              <a:t>:</a:t>
            </a:r>
            <a:r>
              <a:rPr lang="en-US" sz="2000" b="1" dirty="0" smtClean="0"/>
              <a:t> </a:t>
            </a:r>
            <a:r>
              <a:rPr lang="en-US" sz="2000" dirty="0"/>
              <a:t>refers to the ability to identify the identity of a person or entity with whom you are dealing on the Internet. How does the customer know that the website operator is who it claims to be? How can the merchant be assured that customers really are who they say they are? Someone who claims to be someone he is not is “spoofing” or misrepresenting himself. </a:t>
            </a:r>
            <a:endParaRPr lang="tr-TR" sz="2000" dirty="0" smtClean="0"/>
          </a:p>
          <a:p>
            <a:r>
              <a:rPr lang="tr-TR" sz="2000" b="1" dirty="0" smtClean="0"/>
              <a:t>4.</a:t>
            </a:r>
            <a:r>
              <a:rPr lang="en-US" sz="2000" b="1" dirty="0"/>
              <a:t> </a:t>
            </a:r>
            <a:r>
              <a:rPr lang="en-US" sz="2000" b="1" dirty="0" smtClean="0"/>
              <a:t>Confidentiality</a:t>
            </a:r>
            <a:r>
              <a:rPr lang="tr-TR" sz="2000" b="1" dirty="0" smtClean="0"/>
              <a:t>:</a:t>
            </a:r>
            <a:r>
              <a:rPr lang="en-US" sz="2000" b="1" dirty="0" smtClean="0"/>
              <a:t> </a:t>
            </a:r>
            <a:r>
              <a:rPr lang="en-US" sz="2000" dirty="0"/>
              <a:t>refers to the ability to ensure that messages and data are </a:t>
            </a:r>
            <a:r>
              <a:rPr lang="en-US" sz="2000" dirty="0" smtClean="0"/>
              <a:t>available</a:t>
            </a:r>
            <a:r>
              <a:rPr lang="tr-TR" sz="2000" dirty="0" smtClean="0"/>
              <a:t> </a:t>
            </a:r>
            <a:r>
              <a:rPr lang="en-US" sz="2000" dirty="0" smtClean="0"/>
              <a:t>only </a:t>
            </a:r>
            <a:r>
              <a:rPr lang="en-US" sz="2000" dirty="0"/>
              <a:t>to those who are authorized to view them. Confidentiality is sometimes confused with privacy, which refers to the ability to control the use of information a customer provides about himself or herself to an e-commerce merchant. </a:t>
            </a:r>
            <a:endParaRPr lang="tr-TR" sz="2000" dirty="0" smtClean="0"/>
          </a:p>
        </p:txBody>
      </p:sp>
    </p:spTree>
    <p:extLst>
      <p:ext uri="{BB962C8B-B14F-4D97-AF65-F5344CB8AC3E}">
        <p14:creationId xmlns:p14="http://schemas.microsoft.com/office/powerpoint/2010/main" val="154595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Dimensions</a:t>
            </a:r>
            <a:r>
              <a:rPr lang="tr-TR" dirty="0" smtClean="0"/>
              <a:t> of E-</a:t>
            </a:r>
            <a:r>
              <a:rPr lang="tr-TR" dirty="0" err="1" smtClean="0"/>
              <a:t>commerce</a:t>
            </a:r>
            <a:r>
              <a:rPr lang="tr-TR" dirty="0" smtClean="0"/>
              <a:t> </a:t>
            </a:r>
            <a:r>
              <a:rPr lang="tr-TR" dirty="0"/>
              <a:t>S</a:t>
            </a:r>
            <a:r>
              <a:rPr lang="tr-TR" dirty="0" smtClean="0"/>
              <a:t>ecurity </a:t>
            </a:r>
            <a:endParaRPr lang="tr-TR" dirty="0"/>
          </a:p>
        </p:txBody>
      </p:sp>
      <p:sp>
        <p:nvSpPr>
          <p:cNvPr id="6" name="İçerik Yer Tutucusu 5"/>
          <p:cNvSpPr>
            <a:spLocks noGrp="1"/>
          </p:cNvSpPr>
          <p:nvPr>
            <p:ph sz="quarter" idx="13"/>
          </p:nvPr>
        </p:nvSpPr>
        <p:spPr/>
        <p:txBody>
          <a:bodyPr/>
          <a:lstStyle/>
          <a:p>
            <a:r>
              <a:rPr lang="en-US" sz="2000" dirty="0"/>
              <a:t>There are six key dimensions to e-commerce security</a:t>
            </a:r>
            <a:r>
              <a:rPr lang="en-US" sz="2000" dirty="0" smtClean="0"/>
              <a:t>:. </a:t>
            </a:r>
            <a:endParaRPr lang="tr-TR" sz="2000" dirty="0" smtClean="0"/>
          </a:p>
          <a:p>
            <a:r>
              <a:rPr lang="tr-TR" sz="2000" b="1" dirty="0" smtClean="0"/>
              <a:t>5. </a:t>
            </a:r>
            <a:r>
              <a:rPr lang="en-US" sz="2000" b="1" dirty="0" smtClean="0"/>
              <a:t>privacy</a:t>
            </a:r>
            <a:r>
              <a:rPr lang="tr-TR" sz="2000" b="1" dirty="0" smtClean="0"/>
              <a:t> :</a:t>
            </a:r>
            <a:r>
              <a:rPr lang="en-US" sz="2000" dirty="0" smtClean="0"/>
              <a:t>the </a:t>
            </a:r>
            <a:r>
              <a:rPr lang="en-US" sz="2000" dirty="0"/>
              <a:t>ability to control the use of information about oneself</a:t>
            </a:r>
          </a:p>
          <a:p>
            <a:r>
              <a:rPr lang="tr-TR" sz="2000" b="1" dirty="0" smtClean="0"/>
              <a:t>6. </a:t>
            </a:r>
            <a:r>
              <a:rPr lang="tr-TR" sz="2000" b="1" dirty="0"/>
              <a:t>A</a:t>
            </a:r>
            <a:r>
              <a:rPr lang="en-US" sz="2000" b="1" dirty="0" err="1" smtClean="0"/>
              <a:t>vailability</a:t>
            </a:r>
            <a:r>
              <a:rPr lang="tr-TR" sz="2000" b="1" dirty="0" smtClean="0"/>
              <a:t>: </a:t>
            </a:r>
            <a:r>
              <a:rPr lang="en-US" sz="2000" dirty="0" smtClean="0"/>
              <a:t>the </a:t>
            </a:r>
            <a:r>
              <a:rPr lang="en-US" sz="2000" dirty="0"/>
              <a:t>ability to ensure that an e-commerce site or app continues to function as intended</a:t>
            </a:r>
            <a:endParaRPr lang="tr-TR" sz="2000" dirty="0" smtClean="0"/>
          </a:p>
        </p:txBody>
      </p:sp>
    </p:spTree>
    <p:extLst>
      <p:ext uri="{BB962C8B-B14F-4D97-AF65-F5344CB8AC3E}">
        <p14:creationId xmlns:p14="http://schemas.microsoft.com/office/powerpoint/2010/main" val="352520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kern="1200" noProof="0" dirty="0">
                <a:cs typeface="Times New Roman" panose="02020603050405020304" pitchFamily="18" charset="0"/>
              </a:rPr>
              <a:t>Table 5.3 Customer and Merchant Perspectives on the Different Dimensions of E-commerce Security</a:t>
            </a:r>
            <a:endParaRPr lang="en-US" sz="2600" noProof="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35958482"/>
              </p:ext>
            </p:extLst>
          </p:nvPr>
        </p:nvGraphicFramePr>
        <p:xfrm>
          <a:off x="457199" y="1554163"/>
          <a:ext cx="8543926" cy="4589463"/>
        </p:xfrm>
        <a:graphic>
          <a:graphicData uri="http://schemas.openxmlformats.org/drawingml/2006/table">
            <a:tbl>
              <a:tblPr firstRow="1" bandRow="1">
                <a:tableStyleId>{2D5ABB26-0587-4C30-8999-92F81FD0307C}</a:tableStyleId>
              </a:tblPr>
              <a:tblGrid>
                <a:gridCol w="1442683">
                  <a:extLst>
                    <a:ext uri="{9D8B030D-6E8A-4147-A177-3AD203B41FA5}">
                      <a16:colId xmlns:a16="http://schemas.microsoft.com/office/drawing/2014/main" xmlns="" val="4071246219"/>
                    </a:ext>
                  </a:extLst>
                </a:gridCol>
                <a:gridCol w="3018597">
                  <a:extLst>
                    <a:ext uri="{9D8B030D-6E8A-4147-A177-3AD203B41FA5}">
                      <a16:colId xmlns:a16="http://schemas.microsoft.com/office/drawing/2014/main" xmlns="" val="646995225"/>
                    </a:ext>
                  </a:extLst>
                </a:gridCol>
                <a:gridCol w="4082646">
                  <a:extLst>
                    <a:ext uri="{9D8B030D-6E8A-4147-A177-3AD203B41FA5}">
                      <a16:colId xmlns:a16="http://schemas.microsoft.com/office/drawing/2014/main" xmlns="" val="1630593582"/>
                    </a:ext>
                  </a:extLst>
                </a:gridCol>
              </a:tblGrid>
              <a:tr h="386872">
                <a:tc>
                  <a:txBody>
                    <a:bodyPr/>
                    <a:lstStyle/>
                    <a:p>
                      <a:r>
                        <a:rPr lang="en-US" sz="1400" b="1" dirty="0">
                          <a:solidFill>
                            <a:schemeClr val="tx1"/>
                          </a:solidFill>
                        </a:rPr>
                        <a:t>Dimension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rPr>
                        <a:t>Customer’s</a:t>
                      </a:r>
                      <a:r>
                        <a:rPr lang="en-US" sz="1400" b="1" baseline="0" dirty="0">
                          <a:solidFill>
                            <a:schemeClr val="tx1"/>
                          </a:solidFill>
                        </a:rPr>
                        <a:t> Perspective</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rPr>
                        <a:t>Merchant’s Perspective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87516734"/>
                  </a:ext>
                </a:extLst>
              </a:tr>
              <a:tr h="763144">
                <a:tc>
                  <a:txBody>
                    <a:bodyPr/>
                    <a:lstStyle/>
                    <a:p>
                      <a:r>
                        <a:rPr lang="en-US" sz="1400" dirty="0">
                          <a:solidFill>
                            <a:schemeClr val="tx1"/>
                          </a:solidFill>
                        </a:rPr>
                        <a:t>Integrity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Has information I transmitted or</a:t>
                      </a:r>
                    </a:p>
                    <a:p>
                      <a:r>
                        <a:rPr lang="en-US" sz="1400" b="0" i="0" u="none" strike="noStrike" kern="1200" baseline="0" dirty="0">
                          <a:solidFill>
                            <a:schemeClr val="tx1"/>
                          </a:solidFill>
                          <a:latin typeface="+mn-lt"/>
                          <a:ea typeface="+mn-ea"/>
                          <a:cs typeface="+mn-cs"/>
                        </a:rPr>
                        <a:t>received been altered?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Has data been altered without authorization? Is data being received from customers valid?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51042458"/>
                  </a:ext>
                </a:extLst>
              </a:tr>
              <a:tr h="540560">
                <a:tc>
                  <a:txBody>
                    <a:bodyPr/>
                    <a:lstStyle/>
                    <a:p>
                      <a:r>
                        <a:rPr lang="en-US" sz="1400" b="0" i="0" u="none" strike="noStrike" kern="1200" baseline="0" dirty="0">
                          <a:solidFill>
                            <a:schemeClr val="tx1"/>
                          </a:solidFill>
                          <a:latin typeface="+mn-lt"/>
                          <a:ea typeface="+mn-ea"/>
                          <a:cs typeface="+mn-cs"/>
                        </a:rPr>
                        <a:t>Nonrepudiation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Can a party to an action with me later deny taking the action?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Can a customer deny ordering products?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15234556"/>
                  </a:ext>
                </a:extLst>
              </a:tr>
              <a:tr h="763144">
                <a:tc>
                  <a:txBody>
                    <a:bodyPr/>
                    <a:lstStyle/>
                    <a:p>
                      <a:r>
                        <a:rPr lang="en-US" sz="1400" b="0" i="0" u="none" strike="noStrike" kern="1200" baseline="0" dirty="0">
                          <a:solidFill>
                            <a:schemeClr val="tx1"/>
                          </a:solidFill>
                          <a:latin typeface="+mn-lt"/>
                          <a:ea typeface="+mn-ea"/>
                          <a:cs typeface="+mn-cs"/>
                        </a:rPr>
                        <a:t>Authenticity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Who am I dealing with? How can I be assured that the person or entity is who they claim to be?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What is the real identity of the customer?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47721089"/>
                  </a:ext>
                </a:extLst>
              </a:tr>
              <a:tr h="763144">
                <a:tc>
                  <a:txBody>
                    <a:bodyPr/>
                    <a:lstStyle/>
                    <a:p>
                      <a:r>
                        <a:rPr lang="en-US" sz="1400" b="0" i="0" u="none" strike="noStrike" kern="1200" baseline="0" dirty="0">
                          <a:solidFill>
                            <a:schemeClr val="tx1"/>
                          </a:solidFill>
                          <a:latin typeface="+mn-lt"/>
                          <a:ea typeface="+mn-ea"/>
                          <a:cs typeface="+mn-cs"/>
                        </a:rPr>
                        <a:t>Confidentiality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Can someone other than the intended recipient read my messages?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Are messages or confidential data accessible to anyone other than those authorized to view them?</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7194981"/>
                  </a:ext>
                </a:extLst>
              </a:tr>
              <a:tr h="985727">
                <a:tc>
                  <a:txBody>
                    <a:bodyPr/>
                    <a:lstStyle/>
                    <a:p>
                      <a:r>
                        <a:rPr lang="en-US" sz="1400" b="0" i="0" u="none" strike="noStrike" kern="1200" baseline="0" dirty="0">
                          <a:solidFill>
                            <a:schemeClr val="tx1"/>
                          </a:solidFill>
                          <a:latin typeface="+mn-lt"/>
                          <a:ea typeface="+mn-ea"/>
                          <a:cs typeface="+mn-cs"/>
                        </a:rPr>
                        <a:t>Privacy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Can I control the use of personal information that I am transmitting to an e-commerce merchant?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What use, if any, can be made of personal data collected as part of an e-commerce transaction? Is the personal information of customers being used in an unauthorized manner?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3471775"/>
                  </a:ext>
                </a:extLst>
              </a:tr>
              <a:tr h="386872">
                <a:tc>
                  <a:txBody>
                    <a:bodyPr/>
                    <a:lstStyle/>
                    <a:p>
                      <a:r>
                        <a:rPr lang="en-US" sz="1400" b="0" i="0" u="none" strike="noStrike" kern="1200" baseline="0" dirty="0">
                          <a:solidFill>
                            <a:schemeClr val="tx1"/>
                          </a:solidFill>
                          <a:latin typeface="+mn-lt"/>
                          <a:ea typeface="+mn-ea"/>
                          <a:cs typeface="+mn-cs"/>
                        </a:rPr>
                        <a:t>Availability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Can I access to site or app?</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Is the site or app operational?</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256245"/>
                  </a:ext>
                </a:extLst>
              </a:tr>
            </a:tbl>
          </a:graphicData>
        </a:graphic>
      </p:graphicFrame>
    </p:spTree>
    <p:extLst>
      <p:ext uri="{BB962C8B-B14F-4D97-AF65-F5344CB8AC3E}">
        <p14:creationId xmlns:p14="http://schemas.microsoft.com/office/powerpoint/2010/main" val="267000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The Tension Between Security and Other Values</a:t>
            </a:r>
            <a:endParaRPr lang="en-US" sz="3200" noProof="0" dirty="0"/>
          </a:p>
        </p:txBody>
      </p:sp>
      <p:sp>
        <p:nvSpPr>
          <p:cNvPr id="3" name="Content Placeholder 2"/>
          <p:cNvSpPr>
            <a:spLocks noGrp="1"/>
          </p:cNvSpPr>
          <p:nvPr>
            <p:ph sz="quarter" idx="13"/>
          </p:nvPr>
        </p:nvSpPr>
        <p:spPr>
          <a:xfrm>
            <a:off x="457201" y="1554921"/>
            <a:ext cx="8116784" cy="4474404"/>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Security is not an unmitigated good.</a:t>
            </a:r>
          </a:p>
          <a:p>
            <a:pPr marL="255651" lvl="0" indent="-255651">
              <a:spcAft>
                <a:spcPct val="0"/>
              </a:spcAft>
              <a:buSzPts val="2400"/>
              <a:tabLst/>
            </a:pPr>
            <a:r>
              <a:rPr lang="en-US" kern="1200" noProof="0" dirty="0">
                <a:solidFill>
                  <a:srgbClr val="000000"/>
                </a:solidFill>
                <a:latin typeface="Arial" panose="020B0604020202020204" pitchFamily="34" charset="0"/>
              </a:rPr>
              <a:t>Tensions between security and ease of use</a:t>
            </a:r>
          </a:p>
          <a:p>
            <a:pPr marL="741553" lvl="1" indent="-284353">
              <a:spcAft>
                <a:spcPct val="0"/>
              </a:spcAft>
              <a:buSzPts val="2400"/>
            </a:pPr>
            <a:r>
              <a:rPr lang="en-US" kern="1200" noProof="0" dirty="0">
                <a:solidFill>
                  <a:srgbClr val="000000"/>
                </a:solidFill>
                <a:latin typeface="Arial" panose="020B0604020202020204" pitchFamily="34" charset="0"/>
              </a:rPr>
              <a:t>The more security measures added, the more difficult a site is to use, and the slower it becomes</a:t>
            </a:r>
          </a:p>
          <a:p>
            <a:pPr marL="741553" lvl="1" indent="-284353">
              <a:spcAft>
                <a:spcPct val="0"/>
              </a:spcAft>
              <a:buSzPts val="2400"/>
            </a:pPr>
            <a:r>
              <a:rPr lang="en-US" kern="1200" dirty="0">
                <a:solidFill>
                  <a:srgbClr val="000000"/>
                </a:solidFill>
                <a:latin typeface="Arial" panose="020B0604020202020204" pitchFamily="34" charset="0"/>
              </a:rPr>
              <a:t>Too much security can harm profitability; not enough can put a business out of business</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dirty="0">
                <a:solidFill>
                  <a:srgbClr val="000000"/>
                </a:solidFill>
                <a:latin typeface="Arial" panose="020B0604020202020204" pitchFamily="34" charset="0"/>
              </a:rPr>
              <a:t>Possible solution: a</a:t>
            </a:r>
            <a:r>
              <a:rPr lang="en-US" kern="1200" noProof="0" dirty="0">
                <a:solidFill>
                  <a:srgbClr val="000000"/>
                </a:solidFill>
                <a:latin typeface="Arial" panose="020B0604020202020204" pitchFamily="34" charset="0"/>
              </a:rPr>
              <a:t>adaptive approach </a:t>
            </a:r>
            <a:r>
              <a:rPr lang="en-US" kern="1200" dirty="0">
                <a:solidFill>
                  <a:srgbClr val="000000"/>
                </a:solidFill>
                <a:latin typeface="Arial" panose="020B0604020202020204" pitchFamily="34" charset="0"/>
              </a:rPr>
              <a:t>to </a:t>
            </a:r>
            <a:r>
              <a:rPr lang="en-US" kern="1200" noProof="0" dirty="0">
                <a:solidFill>
                  <a:srgbClr val="000000"/>
                </a:solidFill>
                <a:latin typeface="Arial" panose="020B0604020202020204" pitchFamily="34" charset="0"/>
              </a:rPr>
              <a:t>security</a:t>
            </a:r>
          </a:p>
          <a:p>
            <a:pPr marL="742569" lvl="1" indent="-255651">
              <a:spcAft>
                <a:spcPct val="0"/>
              </a:spcAft>
              <a:buSzPts val="2400"/>
            </a:pPr>
            <a:r>
              <a:rPr lang="en-US" kern="1200" dirty="0">
                <a:solidFill>
                  <a:srgbClr val="000000"/>
                </a:solidFill>
                <a:latin typeface="Arial" panose="020B0604020202020204" pitchFamily="34" charset="0"/>
              </a:rPr>
              <a:t>Segment users by risk profile</a:t>
            </a:r>
          </a:p>
          <a:p>
            <a:pPr marL="742569" lvl="1" indent="-255651">
              <a:spcAft>
                <a:spcPct val="0"/>
              </a:spcAft>
              <a:buSzPts val="2400"/>
            </a:pPr>
            <a:r>
              <a:rPr lang="en-US" kern="1200" noProof="0" dirty="0">
                <a:solidFill>
                  <a:srgbClr val="000000"/>
                </a:solidFill>
                <a:latin typeface="Arial" panose="020B0604020202020204" pitchFamily="34" charset="0"/>
              </a:rPr>
              <a:t>Adjust security settings to users’ preferences</a:t>
            </a:r>
          </a:p>
        </p:txBody>
      </p:sp>
    </p:spTree>
    <p:extLst>
      <p:ext uri="{BB962C8B-B14F-4D97-AF65-F5344CB8AC3E}">
        <p14:creationId xmlns:p14="http://schemas.microsoft.com/office/powerpoint/2010/main" val="295224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Security Threats in the E-commerce Environment</a:t>
            </a:r>
            <a:endParaRPr lang="en-US" sz="3200" noProof="0" dirty="0"/>
          </a:p>
        </p:txBody>
      </p:sp>
      <p:sp>
        <p:nvSpPr>
          <p:cNvPr id="3" name="Content Placeholder 2"/>
          <p:cNvSpPr>
            <a:spLocks noGrp="1"/>
          </p:cNvSpPr>
          <p:nvPr>
            <p:ph sz="quarter" idx="13"/>
          </p:nvPr>
        </p:nvSpPr>
        <p:spPr>
          <a:xfrm>
            <a:off x="457200" y="1554920"/>
            <a:ext cx="8232775" cy="299556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Three key points of vulnerability in e-commerce environment</a:t>
            </a:r>
          </a:p>
          <a:p>
            <a:pPr marL="741553" lvl="1" indent="-284353">
              <a:spcAft>
                <a:spcPct val="0"/>
              </a:spcAft>
              <a:buSzPts val="2400"/>
            </a:pPr>
            <a:r>
              <a:rPr lang="en-US" kern="1200" noProof="0" dirty="0">
                <a:solidFill>
                  <a:srgbClr val="000000"/>
                </a:solidFill>
                <a:latin typeface="Arial" panose="020B0604020202020204" pitchFamily="34" charset="0"/>
              </a:rPr>
              <a:t>Client</a:t>
            </a:r>
          </a:p>
          <a:p>
            <a:pPr marL="741553" lvl="1" indent="-284353">
              <a:spcAft>
                <a:spcPct val="0"/>
              </a:spcAft>
              <a:buSzPts val="2400"/>
            </a:pPr>
            <a:r>
              <a:rPr lang="en-US" kern="1200" noProof="0" dirty="0">
                <a:solidFill>
                  <a:srgbClr val="000000"/>
                </a:solidFill>
                <a:latin typeface="Arial" panose="020B0604020202020204" pitchFamily="34" charset="0"/>
              </a:rPr>
              <a:t>Server</a:t>
            </a:r>
          </a:p>
          <a:p>
            <a:pPr marL="741553" lvl="1" indent="-284353">
              <a:spcAft>
                <a:spcPct val="0"/>
              </a:spcAft>
              <a:buSzPts val="2400"/>
            </a:pPr>
            <a:r>
              <a:rPr lang="en-US" kern="1200" noProof="0" dirty="0">
                <a:solidFill>
                  <a:srgbClr val="000000"/>
                </a:solidFill>
                <a:latin typeface="Arial" panose="020B0604020202020204" pitchFamily="34" charset="0"/>
              </a:rPr>
              <a:t>Communications pipeline (Internet communications channels)</a:t>
            </a:r>
          </a:p>
        </p:txBody>
      </p:sp>
    </p:spTree>
    <p:extLst>
      <p:ext uri="{BB962C8B-B14F-4D97-AF65-F5344CB8AC3E}">
        <p14:creationId xmlns:p14="http://schemas.microsoft.com/office/powerpoint/2010/main" val="16765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000504" cy="1097279"/>
          </a:xfrm>
        </p:spPr>
        <p:txBody>
          <a:bodyPr/>
          <a:lstStyle/>
          <a:p>
            <a:r>
              <a:rPr lang="en-US" sz="3200" kern="1200" noProof="0" dirty="0">
                <a:cs typeface="Times New Roman" panose="02020603050405020304" pitchFamily="18" charset="0"/>
              </a:rPr>
              <a:t>Figure 5.2 Vulnerable Points in an E-commerce Transaction</a:t>
            </a:r>
            <a:endParaRPr lang="en-US" sz="3200" noProof="0" dirty="0"/>
          </a:p>
        </p:txBody>
      </p:sp>
      <p:pic>
        <p:nvPicPr>
          <p:cNvPr id="4" name="Picture 3" descr="An illustration depicts the vulnerable points in a typical e-commerce transactions. For a full description, see Notes. Press F6.">
            <a:extLst>
              <a:ext uri="{FF2B5EF4-FFF2-40B4-BE49-F238E27FC236}">
                <a16:creationId xmlns:a16="http://schemas.microsoft.com/office/drawing/2014/main" xmlns="" id="{EE52637F-DCB6-2D54-8B66-F47B45D4F53F}"/>
              </a:ext>
            </a:extLst>
          </p:cNvPr>
          <p:cNvPicPr>
            <a:picLocks noChangeAspect="1"/>
          </p:cNvPicPr>
          <p:nvPr/>
        </p:nvPicPr>
        <p:blipFill>
          <a:blip r:embed="rId3"/>
          <a:stretch>
            <a:fillRect/>
          </a:stretch>
        </p:blipFill>
        <p:spPr>
          <a:xfrm>
            <a:off x="1761849" y="1312650"/>
            <a:ext cx="5620302" cy="4712218"/>
          </a:xfrm>
          <a:prstGeom prst="rect">
            <a:avLst/>
          </a:prstGeom>
        </p:spPr>
      </p:pic>
    </p:spTree>
    <p:extLst>
      <p:ext uri="{BB962C8B-B14F-4D97-AF65-F5344CB8AC3E}">
        <p14:creationId xmlns:p14="http://schemas.microsoft.com/office/powerpoint/2010/main" val="369519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Technology Solutions</a:t>
            </a:r>
            <a:endParaRPr lang="en-US" noProof="0" dirty="0"/>
          </a:p>
        </p:txBody>
      </p:sp>
      <p:sp>
        <p:nvSpPr>
          <p:cNvPr id="3" name="Content Placeholder 2"/>
          <p:cNvSpPr>
            <a:spLocks noGrp="1"/>
          </p:cNvSpPr>
          <p:nvPr>
            <p:ph sz="quarter" idx="13"/>
          </p:nvPr>
        </p:nvSpPr>
        <p:spPr>
          <a:xfrm>
            <a:off x="457200" y="1554921"/>
            <a:ext cx="8232775" cy="4040122"/>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Protecting Internet communications</a:t>
            </a:r>
          </a:p>
          <a:p>
            <a:pPr marL="741553" lvl="1" indent="-284353">
              <a:spcAft>
                <a:spcPct val="0"/>
              </a:spcAft>
              <a:buSzPts val="2400"/>
            </a:pPr>
            <a:r>
              <a:rPr lang="en-US" kern="1200" noProof="0" dirty="0">
                <a:solidFill>
                  <a:srgbClr val="000000"/>
                </a:solidFill>
                <a:latin typeface="Arial" panose="020B0604020202020204" pitchFamily="34" charset="0"/>
              </a:rPr>
              <a:t>Encryption</a:t>
            </a:r>
          </a:p>
          <a:p>
            <a:pPr marL="255651" lvl="0" indent="-255651">
              <a:spcAft>
                <a:spcPct val="0"/>
              </a:spcAft>
              <a:buSzPts val="2400"/>
              <a:tabLst/>
            </a:pPr>
            <a:r>
              <a:rPr lang="en-US" kern="1200" noProof="0" dirty="0">
                <a:solidFill>
                  <a:srgbClr val="000000"/>
                </a:solidFill>
                <a:latin typeface="Arial" panose="020B0604020202020204" pitchFamily="34" charset="0"/>
              </a:rPr>
              <a:t>Securing channels of communication</a:t>
            </a:r>
          </a:p>
          <a:p>
            <a:pPr marL="741553" lvl="1" indent="-284353">
              <a:spcAft>
                <a:spcPct val="0"/>
              </a:spcAft>
              <a:buSzPts val="2400"/>
            </a:pPr>
            <a:r>
              <a:rPr lang="en-US" kern="1200" noProof="0" dirty="0">
                <a:solidFill>
                  <a:srgbClr val="000000"/>
                </a:solidFill>
                <a:latin typeface="Arial" panose="020B0604020202020204" pitchFamily="34" charset="0"/>
              </a:rPr>
              <a:t>T</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L</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V</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N</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Wi-Fi</a:t>
            </a:r>
          </a:p>
          <a:p>
            <a:pPr marL="255651" lvl="0" indent="-255651">
              <a:spcAft>
                <a:spcPct val="0"/>
              </a:spcAft>
              <a:buSzPts val="2400"/>
              <a:tabLst/>
            </a:pPr>
            <a:r>
              <a:rPr lang="en-US" kern="1200" noProof="0" dirty="0">
                <a:solidFill>
                  <a:srgbClr val="000000"/>
                </a:solidFill>
                <a:latin typeface="Arial" panose="020B0604020202020204" pitchFamily="34" charset="0"/>
              </a:rPr>
              <a:t>Protecting networks</a:t>
            </a:r>
          </a:p>
          <a:p>
            <a:pPr marL="741553" lvl="1" indent="-284353">
              <a:spcAft>
                <a:spcPct val="0"/>
              </a:spcAft>
              <a:buSzPts val="2400"/>
            </a:pPr>
            <a:r>
              <a:rPr lang="en-US" kern="1200" noProof="0" dirty="0">
                <a:solidFill>
                  <a:srgbClr val="000000"/>
                </a:solidFill>
                <a:latin typeface="Arial" panose="020B0604020202020204" pitchFamily="34" charset="0"/>
              </a:rPr>
              <a:t>Firewalls, proxy servers, I</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D</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 I</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p>
          <a:p>
            <a:pPr marL="255651" lvl="0" indent="-255651">
              <a:spcAft>
                <a:spcPct val="0"/>
              </a:spcAft>
              <a:buSzPts val="2400"/>
              <a:tabLst/>
            </a:pPr>
            <a:r>
              <a:rPr lang="en-US" kern="1200" noProof="0" dirty="0">
                <a:solidFill>
                  <a:srgbClr val="000000"/>
                </a:solidFill>
                <a:latin typeface="Arial" panose="020B0604020202020204" pitchFamily="34" charset="0"/>
              </a:rPr>
              <a:t>Protecting servers and clients</a:t>
            </a:r>
          </a:p>
          <a:p>
            <a:pPr marL="741553" lvl="1" indent="-284353">
              <a:spcAft>
                <a:spcPct val="0"/>
              </a:spcAft>
              <a:buSzPts val="2400"/>
            </a:pPr>
            <a:r>
              <a:rPr lang="en-US" kern="1200" noProof="0" dirty="0">
                <a:solidFill>
                  <a:srgbClr val="000000"/>
                </a:solidFill>
                <a:latin typeface="Arial" panose="020B0604020202020204" pitchFamily="34" charset="0"/>
              </a:rPr>
              <a:t>Operating system security, anti-virus software</a:t>
            </a:r>
          </a:p>
        </p:txBody>
      </p:sp>
    </p:spTree>
    <p:extLst>
      <p:ext uri="{BB962C8B-B14F-4D97-AF65-F5344CB8AC3E}">
        <p14:creationId xmlns:p14="http://schemas.microsoft.com/office/powerpoint/2010/main" val="84796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6769" cy="1097279"/>
          </a:xfrm>
        </p:spPr>
        <p:txBody>
          <a:bodyPr/>
          <a:lstStyle/>
          <a:p>
            <a:r>
              <a:rPr lang="en-US" sz="3200" kern="1200" noProof="0" dirty="0">
                <a:cs typeface="Times New Roman" panose="02020603050405020304" pitchFamily="18" charset="0"/>
              </a:rPr>
              <a:t>Figure 5.3 Tools Available to Achieve E-commerce Security</a:t>
            </a:r>
            <a:endParaRPr lang="en-US" sz="3200" noProof="0" dirty="0"/>
          </a:p>
        </p:txBody>
      </p:sp>
      <p:pic>
        <p:nvPicPr>
          <p:cNvPr id="4" name="Picture 3" descr="An illustration in the form of a web-like structure depicts various security management tools that can be used to achieve e-commerce security. For a full description, see Notes. Press F6.">
            <a:extLst>
              <a:ext uri="{FF2B5EF4-FFF2-40B4-BE49-F238E27FC236}">
                <a16:creationId xmlns:a16="http://schemas.microsoft.com/office/drawing/2014/main" xmlns="" id="{F868CF9C-9D24-22D9-0A6D-9E3FAE08EF8C}"/>
              </a:ext>
            </a:extLst>
          </p:cNvPr>
          <p:cNvPicPr>
            <a:picLocks noChangeAspect="1"/>
          </p:cNvPicPr>
          <p:nvPr/>
        </p:nvPicPr>
        <p:blipFill>
          <a:blip r:embed="rId3"/>
          <a:stretch>
            <a:fillRect/>
          </a:stretch>
        </p:blipFill>
        <p:spPr>
          <a:xfrm>
            <a:off x="1640053" y="1455559"/>
            <a:ext cx="5863893" cy="4775684"/>
          </a:xfrm>
          <a:prstGeom prst="rect">
            <a:avLst/>
          </a:prstGeom>
        </p:spPr>
      </p:pic>
    </p:spTree>
    <p:extLst>
      <p:ext uri="{BB962C8B-B14F-4D97-AF65-F5344CB8AC3E}">
        <p14:creationId xmlns:p14="http://schemas.microsoft.com/office/powerpoint/2010/main" val="51797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p:txBody>
          <a:bodyPr/>
          <a:lstStyle/>
          <a:p>
            <a:pPr marL="0" lvl="0" indent="0">
              <a:spcAft>
                <a:spcPct val="0"/>
              </a:spcAft>
              <a:buSzPts val="2400"/>
              <a:buNone/>
            </a:pPr>
            <a:r>
              <a:rPr lang="en-US" sz="2000" b="1" kern="1200" noProof="0" dirty="0">
                <a:solidFill>
                  <a:schemeClr val="tx2"/>
                </a:solidFill>
                <a:latin typeface="Arial" panose="020B0604020202020204" pitchFamily="34" charset="0"/>
              </a:rPr>
              <a:t>5.1</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Understand the scope of e-commerce crime and security problems, the key dimensions of e-commerce security, and the tension between security and other values.</a:t>
            </a:r>
          </a:p>
          <a:p>
            <a:pPr marL="0" lvl="0" indent="0">
              <a:spcAft>
                <a:spcPct val="0"/>
              </a:spcAft>
              <a:buSzPts val="2400"/>
              <a:buNone/>
            </a:pPr>
            <a:r>
              <a:rPr lang="en-US" sz="2000" b="1" kern="1200" noProof="0" dirty="0">
                <a:solidFill>
                  <a:schemeClr val="tx2"/>
                </a:solidFill>
                <a:latin typeface="Arial" panose="020B0604020202020204" pitchFamily="34" charset="0"/>
              </a:rPr>
              <a:t>5.2</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Identify the key security threats in the e-commerce environment.</a:t>
            </a:r>
          </a:p>
          <a:p>
            <a:pPr marL="0" lvl="0" indent="0">
              <a:spcAft>
                <a:spcPct val="0"/>
              </a:spcAft>
              <a:buSzPts val="2400"/>
              <a:buNone/>
            </a:pPr>
            <a:r>
              <a:rPr lang="en-US" sz="2000" b="1" kern="1200" noProof="0" dirty="0">
                <a:solidFill>
                  <a:schemeClr val="tx2"/>
                </a:solidFill>
                <a:latin typeface="Arial" panose="020B0604020202020204" pitchFamily="34" charset="0"/>
              </a:rPr>
              <a:t>5.3</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Describe how technology helps secure Internet communications channels and protect networks, servers, and clients.</a:t>
            </a:r>
          </a:p>
          <a:p>
            <a:pPr marL="0" lvl="0" indent="0">
              <a:spcAft>
                <a:spcPct val="0"/>
              </a:spcAft>
              <a:buSzPts val="2400"/>
              <a:buNone/>
            </a:pPr>
            <a:r>
              <a:rPr lang="en-US" sz="2000" b="1" kern="1200" noProof="0" dirty="0">
                <a:solidFill>
                  <a:schemeClr val="tx2"/>
                </a:solidFill>
                <a:latin typeface="Arial" panose="020B0604020202020204" pitchFamily="34" charset="0"/>
              </a:rPr>
              <a:t>5.4</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Appreciate the importance of policies, procedures, and laws in creating security.</a:t>
            </a:r>
          </a:p>
          <a:p>
            <a:pPr marL="0" lvl="0" indent="0">
              <a:spcAft>
                <a:spcPct val="0"/>
              </a:spcAft>
              <a:buSzPts val="2400"/>
              <a:buNone/>
            </a:pPr>
            <a:r>
              <a:rPr lang="en-US" sz="2000" b="1" kern="1200" noProof="0" dirty="0">
                <a:solidFill>
                  <a:schemeClr val="tx2"/>
                </a:solidFill>
                <a:latin typeface="Arial" panose="020B0604020202020204" pitchFamily="34" charset="0"/>
              </a:rPr>
              <a:t>5.5</a:t>
            </a:r>
            <a:r>
              <a:rPr lang="en-US" sz="2000" b="1" kern="1200" noProof="0" dirty="0">
                <a:solidFill>
                  <a:srgbClr val="000000"/>
                </a:solidFill>
                <a:latin typeface="Arial" panose="020B0604020202020204" pitchFamily="34" charset="0"/>
              </a:rPr>
              <a:t> </a:t>
            </a:r>
            <a:r>
              <a:rPr lang="en-US" sz="2000" kern="1200" noProof="0" dirty="0">
                <a:solidFill>
                  <a:srgbClr val="000000"/>
                </a:solidFill>
                <a:latin typeface="Arial" panose="020B0604020202020204" pitchFamily="34" charset="0"/>
              </a:rPr>
              <a:t>Identify the major e-commerce payment systems in use today.</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Management Policies, Business Procedures, and Public Laws</a:t>
            </a:r>
            <a:endParaRPr lang="en-US" sz="3200" noProof="0" dirty="0"/>
          </a:p>
        </p:txBody>
      </p:sp>
      <p:sp>
        <p:nvSpPr>
          <p:cNvPr id="3" name="Content Placeholder 2"/>
          <p:cNvSpPr>
            <a:spLocks noGrp="1"/>
          </p:cNvSpPr>
          <p:nvPr>
            <p:ph sz="quarter" idx="13"/>
          </p:nvPr>
        </p:nvSpPr>
        <p:spPr>
          <a:xfrm>
            <a:off x="457200" y="1554920"/>
            <a:ext cx="8232775" cy="3035187"/>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Worldwide, in 2022, companies </a:t>
            </a:r>
            <a:r>
              <a:rPr lang="en-US" kern="1200" dirty="0">
                <a:solidFill>
                  <a:srgbClr val="000000"/>
                </a:solidFill>
                <a:latin typeface="Arial" panose="020B0604020202020204" pitchFamily="34" charset="0"/>
              </a:rPr>
              <a:t>were expected to </a:t>
            </a:r>
            <a:r>
              <a:rPr lang="en-US" kern="1200" noProof="0" dirty="0">
                <a:solidFill>
                  <a:srgbClr val="000000"/>
                </a:solidFill>
                <a:latin typeface="Arial" panose="020B0604020202020204" pitchFamily="34" charset="0"/>
              </a:rPr>
              <a:t>spend about $300 billion on security hardware, software, services</a:t>
            </a:r>
          </a:p>
          <a:p>
            <a:pPr marL="255651" lvl="0" indent="-255651">
              <a:spcAft>
                <a:spcPct val="0"/>
              </a:spcAft>
              <a:buSzPts val="2400"/>
              <a:tabLst/>
            </a:pPr>
            <a:r>
              <a:rPr lang="en-US" kern="1200" noProof="0" dirty="0">
                <a:solidFill>
                  <a:srgbClr val="000000"/>
                </a:solidFill>
                <a:latin typeface="Arial" panose="020B0604020202020204" pitchFamily="34" charset="0"/>
              </a:rPr>
              <a:t>Managing risk includes:</a:t>
            </a:r>
          </a:p>
          <a:p>
            <a:pPr marL="741553" lvl="1" indent="-284353">
              <a:spcAft>
                <a:spcPct val="0"/>
              </a:spcAft>
              <a:buSzPts val="2400"/>
            </a:pPr>
            <a:r>
              <a:rPr lang="en-US" kern="1200" noProof="0" dirty="0">
                <a:solidFill>
                  <a:srgbClr val="000000"/>
                </a:solidFill>
                <a:latin typeface="Arial" panose="020B0604020202020204" pitchFamily="34" charset="0"/>
              </a:rPr>
              <a:t>Technology</a:t>
            </a:r>
          </a:p>
          <a:p>
            <a:pPr marL="741553" lvl="1" indent="-284353">
              <a:spcAft>
                <a:spcPct val="0"/>
              </a:spcAft>
              <a:buSzPts val="2400"/>
            </a:pPr>
            <a:r>
              <a:rPr lang="en-US" kern="1200" noProof="0" dirty="0">
                <a:solidFill>
                  <a:srgbClr val="000000"/>
                </a:solidFill>
                <a:latin typeface="Arial" panose="020B0604020202020204" pitchFamily="34" charset="0"/>
              </a:rPr>
              <a:t>Effective management policies</a:t>
            </a:r>
          </a:p>
          <a:p>
            <a:pPr marL="741553" lvl="1" indent="-284353">
              <a:spcAft>
                <a:spcPct val="0"/>
              </a:spcAft>
              <a:buSzPts val="2400"/>
            </a:pPr>
            <a:r>
              <a:rPr lang="en-US" kern="1200" noProof="0" dirty="0">
                <a:solidFill>
                  <a:srgbClr val="000000"/>
                </a:solidFill>
                <a:latin typeface="Arial" panose="020B0604020202020204" pitchFamily="34" charset="0"/>
              </a:rPr>
              <a:t>Public laws and active enforcement</a:t>
            </a:r>
          </a:p>
        </p:txBody>
      </p:sp>
    </p:spTree>
    <p:extLst>
      <p:ext uri="{BB962C8B-B14F-4D97-AF65-F5344CB8AC3E}">
        <p14:creationId xmlns:p14="http://schemas.microsoft.com/office/powerpoint/2010/main" val="2046685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6" y="215372"/>
            <a:ext cx="8059783" cy="503086"/>
          </a:xfrm>
        </p:spPr>
        <p:txBody>
          <a:bodyPr/>
          <a:lstStyle/>
          <a:p>
            <a:r>
              <a:rPr lang="en-US" sz="3400" kern="1200" noProof="0" dirty="0">
                <a:cs typeface="Times New Roman" panose="02020603050405020304" pitchFamily="18" charset="0"/>
              </a:rPr>
              <a:t>A Security Plan: Management Policies</a:t>
            </a:r>
            <a:endParaRPr lang="en-US" sz="3400" noProof="0" dirty="0"/>
          </a:p>
        </p:txBody>
      </p:sp>
      <p:sp>
        <p:nvSpPr>
          <p:cNvPr id="3" name="Content Placeholder 2"/>
          <p:cNvSpPr>
            <a:spLocks noGrp="1"/>
          </p:cNvSpPr>
          <p:nvPr>
            <p:ph sz="quarter" idx="13"/>
          </p:nvPr>
        </p:nvSpPr>
        <p:spPr>
          <a:xfrm>
            <a:off x="339634" y="718458"/>
            <a:ext cx="8350341" cy="4663827"/>
          </a:xfrm>
        </p:spPr>
        <p:txBody>
          <a:bodyPr/>
          <a:lstStyle/>
          <a:p>
            <a:pPr marL="255651" lvl="0" indent="-255651">
              <a:spcAft>
                <a:spcPct val="0"/>
              </a:spcAft>
              <a:buSzPts val="2400"/>
              <a:tabLst/>
            </a:pPr>
            <a:r>
              <a:rPr lang="en-US" sz="2000" kern="1200" dirty="0">
                <a:solidFill>
                  <a:srgbClr val="000000"/>
                </a:solidFill>
                <a:latin typeface="Arial" panose="020B0604020202020204" pitchFamily="34" charset="0"/>
              </a:rPr>
              <a:t>A security plan begins with risk assessment—an assessment of the risks </a:t>
            </a:r>
            <a:r>
              <a:rPr lang="en-US" sz="2000" kern="1200" dirty="0" smtClean="0">
                <a:solidFill>
                  <a:srgbClr val="000000"/>
                </a:solidFill>
                <a:latin typeface="Arial" panose="020B0604020202020204" pitchFamily="34" charset="0"/>
              </a:rPr>
              <a:t>and</a:t>
            </a:r>
            <a:r>
              <a:rPr lang="tr-TR" sz="2000" kern="1200" dirty="0" smtClean="0">
                <a:solidFill>
                  <a:srgbClr val="000000"/>
                </a:solidFill>
                <a:latin typeface="Arial" panose="020B0604020202020204" pitchFamily="34" charset="0"/>
              </a:rPr>
              <a:t> </a:t>
            </a:r>
            <a:r>
              <a:rPr lang="en-US" sz="2000" kern="1200" dirty="0" smtClean="0">
                <a:solidFill>
                  <a:srgbClr val="000000"/>
                </a:solidFill>
                <a:latin typeface="Arial" panose="020B0604020202020204" pitchFamily="34" charset="0"/>
              </a:rPr>
              <a:t>points </a:t>
            </a:r>
            <a:r>
              <a:rPr lang="en-US" sz="2000" kern="1200" dirty="0">
                <a:solidFill>
                  <a:srgbClr val="000000"/>
                </a:solidFill>
                <a:latin typeface="Arial" panose="020B0604020202020204" pitchFamily="34" charset="0"/>
              </a:rPr>
              <a:t>of vulnerability. The first step is to inventory the information and knowledge assets of the e-commerce site and company. What information is at risk? </a:t>
            </a:r>
            <a:endParaRPr lang="tr-TR" sz="2000" kern="1200" dirty="0" err="1" smtClean="0">
              <a:solidFill>
                <a:srgbClr val="000000"/>
              </a:solidFill>
              <a:latin typeface="Arial" panose="020B0604020202020204" pitchFamily="34" charset="0"/>
            </a:endParaRPr>
          </a:p>
          <a:p>
            <a:pPr marL="255651" lvl="0" indent="-255651">
              <a:spcAft>
                <a:spcPct val="0"/>
              </a:spcAft>
              <a:buSzPts val="2400"/>
              <a:tabLst/>
            </a:pPr>
            <a:r>
              <a:rPr lang="en-US" sz="2000" kern="1200" noProof="0" dirty="0" smtClean="0">
                <a:solidFill>
                  <a:srgbClr val="000000"/>
                </a:solidFill>
                <a:latin typeface="Arial" panose="020B0604020202020204" pitchFamily="34" charset="0"/>
              </a:rPr>
              <a:t>Security policy</a:t>
            </a:r>
            <a:r>
              <a:rPr lang="tr-TR" sz="2000" kern="1200" noProof="0" dirty="0" smtClean="0">
                <a:solidFill>
                  <a:srgbClr val="000000"/>
                </a:solidFill>
                <a:latin typeface="Arial" panose="020B0604020202020204" pitchFamily="34" charset="0"/>
              </a:rPr>
              <a:t>-</a:t>
            </a:r>
            <a:r>
              <a:rPr lang="en-US" sz="2000" kern="1200" dirty="0">
                <a:solidFill>
                  <a:srgbClr val="000000"/>
                </a:solidFill>
                <a:latin typeface="Arial" panose="020B0604020202020204" pitchFamily="34" charset="0"/>
              </a:rPr>
              <a:t>Based on your quantified list of risks, you can start to develop a security </a:t>
            </a:r>
            <a:r>
              <a:rPr lang="en-US" sz="2000" kern="1200" dirty="0" smtClean="0">
                <a:solidFill>
                  <a:srgbClr val="000000"/>
                </a:solidFill>
                <a:latin typeface="Arial" panose="020B0604020202020204" pitchFamily="34" charset="0"/>
              </a:rPr>
              <a:t>policy—a</a:t>
            </a:r>
            <a:r>
              <a:rPr lang="tr-TR" sz="2000" kern="1200" dirty="0" smtClean="0">
                <a:solidFill>
                  <a:srgbClr val="000000"/>
                </a:solidFill>
                <a:latin typeface="Arial" panose="020B0604020202020204" pitchFamily="34" charset="0"/>
              </a:rPr>
              <a:t> </a:t>
            </a:r>
            <a:r>
              <a:rPr lang="en-US" sz="2000" kern="1200" dirty="0" smtClean="0">
                <a:solidFill>
                  <a:srgbClr val="000000"/>
                </a:solidFill>
                <a:latin typeface="Arial" panose="020B0604020202020204" pitchFamily="34" charset="0"/>
              </a:rPr>
              <a:t>set </a:t>
            </a:r>
            <a:r>
              <a:rPr lang="en-US" sz="2000" kern="1200" dirty="0">
                <a:solidFill>
                  <a:srgbClr val="000000"/>
                </a:solidFill>
                <a:latin typeface="Arial" panose="020B0604020202020204" pitchFamily="34" charset="0"/>
              </a:rPr>
              <a:t>of statements prioritizing the information risks, identifying acceptable risk targets, and identifying the mechanisms for achieving these targets.</a:t>
            </a:r>
            <a:endParaRPr lang="en-US" sz="2000" kern="1200" noProof="0" dirty="0">
              <a:solidFill>
                <a:srgbClr val="000000"/>
              </a:solidFill>
              <a:latin typeface="Arial" panose="020B0604020202020204" pitchFamily="34" charset="0"/>
            </a:endParaRPr>
          </a:p>
          <a:p>
            <a:pPr marL="255651" lvl="0" indent="-255651">
              <a:spcAft>
                <a:spcPct val="0"/>
              </a:spcAft>
              <a:buSzPts val="2400"/>
              <a:tabLst/>
            </a:pPr>
            <a:r>
              <a:rPr lang="en-US" sz="2000" kern="1200" noProof="0" dirty="0">
                <a:solidFill>
                  <a:srgbClr val="000000"/>
                </a:solidFill>
                <a:latin typeface="Arial" panose="020B0604020202020204" pitchFamily="34" charset="0"/>
              </a:rPr>
              <a:t>Implementation </a:t>
            </a:r>
            <a:r>
              <a:rPr lang="en-US" sz="2000" kern="1200" noProof="0" dirty="0" smtClean="0">
                <a:solidFill>
                  <a:srgbClr val="000000"/>
                </a:solidFill>
                <a:latin typeface="Arial" panose="020B0604020202020204" pitchFamily="34" charset="0"/>
              </a:rPr>
              <a:t>plan</a:t>
            </a:r>
            <a:r>
              <a:rPr lang="tr-TR" sz="2000" kern="1200" noProof="0" dirty="0" smtClean="0">
                <a:solidFill>
                  <a:srgbClr val="000000"/>
                </a:solidFill>
                <a:latin typeface="Arial" panose="020B0604020202020204" pitchFamily="34" charset="0"/>
              </a:rPr>
              <a:t>: </a:t>
            </a:r>
            <a:r>
              <a:rPr lang="en-US" sz="2000" kern="1200" dirty="0">
                <a:solidFill>
                  <a:srgbClr val="000000"/>
                </a:solidFill>
                <a:latin typeface="Arial" panose="020B0604020202020204" pitchFamily="34" charset="0"/>
              </a:rPr>
              <a:t>the steps you will take to achieve the</a:t>
            </a:r>
          </a:p>
          <a:p>
            <a:pPr marL="255651" lvl="0" indent="-255651">
              <a:spcAft>
                <a:spcPct val="0"/>
              </a:spcAft>
              <a:buSzPts val="2400"/>
              <a:tabLst/>
            </a:pPr>
            <a:r>
              <a:rPr lang="en-US" sz="2000" kern="1200" dirty="0">
                <a:solidFill>
                  <a:srgbClr val="000000"/>
                </a:solidFill>
                <a:latin typeface="Arial" panose="020B0604020202020204" pitchFamily="34" charset="0"/>
              </a:rPr>
              <a:t>security plan goals. </a:t>
            </a:r>
            <a:endParaRPr lang="en-US" sz="2000" kern="1200" noProof="0" dirty="0">
              <a:solidFill>
                <a:srgbClr val="000000"/>
              </a:solidFill>
              <a:latin typeface="Arial" panose="020B0604020202020204" pitchFamily="34" charset="0"/>
            </a:endParaRPr>
          </a:p>
          <a:p>
            <a:pPr marL="741553" lvl="1" indent="-284353">
              <a:spcAft>
                <a:spcPct val="0"/>
              </a:spcAft>
              <a:buSzPts val="2400"/>
            </a:pPr>
            <a:r>
              <a:rPr lang="en-US" sz="2000" kern="1200" noProof="0" dirty="0">
                <a:solidFill>
                  <a:srgbClr val="000000"/>
                </a:solidFill>
                <a:latin typeface="Arial" panose="020B0604020202020204" pitchFamily="34" charset="0"/>
              </a:rPr>
              <a:t>Security organization</a:t>
            </a:r>
          </a:p>
          <a:p>
            <a:pPr marL="741553" lvl="1" indent="-284353">
              <a:spcAft>
                <a:spcPct val="0"/>
              </a:spcAft>
              <a:buSzPts val="2400"/>
            </a:pPr>
            <a:r>
              <a:rPr lang="en-US" sz="2000" kern="1200" noProof="0" dirty="0">
                <a:solidFill>
                  <a:srgbClr val="000000"/>
                </a:solidFill>
                <a:latin typeface="Arial" panose="020B0604020202020204" pitchFamily="34" charset="0"/>
              </a:rPr>
              <a:t>Access controls</a:t>
            </a:r>
          </a:p>
          <a:p>
            <a:pPr marL="741553" lvl="1" indent="-284353">
              <a:spcAft>
                <a:spcPct val="0"/>
              </a:spcAft>
              <a:buSzPts val="2400"/>
            </a:pPr>
            <a:r>
              <a:rPr lang="en-US" sz="2000" kern="1200" noProof="0" dirty="0">
                <a:solidFill>
                  <a:srgbClr val="000000"/>
                </a:solidFill>
                <a:latin typeface="Arial" panose="020B0604020202020204" pitchFamily="34" charset="0"/>
              </a:rPr>
              <a:t>Authentication procedures, including biometrics</a:t>
            </a:r>
          </a:p>
          <a:p>
            <a:pPr marL="741553" lvl="1" indent="-284353">
              <a:spcAft>
                <a:spcPct val="0"/>
              </a:spcAft>
              <a:buSzPts val="2400"/>
            </a:pPr>
            <a:r>
              <a:rPr lang="en-US" sz="2000" kern="1200" noProof="0" dirty="0">
                <a:solidFill>
                  <a:srgbClr val="000000"/>
                </a:solidFill>
                <a:latin typeface="Arial" panose="020B0604020202020204" pitchFamily="34" charset="0"/>
              </a:rPr>
              <a:t>Authorization policies, authorization management systems</a:t>
            </a:r>
          </a:p>
          <a:p>
            <a:pPr marL="255651" lvl="0" indent="-255651">
              <a:spcAft>
                <a:spcPct val="0"/>
              </a:spcAft>
              <a:buSzPts val="2400"/>
              <a:tabLst/>
            </a:pPr>
            <a:r>
              <a:rPr lang="en-US" sz="2000" kern="1200" noProof="0" dirty="0">
                <a:solidFill>
                  <a:srgbClr val="000000"/>
                </a:solidFill>
                <a:latin typeface="Arial" panose="020B0604020202020204" pitchFamily="34" charset="0"/>
              </a:rPr>
              <a:t>Security audit</a:t>
            </a:r>
          </a:p>
        </p:txBody>
      </p:sp>
    </p:spTree>
    <p:extLst>
      <p:ext uri="{BB962C8B-B14F-4D97-AF65-F5344CB8AC3E}">
        <p14:creationId xmlns:p14="http://schemas.microsoft.com/office/powerpoint/2010/main" val="208391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noProof="0" dirty="0"/>
              <a:t>Figure 5.9 Developing an E-commerce Security Plan</a:t>
            </a:r>
          </a:p>
        </p:txBody>
      </p:sp>
      <p:pic>
        <p:nvPicPr>
          <p:cNvPr id="4" name="Picture 3" descr="An illustration depicts five steps in developing an e-commerce security plan in the form of interconnected parts of a circle. For a full description, see Notes. Press F6.">
            <a:extLst>
              <a:ext uri="{FF2B5EF4-FFF2-40B4-BE49-F238E27FC236}">
                <a16:creationId xmlns:a16="http://schemas.microsoft.com/office/drawing/2014/main" xmlns="" id="{2A7E0FA2-684C-4A9D-43DC-CE7B4DB70E75}"/>
              </a:ext>
            </a:extLst>
          </p:cNvPr>
          <p:cNvPicPr>
            <a:picLocks noChangeAspect="1"/>
          </p:cNvPicPr>
          <p:nvPr/>
        </p:nvPicPr>
        <p:blipFill>
          <a:blip r:embed="rId3"/>
          <a:stretch>
            <a:fillRect/>
          </a:stretch>
        </p:blipFill>
        <p:spPr>
          <a:xfrm>
            <a:off x="1468709" y="1384090"/>
            <a:ext cx="6178005" cy="4816963"/>
          </a:xfrm>
          <a:prstGeom prst="rect">
            <a:avLst/>
          </a:prstGeom>
        </p:spPr>
      </p:pic>
    </p:spTree>
    <p:extLst>
      <p:ext uri="{BB962C8B-B14F-4D97-AF65-F5344CB8AC3E}">
        <p14:creationId xmlns:p14="http://schemas.microsoft.com/office/powerpoint/2010/main" val="12470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15"/>
            <a:ext cx="8229600" cy="1097279"/>
          </a:xfrm>
        </p:spPr>
        <p:txBody>
          <a:bodyPr/>
          <a:lstStyle/>
          <a:p>
            <a:r>
              <a:rPr lang="en-US" kern="1200" noProof="0" dirty="0">
                <a:cs typeface="Times New Roman" panose="02020603050405020304" pitchFamily="18" charset="0"/>
              </a:rPr>
              <a:t>E-commerce Payment Systems</a:t>
            </a:r>
            <a:endParaRPr lang="en-US" noProof="0" dirty="0"/>
          </a:p>
        </p:txBody>
      </p:sp>
      <p:sp>
        <p:nvSpPr>
          <p:cNvPr id="3" name="Content Placeholder 2"/>
          <p:cNvSpPr>
            <a:spLocks noGrp="1"/>
          </p:cNvSpPr>
          <p:nvPr>
            <p:ph sz="quarter" idx="13"/>
          </p:nvPr>
        </p:nvSpPr>
        <p:spPr>
          <a:xfrm>
            <a:off x="457200" y="1297738"/>
            <a:ext cx="8232775" cy="4931612"/>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Credit and debit cards primary online payment methods in U.S.</a:t>
            </a:r>
          </a:p>
          <a:p>
            <a:pPr marL="255651" lvl="0" indent="-255651">
              <a:spcAft>
                <a:spcPct val="0"/>
              </a:spcAft>
              <a:buSzPts val="2400"/>
              <a:tabLst/>
            </a:pPr>
            <a:r>
              <a:rPr lang="en-US" kern="1200" noProof="0" dirty="0">
                <a:solidFill>
                  <a:srgbClr val="000000"/>
                </a:solidFill>
                <a:latin typeface="Arial" panose="020B0604020202020204" pitchFamily="34" charset="0"/>
              </a:rPr>
              <a:t>Parties involved: consumers, merchants, clearinghouse, merchant bank, card-issuing bank</a:t>
            </a:r>
          </a:p>
          <a:p>
            <a:pPr marL="255651" lvl="0" indent="-255651">
              <a:spcAft>
                <a:spcPct val="0"/>
              </a:spcAft>
              <a:buSzPts val="2400"/>
              <a:tabLst/>
            </a:pPr>
            <a:r>
              <a:rPr lang="en-US" kern="1200" noProof="0" dirty="0">
                <a:solidFill>
                  <a:srgbClr val="000000"/>
                </a:solidFill>
                <a:latin typeface="Arial" panose="020B0604020202020204" pitchFamily="34" charset="0"/>
              </a:rPr>
              <a:t>Credit card e-commerce enablers</a:t>
            </a:r>
          </a:p>
          <a:p>
            <a:pPr marL="255651" lvl="0" indent="-255651">
              <a:spcAft>
                <a:spcPct val="0"/>
              </a:spcAft>
              <a:buSzPts val="2400"/>
              <a:tabLst/>
            </a:pPr>
            <a:r>
              <a:rPr lang="en-US" kern="1200" dirty="0">
                <a:solidFill>
                  <a:srgbClr val="000000"/>
                </a:solidFill>
                <a:latin typeface="Arial" panose="020B0604020202020204" pitchFamily="34" charset="0"/>
              </a:rPr>
              <a:t>PCI-DSS compliance</a:t>
            </a:r>
          </a:p>
          <a:p>
            <a:pPr marL="742569" lvl="1" indent="-255651">
              <a:spcAft>
                <a:spcPct val="0"/>
              </a:spcAft>
              <a:buSzPts val="2400"/>
            </a:pPr>
            <a:r>
              <a:rPr lang="en-US" kern="1200" dirty="0">
                <a:solidFill>
                  <a:srgbClr val="000000"/>
                </a:solidFill>
                <a:latin typeface="Arial" panose="020B0604020202020204" pitchFamily="34" charset="0"/>
              </a:rPr>
              <a:t>Data security standard </a:t>
            </a:r>
          </a:p>
          <a:p>
            <a:pPr marL="255651" lvl="0" indent="-255651">
              <a:spcAft>
                <a:spcPct val="0"/>
              </a:spcAft>
              <a:buSzPts val="2400"/>
              <a:tabLst/>
            </a:pPr>
            <a:r>
              <a:rPr lang="en-US" kern="1200" noProof="0" dirty="0">
                <a:solidFill>
                  <a:srgbClr val="000000"/>
                </a:solidFill>
                <a:latin typeface="Arial" panose="020B0604020202020204" pitchFamily="34" charset="0"/>
              </a:rPr>
              <a:t>Limitations of online credit card payment: </a:t>
            </a:r>
          </a:p>
          <a:p>
            <a:pPr marL="742569" lvl="1" indent="-255651">
              <a:spcAft>
                <a:spcPct val="0"/>
              </a:spcAft>
              <a:buSzPts val="2400"/>
            </a:pPr>
            <a:r>
              <a:rPr lang="en-US" kern="1200" dirty="0">
                <a:solidFill>
                  <a:srgbClr val="000000"/>
                </a:solidFill>
                <a:latin typeface="Arial" panose="020B0604020202020204" pitchFamily="34" charset="0"/>
              </a:rPr>
              <a:t>Merchants: </a:t>
            </a:r>
            <a:r>
              <a:rPr lang="en-US" kern="1200" noProof="0" dirty="0">
                <a:solidFill>
                  <a:srgbClr val="000000"/>
                </a:solidFill>
                <a:latin typeface="Arial" panose="020B0604020202020204" pitchFamily="34" charset="0"/>
              </a:rPr>
              <a:t>security, merchant risk, cost</a:t>
            </a:r>
          </a:p>
          <a:p>
            <a:pPr marL="742569" lvl="1" indent="-255651">
              <a:spcAft>
                <a:spcPct val="0"/>
              </a:spcAft>
              <a:buSzPts val="2400"/>
            </a:pPr>
            <a:r>
              <a:rPr lang="en-US" kern="1200" dirty="0">
                <a:solidFill>
                  <a:srgbClr val="000000"/>
                </a:solidFill>
                <a:latin typeface="Arial" panose="020B0604020202020204" pitchFamily="34" charset="0"/>
              </a:rPr>
              <a:t>Consumers: social equity</a:t>
            </a:r>
            <a:endParaRPr lang="en-US" kern="1200" noProof="0" dirty="0">
              <a:solidFill>
                <a:srgbClr val="000000"/>
              </a:solidFill>
              <a:latin typeface="Arial" panose="020B0604020202020204" pitchFamily="34" charset="0"/>
            </a:endParaRPr>
          </a:p>
          <a:p>
            <a:pPr marL="255651" lvl="0" indent="-255651">
              <a:spcAft>
                <a:spcPct val="0"/>
              </a:spcAft>
              <a:buSzPts val="2400"/>
              <a:tabLst/>
            </a:pP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2616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19" y="787581"/>
            <a:ext cx="9513706" cy="482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260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5.10 How an Online Credit Card Transaction Works</a:t>
            </a:r>
            <a:endParaRPr lang="en-US" sz="3200" noProof="0" dirty="0"/>
          </a:p>
        </p:txBody>
      </p:sp>
      <p:pic>
        <p:nvPicPr>
          <p:cNvPr id="4" name="Picture 3" descr="An illustration depicts how an online credit card transaction works. For a full description, see Notes. Press F6. ">
            <a:extLst>
              <a:ext uri="{FF2B5EF4-FFF2-40B4-BE49-F238E27FC236}">
                <a16:creationId xmlns:a16="http://schemas.microsoft.com/office/drawing/2014/main" xmlns="" id="{80FC983C-1D39-BEEF-2A73-2D06C174DC7E}"/>
              </a:ext>
            </a:extLst>
          </p:cNvPr>
          <p:cNvPicPr>
            <a:picLocks noChangeAspect="1"/>
          </p:cNvPicPr>
          <p:nvPr/>
        </p:nvPicPr>
        <p:blipFill>
          <a:blip r:embed="rId3"/>
          <a:stretch>
            <a:fillRect/>
          </a:stretch>
        </p:blipFill>
        <p:spPr>
          <a:xfrm>
            <a:off x="2043113" y="1435596"/>
            <a:ext cx="4914900" cy="4784086"/>
          </a:xfrm>
          <a:prstGeom prst="rect">
            <a:avLst/>
          </a:prstGeom>
        </p:spPr>
      </p:pic>
    </p:spTree>
    <p:extLst>
      <p:ext uri="{BB962C8B-B14F-4D97-AF65-F5344CB8AC3E}">
        <p14:creationId xmlns:p14="http://schemas.microsoft.com/office/powerpoint/2010/main" val="117410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779"/>
            <a:ext cx="8229600" cy="1097279"/>
          </a:xfrm>
        </p:spPr>
        <p:txBody>
          <a:bodyPr/>
          <a:lstStyle/>
          <a:p>
            <a:r>
              <a:rPr lang="en-US" sz="3400" kern="1200" noProof="0" dirty="0">
                <a:cs typeface="Times New Roman" panose="02020603050405020304" pitchFamily="18" charset="0"/>
              </a:rPr>
              <a:t>Alternative Online Payment Systems</a:t>
            </a:r>
            <a:endParaRPr lang="en-US" sz="3400" noProof="0" dirty="0"/>
          </a:p>
        </p:txBody>
      </p:sp>
      <p:sp>
        <p:nvSpPr>
          <p:cNvPr id="3" name="Content Placeholder 2"/>
          <p:cNvSpPr>
            <a:spLocks noGrp="1"/>
          </p:cNvSpPr>
          <p:nvPr>
            <p:ph sz="quarter" idx="13"/>
          </p:nvPr>
        </p:nvSpPr>
        <p:spPr>
          <a:xfrm>
            <a:off x="457200" y="1326316"/>
            <a:ext cx="8232775" cy="4688717"/>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Online stored value </a:t>
            </a:r>
            <a:r>
              <a:rPr lang="en-US" altLang="en-US" kern="1200" noProof="0" dirty="0" smtClean="0">
                <a:solidFill>
                  <a:srgbClr val="000000"/>
                </a:solidFill>
                <a:latin typeface="Arial" panose="020B0604020202020204" pitchFamily="34" charset="0"/>
              </a:rPr>
              <a:t>systems</a:t>
            </a:r>
            <a:r>
              <a:rPr lang="tr-TR" altLang="en-US" kern="1200" noProof="0" dirty="0" smtClean="0">
                <a:solidFill>
                  <a:srgbClr val="000000"/>
                </a:solidFill>
                <a:latin typeface="Arial" panose="020B0604020202020204" pitchFamily="34" charset="0"/>
              </a:rPr>
              <a:t>:</a:t>
            </a:r>
            <a:r>
              <a:rPr lang="en-US" altLang="en-US" kern="1200" dirty="0">
                <a:solidFill>
                  <a:srgbClr val="000000"/>
                </a:solidFill>
                <a:latin typeface="Arial" panose="020B0604020202020204" pitchFamily="34" charset="0"/>
              </a:rPr>
              <a:t>permits consumers to make instant, online payments to merchants and other individuals based on the value stored in an online </a:t>
            </a:r>
            <a:r>
              <a:rPr lang="en-US" altLang="en-US" kern="1200" dirty="0" smtClean="0">
                <a:solidFill>
                  <a:srgbClr val="000000"/>
                </a:solidFill>
                <a:latin typeface="Arial" panose="020B0604020202020204" pitchFamily="34" charset="0"/>
              </a:rPr>
              <a:t>account</a:t>
            </a:r>
            <a:r>
              <a:rPr lang="tr-TR" altLang="en-US" kern="1200" dirty="0" smtClean="0">
                <a:solidFill>
                  <a:srgbClr val="000000"/>
                </a:solidFill>
                <a:latin typeface="Arial" panose="020B0604020202020204" pitchFamily="34" charset="0"/>
              </a:rPr>
              <a:t>. </a:t>
            </a:r>
            <a:r>
              <a:rPr lang="en-US" altLang="en-US" kern="1200" noProof="0" dirty="0" smtClean="0">
                <a:solidFill>
                  <a:srgbClr val="000000"/>
                </a:solidFill>
                <a:latin typeface="Arial" panose="020B0604020202020204" pitchFamily="34" charset="0"/>
              </a:rPr>
              <a:t>Example</a:t>
            </a:r>
            <a:r>
              <a:rPr lang="en-US" altLang="en-US" kern="1200" noProof="0" dirty="0">
                <a:solidFill>
                  <a:srgbClr val="000000"/>
                </a:solidFill>
                <a:latin typeface="Arial" panose="020B0604020202020204" pitchFamily="34" charset="0"/>
              </a:rPr>
              <a:t>: PayPal</a:t>
            </a:r>
          </a:p>
          <a:p>
            <a:pPr marL="255651" lvl="0" indent="-255651">
              <a:spcAft>
                <a:spcPct val="0"/>
              </a:spcAft>
              <a:buSzPts val="2400"/>
              <a:tabLst/>
            </a:pPr>
            <a:r>
              <a:rPr lang="en-US" altLang="en-US" kern="1200" noProof="0" dirty="0">
                <a:solidFill>
                  <a:srgbClr val="000000"/>
                </a:solidFill>
                <a:latin typeface="Arial" panose="020B0604020202020204" pitchFamily="34" charset="0"/>
              </a:rPr>
              <a:t>Other alternatives</a:t>
            </a:r>
          </a:p>
          <a:p>
            <a:pPr marL="741553" lvl="1" indent="-284353">
              <a:spcAft>
                <a:spcPct val="0"/>
              </a:spcAft>
              <a:buSzPts val="2400"/>
            </a:pPr>
            <a:r>
              <a:rPr lang="en-US" noProof="0" dirty="0"/>
              <a:t>Amazon Pay</a:t>
            </a:r>
          </a:p>
          <a:p>
            <a:pPr marL="741553" lvl="1" indent="-284353">
              <a:spcAft>
                <a:spcPct val="0"/>
              </a:spcAft>
              <a:buSzPts val="2400"/>
            </a:pPr>
            <a:r>
              <a:rPr lang="en-US" noProof="0" dirty="0"/>
              <a:t>Meta Pay</a:t>
            </a:r>
          </a:p>
          <a:p>
            <a:pPr marL="741553" lvl="1" indent="-284353">
              <a:spcAft>
                <a:spcPct val="0"/>
              </a:spcAft>
              <a:buSzPts val="2400"/>
            </a:pPr>
            <a:r>
              <a:rPr lang="en-US" altLang="en-US" kern="1200" noProof="0" dirty="0">
                <a:solidFill>
                  <a:srgbClr val="000000"/>
                </a:solidFill>
                <a:latin typeface="Arial" panose="020B0604020202020204" pitchFamily="34" charset="0"/>
              </a:rPr>
              <a:t>Visa Checkout, Mastercard’s MasterPass</a:t>
            </a:r>
          </a:p>
          <a:p>
            <a:pPr marL="255651" lvl="0" indent="-255651">
              <a:spcAft>
                <a:spcPct val="0"/>
              </a:spcAft>
              <a:buSzPts val="2400"/>
              <a:tabLst/>
            </a:pPr>
            <a:r>
              <a:rPr lang="en-US" altLang="en-US" kern="1200" noProof="0" dirty="0">
                <a:solidFill>
                  <a:srgbClr val="000000"/>
                </a:solidFill>
                <a:latin typeface="Arial" panose="020B0604020202020204" pitchFamily="34" charset="0"/>
              </a:rPr>
              <a:t>Buy Now Pay Later (BNPL) services</a:t>
            </a:r>
          </a:p>
          <a:p>
            <a:pPr marL="742569" lvl="1" indent="-255651">
              <a:spcAft>
                <a:spcPct val="0"/>
              </a:spcAft>
              <a:buSzPts val="2400"/>
            </a:pPr>
            <a:r>
              <a:rPr lang="en-US" altLang="en-US" kern="1200" dirty="0">
                <a:solidFill>
                  <a:srgbClr val="000000"/>
                </a:solidFill>
                <a:latin typeface="Arial" panose="020B0604020202020204" pitchFamily="34" charset="0"/>
              </a:rPr>
              <a:t>Examples: Klarna, Afterpay</a:t>
            </a: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76574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Mobile Payment Systems</a:t>
            </a:r>
            <a:endParaRPr lang="en-US" noProof="0" dirty="0"/>
          </a:p>
        </p:txBody>
      </p:sp>
      <p:sp>
        <p:nvSpPr>
          <p:cNvPr id="4" name="Content Placeholder 3">
            <a:extLst>
              <a:ext uri="{FF2B5EF4-FFF2-40B4-BE49-F238E27FC236}">
                <a16:creationId xmlns:a16="http://schemas.microsoft.com/office/drawing/2014/main" xmlns="" id="{F7EDA78D-8899-4469-842B-079D037E51A0}"/>
              </a:ext>
            </a:extLst>
          </p:cNvPr>
          <p:cNvSpPr>
            <a:spLocks noGrp="1"/>
          </p:cNvSpPr>
          <p:nvPr>
            <p:ph sz="quarter" idx="13"/>
          </p:nvPr>
        </p:nvSpPr>
        <p:spPr>
          <a:xfrm>
            <a:off x="457200" y="1483480"/>
            <a:ext cx="8045669" cy="4663335"/>
          </a:xfrm>
        </p:spPr>
        <p:txBody>
          <a:bodyPr/>
          <a:lstStyle/>
          <a:p>
            <a:r>
              <a:rPr lang="en-US" sz="2200" dirty="0"/>
              <a:t>Mobile payment systems are one of the fastest-growing types of alternative payments. </a:t>
            </a:r>
            <a:endParaRPr lang="tr-TR" sz="2200" noProof="0" dirty="0" smtClean="0"/>
          </a:p>
          <a:p>
            <a:r>
              <a:rPr lang="en-US" sz="2200" noProof="0" dirty="0" smtClean="0"/>
              <a:t>Use </a:t>
            </a:r>
            <a:r>
              <a:rPr lang="en-US" sz="2200" noProof="0" dirty="0"/>
              <a:t>of mobile phones as payment devices</a:t>
            </a:r>
          </a:p>
          <a:p>
            <a:pPr lvl="1"/>
            <a:r>
              <a:rPr lang="en-US" sz="2200" noProof="0" dirty="0"/>
              <a:t>Established in Europe and Asia</a:t>
            </a:r>
          </a:p>
          <a:p>
            <a:pPr lvl="1"/>
            <a:r>
              <a:rPr lang="en-US" sz="2200" noProof="0" dirty="0"/>
              <a:t>Expanding in United States</a:t>
            </a:r>
          </a:p>
          <a:p>
            <a:r>
              <a:rPr lang="en-US" sz="2200" dirty="0"/>
              <a:t>Mobile payments involve any type of payment using a mobile device, including bill payment, online purchases, in-store purchases, and P2P payments. Mobile wallets (sometimes also referred to as digital wallets) are smartphone apps that store debit cards, reward coupons, invoices, vouchers, and other means of payment that might be found in a traditional wallet.</a:t>
            </a:r>
            <a:endParaRPr lang="en-US" sz="2200" noProof="0" dirty="0"/>
          </a:p>
        </p:txBody>
      </p:sp>
    </p:spTree>
    <p:extLst>
      <p:ext uri="{BB962C8B-B14F-4D97-AF65-F5344CB8AC3E}">
        <p14:creationId xmlns:p14="http://schemas.microsoft.com/office/powerpoint/2010/main" val="2155283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Blockchain</a:t>
            </a:r>
          </a:p>
        </p:txBody>
      </p:sp>
      <p:sp>
        <p:nvSpPr>
          <p:cNvPr id="3" name="Content Placeholder 2"/>
          <p:cNvSpPr>
            <a:spLocks noGrp="1"/>
          </p:cNvSpPr>
          <p:nvPr>
            <p:ph sz="quarter" idx="13"/>
          </p:nvPr>
        </p:nvSpPr>
        <p:spPr>
          <a:xfrm>
            <a:off x="457200" y="1454904"/>
            <a:ext cx="8232775" cy="4810254"/>
          </a:xfrm>
        </p:spPr>
        <p:txBody>
          <a:bodyPr/>
          <a:lstStyle/>
          <a:p>
            <a:r>
              <a:rPr lang="en-US" sz="2200" noProof="0" dirty="0"/>
              <a:t>Blockchain</a:t>
            </a:r>
          </a:p>
          <a:p>
            <a:pPr lvl="1"/>
            <a:r>
              <a:rPr lang="en-US" sz="2200" noProof="0" dirty="0"/>
              <a:t>Enables organizations to create and verify transactions nearly instantaneously using a distributed P2P database (distributed ledger)</a:t>
            </a:r>
          </a:p>
          <a:p>
            <a:r>
              <a:rPr lang="en-US" sz="2200" noProof="0" dirty="0"/>
              <a:t>Benefits</a:t>
            </a:r>
          </a:p>
          <a:p>
            <a:pPr lvl="1"/>
            <a:r>
              <a:rPr lang="en-US" sz="2200" noProof="0" dirty="0"/>
              <a:t>Reduces costs of verifying users, validating transactions, and risks of storing and processing transaction information</a:t>
            </a:r>
          </a:p>
          <a:p>
            <a:pPr lvl="1"/>
            <a:r>
              <a:rPr lang="en-US" sz="2200" noProof="0" dirty="0"/>
              <a:t>Transactions cannot be altered retroactively and therefore are more secure</a:t>
            </a:r>
          </a:p>
          <a:p>
            <a:r>
              <a:rPr lang="en-US" sz="2200" noProof="0" dirty="0"/>
              <a:t>Foundation technology for cryptocurrencies and supply chain management, as well as potential applications in financial services and healthcare industries</a:t>
            </a:r>
          </a:p>
        </p:txBody>
      </p:sp>
    </p:spTree>
    <p:extLst>
      <p:ext uri="{BB962C8B-B14F-4D97-AF65-F5344CB8AC3E}">
        <p14:creationId xmlns:p14="http://schemas.microsoft.com/office/powerpoint/2010/main" val="251552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28"/>
            <a:ext cx="8229600" cy="1097279"/>
          </a:xfrm>
        </p:spPr>
        <p:txBody>
          <a:bodyPr/>
          <a:lstStyle/>
          <a:p>
            <a:r>
              <a:rPr lang="en-US" kern="1200" noProof="0" dirty="0">
                <a:cs typeface="Times New Roman" panose="02020603050405020304" pitchFamily="18" charset="0"/>
              </a:rPr>
              <a:t>Figure 5.12 </a:t>
            </a:r>
            <a:r>
              <a:rPr lang="en-US" noProof="0" dirty="0"/>
              <a:t>How Blockchain Works</a:t>
            </a:r>
          </a:p>
        </p:txBody>
      </p:sp>
      <p:pic>
        <p:nvPicPr>
          <p:cNvPr id="4" name="Picture 3" descr="An illustration depicts how blockchain works. For a full description, see Notes. Press F6.">
            <a:extLst>
              <a:ext uri="{FF2B5EF4-FFF2-40B4-BE49-F238E27FC236}">
                <a16:creationId xmlns:a16="http://schemas.microsoft.com/office/drawing/2014/main" xmlns="" id="{241FA3A5-41E2-4B92-DFFE-D80DBD8285B6}"/>
              </a:ext>
            </a:extLst>
          </p:cNvPr>
          <p:cNvPicPr>
            <a:picLocks noChangeAspect="1"/>
          </p:cNvPicPr>
          <p:nvPr/>
        </p:nvPicPr>
        <p:blipFill>
          <a:blip r:embed="rId3"/>
          <a:stretch>
            <a:fillRect/>
          </a:stretch>
        </p:blipFill>
        <p:spPr>
          <a:xfrm>
            <a:off x="2321718" y="1297253"/>
            <a:ext cx="4500563" cy="4868214"/>
          </a:xfrm>
          <a:prstGeom prst="rect">
            <a:avLst/>
          </a:prstGeom>
        </p:spPr>
      </p:pic>
    </p:spTree>
    <p:extLst>
      <p:ext uri="{BB962C8B-B14F-4D97-AF65-F5344CB8AC3E}">
        <p14:creationId xmlns:p14="http://schemas.microsoft.com/office/powerpoint/2010/main" val="5190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1200" noProof="0" dirty="0">
                <a:cs typeface="Times New Roman" panose="02020603050405020304" pitchFamily="18" charset="0"/>
              </a:rPr>
              <a:t>SolarWinds: Shining a Light on Software Supply Chain Attacks</a:t>
            </a:r>
            <a:endParaRPr lang="en-US" noProof="0" dirty="0"/>
          </a:p>
        </p:txBody>
      </p:sp>
      <p:sp>
        <p:nvSpPr>
          <p:cNvPr id="3" name="Content Placeholder 2"/>
          <p:cNvSpPr>
            <a:spLocks noGrp="1"/>
          </p:cNvSpPr>
          <p:nvPr>
            <p:ph sz="quarter" idx="13"/>
          </p:nvPr>
        </p:nvSpPr>
        <p:spPr>
          <a:xfrm>
            <a:off x="457201" y="1554921"/>
            <a:ext cx="8116784" cy="396958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defRPr/>
            </a:pPr>
            <a:r>
              <a:rPr lang="en-US" kern="1200" noProof="0" dirty="0">
                <a:solidFill>
                  <a:srgbClr val="000000"/>
                </a:solidFill>
                <a:latin typeface="Arial" panose="020B0604020202020204" pitchFamily="34" charset="0"/>
              </a:rPr>
              <a:t>Have you ever heard about software supply chain attacks before reading this case?</a:t>
            </a:r>
          </a:p>
          <a:p>
            <a:pPr marL="741553" lvl="1" indent="-284353">
              <a:spcAft>
                <a:spcPct val="0"/>
              </a:spcAft>
              <a:buSzPts val="2400"/>
              <a:defRPr/>
            </a:pPr>
            <a:r>
              <a:rPr lang="en-US" kern="1200" noProof="0" dirty="0">
                <a:solidFill>
                  <a:srgbClr val="000000"/>
                </a:solidFill>
                <a:latin typeface="Arial" panose="020B0604020202020204" pitchFamily="34" charset="0"/>
              </a:rPr>
              <a:t>What makes software supply chain attacks so menacing</a:t>
            </a:r>
            <a:r>
              <a:rPr lang="en-US" noProof="0" dirty="0"/>
              <a:t>?</a:t>
            </a:r>
            <a:endParaRPr lang="en-US" kern="1200" noProof="0" dirty="0">
              <a:solidFill>
                <a:srgbClr val="000000"/>
              </a:solidFill>
              <a:latin typeface="Arial" panose="020B0604020202020204" pitchFamily="34" charset="0"/>
            </a:endParaRPr>
          </a:p>
          <a:p>
            <a:pPr marL="741553" lvl="1" indent="-284353">
              <a:spcAft>
                <a:spcPct val="0"/>
              </a:spcAft>
              <a:buSzPts val="2400"/>
              <a:defRPr/>
            </a:pPr>
            <a:r>
              <a:rPr lang="en-US" kern="1200" noProof="0" dirty="0">
                <a:solidFill>
                  <a:srgbClr val="000000"/>
                </a:solidFill>
                <a:latin typeface="Arial" panose="020B0604020202020204" pitchFamily="34" charset="0"/>
              </a:rPr>
              <a:t>What techniques do hackers use to carry out software supply chain attacks?</a:t>
            </a:r>
          </a:p>
          <a:p>
            <a:pPr marL="741553" lvl="1" indent="-284353">
              <a:spcAft>
                <a:spcPct val="0"/>
              </a:spcAft>
              <a:buSzPts val="2400"/>
              <a:defRPr/>
            </a:pPr>
            <a:r>
              <a:rPr lang="en-US" kern="1200" noProof="0" dirty="0">
                <a:solidFill>
                  <a:srgbClr val="000000"/>
                </a:solidFill>
                <a:latin typeface="Arial" panose="020B0604020202020204" pitchFamily="34" charset="0"/>
              </a:rPr>
              <a:t>How can organizations protect themselves against software supply chain attacks</a:t>
            </a:r>
            <a:r>
              <a:rPr lang="en-US" noProof="0" dirty="0"/>
              <a:t>?</a:t>
            </a:r>
            <a:endParaRPr lang="en-US" kern="1200" noProof="0" dirty="0">
              <a:solidFill>
                <a:srgbClr val="000000"/>
              </a:solidFill>
              <a:latin typeface="Arial" panose="020B0604020202020204" pitchFamily="34" charset="0"/>
            </a:endParaRPr>
          </a:p>
          <a:p>
            <a:pPr marL="741553" lvl="1" indent="-284353">
              <a:spcAft>
                <a:spcPct val="0"/>
              </a:spcAft>
              <a:buSzPts val="2400"/>
              <a:defRPr/>
            </a:pP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643629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16"/>
            <a:ext cx="8229600" cy="1097279"/>
          </a:xfrm>
        </p:spPr>
        <p:txBody>
          <a:bodyPr/>
          <a:lstStyle/>
          <a:p>
            <a:r>
              <a:rPr lang="en-US" noProof="0" dirty="0"/>
              <a:t>Cryptocurrencies</a:t>
            </a:r>
          </a:p>
        </p:txBody>
      </p:sp>
      <p:sp>
        <p:nvSpPr>
          <p:cNvPr id="3" name="Content Placeholder 2"/>
          <p:cNvSpPr>
            <a:spLocks noGrp="1"/>
          </p:cNvSpPr>
          <p:nvPr>
            <p:ph sz="quarter" idx="13"/>
          </p:nvPr>
        </p:nvSpPr>
        <p:spPr>
          <a:xfrm>
            <a:off x="457200" y="1254876"/>
            <a:ext cx="8232775" cy="4860173"/>
          </a:xfrm>
        </p:spPr>
        <p:txBody>
          <a:bodyPr/>
          <a:lstStyle/>
          <a:p>
            <a:r>
              <a:rPr lang="en-US" sz="2200" noProof="0" dirty="0"/>
              <a:t>Use blockchain technology and cryptography to create a purely digital medium of exchange</a:t>
            </a:r>
          </a:p>
          <a:p>
            <a:r>
              <a:rPr lang="en-US" sz="2200" noProof="0" dirty="0"/>
              <a:t>Bitcoin the most prominent example</a:t>
            </a:r>
          </a:p>
          <a:p>
            <a:pPr lvl="1"/>
            <a:r>
              <a:rPr lang="en-US" sz="2200" noProof="0" dirty="0"/>
              <a:t>Value of Bitcoins have widely fluctuated</a:t>
            </a:r>
          </a:p>
          <a:p>
            <a:pPr lvl="1"/>
            <a:r>
              <a:rPr lang="en-US" sz="2200" noProof="0" dirty="0"/>
              <a:t>Major issues with theft and fraud</a:t>
            </a:r>
          </a:p>
          <a:p>
            <a:pPr lvl="1"/>
            <a:r>
              <a:rPr lang="en-US" sz="2200" noProof="0" dirty="0"/>
              <a:t>Some governments have banned Bitcoin, although it is gaining acceptance in the U.S.</a:t>
            </a:r>
          </a:p>
          <a:p>
            <a:r>
              <a:rPr lang="en-US" sz="2200" noProof="0" dirty="0"/>
              <a:t>Other cryptocurrencies (altcoins) include Ethereum/Ether, Ripple, and Litecoin</a:t>
            </a:r>
          </a:p>
          <a:p>
            <a:r>
              <a:rPr lang="en-US" sz="2200" noProof="0" dirty="0"/>
              <a:t>Stablecoins are pegged to value of an external asset</a:t>
            </a:r>
          </a:p>
          <a:p>
            <a:pPr lvl="1"/>
            <a:r>
              <a:rPr lang="en-US" sz="2200" dirty="0"/>
              <a:t>Example: Tether</a:t>
            </a:r>
            <a:endParaRPr lang="en-US" sz="2200" noProof="0" dirty="0"/>
          </a:p>
        </p:txBody>
      </p:sp>
    </p:spTree>
    <p:extLst>
      <p:ext uri="{BB962C8B-B14F-4D97-AF65-F5344CB8AC3E}">
        <p14:creationId xmlns:p14="http://schemas.microsoft.com/office/powerpoint/2010/main" val="18427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Careers in E-commerce</a:t>
            </a:r>
            <a:endParaRPr lang="en-US" noProof="0" dirty="0"/>
          </a:p>
        </p:txBody>
      </p:sp>
      <p:sp>
        <p:nvSpPr>
          <p:cNvPr id="3" name="Content Placeholder 2"/>
          <p:cNvSpPr>
            <a:spLocks noGrp="1"/>
          </p:cNvSpPr>
          <p:nvPr>
            <p:ph sz="quarter" idx="13"/>
          </p:nvPr>
        </p:nvSpPr>
        <p:spPr>
          <a:xfrm>
            <a:off x="457200" y="1554921"/>
            <a:ext cx="8232775" cy="316948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Position: Cybersecurity Threat Management Team Trainee</a:t>
            </a:r>
          </a:p>
          <a:p>
            <a:pPr marL="255651" lvl="0" indent="-255651">
              <a:spcAft>
                <a:spcPct val="0"/>
              </a:spcAft>
              <a:buSzPts val="2400"/>
              <a:tabLst/>
            </a:pPr>
            <a:r>
              <a:rPr lang="en-US" kern="1200" noProof="0" dirty="0">
                <a:solidFill>
                  <a:srgbClr val="000000"/>
                </a:solidFill>
                <a:latin typeface="Arial" panose="020B0604020202020204" pitchFamily="34" charset="0"/>
              </a:rPr>
              <a:t>Qualification/Skills</a:t>
            </a:r>
          </a:p>
          <a:p>
            <a:pPr marL="255651" lvl="0" indent="-255651">
              <a:spcAft>
                <a:spcPct val="0"/>
              </a:spcAft>
              <a:buSzPts val="2400"/>
              <a:tabLst/>
            </a:pPr>
            <a:r>
              <a:rPr lang="en-US" kern="1200" noProof="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noProof="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379986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57200" y="353137"/>
            <a:ext cx="8232775" cy="4663335"/>
          </a:xfrm>
        </p:spPr>
        <p:txBody>
          <a:bodyPr/>
          <a:lstStyle/>
          <a:p>
            <a:r>
              <a:rPr lang="en-US" dirty="0"/>
              <a:t> </a:t>
            </a:r>
            <a:r>
              <a:rPr lang="tr-TR" dirty="0" smtClean="0"/>
              <a:t>S</a:t>
            </a:r>
            <a:r>
              <a:rPr lang="en-US" dirty="0" err="1" smtClean="0"/>
              <a:t>ystems</a:t>
            </a:r>
            <a:r>
              <a:rPr lang="en-US" dirty="0" smtClean="0"/>
              <a:t> </a:t>
            </a:r>
            <a:r>
              <a:rPr lang="en-US" dirty="0"/>
              <a:t>that rely on the Internet are </a:t>
            </a:r>
            <a:r>
              <a:rPr lang="en-US" dirty="0" err="1"/>
              <a:t>increas-ingly</a:t>
            </a:r>
            <a:r>
              <a:rPr lang="en-US" dirty="0"/>
              <a:t> vulnerable to large-scale attacks. Increasingly, these attacks are led by organized gangs of criminals operating globally—an unintended con-sequence of </a:t>
            </a:r>
            <a:r>
              <a:rPr lang="en-US" dirty="0" smtClean="0"/>
              <a:t>globalization.</a:t>
            </a:r>
            <a:endParaRPr lang="tr-TR" dirty="0" smtClean="0"/>
          </a:p>
          <a:p>
            <a:r>
              <a:rPr lang="en-US" dirty="0" smtClean="0"/>
              <a:t>Even </a:t>
            </a:r>
            <a:r>
              <a:rPr lang="en-US" dirty="0"/>
              <a:t>more worrisome is the growing number of large-scale attacks against critical infrastructure and companies that are funded, organized, and led by various nations. Anticipating and countering these attacks has proved a difficult task for both business and government organizations</a:t>
            </a:r>
            <a:r>
              <a:rPr lang="en-US" dirty="0" smtClean="0"/>
              <a:t>.</a:t>
            </a:r>
            <a:endParaRPr lang="tr-TR" dirty="0" smtClean="0"/>
          </a:p>
          <a:p>
            <a:r>
              <a:rPr lang="en-US" dirty="0"/>
              <a:t> For criminals, the Internet has created entirely new—and lucrative—ways to steal from the more than 4.5 billion Internet users worldwide in 2022. From products and services, to money, and to information, it’s all there for the taking on the Internet. </a:t>
            </a:r>
            <a:endParaRPr lang="tr-TR" dirty="0" smtClean="0"/>
          </a:p>
          <a:p>
            <a:endParaRPr lang="tr-TR" dirty="0"/>
          </a:p>
        </p:txBody>
      </p:sp>
    </p:spTree>
    <p:extLst>
      <p:ext uri="{BB962C8B-B14F-4D97-AF65-F5344CB8AC3E}">
        <p14:creationId xmlns:p14="http://schemas.microsoft.com/office/powerpoint/2010/main" val="90746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The</a:t>
            </a:r>
            <a:r>
              <a:rPr lang="tr-TR" dirty="0" smtClean="0"/>
              <a:t> </a:t>
            </a:r>
            <a:r>
              <a:rPr lang="tr-TR" dirty="0" err="1" smtClean="0"/>
              <a:t>issue</a:t>
            </a:r>
            <a:r>
              <a:rPr lang="tr-TR" dirty="0" smtClean="0"/>
              <a:t> of </a:t>
            </a:r>
            <a:r>
              <a:rPr lang="tr-TR" dirty="0" err="1" smtClean="0"/>
              <a:t>cyber</a:t>
            </a:r>
            <a:r>
              <a:rPr lang="tr-TR" dirty="0" smtClean="0"/>
              <a:t> </a:t>
            </a:r>
            <a:r>
              <a:rPr lang="tr-TR" dirty="0" err="1" smtClean="0"/>
              <a:t>crime</a:t>
            </a:r>
            <a:endParaRPr lang="tr-TR" dirty="0"/>
          </a:p>
        </p:txBody>
      </p:sp>
      <p:sp>
        <p:nvSpPr>
          <p:cNvPr id="3" name="İçerik Yer Tutucusu 2"/>
          <p:cNvSpPr>
            <a:spLocks noGrp="1"/>
          </p:cNvSpPr>
          <p:nvPr>
            <p:ph sz="quarter" idx="13"/>
          </p:nvPr>
        </p:nvSpPr>
        <p:spPr/>
        <p:txBody>
          <a:bodyPr/>
          <a:lstStyle/>
          <a:p>
            <a:r>
              <a:rPr lang="en-US" dirty="0"/>
              <a:t>Cybercrime is a significant problem for both organizations and consumers. But despite the increasing attention being paid to cybercrime, it is difficult to accurately estimate the actual amount of such crime, in part because many companies are hesitant to report it due to the fear of losing the trust of their customers and because even if the crime is reported, it may be difficult to quantify the actual dollar amount of the loss</a:t>
            </a:r>
            <a:endParaRPr lang="tr-TR" dirty="0"/>
          </a:p>
        </p:txBody>
      </p:sp>
    </p:spTree>
    <p:extLst>
      <p:ext uri="{BB962C8B-B14F-4D97-AF65-F5344CB8AC3E}">
        <p14:creationId xmlns:p14="http://schemas.microsoft.com/office/powerpoint/2010/main" val="192604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35131" y="39629"/>
            <a:ext cx="8791303" cy="6295857"/>
          </a:xfrm>
        </p:spPr>
        <p:txBody>
          <a:bodyPr/>
          <a:lstStyle/>
          <a:p>
            <a:r>
              <a:rPr lang="en-US" sz="2000" dirty="0"/>
              <a:t>Criminals who steal information on the Internet do not always use this </a:t>
            </a:r>
            <a:r>
              <a:rPr lang="en-US" sz="2000" dirty="0" smtClean="0"/>
              <a:t>information </a:t>
            </a:r>
            <a:r>
              <a:rPr lang="en-US" sz="2000" dirty="0"/>
              <a:t>themselves but, instead, derive value by selling the information to others on the so-called underground or shadow economy market, also sometimes referred to as the Dark Web or the </a:t>
            </a:r>
            <a:r>
              <a:rPr lang="en-US" sz="2000" dirty="0" err="1"/>
              <a:t>Darknet</a:t>
            </a:r>
            <a:r>
              <a:rPr lang="en-US" sz="2000" dirty="0" smtClean="0"/>
              <a:t>.</a:t>
            </a:r>
            <a:endParaRPr lang="tr-TR" sz="2000" dirty="0" smtClean="0"/>
          </a:p>
          <a:p>
            <a:r>
              <a:rPr lang="en-US" sz="2000" dirty="0"/>
              <a:t>Data is currency to cybercriminals and has a “street value” that can be monetized. There are several thousand known underground economy market-places around the world that sell stolen information, as well as malware, such as exploit kits, access to botnets, and more. Prices for various types of stolen data typically vary depending on the quantity being purchased, the supply available, and its “freshness</a:t>
            </a:r>
            <a:r>
              <a:rPr lang="en-US" sz="2000" dirty="0" smtClean="0"/>
              <a:t>.”</a:t>
            </a:r>
            <a:endParaRPr lang="tr-TR" sz="2000" dirty="0" smtClean="0"/>
          </a:p>
          <a:p>
            <a:r>
              <a:rPr lang="en-US" sz="2000" dirty="0"/>
              <a:t>For example, the recent average price for an individual U.S. credit card number with </a:t>
            </a:r>
            <a:r>
              <a:rPr lang="en-US" sz="2000" dirty="0" smtClean="0"/>
              <a:t>a</a:t>
            </a:r>
            <a:r>
              <a:rPr lang="tr-TR" sz="2000" dirty="0" smtClean="0"/>
              <a:t> </a:t>
            </a:r>
            <a:r>
              <a:rPr lang="en-US" sz="2000" dirty="0"/>
              <a:t>cardholder name, expiration date, zip code, and CVV (the three-digit number printed on the back of the card) is around $17. Bank account or online account (such as PayPal) login credentials (depending on value and verification) go for around 10% of the account’s balance. </a:t>
            </a:r>
            <a:endParaRPr lang="tr-TR" sz="2000" dirty="0"/>
          </a:p>
        </p:txBody>
      </p:sp>
    </p:spTree>
    <p:extLst>
      <p:ext uri="{BB962C8B-B14F-4D97-AF65-F5344CB8AC3E}">
        <p14:creationId xmlns:p14="http://schemas.microsoft.com/office/powerpoint/2010/main" val="92307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03"/>
            <a:ext cx="8229600" cy="1097279"/>
          </a:xfrm>
        </p:spPr>
        <p:txBody>
          <a:bodyPr/>
          <a:lstStyle/>
          <a:p>
            <a:r>
              <a:rPr lang="en-US" sz="3200" noProof="0" dirty="0"/>
              <a:t>The E-commerce Security Environment</a:t>
            </a:r>
          </a:p>
        </p:txBody>
      </p:sp>
      <p:sp>
        <p:nvSpPr>
          <p:cNvPr id="3" name="Content Placeholder 2"/>
          <p:cNvSpPr>
            <a:spLocks noGrp="1"/>
          </p:cNvSpPr>
          <p:nvPr>
            <p:ph sz="quarter" idx="13"/>
          </p:nvPr>
        </p:nvSpPr>
        <p:spPr>
          <a:xfrm>
            <a:off x="457200" y="1155482"/>
            <a:ext cx="8232775" cy="4753805"/>
          </a:xfrm>
        </p:spPr>
        <p:txBody>
          <a:bodyPr/>
          <a:lstStyle/>
          <a:p>
            <a:pPr lvl="0"/>
            <a:r>
              <a:rPr lang="en-US" noProof="0" dirty="0"/>
              <a:t>Scope of the problem</a:t>
            </a:r>
          </a:p>
          <a:p>
            <a:pPr lvl="1"/>
            <a:r>
              <a:rPr lang="en-US" noProof="0" dirty="0"/>
              <a:t>Overall size of and losses due to cybercrime unclear</a:t>
            </a:r>
          </a:p>
          <a:p>
            <a:pPr lvl="1"/>
            <a:r>
              <a:rPr lang="en-US" noProof="0" dirty="0"/>
              <a:t>Center for Strategic and International Studies study: Global economic impact of cybercrime and cyberespionage more than $1 trillion; other researchers believe the amount is even higher</a:t>
            </a:r>
          </a:p>
          <a:p>
            <a:pPr lvl="1"/>
            <a:r>
              <a:rPr lang="en-US" noProof="0" dirty="0"/>
              <a:t>IBM Security/Ponemon Institute 2021 Cost of Data Breach Report: total average cost of a data </a:t>
            </a:r>
            <a:r>
              <a:rPr lang="en-US" noProof="0" dirty="0" smtClean="0"/>
              <a:t>breach</a:t>
            </a:r>
            <a:r>
              <a:rPr lang="tr-TR" noProof="0" dirty="0" smtClean="0"/>
              <a:t>(veri ihlali)</a:t>
            </a:r>
            <a:r>
              <a:rPr lang="en-US" noProof="0" dirty="0" smtClean="0"/>
              <a:t> </a:t>
            </a:r>
            <a:r>
              <a:rPr lang="en-US" noProof="0" dirty="0"/>
              <a:t>globally was $4.2 </a:t>
            </a:r>
            <a:r>
              <a:rPr lang="en-US" noProof="0" dirty="0" smtClean="0"/>
              <a:t>million</a:t>
            </a:r>
            <a:r>
              <a:rPr lang="tr-TR" noProof="0" dirty="0" smtClean="0"/>
              <a:t>.</a:t>
            </a:r>
          </a:p>
          <a:p>
            <a:pPr lvl="1"/>
            <a:r>
              <a:rPr lang="en-US" dirty="0"/>
              <a:t>A data breach is any </a:t>
            </a:r>
            <a:r>
              <a:rPr lang="en-US" b="1" dirty="0"/>
              <a:t>security incident that results in unauthorized access to</a:t>
            </a:r>
            <a:r>
              <a:rPr lang="en-US" dirty="0"/>
              <a:t> confidential information.</a:t>
            </a:r>
            <a:endParaRPr lang="en-US" noProof="0" dirty="0"/>
          </a:p>
          <a:p>
            <a:pPr lvl="0"/>
            <a:r>
              <a:rPr lang="en-US" noProof="0" dirty="0"/>
              <a:t>Underground economy marketplaces sell stolen information, </a:t>
            </a:r>
            <a:r>
              <a:rPr lang="en-US" noProof="0" dirty="0" smtClean="0"/>
              <a:t>malware</a:t>
            </a:r>
            <a:r>
              <a:rPr lang="tr-TR" noProof="0" dirty="0" smtClean="0"/>
              <a:t> (kötü amaçlı yazılım)</a:t>
            </a:r>
            <a:r>
              <a:rPr lang="en-US" noProof="0" dirty="0" smtClean="0"/>
              <a:t> </a:t>
            </a:r>
            <a:r>
              <a:rPr lang="en-US" noProof="0" dirty="0"/>
              <a:t>and more</a:t>
            </a:r>
          </a:p>
        </p:txBody>
      </p:sp>
    </p:spTree>
    <p:extLst>
      <p:ext uri="{BB962C8B-B14F-4D97-AF65-F5344CB8AC3E}">
        <p14:creationId xmlns:p14="http://schemas.microsoft.com/office/powerpoint/2010/main" val="400254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noProof="0" dirty="0">
                <a:cs typeface="Times New Roman" panose="02020603050405020304" pitchFamily="18" charset="0"/>
              </a:rPr>
              <a:t>What Is Good E-commerce Security?</a:t>
            </a:r>
            <a:endParaRPr lang="en-US" sz="3400" noProof="0" dirty="0"/>
          </a:p>
        </p:txBody>
      </p:sp>
      <p:sp>
        <p:nvSpPr>
          <p:cNvPr id="3" name="Content Placeholder 2"/>
          <p:cNvSpPr>
            <a:spLocks noGrp="1"/>
          </p:cNvSpPr>
          <p:nvPr>
            <p:ph sz="quarter" idx="13"/>
          </p:nvPr>
        </p:nvSpPr>
        <p:spPr>
          <a:xfrm>
            <a:off x="117566" y="1542299"/>
            <a:ext cx="8686800" cy="4885068"/>
          </a:xfrm>
        </p:spPr>
        <p:txBody>
          <a:bodyPr/>
          <a:lstStyle/>
          <a:p>
            <a:pPr marL="255651" lvl="0" indent="-255651">
              <a:spcAft>
                <a:spcPct val="0"/>
              </a:spcAft>
              <a:buSzPts val="2400"/>
              <a:tabLst/>
              <a:defRPr/>
            </a:pPr>
            <a:r>
              <a:rPr lang="en-US" sz="1800" kern="1200" noProof="0" dirty="0">
                <a:solidFill>
                  <a:srgbClr val="000000"/>
                </a:solidFill>
                <a:latin typeface="Arial" panose="020B0604020202020204" pitchFamily="34" charset="0"/>
              </a:rPr>
              <a:t>To achieve highest degree of security, use:</a:t>
            </a: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New technologies</a:t>
            </a: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Organizational policies and </a:t>
            </a:r>
            <a:r>
              <a:rPr lang="en-US" sz="1800" kern="1200" noProof="0" dirty="0" smtClean="0">
                <a:solidFill>
                  <a:srgbClr val="000000"/>
                </a:solidFill>
                <a:latin typeface="Arial" panose="020B0604020202020204" pitchFamily="34" charset="0"/>
                <a:ea typeface="ＭＳ Ｐゴシック" charset="0"/>
              </a:rPr>
              <a:t>procedures</a:t>
            </a:r>
            <a:r>
              <a:rPr lang="tr-TR" sz="1800" kern="1200" noProof="0" dirty="0" smtClean="0">
                <a:solidFill>
                  <a:srgbClr val="000000"/>
                </a:solidFill>
                <a:latin typeface="Arial" panose="020B0604020202020204" pitchFamily="34" charset="0"/>
                <a:ea typeface="ＭＳ Ｐゴシック" charset="0"/>
              </a:rPr>
              <a:t>: </a:t>
            </a:r>
            <a:r>
              <a:rPr lang="en-US" sz="1800" kern="1200" dirty="0">
                <a:solidFill>
                  <a:srgbClr val="000000"/>
                </a:solidFill>
                <a:latin typeface="Arial" panose="020B0604020202020204" pitchFamily="34" charset="0"/>
                <a:ea typeface="ＭＳ Ｐゴシック" charset="0"/>
              </a:rPr>
              <a:t>to ensure the technologies are not subverted.</a:t>
            </a:r>
            <a:endParaRPr lang="en-US" sz="1800" kern="1200" noProof="0" dirty="0">
              <a:solidFill>
                <a:srgbClr val="000000"/>
              </a:solidFill>
              <a:latin typeface="Arial" panose="020B0604020202020204" pitchFamily="34" charset="0"/>
              <a:ea typeface="ＭＳ Ｐゴシック" charset="0"/>
            </a:endParaRP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Industry standards and government </a:t>
            </a:r>
            <a:r>
              <a:rPr lang="en-US" sz="1800" kern="1200" noProof="0" dirty="0" smtClean="0">
                <a:solidFill>
                  <a:srgbClr val="000000"/>
                </a:solidFill>
                <a:latin typeface="Arial" panose="020B0604020202020204" pitchFamily="34" charset="0"/>
                <a:ea typeface="ＭＳ Ｐゴシック" charset="0"/>
              </a:rPr>
              <a:t>laws</a:t>
            </a:r>
            <a:r>
              <a:rPr lang="tr-TR" sz="1800" kern="1200" dirty="0" smtClean="0">
                <a:solidFill>
                  <a:srgbClr val="000000"/>
                </a:solidFill>
                <a:latin typeface="Arial" panose="020B0604020202020204" pitchFamily="34" charset="0"/>
                <a:ea typeface="ＭＳ Ｐゴシック" charset="0"/>
              </a:rPr>
              <a:t>: </a:t>
            </a:r>
            <a:r>
              <a:rPr lang="en-US" sz="1800" kern="1200" dirty="0">
                <a:solidFill>
                  <a:srgbClr val="000000"/>
                </a:solidFill>
                <a:latin typeface="Arial" panose="020B0604020202020204" pitchFamily="34" charset="0"/>
                <a:ea typeface="ＭＳ Ｐゴシック" charset="0"/>
              </a:rPr>
              <a:t> are required to enforce </a:t>
            </a:r>
            <a:r>
              <a:rPr lang="en-US" sz="1800" kern="1200" dirty="0" smtClean="0">
                <a:solidFill>
                  <a:srgbClr val="000000"/>
                </a:solidFill>
                <a:latin typeface="Arial" panose="020B0604020202020204" pitchFamily="34" charset="0"/>
                <a:ea typeface="ＭＳ Ｐゴシック" charset="0"/>
              </a:rPr>
              <a:t>payment </a:t>
            </a:r>
            <a:r>
              <a:rPr lang="en-US" sz="1800" kern="1200" dirty="0">
                <a:solidFill>
                  <a:srgbClr val="000000"/>
                </a:solidFill>
                <a:latin typeface="Arial" panose="020B0604020202020204" pitchFamily="34" charset="0"/>
                <a:ea typeface="ＭＳ Ｐゴシック" charset="0"/>
              </a:rPr>
              <a:t>mechanisms, as well as to investigate and prosecute violators of </a:t>
            </a:r>
            <a:r>
              <a:rPr lang="en-US" sz="1800" kern="1200" dirty="0" smtClean="0">
                <a:solidFill>
                  <a:srgbClr val="000000"/>
                </a:solidFill>
                <a:latin typeface="Arial" panose="020B0604020202020204" pitchFamily="34" charset="0"/>
                <a:ea typeface="ＭＳ Ｐゴシック" charset="0"/>
              </a:rPr>
              <a:t>laws</a:t>
            </a:r>
            <a:endParaRPr lang="tr-TR" sz="1800" kern="1200" dirty="0">
              <a:solidFill>
                <a:srgbClr val="000000"/>
              </a:solidFill>
              <a:latin typeface="Arial" panose="020B0604020202020204" pitchFamily="34" charset="0"/>
              <a:ea typeface="ＭＳ Ｐゴシック" charset="0"/>
            </a:endParaRPr>
          </a:p>
          <a:p>
            <a:pPr marL="457200" lvl="1" indent="0">
              <a:spcAft>
                <a:spcPct val="0"/>
              </a:spcAft>
              <a:buSzPts val="2400"/>
              <a:buNone/>
              <a:defRPr/>
            </a:pPr>
            <a:r>
              <a:rPr lang="en-US" sz="1800" kern="1200" dirty="0">
                <a:solidFill>
                  <a:srgbClr val="000000"/>
                </a:solidFill>
                <a:latin typeface="Arial" panose="020B0604020202020204" pitchFamily="34" charset="0"/>
                <a:ea typeface="ＭＳ Ｐゴシック" charset="0"/>
              </a:rPr>
              <a:t>Good e-commerce security requires a set of laws, procedures, policies, and </a:t>
            </a:r>
            <a:r>
              <a:rPr lang="en-US" sz="1800" kern="1200" dirty="0" err="1">
                <a:solidFill>
                  <a:srgbClr val="000000"/>
                </a:solidFill>
                <a:latin typeface="Arial" panose="020B0604020202020204" pitchFamily="34" charset="0"/>
                <a:ea typeface="ＭＳ Ｐゴシック" charset="0"/>
              </a:rPr>
              <a:t>technol-ogies</a:t>
            </a:r>
            <a:r>
              <a:rPr lang="en-US" sz="1800" kern="1200" dirty="0">
                <a:solidFill>
                  <a:srgbClr val="000000"/>
                </a:solidFill>
                <a:latin typeface="Arial" panose="020B0604020202020204" pitchFamily="34" charset="0"/>
                <a:ea typeface="ＭＳ Ｐゴシック" charset="0"/>
              </a:rPr>
              <a:t> that, to the extent feasible, protect individuals and organizations from unexpected behavior in the e-commerce </a:t>
            </a:r>
            <a:r>
              <a:rPr lang="en-US" sz="1800" kern="1200" dirty="0" err="1" smtClean="0">
                <a:solidFill>
                  <a:srgbClr val="000000"/>
                </a:solidFill>
                <a:latin typeface="Arial" panose="020B0604020202020204" pitchFamily="34" charset="0"/>
                <a:ea typeface="ＭＳ Ｐゴシック" charset="0"/>
              </a:rPr>
              <a:t>marketpla</a:t>
            </a:r>
            <a:r>
              <a:rPr lang="tr-TR" sz="1800" kern="1200" dirty="0" smtClean="0">
                <a:solidFill>
                  <a:srgbClr val="000000"/>
                </a:solidFill>
                <a:latin typeface="Arial" panose="020B0604020202020204" pitchFamily="34" charset="0"/>
                <a:ea typeface="ＭＳ Ｐゴシック" charset="0"/>
              </a:rPr>
              <a:t>ce.</a:t>
            </a:r>
            <a:endParaRPr lang="en-US" sz="1800" kern="1200" noProof="0" dirty="0">
              <a:solidFill>
                <a:srgbClr val="000000"/>
              </a:solidFill>
              <a:latin typeface="Arial" panose="020B0604020202020204" pitchFamily="34" charset="0"/>
              <a:ea typeface="ＭＳ Ｐゴシック" charset="0"/>
            </a:endParaRPr>
          </a:p>
          <a:p>
            <a:pPr marL="255651" lvl="0" indent="-255651">
              <a:spcAft>
                <a:spcPct val="0"/>
              </a:spcAft>
              <a:buSzPts val="2400"/>
              <a:tabLst/>
              <a:defRPr/>
            </a:pPr>
            <a:r>
              <a:rPr lang="en-US" sz="1800" kern="1200" noProof="0" dirty="0">
                <a:solidFill>
                  <a:srgbClr val="000000"/>
                </a:solidFill>
                <a:latin typeface="Arial" panose="020B0604020202020204" pitchFamily="34" charset="0"/>
              </a:rPr>
              <a:t>Other factors</a:t>
            </a: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Time value of money</a:t>
            </a: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Cost of security </a:t>
            </a:r>
            <a:r>
              <a:rPr lang="en-US" sz="1800" kern="1200" noProof="0" dirty="0">
                <a:solidFill>
                  <a:schemeClr val="tx1"/>
                </a:solidFill>
                <a:latin typeface="Arial" panose="020B0604020202020204" pitchFamily="34" charset="0"/>
                <a:ea typeface="ＭＳ Ｐゴシック" charset="0"/>
              </a:rPr>
              <a:t>versus</a:t>
            </a:r>
            <a:r>
              <a:rPr lang="en-US" sz="1800" kern="1200" noProof="0" dirty="0">
                <a:solidFill>
                  <a:srgbClr val="000000"/>
                </a:solidFill>
                <a:latin typeface="Arial" panose="020B0604020202020204" pitchFamily="34" charset="0"/>
                <a:ea typeface="ＭＳ Ｐゴシック" charset="0"/>
              </a:rPr>
              <a:t> potential loss</a:t>
            </a:r>
          </a:p>
          <a:p>
            <a:pPr marL="741553" lvl="1" indent="-284353">
              <a:spcAft>
                <a:spcPct val="0"/>
              </a:spcAft>
              <a:buSzPts val="2400"/>
              <a:defRPr/>
            </a:pPr>
            <a:r>
              <a:rPr lang="en-US" sz="1800" kern="1200" noProof="0" dirty="0">
                <a:solidFill>
                  <a:srgbClr val="000000"/>
                </a:solidFill>
                <a:latin typeface="Arial" panose="020B0604020202020204" pitchFamily="34" charset="0"/>
                <a:ea typeface="ＭＳ Ｐゴシック" charset="0"/>
              </a:rPr>
              <a:t>Security often breaks at weakest link</a:t>
            </a:r>
          </a:p>
        </p:txBody>
      </p:sp>
    </p:spTree>
    <p:extLst>
      <p:ext uri="{BB962C8B-B14F-4D97-AF65-F5344CB8AC3E}">
        <p14:creationId xmlns:p14="http://schemas.microsoft.com/office/powerpoint/2010/main" val="235311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5.1 The E-commerce Security Environment</a:t>
            </a:r>
            <a:endParaRPr lang="en-US" sz="3200" noProof="0" dirty="0"/>
          </a:p>
        </p:txBody>
      </p:sp>
      <p:pic>
        <p:nvPicPr>
          <p:cNvPr id="4" name="Picture 3" descr="An illustration depicts the e-commerce security environment as being comprised of data, surrounded by technology solutions, organizational policies and procedures, and laws and industry standards. For a full description, see Notes. Press F6.">
            <a:extLst>
              <a:ext uri="{FF2B5EF4-FFF2-40B4-BE49-F238E27FC236}">
                <a16:creationId xmlns:a16="http://schemas.microsoft.com/office/drawing/2014/main" xmlns="" id="{8144F191-9AF9-F2CF-B1FF-AD1103FB0DDA}"/>
              </a:ext>
            </a:extLst>
          </p:cNvPr>
          <p:cNvPicPr>
            <a:picLocks noChangeAspect="1"/>
          </p:cNvPicPr>
          <p:nvPr/>
        </p:nvPicPr>
        <p:blipFill>
          <a:blip r:embed="rId3"/>
          <a:stretch>
            <a:fillRect/>
          </a:stretch>
        </p:blipFill>
        <p:spPr>
          <a:xfrm>
            <a:off x="1614488" y="1428749"/>
            <a:ext cx="5254147" cy="4815257"/>
          </a:xfrm>
          <a:prstGeom prst="rect">
            <a:avLst/>
          </a:prstGeom>
        </p:spPr>
      </p:pic>
    </p:spTree>
    <p:extLst>
      <p:ext uri="{BB962C8B-B14F-4D97-AF65-F5344CB8AC3E}">
        <p14:creationId xmlns:p14="http://schemas.microsoft.com/office/powerpoint/2010/main" val="238877145"/>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146649</TotalTime>
  <Words>2843</Words>
  <Application>Microsoft Office PowerPoint</Application>
  <PresentationFormat>Ekran Gösterisi (4:3)</PresentationFormat>
  <Paragraphs>215</Paragraphs>
  <Slides>32</Slides>
  <Notes>11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32</vt:i4>
      </vt:variant>
    </vt:vector>
  </HeadingPairs>
  <TitlesOfParts>
    <vt:vector size="41" baseType="lpstr">
      <vt:lpstr>Arial</vt:lpstr>
      <vt:lpstr>Calibri</vt:lpstr>
      <vt:lpstr>Wingdings</vt:lpstr>
      <vt:lpstr>Noto Sans Symbols</vt:lpstr>
      <vt:lpstr>ＭＳ Ｐゴシック</vt:lpstr>
      <vt:lpstr>Verdana</vt:lpstr>
      <vt:lpstr>Times New Roman</vt:lpstr>
      <vt:lpstr>USHE</vt:lpstr>
      <vt:lpstr>USHE_slide options</vt:lpstr>
      <vt:lpstr>E-commerce 2023: business. technology. society.</vt:lpstr>
      <vt:lpstr>Learning Objectives</vt:lpstr>
      <vt:lpstr>SolarWinds: Shining a Light on Software Supply Chain Attacks</vt:lpstr>
      <vt:lpstr>PowerPoint Sunusu</vt:lpstr>
      <vt:lpstr>The issue of cyber crime</vt:lpstr>
      <vt:lpstr>PowerPoint Sunusu</vt:lpstr>
      <vt:lpstr>The E-commerce Security Environment</vt:lpstr>
      <vt:lpstr>What Is Good E-commerce Security?</vt:lpstr>
      <vt:lpstr>Figure 5.1 The E-commerce Security Environment</vt:lpstr>
      <vt:lpstr>Dimensions of E-commerce Security </vt:lpstr>
      <vt:lpstr>Dimensions of E-commerce Security </vt:lpstr>
      <vt:lpstr>Dimensions of E-commerce Security </vt:lpstr>
      <vt:lpstr>Dimensions of E-commerce Security </vt:lpstr>
      <vt:lpstr>Table 5.3 Customer and Merchant Perspectives on the Different Dimensions of E-commerce Security</vt:lpstr>
      <vt:lpstr>The Tension Between Security and Other Values</vt:lpstr>
      <vt:lpstr>Security Threats in the E-commerce Environment</vt:lpstr>
      <vt:lpstr>Figure 5.2 Vulnerable Points in an E-commerce Transaction</vt:lpstr>
      <vt:lpstr>Technology Solutions</vt:lpstr>
      <vt:lpstr>Figure 5.3 Tools Available to Achieve E-commerce Security</vt:lpstr>
      <vt:lpstr>Management Policies, Business Procedures, and Public Laws</vt:lpstr>
      <vt:lpstr>A Security Plan: Management Policies</vt:lpstr>
      <vt:lpstr>Figure 5.9 Developing an E-commerce Security Plan</vt:lpstr>
      <vt:lpstr>E-commerce Payment Systems</vt:lpstr>
      <vt:lpstr>PowerPoint Sunusu</vt:lpstr>
      <vt:lpstr>Figure 5.10 How an Online Credit Card Transaction Works</vt:lpstr>
      <vt:lpstr>Alternative Online Payment Systems</vt:lpstr>
      <vt:lpstr>Mobile Payment Systems</vt:lpstr>
      <vt:lpstr>Blockchain</vt:lpstr>
      <vt:lpstr>Figure 5.12 How Blockchain Works</vt:lpstr>
      <vt:lpstr>Cryptocurrencies</vt:lpstr>
      <vt:lpstr>Careers in E-commerce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5, E-commerce Security and Payment Systems</dc:title>
  <dc:subject>MIS</dc:subject>
  <dc:creator>Laudon/Traver</dc:creator>
  <cp:keywords>E-commerce 2023</cp:keywords>
  <dc:description>Long description alt-text is inserted in the notes pane.</dc:description>
  <cp:lastModifiedBy>Duygu GUR</cp:lastModifiedBy>
  <cp:revision>779</cp:revision>
  <dcterms:modified xsi:type="dcterms:W3CDTF">2024-05-13T20:02:43Z</dcterms:modified>
</cp:coreProperties>
</file>