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4"/>
  </p:notesMasterIdLst>
  <p:handoutMasterIdLst>
    <p:handoutMasterId r:id="rId55"/>
  </p:handoutMasterIdLst>
  <p:sldIdLst>
    <p:sldId id="342" r:id="rId3"/>
    <p:sldId id="257" r:id="rId4"/>
    <p:sldId id="262" r:id="rId5"/>
    <p:sldId id="259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43" r:id="rId19"/>
    <p:sldId id="344" r:id="rId20"/>
    <p:sldId id="345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296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ruthi V Kum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7140D"/>
    <a:srgbClr val="FEDF14"/>
    <a:srgbClr val="EED700"/>
    <a:srgbClr val="292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893" y="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62515-B1E8-42C5-AB8A-346ADA8BA4E0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98222B-D0F1-4A3E-A44A-919A7A20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38A980-5763-4B29-8A84-700952124D20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BBD37F-CE3E-430C-ABAD-0B45CC31C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ne16e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975100" y="1098550"/>
            <a:ext cx="2533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/>
                <a:cs typeface="Calibri"/>
              </a:rPr>
              <a:t>Chapter 18</a:t>
            </a:r>
          </a:p>
        </p:txBody>
      </p:sp>
      <p:sp>
        <p:nvSpPr>
          <p:cNvPr id="6" name="TextBox 11"/>
          <p:cNvSpPr txBox="1"/>
          <p:nvPr userDrawn="1"/>
        </p:nvSpPr>
        <p:spPr>
          <a:xfrm>
            <a:off x="95250" y="6269038"/>
            <a:ext cx="315118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000" dirty="0">
                <a:solidFill>
                  <a:srgbClr val="FFFFFF"/>
                </a:solidFill>
                <a:latin typeface="Cambria"/>
                <a:cs typeface="Cambria"/>
              </a:rPr>
              <a:t>© 2014 </a:t>
            </a:r>
            <a:r>
              <a:rPr lang="en-US" sz="1000" dirty="0" err="1">
                <a:solidFill>
                  <a:srgbClr val="FFFFFF"/>
                </a:solidFill>
                <a:latin typeface="Cambria"/>
                <a:cs typeface="Cambria"/>
              </a:rPr>
              <a:t>Cengage</a:t>
            </a:r>
            <a:r>
              <a:rPr lang="en-US" sz="1000" dirty="0">
                <a:solidFill>
                  <a:srgbClr val="FFFFFF"/>
                </a:solidFill>
                <a:latin typeface="Cambria"/>
                <a:cs typeface="Cambria"/>
              </a:rPr>
              <a:t> Learning.  All Rights Reserved. 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099" y="1975436"/>
            <a:ext cx="4761261" cy="3188356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3F-9CCA-4C2A-A751-081CB150EA9A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959D-9723-45C7-82AA-CEFFCFFDD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21C8-47B3-4029-8BEE-DCC2F75F0880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F03E-7AB4-4777-92DE-9365C7022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5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EAC9-118C-4D1F-9977-295AC5A048B4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705A-5BA7-473C-8254-27A26C96F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81E8-74BB-412A-9825-7F11E56833DA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8545-00EE-4991-B084-57610432E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oone16eP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5099" y="1975436"/>
            <a:ext cx="3822701" cy="2020831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/>
              <a:t>Pricing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547-DEBC-894D-9785-9AEA5A664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75099" y="1098956"/>
            <a:ext cx="2533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Calibri"/>
              </a:rPr>
              <a:t>Chapter 18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1" y="6209452"/>
            <a:ext cx="3150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800" dirty="0">
                <a:solidFill>
                  <a:srgbClr val="FFFFFF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rgbClr val="FFFFFF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rgbClr val="FFFFFF"/>
                </a:solidFill>
                <a:latin typeface="Cambria"/>
                <a:cs typeface="Cambria"/>
              </a:rPr>
              <a:t> Learning. 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1" name="Picture 10" descr="978130507536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908" y="135467"/>
            <a:ext cx="2320892" cy="27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dirty="0">
                <a:solidFill>
                  <a:srgbClr val="FAC090"/>
                </a:solidFill>
                <a:latin typeface="Cambria"/>
                <a:cs typeface="Cambria"/>
              </a:rPr>
              <a:t>© 2014 </a:t>
            </a:r>
            <a:r>
              <a:rPr lang="en-US" sz="1000" dirty="0" err="1">
                <a:solidFill>
                  <a:srgbClr val="FAC090"/>
                </a:solidFill>
                <a:latin typeface="Cambria"/>
                <a:cs typeface="Cambria"/>
              </a:rPr>
              <a:t>Cengage</a:t>
            </a:r>
            <a:r>
              <a:rPr lang="en-US" sz="1000" dirty="0">
                <a:solidFill>
                  <a:srgbClr val="FAC090"/>
                </a:solidFill>
                <a:latin typeface="Cambria"/>
                <a:cs typeface="Cambria"/>
              </a:rPr>
              <a:t>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Chapter 8  Marketing Research and Sales Forecasting</a:t>
            </a:r>
          </a:p>
        </p:txBody>
      </p:sp>
    </p:spTree>
    <p:extLst>
      <p:ext uri="{BB962C8B-B14F-4D97-AF65-F5344CB8AC3E}">
        <p14:creationId xmlns:p14="http://schemas.microsoft.com/office/powerpoint/2010/main" val="407055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D884-57D7-D74B-B7C2-0BF96B4ABC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639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latin typeface="Cambria"/>
                <a:cs typeface="Cambria"/>
              </a:rPr>
              <a:t>© 2014 </a:t>
            </a:r>
            <a:r>
              <a:rPr lang="en-US" sz="1000" dirty="0" err="1">
                <a:solidFill>
                  <a:prstClr val="white">
                    <a:lumMod val="85000"/>
                  </a:prstClr>
                </a:solidFill>
                <a:latin typeface="Cambria"/>
                <a:cs typeface="Cambria"/>
              </a:rPr>
              <a:t>Cengage</a:t>
            </a:r>
            <a:r>
              <a:rPr lang="en-US" sz="1000" dirty="0">
                <a:solidFill>
                  <a:prstClr val="white">
                    <a:lumMod val="85000"/>
                  </a:prstClr>
                </a:solidFill>
                <a:latin typeface="Cambria"/>
                <a:cs typeface="Cambria"/>
              </a:rPr>
              <a:t> Learning.  All Rights Reserved.  May not be scanned, copied or duplicated, or posted to a publicly accessible website, in whole or in part.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Chapter 8  Marketing Research and Sales Forecasting</a:t>
            </a:r>
          </a:p>
        </p:txBody>
      </p:sp>
    </p:spTree>
    <p:extLst>
      <p:ext uri="{BB962C8B-B14F-4D97-AF65-F5344CB8AC3E}">
        <p14:creationId xmlns:p14="http://schemas.microsoft.com/office/powerpoint/2010/main" val="409791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32F-257B-DA4F-B1B9-674BBEDDA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5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83C4-AB2C-874B-81C9-C24BB68FD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6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A60B-AB7F-3044-ACFE-C83A52ECA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D4-A7D8-804A-A695-68B39F9B9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/>
          <p:nvPr userDrawn="1"/>
        </p:nvSpPr>
        <p:spPr>
          <a:xfrm>
            <a:off x="-26988" y="6561136"/>
            <a:ext cx="876300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Rights Reserved. May not be copied, scanned, or duplicated, in whole or in part, except for use as permitted in a license distributed with a certain product or</a:t>
            </a:r>
          </a:p>
          <a:p>
            <a:pPr defTabSz="914400">
              <a:defRPr/>
            </a:pP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2084388" y="9525"/>
            <a:ext cx="6854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18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Pricing Concepts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4DE4-E3C0-45FD-9CAC-A4D2BF3FABBA}" type="datetime1">
              <a:rPr lang="en-US"/>
              <a:pPr>
                <a:defRPr/>
              </a:pPr>
              <a:t>12/29/2020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313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5FA4-A4D2-4AAA-A658-651380150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7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C3B8-9DBA-8D4C-9AAA-258604806F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2680-8D42-BB42-94AF-BA68EB201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86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BE06-E95B-B245-9118-D6D34FC4A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2EE-3329-6649-8BED-C620C1CCF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73B-1C6E-C942-8619-30E5F6412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/>
          <p:nvPr userDrawn="1"/>
        </p:nvSpPr>
        <p:spPr>
          <a:xfrm>
            <a:off x="-26988" y="6578070"/>
            <a:ext cx="876300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Rights Reserved. May not be copied, scanned, or duplicated, in whole or in part, except for use as permitted in a license distributed with a certain product or</a:t>
            </a:r>
          </a:p>
          <a:p>
            <a:pPr defTabSz="914400">
              <a:defRPr/>
            </a:pP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Box 9"/>
          <p:cNvSpPr txBox="1"/>
          <p:nvPr userDrawn="1"/>
        </p:nvSpPr>
        <p:spPr>
          <a:xfrm>
            <a:off x="2084388" y="9525"/>
            <a:ext cx="6854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Chapter 18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Pricing Concepts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C02C-3748-49B1-B7D1-B8D82DF2818A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313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0A5E-8CD7-4131-8DBD-E4BE5C063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9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BE4A-C3F0-457C-ACAC-1E100206AA07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2205-B541-481A-8387-528426460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2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D6C1-EB59-422E-AF7F-68C01BD2B9D0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9FDF-2989-4C50-A329-36EE5F95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5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CABF-2649-4025-8405-30126FA17FC5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32C3-3ADF-41E8-8FF9-CE276BFC5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2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637F-36CE-41AE-B062-82CC245297A3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452B-6FCD-4612-A8FF-CF34C4B20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702E-AC11-4979-BC87-6C26C47B88F6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A02F-9ECF-4E1B-82D5-4B9457AED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8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FA23-F4E0-41C2-9D6B-BDFFEC2040EA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8FD3-626B-48AC-A0FA-E3F6F9D9D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8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957FE-2843-4293-9A9A-71783263B5C0}" type="datetime1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87E171A-1B88-42A1-BDA6-10924C6A0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36088" y="593725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Trebuchet MS Bold"/>
          <a:ea typeface="+mj-ea"/>
          <a:cs typeface="Trebuchet MS Bold"/>
        </a:defRPr>
      </a:lvl1pPr>
      <a:lvl2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rebuchet MS Bold" pitchFamily="34" charset="0"/>
        </a:defRPr>
      </a:lvl9pPr>
    </p:titleStyle>
    <p:bodyStyle>
      <a:lvl1pPr marL="346075" indent="-346075" algn="l" defTabSz="457200" rtl="0" fontAlgn="base">
        <a:spcBef>
          <a:spcPct val="20000"/>
        </a:spcBef>
        <a:spcAft>
          <a:spcPct val="0"/>
        </a:spcAft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072"/>
            <a:ext cx="8229600" cy="471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94EBA9-6EBF-F841-954A-92830B4900F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896723-57CD-594F-A552-1F057032A5F7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335320" y="59379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3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1975/01/market-share-a-key-to-profitabili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heuer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marketing/book_content/boone_9781133628460/videos/ch18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ea typeface="ＭＳ Ｐゴシック" pitchFamily="34" charset="-128"/>
              </a:rPr>
              <a:t>Pricing Concepts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8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Fair-Trade Laws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Statutes enacted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legislated</a:t>
            </a:r>
            <a:r>
              <a:rPr lang="en-US" dirty="0">
                <a:latin typeface="Cambria" pitchFamily="18" charset="0"/>
              </a:rPr>
              <a:t> in most states that once permitted manufacturers to stipulate</a:t>
            </a:r>
            <a:r>
              <a:rPr lang="tr-TR" dirty="0">
                <a:latin typeface="Cambria" pitchFamily="18" charset="0"/>
              </a:rPr>
              <a:t>/define</a:t>
            </a:r>
            <a:r>
              <a:rPr lang="en-US" dirty="0">
                <a:latin typeface="Cambria" pitchFamily="18" charset="0"/>
              </a:rPr>
              <a:t> a minimum retail price for their product</a:t>
            </a:r>
          </a:p>
          <a:p>
            <a:r>
              <a:rPr lang="en-US" dirty="0">
                <a:latin typeface="Cambria" pitchFamily="18" charset="0"/>
              </a:rPr>
              <a:t>Assumes a product’s price is part of its image, which the manufacturer owns</a:t>
            </a:r>
          </a:p>
          <a:p>
            <a:r>
              <a:rPr lang="en-US" dirty="0">
                <a:latin typeface="Cambria" pitchFamily="18" charset="0"/>
              </a:rPr>
              <a:t>These laws became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invalid</a:t>
            </a:r>
            <a:r>
              <a:rPr lang="en-US" dirty="0">
                <a:latin typeface="Cambria" pitchFamily="18" charset="0"/>
              </a:rPr>
              <a:t> with the passage of the Consumer Goods Pricing Act (1975)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C2EDB4-BB4C-478C-BCB2-5E47D1DDC8D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18.1 - Pricing Objectives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2CFAD1-791F-44C3-8E6A-4ADFAFA6A995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T18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1581150"/>
            <a:ext cx="69469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Profitability Objectives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Basic formulas for profit and revenue:</a:t>
            </a:r>
          </a:p>
          <a:p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C03D9-EC75-4D3D-9FDC-AB80DC466F03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2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790484"/>
            <a:ext cx="5638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Profitability Objectives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Marginal analysis </a:t>
            </a:r>
            <a:r>
              <a:rPr lang="en-US" dirty="0">
                <a:latin typeface="Cambria" pitchFamily="18" charset="0"/>
              </a:rPr>
              <a:t>- Method of analyzing the relationship among costs, sales price, and increased sales volume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Profit maximization </a:t>
            </a:r>
            <a:r>
              <a:rPr lang="en-US" dirty="0">
                <a:latin typeface="Cambria" pitchFamily="18" charset="0"/>
              </a:rPr>
              <a:t>- Point at which the additional revenue gained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obtained</a:t>
            </a:r>
            <a:r>
              <a:rPr lang="en-US" dirty="0">
                <a:latin typeface="Cambria" pitchFamily="18" charset="0"/>
              </a:rPr>
              <a:t> by increasing the price of a product equals the increase in total costs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42973D-9206-473A-9875-07D25C3748E1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Profitability Objectives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Target-return objectives </a:t>
            </a:r>
            <a:r>
              <a:rPr lang="en-US" dirty="0">
                <a:latin typeface="Cambria" pitchFamily="18" charset="0"/>
              </a:rPr>
              <a:t>- Short-run or long-run pricing objectives of achieving a specified return on either sales or investment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i.e</a:t>
            </a:r>
            <a:r>
              <a:rPr lang="tr-TR" dirty="0">
                <a:latin typeface="Cambria" pitchFamily="18" charset="0"/>
              </a:rPr>
              <a:t>. </a:t>
            </a:r>
            <a:r>
              <a:rPr lang="tr-TR" dirty="0" err="1">
                <a:latin typeface="Cambria" pitchFamily="18" charset="0"/>
              </a:rPr>
              <a:t>return</a:t>
            </a:r>
            <a:r>
              <a:rPr lang="tr-TR" dirty="0">
                <a:latin typeface="Cambria" pitchFamily="18" charset="0"/>
              </a:rPr>
              <a:t> on </a:t>
            </a:r>
            <a:r>
              <a:rPr lang="tr-TR" dirty="0" err="1">
                <a:latin typeface="Cambria" pitchFamily="18" charset="0"/>
              </a:rPr>
              <a:t>investment</a:t>
            </a:r>
            <a:r>
              <a:rPr lang="tr-TR" dirty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654CFB-2A78-4D08-BA3B-CE3B8CEC941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Volume Objectives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Belief that increased sales volume is more important in the long run than immediate</a:t>
            </a:r>
            <a:r>
              <a:rPr lang="tr-TR" dirty="0">
                <a:latin typeface="Cambria" pitchFamily="18" charset="0"/>
              </a:rPr>
              <a:t>/ </a:t>
            </a:r>
            <a:r>
              <a:rPr lang="tr-TR" dirty="0" err="1">
                <a:latin typeface="Cambria" pitchFamily="18" charset="0"/>
              </a:rPr>
              <a:t>quick</a:t>
            </a:r>
            <a:r>
              <a:rPr lang="en-US" dirty="0">
                <a:latin typeface="Cambria" pitchFamily="18" charset="0"/>
              </a:rPr>
              <a:t> profits</a:t>
            </a:r>
          </a:p>
          <a:p>
            <a:r>
              <a:rPr lang="en-US" dirty="0">
                <a:latin typeface="Cambria" pitchFamily="18" charset="0"/>
              </a:rPr>
              <a:t>Can maximize sales through pricing and </a:t>
            </a:r>
            <a:r>
              <a:rPr lang="en-US" dirty="0" err="1">
                <a:latin typeface="Cambria" pitchFamily="18" charset="0"/>
              </a:rPr>
              <a:t>nonprice</a:t>
            </a:r>
            <a:r>
              <a:rPr lang="en-US" dirty="0">
                <a:latin typeface="Cambria" pitchFamily="18" charset="0"/>
              </a:rPr>
              <a:t> factors such as service and quality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Market-share objective </a:t>
            </a:r>
            <a:r>
              <a:rPr lang="en-US" dirty="0">
                <a:latin typeface="Cambria" pitchFamily="18" charset="0"/>
              </a:rPr>
              <a:t>- The goal of controlling a portion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percentage</a:t>
            </a:r>
            <a:r>
              <a:rPr lang="en-US" dirty="0">
                <a:latin typeface="Cambria" pitchFamily="18" charset="0"/>
              </a:rPr>
              <a:t> of the market for a firm’s product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7B2A5D-D599-4DC7-A156-EA833574FC79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PIMS Studies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324350" cy="5080518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Profit Impact of Market Studies (PIMS) project - </a:t>
            </a:r>
            <a:r>
              <a:rPr lang="en-US" sz="2000" dirty="0"/>
              <a:t>Discovered a strong positive relationship</a:t>
            </a:r>
            <a:r>
              <a:rPr lang="tr-TR" sz="2000" dirty="0"/>
              <a:t>/ </a:t>
            </a:r>
            <a:r>
              <a:rPr lang="tr-TR" sz="2000" dirty="0" err="1"/>
              <a:t>correlation</a:t>
            </a:r>
            <a:r>
              <a:rPr lang="tr-TR" sz="2000" dirty="0"/>
              <a:t>*</a:t>
            </a:r>
            <a:r>
              <a:rPr lang="en-US" sz="2000" dirty="0"/>
              <a:t> between a firm’s market share and product quality and its return on investment</a:t>
            </a:r>
            <a:r>
              <a:rPr lang="tr-TR" sz="2000" dirty="0"/>
              <a:t>. </a:t>
            </a:r>
            <a:r>
              <a:rPr lang="tr-TR" sz="2000" dirty="0" err="1"/>
              <a:t>Some</a:t>
            </a:r>
            <a:r>
              <a:rPr lang="tr-TR" sz="2000" dirty="0"/>
              <a:t> market </a:t>
            </a:r>
            <a:r>
              <a:rPr lang="tr-TR" sz="2000" dirty="0" err="1"/>
              <a:t>studies</a:t>
            </a:r>
            <a:r>
              <a:rPr lang="tr-TR" sz="2000" dirty="0"/>
              <a:t> r</a:t>
            </a:r>
            <a:r>
              <a:rPr lang="en-US" sz="2000" dirty="0" err="1"/>
              <a:t>eveal</a:t>
            </a:r>
            <a:r>
              <a:rPr lang="en-US" sz="2000" dirty="0"/>
              <a:t> an average 32 percent return on investment for firms with market shares above 40 percent</a:t>
            </a:r>
            <a:r>
              <a:rPr lang="tr-TR" sz="2000" dirty="0"/>
              <a:t> (</a:t>
            </a:r>
            <a:r>
              <a:rPr lang="tr-TR" sz="2000" dirty="0">
                <a:hlinkClick r:id="rId3"/>
              </a:rPr>
              <a:t>https://hbr.org/1975/01/market-share-a-key-to-profitability</a:t>
            </a:r>
            <a:r>
              <a:rPr lang="tr-TR" sz="2000" dirty="0"/>
              <a:t>, </a:t>
            </a:r>
            <a:r>
              <a:rPr lang="tr-TR" sz="2000" dirty="0" err="1"/>
              <a:t>Accessed</a:t>
            </a:r>
            <a:r>
              <a:rPr lang="tr-TR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000" dirty="0"/>
              <a:t>12/26/2020) </a:t>
            </a:r>
          </a:p>
          <a:p>
            <a:pPr marL="0" indent="0">
              <a:lnSpc>
                <a:spcPct val="90000"/>
              </a:lnSpc>
              <a:buNone/>
            </a:pPr>
            <a:endParaRPr lang="tr-TR" sz="1500" dirty="0"/>
          </a:p>
          <a:p>
            <a:pPr marL="0" indent="0">
              <a:lnSpc>
                <a:spcPct val="90000"/>
              </a:lnSpc>
              <a:buNone/>
            </a:pPr>
            <a:r>
              <a:rPr lang="tr-TR" sz="1500" dirty="0"/>
              <a:t>*</a:t>
            </a:r>
            <a:r>
              <a:rPr lang="en-US" sz="1500" dirty="0"/>
              <a:t>Correlation is a statistical measure that expresses the extent to which two variables are linearly related (meaning they change together at a constant rate). It's a common tool for describing simple relationships without making a statement about cause and effect.</a:t>
            </a:r>
            <a:endParaRPr lang="tr-TR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DF9C29-B9D1-46B0-93E0-5ABB7814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71396"/>
            <a:ext cx="4400549" cy="3517641"/>
          </a:xfrm>
          <a:prstGeom prst="rect">
            <a:avLst/>
          </a:prstGeom>
          <a:noFill/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4CCB7AB6-7079-4B5B-AFA5-BADF41CC5C2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EE1168-B9E3-4230-83E2-FFD10D6F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1" y="68263"/>
            <a:ext cx="8700938" cy="6721475"/>
          </a:xfrm>
          <a:prstGeom prst="rect">
            <a:avLst/>
          </a:prstGeom>
          <a:noFill/>
        </p:spPr>
      </p:pic>
      <p:sp>
        <p:nvSpPr>
          <p:cNvPr id="4" name="Slayt Numarası Yer Tutucusu 3" hidden="1">
            <a:extLst>
              <a:ext uri="{FF2B5EF4-FFF2-40B4-BE49-F238E27FC236}">
                <a16:creationId xmlns:a16="http://schemas.microsoft.com/office/drawing/2014/main" id="{900E3E55-4768-4AD1-8932-4831C7F9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A8965FA4-A4D2-4AAA-A658-651380150A74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372602-A742-445E-A947-94742B77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1314646"/>
            <a:ext cx="8963025" cy="422870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ayt Numarası Yer Tutucusu 1" hidden="1">
            <a:extLst>
              <a:ext uri="{FF2B5EF4-FFF2-40B4-BE49-F238E27FC236}">
                <a16:creationId xmlns:a16="http://schemas.microsoft.com/office/drawing/2014/main" id="{D29A555E-17A7-4F49-8047-A80DEE3F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40BA02F-9ECF-4E1B-82D5-4B9457AED616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59F6E6F7-BAF6-460B-B627-EF54CE901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2" y="68263"/>
            <a:ext cx="7687317" cy="6721475"/>
          </a:xfrm>
          <a:prstGeom prst="rect">
            <a:avLst/>
          </a:prstGeom>
          <a:noFill/>
        </p:spPr>
      </p:pic>
      <p:sp>
        <p:nvSpPr>
          <p:cNvPr id="5" name="Slayt Numarası Yer Tutucusu 4" hidden="1">
            <a:extLst>
              <a:ext uri="{FF2B5EF4-FFF2-40B4-BE49-F238E27FC236}">
                <a16:creationId xmlns:a16="http://schemas.microsoft.com/office/drawing/2014/main" id="{44259E0E-79AA-4E5E-9C0B-8D2A938F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0D809FDF-2989-4C50-A329-36EE5F95E6D6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3" y="274638"/>
            <a:ext cx="7377112" cy="973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Objectives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10547" y="1035698"/>
            <a:ext cx="8360229" cy="5374433"/>
          </a:xfrm>
        </p:spPr>
        <p:txBody>
          <a:bodyPr/>
          <a:lstStyle/>
          <a:p>
            <a:pPr marL="533400" indent="-533400">
              <a:buFont typeface="Calibri" pitchFamily="34" charset="0"/>
              <a:buAutoNum type="arabicPeriod"/>
            </a:pPr>
            <a:r>
              <a:rPr lang="en-US" dirty="0">
                <a:latin typeface="Cambria" pitchFamily="18" charset="0"/>
              </a:rPr>
              <a:t>Discuss the legal constraints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limits</a:t>
            </a:r>
            <a:r>
              <a:rPr lang="en-US" dirty="0">
                <a:latin typeface="Cambria" pitchFamily="18" charset="0"/>
              </a:rPr>
              <a:t> on pricing.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>
                <a:latin typeface="Cambria" pitchFamily="18" charset="0"/>
              </a:rPr>
              <a:t>Identify the four major categories of pricing objectives.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>
                <a:latin typeface="Cambria" pitchFamily="18" charset="0"/>
              </a:rPr>
              <a:t>Explain price elasticity and its determinants</a:t>
            </a:r>
            <a:r>
              <a:rPr lang="tr-TR" dirty="0">
                <a:latin typeface="Cambria" pitchFamily="18" charset="0"/>
              </a:rPr>
              <a:t> (</a:t>
            </a:r>
            <a:r>
              <a:rPr lang="en-US" dirty="0">
                <a:latin typeface="Cambria" pitchFamily="18" charset="0"/>
              </a:rPr>
              <a:t>a thing that controls or influences what happens</a:t>
            </a:r>
            <a:r>
              <a:rPr lang="tr-TR" dirty="0">
                <a:latin typeface="Cambria" pitchFamily="18" charset="0"/>
              </a:rPr>
              <a:t>)</a:t>
            </a:r>
            <a:r>
              <a:rPr lang="en-US" dirty="0">
                <a:latin typeface="Cambria" pitchFamily="18" charset="0"/>
              </a:rPr>
              <a:t>.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dirty="0">
                <a:latin typeface="Cambria" pitchFamily="18" charset="0"/>
              </a:rPr>
              <a:t>Describe the three practical</a:t>
            </a:r>
            <a:r>
              <a:rPr lang="tr-TR" dirty="0">
                <a:latin typeface="Cambria" pitchFamily="18" charset="0"/>
              </a:rPr>
              <a:t> (</a:t>
            </a:r>
            <a:r>
              <a:rPr lang="tr-TR" dirty="0" err="1">
                <a:latin typeface="Cambria" pitchFamily="18" charset="0"/>
              </a:rPr>
              <a:t>technical</a:t>
            </a:r>
            <a:r>
              <a:rPr lang="tr-TR" dirty="0">
                <a:latin typeface="Cambria" pitchFamily="18" charset="0"/>
              </a:rPr>
              <a:t>)</a:t>
            </a:r>
            <a:r>
              <a:rPr lang="en-US" dirty="0">
                <a:latin typeface="Cambria" pitchFamily="18" charset="0"/>
              </a:rPr>
              <a:t> problems involved in applying price theory concepts to actual pricing decisions.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F68EB-7B5F-475D-8FA9-9B8358EE7271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Meeting Competition Objectives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Firms sometimes set prices to match established</a:t>
            </a:r>
            <a:r>
              <a:rPr lang="tr-TR" sz="2400" dirty="0"/>
              <a:t>/ </a:t>
            </a:r>
            <a:r>
              <a:rPr lang="tr-TR" sz="2400" dirty="0" err="1"/>
              <a:t>unchanging</a:t>
            </a:r>
            <a:r>
              <a:rPr lang="tr-TR" sz="2400" dirty="0"/>
              <a:t> (</a:t>
            </a:r>
            <a:r>
              <a:rPr lang="en-US" sz="2400" dirty="0"/>
              <a:t>successful for a long period of time and widely known</a:t>
            </a:r>
            <a:r>
              <a:rPr lang="tr-TR" sz="2400" dirty="0"/>
              <a:t>)</a:t>
            </a:r>
            <a:r>
              <a:rPr lang="en-US" sz="2400" dirty="0"/>
              <a:t> industry price leaders</a:t>
            </a:r>
            <a:r>
              <a:rPr lang="tr-TR" sz="2400" dirty="0"/>
              <a:t> (</a:t>
            </a:r>
            <a:r>
              <a:rPr lang="tr-TR" sz="2400" i="1" dirty="0"/>
              <a:t>Sana</a:t>
            </a:r>
            <a:r>
              <a:rPr lang="tr-TR" sz="2400" dirty="0"/>
              <a:t>-</a:t>
            </a:r>
            <a:r>
              <a:rPr lang="tr-TR" sz="2400" dirty="0" err="1"/>
              <a:t>Unilever</a:t>
            </a:r>
            <a:r>
              <a:rPr lang="tr-TR" sz="2400" dirty="0"/>
              <a:t>, </a:t>
            </a:r>
            <a:r>
              <a:rPr lang="tr-TR" sz="2400" i="1" dirty="0"/>
              <a:t>Selpak</a:t>
            </a:r>
            <a:r>
              <a:rPr lang="tr-TR" sz="2400" dirty="0"/>
              <a:t>-Eczacıbaşı, </a:t>
            </a:r>
            <a:r>
              <a:rPr lang="tr-TR" sz="2400" i="1" dirty="0"/>
              <a:t>Mars</a:t>
            </a:r>
            <a:r>
              <a:rPr lang="tr-TR" sz="2400" dirty="0"/>
              <a:t>-</a:t>
            </a:r>
            <a:r>
              <a:rPr lang="tr-TR" sz="2400" dirty="0" err="1"/>
              <a:t>Hershey</a:t>
            </a:r>
            <a:r>
              <a:rPr lang="tr-TR" sz="2400" dirty="0"/>
              <a:t>/US)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Shifts marketing mix to focus on nonprice variables</a:t>
            </a:r>
            <a:r>
              <a:rPr lang="tr-TR" sz="2400" dirty="0"/>
              <a:t>.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4DDBA6-D739-4210-AB18-202D5392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79219"/>
            <a:ext cx="4038600" cy="3967924"/>
          </a:xfrm>
          <a:prstGeom prst="rect">
            <a:avLst/>
          </a:prstGeom>
          <a:noFill/>
        </p:spPr>
      </p:pic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C25D734D-0A23-44AE-AF5B-A243A0A778F7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Value Pricing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Emphasizes benefits derived</a:t>
            </a:r>
            <a:r>
              <a:rPr lang="tr-TR" sz="2200" dirty="0"/>
              <a:t>/</a:t>
            </a:r>
            <a:r>
              <a:rPr lang="tr-TR" sz="2200" dirty="0" err="1"/>
              <a:t>obtained</a:t>
            </a:r>
            <a:r>
              <a:rPr lang="en-US" sz="2200" dirty="0"/>
              <a:t> from a product in comparison to the price and quality levels of competing offerings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Works best for relatively low-priced goods and services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Challenge is convincing</a:t>
            </a:r>
            <a:r>
              <a:rPr lang="tr-TR" sz="2200" dirty="0"/>
              <a:t>/</a:t>
            </a:r>
            <a:r>
              <a:rPr lang="tr-TR" sz="2200" dirty="0" err="1"/>
              <a:t>persuading</a:t>
            </a:r>
            <a:r>
              <a:rPr lang="en-US" sz="2200" dirty="0"/>
              <a:t> customers that low-priced brands offer quality comparable to that of a higher-priced product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8CCC56-888F-49BE-9BDA-76F58019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42859"/>
            <a:ext cx="4038600" cy="3040644"/>
          </a:xfrm>
          <a:prstGeom prst="rect">
            <a:avLst/>
          </a:prstGeom>
          <a:noFill/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DA4F9F0B-6646-4AB0-AC74-850707C5663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137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Prestige Objectives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US"/>
              <a:t>Develop and maintain an image of quality and exclusiveness that appeals to status-conscious consumers</a:t>
            </a:r>
          </a:p>
          <a:p>
            <a:r>
              <a:rPr lang="en-US" dirty="0"/>
              <a:t>Example: </a:t>
            </a:r>
            <a:r>
              <a:rPr lang="en-US">
                <a:hlinkClick r:id="rId3"/>
              </a:rPr>
              <a:t>Tag </a:t>
            </a:r>
            <a:r>
              <a:rPr lang="en-US" err="1">
                <a:hlinkClick r:id="rId3"/>
              </a:rPr>
              <a:t>Heuer</a:t>
            </a:r>
            <a:r>
              <a:rPr lang="en-US"/>
              <a:t> </a:t>
            </a:r>
            <a:r>
              <a:rPr lang="en-US" dirty="0"/>
              <a:t>watches</a:t>
            </a:r>
          </a:p>
          <a:p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222C91-B7BB-4189-9B3E-011359DD5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5" r="12503" b="3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0B6CB425-E26D-4A61-884D-803EA574EA0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Pricing Objectives of Not-for-Profit Organizations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Pricing strategy helps them achieve specific goals</a:t>
            </a:r>
          </a:p>
          <a:p>
            <a:pPr lvl="1"/>
            <a:r>
              <a:rPr lang="en-US" dirty="0">
                <a:latin typeface="Cambria" pitchFamily="18" charset="0"/>
              </a:rPr>
              <a:t>Profit maximization</a:t>
            </a:r>
          </a:p>
          <a:p>
            <a:pPr lvl="1"/>
            <a:r>
              <a:rPr lang="en-US" dirty="0">
                <a:latin typeface="Cambria" pitchFamily="18" charset="0"/>
              </a:rPr>
              <a:t>Cost recovery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just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to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cover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the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costs</a:t>
            </a:r>
            <a:endParaRPr lang="en-US" dirty="0">
              <a:latin typeface="Cambria" pitchFamily="18" charset="0"/>
            </a:endParaRPr>
          </a:p>
          <a:p>
            <a:pPr lvl="1"/>
            <a:r>
              <a:rPr lang="en-US" dirty="0">
                <a:latin typeface="Cambria" pitchFamily="18" charset="0"/>
              </a:rPr>
              <a:t>Market incentives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boost</a:t>
            </a:r>
            <a:endParaRPr lang="en-US" dirty="0">
              <a:latin typeface="Cambria" pitchFamily="18" charset="0"/>
            </a:endParaRPr>
          </a:p>
          <a:p>
            <a:pPr lvl="1"/>
            <a:r>
              <a:rPr lang="en-US" dirty="0">
                <a:latin typeface="Cambria" pitchFamily="18" charset="0"/>
              </a:rPr>
              <a:t>Market suppression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discouraging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potential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competitiors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to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enter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the</a:t>
            </a:r>
            <a:r>
              <a:rPr lang="tr-TR" dirty="0">
                <a:latin typeface="Cambria" pitchFamily="18" charset="0"/>
              </a:rPr>
              <a:t> market</a:t>
            </a:r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3C8383-6C61-4B6D-AFC5-0B5C39246F8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Methods for Determining</a:t>
            </a:r>
            <a:r>
              <a:rPr lang="tr-TR" dirty="0"/>
              <a:t>/</a:t>
            </a:r>
            <a:r>
              <a:rPr lang="tr-TR" dirty="0" err="1"/>
              <a:t>Setting</a:t>
            </a:r>
            <a:r>
              <a:rPr lang="en-US" dirty="0"/>
              <a:t> Prices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17241" y="1255713"/>
            <a:ext cx="8537510" cy="5098434"/>
          </a:xfrm>
        </p:spPr>
        <p:txBody>
          <a:bodyPr/>
          <a:lstStyle/>
          <a:p>
            <a:r>
              <a:rPr lang="en-US" sz="2800" dirty="0">
                <a:latin typeface="Cambria" pitchFamily="18" charset="0"/>
              </a:rPr>
              <a:t>Prices are traditionally determined in two basic ways:</a:t>
            </a:r>
          </a:p>
          <a:p>
            <a:pPr lvl="1"/>
            <a:r>
              <a:rPr lang="en-US" dirty="0">
                <a:latin typeface="Cambria" pitchFamily="18" charset="0"/>
              </a:rPr>
              <a:t>Supply and demand</a:t>
            </a:r>
          </a:p>
          <a:p>
            <a:pPr lvl="1"/>
            <a:r>
              <a:rPr lang="en-US" dirty="0">
                <a:latin typeface="Cambria" pitchFamily="18" charset="0"/>
              </a:rPr>
              <a:t>Cost-oriented analyses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Customary prices </a:t>
            </a:r>
            <a:r>
              <a:rPr lang="en-US" sz="2800" dirty="0">
                <a:latin typeface="Cambria" pitchFamily="18" charset="0"/>
              </a:rPr>
              <a:t>- Traditional prices that customers expect to pay for certain goods and services</a:t>
            </a:r>
            <a:r>
              <a:rPr lang="tr-TR" sz="2800" dirty="0">
                <a:latin typeface="Cambria" pitchFamily="18" charset="0"/>
              </a:rPr>
              <a:t> (</a:t>
            </a:r>
            <a:r>
              <a:rPr lang="en-US" sz="2800" dirty="0">
                <a:latin typeface="Cambria" pitchFamily="18" charset="0"/>
              </a:rPr>
              <a:t>The price is based on the value placed on the product and/or service by the buyer. Historically, customary pricing is used for </a:t>
            </a:r>
            <a:r>
              <a:rPr lang="tr-TR" sz="2800" dirty="0" err="1">
                <a:latin typeface="Cambria" pitchFamily="18" charset="0"/>
              </a:rPr>
              <a:t>these</a:t>
            </a:r>
            <a:r>
              <a:rPr lang="tr-TR" sz="2800" dirty="0">
                <a:latin typeface="Cambria" pitchFamily="18" charset="0"/>
              </a:rPr>
              <a:t> –Â–</a:t>
            </a:r>
            <a:r>
              <a:rPr lang="en-US" sz="2800" dirty="0">
                <a:latin typeface="Cambria" pitchFamily="18" charset="0"/>
              </a:rPr>
              <a:t>products with a relatively long market history of being sold for a particular amount</a:t>
            </a:r>
            <a:r>
              <a:rPr lang="tr-TR" sz="2800" dirty="0">
                <a:latin typeface="Cambria" pitchFamily="18" charset="0"/>
              </a:rPr>
              <a:t>)</a:t>
            </a:r>
            <a:r>
              <a:rPr lang="en-US" sz="2800" dirty="0">
                <a:latin typeface="Cambria" pitchFamily="18" charset="0"/>
              </a:rPr>
              <a:t>.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8E9EF-A269-44B9-84A0-3ED2EA743BAA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Price Determination in Economic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 rtlCol="0">
            <a:normAutofit/>
          </a:bodyPr>
          <a:lstStyle/>
          <a:p>
            <a:pPr marL="347472" indent="-347472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Demand</a:t>
            </a:r>
            <a:r>
              <a:rPr lang="en-US" dirty="0"/>
              <a:t> - The amounts of a firm’s product that consumers will purchase at different prices during a specified time period</a:t>
            </a: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Supply</a:t>
            </a:r>
            <a:r>
              <a:rPr lang="en-US" dirty="0"/>
              <a:t> - The amounts of a good or service that will be offered for sale at different prices during a specified period</a:t>
            </a:r>
          </a:p>
          <a:p>
            <a:pPr marL="347472" indent="-347472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Pure competition</a:t>
            </a:r>
            <a:r>
              <a:rPr lang="en-US" dirty="0"/>
              <a:t> - Market structure with so many buyers and sellers that no single participant can significantly influence price</a:t>
            </a:r>
          </a:p>
          <a:p>
            <a:pPr marL="347472" indent="-347472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EF6345-D81B-477F-8C22-EA6EF89CC227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Price Determination in Economic Theory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79918" y="1255713"/>
            <a:ext cx="8644813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Monopolistic competition</a:t>
            </a:r>
            <a:r>
              <a:rPr lang="en-US" dirty="0">
                <a:latin typeface="Cambria" pitchFamily="18" charset="0"/>
              </a:rPr>
              <a:t> – Diverse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various</a:t>
            </a:r>
            <a:r>
              <a:rPr lang="en-US" dirty="0">
                <a:latin typeface="Cambria" pitchFamily="18" charset="0"/>
              </a:rPr>
              <a:t> parties exchange heterogeneous, relatively well-differentiated products, giving marketers some control over prices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Oligopoly</a:t>
            </a:r>
            <a:r>
              <a:rPr lang="en-US" dirty="0">
                <a:latin typeface="Cambria" pitchFamily="18" charset="0"/>
              </a:rPr>
              <a:t> - Relatively few sellers; each has large influence on price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Monopoly</a:t>
            </a:r>
            <a:r>
              <a:rPr lang="en-US" dirty="0">
                <a:latin typeface="Cambria" pitchFamily="18" charset="0"/>
              </a:rPr>
              <a:t> - Only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one</a:t>
            </a:r>
            <a:r>
              <a:rPr lang="en-US" dirty="0">
                <a:latin typeface="Cambria" pitchFamily="18" charset="0"/>
              </a:rPr>
              <a:t> seller of a product exists and for which there are no close substitutes</a:t>
            </a:r>
            <a:r>
              <a:rPr lang="tr-TR" dirty="0">
                <a:latin typeface="Cambria" pitchFamily="18" charset="0"/>
              </a:rPr>
              <a:t>/ </a:t>
            </a:r>
            <a:r>
              <a:rPr lang="tr-TR" dirty="0" err="1">
                <a:latin typeface="Cambria" pitchFamily="18" charset="0"/>
              </a:rPr>
              <a:t>replacements</a:t>
            </a:r>
            <a:r>
              <a:rPr lang="tr-TR" dirty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5D3C7-7F18-4BF6-BC17-E9852FEED894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18.2 - Distinguishing Features of the Four Market Structures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33B873-483D-406B-99FE-C102826AF390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T18.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72" y="1701800"/>
            <a:ext cx="7827796" cy="34827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Cost and Revenue Curves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A product’s total cost is composed of total variable costs and total fixed costs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Variable costs </a:t>
            </a:r>
            <a:r>
              <a:rPr lang="en-US" dirty="0">
                <a:latin typeface="Cambria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Change with the level of production</a:t>
            </a:r>
          </a:p>
          <a:p>
            <a:pPr lvl="2"/>
            <a:r>
              <a:rPr lang="en-US" dirty="0">
                <a:latin typeface="Cambria" pitchFamily="18" charset="0"/>
              </a:rPr>
              <a:t>Raw materials and labor costs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Fixed costs </a:t>
            </a:r>
            <a:r>
              <a:rPr lang="en-US" dirty="0">
                <a:latin typeface="Cambria" pitchFamily="18" charset="0"/>
              </a:rPr>
              <a:t>-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Remain stable at any production level within a certain range</a:t>
            </a:r>
          </a:p>
          <a:p>
            <a:pPr lvl="2"/>
            <a:r>
              <a:rPr lang="en-US" dirty="0">
                <a:latin typeface="Cambria" pitchFamily="18" charset="0"/>
              </a:rPr>
              <a:t>Lease payments or insurance costs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372A0-B106-4975-A96A-8F015A13C0ED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Cost and Revenue Curves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Average total costs </a:t>
            </a:r>
            <a:r>
              <a:rPr lang="en-US" dirty="0">
                <a:latin typeface="Cambria" pitchFamily="18" charset="0"/>
              </a:rPr>
              <a:t>- Costs calculated by dividing the sum of the variable and fixed costs by the number of units produced</a:t>
            </a:r>
          </a:p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Marginal cost</a:t>
            </a:r>
            <a:r>
              <a:rPr lang="en-US" dirty="0">
                <a:latin typeface="Cambria" pitchFamily="18" charset="0"/>
              </a:rPr>
              <a:t> - Change in total cost that results from producing an additional unit of output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5BA60-67BD-425F-B92B-BB5024AEFB71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63" y="274638"/>
            <a:ext cx="7377112" cy="973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265238"/>
            <a:ext cx="8085667" cy="4714875"/>
          </a:xfrm>
        </p:spPr>
        <p:txBody>
          <a:bodyPr rtlCol="0">
            <a:normAutofit lnSpcReduction="10000"/>
          </a:bodyPr>
          <a:lstStyle/>
          <a:p>
            <a:pPr marL="533400" indent="-533400" fontAlgn="auto">
              <a:spcAft>
                <a:spcPts val="0"/>
              </a:spcAft>
              <a:buFont typeface="Calibri" pitchFamily="34" charset="0"/>
              <a:buAutoNum type="arabicPeriod" startAt="5"/>
              <a:defRPr/>
            </a:pPr>
            <a:r>
              <a:rPr lang="en-US" dirty="0"/>
              <a:t>Explain the two major cost-plus approaches to price setting</a:t>
            </a:r>
            <a:r>
              <a:rPr lang="tr-TR" dirty="0"/>
              <a:t>/</a:t>
            </a:r>
            <a:r>
              <a:rPr lang="tr-TR" dirty="0" err="1"/>
              <a:t>fixing</a:t>
            </a:r>
            <a:r>
              <a:rPr lang="en-US" dirty="0"/>
              <a:t>.</a:t>
            </a:r>
          </a:p>
          <a:p>
            <a:pPr marL="533400" indent="-533400" fontAlgn="auto">
              <a:spcAft>
                <a:spcPts val="0"/>
              </a:spcAft>
              <a:buFont typeface="Calibri" pitchFamily="34" charset="0"/>
              <a:buAutoNum type="arabicPeriod" startAt="5"/>
              <a:defRPr/>
            </a:pPr>
            <a:r>
              <a:rPr lang="en-US" dirty="0"/>
              <a:t>Discuss the three shortcomings</a:t>
            </a:r>
            <a:r>
              <a:rPr lang="tr-TR" dirty="0"/>
              <a:t>/</a:t>
            </a:r>
            <a:r>
              <a:rPr lang="tr-TR" dirty="0" err="1"/>
              <a:t>weaknesses</a:t>
            </a:r>
            <a:r>
              <a:rPr lang="en-US" dirty="0"/>
              <a:t> of using breakeven analysis in pricing decisions.</a:t>
            </a:r>
          </a:p>
          <a:p>
            <a:pPr marL="533400" indent="-533400" fontAlgn="auto">
              <a:spcAft>
                <a:spcPts val="0"/>
              </a:spcAft>
              <a:buFont typeface="Calibri" pitchFamily="34" charset="0"/>
              <a:buAutoNum type="arabicPeriod" startAt="5"/>
              <a:defRPr/>
            </a:pPr>
            <a:r>
              <a:rPr lang="en-US" dirty="0"/>
              <a:t>Explain the use of yield</a:t>
            </a:r>
            <a:r>
              <a:rPr lang="tr-TR" dirty="0"/>
              <a:t>/</a:t>
            </a:r>
            <a:r>
              <a:rPr lang="tr-TR" dirty="0" err="1"/>
              <a:t>revenue</a:t>
            </a:r>
            <a:r>
              <a:rPr lang="en-US" dirty="0"/>
              <a:t> management in pricing decisions.</a:t>
            </a:r>
          </a:p>
          <a:p>
            <a:pPr marL="533400" indent="-533400" fontAlgn="auto">
              <a:spcAft>
                <a:spcPts val="0"/>
              </a:spcAft>
              <a:buFont typeface="Calibri" pitchFamily="34" charset="0"/>
              <a:buAutoNum type="arabicPeriod" startAt="5"/>
              <a:defRPr/>
            </a:pPr>
            <a:r>
              <a:rPr lang="en-US" dirty="0"/>
              <a:t>Identify the five major pricing challenges facing online and international marketers.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CA99E-9A99-46F9-A164-4773873D1D9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18.1 - Determining Price by Relating Marginal Revenue to Marginal Cost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27532-F026-4022-A277-4D07B6C50219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F18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38925"/>
            <a:ext cx="7374467" cy="30707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18.3 - Price Determination Using Marginal Analysis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9911C-894F-4A74-9409-3BA7B22300D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T18.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517650"/>
            <a:ext cx="72644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Concept of Elasticity in Pricing Strategy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Elasticity</a:t>
            </a:r>
            <a:r>
              <a:rPr lang="en-US" dirty="0">
                <a:latin typeface="Cambria" pitchFamily="18" charset="0"/>
              </a:rPr>
              <a:t> - Measure of responsiveness</a:t>
            </a:r>
            <a:r>
              <a:rPr lang="tr-TR" dirty="0">
                <a:latin typeface="Cambria" pitchFamily="18" charset="0"/>
              </a:rPr>
              <a:t>/ </a:t>
            </a:r>
            <a:r>
              <a:rPr lang="tr-TR" dirty="0" err="1">
                <a:latin typeface="Cambria" pitchFamily="18" charset="0"/>
              </a:rPr>
              <a:t>sensitiveness</a:t>
            </a:r>
            <a:r>
              <a:rPr lang="tr-TR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of purchasers and suppliers to a change in price</a:t>
            </a:r>
          </a:p>
          <a:p>
            <a:pPr lvl="1"/>
            <a:r>
              <a:rPr lang="en-US" dirty="0">
                <a:latin typeface="Cambria" pitchFamily="18" charset="0"/>
              </a:rPr>
              <a:t>Elasticity of demand</a:t>
            </a:r>
          </a:p>
          <a:p>
            <a:pPr lvl="1"/>
            <a:r>
              <a:rPr lang="en-US" dirty="0">
                <a:latin typeface="Cambria" pitchFamily="18" charset="0"/>
              </a:rPr>
              <a:t>Elasticity of supply</a:t>
            </a:r>
          </a:p>
          <a:p>
            <a:pPr lvl="1"/>
            <a:r>
              <a:rPr lang="en-US" dirty="0">
                <a:latin typeface="Cambria" pitchFamily="18" charset="0"/>
              </a:rPr>
              <a:t>Inelastic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inflexible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182CA-01BE-4449-8889-3FF122EEB0A3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Determinants of Elasticity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73225" y="1255713"/>
            <a:ext cx="838822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Availability of substitutes or complements</a:t>
            </a:r>
          </a:p>
          <a:p>
            <a:pPr lvl="1"/>
            <a:r>
              <a:rPr lang="en-US" dirty="0">
                <a:latin typeface="Cambria" pitchFamily="18" charset="0"/>
              </a:rPr>
              <a:t>Role as a complement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supplement</a:t>
            </a:r>
            <a:r>
              <a:rPr lang="en-US" dirty="0">
                <a:latin typeface="Cambria" pitchFamily="18" charset="0"/>
              </a:rPr>
              <a:t> to another product</a:t>
            </a:r>
          </a:p>
          <a:p>
            <a:r>
              <a:rPr lang="en-US" dirty="0">
                <a:latin typeface="Cambria" pitchFamily="18" charset="0"/>
              </a:rPr>
              <a:t>Number of business transactions conducted online</a:t>
            </a:r>
          </a:p>
          <a:p>
            <a:r>
              <a:rPr lang="en-US" dirty="0">
                <a:latin typeface="Cambria" pitchFamily="18" charset="0"/>
              </a:rPr>
              <a:t>Whether product is perceived as a necessity</a:t>
            </a:r>
            <a:r>
              <a:rPr lang="tr-TR" dirty="0">
                <a:latin typeface="Cambria" pitchFamily="18" charset="0"/>
              </a:rPr>
              <a:t>/ </a:t>
            </a:r>
            <a:r>
              <a:rPr lang="en-US" dirty="0">
                <a:latin typeface="Cambria" pitchFamily="18" charset="0"/>
              </a:rPr>
              <a:t> requirement</a:t>
            </a:r>
            <a:r>
              <a:rPr lang="tr-TR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or luxury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EBA98-7ABA-42F2-8E14-24D9590B66F2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Determinants of Elasticity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Portion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percentage</a:t>
            </a:r>
            <a:r>
              <a:rPr lang="en-US" dirty="0">
                <a:latin typeface="Cambria" pitchFamily="18" charset="0"/>
              </a:rPr>
              <a:t> of a person’s budget spent on an item</a:t>
            </a:r>
          </a:p>
          <a:p>
            <a:r>
              <a:rPr lang="en-US" dirty="0">
                <a:latin typeface="Cambria" pitchFamily="18" charset="0"/>
              </a:rPr>
              <a:t>Demand shows </a:t>
            </a:r>
            <a:r>
              <a:rPr lang="en-US" u="sng" dirty="0">
                <a:latin typeface="Cambria" pitchFamily="18" charset="0"/>
              </a:rPr>
              <a:t>less elasticity</a:t>
            </a:r>
            <a:r>
              <a:rPr lang="en-US" dirty="0">
                <a:latin typeface="Cambria" pitchFamily="18" charset="0"/>
              </a:rPr>
              <a:t> in the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short run</a:t>
            </a:r>
            <a:r>
              <a:rPr lang="en-US" dirty="0">
                <a:latin typeface="Cambria" pitchFamily="18" charset="0"/>
              </a:rPr>
              <a:t> than in the long run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3715-11C6-46CE-AAE1-F2FB5CB1DC8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Elasticity and Revenue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Elasticity has a strong influence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effect</a:t>
            </a:r>
            <a:r>
              <a:rPr lang="en-US" dirty="0">
                <a:latin typeface="Cambria" pitchFamily="18" charset="0"/>
              </a:rPr>
              <a:t> on revenue</a:t>
            </a:r>
          </a:p>
          <a:p>
            <a:r>
              <a:rPr lang="en-US" dirty="0">
                <a:latin typeface="Cambria" pitchFamily="18" charset="0"/>
              </a:rPr>
              <a:t>Price cuts will increase revenues for products with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elastic</a:t>
            </a:r>
            <a:r>
              <a:rPr lang="en-US" dirty="0">
                <a:latin typeface="Cambria" pitchFamily="18" charset="0"/>
              </a:rPr>
              <a:t> demand</a:t>
            </a:r>
          </a:p>
          <a:p>
            <a:r>
              <a:rPr lang="en-US" dirty="0">
                <a:latin typeface="Cambria" pitchFamily="18" charset="0"/>
              </a:rPr>
              <a:t>Price increases will increase revenue for products with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inelastic</a:t>
            </a:r>
            <a:r>
              <a:rPr lang="en-US" dirty="0">
                <a:latin typeface="Cambria" pitchFamily="18" charset="0"/>
              </a:rPr>
              <a:t> demand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BBFF5-C6CD-4701-9399-60092306AE4D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Practical Problems of Price Theory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Many firms do not attempt to maximize profits</a:t>
            </a:r>
          </a:p>
          <a:p>
            <a:r>
              <a:rPr lang="en-US" dirty="0">
                <a:latin typeface="Cambria" pitchFamily="18" charset="0"/>
              </a:rPr>
              <a:t>Demand curves are difficult to estimate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87308F-C1B5-40D3-9F10-D0CE114D722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Price Determination in Practice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Cost-plus pricing</a:t>
            </a:r>
            <a:r>
              <a:rPr lang="en-US" dirty="0">
                <a:latin typeface="Cambria" pitchFamily="18" charset="0"/>
              </a:rPr>
              <a:t> - Uses a base-cost figure per unit and adds a markup</a:t>
            </a:r>
            <a:r>
              <a:rPr lang="tr-TR" dirty="0">
                <a:latin typeface="Cambria" pitchFamily="18" charset="0"/>
              </a:rPr>
              <a:t> (%)</a:t>
            </a:r>
            <a:r>
              <a:rPr lang="en-US" dirty="0">
                <a:latin typeface="Cambria" pitchFamily="18" charset="0"/>
              </a:rPr>
              <a:t> to cover unassigned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unallocated</a:t>
            </a:r>
            <a:r>
              <a:rPr lang="en-US" dirty="0">
                <a:latin typeface="Cambria" pitchFamily="18" charset="0"/>
              </a:rPr>
              <a:t> costs and to provide a profit</a:t>
            </a:r>
          </a:p>
          <a:p>
            <a:r>
              <a:rPr lang="en-US" dirty="0">
                <a:latin typeface="Cambria" pitchFamily="18" charset="0"/>
              </a:rPr>
              <a:t>Allows businesses with low costs to set prices lower than those of competitors’ and still make a profit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7AC6F0-1DBB-4E8C-86F4-F15D4B23947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Alternative Pricing Procedures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0051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Full-cost pricing </a:t>
            </a:r>
          </a:p>
          <a:p>
            <a:pPr lvl="1"/>
            <a:r>
              <a:rPr lang="en-US" dirty="0">
                <a:latin typeface="Cambria" pitchFamily="18" charset="0"/>
              </a:rPr>
              <a:t>Uses all relevant variable costs in setting a product’s price</a:t>
            </a:r>
          </a:p>
          <a:p>
            <a:pPr lvl="1"/>
            <a:r>
              <a:rPr lang="en-US" dirty="0">
                <a:latin typeface="Cambria" pitchFamily="18" charset="0"/>
              </a:rPr>
              <a:t>Allocates the fixed costs not directly attributed to the production of the priced item</a:t>
            </a:r>
          </a:p>
          <a:p>
            <a:r>
              <a:rPr lang="en-US" dirty="0">
                <a:latin typeface="Cambria" pitchFamily="18" charset="0"/>
              </a:rPr>
              <a:t>No consideration of competition or demand for the item</a:t>
            </a:r>
          </a:p>
          <a:p>
            <a:r>
              <a:rPr lang="en-US" dirty="0">
                <a:latin typeface="Cambria" pitchFamily="18" charset="0"/>
              </a:rPr>
              <a:t>Any method for allocating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distributing</a:t>
            </a:r>
            <a:r>
              <a:rPr lang="en-US" dirty="0">
                <a:latin typeface="Cambria" pitchFamily="18" charset="0"/>
              </a:rPr>
              <a:t> overhead is arbitrary</a:t>
            </a:r>
            <a:r>
              <a:rPr lang="tr-TR" dirty="0">
                <a:latin typeface="Cambria" pitchFamily="18" charset="0"/>
              </a:rPr>
              <a:t>/</a:t>
            </a:r>
            <a:r>
              <a:rPr lang="en-US" dirty="0">
                <a:latin typeface="Cambria" pitchFamily="18" charset="0"/>
              </a:rPr>
              <a:t>discretional</a:t>
            </a:r>
            <a:r>
              <a:rPr lang="tr-TR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and may be unrealistic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B7F23-F04B-408D-BD11-E928108AC6CD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Alternative Pricing Procedures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14603" y="1255713"/>
            <a:ext cx="8761445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Incremental</a:t>
            </a:r>
            <a:r>
              <a:rPr lang="tr-TR" b="1" dirty="0">
                <a:solidFill>
                  <a:srgbClr val="FF0000"/>
                </a:solidFill>
                <a:latin typeface="Cambria" pitchFamily="18" charset="0"/>
              </a:rPr>
              <a:t>/</a:t>
            </a:r>
            <a:r>
              <a:rPr lang="tr-TR" b="1" dirty="0" err="1">
                <a:solidFill>
                  <a:srgbClr val="FF0000"/>
                </a:solidFill>
                <a:latin typeface="Cambria" pitchFamily="18" charset="0"/>
              </a:rPr>
              <a:t>gradual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-cost pricing</a:t>
            </a:r>
            <a:r>
              <a:rPr lang="en-US" dirty="0">
                <a:latin typeface="Cambria" pitchFamily="18" charset="0"/>
              </a:rPr>
              <a:t> - Attempts to use only costs directly attributable</a:t>
            </a:r>
            <a:r>
              <a:rPr lang="tr-TR" dirty="0">
                <a:latin typeface="Cambria" pitchFamily="18" charset="0"/>
              </a:rPr>
              <a:t>/ </a:t>
            </a:r>
            <a:r>
              <a:rPr lang="tr-TR" dirty="0" err="1">
                <a:latin typeface="Cambria" pitchFamily="18" charset="0"/>
              </a:rPr>
              <a:t>assignable</a:t>
            </a:r>
            <a:r>
              <a:rPr lang="en-US" dirty="0">
                <a:latin typeface="Cambria" pitchFamily="18" charset="0"/>
              </a:rPr>
              <a:t> to a specific output in setting prices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482D1-57A0-48CF-BF8E-4E7F2A8B9D4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4276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176588"/>
            <a:ext cx="54006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Price </a:t>
            </a:r>
            <a:r>
              <a:rPr lang="en-US" dirty="0">
                <a:latin typeface="Cambria" pitchFamily="18" charset="0"/>
              </a:rPr>
              <a:t>–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Exchange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conversion</a:t>
            </a:r>
            <a:r>
              <a:rPr lang="en-US" dirty="0">
                <a:latin typeface="Cambria" pitchFamily="18" charset="0"/>
              </a:rPr>
              <a:t> value of a good or service</a:t>
            </a:r>
          </a:p>
          <a:p>
            <a:r>
              <a:rPr lang="en-US" dirty="0">
                <a:latin typeface="Cambria" pitchFamily="18" charset="0"/>
              </a:rPr>
              <a:t>A higher-than-average price can convey an image of prestige</a:t>
            </a:r>
          </a:p>
          <a:p>
            <a:r>
              <a:rPr lang="en-US" dirty="0">
                <a:latin typeface="Cambria" pitchFamily="18" charset="0"/>
              </a:rPr>
              <a:t>A lower-than-average price may connote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mean</a:t>
            </a:r>
            <a:r>
              <a:rPr lang="en-US" dirty="0">
                <a:latin typeface="Cambria" pitchFamily="18" charset="0"/>
              </a:rPr>
              <a:t> good value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C194D-E4DC-4D01-B48C-8009EC8BB3D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Alternative Pricing Procedures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If firm is contracted for an additional 5,000 units, the lowest possible price would be $9/unit under full-cost pricing</a:t>
            </a:r>
          </a:p>
          <a:p>
            <a:r>
              <a:rPr lang="en-US" dirty="0">
                <a:latin typeface="Cambria" pitchFamily="18" charset="0"/>
              </a:rPr>
              <a:t>Under incremental-cost pricing, prices above $5/unit are permitted: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CDAA4-5FD6-49D3-82ED-3F6031681E0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5300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4044950"/>
            <a:ext cx="533876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Breakeven Analysis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Pricing technique used to determine the number of products that must be sold at a specified price to generate enough revenue to cover total cost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62AEF-ED6B-4498-89C5-0C2DEF12ACA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1655763" y="3349625"/>
            <a:ext cx="6019800" cy="2663825"/>
            <a:chOff x="1680" y="2448"/>
            <a:chExt cx="2976" cy="1294"/>
          </a:xfrm>
        </p:grpSpPr>
        <p:pic>
          <p:nvPicPr>
            <p:cNvPr id="56325" name="Picture 3" descr="Picture 7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448"/>
              <a:ext cx="2976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Picture 4" descr="Picture 7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2966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 dirty="0"/>
              <a:t>Figure 18.2 - Breakeven Chart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6136B5-C630-4933-A614-E83C823357E2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Figure18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1" y="1534941"/>
            <a:ext cx="6599652" cy="37567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Target Returns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>
                <a:latin typeface="Cambria" pitchFamily="18" charset="0"/>
              </a:rPr>
              <a:t>Most managers include a targeted profit in their analyses:</a:t>
            </a:r>
          </a:p>
          <a:p>
            <a:endParaRPr lang="en-US">
              <a:latin typeface="Cambria" pitchFamily="18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4F6B16-E192-4DF5-94DA-42108C02A985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8372" name="Picture 3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093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Evaluation of Breakeven Analysis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Easily understood by marketers and </a:t>
            </a:r>
            <a:r>
              <a:rPr lang="en-US" dirty="0" err="1">
                <a:latin typeface="Cambria" pitchFamily="18" charset="0"/>
              </a:rPr>
              <a:t>nonmarketers</a:t>
            </a:r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Assumes that costs can be divided into fixed and variable categories</a:t>
            </a:r>
          </a:p>
          <a:p>
            <a:r>
              <a:rPr lang="en-US" dirty="0">
                <a:latin typeface="Cambria" pitchFamily="18" charset="0"/>
              </a:rPr>
              <a:t>Assumes that per-unit variable costs do not change at different levels of operation</a:t>
            </a:r>
          </a:p>
          <a:p>
            <a:r>
              <a:rPr lang="en-US" dirty="0">
                <a:latin typeface="Cambria" pitchFamily="18" charset="0"/>
              </a:rPr>
              <a:t>Cost-based model that </a:t>
            </a:r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does not consider demand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9D940A-38C0-40E2-929D-8866156AD42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Modified</a:t>
            </a:r>
            <a:r>
              <a:rPr lang="tr-TR" dirty="0"/>
              <a:t>/</a:t>
            </a:r>
            <a:r>
              <a:rPr lang="tr-TR" dirty="0" err="1"/>
              <a:t>Improved</a:t>
            </a:r>
            <a:r>
              <a:rPr lang="en-US" dirty="0"/>
              <a:t> Breakeven Concept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Modifications that account for demand are necessary for effective pricing</a:t>
            </a:r>
          </a:p>
          <a:p>
            <a:r>
              <a:rPr lang="en-US" dirty="0">
                <a:latin typeface="Cambria" pitchFamily="18" charset="0"/>
              </a:rPr>
              <a:t>Demand considerations include:</a:t>
            </a:r>
          </a:p>
          <a:p>
            <a:pPr lvl="1"/>
            <a:r>
              <a:rPr lang="en-US" dirty="0">
                <a:latin typeface="Cambria" pitchFamily="18" charset="0"/>
              </a:rPr>
              <a:t>Degree of price elasticity</a:t>
            </a:r>
          </a:p>
          <a:p>
            <a:pPr lvl="1"/>
            <a:r>
              <a:rPr lang="en-US" dirty="0">
                <a:latin typeface="Cambria" pitchFamily="18" charset="0"/>
              </a:rPr>
              <a:t>Consumer price expectations</a:t>
            </a:r>
          </a:p>
          <a:p>
            <a:pPr lvl="1"/>
            <a:r>
              <a:rPr lang="en-US" dirty="0">
                <a:latin typeface="Cambria" pitchFamily="18" charset="0"/>
              </a:rPr>
              <a:t>Existence and size of specific market segments</a:t>
            </a:r>
          </a:p>
          <a:p>
            <a:pPr lvl="1"/>
            <a:r>
              <a:rPr lang="en-US" dirty="0">
                <a:latin typeface="Cambria" pitchFamily="18" charset="0"/>
              </a:rPr>
              <a:t>Buyer perceptions of strengths and weaknesses of substitute products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C4E715-49C2-42F9-8815-C1405273B81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Modified Breakeven Concept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Modified breakeven analysis </a:t>
            </a:r>
            <a:r>
              <a:rPr lang="en-US" dirty="0">
                <a:latin typeface="Cambria" pitchFamily="18" charset="0"/>
              </a:rPr>
              <a:t>- Pricing technique used to evaluate consumer demand by:</a:t>
            </a:r>
          </a:p>
          <a:p>
            <a:pPr lvl="1"/>
            <a:r>
              <a:rPr lang="en-US" dirty="0">
                <a:latin typeface="Cambria" pitchFamily="18" charset="0"/>
              </a:rPr>
              <a:t>Comparing the number of products that must be sold at a variety of prices to cover total cost with estimates of expected sales at the various prices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F9008-FA90-402D-8E3E-55D46F8E1DC8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18.3 - Modified Breakeven Chart: Parts A and B</a:t>
            </a: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E4D636-ACA8-4B05-A059-E72B47B67D82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Figure18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" y="1522476"/>
            <a:ext cx="7251192" cy="381304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18.4 - Revenue and Cost Data for Modified Breakeven Analysis 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1DC784-5A43-4935-82A4-F475333F4243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T18.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4185"/>
            <a:ext cx="7814733" cy="249706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Yield</a:t>
            </a:r>
            <a:r>
              <a:rPr lang="tr-TR" dirty="0"/>
              <a:t>/Return/</a:t>
            </a:r>
            <a:r>
              <a:rPr lang="tr-TR" dirty="0" err="1"/>
              <a:t>Revenue</a:t>
            </a:r>
            <a:r>
              <a:rPr lang="tr-TR" dirty="0"/>
              <a:t>/Profit</a:t>
            </a:r>
            <a:r>
              <a:rPr lang="en-US" dirty="0"/>
              <a:t> Management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>
                <a:latin typeface="Cambria" pitchFamily="18" charset="0"/>
              </a:rPr>
              <a:t>Pricing strategy that allows marketers to vary prices based on such factors as demand, even though the cost of providing those goods or services remains the same</a:t>
            </a:r>
          </a:p>
          <a:p>
            <a:endParaRPr lang="en-US">
              <a:latin typeface="Cambria" pitchFamily="18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F1007-8D14-4E37-BF34-ECADFA7E653C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Pricing and the Law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Federal, state, and local laws all influence pricing decisions</a:t>
            </a:r>
          </a:p>
          <a:p>
            <a:r>
              <a:rPr lang="en-US" dirty="0">
                <a:latin typeface="Cambria" pitchFamily="18" charset="0"/>
              </a:rPr>
              <a:t>Countries impose</a:t>
            </a:r>
            <a:r>
              <a:rPr lang="tr-TR" dirty="0">
                <a:latin typeface="Cambria" pitchFamily="18" charset="0"/>
              </a:rPr>
              <a:t>/put</a:t>
            </a:r>
            <a:r>
              <a:rPr lang="en-US" dirty="0">
                <a:latin typeface="Cambria" pitchFamily="18" charset="0"/>
              </a:rPr>
              <a:t> tariffs to protect domestic suppliers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BF51B1-A23F-45F3-AEE9-B84FF576C1EE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Global Issues in Price Determination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63895" y="1255713"/>
            <a:ext cx="839755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Prices must support the company’s broader</a:t>
            </a:r>
            <a:r>
              <a:rPr lang="tr-TR" dirty="0">
                <a:latin typeface="Cambria" pitchFamily="18" charset="0"/>
              </a:rPr>
              <a:t>/ </a:t>
            </a:r>
            <a:r>
              <a:rPr lang="en-US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extensive</a:t>
            </a:r>
            <a:r>
              <a:rPr lang="tr-TR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goals</a:t>
            </a:r>
          </a:p>
          <a:p>
            <a:r>
              <a:rPr lang="en-US" dirty="0">
                <a:latin typeface="Cambria" pitchFamily="18" charset="0"/>
              </a:rPr>
              <a:t>Domestic pricing strategies:</a:t>
            </a:r>
          </a:p>
          <a:p>
            <a:pPr lvl="1"/>
            <a:r>
              <a:rPr lang="en-US" dirty="0">
                <a:latin typeface="Cambria" pitchFamily="18" charset="0"/>
              </a:rPr>
              <a:t>Profitability</a:t>
            </a:r>
          </a:p>
          <a:p>
            <a:pPr lvl="1"/>
            <a:r>
              <a:rPr lang="en-US" dirty="0">
                <a:latin typeface="Cambria" pitchFamily="18" charset="0"/>
              </a:rPr>
              <a:t>Volume</a:t>
            </a:r>
          </a:p>
          <a:p>
            <a:pPr lvl="1"/>
            <a:r>
              <a:rPr lang="en-US" dirty="0">
                <a:latin typeface="Cambria" pitchFamily="18" charset="0"/>
              </a:rPr>
              <a:t>Meeting competition</a:t>
            </a:r>
          </a:p>
          <a:p>
            <a:pPr lvl="1"/>
            <a:r>
              <a:rPr lang="en-US" dirty="0">
                <a:latin typeface="Cambria" pitchFamily="18" charset="0"/>
              </a:rPr>
              <a:t>Prestige</a:t>
            </a:r>
          </a:p>
          <a:p>
            <a:pPr lvl="1"/>
            <a:r>
              <a:rPr lang="en-US" dirty="0">
                <a:latin typeface="Cambria" pitchFamily="18" charset="0"/>
              </a:rPr>
              <a:t>Price stability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maintaining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the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current</a:t>
            </a:r>
            <a:r>
              <a:rPr lang="tr-TR" dirty="0">
                <a:latin typeface="Cambria" pitchFamily="18" charset="0"/>
              </a:rPr>
              <a:t> </a:t>
            </a:r>
            <a:r>
              <a:rPr lang="tr-TR" dirty="0" err="1">
                <a:latin typeface="Cambria" pitchFamily="18" charset="0"/>
              </a:rPr>
              <a:t>price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B6A5F1-AFEE-4DD1-8E5D-E78A54B0964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Ski Butternut Video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8AFE5-B163-41E4-9DBD-A089FFE2E049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112" y="2045948"/>
            <a:ext cx="743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  <a:hlinkClick r:id="rId3"/>
              </a:rPr>
              <a:t>http://www.cengage.com/marketing/book_content/boone_9781133628460/videos/ch18.html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Pricing and the Law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Government regulation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law</a:t>
            </a:r>
            <a:r>
              <a:rPr lang="en-US" dirty="0">
                <a:latin typeface="Cambria" pitchFamily="18" charset="0"/>
              </a:rPr>
              <a:t> also imposes costs that affect prices</a:t>
            </a:r>
          </a:p>
          <a:p>
            <a:r>
              <a:rPr lang="en-US" dirty="0">
                <a:latin typeface="Cambria" pitchFamily="18" charset="0"/>
              </a:rPr>
              <a:t>Some companies use </a:t>
            </a:r>
            <a:r>
              <a:rPr lang="en-US" u="sng" dirty="0">
                <a:latin typeface="Cambria" pitchFamily="18" charset="0"/>
              </a:rPr>
              <a:t>regulatory cost recovery</a:t>
            </a:r>
            <a:r>
              <a:rPr lang="en-US" dirty="0">
                <a:latin typeface="Cambria" pitchFamily="18" charset="0"/>
              </a:rPr>
              <a:t> </a:t>
            </a:r>
            <a:r>
              <a:rPr lang="tr-TR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Regulatory cost recovery charge is a charge associated with payment of government-imposed fees and to recover the costs of compliance with government imposed regulatory requirements</a:t>
            </a:r>
            <a:r>
              <a:rPr lang="tr-TR" dirty="0">
                <a:latin typeface="Cambria" pitchFamily="18" charset="0"/>
              </a:rPr>
              <a:t> -</a:t>
            </a:r>
            <a:r>
              <a:rPr lang="tr-TR" dirty="0" err="1">
                <a:latin typeface="Cambria" pitchFamily="18" charset="0"/>
              </a:rPr>
              <a:t>tax</a:t>
            </a:r>
            <a:r>
              <a:rPr lang="tr-TR" dirty="0">
                <a:latin typeface="Cambria" pitchFamily="18" charset="0"/>
              </a:rPr>
              <a:t>) </a:t>
            </a:r>
            <a:r>
              <a:rPr lang="en-US" dirty="0">
                <a:latin typeface="Cambria" pitchFamily="18" charset="0"/>
              </a:rPr>
              <a:t>as a source of additional revenue</a:t>
            </a:r>
            <a:r>
              <a:rPr lang="tr-TR" dirty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87A36-B326-4879-A4B3-4F30BA1E756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Robinson-</a:t>
            </a:r>
            <a:r>
              <a:rPr lang="en-US" dirty="0" err="1"/>
              <a:t>Patman</a:t>
            </a:r>
            <a:r>
              <a:rPr lang="en-US" dirty="0"/>
              <a:t> Act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Federal legislation prohibiting price discrimination</a:t>
            </a:r>
            <a:r>
              <a:rPr lang="tr-TR" dirty="0">
                <a:latin typeface="Cambria" pitchFamily="18" charset="0"/>
              </a:rPr>
              <a:t> (</a:t>
            </a:r>
            <a:r>
              <a:rPr lang="en-US" dirty="0">
                <a:latin typeface="Cambria" pitchFamily="18" charset="0"/>
              </a:rPr>
              <a:t>a seller charges customers a different fee for the same product or service</a:t>
            </a:r>
            <a:r>
              <a:rPr lang="tr-TR" dirty="0">
                <a:latin typeface="Cambria" pitchFamily="18" charset="0"/>
              </a:rPr>
              <a:t>)</a:t>
            </a:r>
            <a:r>
              <a:rPr lang="en-US" dirty="0">
                <a:latin typeface="Cambria" pitchFamily="18" charset="0"/>
              </a:rPr>
              <a:t> that is not based on a cost differential</a:t>
            </a:r>
            <a:r>
              <a:rPr lang="tr-TR" dirty="0">
                <a:latin typeface="Cambria" pitchFamily="18" charset="0"/>
              </a:rPr>
              <a:t>/</a:t>
            </a:r>
            <a:r>
              <a:rPr lang="tr-TR" dirty="0" err="1">
                <a:latin typeface="Cambria" pitchFamily="18" charset="0"/>
              </a:rPr>
              <a:t>difference</a:t>
            </a:r>
            <a:r>
              <a:rPr lang="tr-TR" dirty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Prohibits selling at an unreasonably low price to eliminate competition</a:t>
            </a:r>
          </a:p>
          <a:p>
            <a:r>
              <a:rPr lang="en-US" dirty="0">
                <a:latin typeface="Cambria" pitchFamily="18" charset="0"/>
              </a:rPr>
              <a:t>Inspired by price competition triggered</a:t>
            </a:r>
            <a:r>
              <a:rPr lang="tr-TR" dirty="0">
                <a:latin typeface="Cambria" pitchFamily="18" charset="0"/>
              </a:rPr>
              <a:t>/ </a:t>
            </a:r>
            <a:r>
              <a:rPr lang="tr-TR" dirty="0" err="1">
                <a:latin typeface="Cambria" pitchFamily="18" charset="0"/>
              </a:rPr>
              <a:t>initiated</a:t>
            </a:r>
            <a:r>
              <a:rPr lang="en-US" dirty="0">
                <a:latin typeface="Cambria" pitchFamily="18" charset="0"/>
              </a:rPr>
              <a:t> by the rise of grocery store chains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C0E8A-EF59-457C-BD8F-5EB39DB67DAF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Robinson-</a:t>
            </a:r>
            <a:r>
              <a:rPr lang="en-US" dirty="0" err="1"/>
              <a:t>Patman</a:t>
            </a:r>
            <a:r>
              <a:rPr lang="en-US" dirty="0"/>
              <a:t> Act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Price discrimination - Some consumers pay more than others for the same product</a:t>
            </a:r>
          </a:p>
          <a:p>
            <a:r>
              <a:rPr lang="en-US" dirty="0">
                <a:latin typeface="Cambria" pitchFamily="18" charset="0"/>
              </a:rPr>
              <a:t>A defense based on cost differentials works only:</a:t>
            </a:r>
          </a:p>
          <a:p>
            <a:pPr lvl="1"/>
            <a:r>
              <a:rPr lang="en-US" dirty="0">
                <a:highlight>
                  <a:srgbClr val="FFFF00"/>
                </a:highlight>
                <a:latin typeface="Cambria" pitchFamily="18" charset="0"/>
              </a:rPr>
              <a:t>If the price differences do not exceed the cost differences resulting from selling to various classes of buyers</a:t>
            </a:r>
            <a:r>
              <a:rPr lang="tr-TR" dirty="0">
                <a:highlight>
                  <a:srgbClr val="FFFF00"/>
                </a:highlight>
                <a:latin typeface="Cambria" pitchFamily="18" charset="0"/>
              </a:rPr>
              <a:t> </a:t>
            </a:r>
            <a:r>
              <a:rPr lang="tr-TR" dirty="0" err="1">
                <a:highlight>
                  <a:srgbClr val="FFFF00"/>
                </a:highlight>
                <a:latin typeface="Cambria" pitchFamily="18" charset="0"/>
              </a:rPr>
              <a:t>e.g</a:t>
            </a:r>
            <a:r>
              <a:rPr lang="tr-TR" dirty="0">
                <a:highlight>
                  <a:srgbClr val="FFFF00"/>
                </a:highlight>
                <a:latin typeface="Cambria" pitchFamily="18" charset="0"/>
              </a:rPr>
              <a:t>. marketing </a:t>
            </a:r>
            <a:r>
              <a:rPr lang="tr-TR" dirty="0" err="1">
                <a:highlight>
                  <a:srgbClr val="FFFF00"/>
                </a:highlight>
                <a:latin typeface="Cambria" pitchFamily="18" charset="0"/>
              </a:rPr>
              <a:t>expenditures</a:t>
            </a:r>
            <a:r>
              <a:rPr lang="tr-TR" dirty="0">
                <a:highlight>
                  <a:srgbClr val="FFFF00"/>
                </a:highlight>
                <a:latin typeface="Cambria" pitchFamily="18" charset="0"/>
              </a:rPr>
              <a:t>, </a:t>
            </a:r>
            <a:r>
              <a:rPr lang="tr-TR" dirty="0" err="1">
                <a:highlight>
                  <a:srgbClr val="FFFF00"/>
                </a:highlight>
                <a:latin typeface="Cambria" pitchFamily="18" charset="0"/>
              </a:rPr>
              <a:t>overheads</a:t>
            </a:r>
            <a:r>
              <a:rPr lang="tr-TR" dirty="0">
                <a:highlight>
                  <a:srgbClr val="FFFF00"/>
                </a:highlight>
                <a:latin typeface="Cambria" pitchFamily="18" charset="0"/>
              </a:rPr>
              <a:t>. </a:t>
            </a:r>
            <a:endParaRPr lang="en-US" dirty="0">
              <a:highlight>
                <a:srgbClr val="FFFF00"/>
              </a:highlight>
              <a:latin typeface="Cambria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18FE5-F504-409D-BD89-32F4679604B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Unfair-Trade Laws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4714875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State laws requiring sellers to maintain minimum prices for comparable merchandise</a:t>
            </a:r>
          </a:p>
          <a:p>
            <a:r>
              <a:rPr lang="en-US" dirty="0">
                <a:latin typeface="Cambria" pitchFamily="18" charset="0"/>
              </a:rPr>
              <a:t>Intended to protect small specialty stores from loss-leader tactics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1ED03D-CF30-40C9-911E-5E0420CCDA56}" type="slidenum">
              <a:rPr 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1774</Words>
  <Application>Microsoft Office PowerPoint</Application>
  <PresentationFormat>Ekran Gösterisi (4:3)</PresentationFormat>
  <Paragraphs>213</Paragraphs>
  <Slides>51</Slides>
  <Notes>47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</vt:lpstr>
      <vt:lpstr>Lucida Grande</vt:lpstr>
      <vt:lpstr>Trebuchet MS Bold</vt:lpstr>
      <vt:lpstr>Wingdings</vt:lpstr>
      <vt:lpstr>Office Theme</vt:lpstr>
      <vt:lpstr>1_Office Theme</vt:lpstr>
      <vt:lpstr>Pricing Concepts</vt:lpstr>
      <vt:lpstr>Objectives</vt:lpstr>
      <vt:lpstr>Objectives</vt:lpstr>
      <vt:lpstr>Introduction</vt:lpstr>
      <vt:lpstr>Pricing and the Law </vt:lpstr>
      <vt:lpstr>Pricing and the Law </vt:lpstr>
      <vt:lpstr>Robinson-Patman Act</vt:lpstr>
      <vt:lpstr>Robinson-Patman Act</vt:lpstr>
      <vt:lpstr>Unfair-Trade Laws</vt:lpstr>
      <vt:lpstr>Fair-Trade Laws</vt:lpstr>
      <vt:lpstr>Table 18.1 - Pricing Objectives</vt:lpstr>
      <vt:lpstr>Profitability Objectives</vt:lpstr>
      <vt:lpstr>Profitability Objectives</vt:lpstr>
      <vt:lpstr>Profitability Objectives</vt:lpstr>
      <vt:lpstr>Volume Objectives</vt:lpstr>
      <vt:lpstr>The PIMS Studies</vt:lpstr>
      <vt:lpstr>PowerPoint Sunusu</vt:lpstr>
      <vt:lpstr>PowerPoint Sunusu</vt:lpstr>
      <vt:lpstr>PowerPoint Sunusu</vt:lpstr>
      <vt:lpstr>Meeting Competition Objectives</vt:lpstr>
      <vt:lpstr>Value Pricing</vt:lpstr>
      <vt:lpstr>Prestige Objectives</vt:lpstr>
      <vt:lpstr>Pricing Objectives of Not-for-Profit Organizations </vt:lpstr>
      <vt:lpstr>Methods for Determining/Setting Prices</vt:lpstr>
      <vt:lpstr>Price Determination in Economic Theory</vt:lpstr>
      <vt:lpstr>Price Determination in Economic Theory</vt:lpstr>
      <vt:lpstr>Table 18.2 - Distinguishing Features of the Four Market Structures</vt:lpstr>
      <vt:lpstr>Cost and Revenue Curves</vt:lpstr>
      <vt:lpstr>Cost and Revenue Curves</vt:lpstr>
      <vt:lpstr>Figure 18.1 - Determining Price by Relating Marginal Revenue to Marginal Cost</vt:lpstr>
      <vt:lpstr>Table 18.3 - Price Determination Using Marginal Analysis</vt:lpstr>
      <vt:lpstr>The Concept of Elasticity in Pricing Strategy</vt:lpstr>
      <vt:lpstr>Determinants of Elasticity</vt:lpstr>
      <vt:lpstr>Determinants of Elasticity</vt:lpstr>
      <vt:lpstr>Elasticity and Revenue</vt:lpstr>
      <vt:lpstr>Practical Problems of Price Theory</vt:lpstr>
      <vt:lpstr>Price Determination in Practice</vt:lpstr>
      <vt:lpstr>Alternative Pricing Procedures</vt:lpstr>
      <vt:lpstr>Alternative Pricing Procedures</vt:lpstr>
      <vt:lpstr>Alternative Pricing Procedures</vt:lpstr>
      <vt:lpstr>Breakeven Analysis</vt:lpstr>
      <vt:lpstr>Figure 18.2 - Breakeven Chart</vt:lpstr>
      <vt:lpstr>Target Returns</vt:lpstr>
      <vt:lpstr>Evaluation of Breakeven Analysis</vt:lpstr>
      <vt:lpstr>The Modified/Improved Breakeven Concept</vt:lpstr>
      <vt:lpstr>The Modified Breakeven Concept</vt:lpstr>
      <vt:lpstr>Figure 18.3 - Modified Breakeven Chart: Parts A and B</vt:lpstr>
      <vt:lpstr>Table 18.4 - Revenue and Cost Data for Modified Breakeven Analysis </vt:lpstr>
      <vt:lpstr>Yield/Return/Revenue/Profit Management</vt:lpstr>
      <vt:lpstr>Global Issues in Price Determination</vt:lpstr>
      <vt:lpstr>Ski Butternut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Concepts</dc:title>
  <dc:creator>DHL Express Worldwide</dc:creator>
  <cp:lastModifiedBy>DHL Express Worldwide</cp:lastModifiedBy>
  <cp:revision>10</cp:revision>
  <dcterms:created xsi:type="dcterms:W3CDTF">2020-12-26T10:08:02Z</dcterms:created>
  <dcterms:modified xsi:type="dcterms:W3CDTF">2020-12-29T07:17:58Z</dcterms:modified>
</cp:coreProperties>
</file>