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E9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496B-EBCF-4DC9-BA79-0006C28C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0AD21-C037-4E1E-ABB0-5E0C576C3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8571-7FD6-4A06-B9BC-CCA3E70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67BA-057D-4DD2-BD63-DB38EBF8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E24AD-9198-46D0-ABC8-308AB278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1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C84F-EE13-49A2-BD18-A8ECB3D8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4509F-8620-4E07-8FB7-C5304E1DF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1DA0-FB71-43ED-831A-69243FAB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DDEE-A02B-4D22-A0ED-EEF280A1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A3980-8EE8-49DC-99B7-378AC8C5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4619B-F733-4311-8FAC-0BDF6E849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5751A-719A-4D30-96C8-EEE93218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5ED0-0E36-4BAE-A4B3-EE6682F4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B9A5-BB97-4CC0-B8ED-9A00E2DE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FAAC0-5D21-4627-8CF5-A8944504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4702-96AA-4692-8A95-6A5D3310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9564-D65C-4F28-87FE-E76BAA9D2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A260-96F1-49D1-A097-FA8D8C95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625B-236F-4850-A356-EB8F32BD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48EB-7D8D-45C6-B8BC-28888120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9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B922-C117-48A4-B204-B827D8A6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08888-3A52-4AFC-A3BB-ED399832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20641-0BDB-4CE5-A277-E415285F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607D-FC49-4962-9DF8-94375374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C6466-1795-477E-8507-58BB9F2C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8662-9001-4BDF-8C51-08E19870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C796-DC9B-46C3-9ECB-CA07CBBA7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C5DD5-E37D-4318-BE2A-517C7DDF0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89BD0-3F27-4A8B-B711-196CB385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84105-FCDE-4FE4-952A-171A31D8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DD9D-B8EE-424B-ABC7-75141E7E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58CB-8D89-4F5A-98EA-A250829E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E6F6D-01FA-4677-AFF0-42D434177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375F3-7D55-483B-8353-0BC56933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28C9-8905-45E8-BAB1-7CCDC48E8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5CA68-08DA-433D-8C46-78A9E0162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39D6D-D099-4CEE-A6CF-45FFF35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537BC-DC84-40BD-97E0-8143CF76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CE3DF-4B32-4491-9F34-A61789A2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8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F303-F352-4FF1-91DD-D9833A9D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65071-787A-4316-82D0-F01CCE6A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BF6D-4F31-4637-AA19-4B997930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53B54-D971-40BD-849C-AB256342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6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736A8-1804-4B0F-8099-845EF51D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6127E-9901-4126-BB12-65CE6B5D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C685-B0C5-4499-BBEE-0C6F3351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2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9E45-D537-4012-B327-2507DB07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50C3-07DA-46A2-B04B-742AB7BD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41BA5-BFB4-4A97-AADE-DCAB518B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83B6E-863C-4A44-9B97-F0474D9F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466E0-9FD8-4AB3-9B70-874B3A0D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BEE1-B3D8-49BB-AC69-426F180C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0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D76F-DD5E-4CD0-BC71-F14AD76B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D215F-3796-49BC-8A07-FC2530B10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10CE-FBF4-4877-9DD8-1496E142A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6EB66-46C0-4777-B408-E568D0B3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C207A-3897-43AB-A52F-0F4BFBB4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BFF0-558D-4F4D-9AC6-86DA61B5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08483-BDDB-4E89-A218-DA3E125D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05E88-0F10-43BE-A6B6-3D8909BDC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BE81-B08B-41C4-B647-189E3CC55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9174-7923-4328-9F54-13DA894EA81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2A2D-C7C4-40DC-A3BF-5A03ED25F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62F83-498B-4499-AC8B-207B315B9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2A44-13F8-4675-88B1-5DA7C25EE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6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asonMcDonald5/how-the-communication-revolution-has-changed-the-hotel-sales-funne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xpe.com/evolution-of-technolog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ommlabindia.com/elearning-translations/human-translation-over-machine-translati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A4454-BC37-42C9-83CF-312E36BC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8" t="3939" r="2402" b="24636"/>
          <a:stretch/>
        </p:blipFill>
        <p:spPr>
          <a:xfrm>
            <a:off x="4232988" y="0"/>
            <a:ext cx="795901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E75EB-1F17-4F16-8119-6CFC675D8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734583" cy="320413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Technologies</a:t>
            </a: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 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FD3E0-A218-4A26-9CF4-AC3232AD1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7238436" cy="1208141"/>
          </a:xfrm>
        </p:spPr>
        <p:txBody>
          <a:bodyPr anchor="ctr">
            <a:no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AET-233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Computer-Aided Translation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Lect. Dr. Fatma TOKÖZ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DFC-339C-420F-B4F5-0B94A228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365125"/>
            <a:ext cx="10616682" cy="850933"/>
          </a:xfrm>
        </p:spPr>
        <p:txBody>
          <a:bodyPr/>
          <a:lstStyle/>
          <a:p>
            <a:r>
              <a:rPr lang="en-GB" b="1" i="1" dirty="0">
                <a:solidFill>
                  <a:srgbClr val="002060"/>
                </a:solidFill>
              </a:rPr>
              <a:t>Content Management System (CMS)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5740-0B4F-4E73-8609-43196B9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374726"/>
            <a:ext cx="10840616" cy="2870789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tr-TR" dirty="0"/>
              <a:t>CMS </a:t>
            </a:r>
            <a:r>
              <a:rPr lang="en-GB" dirty="0"/>
              <a:t>is software that helps users create, manage, and modify content on a website without the need for specialized technical knowledge.</a:t>
            </a:r>
            <a:endParaRPr lang="tr-TR" dirty="0"/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GB" dirty="0"/>
              <a:t>In simpler language, a content management system is a tool that helps you build a website without needing to write all the code from scratch</a:t>
            </a:r>
            <a:r>
              <a:rPr lang="tr-TR" dirty="0"/>
              <a:t>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GB" dirty="0"/>
              <a:t>WordPress is a good example of a content management system</a:t>
            </a:r>
            <a:r>
              <a:rPr lang="tr-TR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BE18B-F00A-4317-8BB2-2628D5BA5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7" b="25827"/>
          <a:stretch/>
        </p:blipFill>
        <p:spPr>
          <a:xfrm>
            <a:off x="1946832" y="4301143"/>
            <a:ext cx="8950554" cy="23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DFC-339C-420F-B4F5-0B94A228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279400"/>
            <a:ext cx="10616682" cy="854075"/>
          </a:xfrm>
        </p:spPr>
        <p:txBody>
          <a:bodyPr/>
          <a:lstStyle/>
          <a:p>
            <a:r>
              <a:rPr lang="en-GB" b="1" i="1" dirty="0">
                <a:solidFill>
                  <a:srgbClr val="002060"/>
                </a:solidFill>
              </a:rPr>
              <a:t>Translation management systems (TMS)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5740-0B4F-4E73-8609-43196B9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349376"/>
            <a:ext cx="8459366" cy="5229224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GB" dirty="0"/>
              <a:t>A TMS is a software platform designed for translation project management at scale.</a:t>
            </a:r>
            <a:endParaRPr lang="tr-TR" dirty="0"/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GB" dirty="0"/>
              <a:t>It restructures the translation process from start to finish, creating a workflow from the initial request to project completion, and allowing users to plan, assign, and manage translation projects in an organized manner.</a:t>
            </a:r>
            <a:endParaRPr lang="tr-TR" dirty="0"/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tr-TR" dirty="0"/>
              <a:t>For example, XTFR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E310C-BCF0-4848-978C-9E30E7B4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86" y="1349376"/>
            <a:ext cx="2649614" cy="5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F2E2-9A51-4F88-8127-E3DD7195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The Future of Translation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9095-4701-4962-8B8D-AF6574A3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 Translation technology will grow stronger as artificial intelligence</a:t>
            </a:r>
            <a:r>
              <a:rPr lang="tr-TR" dirty="0"/>
              <a:t> (AI)</a:t>
            </a:r>
            <a:r>
              <a:rPr lang="en-GB" dirty="0"/>
              <a:t> continues to advance.</a:t>
            </a:r>
            <a:endParaRPr lang="tr-T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 </a:t>
            </a:r>
            <a:r>
              <a:rPr lang="tr-TR" dirty="0"/>
              <a:t>T</a:t>
            </a:r>
            <a:r>
              <a:rPr lang="en-GB" dirty="0"/>
              <a:t>he future of translation will combine human intelligence and AI-powered machine translation to produce the best results. </a:t>
            </a:r>
            <a:endParaRPr lang="tr-T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It’s no</a:t>
            </a:r>
            <a:r>
              <a:rPr lang="tr-TR" dirty="0"/>
              <a:t>t the </a:t>
            </a:r>
            <a:r>
              <a:rPr lang="en-GB" dirty="0"/>
              <a:t>question of </a:t>
            </a:r>
            <a:r>
              <a:rPr lang="en-GB" sz="2900" b="1" dirty="0">
                <a:solidFill>
                  <a:srgbClr val="C00000"/>
                </a:solidFill>
              </a:rPr>
              <a:t>whether or not to use</a:t>
            </a:r>
            <a:r>
              <a:rPr lang="en-GB" dirty="0"/>
              <a:t> translation technology; </a:t>
            </a:r>
            <a:r>
              <a:rPr lang="en-GB" b="1" i="1" dirty="0"/>
              <a:t>the next question </a:t>
            </a:r>
            <a:r>
              <a:rPr lang="en-GB" dirty="0"/>
              <a:t>is: </a:t>
            </a:r>
            <a:r>
              <a:rPr lang="en-GB" sz="3200" b="1" dirty="0">
                <a:solidFill>
                  <a:srgbClr val="7030A0"/>
                </a:solidFill>
              </a:rPr>
              <a:t>Which one?</a:t>
            </a:r>
          </a:p>
        </p:txBody>
      </p:sp>
    </p:spTree>
    <p:extLst>
      <p:ext uri="{BB962C8B-B14F-4D97-AF65-F5344CB8AC3E}">
        <p14:creationId xmlns:p14="http://schemas.microsoft.com/office/powerpoint/2010/main" val="12054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C2B36B32-AE45-4327-82B6-FC3DE9DD3D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051" y="0"/>
            <a:ext cx="11410949" cy="6858000"/>
          </a:xfrm>
        </p:spPr>
      </p:pic>
    </p:spTree>
    <p:extLst>
      <p:ext uri="{BB962C8B-B14F-4D97-AF65-F5344CB8AC3E}">
        <p14:creationId xmlns:p14="http://schemas.microsoft.com/office/powerpoint/2010/main" val="16777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7F31E-205A-4475-BB68-2EBC08AE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44" y="521208"/>
            <a:ext cx="8669455" cy="1179576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T</a:t>
            </a:r>
            <a:r>
              <a:rPr lang="en-GB" sz="4000" b="1" dirty="0"/>
              <a:t>he </a:t>
            </a:r>
            <a:r>
              <a:rPr lang="tr-TR" sz="4000" b="1" dirty="0"/>
              <a:t>E</a:t>
            </a:r>
            <a:r>
              <a:rPr lang="en-GB" sz="4000" b="1" dirty="0"/>
              <a:t>volution of </a:t>
            </a:r>
            <a:r>
              <a:rPr lang="tr-TR" sz="4000" b="1" dirty="0"/>
              <a:t>T</a:t>
            </a:r>
            <a:r>
              <a:rPr lang="en-GB" sz="4000" b="1" dirty="0" err="1"/>
              <a:t>ranslation</a:t>
            </a:r>
            <a:r>
              <a:rPr lang="en-GB" sz="4000" b="1" dirty="0"/>
              <a:t> </a:t>
            </a:r>
            <a:r>
              <a:rPr lang="tr-TR" sz="4000" b="1" dirty="0"/>
              <a:t>T</a:t>
            </a:r>
            <a:r>
              <a:rPr lang="en-GB" sz="4000" b="1" dirty="0" err="1"/>
              <a:t>echnology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46F2-2833-4EAC-A05E-B9984D3B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2155372"/>
            <a:ext cx="11312061" cy="42640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900" dirty="0"/>
              <a:t>Translation technology has been around for more than 50 years, but as our world has become increasingly interconnected, it’s only grown </a:t>
            </a:r>
            <a:r>
              <a:rPr lang="en-GB" sz="2900" b="1" i="1" dirty="0"/>
              <a:t>more essential</a:t>
            </a:r>
            <a:r>
              <a:rPr lang="en-GB" sz="2900" dirty="0"/>
              <a:t>.</a:t>
            </a:r>
            <a:endParaRPr lang="tr-TR" sz="29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tr-TR" sz="2900" dirty="0"/>
              <a:t>The</a:t>
            </a:r>
            <a:r>
              <a:rPr lang="en-GB" sz="2900" dirty="0"/>
              <a:t> </a:t>
            </a:r>
            <a:r>
              <a:rPr lang="tr-TR" sz="2900" dirty="0"/>
              <a:t>advancing</a:t>
            </a:r>
            <a:r>
              <a:rPr lang="en-GB" sz="2900" dirty="0"/>
              <a:t> technology requires translators to be equipped with more than </a:t>
            </a:r>
            <a:r>
              <a:rPr lang="en-GB" sz="2900" i="1" dirty="0"/>
              <a:t>mere knowledge of languages</a:t>
            </a:r>
            <a:r>
              <a:rPr lang="en-GB" sz="2900" dirty="0"/>
              <a:t>, </a:t>
            </a:r>
            <a:r>
              <a:rPr lang="en-GB" sz="2900" i="1" dirty="0"/>
              <a:t>cultures</a:t>
            </a:r>
            <a:r>
              <a:rPr lang="en-GB" sz="2900" dirty="0"/>
              <a:t> and </a:t>
            </a:r>
            <a:r>
              <a:rPr lang="en-GB" sz="2900" i="1" dirty="0"/>
              <a:t>textual competence</a:t>
            </a:r>
            <a:r>
              <a:rPr lang="en-GB" sz="2900" dirty="0"/>
              <a:t>.</a:t>
            </a:r>
            <a:endParaRPr lang="tr-TR" sz="29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900" dirty="0"/>
              <a:t>When yesterday is too late, delivering top-quality translations to the client as soon as possible is an </a:t>
            </a:r>
            <a:r>
              <a:rPr lang="en-GB" sz="2900" b="1" i="1" dirty="0">
                <a:solidFill>
                  <a:srgbClr val="0070C0"/>
                </a:solidFill>
              </a:rPr>
              <a:t>absolute must</a:t>
            </a:r>
            <a:r>
              <a:rPr lang="en-GB" sz="2900" dirty="0"/>
              <a:t>. </a:t>
            </a:r>
            <a:endParaRPr lang="tr-TR" sz="29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E841D9-CE0E-4A85-AA14-464A7CB2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10989" y="147838"/>
            <a:ext cx="2020338" cy="17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7F31E-205A-4475-BB68-2EBC08AE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26" y="365125"/>
            <a:ext cx="8229600" cy="94116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What is translation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46F2-2833-4EAC-A05E-B9984D3B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67543"/>
            <a:ext cx="8668140" cy="492533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Translation technology is the</a:t>
            </a:r>
            <a:r>
              <a:rPr lang="en-GB" b="1" i="1" dirty="0"/>
              <a:t> use of software tools </a:t>
            </a:r>
            <a:r>
              <a:rPr lang="en-GB" dirty="0"/>
              <a:t>that </a:t>
            </a:r>
            <a:r>
              <a:rPr lang="en-GB" b="1" dirty="0"/>
              <a:t>support </a:t>
            </a:r>
            <a:r>
              <a:rPr lang="en-GB" dirty="0"/>
              <a:t>the process of converting written text from one language to another. </a:t>
            </a:r>
            <a:endParaRPr lang="tr-T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r-TR" dirty="0"/>
              <a:t>T</a:t>
            </a:r>
            <a:r>
              <a:rPr lang="en-GB" dirty="0" err="1"/>
              <a:t>ranslation</a:t>
            </a:r>
            <a:r>
              <a:rPr lang="en-GB" dirty="0"/>
              <a:t> technology tools can increase </a:t>
            </a:r>
            <a:r>
              <a:rPr lang="en-GB" b="1" i="1" dirty="0"/>
              <a:t>productivity</a:t>
            </a:r>
            <a:r>
              <a:rPr lang="en-GB" dirty="0"/>
              <a:t>, </a:t>
            </a:r>
            <a:r>
              <a:rPr lang="en-GB" b="1" i="1" dirty="0"/>
              <a:t>accuracy</a:t>
            </a:r>
            <a:r>
              <a:rPr lang="en-GB" dirty="0"/>
              <a:t>, and </a:t>
            </a:r>
            <a:r>
              <a:rPr lang="en-GB" b="1" i="1" dirty="0"/>
              <a:t>overall effectiveness</a:t>
            </a:r>
            <a:r>
              <a:rPr lang="en-GB" dirty="0"/>
              <a:t>.</a:t>
            </a:r>
            <a:endParaRPr lang="tr-T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term “translation technology” encompasses everything from </a:t>
            </a:r>
            <a:r>
              <a:rPr lang="en-GB" b="1" i="1" dirty="0"/>
              <a:t>translation memories </a:t>
            </a:r>
            <a:r>
              <a:rPr lang="en-GB" dirty="0"/>
              <a:t>and </a:t>
            </a:r>
            <a:r>
              <a:rPr lang="en-GB" b="1" i="1" dirty="0"/>
              <a:t>terminology management tools </a:t>
            </a:r>
            <a:r>
              <a:rPr lang="en-GB" dirty="0"/>
              <a:t>to </a:t>
            </a:r>
            <a:r>
              <a:rPr lang="en-GB" b="1" i="1" dirty="0"/>
              <a:t>machine translation (MT)</a:t>
            </a:r>
            <a:r>
              <a:rPr lang="tr-TR" b="1" i="1" dirty="0"/>
              <a:t> </a:t>
            </a:r>
            <a:r>
              <a:rPr lang="tr-TR" dirty="0"/>
              <a:t>and</a:t>
            </a:r>
            <a:r>
              <a:rPr lang="en-GB" dirty="0"/>
              <a:t> </a:t>
            </a:r>
            <a:r>
              <a:rPr lang="en-GB" b="1" i="1" dirty="0"/>
              <a:t>virtual interpreting technology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460A0AED-B4F4-4425-8201-5B0831B9A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" r="41194" b="-1"/>
          <a:stretch/>
        </p:blipFill>
        <p:spPr>
          <a:xfrm>
            <a:off x="9405257" y="9"/>
            <a:ext cx="2783694" cy="685799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0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2D937-8C33-4225-B314-AA9062CE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03" y="337429"/>
            <a:ext cx="10832927" cy="1082908"/>
          </a:xfrm>
        </p:spPr>
        <p:txBody>
          <a:bodyPr anchor="t">
            <a:normAutofit fontScale="90000"/>
          </a:bodyPr>
          <a:lstStyle/>
          <a:p>
            <a:r>
              <a:rPr lang="en-GB" sz="4300" b="1" i="1" dirty="0"/>
              <a:t>Before the emergence of translation technology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3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EADC860-330F-48DE-8D80-402BF3C62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" r="27353"/>
          <a:stretch/>
        </p:blipFill>
        <p:spPr>
          <a:xfrm>
            <a:off x="889439" y="2315973"/>
            <a:ext cx="3785644" cy="2994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55DEC-F791-469D-B56A-B5CD9961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596" y="1175657"/>
            <a:ext cx="6645895" cy="551439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>
                <a:solidFill>
                  <a:schemeClr val="tx1">
                    <a:alpha val="80000"/>
                  </a:schemeClr>
                </a:solidFill>
              </a:rPr>
              <a:t>T</a:t>
            </a:r>
            <a:r>
              <a:rPr lang="en-GB" dirty="0" err="1">
                <a:solidFill>
                  <a:schemeClr val="tx1">
                    <a:alpha val="80000"/>
                  </a:schemeClr>
                </a:solidFill>
              </a:rPr>
              <a:t>ranslation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 was done </a:t>
            </a:r>
            <a:r>
              <a:rPr lang="en-GB" b="1" i="1" dirty="0">
                <a:solidFill>
                  <a:schemeClr val="tx1">
                    <a:alpha val="80000"/>
                  </a:schemeClr>
                </a:solidFill>
              </a:rPr>
              <a:t>manually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, translators consulting paper dictionaries and </a:t>
            </a:r>
            <a:r>
              <a:rPr lang="en-GB" b="1" i="1" dirty="0">
                <a:solidFill>
                  <a:schemeClr val="tx1">
                    <a:alpha val="80000"/>
                  </a:schemeClr>
                </a:solidFill>
              </a:rPr>
              <a:t>using their best judgment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.</a:t>
            </a:r>
            <a:endParaRPr lang="tr-TR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>
                <a:solidFill>
                  <a:schemeClr val="tx1">
                    <a:alpha val="80000"/>
                  </a:schemeClr>
                </a:solidFill>
              </a:rPr>
              <a:t>Some proposed problems: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Delayed time</a:t>
            </a:r>
            <a:endParaRPr lang="tr-TR" sz="26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tr-TR" sz="2600" dirty="0">
                <a:solidFill>
                  <a:schemeClr val="tx1">
                    <a:alpha val="80000"/>
                  </a:schemeClr>
                </a:solidFill>
              </a:rPr>
              <a:t>L</a:t>
            </a:r>
            <a:r>
              <a:rPr lang="en-GB" sz="2600" dirty="0" err="1">
                <a:solidFill>
                  <a:schemeClr val="tx1">
                    <a:alpha val="80000"/>
                  </a:schemeClr>
                </a:solidFill>
              </a:rPr>
              <a:t>oss</a:t>
            </a: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 of consistency across content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tr-TR" sz="2600" dirty="0">
                <a:solidFill>
                  <a:schemeClr val="tx1">
                    <a:alpha val="80000"/>
                  </a:schemeClr>
                </a:solidFill>
              </a:rPr>
              <a:t>H</a:t>
            </a:r>
            <a:r>
              <a:rPr lang="en-GB" sz="2600" dirty="0" err="1">
                <a:solidFill>
                  <a:schemeClr val="tx1">
                    <a:alpha val="80000"/>
                  </a:schemeClr>
                </a:solidFill>
              </a:rPr>
              <a:t>igh</a:t>
            </a: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 costs of inefficient operations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Lower output quality resulting from having to manually check for errors</a:t>
            </a:r>
            <a:endParaRPr lang="tr-TR" sz="26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9FC436E-936C-410B-8E6E-33FAE0307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7" r="22855"/>
          <a:stretch/>
        </p:blipFill>
        <p:spPr>
          <a:xfrm>
            <a:off x="0" y="9"/>
            <a:ext cx="12192000" cy="6858001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DEDC1-CA7C-4623-AC65-E4C37FA72CE4}"/>
              </a:ext>
            </a:extLst>
          </p:cNvPr>
          <p:cNvSpPr txBox="1"/>
          <p:nvPr/>
        </p:nvSpPr>
        <p:spPr>
          <a:xfrm>
            <a:off x="904875" y="2758393"/>
            <a:ext cx="10921563" cy="19417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dirty="0">
                <a:latin typeface="+mj-lt"/>
                <a:ea typeface="+mj-ea"/>
                <a:cs typeface="+mj-cs"/>
              </a:rPr>
              <a:t>The emergence of translation technology changed it all…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71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DFC-339C-420F-B4F5-0B94A228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365125"/>
            <a:ext cx="10616682" cy="1325563"/>
          </a:xfrm>
        </p:spPr>
        <p:txBody>
          <a:bodyPr/>
          <a:lstStyle/>
          <a:p>
            <a:r>
              <a:rPr lang="en-GB" b="1" i="1" dirty="0">
                <a:solidFill>
                  <a:srgbClr val="002060"/>
                </a:solidFill>
              </a:rPr>
              <a:t>How does translation technology help</a:t>
            </a:r>
            <a:r>
              <a:rPr lang="tr-TR" b="1" i="1" dirty="0">
                <a:solidFill>
                  <a:srgbClr val="002060"/>
                </a:solidFill>
              </a:rPr>
              <a:t>? 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5740-0B4F-4E73-8609-43196B9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825625"/>
            <a:ext cx="1084061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Ensure quality by checking for spelling and grammar errors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Increase consistency across content by storing previous translations that can be reused or consulted in future projects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Improve operational efficiency by automating translation management tasks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Accelerate time-to-market by enabling the production of more content in less time</a:t>
            </a:r>
          </a:p>
        </p:txBody>
      </p:sp>
    </p:spTree>
    <p:extLst>
      <p:ext uri="{BB962C8B-B14F-4D97-AF65-F5344CB8AC3E}">
        <p14:creationId xmlns:p14="http://schemas.microsoft.com/office/powerpoint/2010/main" val="27102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67DFC-339C-420F-B4F5-0B94A228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86930"/>
            <a:ext cx="9392195" cy="1188950"/>
          </a:xfrm>
        </p:spPr>
        <p:txBody>
          <a:bodyPr anchor="ctr">
            <a:normAutofit/>
          </a:bodyPr>
          <a:lstStyle/>
          <a:p>
            <a:r>
              <a:rPr lang="en-GB" sz="4200" b="1" i="1" dirty="0"/>
              <a:t>The main types of translation technology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5740-0B4F-4E73-8609-43196B9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203079"/>
            <a:ext cx="10440409" cy="3831961"/>
          </a:xfrm>
        </p:spPr>
        <p:txBody>
          <a:bodyPr anchor="ctr"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Computer-assisted translation (CAT) tools</a:t>
            </a:r>
            <a:endParaRPr lang="tr-TR" dirty="0"/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Machine translation (MT)</a:t>
            </a:r>
            <a:endParaRPr lang="tr-TR" dirty="0"/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tr-TR" dirty="0"/>
              <a:t>Content Management System (CMS)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Translation management systems (TMS)</a:t>
            </a:r>
            <a:endParaRPr lang="tr-TR" dirty="0"/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45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DFC-339C-420F-B4F5-0B94A228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365126"/>
            <a:ext cx="10616682" cy="835024"/>
          </a:xfrm>
        </p:spPr>
        <p:txBody>
          <a:bodyPr/>
          <a:lstStyle/>
          <a:p>
            <a:r>
              <a:rPr lang="en-GB" b="1" i="1" dirty="0">
                <a:solidFill>
                  <a:srgbClr val="002060"/>
                </a:solidFill>
              </a:rPr>
              <a:t>Computer-assisted translation (CAT)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5740-0B4F-4E73-8609-43196B9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84" y="1426371"/>
            <a:ext cx="11165632" cy="436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CAT tools are software applications created to support translators in their daily work. </a:t>
            </a:r>
            <a:endParaRPr lang="tr-TR" dirty="0"/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tr-TR" dirty="0"/>
              <a:t>They</a:t>
            </a:r>
            <a:r>
              <a:rPr lang="en-GB" dirty="0"/>
              <a:t> use databases of previous translations (usually from a specific source language and target language) as well as frequency information, segmentation data</a:t>
            </a:r>
            <a:r>
              <a:rPr lang="tr-TR" dirty="0"/>
              <a:t> </a:t>
            </a:r>
            <a:r>
              <a:rPr lang="en-GB" dirty="0"/>
              <a:t>to aid the translation process</a:t>
            </a:r>
            <a:r>
              <a:rPr lang="tr-TR" dirty="0"/>
              <a:t>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 CAT tool interface usually displays two columns or panels: One shows the </a:t>
            </a:r>
            <a:r>
              <a:rPr lang="en-GB" b="1" dirty="0">
                <a:solidFill>
                  <a:srgbClr val="C00000"/>
                </a:solidFill>
              </a:rPr>
              <a:t>source text</a:t>
            </a:r>
            <a:r>
              <a:rPr lang="en-GB" dirty="0"/>
              <a:t>, and the other displays the </a:t>
            </a:r>
            <a:r>
              <a:rPr lang="en-GB" b="1" dirty="0">
                <a:solidFill>
                  <a:srgbClr val="C00000"/>
                </a:solidFill>
              </a:rPr>
              <a:t>target </a:t>
            </a:r>
            <a:r>
              <a:rPr lang="en-GB" b="1" dirty="0" err="1">
                <a:solidFill>
                  <a:srgbClr val="C00000"/>
                </a:solidFill>
              </a:rPr>
              <a:t>tex</a:t>
            </a:r>
            <a:r>
              <a:rPr lang="tr-TR" b="1" dirty="0">
                <a:solidFill>
                  <a:srgbClr val="C00000"/>
                </a:solidFill>
              </a:rPr>
              <a:t>t</a:t>
            </a:r>
            <a:r>
              <a:rPr lang="tr-TR" dirty="0"/>
              <a:t>.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tr-TR" dirty="0"/>
              <a:t>For instance, Memsource, Wordfast, etc.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C888A-1751-4186-AF00-4DDAC745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16" y="4865692"/>
            <a:ext cx="5359335" cy="18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DFC-339C-420F-B4F5-0B94A228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68" y="269876"/>
            <a:ext cx="10616682" cy="873124"/>
          </a:xfrm>
        </p:spPr>
        <p:txBody>
          <a:bodyPr/>
          <a:lstStyle/>
          <a:p>
            <a:r>
              <a:rPr lang="en-GB" b="1" i="1" dirty="0">
                <a:solidFill>
                  <a:srgbClr val="002060"/>
                </a:solidFill>
              </a:rPr>
              <a:t>Machine translation (MT)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5740-0B4F-4E73-8609-43196B9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423988"/>
            <a:ext cx="11321628" cy="37433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Machine translation is the process of using artificial intelligence (AI) to automatically translate content from one language (the source) to another (the target) </a:t>
            </a:r>
            <a:r>
              <a:rPr lang="en-GB" b="1" i="1" dirty="0"/>
              <a:t>without any human in</a:t>
            </a:r>
            <a:r>
              <a:rPr lang="tr-TR" b="1" i="1" dirty="0"/>
              <a:t>tervention</a:t>
            </a:r>
            <a:r>
              <a:rPr lang="en-GB" dirty="0"/>
              <a:t>.</a:t>
            </a:r>
            <a:endParaRPr lang="tr-TR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Machine translation differs from CAT tools in that it doesn’t rely on human input but produces translations entirely on its own.</a:t>
            </a:r>
            <a:endParaRPr lang="tr-TR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dirty="0"/>
              <a:t>Generic </a:t>
            </a:r>
            <a:r>
              <a:rPr lang="tr-TR" dirty="0"/>
              <a:t>MT </a:t>
            </a:r>
            <a:r>
              <a:rPr lang="en-GB" dirty="0"/>
              <a:t>engines</a:t>
            </a:r>
            <a:r>
              <a:rPr lang="tr-TR" dirty="0"/>
              <a:t>: Google Translate, Microsoft Translator, DeepL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6138F-4779-44AB-B2A5-6FFE02A5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0" y="5167312"/>
            <a:ext cx="4310062" cy="15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376288C-E437-4B42-9A7C-303623F92077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653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Translation Technologies in General </vt:lpstr>
      <vt:lpstr>The Evolution of Translation Technology</vt:lpstr>
      <vt:lpstr>What is translation technology?</vt:lpstr>
      <vt:lpstr>Before the emergence of translation technology</vt:lpstr>
      <vt:lpstr>PowerPoint Presentation</vt:lpstr>
      <vt:lpstr>How does translation technology help? </vt:lpstr>
      <vt:lpstr>The main types of translation technology</vt:lpstr>
      <vt:lpstr>Computer-assisted translation (CAT) tools</vt:lpstr>
      <vt:lpstr>Machine translation (MT)</vt:lpstr>
      <vt:lpstr>Content Management System (CMS)</vt:lpstr>
      <vt:lpstr>Translation management systems (TMS)</vt:lpstr>
      <vt:lpstr>The Future of Translation Technology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Technologies in General</dc:title>
  <dc:creator>Fatma Toköz</dc:creator>
  <cp:lastModifiedBy>Fatma Tokoz</cp:lastModifiedBy>
  <cp:revision>31</cp:revision>
  <dcterms:created xsi:type="dcterms:W3CDTF">2022-02-24T23:44:54Z</dcterms:created>
  <dcterms:modified xsi:type="dcterms:W3CDTF">2023-10-15T21:22:10Z</dcterms:modified>
</cp:coreProperties>
</file>