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0" r:id="rId31"/>
    <p:sldId id="286" r:id="rId32"/>
    <p:sldId id="287" r:id="rId33"/>
    <p:sldId id="288" r:id="rId34"/>
    <p:sldId id="28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DFEE69A-087A-47B4-9D2B-6452C03A446E}" type="datetimeFigureOut">
              <a:rPr lang="tr-TR" smtClean="0"/>
              <a:t>02.11.2017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259310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FEE69A-087A-47B4-9D2B-6452C03A446E}" type="datetimeFigureOut">
              <a:rPr lang="tr-TR" smtClean="0"/>
              <a:t>02.11.2017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236204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FEE69A-087A-47B4-9D2B-6452C03A446E}" type="datetimeFigureOut">
              <a:rPr lang="tr-TR" smtClean="0"/>
              <a:t>02.11.2017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34613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FEE69A-087A-47B4-9D2B-6452C03A446E}" type="datetimeFigureOut">
              <a:rPr lang="tr-TR" smtClean="0"/>
              <a:t>02.11.2017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250619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DFEE69A-087A-47B4-9D2B-6452C03A446E}" type="datetimeFigureOut">
              <a:rPr lang="tr-TR" smtClean="0"/>
              <a:t>02.11.2017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311155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DFEE69A-087A-47B4-9D2B-6452C03A446E}" type="datetimeFigureOut">
              <a:rPr lang="tr-TR" smtClean="0"/>
              <a:t>02.11.2017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2516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DFEE69A-087A-47B4-9D2B-6452C03A446E}" type="datetimeFigureOut">
              <a:rPr lang="tr-TR" smtClean="0"/>
              <a:t>02.11.2017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125435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DFEE69A-087A-47B4-9D2B-6452C03A446E}" type="datetimeFigureOut">
              <a:rPr lang="tr-TR" smtClean="0"/>
              <a:t>02.11.2017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20670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DFEE69A-087A-47B4-9D2B-6452C03A446E}" type="datetimeFigureOut">
              <a:rPr lang="tr-TR" smtClean="0"/>
              <a:t>02.11.2017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332461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DFEE69A-087A-47B4-9D2B-6452C03A446E}" type="datetimeFigureOut">
              <a:rPr lang="tr-TR" smtClean="0"/>
              <a:t>02.11.2017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249700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DFEE69A-087A-47B4-9D2B-6452C03A446E}" type="datetimeFigureOut">
              <a:rPr lang="tr-TR" smtClean="0"/>
              <a:t>02.11.2017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9B5030-95DA-41E6-A3D2-C866054F6EB5}" type="slidenum">
              <a:rPr lang="tr-TR" smtClean="0"/>
              <a:t>‹#›</a:t>
            </a:fld>
            <a:endParaRPr lang="tr-TR"/>
          </a:p>
        </p:txBody>
      </p:sp>
    </p:spTree>
    <p:extLst>
      <p:ext uri="{BB962C8B-B14F-4D97-AF65-F5344CB8AC3E}">
        <p14:creationId xmlns:p14="http://schemas.microsoft.com/office/powerpoint/2010/main" val="205111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EE69A-087A-47B4-9D2B-6452C03A446E}" type="datetimeFigureOut">
              <a:rPr lang="tr-TR" smtClean="0"/>
              <a:t>02.11.2017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B5030-95DA-41E6-A3D2-C866054F6EB5}" type="slidenum">
              <a:rPr lang="tr-TR" smtClean="0"/>
              <a:t>‹#›</a:t>
            </a:fld>
            <a:endParaRPr lang="tr-TR"/>
          </a:p>
        </p:txBody>
      </p:sp>
    </p:spTree>
    <p:extLst>
      <p:ext uri="{BB962C8B-B14F-4D97-AF65-F5344CB8AC3E}">
        <p14:creationId xmlns:p14="http://schemas.microsoft.com/office/powerpoint/2010/main" val="137720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5400" b="1" dirty="0" smtClean="0">
                <a:solidFill>
                  <a:srgbClr val="FF0000"/>
                </a:solidFill>
              </a:rPr>
              <a:t>Yönetim ve Organizasyon</a:t>
            </a:r>
            <a:endParaRPr lang="tr-TR" sz="5400" b="1" dirty="0">
              <a:solidFill>
                <a:srgbClr val="FF0000"/>
              </a:solidFill>
            </a:endParaRPr>
          </a:p>
        </p:txBody>
      </p:sp>
    </p:spTree>
    <p:extLst>
      <p:ext uri="{BB962C8B-B14F-4D97-AF65-F5344CB8AC3E}">
        <p14:creationId xmlns:p14="http://schemas.microsoft.com/office/powerpoint/2010/main" val="995501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Yönetim Süreci Teorisi</a:t>
            </a:r>
            <a:r>
              <a:rPr lang="tr-TR" dirty="0" smtClean="0"/>
              <a:t/>
            </a:r>
            <a:br>
              <a:rPr lang="tr-TR" dirty="0" smtClean="0"/>
            </a:br>
            <a:endParaRPr lang="tr-TR" dirty="0"/>
          </a:p>
        </p:txBody>
      </p:sp>
      <p:sp>
        <p:nvSpPr>
          <p:cNvPr id="3" name="İçerik Yer Tutucusu 2"/>
          <p:cNvSpPr>
            <a:spLocks noGrp="1"/>
          </p:cNvSpPr>
          <p:nvPr>
            <p:ph idx="1"/>
          </p:nvPr>
        </p:nvSpPr>
        <p:spPr/>
        <p:txBody>
          <a:bodyPr/>
          <a:lstStyle/>
          <a:p>
            <a:pPr marL="0" indent="0">
              <a:buNone/>
            </a:pPr>
            <a:r>
              <a:rPr lang="tr-TR" dirty="0" smtClean="0"/>
              <a:t>Bu teori, işletmelerin yönetim süreçlerinde uygulanmak üzere 14 yönetim ilkesi geliştirmiştir. Bu ilkelerin büyük bir bölümü, halen günümüz işletmelerinde uygulama alanı bulmaktadır.</a:t>
            </a:r>
            <a:endParaRPr lang="tr-TR" dirty="0"/>
          </a:p>
        </p:txBody>
      </p:sp>
    </p:spTree>
    <p:extLst>
      <p:ext uri="{BB962C8B-B14F-4D97-AF65-F5344CB8AC3E}">
        <p14:creationId xmlns:p14="http://schemas.microsoft.com/office/powerpoint/2010/main" val="278450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11" y="0"/>
            <a:ext cx="6872745" cy="7029400"/>
          </a:xfrm>
        </p:spPr>
        <p:txBody>
          <a:bodyPr>
            <a:normAutofit fontScale="92500" lnSpcReduction="10000"/>
          </a:bodyPr>
          <a:lstStyle/>
          <a:p>
            <a:pPr algn="just" fontAlgn="base">
              <a:spcBef>
                <a:spcPts val="575"/>
              </a:spcBef>
              <a:spcAft>
                <a:spcPct val="0"/>
              </a:spcAft>
              <a:buClr>
                <a:srgbClr val="D34817"/>
              </a:buClr>
              <a:buSzPct val="85000"/>
            </a:pPr>
            <a:endParaRPr lang="tr-TR" altLang="tr-TR" sz="2000" dirty="0" smtClean="0">
              <a:solidFill>
                <a:prstClr val="black"/>
              </a:solidFill>
              <a:latin typeface="Perpetua"/>
            </a:endParaRPr>
          </a:p>
          <a:p>
            <a:pPr marL="0" indent="0" algn="ctr" fontAlgn="base">
              <a:spcBef>
                <a:spcPts val="575"/>
              </a:spcBef>
              <a:spcAft>
                <a:spcPct val="0"/>
              </a:spcAft>
              <a:buClr>
                <a:srgbClr val="D34817"/>
              </a:buClr>
              <a:buSzPct val="85000"/>
              <a:buNone/>
            </a:pPr>
            <a:r>
              <a:rPr lang="tr-TR" altLang="tr-TR" sz="4000" dirty="0" smtClean="0">
                <a:solidFill>
                  <a:srgbClr val="FF0000"/>
                </a:solidFill>
              </a:rPr>
              <a:t>Bürokrasi Teorisi</a:t>
            </a:r>
          </a:p>
          <a:p>
            <a:pPr>
              <a:lnSpc>
                <a:spcPct val="90000"/>
              </a:lnSpc>
            </a:pPr>
            <a:r>
              <a:rPr lang="tr-TR" altLang="tr-TR" dirty="0" smtClean="0"/>
              <a:t>Sosyal açıdan bürokratik örgütlerin neden gerekli olduğu ve etkin bir organizasyon yapısının özellikleri üzerinde duran </a:t>
            </a:r>
            <a:r>
              <a:rPr lang="tr-TR" altLang="tr-TR" dirty="0" err="1" smtClean="0"/>
              <a:t>Max</a:t>
            </a:r>
            <a:r>
              <a:rPr lang="tr-TR" altLang="tr-TR" dirty="0" smtClean="0"/>
              <a:t> </a:t>
            </a:r>
            <a:r>
              <a:rPr lang="tr-TR" altLang="tr-TR" dirty="0" err="1" smtClean="0"/>
              <a:t>Weber’in</a:t>
            </a:r>
            <a:r>
              <a:rPr lang="tr-TR" altLang="tr-TR" dirty="0" smtClean="0"/>
              <a:t> görüşlerinin bazı temel noktaları şunlardır.</a:t>
            </a:r>
          </a:p>
          <a:p>
            <a:pPr>
              <a:lnSpc>
                <a:spcPct val="90000"/>
              </a:lnSpc>
            </a:pPr>
            <a:r>
              <a:rPr lang="tr-TR" altLang="tr-TR" dirty="0" smtClean="0"/>
              <a:t>Fonksiyonel </a:t>
            </a:r>
            <a:r>
              <a:rPr lang="tr-TR" altLang="tr-TR" dirty="0"/>
              <a:t>uzmanlaşmaya dayanan iş bölümü</a:t>
            </a:r>
          </a:p>
          <a:p>
            <a:pPr>
              <a:lnSpc>
                <a:spcPct val="90000"/>
              </a:lnSpc>
            </a:pPr>
            <a:r>
              <a:rPr lang="tr-TR" altLang="tr-TR" dirty="0" smtClean="0"/>
              <a:t>Açık </a:t>
            </a:r>
            <a:r>
              <a:rPr lang="tr-TR" altLang="tr-TR" dirty="0"/>
              <a:t>seçik belirlenmiş bir hiyerarşik yapı</a:t>
            </a:r>
          </a:p>
          <a:p>
            <a:pPr>
              <a:lnSpc>
                <a:spcPct val="90000"/>
              </a:lnSpc>
            </a:pPr>
            <a:r>
              <a:rPr lang="tr-TR" altLang="tr-TR" dirty="0" smtClean="0"/>
              <a:t>Her </a:t>
            </a:r>
            <a:r>
              <a:rPr lang="tr-TR" altLang="tr-TR" dirty="0"/>
              <a:t>kademede işlerin yapılışına ilişkin herkesin uyacağı ilke ve yöntemler</a:t>
            </a:r>
          </a:p>
          <a:p>
            <a:pPr>
              <a:lnSpc>
                <a:spcPct val="90000"/>
              </a:lnSpc>
            </a:pPr>
            <a:r>
              <a:rPr lang="tr-TR" altLang="tr-TR" dirty="0" smtClean="0"/>
              <a:t>Rasyonel </a:t>
            </a:r>
            <a:r>
              <a:rPr lang="tr-TR" altLang="tr-TR" dirty="0"/>
              <a:t>ve ilkeler doğrultusunda ilişkiler</a:t>
            </a:r>
          </a:p>
          <a:p>
            <a:pPr>
              <a:lnSpc>
                <a:spcPct val="90000"/>
              </a:lnSpc>
            </a:pPr>
            <a:r>
              <a:rPr lang="tr-TR" altLang="tr-TR" dirty="0" smtClean="0"/>
              <a:t>Teknik </a:t>
            </a:r>
            <a:r>
              <a:rPr lang="tr-TR" altLang="tr-TR" dirty="0"/>
              <a:t>yeteneğe dayalı personel seçim ve </a:t>
            </a:r>
            <a:r>
              <a:rPr lang="tr-TR" altLang="tr-TR" dirty="0" smtClean="0"/>
              <a:t>terfi sistemi</a:t>
            </a:r>
            <a:endParaRPr lang="tr-TR" altLang="tr-TR" dirty="0"/>
          </a:p>
          <a:p>
            <a:pPr marL="0" indent="0">
              <a:buNone/>
            </a:pP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4636"/>
            <a:ext cx="2267744"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69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Yönetimde Davranışsal Yaklaşım</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t>Davranışsal Yönetim kapsamında 1900’lü yılların ortalarına doğru </a:t>
            </a:r>
            <a:r>
              <a:rPr lang="tr-TR" dirty="0" err="1" smtClean="0"/>
              <a:t>Abraaham</a:t>
            </a:r>
            <a:r>
              <a:rPr lang="tr-TR" dirty="0" smtClean="0"/>
              <a:t> </a:t>
            </a:r>
            <a:r>
              <a:rPr lang="tr-TR" dirty="0" err="1" smtClean="0"/>
              <a:t>Maslow</a:t>
            </a:r>
            <a:r>
              <a:rPr lang="tr-TR" dirty="0" smtClean="0"/>
              <a:t> tarafından ihtiyaçlar hiyerarşisi teorisi, </a:t>
            </a:r>
            <a:r>
              <a:rPr lang="tr-TR" dirty="0" err="1" smtClean="0"/>
              <a:t>Ddouglas</a:t>
            </a:r>
            <a:r>
              <a:rPr lang="tr-TR" dirty="0" smtClean="0"/>
              <a:t> </a:t>
            </a:r>
            <a:r>
              <a:rPr lang="tr-TR" dirty="0" err="1" smtClean="0"/>
              <a:t>Mc</a:t>
            </a:r>
            <a:r>
              <a:rPr lang="tr-TR" dirty="0" smtClean="0"/>
              <a:t> </a:t>
            </a:r>
            <a:r>
              <a:rPr lang="tr-TR" dirty="0" err="1" smtClean="0"/>
              <a:t>Gregor</a:t>
            </a:r>
            <a:r>
              <a:rPr lang="tr-TR" dirty="0" smtClean="0"/>
              <a:t> tarafından X ve Y  teorileri, </a:t>
            </a:r>
            <a:r>
              <a:rPr lang="tr-TR" dirty="0" err="1" smtClean="0"/>
              <a:t>Elton</a:t>
            </a:r>
            <a:r>
              <a:rPr lang="tr-TR" dirty="0" smtClean="0"/>
              <a:t> Mayo ve diğer davranış bilimcilerle yönetimi insan davranışlarıyla açıklamaya çalışan davranışsal yönetim teorileri geliştirilmiştir.</a:t>
            </a:r>
            <a:endParaRPr lang="tr-TR" dirty="0"/>
          </a:p>
        </p:txBody>
      </p:sp>
    </p:spTree>
    <p:extLst>
      <p:ext uri="{BB962C8B-B14F-4D97-AF65-F5344CB8AC3E}">
        <p14:creationId xmlns:p14="http://schemas.microsoft.com/office/powerpoint/2010/main" val="3492954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smtClean="0">
                <a:solidFill>
                  <a:srgbClr val="FF0000"/>
                </a:solidFill>
              </a:rPr>
              <a:t>MODERN (Çağdaş) </a:t>
            </a:r>
            <a:r>
              <a:rPr lang="tr-TR" sz="4000" dirty="0">
                <a:solidFill>
                  <a:srgbClr val="FF0000"/>
                </a:solidFill>
              </a:rPr>
              <a:t>YÖNETİM </a:t>
            </a:r>
            <a:r>
              <a:rPr lang="tr-TR" sz="4000" dirty="0" smtClean="0">
                <a:solidFill>
                  <a:srgbClr val="FF0000"/>
                </a:solidFill>
              </a:rPr>
              <a:t>YAKLAŞIMI</a:t>
            </a:r>
            <a:r>
              <a:rPr lang="tr-TR" sz="3600" dirty="0">
                <a:solidFill>
                  <a:prstClr val="black"/>
                </a:solidFill>
              </a:rPr>
              <a:t/>
            </a:r>
            <a:br>
              <a:rPr lang="tr-TR" sz="3600" dirty="0">
                <a:solidFill>
                  <a:prstClr val="black"/>
                </a:solidFill>
              </a:rPr>
            </a:br>
            <a:endParaRPr lang="tr-TR" dirty="0"/>
          </a:p>
        </p:txBody>
      </p:sp>
      <p:sp>
        <p:nvSpPr>
          <p:cNvPr id="3" name="İçerik Yer Tutucusu 2"/>
          <p:cNvSpPr>
            <a:spLocks noGrp="1"/>
          </p:cNvSpPr>
          <p:nvPr>
            <p:ph idx="1"/>
          </p:nvPr>
        </p:nvSpPr>
        <p:spPr>
          <a:xfrm>
            <a:off x="457200" y="908720"/>
            <a:ext cx="8229600" cy="5949280"/>
          </a:xfrm>
        </p:spPr>
        <p:txBody>
          <a:bodyPr>
            <a:normAutofit fontScale="85000" lnSpcReduction="10000"/>
          </a:bodyPr>
          <a:lstStyle/>
          <a:p>
            <a:pPr lvl="0"/>
            <a:r>
              <a:rPr lang="tr-TR" sz="2800" dirty="0">
                <a:solidFill>
                  <a:prstClr val="black"/>
                </a:solidFill>
                <a:latin typeface="+mj-lt"/>
              </a:rPr>
              <a:t>Modern yönetim teorisi Klasikler ve Neo-klasikler arasındaki bağlantıyı yapmak ve birtakım yenilikler ekleyerek  geliştirmeyi hedefleyen bir yapıdır.</a:t>
            </a:r>
          </a:p>
          <a:p>
            <a:pPr lvl="0"/>
            <a:r>
              <a:rPr lang="tr-TR" sz="2800" dirty="0">
                <a:solidFill>
                  <a:prstClr val="black"/>
                </a:solidFill>
                <a:latin typeface="+mj-lt"/>
              </a:rPr>
              <a:t> </a:t>
            </a:r>
            <a:r>
              <a:rPr lang="tr-TR" sz="2800" b="1" dirty="0">
                <a:solidFill>
                  <a:prstClr val="black"/>
                </a:solidFill>
                <a:latin typeface="+mj-lt"/>
              </a:rPr>
              <a:t>Modern yönetim kuramı</a:t>
            </a:r>
            <a:r>
              <a:rPr lang="tr-TR" sz="2800" dirty="0">
                <a:solidFill>
                  <a:prstClr val="black"/>
                </a:solidFill>
                <a:latin typeface="+mj-lt"/>
              </a:rPr>
              <a:t>, örgütü çevresiyle etkileşim içinde olan bir </a:t>
            </a:r>
            <a:r>
              <a:rPr lang="tr-TR" sz="2800" b="1" dirty="0">
                <a:solidFill>
                  <a:prstClr val="black"/>
                </a:solidFill>
                <a:latin typeface="+mj-lt"/>
              </a:rPr>
              <a:t>Açık Sistem </a:t>
            </a:r>
            <a:r>
              <a:rPr lang="tr-TR" sz="2800" dirty="0">
                <a:solidFill>
                  <a:prstClr val="black"/>
                </a:solidFill>
                <a:latin typeface="+mj-lt"/>
              </a:rPr>
              <a:t>olarak ele almıştır. </a:t>
            </a:r>
          </a:p>
          <a:p>
            <a:pPr lvl="0"/>
            <a:r>
              <a:rPr lang="tr-TR" sz="2800" dirty="0">
                <a:solidFill>
                  <a:prstClr val="black"/>
                </a:solidFill>
                <a:latin typeface="+mj-lt"/>
              </a:rPr>
              <a:t>Modern yönetimin temelini </a:t>
            </a:r>
            <a:r>
              <a:rPr lang="tr-TR" sz="2800" b="1" dirty="0">
                <a:solidFill>
                  <a:prstClr val="black"/>
                </a:solidFill>
                <a:latin typeface="+mj-lt"/>
              </a:rPr>
              <a:t>Sistem Yaklaşımı </a:t>
            </a:r>
            <a:r>
              <a:rPr lang="tr-TR" sz="2800" dirty="0">
                <a:solidFill>
                  <a:prstClr val="black"/>
                </a:solidFill>
                <a:latin typeface="+mj-lt"/>
              </a:rPr>
              <a:t>oluşturmakta ve bu yaklaşım önceki teorilerin aksine işletmeyi çevresi ile sürekli alışveriş halinde bulunan bir </a:t>
            </a:r>
            <a:r>
              <a:rPr lang="tr-TR" sz="2800" b="1" dirty="0">
                <a:solidFill>
                  <a:prstClr val="black"/>
                </a:solidFill>
                <a:latin typeface="+mj-lt"/>
              </a:rPr>
              <a:t>Açık Sistem </a:t>
            </a:r>
            <a:r>
              <a:rPr lang="tr-TR" sz="2800" dirty="0">
                <a:solidFill>
                  <a:prstClr val="black"/>
                </a:solidFill>
                <a:latin typeface="+mj-lt"/>
              </a:rPr>
              <a:t>olarak değerlendirmektedir. </a:t>
            </a:r>
          </a:p>
          <a:p>
            <a:pPr lvl="0"/>
            <a:r>
              <a:rPr lang="tr-TR" sz="2800" dirty="0">
                <a:solidFill>
                  <a:prstClr val="black"/>
                </a:solidFill>
                <a:latin typeface="+mj-lt"/>
              </a:rPr>
              <a:t>Modern Yönetimin gelişimi ile günümüz işletmelerinin temel yapıları ortaya çıkmıştır. Açık Sistem olarak değerlendirilmenin getirdiği en büyük avantaj uyum sağlama unsurudur. </a:t>
            </a:r>
          </a:p>
          <a:p>
            <a:pPr lvl="0"/>
            <a:r>
              <a:rPr lang="tr-TR" sz="2800" dirty="0">
                <a:solidFill>
                  <a:prstClr val="black"/>
                </a:solidFill>
                <a:latin typeface="+mj-lt"/>
              </a:rPr>
              <a:t>Modern Yönetim iki farklı teoriyi içerisinde barındırmaktadır. Bunlar;</a:t>
            </a:r>
          </a:p>
          <a:p>
            <a:pPr lvl="0">
              <a:buNone/>
            </a:pPr>
            <a:r>
              <a:rPr lang="tr-TR" b="1" dirty="0">
                <a:solidFill>
                  <a:prstClr val="black"/>
                </a:solidFill>
              </a:rPr>
              <a:t>  A. Sistem Yaklaşımı</a:t>
            </a:r>
          </a:p>
          <a:p>
            <a:pPr lvl="0">
              <a:buNone/>
            </a:pPr>
            <a:r>
              <a:rPr lang="tr-TR" b="1" dirty="0">
                <a:solidFill>
                  <a:prstClr val="black"/>
                </a:solidFill>
              </a:rPr>
              <a:t>  B. </a:t>
            </a:r>
            <a:r>
              <a:rPr lang="tr-TR" b="1" dirty="0" err="1">
                <a:solidFill>
                  <a:prstClr val="black"/>
                </a:solidFill>
              </a:rPr>
              <a:t>Durumsallık</a:t>
            </a:r>
            <a:r>
              <a:rPr lang="tr-TR" b="1" dirty="0">
                <a:solidFill>
                  <a:prstClr val="black"/>
                </a:solidFill>
              </a:rPr>
              <a:t> Yaklaşımı </a:t>
            </a:r>
          </a:p>
          <a:p>
            <a:pPr marL="0" indent="0">
              <a:buNone/>
            </a:pPr>
            <a:endParaRPr lang="tr-TR" dirty="0"/>
          </a:p>
        </p:txBody>
      </p:sp>
    </p:spTree>
    <p:extLst>
      <p:ext uri="{BB962C8B-B14F-4D97-AF65-F5344CB8AC3E}">
        <p14:creationId xmlns:p14="http://schemas.microsoft.com/office/powerpoint/2010/main" val="409572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70000" lnSpcReduction="20000"/>
          </a:bodyPr>
          <a:lstStyle/>
          <a:p>
            <a:r>
              <a:rPr lang="tr-TR" sz="4000" dirty="0">
                <a:latin typeface="+mj-lt"/>
              </a:rPr>
              <a:t>Sistem yaklaşımının fikir babası bir </a:t>
            </a:r>
            <a:r>
              <a:rPr lang="tr-TR" sz="4000" dirty="0" err="1">
                <a:latin typeface="+mj-lt"/>
              </a:rPr>
              <a:t>biyolok</a:t>
            </a:r>
            <a:r>
              <a:rPr lang="tr-TR" sz="4000" dirty="0">
                <a:latin typeface="+mj-lt"/>
              </a:rPr>
              <a:t> olan </a:t>
            </a:r>
            <a:r>
              <a:rPr lang="tr-TR" sz="4000" b="1" dirty="0">
                <a:latin typeface="+mj-lt"/>
              </a:rPr>
              <a:t>Ludwig </a:t>
            </a:r>
            <a:r>
              <a:rPr lang="tr-TR" sz="4000" b="1" dirty="0" err="1">
                <a:latin typeface="+mj-lt"/>
              </a:rPr>
              <a:t>Von</a:t>
            </a:r>
            <a:r>
              <a:rPr lang="tr-TR" sz="4000" b="1" dirty="0">
                <a:latin typeface="+mj-lt"/>
              </a:rPr>
              <a:t> </a:t>
            </a:r>
            <a:r>
              <a:rPr lang="tr-TR" sz="4000" b="1" dirty="0" err="1">
                <a:latin typeface="+mj-lt"/>
              </a:rPr>
              <a:t>Bertalanffy’dir</a:t>
            </a:r>
            <a:r>
              <a:rPr lang="tr-TR" sz="4000" b="1" dirty="0">
                <a:latin typeface="+mj-lt"/>
              </a:rPr>
              <a:t>.</a:t>
            </a:r>
          </a:p>
          <a:p>
            <a:r>
              <a:rPr lang="tr-TR" sz="4000" dirty="0">
                <a:latin typeface="+mj-lt"/>
              </a:rPr>
              <a:t>Sistem yaklaşımı işletmeyi </a:t>
            </a:r>
            <a:r>
              <a:rPr lang="tr-TR" sz="4000" dirty="0" err="1">
                <a:latin typeface="+mj-lt"/>
              </a:rPr>
              <a:t>biraraya</a:t>
            </a:r>
            <a:r>
              <a:rPr lang="tr-TR" sz="4000" dirty="0">
                <a:latin typeface="+mj-lt"/>
              </a:rPr>
              <a:t> gelmiş birçok sistemden oluşmuş olarak kabul eder, ancak tüm bu sistemlerin çalışmasını bir bütün olarak inceler.</a:t>
            </a:r>
          </a:p>
          <a:p>
            <a:r>
              <a:rPr lang="tr-TR" sz="4000" dirty="0">
                <a:latin typeface="+mj-lt"/>
              </a:rPr>
              <a:t>Sistem yaklaşımı mevcut yönetim düşüncelerini birleştirici ve bütünleştirici bir yapıya sahip olması açısından büyük önem taşır.</a:t>
            </a:r>
          </a:p>
          <a:p>
            <a:r>
              <a:rPr lang="tr-TR" sz="4000" dirty="0">
                <a:latin typeface="+mj-lt"/>
              </a:rPr>
              <a:t>Bu yaklaşım şirket faaliyetlerinin başarılı olarak geliştirilmesinde iç ve dış çevreyi bir bütün olarak görmektedir.</a:t>
            </a:r>
          </a:p>
          <a:p>
            <a:r>
              <a:rPr lang="tr-TR" sz="4000" dirty="0">
                <a:latin typeface="+mj-lt"/>
              </a:rPr>
              <a:t>Aynı zamanda yöneticilere de avantaj sağlar, yönetici görevini dar bir biçimde, kendi fonksiyonu açısından yorumlamaktan kurtularak, kendi sisteminin bağlı olduğu diğer alt sistemleri de yorumlama fırsatı bulur.</a:t>
            </a:r>
          </a:p>
          <a:p>
            <a:pPr marL="0" indent="0">
              <a:buNone/>
            </a:pPr>
            <a:endParaRPr lang="tr-TR" dirty="0"/>
          </a:p>
        </p:txBody>
      </p:sp>
    </p:spTree>
    <p:extLst>
      <p:ext uri="{BB962C8B-B14F-4D97-AF65-F5344CB8AC3E}">
        <p14:creationId xmlns:p14="http://schemas.microsoft.com/office/powerpoint/2010/main" val="29345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err="1">
                <a:solidFill>
                  <a:srgbClr val="FF0000"/>
                </a:solidFill>
              </a:rPr>
              <a:t>Durumsallık</a:t>
            </a:r>
            <a:r>
              <a:rPr lang="tr-TR" sz="4000" dirty="0">
                <a:solidFill>
                  <a:srgbClr val="FF0000"/>
                </a:solidFill>
              </a:rPr>
              <a:t> Yaklaşımı</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pPr lvl="0"/>
            <a:r>
              <a:rPr lang="tr-TR" sz="3000" b="1" dirty="0" err="1">
                <a:solidFill>
                  <a:prstClr val="black"/>
                </a:solidFill>
              </a:rPr>
              <a:t>Durumsallık</a:t>
            </a:r>
            <a:r>
              <a:rPr lang="tr-TR" sz="3000" b="1" dirty="0">
                <a:solidFill>
                  <a:prstClr val="black"/>
                </a:solidFill>
              </a:rPr>
              <a:t> yaklaşımı</a:t>
            </a:r>
            <a:r>
              <a:rPr lang="tr-TR" sz="3000" dirty="0">
                <a:solidFill>
                  <a:prstClr val="black"/>
                </a:solidFill>
              </a:rPr>
              <a:t>, kendisinden önce gelen klasik ve Neo-klasik yaklaşımından farklı olarak, yönetimde “en iyi yöntem” olmadığını ve en iyinin içinde bulunulan duruma göre değiştiğini savunmaktadır. </a:t>
            </a:r>
          </a:p>
          <a:p>
            <a:pPr lvl="0"/>
            <a:r>
              <a:rPr lang="tr-TR" sz="3000" dirty="0">
                <a:solidFill>
                  <a:prstClr val="black"/>
                </a:solidFill>
              </a:rPr>
              <a:t>Bu yaklaşıma göre “</a:t>
            </a:r>
            <a:r>
              <a:rPr lang="tr-TR" sz="3000" b="1" dirty="0">
                <a:solidFill>
                  <a:prstClr val="black"/>
                </a:solidFill>
              </a:rPr>
              <a:t>her insan ve durum farklıdır</a:t>
            </a:r>
            <a:r>
              <a:rPr lang="tr-TR" sz="3000" dirty="0">
                <a:solidFill>
                  <a:prstClr val="black"/>
                </a:solidFill>
              </a:rPr>
              <a:t>” Dolayısı ile klasik ve </a:t>
            </a:r>
            <a:r>
              <a:rPr lang="tr-TR" sz="3000" dirty="0" err="1">
                <a:solidFill>
                  <a:prstClr val="black"/>
                </a:solidFill>
              </a:rPr>
              <a:t>neo</a:t>
            </a:r>
            <a:r>
              <a:rPr lang="tr-TR" sz="3000" dirty="0">
                <a:solidFill>
                  <a:prstClr val="black"/>
                </a:solidFill>
              </a:rPr>
              <a:t>-klasiklerin iddia ettiği gibi her yerde ve her zaman geçerli “en iyi yönetim tarzı” veya “en iyi örgüt” yoktur. </a:t>
            </a:r>
          </a:p>
          <a:p>
            <a:pPr lvl="0"/>
            <a:r>
              <a:rPr lang="tr-TR" sz="3000" dirty="0">
                <a:solidFill>
                  <a:prstClr val="black"/>
                </a:solidFill>
              </a:rPr>
              <a:t>En iyi yönetim tarzı insana, teknolojiye ve çevreye göre değişiklik göstermektedir.</a:t>
            </a:r>
          </a:p>
          <a:p>
            <a:pPr marL="0" indent="0">
              <a:buNone/>
            </a:pPr>
            <a:endParaRPr lang="tr-TR" dirty="0"/>
          </a:p>
        </p:txBody>
      </p:sp>
    </p:spTree>
    <p:extLst>
      <p:ext uri="{BB962C8B-B14F-4D97-AF65-F5344CB8AC3E}">
        <p14:creationId xmlns:p14="http://schemas.microsoft.com/office/powerpoint/2010/main" val="26710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dirty="0" err="1"/>
              <a:t>Durumsallık</a:t>
            </a:r>
            <a:r>
              <a:rPr lang="tr-TR" dirty="0"/>
              <a:t> yaklaşımı, yönetimin evrensel olduğu düşüncesini kabul etmemekte ve her durumun, farklı bir yönetim tarzı gerektirdiğini savunmaktadır.</a:t>
            </a:r>
          </a:p>
          <a:p>
            <a:r>
              <a:rPr lang="tr-TR" dirty="0" err="1"/>
              <a:t>Durumsallık</a:t>
            </a:r>
            <a:r>
              <a:rPr lang="tr-TR" dirty="0"/>
              <a:t> yaklaşımı, kendisinden önce gelen yönetim teorilerinin bir sentezidir ve çeşitli durumlarla ilişkili olarak gerekli olduğunda, diğer yönetim yaklaşımlarının(klasik, </a:t>
            </a:r>
            <a:r>
              <a:rPr lang="tr-TR" dirty="0" err="1"/>
              <a:t>neo</a:t>
            </a:r>
            <a:r>
              <a:rPr lang="tr-TR" dirty="0"/>
              <a:t>-klasik ve modern yönetim yaklaşımı) bağımsız ya da birlikte kullanılmasıdır.</a:t>
            </a:r>
          </a:p>
          <a:p>
            <a:pPr marL="0" indent="0">
              <a:buNone/>
            </a:pPr>
            <a:endParaRPr lang="tr-TR" dirty="0"/>
          </a:p>
        </p:txBody>
      </p:sp>
    </p:spTree>
    <p:extLst>
      <p:ext uri="{BB962C8B-B14F-4D97-AF65-F5344CB8AC3E}">
        <p14:creationId xmlns:p14="http://schemas.microsoft.com/office/powerpoint/2010/main" val="180527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6126163"/>
          </a:xfrm>
        </p:spPr>
        <p:txBody>
          <a:bodyPr>
            <a:normAutofit fontScale="92500"/>
          </a:bodyPr>
          <a:lstStyle/>
          <a:p>
            <a:r>
              <a:rPr lang="tr-TR" sz="3300" b="1" dirty="0" err="1"/>
              <a:t>Durumsallık</a:t>
            </a:r>
            <a:r>
              <a:rPr lang="tr-TR" sz="3300" b="1" dirty="0"/>
              <a:t> yaklaşımına göre </a:t>
            </a:r>
            <a:r>
              <a:rPr lang="tr-TR" sz="3300" dirty="0"/>
              <a:t>değişik durumlar ve koşullar yönetimde başarılı olmak için değişik kavram, teknik ve davranışları gerektirir. </a:t>
            </a:r>
          </a:p>
          <a:p>
            <a:r>
              <a:rPr lang="tr-TR" sz="3300" dirty="0"/>
              <a:t>Bu nedenle her yer ve koşulda geçerli tek bir organizasyon yapısı yoktur.</a:t>
            </a:r>
          </a:p>
          <a:p>
            <a:r>
              <a:rPr lang="tr-TR" sz="3300" dirty="0"/>
              <a:t>“</a:t>
            </a:r>
            <a:r>
              <a:rPr lang="tr-TR" sz="3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 iyi</a:t>
            </a:r>
            <a:r>
              <a:rPr lang="tr-TR" sz="3300" dirty="0"/>
              <a:t>” durumdan duruma değişecektir. </a:t>
            </a:r>
            <a:r>
              <a:rPr lang="tr-TR" sz="3300" dirty="0" err="1"/>
              <a:t>Durumsallık</a:t>
            </a:r>
            <a:r>
              <a:rPr lang="tr-TR" sz="3300" dirty="0"/>
              <a:t> yaklaşımının bu fikri Klasik ve Neo- klasik yaklaşımların değerini ve yararını ortadan kaldırmaz. Aksine </a:t>
            </a:r>
            <a:r>
              <a:rPr lang="tr-TR" sz="3300" dirty="0" err="1"/>
              <a:t>durumsallık</a:t>
            </a:r>
            <a:r>
              <a:rPr lang="tr-TR" sz="3300" dirty="0"/>
              <a:t> yaklaşımı, daha önceki yaklaşımları uygun çerçeve (perspektif) içine koyarak onları daha yararlı bir duruma getirmektedir.</a:t>
            </a:r>
            <a:endParaRPr lang="en-US" sz="3300" dirty="0"/>
          </a:p>
          <a:p>
            <a:pPr marL="0" indent="0">
              <a:buNone/>
            </a:pPr>
            <a:endParaRPr lang="tr-TR" dirty="0"/>
          </a:p>
        </p:txBody>
      </p:sp>
    </p:spTree>
    <p:extLst>
      <p:ext uri="{BB962C8B-B14F-4D97-AF65-F5344CB8AC3E}">
        <p14:creationId xmlns:p14="http://schemas.microsoft.com/office/powerpoint/2010/main" val="215473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908720"/>
          </a:xfrm>
        </p:spPr>
        <p:txBody>
          <a:bodyPr>
            <a:normAutofit/>
          </a:bodyPr>
          <a:lstStyle/>
          <a:p>
            <a:r>
              <a:rPr lang="tr-TR" dirty="0" smtClean="0">
                <a:solidFill>
                  <a:srgbClr val="FF0000"/>
                </a:solidFill>
              </a:rPr>
              <a:t>Yönetim </a:t>
            </a:r>
            <a:r>
              <a:rPr lang="tr-TR" dirty="0" err="1" smtClean="0">
                <a:solidFill>
                  <a:srgbClr val="FF0000"/>
                </a:solidFill>
              </a:rPr>
              <a:t>Pramidi</a:t>
            </a:r>
            <a:endParaRPr lang="tr-TR" dirty="0">
              <a:solidFill>
                <a:srgbClr val="FF0000"/>
              </a:solidFill>
            </a:endParaRPr>
          </a:p>
        </p:txBody>
      </p:sp>
      <p:sp>
        <p:nvSpPr>
          <p:cNvPr id="3" name="İçerik Yer Tutucusu 2"/>
          <p:cNvSpPr>
            <a:spLocks noGrp="1"/>
          </p:cNvSpPr>
          <p:nvPr>
            <p:ph idx="1"/>
          </p:nvPr>
        </p:nvSpPr>
        <p:spPr>
          <a:xfrm>
            <a:off x="457200" y="836712"/>
            <a:ext cx="8229600" cy="6021288"/>
          </a:xfrm>
        </p:spPr>
        <p:txBody>
          <a:bodyPr/>
          <a:lstStyle/>
          <a:p>
            <a:pPr marL="0" indent="0">
              <a:buNone/>
            </a:pPr>
            <a:r>
              <a:rPr lang="tr-TR" sz="2000" b="1" dirty="0">
                <a:latin typeface="+mj-lt"/>
              </a:rPr>
              <a:t>Yönetim piramidi</a:t>
            </a:r>
            <a:r>
              <a:rPr lang="tr-TR" sz="2000" dirty="0">
                <a:latin typeface="+mj-lt"/>
              </a:rPr>
              <a:t>, bir işletmedeki hiyerarşik yönetim basamaklarını gösterir. Bir işletmede en alt seviyedeki kişileri yönetmekle görevli olanlardan en üst kademeye kadar birçok yönetici söz konusudur. Buna göre yönetim basamakları üst, orta ve alt olmak üzere üçe ayrılarak </a:t>
            </a:r>
            <a:r>
              <a:rPr lang="tr-TR" sz="2000" dirty="0" smtClean="0">
                <a:latin typeface="+mj-lt"/>
              </a:rPr>
              <a:t>incelenebilir.</a:t>
            </a:r>
            <a:r>
              <a:rPr lang="tr-TR" dirty="0"/>
              <a:t/>
            </a:r>
            <a:br>
              <a:rPr lang="tr-TR" dirty="0"/>
            </a:br>
            <a:r>
              <a:rPr lang="tr-TR" dirty="0"/>
              <a:t/>
            </a:r>
            <a:br>
              <a:rPr lang="tr-TR" dirty="0"/>
            </a:br>
            <a:r>
              <a:rPr lang="tr-TR" dirty="0"/>
              <a:t/>
            </a:r>
            <a:br>
              <a:rPr lang="tr-TR" dirty="0"/>
            </a:br>
            <a:r>
              <a:rPr lang="tr-TR" dirty="0" err="1"/>
              <a:t>NotOku.com'a</a:t>
            </a:r>
            <a:r>
              <a:rPr lang="tr-TR" dirty="0"/>
              <a:t> teşekkürler.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24" y="2492897"/>
            <a:ext cx="835292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15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6857999"/>
          </a:xfrm>
        </p:spPr>
        <p:txBody>
          <a:bodyPr>
            <a:noAutofit/>
          </a:bodyPr>
          <a:lstStyle/>
          <a:p>
            <a:endParaRPr lang="tr-TR" sz="2400" b="1" dirty="0" smtClean="0"/>
          </a:p>
          <a:p>
            <a:pPr marL="0" indent="0">
              <a:buNone/>
            </a:pPr>
            <a:r>
              <a:rPr lang="tr-TR" sz="2400" b="1" dirty="0" smtClean="0">
                <a:solidFill>
                  <a:srgbClr val="FF0000"/>
                </a:solidFill>
              </a:rPr>
              <a:t>Tepe </a:t>
            </a:r>
            <a:r>
              <a:rPr lang="tr-TR" sz="2400" b="1" dirty="0">
                <a:solidFill>
                  <a:srgbClr val="FF0000"/>
                </a:solidFill>
              </a:rPr>
              <a:t>Yönetim</a:t>
            </a:r>
          </a:p>
          <a:p>
            <a:pPr marL="0" indent="0">
              <a:buNone/>
            </a:pPr>
            <a:r>
              <a:rPr lang="tr-TR" sz="2400" dirty="0"/>
              <a:t>İşletmelerde tepe yönetim grubu; işletmenin sahipleri, yönetim kurulu, genel müdür ve yardımcılarından oluşur. Tepe yöneticiler, işletmenin bütününden ve genel yönetiminden sorumludur. Tepe yönetim grubu, işletmenin genel politika ve stratejilerini belirler, dış çevre ile etkileşimi yönlendirir.</a:t>
            </a:r>
          </a:p>
          <a:p>
            <a:pPr marL="0" indent="0">
              <a:buNone/>
            </a:pPr>
            <a:r>
              <a:rPr lang="tr-TR" sz="2400" b="1" dirty="0">
                <a:solidFill>
                  <a:srgbClr val="FF0000"/>
                </a:solidFill>
              </a:rPr>
              <a:t>Orta Yönetim</a:t>
            </a:r>
          </a:p>
          <a:p>
            <a:pPr marL="0" indent="0">
              <a:buNone/>
            </a:pPr>
            <a:r>
              <a:rPr lang="tr-TR" sz="2400" dirty="0"/>
              <a:t>Orta yöneticiler, bölüm müdürleri ve yardımcılardır. Bu yönetim grubu tepe ve alt yönetim arasında köprü işlevini üstlenmiştir. Orta düzey yöneticilerin temel sorumluluklarından biri, genel politikaların uygulanmasına hizmet edecek alt politikaların belirlenmesi ve kararların alınmasıdır</a:t>
            </a:r>
            <a:r>
              <a:rPr lang="tr-TR" sz="2400" dirty="0" smtClean="0"/>
              <a:t>.</a:t>
            </a:r>
            <a:endParaRPr lang="tr-TR" sz="2400" dirty="0"/>
          </a:p>
        </p:txBody>
      </p:sp>
    </p:spTree>
    <p:extLst>
      <p:ext uri="{BB962C8B-B14F-4D97-AF65-F5344CB8AC3E}">
        <p14:creationId xmlns:p14="http://schemas.microsoft.com/office/powerpoint/2010/main" val="411247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solidFill>
                  <a:srgbClr val="FF0000"/>
                </a:solidFill>
              </a:rPr>
              <a:t>YÖNETİM</a:t>
            </a:r>
            <a:endParaRPr lang="tr-TR" dirty="0">
              <a:solidFill>
                <a:srgbClr val="FF0000"/>
              </a:solidFill>
            </a:endParaRPr>
          </a:p>
        </p:txBody>
      </p:sp>
      <p:sp>
        <p:nvSpPr>
          <p:cNvPr id="3" name="İçerik Yer Tutucusu 2"/>
          <p:cNvSpPr>
            <a:spLocks noGrp="1"/>
          </p:cNvSpPr>
          <p:nvPr>
            <p:ph idx="1"/>
          </p:nvPr>
        </p:nvSpPr>
        <p:spPr/>
        <p:txBody>
          <a:bodyPr/>
          <a:lstStyle/>
          <a:p>
            <a:pPr marL="0" indent="0">
              <a:buNone/>
            </a:pPr>
            <a:r>
              <a:rPr lang="tr-TR" altLang="tr-TR" kern="0" dirty="0">
                <a:solidFill>
                  <a:srgbClr val="000000"/>
                </a:solidFill>
                <a:latin typeface="Times New Roman"/>
              </a:rPr>
              <a:t> </a:t>
            </a:r>
            <a:endParaRPr lang="tr-TR" altLang="tr-TR" kern="0" dirty="0" smtClean="0">
              <a:solidFill>
                <a:srgbClr val="000000"/>
              </a:solidFill>
              <a:latin typeface="Times New Roman"/>
            </a:endParaRPr>
          </a:p>
          <a:p>
            <a:pPr marL="0" indent="0">
              <a:buNone/>
            </a:pPr>
            <a:r>
              <a:rPr lang="tr-TR" altLang="tr-TR" sz="2800" kern="0" dirty="0" smtClean="0">
                <a:solidFill>
                  <a:srgbClr val="000000"/>
                </a:solidFill>
                <a:latin typeface="+mj-lt"/>
              </a:rPr>
              <a:t>İşletme amaçlarına etkili ve verimli bir şekilde ulaşmak üzere planlama, örgütleme, yöneltme, koordinasyon ve denetimin yapılması sürecidir. Ayrıca  yönetim, işletme amaçlarına ulaşabilmek için örgütün sahip olduğu sermaye, iş gücü, makine, araç-gereç, bina, arsa ve bilgi gibi kaynakların koordinasyonudur. </a:t>
            </a:r>
            <a:endParaRPr lang="tr-TR" sz="2800" dirty="0">
              <a:latin typeface="+mj-lt"/>
            </a:endParaRPr>
          </a:p>
        </p:txBody>
      </p:sp>
    </p:spTree>
    <p:extLst>
      <p:ext uri="{BB962C8B-B14F-4D97-AF65-F5344CB8AC3E}">
        <p14:creationId xmlns:p14="http://schemas.microsoft.com/office/powerpoint/2010/main" val="3660210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marL="0" indent="0">
              <a:buNone/>
            </a:pPr>
            <a:r>
              <a:rPr lang="tr-TR" b="1" dirty="0">
                <a:solidFill>
                  <a:srgbClr val="FF0000"/>
                </a:solidFill>
              </a:rPr>
              <a:t>İlk Basamak Yönetim</a:t>
            </a:r>
          </a:p>
          <a:p>
            <a:pPr marL="0" indent="0">
              <a:buNone/>
            </a:pPr>
            <a:r>
              <a:rPr lang="tr-TR" dirty="0"/>
              <a:t>İşletmelerde üretim işini fiilen gerçekleştiren ve işlerin yapılışını denetleyen ustabaşı, şef, gözetimci gibi kişilerin oluşturduğu gruptur. Bu yönetim grubunun temel sorumluluğu, üretimin aksamadan ve verimli bir şekilde gerçekleştirilmesini sağlamaktır. İşletmelerde yöneticilerin, bulunduğu basamağa ve görevine uygun nitelikler taşıması gerekir. Başarılı yönetici, sorumlu olduğu görevin gerektirdiği birikim, deneyim, yetenek ve diğer niteliklere sahip olan yöneticidir.</a:t>
            </a:r>
          </a:p>
          <a:p>
            <a:pPr marL="0" indent="0">
              <a:buNone/>
            </a:pPr>
            <a:endParaRPr lang="tr-TR" dirty="0" smtClean="0"/>
          </a:p>
        </p:txBody>
      </p:sp>
    </p:spTree>
    <p:extLst>
      <p:ext uri="{BB962C8B-B14F-4D97-AF65-F5344CB8AC3E}">
        <p14:creationId xmlns:p14="http://schemas.microsoft.com/office/powerpoint/2010/main" val="282291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Yönetimde Hiyerarşi</a:t>
            </a:r>
            <a:endParaRPr lang="tr-TR" dirty="0">
              <a:solidFill>
                <a:srgbClr val="FF0000"/>
              </a:solidFill>
            </a:endParaRPr>
          </a:p>
        </p:txBody>
      </p:sp>
      <p:sp>
        <p:nvSpPr>
          <p:cNvPr id="3" name="İçerik Yer Tutucusu 2"/>
          <p:cNvSpPr>
            <a:spLocks noGrp="1"/>
          </p:cNvSpPr>
          <p:nvPr>
            <p:ph idx="1"/>
          </p:nvPr>
        </p:nvSpPr>
        <p:spPr/>
        <p:txBody>
          <a:bodyPr>
            <a:normAutofit lnSpcReduction="10000"/>
          </a:bodyPr>
          <a:lstStyle/>
          <a:p>
            <a:pPr marL="0" indent="0">
              <a:buNone/>
            </a:pPr>
            <a:r>
              <a:rPr lang="tr-TR" dirty="0" smtClean="0"/>
              <a:t>Yönetim piramidin de hiyerarşik bir yapı vardır. Aşağıdan yukarıya doğru yazılı  ve sözlü emirler verilerek yönetsel görevler yerine getirilir. Ayrıca aşağıdan yukarıya doğruda rapor verilerek, verilen emirler yerine getirilir. Yukarıdan aşağıya emir-komuta şeklinde işleyen bu ilişkiler sistemi, yönetsel hiyerarşi yani emir-komuta zinciri olarak ifade edilmektedir. Örneğin genel müdür ile satış şefi arasındaki ilişki yönetimdeki hiyerarşiyi göstermektedir.</a:t>
            </a:r>
            <a:endParaRPr lang="tr-TR" dirty="0"/>
          </a:p>
        </p:txBody>
      </p:sp>
    </p:spTree>
    <p:extLst>
      <p:ext uri="{BB962C8B-B14F-4D97-AF65-F5344CB8AC3E}">
        <p14:creationId xmlns:p14="http://schemas.microsoft.com/office/powerpoint/2010/main" val="73849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92696"/>
          </a:xfrm>
        </p:spPr>
        <p:txBody>
          <a:bodyPr>
            <a:normAutofit fontScale="90000"/>
          </a:bodyPr>
          <a:lstStyle/>
          <a:p>
            <a:r>
              <a:rPr lang="tr-TR" dirty="0" smtClean="0">
                <a:solidFill>
                  <a:srgbClr val="FF0000"/>
                </a:solidFill>
              </a:rPr>
              <a:t>Yönetici Kimdir? Ne Yapar?</a:t>
            </a:r>
            <a:endParaRPr lang="tr-TR" dirty="0">
              <a:solidFill>
                <a:srgbClr val="FF0000"/>
              </a:solidFill>
            </a:endParaRPr>
          </a:p>
        </p:txBody>
      </p:sp>
      <p:sp>
        <p:nvSpPr>
          <p:cNvPr id="3" name="İçerik Yer Tutucusu 2"/>
          <p:cNvSpPr>
            <a:spLocks noGrp="1"/>
          </p:cNvSpPr>
          <p:nvPr>
            <p:ph idx="1"/>
          </p:nvPr>
        </p:nvSpPr>
        <p:spPr>
          <a:xfrm>
            <a:off x="0" y="2492896"/>
            <a:ext cx="9144000" cy="4365104"/>
          </a:xfrm>
        </p:spPr>
        <p:txBody>
          <a:bodyPr>
            <a:normAutofit fontScale="92500" lnSpcReduction="10000"/>
          </a:bodyPr>
          <a:lstStyle/>
          <a:p>
            <a:pPr marL="0" indent="0">
              <a:buNone/>
            </a:pPr>
            <a:r>
              <a:rPr lang="tr-TR" dirty="0"/>
              <a:t>Yönetim başkalarının aracılığıyla </a:t>
            </a:r>
            <a:r>
              <a:rPr lang="tr-TR" dirty="0" err="1"/>
              <a:t>işgörme</a:t>
            </a:r>
            <a:r>
              <a:rPr lang="tr-TR" dirty="0"/>
              <a:t> faaliyeti olarak </a:t>
            </a:r>
            <a:r>
              <a:rPr lang="tr-TR" dirty="0" smtClean="0"/>
              <a:t>tanımlandığında; yöneticiyi </a:t>
            </a:r>
            <a:r>
              <a:rPr lang="tr-TR" dirty="0"/>
              <a:t>de, başkaları aracılığıyla </a:t>
            </a:r>
            <a:r>
              <a:rPr lang="tr-TR" dirty="0" err="1"/>
              <a:t>işgören</a:t>
            </a:r>
            <a:r>
              <a:rPr lang="tr-TR" dirty="0"/>
              <a:t> kişi olarak tanımlamak mümkündür. İşletmelerde; genel müdür, genel müdür yardımcısı, pazarlama müdürü, üretim şefi, </a:t>
            </a:r>
            <a:r>
              <a:rPr lang="tr-TR" dirty="0" smtClean="0"/>
              <a:t>personel şefi</a:t>
            </a:r>
            <a:r>
              <a:rPr lang="tr-TR" dirty="0"/>
              <a:t>, ustabaşı ve ekip başı gibi ifadeler, üst kademeden alt kademeye kadar  yöneticiler için kullanılan </a:t>
            </a:r>
            <a:r>
              <a:rPr lang="tr-TR" dirty="0" err="1"/>
              <a:t>ünvanlardır</a:t>
            </a:r>
            <a:r>
              <a:rPr lang="tr-TR" dirty="0"/>
              <a:t>. </a:t>
            </a:r>
            <a:r>
              <a:rPr lang="tr-TR" dirty="0" smtClean="0"/>
              <a:t>Yönetici, eldeki kıt kaynakların en etkili ve verimli kullanımını sağlayarak işletme amaçlarının en üst düzeyde gerçekleştirilmesinden sorumlu olan kişidir.</a:t>
            </a:r>
            <a:endParaRPr lang="tr-TR" dirty="0"/>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764704"/>
            <a:ext cx="547260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02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6126163"/>
          </a:xfrm>
        </p:spPr>
        <p:txBody>
          <a:bodyPr>
            <a:normAutofit fontScale="85000" lnSpcReduction="10000"/>
          </a:bodyPr>
          <a:lstStyle/>
          <a:p>
            <a:endParaRPr lang="tr-TR" dirty="0">
              <a:solidFill>
                <a:srgbClr val="FF0000"/>
              </a:solidFill>
              <a:latin typeface="+mj-lt"/>
            </a:endParaRPr>
          </a:p>
          <a:p>
            <a:pPr marL="0" indent="0">
              <a:buNone/>
            </a:pPr>
            <a:r>
              <a:rPr lang="tr-TR" sz="3900" b="1" dirty="0">
                <a:solidFill>
                  <a:srgbClr val="FF0000"/>
                </a:solidFill>
                <a:latin typeface="+mj-lt"/>
              </a:rPr>
              <a:t>İyi bir yönetici</a:t>
            </a:r>
            <a:r>
              <a:rPr lang="tr-TR" sz="3900" b="1" dirty="0" smtClean="0">
                <a:solidFill>
                  <a:srgbClr val="FF0000"/>
                </a:solidFill>
                <a:latin typeface="+mj-lt"/>
              </a:rPr>
              <a:t>:</a:t>
            </a:r>
          </a:p>
          <a:p>
            <a:pPr marL="0" indent="0">
              <a:buNone/>
            </a:pPr>
            <a:endParaRPr lang="tr-TR" sz="3900" dirty="0">
              <a:solidFill>
                <a:srgbClr val="FF0000"/>
              </a:solidFill>
              <a:latin typeface="+mj-lt"/>
            </a:endParaRPr>
          </a:p>
          <a:p>
            <a:r>
              <a:rPr lang="tr-TR" dirty="0"/>
              <a:t> Çalışanları yakından tanımalı</a:t>
            </a:r>
          </a:p>
          <a:p>
            <a:r>
              <a:rPr lang="tr-TR" dirty="0"/>
              <a:t> Zamanında ve doğru karar verebilmeli</a:t>
            </a:r>
          </a:p>
          <a:p>
            <a:r>
              <a:rPr lang="tr-TR" dirty="0"/>
              <a:t> Davranışları ve kişiliği ile örnek olmalı</a:t>
            </a:r>
          </a:p>
          <a:p>
            <a:r>
              <a:rPr lang="tr-TR" dirty="0"/>
              <a:t> Sorumluluk sahibi olmalı</a:t>
            </a:r>
          </a:p>
          <a:p>
            <a:r>
              <a:rPr lang="tr-TR" dirty="0"/>
              <a:t> Hataları hoş görmeli ve demokratik olmalı</a:t>
            </a:r>
          </a:p>
          <a:p>
            <a:r>
              <a:rPr lang="tr-TR" dirty="0"/>
              <a:t> Sabırlı kararlı ve azimli olmalı</a:t>
            </a:r>
          </a:p>
          <a:p>
            <a:r>
              <a:rPr lang="tr-TR" dirty="0"/>
              <a:t> Küme çalışmasını özendirmeli</a:t>
            </a:r>
          </a:p>
          <a:p>
            <a:r>
              <a:rPr lang="tr-TR" dirty="0"/>
              <a:t> Katılımcı ve eğitici almalıdır</a:t>
            </a:r>
            <a:r>
              <a:rPr lang="tr-TR" dirty="0" smtClean="0"/>
              <a:t>.</a:t>
            </a:r>
          </a:p>
          <a:p>
            <a:r>
              <a:rPr lang="tr-TR" dirty="0" smtClean="0"/>
              <a:t>Gücünü, bilgi ve becerilerinden almalı</a:t>
            </a:r>
          </a:p>
          <a:p>
            <a:r>
              <a:rPr lang="tr-TR" dirty="0" smtClean="0"/>
              <a:t>İş ahlakına ve normlara uymalı</a:t>
            </a:r>
            <a:endParaRPr lang="tr-TR" dirty="0"/>
          </a:p>
          <a:p>
            <a:pPr marL="0" indent="0">
              <a:buNone/>
            </a:pPr>
            <a:endParaRPr lang="tr-TR" dirty="0"/>
          </a:p>
        </p:txBody>
      </p:sp>
    </p:spTree>
    <p:extLst>
      <p:ext uri="{BB962C8B-B14F-4D97-AF65-F5344CB8AC3E}">
        <p14:creationId xmlns:p14="http://schemas.microsoft.com/office/powerpoint/2010/main" val="3103299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smtClean="0"/>
              <a:t>Yöneticiler; planlama, örgütleme, yürütme ve kontrol kapsamında şu işleri yaparlar:</a:t>
            </a:r>
            <a:endParaRPr lang="tr-TR" sz="3600" dirty="0"/>
          </a:p>
        </p:txBody>
      </p:sp>
      <p:sp>
        <p:nvSpPr>
          <p:cNvPr id="3" name="İçerik Yer Tutucusu 2"/>
          <p:cNvSpPr>
            <a:spLocks noGrp="1"/>
          </p:cNvSpPr>
          <p:nvPr>
            <p:ph idx="1"/>
          </p:nvPr>
        </p:nvSpPr>
        <p:spPr/>
        <p:txBody>
          <a:bodyPr>
            <a:normAutofit fontScale="92500" lnSpcReduction="20000"/>
          </a:bodyPr>
          <a:lstStyle/>
          <a:p>
            <a:pPr marL="0" indent="0">
              <a:buNone/>
            </a:pPr>
            <a:r>
              <a:rPr lang="tr-TR" b="1" dirty="0" smtClean="0">
                <a:solidFill>
                  <a:srgbClr val="FF0000"/>
                </a:solidFill>
              </a:rPr>
              <a:t>Planlama</a:t>
            </a:r>
            <a:r>
              <a:rPr lang="tr-TR" dirty="0" smtClean="0"/>
              <a:t>:</a:t>
            </a:r>
          </a:p>
          <a:p>
            <a:r>
              <a:rPr lang="tr-TR" sz="2800" dirty="0" smtClean="0"/>
              <a:t> </a:t>
            </a:r>
            <a:r>
              <a:rPr lang="tr-TR" sz="2400" dirty="0" smtClean="0"/>
              <a:t>Misyon belirleme</a:t>
            </a:r>
          </a:p>
          <a:p>
            <a:r>
              <a:rPr lang="tr-TR" sz="2400" dirty="0" smtClean="0"/>
              <a:t>Amaç ve hedef belirleme</a:t>
            </a:r>
          </a:p>
          <a:p>
            <a:r>
              <a:rPr lang="tr-TR" sz="2400" dirty="0" smtClean="0"/>
              <a:t>Hedeflere ulaşabilmek için plan ve </a:t>
            </a:r>
            <a:r>
              <a:rPr lang="tr-TR" sz="2400" dirty="0" err="1" smtClean="0"/>
              <a:t>stratjiler</a:t>
            </a:r>
            <a:r>
              <a:rPr lang="tr-TR" sz="2400" dirty="0" smtClean="0"/>
              <a:t> geliştirme</a:t>
            </a:r>
          </a:p>
          <a:p>
            <a:r>
              <a:rPr lang="tr-TR" sz="2400" dirty="0" smtClean="0"/>
              <a:t>Kaynak tespiti</a:t>
            </a:r>
          </a:p>
          <a:p>
            <a:r>
              <a:rPr lang="tr-TR" sz="2400" dirty="0" smtClean="0"/>
              <a:t>Standartları tespit etme</a:t>
            </a:r>
          </a:p>
          <a:p>
            <a:pPr marL="0" indent="0">
              <a:buNone/>
            </a:pPr>
            <a:r>
              <a:rPr lang="tr-TR" sz="2800" b="1" dirty="0" smtClean="0">
                <a:solidFill>
                  <a:srgbClr val="FF0000"/>
                </a:solidFill>
              </a:rPr>
              <a:t>Örgütleme: </a:t>
            </a:r>
          </a:p>
          <a:p>
            <a:r>
              <a:rPr lang="tr-TR" sz="2400" dirty="0" smtClean="0"/>
              <a:t>Kaynak dağılımı ve görevlendirmeler</a:t>
            </a:r>
          </a:p>
          <a:p>
            <a:r>
              <a:rPr lang="tr-TR" sz="2400" dirty="0" smtClean="0"/>
              <a:t>Prosedürlerin yerleştirilmesi</a:t>
            </a:r>
          </a:p>
          <a:p>
            <a:r>
              <a:rPr lang="tr-TR" sz="2400" dirty="0" smtClean="0"/>
              <a:t>Hiyerarşik yapıyı belirleyen örgüt yapısının oluşturulması</a:t>
            </a:r>
          </a:p>
          <a:p>
            <a:r>
              <a:rPr lang="tr-TR" sz="2400" dirty="0" smtClean="0"/>
              <a:t>Personel seçimi ve eğitimi</a:t>
            </a:r>
          </a:p>
          <a:p>
            <a:r>
              <a:rPr lang="tr-TR" sz="2400" dirty="0" smtClean="0"/>
              <a:t>Personeli etkili yerleştirme</a:t>
            </a:r>
          </a:p>
          <a:p>
            <a:pPr marL="0" indent="0">
              <a:buNone/>
            </a:pPr>
            <a:endParaRPr lang="tr-TR" sz="2800" b="1" dirty="0">
              <a:solidFill>
                <a:srgbClr val="FF0000"/>
              </a:solidFill>
            </a:endParaRPr>
          </a:p>
        </p:txBody>
      </p:sp>
    </p:spTree>
    <p:extLst>
      <p:ext uri="{BB962C8B-B14F-4D97-AF65-F5344CB8AC3E}">
        <p14:creationId xmlns:p14="http://schemas.microsoft.com/office/powerpoint/2010/main" val="2430803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009531"/>
          </a:xfrm>
        </p:spPr>
        <p:txBody>
          <a:bodyPr>
            <a:normAutofit/>
          </a:bodyPr>
          <a:lstStyle/>
          <a:p>
            <a:pPr marL="0" indent="0">
              <a:buNone/>
            </a:pPr>
            <a:r>
              <a:rPr lang="tr-TR" b="1" dirty="0">
                <a:solidFill>
                  <a:srgbClr val="FF0000"/>
                </a:solidFill>
              </a:rPr>
              <a:t>Y</a:t>
            </a:r>
            <a:r>
              <a:rPr lang="tr-TR" b="1" dirty="0" smtClean="0">
                <a:solidFill>
                  <a:srgbClr val="FF0000"/>
                </a:solidFill>
              </a:rPr>
              <a:t>ürütme:</a:t>
            </a:r>
          </a:p>
          <a:p>
            <a:r>
              <a:rPr lang="tr-TR" sz="2400" dirty="0" smtClean="0"/>
              <a:t>Çalışanlara liderlik edilmesi</a:t>
            </a:r>
          </a:p>
          <a:p>
            <a:r>
              <a:rPr lang="tr-TR" sz="2400" dirty="0" smtClean="0"/>
              <a:t>İletişim ve motivasyon</a:t>
            </a:r>
          </a:p>
          <a:p>
            <a:r>
              <a:rPr lang="tr-TR" sz="2400" dirty="0" smtClean="0"/>
              <a:t>Çeşitli görevler verilmesi</a:t>
            </a:r>
          </a:p>
          <a:p>
            <a:r>
              <a:rPr lang="tr-TR" sz="2400" dirty="0" smtClean="0"/>
              <a:t>İzlenecek politikalara açıklık getirilmesi</a:t>
            </a:r>
          </a:p>
          <a:p>
            <a:r>
              <a:rPr lang="tr-TR" sz="2400" dirty="0" smtClean="0"/>
              <a:t>Geribildirim yapılması</a:t>
            </a:r>
          </a:p>
          <a:p>
            <a:pPr marL="0" indent="0">
              <a:buNone/>
            </a:pPr>
            <a:r>
              <a:rPr lang="tr-TR" sz="2800" b="1" dirty="0" smtClean="0">
                <a:solidFill>
                  <a:srgbClr val="FF0000"/>
                </a:solidFill>
              </a:rPr>
              <a:t>Kontrol:</a:t>
            </a:r>
          </a:p>
          <a:p>
            <a:r>
              <a:rPr lang="tr-TR" sz="2400" dirty="0" smtClean="0"/>
              <a:t>Amaç ve hedeflerin gerçekleşip gerçekleşmediğine bakılması ve durum değerlendirilmesi</a:t>
            </a:r>
          </a:p>
          <a:p>
            <a:r>
              <a:rPr lang="tr-TR" sz="2400" dirty="0" smtClean="0"/>
              <a:t>Hatalar ile ilgili düzeltici işlemler ve önlemlerin alınması</a:t>
            </a:r>
            <a:endParaRPr lang="tr-TR" sz="2400" dirty="0"/>
          </a:p>
        </p:txBody>
      </p:sp>
    </p:spTree>
    <p:extLst>
      <p:ext uri="{BB962C8B-B14F-4D97-AF65-F5344CB8AC3E}">
        <p14:creationId xmlns:p14="http://schemas.microsoft.com/office/powerpoint/2010/main" val="2651966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Yöneticinin Nitelikleri</a:t>
            </a:r>
            <a:endParaRPr lang="tr-TR" dirty="0">
              <a:solidFill>
                <a:srgbClr val="FF0000"/>
              </a:solidFill>
            </a:endParaRPr>
          </a:p>
        </p:txBody>
      </p:sp>
      <p:sp>
        <p:nvSpPr>
          <p:cNvPr id="3" name="İçerik Yer Tutucusu 2"/>
          <p:cNvSpPr>
            <a:spLocks noGrp="1"/>
          </p:cNvSpPr>
          <p:nvPr>
            <p:ph idx="1"/>
          </p:nvPr>
        </p:nvSpPr>
        <p:spPr/>
        <p:txBody>
          <a:bodyPr>
            <a:normAutofit/>
          </a:bodyPr>
          <a:lstStyle/>
          <a:p>
            <a:pPr marL="0" indent="0">
              <a:buNone/>
            </a:pPr>
            <a:r>
              <a:rPr lang="tr-TR" sz="2800" dirty="0"/>
              <a:t>Yöneticiler, örgüt içinde etkinliklerini gösterebilmeleri ve başarılı olabilmeleri için bazı becerilere sahip olmak ve bu becerileri sürekli olarak geliştirmek durumundadırlar.</a:t>
            </a:r>
          </a:p>
          <a:p>
            <a:pPr marL="0" indent="0">
              <a:buNone/>
            </a:pPr>
            <a:r>
              <a:rPr lang="tr-TR" dirty="0"/>
              <a:t>Bu beceriler </a:t>
            </a:r>
            <a:r>
              <a:rPr lang="tr-TR" dirty="0" smtClean="0"/>
              <a:t>3 </a:t>
            </a:r>
            <a:r>
              <a:rPr lang="tr-TR" dirty="0"/>
              <a:t>grupta toplanır:</a:t>
            </a:r>
          </a:p>
          <a:p>
            <a:r>
              <a:rPr lang="tr-TR" sz="2800" dirty="0" smtClean="0">
                <a:latin typeface="+mj-lt"/>
              </a:rPr>
              <a:t>İnsan </a:t>
            </a:r>
            <a:r>
              <a:rPr lang="tr-TR" sz="2800" dirty="0">
                <a:latin typeface="+mj-lt"/>
              </a:rPr>
              <a:t>ilişkileri becerisi</a:t>
            </a:r>
          </a:p>
          <a:p>
            <a:r>
              <a:rPr lang="tr-TR" sz="2800" dirty="0" smtClean="0">
                <a:latin typeface="+mj-lt"/>
              </a:rPr>
              <a:t>Teknik </a:t>
            </a:r>
            <a:r>
              <a:rPr lang="tr-TR" sz="2800" dirty="0">
                <a:latin typeface="+mj-lt"/>
              </a:rPr>
              <a:t>beceri</a:t>
            </a:r>
          </a:p>
          <a:p>
            <a:r>
              <a:rPr lang="tr-TR" sz="2800" dirty="0" smtClean="0">
                <a:latin typeface="+mj-lt"/>
              </a:rPr>
              <a:t>Karar </a:t>
            </a:r>
            <a:r>
              <a:rPr lang="tr-TR" sz="2800" dirty="0">
                <a:latin typeface="+mj-lt"/>
              </a:rPr>
              <a:t>verme becerisi</a:t>
            </a:r>
          </a:p>
          <a:p>
            <a:pPr marL="0" indent="0">
              <a:buNone/>
            </a:pPr>
            <a:endParaRPr lang="tr-TR" dirty="0"/>
          </a:p>
        </p:txBody>
      </p:sp>
    </p:spTree>
    <p:extLst>
      <p:ext uri="{BB962C8B-B14F-4D97-AF65-F5344CB8AC3E}">
        <p14:creationId xmlns:p14="http://schemas.microsoft.com/office/powerpoint/2010/main" val="1437016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6126163"/>
          </a:xfrm>
        </p:spPr>
        <p:txBody>
          <a:bodyPr>
            <a:normAutofit fontScale="92500"/>
          </a:bodyPr>
          <a:lstStyle/>
          <a:p>
            <a:pPr>
              <a:lnSpc>
                <a:spcPct val="90000"/>
              </a:lnSpc>
            </a:pPr>
            <a:r>
              <a:rPr lang="tr-TR" b="1" dirty="0" smtClean="0">
                <a:solidFill>
                  <a:srgbClr val="FF0000"/>
                </a:solidFill>
              </a:rPr>
              <a:t>Kavramsal Beceri: </a:t>
            </a:r>
            <a:r>
              <a:rPr lang="tr-TR" sz="2800" dirty="0" smtClean="0"/>
              <a:t>İşletmeyi </a:t>
            </a:r>
            <a:r>
              <a:rPr lang="tr-TR" sz="2800" dirty="0"/>
              <a:t>bir bütün olarak görebilme, her bölümün örgütün temel hedeflerine katkısını değerlendirebilme, değişik bölüm ya da departmanlar arasında karşılıklı ilişkileri düzenleyerek bunları bütünleştirebilme ve işletmenin çevreyle uyumunu sağlayabilme yeteneğidir.</a:t>
            </a:r>
          </a:p>
          <a:p>
            <a:pPr>
              <a:lnSpc>
                <a:spcPct val="90000"/>
              </a:lnSpc>
            </a:pPr>
            <a:r>
              <a:rPr lang="tr-TR" sz="2800" dirty="0"/>
              <a:t>Özellikle üst kademe yöneticiler için daha çok gereklidir</a:t>
            </a:r>
            <a:r>
              <a:rPr lang="tr-TR" sz="2800" dirty="0" smtClean="0"/>
              <a:t>.</a:t>
            </a:r>
          </a:p>
          <a:p>
            <a:pPr>
              <a:lnSpc>
                <a:spcPct val="90000"/>
              </a:lnSpc>
            </a:pPr>
            <a:r>
              <a:rPr lang="tr-TR" sz="2800" b="1" dirty="0" smtClean="0">
                <a:solidFill>
                  <a:srgbClr val="FF0000"/>
                </a:solidFill>
              </a:rPr>
              <a:t>İnsan İlişkileri Becerisi: </a:t>
            </a:r>
            <a:r>
              <a:rPr lang="tr-TR" sz="2800" dirty="0" smtClean="0"/>
              <a:t>Örgütte </a:t>
            </a:r>
            <a:r>
              <a:rPr lang="tr-TR" sz="2800" dirty="0"/>
              <a:t>çalışanlar (</a:t>
            </a:r>
            <a:r>
              <a:rPr lang="tr-TR" sz="2800" dirty="0" err="1"/>
              <a:t>işgörenler</a:t>
            </a:r>
            <a:r>
              <a:rPr lang="tr-TR" sz="2800" dirty="0"/>
              <a:t>) ve örgütle ilişkide bulunan diğer insanları anlayabilme, onlarla birlikte çalışabilme, astlar arasında grup çalışması felsefesini oluşturabilme ve insanlarla işbirliği kurabilme ve onlarla iyi geçinebilme becerisidir.</a:t>
            </a:r>
          </a:p>
          <a:p>
            <a:pPr>
              <a:lnSpc>
                <a:spcPct val="90000"/>
              </a:lnSpc>
            </a:pPr>
            <a:r>
              <a:rPr lang="tr-TR" sz="2800" dirty="0"/>
              <a:t>Her yönetim kademesi için gerekli olmakla birlikte özellikle alt kademe yöneticilerdeki önemi daha </a:t>
            </a:r>
            <a:r>
              <a:rPr lang="tr-TR" sz="2800" dirty="0" err="1"/>
              <a:t>fazladır.Çünkü</a:t>
            </a:r>
            <a:r>
              <a:rPr lang="tr-TR" sz="2800" dirty="0"/>
              <a:t> alt kademe yöneticiler çalışanlarla doğrudan ve günlük ilişkiler içindedirler.</a:t>
            </a:r>
          </a:p>
          <a:p>
            <a:pPr>
              <a:lnSpc>
                <a:spcPct val="90000"/>
              </a:lnSpc>
            </a:pPr>
            <a:endParaRPr lang="tr-TR" sz="2800" b="1" dirty="0">
              <a:solidFill>
                <a:srgbClr val="FF0000"/>
              </a:solidFill>
            </a:endParaRPr>
          </a:p>
          <a:p>
            <a:pPr marL="0" indent="0">
              <a:buNone/>
            </a:pPr>
            <a:endParaRPr lang="tr-TR" dirty="0"/>
          </a:p>
        </p:txBody>
      </p:sp>
    </p:spTree>
    <p:extLst>
      <p:ext uri="{BB962C8B-B14F-4D97-AF65-F5344CB8AC3E}">
        <p14:creationId xmlns:p14="http://schemas.microsoft.com/office/powerpoint/2010/main" val="341806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b="1" dirty="0" smtClean="0">
                <a:solidFill>
                  <a:srgbClr val="FF0000"/>
                </a:solidFill>
              </a:rPr>
              <a:t>Teknik Beceri: </a:t>
            </a:r>
            <a:r>
              <a:rPr lang="tr-TR" sz="2800" dirty="0" smtClean="0"/>
              <a:t>Yöneticinin</a:t>
            </a:r>
            <a:r>
              <a:rPr lang="tr-TR" sz="2800" dirty="0"/>
              <a:t>, işlerin yapılması için gerekli özel bilgilerle donatılması, süreçleri anlayabilme, gerekli yönetim, teknik ve metotları kullanabilme yeteneğidir.</a:t>
            </a:r>
          </a:p>
          <a:p>
            <a:r>
              <a:rPr lang="tr-TR" sz="2800" dirty="0"/>
              <a:t>Alt kademe yöneticilerinin bu beceriye sahip olmaları, çalışanlara yol göstermeleri, yardım ve destek sağlamaları çok önemlidir. Teknik beceriye sahip olmayan bir ustabaşı ya da gözetmen işçinin gözünde saygınlığını ve otoritesini kaybeder.</a:t>
            </a:r>
          </a:p>
          <a:p>
            <a:pPr marL="0" indent="0">
              <a:buNone/>
            </a:pPr>
            <a:endParaRPr lang="tr-TR" b="1" dirty="0">
              <a:solidFill>
                <a:srgbClr val="FF0000"/>
              </a:solidFill>
            </a:endParaRPr>
          </a:p>
        </p:txBody>
      </p:sp>
    </p:spTree>
    <p:extLst>
      <p:ext uri="{BB962C8B-B14F-4D97-AF65-F5344CB8AC3E}">
        <p14:creationId xmlns:p14="http://schemas.microsoft.com/office/powerpoint/2010/main" val="1018812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7654"/>
            <a:ext cx="8229600" cy="6126163"/>
          </a:xfrm>
        </p:spPr>
        <p:txBody>
          <a:bodyPr>
            <a:normAutofit fontScale="92500" lnSpcReduction="10000"/>
          </a:bodyPr>
          <a:lstStyle/>
          <a:p>
            <a:pPr marL="0" indent="0">
              <a:buNone/>
            </a:pPr>
            <a:r>
              <a:rPr lang="tr-TR" b="1" dirty="0" smtClean="0">
                <a:solidFill>
                  <a:srgbClr val="FF0000"/>
                </a:solidFill>
              </a:rPr>
              <a:t>Karar Verme</a:t>
            </a:r>
            <a:endParaRPr lang="tr-TR" b="1" dirty="0">
              <a:solidFill>
                <a:srgbClr val="FF0000"/>
              </a:solidFill>
            </a:endParaRPr>
          </a:p>
          <a:p>
            <a:pPr marL="0" indent="0">
              <a:buNone/>
            </a:pPr>
            <a:r>
              <a:rPr lang="tr-TR" sz="2800" dirty="0" smtClean="0"/>
              <a:t>Karar vericinin birden fazla seçenek </a:t>
            </a:r>
            <a:r>
              <a:rPr lang="tr-TR" sz="2800" dirty="0" err="1" smtClean="0"/>
              <a:t>arasından,amaca</a:t>
            </a:r>
            <a:r>
              <a:rPr lang="tr-TR" sz="2800" dirty="0" smtClean="0"/>
              <a:t> ulaşabilmek için en uygun olanı seçmesine karar verme denir. Yöneticiler hızlı karar vermek durumundadır. Karar verme; planlama, örgütleme, yürütme, ve kontrol fonksiyonlarının esasını oluşturmaktadır. Sorunlar ancak karar vermekle ortadan kaldırılabilir</a:t>
            </a:r>
            <a:r>
              <a:rPr lang="tr-TR" sz="2800" b="1" dirty="0" smtClean="0"/>
              <a:t>.</a:t>
            </a:r>
          </a:p>
          <a:p>
            <a:pPr marL="0" indent="0">
              <a:buNone/>
            </a:pPr>
            <a:r>
              <a:rPr lang="tr-TR" sz="2800" b="1" dirty="0" smtClean="0">
                <a:solidFill>
                  <a:srgbClr val="FF0000"/>
                </a:solidFill>
              </a:rPr>
              <a:t>Karar verme süreci:</a:t>
            </a:r>
          </a:p>
          <a:p>
            <a:pPr marL="0" indent="0">
              <a:buNone/>
            </a:pPr>
            <a:r>
              <a:rPr lang="tr-TR" sz="2800" dirty="0" smtClean="0"/>
              <a:t>Aşama1</a:t>
            </a:r>
            <a:r>
              <a:rPr lang="tr-TR" sz="2800" dirty="0" smtClean="0">
                <a:solidFill>
                  <a:srgbClr val="FF0000"/>
                </a:solidFill>
              </a:rPr>
              <a:t> </a:t>
            </a:r>
            <a:r>
              <a:rPr lang="tr-TR" sz="2800" dirty="0" smtClean="0"/>
              <a:t>Sorunun tanımlanması</a:t>
            </a:r>
          </a:p>
          <a:p>
            <a:pPr marL="0" indent="0">
              <a:buNone/>
            </a:pPr>
            <a:r>
              <a:rPr lang="tr-TR" sz="2800" dirty="0" smtClean="0"/>
              <a:t>Aşama2 Seçeneklerin belirlenmesi</a:t>
            </a:r>
          </a:p>
          <a:p>
            <a:pPr marL="0" indent="0">
              <a:buNone/>
            </a:pPr>
            <a:r>
              <a:rPr lang="tr-TR" sz="2800" dirty="0" smtClean="0"/>
              <a:t>Aşama3 Alternatiflerin değerlendirilmesi</a:t>
            </a:r>
          </a:p>
          <a:p>
            <a:pPr marL="0" indent="0">
              <a:buNone/>
            </a:pPr>
            <a:r>
              <a:rPr lang="tr-TR" sz="2800" dirty="0" smtClean="0"/>
              <a:t>Aşama4 En uygun alternatifin </a:t>
            </a:r>
            <a:r>
              <a:rPr lang="tr-TR" sz="2800" dirty="0" err="1" smtClean="0"/>
              <a:t>şeçimine</a:t>
            </a:r>
            <a:r>
              <a:rPr lang="tr-TR" sz="2800" dirty="0" smtClean="0"/>
              <a:t> karar verilmesi</a:t>
            </a:r>
          </a:p>
          <a:p>
            <a:pPr marL="0" indent="0">
              <a:buNone/>
            </a:pPr>
            <a:r>
              <a:rPr lang="tr-TR" sz="2800" dirty="0" smtClean="0"/>
              <a:t>Aşama5 Kararın uygulanması</a:t>
            </a:r>
          </a:p>
          <a:p>
            <a:pPr marL="0" indent="0">
              <a:buNone/>
            </a:pPr>
            <a:r>
              <a:rPr lang="tr-TR" sz="2800" dirty="0" smtClean="0"/>
              <a:t>Aşama6 Sonuçların değerlendirilmesi ve geribildirim</a:t>
            </a:r>
            <a:endParaRPr lang="tr-TR" sz="2800" dirty="0"/>
          </a:p>
        </p:txBody>
      </p:sp>
    </p:spTree>
    <p:extLst>
      <p:ext uri="{BB962C8B-B14F-4D97-AF65-F5344CB8AC3E}">
        <p14:creationId xmlns:p14="http://schemas.microsoft.com/office/powerpoint/2010/main" val="200727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altLang="tr-TR" dirty="0">
                <a:latin typeface="+mj-lt"/>
              </a:rPr>
              <a:t>Yönetim, örgütün amaçlarını gerçekleştirmek için, başlıca planlama, örgütlenme, yöneteme ve denetim süreçleri yoluyla tüm kaynakların </a:t>
            </a:r>
            <a:r>
              <a:rPr lang="tr-TR" altLang="tr-TR" dirty="0" err="1">
                <a:latin typeface="+mj-lt"/>
              </a:rPr>
              <a:t>eşgüdümleşmesidir</a:t>
            </a:r>
            <a:r>
              <a:rPr lang="tr-TR" altLang="tr-TR" dirty="0">
                <a:latin typeface="+mj-lt"/>
              </a:rPr>
              <a:t>. Bu açıdan alınınca yönetimin yalnızca özel örgütler ya da kamu örgütleri içinde değil, belli amaçlara varmak için küme çabası gösterilen her yerde </a:t>
            </a:r>
            <a:r>
              <a:rPr lang="tr-TR" altLang="tr-TR" dirty="0" smtClean="0">
                <a:latin typeface="+mj-lt"/>
              </a:rPr>
              <a:t>var olduğunu </a:t>
            </a:r>
            <a:r>
              <a:rPr lang="tr-TR" altLang="tr-TR" dirty="0">
                <a:latin typeface="+mj-lt"/>
              </a:rPr>
              <a:t>söyleyebiliriz. Başka bir deyişle yönetim evrenseldir.</a:t>
            </a:r>
          </a:p>
          <a:p>
            <a:pPr marL="0" indent="0">
              <a:buNone/>
            </a:pPr>
            <a:endParaRPr lang="tr-TR" dirty="0"/>
          </a:p>
        </p:txBody>
      </p:sp>
    </p:spTree>
    <p:extLst>
      <p:ext uri="{BB962C8B-B14F-4D97-AF65-F5344CB8AC3E}">
        <p14:creationId xmlns:p14="http://schemas.microsoft.com/office/powerpoint/2010/main" val="558083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dirty="0" smtClean="0">
                <a:solidFill>
                  <a:srgbClr val="FF0000"/>
                </a:solidFill>
              </a:rPr>
              <a:t>Yönetim Fonksiyonları</a:t>
            </a:r>
            <a:endParaRPr lang="tr-TR" dirty="0">
              <a:solidFill>
                <a:srgbClr val="FF0000"/>
              </a:solidFill>
            </a:endParaRPr>
          </a:p>
        </p:txBody>
      </p:sp>
      <p:sp>
        <p:nvSpPr>
          <p:cNvPr id="3" name="İçerik Yer Tutucusu 2"/>
          <p:cNvSpPr>
            <a:spLocks noGrp="1"/>
          </p:cNvSpPr>
          <p:nvPr>
            <p:ph idx="1"/>
          </p:nvPr>
        </p:nvSpPr>
        <p:spPr>
          <a:xfrm>
            <a:off x="457200" y="1124744"/>
            <a:ext cx="8229600" cy="5001419"/>
          </a:xfrm>
        </p:spPr>
        <p:txBody>
          <a:bodyPr>
            <a:normAutofit lnSpcReduction="10000"/>
          </a:bodyPr>
          <a:lstStyle/>
          <a:p>
            <a:pPr marL="0" indent="0">
              <a:buNone/>
            </a:pPr>
            <a:r>
              <a:rPr lang="tr-TR" dirty="0" smtClean="0"/>
              <a:t>Bunlar</a:t>
            </a:r>
            <a:r>
              <a:rPr lang="tr-TR" dirty="0"/>
              <a:t>; </a:t>
            </a:r>
            <a:endParaRPr lang="tr-TR" dirty="0" smtClean="0"/>
          </a:p>
          <a:p>
            <a:pPr marL="0" indent="0">
              <a:buNone/>
            </a:pPr>
            <a:r>
              <a:rPr lang="tr-TR" dirty="0" smtClean="0"/>
              <a:t>• Planlama</a:t>
            </a:r>
          </a:p>
          <a:p>
            <a:pPr marL="0" indent="0">
              <a:buNone/>
            </a:pPr>
            <a:r>
              <a:rPr lang="tr-TR" dirty="0" smtClean="0"/>
              <a:t> </a:t>
            </a:r>
            <a:r>
              <a:rPr lang="tr-TR" dirty="0"/>
              <a:t>• Örgütleme (organize etme</a:t>
            </a:r>
            <a:r>
              <a:rPr lang="tr-TR" dirty="0" smtClean="0"/>
              <a:t>)</a:t>
            </a:r>
          </a:p>
          <a:p>
            <a:pPr marL="0" indent="0">
              <a:buNone/>
            </a:pPr>
            <a:r>
              <a:rPr lang="tr-TR" dirty="0" smtClean="0"/>
              <a:t> </a:t>
            </a:r>
            <a:r>
              <a:rPr lang="tr-TR" dirty="0"/>
              <a:t>• Yöneltme (yürütme</a:t>
            </a:r>
            <a:r>
              <a:rPr lang="tr-TR" dirty="0" smtClean="0"/>
              <a:t>)</a:t>
            </a:r>
          </a:p>
          <a:p>
            <a:pPr marL="0" indent="0">
              <a:buNone/>
            </a:pPr>
            <a:r>
              <a:rPr lang="tr-TR" dirty="0" smtClean="0"/>
              <a:t> </a:t>
            </a:r>
            <a:r>
              <a:rPr lang="tr-TR" dirty="0"/>
              <a:t>• Kontrol (denetleme)</a:t>
            </a:r>
            <a:r>
              <a:rPr lang="tr-TR" dirty="0" smtClean="0"/>
              <a:t>’</a:t>
            </a:r>
            <a:r>
              <a:rPr lang="tr-TR" dirty="0" err="1" smtClean="0"/>
              <a:t>dir</a:t>
            </a:r>
            <a:r>
              <a:rPr lang="tr-TR" dirty="0" smtClean="0"/>
              <a:t>.</a:t>
            </a:r>
          </a:p>
          <a:p>
            <a:pPr marL="0" indent="0">
              <a:buNone/>
            </a:pPr>
            <a:r>
              <a:rPr lang="tr-TR" dirty="0" smtClean="0"/>
              <a:t>Dört temel yönetim fonksiyonu ile ‘kara verme’ arasında çok yakın bir ilişki vardır. Çünkü yönetim fonksiyonları karar verme ile uygulanabilir. İşletme yöneticilerinin çok iyi bir karar verici olmaları gerekir.</a:t>
            </a:r>
            <a:endParaRPr lang="tr-TR" dirty="0"/>
          </a:p>
        </p:txBody>
      </p:sp>
    </p:spTree>
    <p:extLst>
      <p:ext uri="{BB962C8B-B14F-4D97-AF65-F5344CB8AC3E}">
        <p14:creationId xmlns:p14="http://schemas.microsoft.com/office/powerpoint/2010/main" val="1608059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6126163"/>
          </a:xfrm>
        </p:spPr>
        <p:txBody>
          <a:bodyPr/>
          <a:lstStyle/>
          <a:p>
            <a:pPr marL="0" indent="0">
              <a:buNone/>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8208912"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435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Planlama</a:t>
            </a:r>
            <a:endParaRPr lang="tr-TR" dirty="0">
              <a:solidFill>
                <a:srgbClr val="FF0000"/>
              </a:solidFill>
            </a:endParaRPr>
          </a:p>
        </p:txBody>
      </p:sp>
      <p:sp>
        <p:nvSpPr>
          <p:cNvPr id="3" name="İçerik Yer Tutucusu 2"/>
          <p:cNvSpPr>
            <a:spLocks noGrp="1"/>
          </p:cNvSpPr>
          <p:nvPr>
            <p:ph idx="1"/>
          </p:nvPr>
        </p:nvSpPr>
        <p:spPr/>
        <p:txBody>
          <a:bodyPr>
            <a:normAutofit fontScale="85000" lnSpcReduction="20000"/>
          </a:bodyPr>
          <a:lstStyle/>
          <a:p>
            <a:pPr>
              <a:lnSpc>
                <a:spcPct val="80000"/>
              </a:lnSpc>
            </a:pPr>
            <a:r>
              <a:rPr lang="tr-TR" altLang="tr-TR" dirty="0"/>
              <a:t>Kararlar toplamı</a:t>
            </a:r>
          </a:p>
          <a:p>
            <a:pPr>
              <a:lnSpc>
                <a:spcPct val="80000"/>
              </a:lnSpc>
              <a:buFontTx/>
              <a:buNone/>
            </a:pPr>
            <a:endParaRPr lang="tr-TR" altLang="tr-TR" dirty="0"/>
          </a:p>
          <a:p>
            <a:pPr>
              <a:lnSpc>
                <a:spcPct val="80000"/>
              </a:lnSpc>
            </a:pPr>
            <a:r>
              <a:rPr lang="tr-TR" altLang="tr-TR" dirty="0"/>
              <a:t>Kimin, ne maksatla, ne </a:t>
            </a:r>
            <a:r>
              <a:rPr lang="tr-TR" altLang="tr-TR" dirty="0" err="1"/>
              <a:t>zaman,nerede</a:t>
            </a:r>
            <a:r>
              <a:rPr lang="tr-TR" altLang="tr-TR" dirty="0"/>
              <a:t>, nasıl, ne yapacağı (5N 1K) konularının düzenlenmiş hali</a:t>
            </a:r>
          </a:p>
          <a:p>
            <a:pPr>
              <a:lnSpc>
                <a:spcPct val="80000"/>
              </a:lnSpc>
              <a:buFontTx/>
              <a:buNone/>
            </a:pPr>
            <a:endParaRPr lang="tr-TR" altLang="tr-TR" dirty="0"/>
          </a:p>
          <a:p>
            <a:pPr>
              <a:lnSpc>
                <a:spcPct val="80000"/>
              </a:lnSpc>
            </a:pPr>
            <a:r>
              <a:rPr lang="tr-TR" altLang="tr-TR" dirty="0"/>
              <a:t>Geleceğe dönük</a:t>
            </a:r>
          </a:p>
          <a:p>
            <a:pPr>
              <a:lnSpc>
                <a:spcPct val="80000"/>
              </a:lnSpc>
              <a:buFontTx/>
              <a:buNone/>
            </a:pPr>
            <a:endParaRPr lang="tr-TR" altLang="tr-TR" dirty="0"/>
          </a:p>
          <a:p>
            <a:pPr>
              <a:lnSpc>
                <a:spcPct val="80000"/>
              </a:lnSpc>
            </a:pPr>
            <a:r>
              <a:rPr lang="tr-TR" altLang="tr-TR" dirty="0"/>
              <a:t>Vizyonu gerçekleştirmeye yönelik</a:t>
            </a:r>
          </a:p>
          <a:p>
            <a:pPr>
              <a:lnSpc>
                <a:spcPct val="80000"/>
              </a:lnSpc>
            </a:pPr>
            <a:endParaRPr lang="tr-TR" altLang="tr-TR" dirty="0"/>
          </a:p>
          <a:p>
            <a:pPr>
              <a:lnSpc>
                <a:spcPct val="80000"/>
              </a:lnSpc>
            </a:pPr>
            <a:r>
              <a:rPr lang="tr-TR" altLang="tr-TR" dirty="0"/>
              <a:t>Belirli bir zaman dilimi için öngörülen belirli hedefler</a:t>
            </a:r>
          </a:p>
          <a:p>
            <a:pPr>
              <a:lnSpc>
                <a:spcPct val="80000"/>
              </a:lnSpc>
            </a:pPr>
            <a:endParaRPr lang="tr-TR" altLang="tr-TR" dirty="0"/>
          </a:p>
          <a:p>
            <a:pPr>
              <a:lnSpc>
                <a:spcPct val="80000"/>
              </a:lnSpc>
            </a:pPr>
            <a:r>
              <a:rPr lang="tr-TR" altLang="tr-TR" dirty="0"/>
              <a:t>Yazılı ve paylaşılmış hedefler ve yöntemler (ortak anlayışın sağlanması, belirsizliklerin ve tereddütlerin ortadan kaldırılması) </a:t>
            </a:r>
          </a:p>
          <a:p>
            <a:pPr marL="0" indent="0">
              <a:buNone/>
            </a:pPr>
            <a:endParaRPr lang="tr-TR" dirty="0"/>
          </a:p>
        </p:txBody>
      </p:sp>
    </p:spTree>
    <p:extLst>
      <p:ext uri="{BB962C8B-B14F-4D97-AF65-F5344CB8AC3E}">
        <p14:creationId xmlns:p14="http://schemas.microsoft.com/office/powerpoint/2010/main" val="2289062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Planlama Aşamaları</a:t>
            </a:r>
            <a:endParaRPr lang="tr-TR" dirty="0"/>
          </a:p>
        </p:txBody>
      </p:sp>
      <p:sp>
        <p:nvSpPr>
          <p:cNvPr id="3" name="İçerik Yer Tutucusu 2"/>
          <p:cNvSpPr>
            <a:spLocks noGrp="1"/>
          </p:cNvSpPr>
          <p:nvPr>
            <p:ph idx="1"/>
          </p:nvPr>
        </p:nvSpPr>
        <p:spPr/>
        <p:txBody>
          <a:bodyPr/>
          <a:lstStyle/>
          <a:p>
            <a:pPr marL="0" indent="0">
              <a:buNone/>
            </a:pPr>
            <a:r>
              <a:rPr lang="tr-TR" dirty="0" smtClean="0"/>
              <a:t>AŞAMA1: Tahminlerin yapılması</a:t>
            </a:r>
          </a:p>
          <a:p>
            <a:pPr marL="0" indent="0">
              <a:buNone/>
            </a:pPr>
            <a:r>
              <a:rPr lang="tr-TR" dirty="0" smtClean="0"/>
              <a:t>AŞAMA2:Amaç ve hedeflerin belirlenmesi</a:t>
            </a:r>
          </a:p>
          <a:p>
            <a:pPr marL="0" indent="0">
              <a:buNone/>
            </a:pPr>
            <a:r>
              <a:rPr lang="tr-TR" dirty="0" smtClean="0"/>
              <a:t>AŞAMA3: Alternatif çözüm yollarının belirlenmesi</a:t>
            </a:r>
          </a:p>
          <a:p>
            <a:pPr marL="0" indent="0">
              <a:buNone/>
            </a:pPr>
            <a:r>
              <a:rPr lang="tr-TR" dirty="0" smtClean="0"/>
              <a:t>AŞAMA4:Çözüm yollarından birinin seçilmesi</a:t>
            </a:r>
            <a:endParaRPr lang="tr-TR" dirty="0"/>
          </a:p>
        </p:txBody>
      </p:sp>
    </p:spTree>
    <p:extLst>
      <p:ext uri="{BB962C8B-B14F-4D97-AF65-F5344CB8AC3E}">
        <p14:creationId xmlns:p14="http://schemas.microsoft.com/office/powerpoint/2010/main" val="3303521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dirty="0"/>
          </a:p>
        </p:txBody>
      </p:sp>
    </p:spTree>
    <p:extLst>
      <p:ext uri="{BB962C8B-B14F-4D97-AF65-F5344CB8AC3E}">
        <p14:creationId xmlns:p14="http://schemas.microsoft.com/office/powerpoint/2010/main" val="222413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4644008" cy="6741368"/>
          </a:xfrm>
        </p:spPr>
        <p:txBody>
          <a:bodyPr>
            <a:normAutofit lnSpcReduction="10000"/>
          </a:bodyPr>
          <a:lstStyle/>
          <a:p>
            <a:pPr marL="0" indent="0">
              <a:buNone/>
            </a:pPr>
            <a:r>
              <a:rPr lang="tr-TR" dirty="0"/>
              <a:t>Yönetim insanın var olması ile birlikte ortaya çıkan bir </a:t>
            </a:r>
            <a:r>
              <a:rPr lang="tr-TR" dirty="0" smtClean="0"/>
              <a:t>olgudur. İki </a:t>
            </a:r>
            <a:r>
              <a:rPr lang="tr-TR" dirty="0"/>
              <a:t>insanın ortak bir amaç etrafında, çalışmalarını organize etmesi sonucunda yönetim söz konusu olmuştur. </a:t>
            </a:r>
            <a:r>
              <a:rPr lang="tr-TR" dirty="0" smtClean="0"/>
              <a:t>Yani; Yönetim</a:t>
            </a:r>
            <a:r>
              <a:rPr lang="tr-TR" dirty="0"/>
              <a:t>, insanların tek başlarına gerçekleştiremeyecekleri amaçlara ulaşabilmek için yürütülen grup faaliyetidir. </a:t>
            </a:r>
            <a:r>
              <a:rPr lang="tr-TR" dirty="0" smtClean="0"/>
              <a:t>Yönetim kavramının </a:t>
            </a:r>
            <a:r>
              <a:rPr lang="tr-TR" dirty="0"/>
              <a:t>gelişimi Endüstri devrimi ile olmuştur. </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4664"/>
            <a:ext cx="3995936"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03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Yönetimin Tarihsel Gelişimi</a:t>
            </a:r>
            <a:endParaRPr lang="tr-TR" dirty="0">
              <a:solidFill>
                <a:srgbClr val="FF0000"/>
              </a:solidFill>
            </a:endParaRPr>
          </a:p>
        </p:txBody>
      </p:sp>
      <p:sp>
        <p:nvSpPr>
          <p:cNvPr id="3" name="İçerik Yer Tutucusu 2"/>
          <p:cNvSpPr>
            <a:spLocks noGrp="1"/>
          </p:cNvSpPr>
          <p:nvPr>
            <p:ph idx="1"/>
          </p:nvPr>
        </p:nvSpPr>
        <p:spPr>
          <a:xfrm>
            <a:off x="457200" y="1600200"/>
            <a:ext cx="8229600" cy="5257800"/>
          </a:xfrm>
        </p:spPr>
        <p:txBody>
          <a:bodyPr/>
          <a:lstStyle/>
          <a:p>
            <a:pPr marL="0" indent="0">
              <a:buNone/>
            </a:pPr>
            <a:r>
              <a:rPr lang="tr-TR" dirty="0" smtClean="0"/>
              <a:t>Yönetim düşüncesi çok eski dönemlerde bile vardı. Yönetim düşüncesinin tarihin çok eski devirlerinden günümüze kadar gittikçe artan ölçüde önem verilen bir bilim dalı olduğunu görmekteyiz.</a:t>
            </a:r>
          </a:p>
          <a:p>
            <a:pPr marL="0" indent="0">
              <a:buNone/>
            </a:pPr>
            <a:r>
              <a:rPr lang="tr-TR" dirty="0" smtClean="0">
                <a:solidFill>
                  <a:srgbClr val="FF0000"/>
                </a:solidFill>
              </a:rPr>
              <a:t>Yönetim Düşüncesi Yaklaşımları</a:t>
            </a:r>
          </a:p>
          <a:p>
            <a:r>
              <a:rPr lang="tr-TR" dirty="0" smtClean="0"/>
              <a:t>Yönetimde Geleneksel Yaklaşım</a:t>
            </a:r>
          </a:p>
          <a:p>
            <a:r>
              <a:rPr lang="tr-TR" dirty="0" smtClean="0"/>
              <a:t>Yönetimde Davranışsal Yaklaşım</a:t>
            </a:r>
          </a:p>
          <a:p>
            <a:r>
              <a:rPr lang="tr-TR" dirty="0" err="1" smtClean="0"/>
              <a:t>Yönetimd</a:t>
            </a:r>
            <a:r>
              <a:rPr lang="tr-TR" dirty="0" smtClean="0"/>
              <a:t> çağdaş Yaklaşım</a:t>
            </a:r>
          </a:p>
          <a:p>
            <a:pPr marL="0" indent="0">
              <a:buNone/>
            </a:pPr>
            <a:endParaRPr lang="tr-TR" dirty="0"/>
          </a:p>
        </p:txBody>
      </p:sp>
    </p:spTree>
    <p:extLst>
      <p:ext uri="{BB962C8B-B14F-4D97-AF65-F5344CB8AC3E}">
        <p14:creationId xmlns:p14="http://schemas.microsoft.com/office/powerpoint/2010/main" val="409427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FF0000"/>
                </a:solidFill>
              </a:rPr>
              <a:t>Yönetimde Geleneksel Yaklaşım</a:t>
            </a:r>
            <a:endParaRPr lang="tr-TR" sz="4000" dirty="0">
              <a:solidFill>
                <a:srgbClr val="FF0000"/>
              </a:solidFill>
            </a:endParaRPr>
          </a:p>
        </p:txBody>
      </p:sp>
      <p:sp>
        <p:nvSpPr>
          <p:cNvPr id="3" name="İçerik Yer Tutucusu 2"/>
          <p:cNvSpPr>
            <a:spLocks noGrp="1"/>
          </p:cNvSpPr>
          <p:nvPr>
            <p:ph idx="1"/>
          </p:nvPr>
        </p:nvSpPr>
        <p:spPr/>
        <p:txBody>
          <a:bodyPr/>
          <a:lstStyle/>
          <a:p>
            <a:pPr marL="609600" indent="-609600">
              <a:buFontTx/>
              <a:buAutoNum type="arabicPeriod"/>
            </a:pPr>
            <a:r>
              <a:rPr lang="tr-TR" altLang="tr-TR" dirty="0">
                <a:latin typeface="+mj-lt"/>
              </a:rPr>
              <a:t>Bilimsel Yönetim Yaklaşımı</a:t>
            </a:r>
          </a:p>
          <a:p>
            <a:pPr marL="609600" indent="-609600">
              <a:buFontTx/>
              <a:buAutoNum type="arabicPeriod"/>
            </a:pPr>
            <a:r>
              <a:rPr lang="tr-TR" altLang="tr-TR" dirty="0">
                <a:latin typeface="+mj-lt"/>
              </a:rPr>
              <a:t>Yönetim Süreci Yaklaşımı</a:t>
            </a:r>
          </a:p>
          <a:p>
            <a:pPr marL="609600" indent="-609600">
              <a:buFontTx/>
              <a:buAutoNum type="arabicPeriod"/>
            </a:pPr>
            <a:r>
              <a:rPr lang="tr-TR" altLang="tr-TR" dirty="0">
                <a:latin typeface="+mj-lt"/>
              </a:rPr>
              <a:t>Bürokrasi Yaklaşımı</a:t>
            </a:r>
          </a:p>
          <a:p>
            <a:pPr marL="0" indent="0">
              <a:buNone/>
            </a:pPr>
            <a:r>
              <a:rPr lang="tr-TR" altLang="tr-TR" sz="2800" b="1" dirty="0">
                <a:solidFill>
                  <a:srgbClr val="FF0000"/>
                </a:solidFill>
              </a:rPr>
              <a:t>KLASİK (GELENEKSEL) YÖNETİM TEORİSİ</a:t>
            </a:r>
            <a:r>
              <a:rPr lang="tr-TR" altLang="tr-TR" sz="2800" dirty="0">
                <a:solidFill>
                  <a:srgbClr val="FF0000"/>
                </a:solidFill>
              </a:rPr>
              <a:t>:</a:t>
            </a:r>
            <a:r>
              <a:rPr lang="tr-TR" altLang="tr-TR" sz="2800" dirty="0">
                <a:solidFill>
                  <a:srgbClr val="FF0000"/>
                </a:solidFill>
                <a:latin typeface="+mj-lt"/>
              </a:rPr>
              <a:t> </a:t>
            </a:r>
            <a:r>
              <a:rPr lang="tr-TR" altLang="tr-TR" dirty="0">
                <a:latin typeface="+mj-lt"/>
              </a:rPr>
              <a:t>Verimlilik çözümleri ve işletmeler için getirilen yönetsel öneriler yönetim tarihçileri tarafından </a:t>
            </a:r>
            <a:r>
              <a:rPr lang="tr-TR" altLang="tr-TR" b="1" dirty="0">
                <a:latin typeface="+mj-lt"/>
              </a:rPr>
              <a:t>klasik yönetim kuramı</a:t>
            </a:r>
            <a:r>
              <a:rPr lang="tr-TR" altLang="tr-TR" dirty="0">
                <a:latin typeface="+mj-lt"/>
              </a:rPr>
              <a:t> olarak ele alınmıştır. Bu kuramın 3 önemli ismi Taylor, </a:t>
            </a:r>
            <a:r>
              <a:rPr lang="tr-TR" altLang="tr-TR" dirty="0" err="1">
                <a:latin typeface="+mj-lt"/>
              </a:rPr>
              <a:t>Fayol</a:t>
            </a:r>
            <a:r>
              <a:rPr lang="tr-TR" altLang="tr-TR" dirty="0">
                <a:latin typeface="+mj-lt"/>
              </a:rPr>
              <a:t> ve </a:t>
            </a:r>
            <a:r>
              <a:rPr lang="tr-TR" altLang="tr-TR" dirty="0" err="1">
                <a:latin typeface="+mj-lt"/>
              </a:rPr>
              <a:t>Weber’dir</a:t>
            </a:r>
            <a:r>
              <a:rPr lang="tr-TR" altLang="tr-TR" dirty="0">
                <a:latin typeface="+mj-lt"/>
              </a:rPr>
              <a:t>. </a:t>
            </a:r>
          </a:p>
          <a:p>
            <a:pPr marL="0" indent="0">
              <a:buNone/>
            </a:pPr>
            <a:endParaRPr lang="tr-TR" dirty="0"/>
          </a:p>
        </p:txBody>
      </p:sp>
    </p:spTree>
    <p:extLst>
      <p:ext uri="{BB962C8B-B14F-4D97-AF65-F5344CB8AC3E}">
        <p14:creationId xmlns:p14="http://schemas.microsoft.com/office/powerpoint/2010/main" val="22009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3538736" cy="6669360"/>
          </a:xfrm>
        </p:spPr>
        <p:txBody>
          <a:bodyPr>
            <a:normAutofit lnSpcReduction="10000"/>
          </a:bodyPr>
          <a:lstStyle/>
          <a:p>
            <a:pPr marL="0" indent="0">
              <a:buNone/>
            </a:pPr>
            <a:r>
              <a:rPr lang="tr-TR" altLang="tr-TR" sz="3600" dirty="0" smtClean="0">
                <a:solidFill>
                  <a:srgbClr val="FF0000"/>
                </a:solidFill>
                <a:latin typeface="+mj-lt"/>
              </a:rPr>
              <a:t>Bilimsel Yönetim Yaklaşımı</a:t>
            </a:r>
          </a:p>
          <a:p>
            <a:pPr marL="0" indent="0">
              <a:buNone/>
            </a:pPr>
            <a:r>
              <a:rPr lang="tr-TR" altLang="tr-TR" dirty="0" smtClean="0">
                <a:latin typeface="+mj-lt"/>
              </a:rPr>
              <a:t> </a:t>
            </a:r>
          </a:p>
          <a:p>
            <a:pPr marL="0" indent="0">
              <a:buNone/>
            </a:pPr>
            <a:r>
              <a:rPr lang="tr-TR" altLang="tr-TR" dirty="0" smtClean="0">
                <a:latin typeface="+mj-lt"/>
              </a:rPr>
              <a:t>Bilimsel </a:t>
            </a:r>
            <a:r>
              <a:rPr lang="tr-TR" altLang="tr-TR" dirty="0">
                <a:latin typeface="+mj-lt"/>
              </a:rPr>
              <a:t>Yönetim, bir işi ya da olayları sistematik gözlem ya da deney yoluyla elde edilen bilgilere dayalı standartlara </a:t>
            </a:r>
            <a:r>
              <a:rPr lang="tr-TR" altLang="tr-TR" dirty="0" smtClean="0">
                <a:latin typeface="+mj-lt"/>
              </a:rPr>
              <a:t>yönetmektedir.</a:t>
            </a:r>
          </a:p>
          <a:p>
            <a:pPr marL="0" indent="0">
              <a:buNone/>
            </a:pPr>
            <a:r>
              <a:rPr lang="tr-TR" altLang="tr-TR" dirty="0" smtClean="0">
                <a:latin typeface="+mj-lt"/>
              </a:rPr>
              <a:t>Öncülüğünü </a:t>
            </a:r>
            <a:r>
              <a:rPr lang="tr-TR" altLang="tr-TR" dirty="0" err="1">
                <a:latin typeface="+mj-lt"/>
              </a:rPr>
              <a:t>Frederick</a:t>
            </a:r>
            <a:r>
              <a:rPr lang="tr-TR" altLang="tr-TR" dirty="0">
                <a:latin typeface="+mj-lt"/>
              </a:rPr>
              <a:t> </a:t>
            </a:r>
            <a:r>
              <a:rPr lang="tr-TR" altLang="tr-TR" dirty="0" err="1">
                <a:latin typeface="+mj-lt"/>
              </a:rPr>
              <a:t>Winslow</a:t>
            </a:r>
            <a:r>
              <a:rPr lang="tr-TR" altLang="tr-TR" dirty="0">
                <a:latin typeface="+mj-lt"/>
              </a:rPr>
              <a:t> Taylor yapmıştır.   </a:t>
            </a:r>
            <a:endParaRPr lang="tr-TR"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1457"/>
            <a:ext cx="43529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232" y="4149080"/>
            <a:ext cx="45291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20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pPr lvl="0" fontAlgn="base">
              <a:lnSpc>
                <a:spcPct val="80000"/>
              </a:lnSpc>
              <a:spcAft>
                <a:spcPct val="0"/>
              </a:spcAft>
              <a:buNone/>
            </a:pPr>
            <a:r>
              <a:rPr lang="tr-TR" altLang="tr-TR" sz="2800" kern="0" dirty="0" err="1">
                <a:solidFill>
                  <a:srgbClr val="FF0000"/>
                </a:solidFill>
                <a:latin typeface="Times New Roman"/>
              </a:rPr>
              <a:t>Frederick</a:t>
            </a:r>
            <a:r>
              <a:rPr lang="tr-TR" altLang="tr-TR" sz="2800" kern="0" dirty="0">
                <a:solidFill>
                  <a:srgbClr val="FF0000"/>
                </a:solidFill>
                <a:latin typeface="Times New Roman"/>
              </a:rPr>
              <a:t> </a:t>
            </a:r>
            <a:r>
              <a:rPr lang="tr-TR" altLang="tr-TR" sz="2800" kern="0" dirty="0" err="1">
                <a:solidFill>
                  <a:srgbClr val="FF0000"/>
                </a:solidFill>
                <a:latin typeface="Times New Roman"/>
              </a:rPr>
              <a:t>Winslow</a:t>
            </a:r>
            <a:r>
              <a:rPr lang="tr-TR" altLang="tr-TR" sz="2800" kern="0" dirty="0">
                <a:solidFill>
                  <a:srgbClr val="FF0000"/>
                </a:solidFill>
                <a:latin typeface="Times New Roman"/>
              </a:rPr>
              <a:t> Taylor 1911</a:t>
            </a:r>
          </a:p>
          <a:p>
            <a:pPr lvl="0" fontAlgn="base">
              <a:lnSpc>
                <a:spcPct val="80000"/>
              </a:lnSpc>
              <a:spcAft>
                <a:spcPct val="0"/>
              </a:spcAft>
              <a:buNone/>
            </a:pPr>
            <a:r>
              <a:rPr lang="tr-TR" altLang="tr-TR" sz="2800" i="1" u="sng" kern="0" dirty="0">
                <a:solidFill>
                  <a:srgbClr val="000000"/>
                </a:solidFill>
                <a:latin typeface="Times New Roman"/>
              </a:rPr>
              <a:t>İşletmenin biçimsel yapısını incelemektedir</a:t>
            </a:r>
            <a:r>
              <a:rPr lang="tr-TR" altLang="tr-TR" sz="2800" i="1" u="sng" kern="0" dirty="0" smtClean="0">
                <a:solidFill>
                  <a:srgbClr val="000000"/>
                </a:solidFill>
                <a:latin typeface="Times New Roman"/>
              </a:rPr>
              <a:t>.</a:t>
            </a:r>
          </a:p>
          <a:p>
            <a:pPr lvl="0" fontAlgn="base">
              <a:lnSpc>
                <a:spcPct val="80000"/>
              </a:lnSpc>
              <a:spcAft>
                <a:spcPct val="0"/>
              </a:spcAft>
              <a:buNone/>
            </a:pPr>
            <a:endParaRPr lang="tr-TR" altLang="tr-TR" sz="2800" i="1" u="sng" kern="0" dirty="0">
              <a:solidFill>
                <a:srgbClr val="000000"/>
              </a:solidFill>
              <a:latin typeface="Times New Roman"/>
            </a:endParaRPr>
          </a:p>
          <a:p>
            <a:pPr lvl="1" fontAlgn="base">
              <a:lnSpc>
                <a:spcPct val="80000"/>
              </a:lnSpc>
              <a:spcAft>
                <a:spcPct val="0"/>
              </a:spcAft>
              <a:buFontTx/>
              <a:buChar char="–"/>
            </a:pPr>
            <a:r>
              <a:rPr lang="tr-TR" altLang="tr-TR" sz="2400" kern="0" dirty="0">
                <a:solidFill>
                  <a:srgbClr val="000000"/>
                </a:solidFill>
                <a:latin typeface="Times New Roman"/>
              </a:rPr>
              <a:t>Deneyime dayalı usuller yerine, her işin her öğesi için bilimsel metoda dayalı yöntem</a:t>
            </a:r>
          </a:p>
          <a:p>
            <a:pPr lvl="1" fontAlgn="base">
              <a:lnSpc>
                <a:spcPct val="80000"/>
              </a:lnSpc>
              <a:spcAft>
                <a:spcPct val="0"/>
              </a:spcAft>
              <a:buFontTx/>
              <a:buChar char="–"/>
            </a:pPr>
            <a:r>
              <a:rPr lang="tr-TR" altLang="tr-TR" sz="2400" kern="0" dirty="0" err="1">
                <a:solidFill>
                  <a:srgbClr val="000000"/>
                </a:solidFill>
                <a:latin typeface="Times New Roman"/>
              </a:rPr>
              <a:t>İşgörenlerin</a:t>
            </a:r>
            <a:r>
              <a:rPr lang="tr-TR" altLang="tr-TR" sz="2400" kern="0" dirty="0">
                <a:solidFill>
                  <a:srgbClr val="000000"/>
                </a:solidFill>
                <a:latin typeface="Times New Roman"/>
              </a:rPr>
              <a:t> bilimsel olarak seçimi, gelişim için gerekli eğitim</a:t>
            </a:r>
          </a:p>
          <a:p>
            <a:pPr lvl="1" fontAlgn="base">
              <a:lnSpc>
                <a:spcPct val="80000"/>
              </a:lnSpc>
              <a:spcAft>
                <a:spcPct val="0"/>
              </a:spcAft>
              <a:buFontTx/>
              <a:buChar char="–"/>
            </a:pPr>
            <a:r>
              <a:rPr lang="tr-TR" altLang="tr-TR" sz="2400" kern="0" dirty="0">
                <a:solidFill>
                  <a:srgbClr val="000000"/>
                </a:solidFill>
                <a:latin typeface="Times New Roman"/>
              </a:rPr>
              <a:t>Bilimsel ilkelere uygun işi, yönetim kademeleri </a:t>
            </a:r>
            <a:r>
              <a:rPr lang="tr-TR" altLang="tr-TR" sz="2400" kern="0" dirty="0" err="1">
                <a:solidFill>
                  <a:srgbClr val="000000"/>
                </a:solidFill>
                <a:latin typeface="Times New Roman"/>
              </a:rPr>
              <a:t>işgörenlerle</a:t>
            </a:r>
            <a:r>
              <a:rPr lang="tr-TR" altLang="tr-TR" sz="2400" kern="0" dirty="0">
                <a:solidFill>
                  <a:srgbClr val="000000"/>
                </a:solidFill>
                <a:latin typeface="Times New Roman"/>
              </a:rPr>
              <a:t> yakın iş birliği kurarak sağlar</a:t>
            </a:r>
          </a:p>
          <a:p>
            <a:pPr lvl="1" fontAlgn="base">
              <a:lnSpc>
                <a:spcPct val="80000"/>
              </a:lnSpc>
              <a:spcAft>
                <a:spcPct val="0"/>
              </a:spcAft>
              <a:buFontTx/>
              <a:buChar char="–"/>
            </a:pPr>
            <a:r>
              <a:rPr lang="tr-TR" altLang="tr-TR" sz="2400" kern="0" dirty="0" err="1">
                <a:solidFill>
                  <a:srgbClr val="000000"/>
                </a:solidFill>
                <a:latin typeface="Times New Roman"/>
              </a:rPr>
              <a:t>İşgörenler</a:t>
            </a:r>
            <a:r>
              <a:rPr lang="tr-TR" altLang="tr-TR" sz="2400" kern="0" dirty="0">
                <a:solidFill>
                  <a:srgbClr val="000000"/>
                </a:solidFill>
                <a:latin typeface="Times New Roman"/>
              </a:rPr>
              <a:t> ve yönetim arasında iş ve sorumluluk </a:t>
            </a:r>
            <a:r>
              <a:rPr lang="tr-TR" altLang="tr-TR" sz="2400" kern="0" dirty="0" smtClean="0">
                <a:solidFill>
                  <a:srgbClr val="000000"/>
                </a:solidFill>
                <a:latin typeface="Times New Roman"/>
              </a:rPr>
              <a:t>paylaşımı</a:t>
            </a:r>
          </a:p>
          <a:p>
            <a:pPr lvl="1" fontAlgn="base">
              <a:lnSpc>
                <a:spcPct val="80000"/>
              </a:lnSpc>
              <a:spcAft>
                <a:spcPct val="0"/>
              </a:spcAft>
              <a:buFontTx/>
              <a:buChar char="–"/>
            </a:pPr>
            <a:endParaRPr lang="tr-TR" altLang="tr-TR" sz="2400" kern="0" dirty="0">
              <a:solidFill>
                <a:srgbClr val="000000"/>
              </a:solidFill>
              <a:latin typeface="Times New Roman"/>
            </a:endParaRPr>
          </a:p>
          <a:p>
            <a:pPr lvl="0" fontAlgn="base">
              <a:lnSpc>
                <a:spcPct val="80000"/>
              </a:lnSpc>
              <a:spcAft>
                <a:spcPct val="0"/>
              </a:spcAft>
              <a:buNone/>
            </a:pPr>
            <a:r>
              <a:rPr lang="tr-TR" altLang="tr-TR" sz="2800" kern="0" dirty="0">
                <a:solidFill>
                  <a:srgbClr val="000000"/>
                </a:solidFill>
                <a:latin typeface="Times New Roman"/>
              </a:rPr>
              <a:t>Örgüt Teorisine </a:t>
            </a:r>
            <a:r>
              <a:rPr lang="tr-TR" altLang="tr-TR" sz="2800" kern="0" dirty="0" smtClean="0">
                <a:solidFill>
                  <a:srgbClr val="000000"/>
                </a:solidFill>
                <a:latin typeface="Times New Roman"/>
              </a:rPr>
              <a:t>Katkıları</a:t>
            </a:r>
            <a:endParaRPr lang="tr-TR" altLang="tr-TR" sz="2800" kern="0" dirty="0">
              <a:solidFill>
                <a:srgbClr val="000000"/>
              </a:solidFill>
              <a:latin typeface="Times New Roman"/>
            </a:endParaRPr>
          </a:p>
          <a:p>
            <a:pPr lvl="1" fontAlgn="base">
              <a:lnSpc>
                <a:spcPct val="80000"/>
              </a:lnSpc>
              <a:spcAft>
                <a:spcPct val="0"/>
              </a:spcAft>
              <a:buFontTx/>
              <a:buChar char="–"/>
            </a:pPr>
            <a:r>
              <a:rPr lang="tr-TR" altLang="tr-TR" sz="2400" kern="0" dirty="0">
                <a:solidFill>
                  <a:srgbClr val="000000"/>
                </a:solidFill>
                <a:latin typeface="Times New Roman"/>
              </a:rPr>
              <a:t>İş dizaynı ve standartlaşma</a:t>
            </a:r>
          </a:p>
          <a:p>
            <a:pPr lvl="1" fontAlgn="base">
              <a:lnSpc>
                <a:spcPct val="80000"/>
              </a:lnSpc>
              <a:spcAft>
                <a:spcPct val="0"/>
              </a:spcAft>
              <a:buFontTx/>
              <a:buChar char="–"/>
            </a:pPr>
            <a:r>
              <a:rPr lang="tr-TR" altLang="tr-TR" sz="2400" kern="0" dirty="0">
                <a:solidFill>
                  <a:srgbClr val="000000"/>
                </a:solidFill>
                <a:latin typeface="Times New Roman"/>
              </a:rPr>
              <a:t>Fonksiyonel formenlik</a:t>
            </a:r>
          </a:p>
          <a:p>
            <a:pPr lvl="0" fontAlgn="base">
              <a:spcAft>
                <a:spcPct val="0"/>
              </a:spcAft>
              <a:buNone/>
            </a:pPr>
            <a:endParaRPr lang="tr-TR" dirty="0">
              <a:latin typeface="+mj-lt"/>
            </a:endParaRPr>
          </a:p>
        </p:txBody>
      </p:sp>
    </p:spTree>
    <p:extLst>
      <p:ext uri="{BB962C8B-B14F-4D97-AF65-F5344CB8AC3E}">
        <p14:creationId xmlns:p14="http://schemas.microsoft.com/office/powerpoint/2010/main" val="47641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5796136" cy="6858000"/>
          </a:xfrm>
        </p:spPr>
        <p:txBody>
          <a:bodyPr>
            <a:normAutofit lnSpcReduction="10000"/>
          </a:bodyPr>
          <a:lstStyle/>
          <a:p>
            <a:pPr marL="273050" lvl="0" indent="-273050" algn="just" fontAlgn="base">
              <a:spcBef>
                <a:spcPts val="575"/>
              </a:spcBef>
              <a:spcAft>
                <a:spcPct val="0"/>
              </a:spcAft>
              <a:buClr>
                <a:srgbClr val="D34817"/>
              </a:buClr>
              <a:buSzPct val="85000"/>
              <a:buNone/>
            </a:pPr>
            <a:r>
              <a:rPr lang="tr-TR" altLang="tr-TR" sz="2600" b="1" dirty="0">
                <a:solidFill>
                  <a:srgbClr val="FF0000"/>
                </a:solidFill>
                <a:latin typeface="Perpetua"/>
              </a:rPr>
              <a:t>YÖNETİM SÜRECİ YAKLAŞIMI</a:t>
            </a:r>
            <a:r>
              <a:rPr lang="tr-TR" altLang="tr-TR" sz="2600" dirty="0" smtClean="0">
                <a:solidFill>
                  <a:srgbClr val="FF0000"/>
                </a:solidFill>
                <a:latin typeface="Perpetua"/>
              </a:rPr>
              <a:t>:</a:t>
            </a:r>
          </a:p>
          <a:p>
            <a:pPr marL="273050" lvl="0" indent="-273050" fontAlgn="base">
              <a:spcBef>
                <a:spcPts val="575"/>
              </a:spcBef>
              <a:spcAft>
                <a:spcPct val="0"/>
              </a:spcAft>
              <a:buClr>
                <a:srgbClr val="D34817"/>
              </a:buClr>
              <a:buSzPct val="85000"/>
              <a:buNone/>
            </a:pPr>
            <a:r>
              <a:rPr lang="tr-TR" altLang="tr-TR" sz="2600" dirty="0">
                <a:solidFill>
                  <a:prstClr val="black"/>
                </a:solidFill>
                <a:latin typeface="Perpetua"/>
              </a:rPr>
              <a:t> </a:t>
            </a:r>
            <a:r>
              <a:rPr lang="tr-TR" altLang="tr-TR" sz="2600" dirty="0" smtClean="0">
                <a:solidFill>
                  <a:prstClr val="black"/>
                </a:solidFill>
                <a:latin typeface="Perpetua"/>
              </a:rPr>
              <a:t>  </a:t>
            </a:r>
            <a:r>
              <a:rPr lang="tr-TR" altLang="tr-TR" sz="2800" dirty="0">
                <a:solidFill>
                  <a:prstClr val="black"/>
                </a:solidFill>
                <a:latin typeface="+mj-lt"/>
              </a:rPr>
              <a:t>Bu yaklaşımın öncüsü Henry </a:t>
            </a:r>
            <a:r>
              <a:rPr lang="tr-TR" altLang="tr-TR" sz="2800" dirty="0" err="1">
                <a:solidFill>
                  <a:prstClr val="black"/>
                </a:solidFill>
                <a:latin typeface="+mj-lt"/>
              </a:rPr>
              <a:t>Fayol</a:t>
            </a:r>
            <a:r>
              <a:rPr lang="tr-TR" altLang="tr-TR" sz="2800" dirty="0">
                <a:solidFill>
                  <a:prstClr val="black"/>
                </a:solidFill>
                <a:latin typeface="+mj-lt"/>
              </a:rPr>
              <a:t>, örgüt tasarımı, örgütün ve yönetimin fonksiyonları ve yönetim ilkeleri açısından yönetime yukarıdan bakarak üst kademe yönetim birimini geliştirmeye çaba sarf etmiştir. </a:t>
            </a:r>
            <a:r>
              <a:rPr lang="tr-TR" altLang="tr-TR" sz="2800" dirty="0" err="1">
                <a:solidFill>
                  <a:prstClr val="black"/>
                </a:solidFill>
                <a:latin typeface="+mj-lt"/>
              </a:rPr>
              <a:t>Fayol’a</a:t>
            </a:r>
            <a:r>
              <a:rPr lang="tr-TR" altLang="tr-TR" sz="2800" dirty="0">
                <a:solidFill>
                  <a:prstClr val="black"/>
                </a:solidFill>
                <a:latin typeface="+mj-lt"/>
              </a:rPr>
              <a:t> göre, teknik, ticari, finansal, muhasebe, güvenlik olmak üzere gruplandırılan işletme faaliyetlerinden biri de yönetim faaliyetidir. </a:t>
            </a:r>
            <a:r>
              <a:rPr lang="tr-TR" altLang="tr-TR" sz="2800" dirty="0" err="1">
                <a:solidFill>
                  <a:prstClr val="black"/>
                </a:solidFill>
                <a:latin typeface="+mj-lt"/>
              </a:rPr>
              <a:t>Fayol’a</a:t>
            </a:r>
            <a:r>
              <a:rPr lang="tr-TR" altLang="tr-TR" sz="2800" dirty="0">
                <a:solidFill>
                  <a:prstClr val="black"/>
                </a:solidFill>
                <a:latin typeface="+mj-lt"/>
              </a:rPr>
              <a:t> göre yönetim faaliyeti bir süreç olup; planlama, organize etme, yürütme, koordinasyon ve kontrol fonksiyonlarından oluşmaktadır. </a:t>
            </a:r>
            <a:endParaRPr lang="en-US" altLang="tr-TR" sz="2800" dirty="0">
              <a:solidFill>
                <a:prstClr val="black"/>
              </a:solidFill>
              <a:latin typeface="+mj-lt"/>
            </a:endParaRPr>
          </a:p>
          <a:p>
            <a:pPr marL="0" indent="0">
              <a:buNone/>
            </a:pPr>
            <a:endParaRPr lang="tr-TR" sz="28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620688"/>
            <a:ext cx="349188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56461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1873</Words>
  <Application>Microsoft Office PowerPoint</Application>
  <PresentationFormat>Ekran Gösterisi (4:3)</PresentationFormat>
  <Paragraphs>161</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Ofis Teması</vt:lpstr>
      <vt:lpstr>Yönetim ve Organizasyon</vt:lpstr>
      <vt:lpstr>YÖNETİM</vt:lpstr>
      <vt:lpstr>PowerPoint Sunusu</vt:lpstr>
      <vt:lpstr>PowerPoint Sunusu</vt:lpstr>
      <vt:lpstr>Yönetimin Tarihsel Gelişimi</vt:lpstr>
      <vt:lpstr>Yönetimde Geleneksel Yaklaşım</vt:lpstr>
      <vt:lpstr>PowerPoint Sunusu</vt:lpstr>
      <vt:lpstr>PowerPoint Sunusu</vt:lpstr>
      <vt:lpstr>PowerPoint Sunusu</vt:lpstr>
      <vt:lpstr>Yönetim Süreci Teorisi </vt:lpstr>
      <vt:lpstr>PowerPoint Sunusu</vt:lpstr>
      <vt:lpstr>Yönetimde Davranışsal Yaklaşım</vt:lpstr>
      <vt:lpstr>MODERN (Çağdaş) YÖNETİM YAKLAŞIMI </vt:lpstr>
      <vt:lpstr>PowerPoint Sunusu</vt:lpstr>
      <vt:lpstr>Durumsallık Yaklaşımı</vt:lpstr>
      <vt:lpstr>PowerPoint Sunusu</vt:lpstr>
      <vt:lpstr>PowerPoint Sunusu</vt:lpstr>
      <vt:lpstr>Yönetim Pramidi</vt:lpstr>
      <vt:lpstr>PowerPoint Sunusu</vt:lpstr>
      <vt:lpstr>PowerPoint Sunusu</vt:lpstr>
      <vt:lpstr>Yönetimde Hiyerarşi</vt:lpstr>
      <vt:lpstr>Yönetici Kimdir? Ne Yapar?</vt:lpstr>
      <vt:lpstr>PowerPoint Sunusu</vt:lpstr>
      <vt:lpstr>Yöneticiler; planlama, örgütleme, yürütme ve kontrol kapsamında şu işleri yaparlar:</vt:lpstr>
      <vt:lpstr>PowerPoint Sunusu</vt:lpstr>
      <vt:lpstr>Yöneticinin Nitelikleri</vt:lpstr>
      <vt:lpstr>PowerPoint Sunusu</vt:lpstr>
      <vt:lpstr>PowerPoint Sunusu</vt:lpstr>
      <vt:lpstr>PowerPoint Sunusu</vt:lpstr>
      <vt:lpstr>Yönetim Fonksiyonları</vt:lpstr>
      <vt:lpstr>PowerPoint Sunusu</vt:lpstr>
      <vt:lpstr>Planlama</vt:lpstr>
      <vt:lpstr>Planlama Aşamaları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Irem PELIT</dc:creator>
  <cp:lastModifiedBy>Irem PELIT</cp:lastModifiedBy>
  <cp:revision>36</cp:revision>
  <dcterms:created xsi:type="dcterms:W3CDTF">2017-10-31T08:20:04Z</dcterms:created>
  <dcterms:modified xsi:type="dcterms:W3CDTF">2017-11-02T08:45:56Z</dcterms:modified>
</cp:coreProperties>
</file>