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5"/>
  </p:handoutMasterIdLst>
  <p:sldIdLst>
    <p:sldId id="256" r:id="rId2"/>
    <p:sldId id="267" r:id="rId3"/>
    <p:sldId id="268" r:id="rId4"/>
    <p:sldId id="269" r:id="rId5"/>
    <p:sldId id="270" r:id="rId6"/>
    <p:sldId id="271" r:id="rId7"/>
    <p:sldId id="272" r:id="rId8"/>
    <p:sldId id="273" r:id="rId9"/>
    <p:sldId id="274" r:id="rId10"/>
    <p:sldId id="275" r:id="rId11"/>
    <p:sldId id="290" r:id="rId12"/>
    <p:sldId id="277" r:id="rId13"/>
    <p:sldId id="278" r:id="rId14"/>
    <p:sldId id="279" r:id="rId15"/>
    <p:sldId id="280" r:id="rId16"/>
    <p:sldId id="281" r:id="rId17"/>
    <p:sldId id="282" r:id="rId18"/>
    <p:sldId id="257" r:id="rId19"/>
    <p:sldId id="258" r:id="rId20"/>
    <p:sldId id="259" r:id="rId21"/>
    <p:sldId id="260" r:id="rId22"/>
    <p:sldId id="261" r:id="rId23"/>
    <p:sldId id="289" r:id="rId24"/>
    <p:sldId id="262" r:id="rId25"/>
    <p:sldId id="263" r:id="rId26"/>
    <p:sldId id="264" r:id="rId27"/>
    <p:sldId id="265" r:id="rId28"/>
    <p:sldId id="285" r:id="rId29"/>
    <p:sldId id="286" r:id="rId30"/>
    <p:sldId id="287" r:id="rId31"/>
    <p:sldId id="288" r:id="rId32"/>
    <p:sldId id="283" r:id="rId33"/>
    <p:sldId id="284"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52" autoAdjust="0"/>
  </p:normalViewPr>
  <p:slideViewPr>
    <p:cSldViewPr>
      <p:cViewPr varScale="1">
        <p:scale>
          <a:sx n="70" d="100"/>
          <a:sy n="70" d="100"/>
        </p:scale>
        <p:origin x="-137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D125750-015D-4391-9D79-3A175322132B}" type="datetimeFigureOut">
              <a:rPr lang="tr-TR" smtClean="0"/>
              <a:t>19.12.2016</a:t>
            </a:fld>
            <a:endParaRPr lang="tr-T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88B11A6-0A8F-4D7B-9843-45C74F6D9D1F}" type="slidenum">
              <a:rPr lang="tr-TR" smtClean="0"/>
              <a:t>‹#›</a:t>
            </a:fld>
            <a:endParaRPr lang="tr-TR"/>
          </a:p>
        </p:txBody>
      </p:sp>
    </p:spTree>
    <p:extLst>
      <p:ext uri="{BB962C8B-B14F-4D97-AF65-F5344CB8AC3E}">
        <p14:creationId xmlns:p14="http://schemas.microsoft.com/office/powerpoint/2010/main" val="332990317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12/19/2016</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12/19/2016</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The Institutional Structure of the EU</a:t>
            </a:r>
            <a:endParaRPr lang="tr-TR" dirty="0"/>
          </a:p>
        </p:txBody>
      </p:sp>
      <p:sp>
        <p:nvSpPr>
          <p:cNvPr id="3" name="Subtitle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374259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Expenditure</a:t>
            </a:r>
            <a:endParaRPr lang="tr-TR" dirty="0"/>
          </a:p>
        </p:txBody>
      </p:sp>
      <p:sp>
        <p:nvSpPr>
          <p:cNvPr id="3" name="Content Placeholder 2"/>
          <p:cNvSpPr>
            <a:spLocks noGrp="1"/>
          </p:cNvSpPr>
          <p:nvPr>
            <p:ph idx="1"/>
          </p:nvPr>
        </p:nvSpPr>
        <p:spPr/>
        <p:txBody>
          <a:bodyPr>
            <a:normAutofit/>
          </a:bodyPr>
          <a:lstStyle/>
          <a:p>
            <a:pPr algn="just"/>
            <a:r>
              <a:rPr lang="en-US" sz="2400" dirty="0"/>
              <a:t>Most of the EU budget is used for agricultural and regional support, while the administration only accounts for 6-7%.</a:t>
            </a:r>
          </a:p>
          <a:p>
            <a:pPr algn="just"/>
            <a:r>
              <a:rPr lang="tr-TR" sz="2400" dirty="0" smtClean="0"/>
              <a:t>T</a:t>
            </a:r>
            <a:r>
              <a:rPr lang="en-US" sz="2400" dirty="0" smtClean="0"/>
              <a:t>he </a:t>
            </a:r>
            <a:r>
              <a:rPr lang="en-US" sz="2400" dirty="0"/>
              <a:t>largest single expenditure item was due to the Common Agricultural Policy (CAP</a:t>
            </a:r>
            <a:r>
              <a:rPr lang="en-US" sz="2400" dirty="0" smtClean="0"/>
              <a:t>)</a:t>
            </a:r>
            <a:r>
              <a:rPr lang="tr-TR" sz="2400" dirty="0" smtClean="0"/>
              <a:t>. </a:t>
            </a:r>
            <a:r>
              <a:rPr lang="tr-TR" sz="2400" dirty="0"/>
              <a:t>T</a:t>
            </a:r>
            <a:r>
              <a:rPr lang="en-US" sz="2400" dirty="0"/>
              <a:t>he share of traditional CAP spending is projected to decrease significantly to 32%</a:t>
            </a:r>
            <a:r>
              <a:rPr lang="tr-TR" sz="2400" dirty="0" smtClean="0"/>
              <a:t>.</a:t>
            </a:r>
          </a:p>
          <a:p>
            <a:pPr algn="just"/>
            <a:r>
              <a:rPr lang="tr-TR" sz="2400" dirty="0" err="1" smtClean="0"/>
              <a:t>Other</a:t>
            </a:r>
            <a:r>
              <a:rPr lang="tr-TR" sz="2400" dirty="0" smtClean="0"/>
              <a:t> </a:t>
            </a:r>
            <a:r>
              <a:rPr lang="tr-TR" sz="2400" dirty="0" err="1" smtClean="0"/>
              <a:t>expenditures</a:t>
            </a:r>
            <a:r>
              <a:rPr lang="tr-TR" sz="2400" dirty="0" smtClean="0"/>
              <a:t> </a:t>
            </a:r>
            <a:r>
              <a:rPr lang="tr-TR" sz="2400" dirty="0" err="1" smtClean="0"/>
              <a:t>items</a:t>
            </a:r>
            <a:r>
              <a:rPr lang="tr-TR" sz="2400" dirty="0" smtClean="0"/>
              <a:t> </a:t>
            </a:r>
            <a:r>
              <a:rPr lang="tr-TR" sz="2400" dirty="0" err="1" smtClean="0"/>
              <a:t>are</a:t>
            </a:r>
            <a:r>
              <a:rPr lang="tr-TR" sz="2400" b="1" dirty="0" smtClean="0"/>
              <a:t>: </a:t>
            </a:r>
            <a:r>
              <a:rPr lang="en-US" sz="2400" dirty="0" smtClean="0"/>
              <a:t>direct </a:t>
            </a:r>
            <a:r>
              <a:rPr lang="en-US" sz="2400" dirty="0"/>
              <a:t>aid, export refunds, storage and rural development and </a:t>
            </a:r>
            <a:r>
              <a:rPr lang="en-US" sz="2400" dirty="0" smtClean="0"/>
              <a:t>subsidies</a:t>
            </a:r>
            <a:r>
              <a:rPr lang="tr-TR" sz="2400" dirty="0"/>
              <a:t>.</a:t>
            </a:r>
          </a:p>
        </p:txBody>
      </p:sp>
    </p:spTree>
    <p:extLst>
      <p:ext uri="{BB962C8B-B14F-4D97-AF65-F5344CB8AC3E}">
        <p14:creationId xmlns:p14="http://schemas.microsoft.com/office/powerpoint/2010/main" val="1031374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a:t>Expenditure</a:t>
            </a:r>
            <a:endParaRPr lang="tr-TR" dirty="0"/>
          </a:p>
        </p:txBody>
      </p:sp>
      <p:sp>
        <p:nvSpPr>
          <p:cNvPr id="3" name="İçerik Yer Tutucusu 2"/>
          <p:cNvSpPr>
            <a:spLocks noGrp="1"/>
          </p:cNvSpPr>
          <p:nvPr>
            <p:ph idx="1"/>
          </p:nvPr>
        </p:nvSpPr>
        <p:spPr/>
        <p:txBody>
          <a:bodyPr/>
          <a:lstStyle/>
          <a:p>
            <a:pPr algn="just"/>
            <a:r>
              <a:rPr lang="tr-TR" dirty="0"/>
              <a:t>T</a:t>
            </a:r>
            <a:r>
              <a:rPr lang="en-US" sz="2400" dirty="0"/>
              <a:t>he </a:t>
            </a:r>
            <a:r>
              <a:rPr lang="en-US" sz="2400" b="1" dirty="0"/>
              <a:t>EU's structural funds, </a:t>
            </a:r>
            <a:r>
              <a:rPr lang="en-US" sz="2400" dirty="0"/>
              <a:t>which are used to </a:t>
            </a:r>
            <a:r>
              <a:rPr lang="en-US" sz="2400" b="1" dirty="0"/>
              <a:t>support specific regions </a:t>
            </a:r>
            <a:r>
              <a:rPr lang="en-US" sz="2400" dirty="0"/>
              <a:t>in the EU, as part of EU's regional policy, which aims to </a:t>
            </a:r>
            <a:r>
              <a:rPr lang="en-US" sz="2400" b="1" dirty="0"/>
              <a:t>reduce regional disparities in terms of income, wealth and opportunities</a:t>
            </a:r>
            <a:r>
              <a:rPr lang="en-US" sz="2400" dirty="0"/>
              <a:t>. Europe's poorer regions receive most of the support, but all European regions are eligible for funding under the policy's various funds and programs. </a:t>
            </a:r>
            <a:r>
              <a:rPr lang="en-US" sz="2400" b="1" dirty="0"/>
              <a:t>While the CAP spending is going down, the regional support is </a:t>
            </a:r>
            <a:r>
              <a:rPr lang="en-US" sz="2400" b="1" dirty="0" smtClean="0"/>
              <a:t>increasing</a:t>
            </a:r>
            <a:r>
              <a:rPr lang="tr-TR" sz="2400" dirty="0" smtClean="0"/>
              <a:t>.</a:t>
            </a:r>
          </a:p>
          <a:p>
            <a:pPr algn="just"/>
            <a:r>
              <a:rPr lang="en-US" sz="2400" dirty="0" smtClean="0"/>
              <a:t> </a:t>
            </a:r>
            <a:r>
              <a:rPr lang="en-US" sz="2400" b="1" dirty="0" smtClean="0"/>
              <a:t>External </a:t>
            </a:r>
            <a:r>
              <a:rPr lang="en-US" sz="2400" b="1" dirty="0"/>
              <a:t>actions</a:t>
            </a:r>
            <a:r>
              <a:rPr lang="tr-TR" sz="2400" dirty="0"/>
              <a:t>: </a:t>
            </a:r>
            <a:r>
              <a:rPr lang="en-US" sz="2400" dirty="0"/>
              <a:t>EU's international activities outside the EU (</a:t>
            </a:r>
            <a:r>
              <a:rPr lang="en-US" sz="2400" b="1" dirty="0"/>
              <a:t>development aid, peace keeping and security work, election observers</a:t>
            </a:r>
            <a:r>
              <a:rPr lang="en-US" sz="2400" dirty="0"/>
              <a:t> etc</a:t>
            </a:r>
            <a:r>
              <a:rPr lang="en-US" sz="2400" dirty="0" smtClean="0"/>
              <a:t>.)</a:t>
            </a:r>
            <a:r>
              <a:rPr lang="en-US" sz="2400" b="1" dirty="0" smtClean="0"/>
              <a:t>.</a:t>
            </a:r>
            <a:endParaRPr lang="en-US" sz="2400" b="1" dirty="0"/>
          </a:p>
          <a:p>
            <a:endParaRPr lang="tr-TR" sz="2400" dirty="0"/>
          </a:p>
        </p:txBody>
      </p:sp>
    </p:spTree>
    <p:extLst>
      <p:ext uri="{BB962C8B-B14F-4D97-AF65-F5344CB8AC3E}">
        <p14:creationId xmlns:p14="http://schemas.microsoft.com/office/powerpoint/2010/main" val="4072547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Executive Responsabilities</a:t>
            </a:r>
            <a:endParaRPr lang="tr-TR" dirty="0"/>
          </a:p>
        </p:txBody>
      </p:sp>
      <p:sp>
        <p:nvSpPr>
          <p:cNvPr id="3" name="Content Placeholder 2"/>
          <p:cNvSpPr>
            <a:spLocks noGrp="1"/>
          </p:cNvSpPr>
          <p:nvPr>
            <p:ph idx="1"/>
          </p:nvPr>
        </p:nvSpPr>
        <p:spPr/>
        <p:txBody>
          <a:bodyPr/>
          <a:lstStyle/>
          <a:p>
            <a:pPr algn="just"/>
            <a:r>
              <a:rPr lang="tr-TR" dirty="0" smtClean="0"/>
              <a:t>Although the Commission is described as the EU’s executive body, it lacks the ability to do that in practice </a:t>
            </a:r>
            <a:r>
              <a:rPr lang="tr-TR" b="1" dirty="0" smtClean="0"/>
              <a:t>without the help of member states’ civil services</a:t>
            </a:r>
            <a:r>
              <a:rPr lang="tr-TR" dirty="0" smtClean="0"/>
              <a:t>. On farms, in factories, at airports and docks, the </a:t>
            </a:r>
            <a:r>
              <a:rPr lang="tr-TR" b="1" dirty="0" smtClean="0"/>
              <a:t>Commission depends entirely on national officials. </a:t>
            </a:r>
          </a:p>
          <a:p>
            <a:pPr algn="just"/>
            <a:r>
              <a:rPr lang="tr-TR" dirty="0" smtClean="0"/>
              <a:t>The </a:t>
            </a:r>
            <a:r>
              <a:rPr lang="tr-TR" b="1" dirty="0" smtClean="0"/>
              <a:t>Commission’s executive power therefore refers not ground-level implementation but to the enactment of rules and regulations necessary to give the EU legislation practical effect. </a:t>
            </a:r>
          </a:p>
          <a:p>
            <a:pPr algn="just"/>
            <a:r>
              <a:rPr lang="tr-TR" b="1" dirty="0" smtClean="0"/>
              <a:t>Overregulation</a:t>
            </a:r>
            <a:r>
              <a:rPr lang="tr-TR" dirty="0" smtClean="0"/>
              <a:t>: EU citizens critize the Commission for regulating even the length of British sausage or the size and shape of potted plants. </a:t>
            </a:r>
            <a:endParaRPr lang="tr-TR" dirty="0"/>
          </a:p>
        </p:txBody>
      </p:sp>
    </p:spTree>
    <p:extLst>
      <p:ext uri="{BB962C8B-B14F-4D97-AF65-F5344CB8AC3E}">
        <p14:creationId xmlns:p14="http://schemas.microsoft.com/office/powerpoint/2010/main" val="2084910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Executive Responsabilities</a:t>
            </a:r>
          </a:p>
        </p:txBody>
      </p:sp>
      <p:sp>
        <p:nvSpPr>
          <p:cNvPr id="3" name="Content Placeholder 2"/>
          <p:cNvSpPr>
            <a:spLocks noGrp="1"/>
          </p:cNvSpPr>
          <p:nvPr>
            <p:ph idx="1"/>
          </p:nvPr>
        </p:nvSpPr>
        <p:spPr/>
        <p:txBody>
          <a:bodyPr>
            <a:normAutofit fontScale="92500"/>
          </a:bodyPr>
          <a:lstStyle/>
          <a:p>
            <a:pPr algn="just"/>
            <a:r>
              <a:rPr lang="tr-TR" dirty="0" smtClean="0"/>
              <a:t>The Commission is alone resposible for </a:t>
            </a:r>
            <a:r>
              <a:rPr lang="tr-TR" b="1" dirty="0" smtClean="0"/>
              <a:t>implementing EU competition policy, </a:t>
            </a:r>
            <a:r>
              <a:rPr lang="tr-TR" dirty="0" smtClean="0"/>
              <a:t>which includes measures to </a:t>
            </a:r>
            <a:r>
              <a:rPr lang="tr-TR" b="1" dirty="0" smtClean="0"/>
              <a:t>curb excessive state subsidies and prevent abuse of dominant position by companies</a:t>
            </a:r>
            <a:r>
              <a:rPr lang="tr-TR" dirty="0" smtClean="0"/>
              <a:t>. </a:t>
            </a:r>
          </a:p>
          <a:p>
            <a:pPr algn="just"/>
            <a:r>
              <a:rPr lang="tr-TR" b="1" dirty="0" smtClean="0"/>
              <a:t>Competition policy </a:t>
            </a:r>
            <a:r>
              <a:rPr lang="tr-TR" dirty="0" smtClean="0"/>
              <a:t>is essential for </a:t>
            </a:r>
            <a:r>
              <a:rPr lang="tr-TR" b="1" dirty="0" smtClean="0"/>
              <a:t>proper functioning of single market. </a:t>
            </a:r>
          </a:p>
          <a:p>
            <a:pPr algn="just"/>
            <a:r>
              <a:rPr lang="tr-TR" dirty="0" smtClean="0"/>
              <a:t>The Commission has the </a:t>
            </a:r>
            <a:r>
              <a:rPr lang="tr-TR" b="1" dirty="0" smtClean="0"/>
              <a:t>sole authority to approve or block large mergers and acquisitions that could distort competition. </a:t>
            </a:r>
          </a:p>
          <a:p>
            <a:pPr algn="just"/>
            <a:r>
              <a:rPr lang="tr-TR" dirty="0" smtClean="0"/>
              <a:t>The Commission also </a:t>
            </a:r>
            <a:r>
              <a:rPr lang="tr-TR" b="1" dirty="0" smtClean="0"/>
              <a:t>encourages member states to maintain fiscal discipline and undertake economic reforms to ensure the sucess of EMU and the implementation of the Lisbon strategy. </a:t>
            </a:r>
          </a:p>
          <a:p>
            <a:pPr algn="just"/>
            <a:r>
              <a:rPr lang="tr-TR" dirty="0" smtClean="0"/>
              <a:t>The Commission </a:t>
            </a:r>
            <a:r>
              <a:rPr lang="tr-TR" b="1" dirty="0" smtClean="0"/>
              <a:t>drafts the Broad Economic Policy guidelines, a key document for economic policy coordination within the EU. </a:t>
            </a:r>
            <a:endParaRPr lang="tr-TR" b="1" dirty="0"/>
          </a:p>
        </p:txBody>
      </p:sp>
    </p:spTree>
    <p:extLst>
      <p:ext uri="{BB962C8B-B14F-4D97-AF65-F5344CB8AC3E}">
        <p14:creationId xmlns:p14="http://schemas.microsoft.com/office/powerpoint/2010/main" val="493492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Policing Community Law</a:t>
            </a:r>
            <a:endParaRPr lang="tr-TR" dirty="0"/>
          </a:p>
        </p:txBody>
      </p:sp>
      <p:sp>
        <p:nvSpPr>
          <p:cNvPr id="3" name="Content Placeholder 2"/>
          <p:cNvSpPr>
            <a:spLocks noGrp="1"/>
          </p:cNvSpPr>
          <p:nvPr>
            <p:ph idx="1"/>
          </p:nvPr>
        </p:nvSpPr>
        <p:spPr/>
        <p:txBody>
          <a:bodyPr>
            <a:normAutofit fontScale="92500" lnSpcReduction="10000"/>
          </a:bodyPr>
          <a:lstStyle/>
          <a:p>
            <a:pPr algn="just"/>
            <a:r>
              <a:rPr lang="tr-TR" dirty="0" smtClean="0"/>
              <a:t>The Commission is called the </a:t>
            </a:r>
            <a:r>
              <a:rPr lang="tr-TR" b="1" dirty="0" smtClean="0"/>
              <a:t>guardian of Treaties</a:t>
            </a:r>
            <a:r>
              <a:rPr lang="tr-TR" dirty="0" smtClean="0"/>
              <a:t>. This means that it can </a:t>
            </a:r>
            <a:r>
              <a:rPr lang="tr-TR" b="1" dirty="0" smtClean="0"/>
              <a:t>bring a member state before the Court of Justice for </a:t>
            </a:r>
            <a:r>
              <a:rPr lang="tr-TR" b="1" dirty="0" err="1" smtClean="0"/>
              <a:t>alleged</a:t>
            </a:r>
            <a:r>
              <a:rPr lang="tr-TR" b="1" dirty="0" smtClean="0"/>
              <a:t> </a:t>
            </a:r>
            <a:r>
              <a:rPr lang="tr-TR" b="1" dirty="0" err="1" smtClean="0"/>
              <a:t>non-fullfillment</a:t>
            </a:r>
            <a:r>
              <a:rPr lang="tr-TR" b="1" dirty="0" smtClean="0"/>
              <a:t> of treaty obligations.</a:t>
            </a:r>
          </a:p>
          <a:p>
            <a:pPr algn="just"/>
            <a:r>
              <a:rPr lang="tr-TR" dirty="0" smtClean="0"/>
              <a:t>Most member state violations result from </a:t>
            </a:r>
            <a:r>
              <a:rPr lang="tr-TR" b="1" dirty="0" smtClean="0"/>
              <a:t>misunderstandings or misinterpretations or from delays in transposing Community legislation into national law</a:t>
            </a:r>
            <a:r>
              <a:rPr lang="tr-TR" dirty="0" smtClean="0"/>
              <a:t>. </a:t>
            </a:r>
            <a:r>
              <a:rPr lang="tr-TR" b="1" dirty="0" smtClean="0"/>
              <a:t>Deliberate noncompliance </a:t>
            </a:r>
            <a:r>
              <a:rPr lang="tr-TR" dirty="0" smtClean="0"/>
              <a:t>nonethless exists notably in the </a:t>
            </a:r>
            <a:r>
              <a:rPr lang="tr-TR" b="1" dirty="0" smtClean="0"/>
              <a:t>area of competition policy and the internal market. </a:t>
            </a:r>
          </a:p>
          <a:p>
            <a:pPr algn="just"/>
            <a:r>
              <a:rPr lang="tr-TR" dirty="0" smtClean="0"/>
              <a:t>If the Commission decides to take action, it first sends a ‘</a:t>
            </a:r>
            <a:r>
              <a:rPr lang="tr-TR" b="1" dirty="0" smtClean="0"/>
              <a:t>letter of formal notice’  </a:t>
            </a:r>
            <a:r>
              <a:rPr lang="tr-TR" dirty="0" smtClean="0"/>
              <a:t>asking the member state concerned to explain the alleged breach. The member state has about </a:t>
            </a:r>
            <a:r>
              <a:rPr lang="tr-TR" b="1" dirty="0" smtClean="0"/>
              <a:t>two months to reply</a:t>
            </a:r>
            <a:r>
              <a:rPr lang="tr-TR" dirty="0" smtClean="0"/>
              <a:t>. If it fails to reply or does not provide a staisfactory explanation, the Commission issues a </a:t>
            </a:r>
            <a:r>
              <a:rPr lang="tr-TR" b="1" dirty="0" smtClean="0"/>
              <a:t>‘reasoned opinion’, which explains why the member state violates the EU law</a:t>
            </a:r>
            <a:r>
              <a:rPr lang="tr-TR" dirty="0" smtClean="0"/>
              <a:t>. </a:t>
            </a:r>
            <a:r>
              <a:rPr lang="tr-TR" dirty="0" err="1"/>
              <a:t>Commission</a:t>
            </a:r>
            <a:r>
              <a:rPr lang="tr-TR" dirty="0"/>
              <a:t> </a:t>
            </a:r>
            <a:r>
              <a:rPr lang="tr-TR" dirty="0" err="1" smtClean="0"/>
              <a:t>again</a:t>
            </a:r>
            <a:r>
              <a:rPr lang="tr-TR" dirty="0" smtClean="0"/>
              <a:t> </a:t>
            </a:r>
            <a:r>
              <a:rPr lang="tr-TR" dirty="0"/>
              <a:t>gives </a:t>
            </a:r>
            <a:r>
              <a:rPr lang="tr-TR" dirty="0" smtClean="0"/>
              <a:t>the member state </a:t>
            </a:r>
            <a:r>
              <a:rPr lang="tr-TR" b="1" dirty="0" smtClean="0"/>
              <a:t>two months to comply with the EU law. </a:t>
            </a:r>
          </a:p>
          <a:p>
            <a:pPr algn="just"/>
            <a:r>
              <a:rPr lang="tr-TR" dirty="0" smtClean="0"/>
              <a:t>The Commission generates 1000 letters of formal notice annually. </a:t>
            </a:r>
            <a:endParaRPr lang="tr-TR" dirty="0"/>
          </a:p>
        </p:txBody>
      </p:sp>
    </p:spTree>
    <p:extLst>
      <p:ext uri="{BB962C8B-B14F-4D97-AF65-F5344CB8AC3E}">
        <p14:creationId xmlns:p14="http://schemas.microsoft.com/office/powerpoint/2010/main" val="3160903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External Relations Responsibilities</a:t>
            </a:r>
            <a:endParaRPr lang="tr-TR" dirty="0"/>
          </a:p>
        </p:txBody>
      </p:sp>
      <p:sp>
        <p:nvSpPr>
          <p:cNvPr id="3" name="Content Placeholder 2"/>
          <p:cNvSpPr>
            <a:spLocks noGrp="1"/>
          </p:cNvSpPr>
          <p:nvPr>
            <p:ph idx="1"/>
          </p:nvPr>
        </p:nvSpPr>
        <p:spPr/>
        <p:txBody>
          <a:bodyPr>
            <a:normAutofit/>
          </a:bodyPr>
          <a:lstStyle/>
          <a:p>
            <a:pPr algn="just"/>
            <a:r>
              <a:rPr lang="tr-TR" dirty="0" smtClean="0"/>
              <a:t>CFSP introduced by </a:t>
            </a:r>
            <a:r>
              <a:rPr lang="tr-TR" b="1" dirty="0" smtClean="0"/>
              <a:t>Maastricht treaty </a:t>
            </a:r>
            <a:r>
              <a:rPr lang="tr-TR" dirty="0" smtClean="0"/>
              <a:t>and revised in </a:t>
            </a:r>
            <a:r>
              <a:rPr lang="tr-TR" b="1" dirty="0" smtClean="0"/>
              <a:t>Amsterdam treaty</a:t>
            </a:r>
            <a:r>
              <a:rPr lang="tr-TR" dirty="0" smtClean="0"/>
              <a:t> </a:t>
            </a:r>
            <a:r>
              <a:rPr lang="tr-TR" b="1" dirty="0" smtClean="0"/>
              <a:t>increased the role of the Commission in international issues. </a:t>
            </a:r>
          </a:p>
          <a:p>
            <a:pPr algn="just"/>
            <a:r>
              <a:rPr lang="tr-TR" dirty="0" smtClean="0"/>
              <a:t>The </a:t>
            </a:r>
            <a:r>
              <a:rPr lang="tr-TR" b="1" dirty="0" smtClean="0"/>
              <a:t>Transatlantic Declaration </a:t>
            </a:r>
            <a:r>
              <a:rPr lang="tr-TR" dirty="0" smtClean="0"/>
              <a:t>and the </a:t>
            </a:r>
            <a:r>
              <a:rPr lang="tr-TR" b="1" dirty="0" smtClean="0"/>
              <a:t>New Transatlantic Agenda strengthened the Commission’s role in EU-US relations</a:t>
            </a:r>
            <a:r>
              <a:rPr lang="tr-TR" dirty="0" smtClean="0"/>
              <a:t>.</a:t>
            </a:r>
          </a:p>
          <a:p>
            <a:pPr algn="just"/>
            <a:r>
              <a:rPr lang="tr-TR" dirty="0" smtClean="0"/>
              <a:t>The establishment of the </a:t>
            </a:r>
            <a:r>
              <a:rPr lang="tr-TR" b="1" dirty="0" smtClean="0"/>
              <a:t>WTO in 1994 </a:t>
            </a:r>
            <a:r>
              <a:rPr lang="tr-TR" dirty="0" smtClean="0"/>
              <a:t>increased the Commision’s importance as </a:t>
            </a:r>
            <a:r>
              <a:rPr lang="tr-TR" b="1" dirty="0" smtClean="0"/>
              <a:t>international trade negotiator. </a:t>
            </a:r>
            <a:r>
              <a:rPr lang="tr-TR" dirty="0" smtClean="0"/>
              <a:t>However, the </a:t>
            </a:r>
            <a:r>
              <a:rPr lang="tr-TR" b="1" dirty="0" smtClean="0"/>
              <a:t>competence of Commission to negotiate and conclude international trade agreements does</a:t>
            </a:r>
            <a:r>
              <a:rPr lang="tr-TR" dirty="0" smtClean="0"/>
              <a:t> </a:t>
            </a:r>
            <a:r>
              <a:rPr lang="tr-TR" b="1" dirty="0" smtClean="0"/>
              <a:t>not extent to trade in services or TRIPS</a:t>
            </a:r>
            <a:r>
              <a:rPr lang="tr-TR" dirty="0" smtClean="0"/>
              <a:t>. The Commission </a:t>
            </a:r>
            <a:r>
              <a:rPr lang="tr-TR" b="1" dirty="0" smtClean="0"/>
              <a:t>sought to extend its competence , but member states could not agree on this issue.  </a:t>
            </a:r>
          </a:p>
          <a:p>
            <a:endParaRPr lang="tr-TR" b="1" dirty="0"/>
          </a:p>
        </p:txBody>
      </p:sp>
    </p:spTree>
    <p:extLst>
      <p:ext uri="{BB962C8B-B14F-4D97-AF65-F5344CB8AC3E}">
        <p14:creationId xmlns:p14="http://schemas.microsoft.com/office/powerpoint/2010/main" val="1040361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External Relations Responsibilities</a:t>
            </a:r>
          </a:p>
        </p:txBody>
      </p:sp>
      <p:sp>
        <p:nvSpPr>
          <p:cNvPr id="3" name="Content Placeholder 2"/>
          <p:cNvSpPr>
            <a:spLocks noGrp="1"/>
          </p:cNvSpPr>
          <p:nvPr>
            <p:ph idx="1"/>
          </p:nvPr>
        </p:nvSpPr>
        <p:spPr/>
        <p:txBody>
          <a:bodyPr>
            <a:normAutofit/>
          </a:bodyPr>
          <a:lstStyle/>
          <a:p>
            <a:pPr algn="just"/>
            <a:r>
              <a:rPr lang="tr-TR" sz="2400" dirty="0"/>
              <a:t>The Commission also </a:t>
            </a:r>
            <a:r>
              <a:rPr lang="tr-TR" sz="2400" b="1" dirty="0"/>
              <a:t>conducts the EU’s development policy , including the Cotonou Agreement for assistance to over 70 African, Caribbean, and Pacific countries. </a:t>
            </a:r>
          </a:p>
          <a:p>
            <a:pPr algn="just"/>
            <a:r>
              <a:rPr lang="en-US" sz="2400" dirty="0"/>
              <a:t>It is also usual for the </a:t>
            </a:r>
            <a:r>
              <a:rPr lang="tr-TR" sz="2400" dirty="0" smtClean="0"/>
              <a:t>Commission </a:t>
            </a:r>
            <a:r>
              <a:rPr lang="en-US" sz="2400" b="1" dirty="0"/>
              <a:t>President to attend meetings of the </a:t>
            </a:r>
            <a:r>
              <a:rPr lang="en-US" sz="2400" b="1" dirty="0" smtClean="0"/>
              <a:t>G8</a:t>
            </a:r>
            <a:r>
              <a:rPr lang="tr-TR" sz="2400" b="1" dirty="0" smtClean="0"/>
              <a:t>.</a:t>
            </a:r>
            <a:endParaRPr lang="tr-TR" sz="2400" b="1" dirty="0"/>
          </a:p>
          <a:p>
            <a:pPr algn="just"/>
            <a:r>
              <a:rPr lang="tr-TR" sz="2400" dirty="0"/>
              <a:t>The Commission maintains more than </a:t>
            </a:r>
            <a:r>
              <a:rPr lang="tr-TR" sz="2400" b="1" dirty="0"/>
              <a:t>150 delegations and offices throughout the world. </a:t>
            </a:r>
          </a:p>
          <a:p>
            <a:pPr algn="just"/>
            <a:r>
              <a:rPr lang="tr-TR" sz="2400" dirty="0"/>
              <a:t>The Commission also </a:t>
            </a:r>
            <a:r>
              <a:rPr lang="tr-TR" sz="2400" b="1" dirty="0"/>
              <a:t>negotiates association agreements with third countries and plays an important role in the process of EU enlargement</a:t>
            </a:r>
            <a:endParaRPr lang="tr-TR" sz="2400" dirty="0"/>
          </a:p>
        </p:txBody>
      </p:sp>
    </p:spTree>
    <p:extLst>
      <p:ext uri="{BB962C8B-B14F-4D97-AF65-F5344CB8AC3E}">
        <p14:creationId xmlns:p14="http://schemas.microsoft.com/office/powerpoint/2010/main" val="34642229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The European </a:t>
            </a:r>
            <a:r>
              <a:rPr lang="tr-TR"/>
              <a:t>Council</a:t>
            </a:r>
            <a:endParaRPr lang="tr-TR" dirty="0"/>
          </a:p>
        </p:txBody>
      </p:sp>
      <p:sp>
        <p:nvSpPr>
          <p:cNvPr id="3" name="Content Placeholder 2"/>
          <p:cNvSpPr>
            <a:spLocks noGrp="1"/>
          </p:cNvSpPr>
          <p:nvPr>
            <p:ph idx="1"/>
          </p:nvPr>
        </p:nvSpPr>
        <p:spPr/>
        <p:txBody>
          <a:bodyPr/>
          <a:lstStyle/>
          <a:p>
            <a:r>
              <a:rPr lang="tr-TR" dirty="0" smtClean="0"/>
              <a:t>The European Council is the main institution in the enlargement process, with the Council presidency conducting the negotiations on behalf of the existing member states. </a:t>
            </a:r>
          </a:p>
          <a:p>
            <a:r>
              <a:rPr lang="tr-TR" dirty="0" smtClean="0"/>
              <a:t>The Commission </a:t>
            </a:r>
            <a:r>
              <a:rPr lang="tr-TR" b="1" dirty="0" smtClean="0"/>
              <a:t>prepares an opininon on the suitability of an applicant country for EU membership</a:t>
            </a:r>
            <a:r>
              <a:rPr lang="tr-TR" dirty="0" smtClean="0"/>
              <a:t>. Negotiations cannot start without the Commission’s opinion. </a:t>
            </a:r>
          </a:p>
          <a:p>
            <a:r>
              <a:rPr lang="tr-TR" dirty="0" smtClean="0"/>
              <a:t>The Commission prepares annual reports on the candidate countries’ preparedness for membership (every November)</a:t>
            </a:r>
            <a:endParaRPr lang="tr-TR" dirty="0"/>
          </a:p>
          <a:p>
            <a:r>
              <a:rPr lang="tr-TR" dirty="0" smtClean="0"/>
              <a:t>It also compares the </a:t>
            </a:r>
            <a:r>
              <a:rPr lang="tr-TR" b="1" dirty="0" smtClean="0"/>
              <a:t>compatability of the canditate countries’ laws with EU laws</a:t>
            </a:r>
            <a:r>
              <a:rPr lang="tr-TR" dirty="0" smtClean="0"/>
              <a:t> (</a:t>
            </a:r>
            <a:r>
              <a:rPr lang="tr-TR" b="1" dirty="0" smtClean="0"/>
              <a:t>screening).</a:t>
            </a:r>
            <a:endParaRPr lang="tr-TR" b="1" dirty="0"/>
          </a:p>
        </p:txBody>
      </p:sp>
    </p:spTree>
    <p:extLst>
      <p:ext uri="{BB962C8B-B14F-4D97-AF65-F5344CB8AC3E}">
        <p14:creationId xmlns:p14="http://schemas.microsoft.com/office/powerpoint/2010/main" val="26859176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European Parliament</a:t>
            </a:r>
            <a:endParaRPr lang="tr-TR" dirty="0"/>
          </a:p>
        </p:txBody>
      </p:sp>
      <p:sp>
        <p:nvSpPr>
          <p:cNvPr id="3" name="Content Placeholder 2"/>
          <p:cNvSpPr>
            <a:spLocks noGrp="1"/>
          </p:cNvSpPr>
          <p:nvPr>
            <p:ph idx="1"/>
          </p:nvPr>
        </p:nvSpPr>
        <p:spPr/>
        <p:txBody>
          <a:bodyPr>
            <a:normAutofit fontScale="92500" lnSpcReduction="20000"/>
          </a:bodyPr>
          <a:lstStyle/>
          <a:p>
            <a:pPr algn="just"/>
            <a:r>
              <a:rPr lang="tr-TR" dirty="0" smtClean="0"/>
              <a:t>When t</a:t>
            </a:r>
            <a:r>
              <a:rPr lang="en-US" dirty="0" smtClean="0"/>
              <a:t>he </a:t>
            </a:r>
            <a:r>
              <a:rPr lang="en-US" dirty="0"/>
              <a:t>European Parliament </a:t>
            </a:r>
            <a:r>
              <a:rPr lang="tr-TR" dirty="0" smtClean="0"/>
              <a:t>was created in 1952, it had 78 members. </a:t>
            </a:r>
            <a:r>
              <a:rPr lang="tr-TR" dirty="0" err="1" smtClean="0"/>
              <a:t>In</a:t>
            </a:r>
            <a:r>
              <a:rPr lang="tr-TR" dirty="0" smtClean="0"/>
              <a:t> 2016, </a:t>
            </a:r>
            <a:r>
              <a:rPr lang="tr-TR" dirty="0" err="1" smtClean="0"/>
              <a:t>this</a:t>
            </a:r>
            <a:r>
              <a:rPr lang="tr-TR" dirty="0" smtClean="0"/>
              <a:t> </a:t>
            </a:r>
            <a:r>
              <a:rPr lang="tr-TR" dirty="0" err="1" smtClean="0"/>
              <a:t>number</a:t>
            </a:r>
            <a:r>
              <a:rPr lang="tr-TR" dirty="0" smtClean="0"/>
              <a:t> is 751.</a:t>
            </a:r>
          </a:p>
          <a:p>
            <a:pPr algn="just"/>
            <a:r>
              <a:rPr lang="tr-TR" dirty="0" smtClean="0"/>
              <a:t>Since 1979, members of the EP have been elected by direct elections held every five years in each member states.</a:t>
            </a:r>
          </a:p>
          <a:p>
            <a:pPr algn="just"/>
            <a:r>
              <a:rPr lang="tr-TR" dirty="0" smtClean="0"/>
              <a:t>It is </a:t>
            </a:r>
            <a:r>
              <a:rPr lang="tr-TR" dirty="0" err="1" smtClean="0"/>
              <a:t>the</a:t>
            </a:r>
            <a:r>
              <a:rPr lang="tr-TR" dirty="0" smtClean="0"/>
              <a:t> </a:t>
            </a:r>
            <a:r>
              <a:rPr lang="tr-TR" dirty="0" err="1" smtClean="0"/>
              <a:t>largest</a:t>
            </a:r>
            <a:r>
              <a:rPr lang="tr-TR" dirty="0" smtClean="0"/>
              <a:t> multinational parliament in the world, representing 500 million EU citizens.</a:t>
            </a:r>
          </a:p>
          <a:p>
            <a:pPr algn="just"/>
            <a:r>
              <a:rPr lang="tr-TR" dirty="0" smtClean="0"/>
              <a:t>EP makes its monthly plenary sessions in Strasbourg, holds committee meetings in Brussels, and its general secretariat is located in Luxembourg.</a:t>
            </a:r>
          </a:p>
          <a:p>
            <a:pPr algn="just"/>
            <a:r>
              <a:rPr lang="en-US" dirty="0"/>
              <a:t>The Members of the European Parliament sit in political groups – they are not </a:t>
            </a:r>
            <a:r>
              <a:rPr lang="en-US" dirty="0" smtClean="0"/>
              <a:t>organized </a:t>
            </a:r>
            <a:r>
              <a:rPr lang="en-US" dirty="0"/>
              <a:t>by nationality, but by political affiliation. There are currently 7 political groups in the European Parliament.</a:t>
            </a:r>
          </a:p>
          <a:p>
            <a:pPr algn="just"/>
            <a:r>
              <a:rPr lang="en-US" dirty="0"/>
              <a:t>25 Members are needed to form a political group, and at least one-quarter of the Member States must be represented within the group</a:t>
            </a:r>
            <a:r>
              <a:rPr lang="en-US" dirty="0" smtClean="0"/>
              <a:t>.</a:t>
            </a:r>
            <a:endParaRPr lang="tr-TR" dirty="0" smtClean="0"/>
          </a:p>
          <a:p>
            <a:pPr algn="just"/>
            <a:r>
              <a:rPr lang="en-US" dirty="0"/>
              <a:t>Some Members do not belong to any political group and are known as non-attached Members.</a:t>
            </a:r>
          </a:p>
          <a:p>
            <a:pPr algn="just"/>
            <a:endParaRPr lang="tr-TR" dirty="0"/>
          </a:p>
        </p:txBody>
      </p:sp>
    </p:spTree>
    <p:extLst>
      <p:ext uri="{BB962C8B-B14F-4D97-AF65-F5344CB8AC3E}">
        <p14:creationId xmlns:p14="http://schemas.microsoft.com/office/powerpoint/2010/main" val="882244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Political Groups in European Parliament</a:t>
            </a:r>
            <a:endParaRPr lang="tr-TR" dirty="0"/>
          </a:p>
        </p:txBody>
      </p:sp>
      <p:sp>
        <p:nvSpPr>
          <p:cNvPr id="3" name="Content Placeholder 2"/>
          <p:cNvSpPr>
            <a:spLocks noGrp="1"/>
          </p:cNvSpPr>
          <p:nvPr>
            <p:ph idx="1"/>
          </p:nvPr>
        </p:nvSpPr>
        <p:spPr/>
        <p:txBody>
          <a:bodyPr>
            <a:normAutofit lnSpcReduction="10000"/>
          </a:bodyPr>
          <a:lstStyle/>
          <a:p>
            <a:r>
              <a:rPr lang="en-US" dirty="0"/>
              <a:t>Group of the European People's Party </a:t>
            </a:r>
            <a:r>
              <a:rPr lang="tr-TR" dirty="0" smtClean="0"/>
              <a:t>(christian democrats and conservatives): 268 MEPs</a:t>
            </a:r>
          </a:p>
          <a:p>
            <a:r>
              <a:rPr lang="en-US" dirty="0"/>
              <a:t>Group of the Progressive Alliance of Socialists &amp; Democrats </a:t>
            </a:r>
            <a:r>
              <a:rPr lang="tr-TR" dirty="0" smtClean="0"/>
              <a:t> (social democrats): 190 MEPs</a:t>
            </a:r>
          </a:p>
          <a:p>
            <a:r>
              <a:rPr lang="en-US" dirty="0"/>
              <a:t>The Alliance of Liberals and Democrats for Europe </a:t>
            </a:r>
            <a:r>
              <a:rPr lang="en-US" dirty="0" smtClean="0"/>
              <a:t>(</a:t>
            </a:r>
            <a:r>
              <a:rPr lang="tr-TR" dirty="0" smtClean="0"/>
              <a:t>liberals and free marketers</a:t>
            </a:r>
            <a:r>
              <a:rPr lang="en-US" dirty="0" smtClean="0"/>
              <a:t>)</a:t>
            </a:r>
            <a:r>
              <a:rPr lang="tr-TR" dirty="0" smtClean="0"/>
              <a:t>:89 MEPs</a:t>
            </a:r>
          </a:p>
          <a:p>
            <a:r>
              <a:rPr lang="en-US" dirty="0"/>
              <a:t>The European Free </a:t>
            </a:r>
            <a:r>
              <a:rPr lang="en-US" dirty="0" smtClean="0"/>
              <a:t>Alliance</a:t>
            </a:r>
            <a:r>
              <a:rPr lang="tr-TR" dirty="0" smtClean="0"/>
              <a:t>/</a:t>
            </a:r>
            <a:r>
              <a:rPr lang="en-US" dirty="0" smtClean="0"/>
              <a:t> </a:t>
            </a:r>
            <a:r>
              <a:rPr lang="en-US" dirty="0"/>
              <a:t>Greens </a:t>
            </a:r>
            <a:r>
              <a:rPr lang="en-US" dirty="0" smtClean="0"/>
              <a:t>(</a:t>
            </a:r>
            <a:r>
              <a:rPr lang="tr-TR" dirty="0" smtClean="0"/>
              <a:t>environmentalists and representatives of staless nations such as Catalan, Scottish, Welsh nationalists): 58 MEPs</a:t>
            </a:r>
          </a:p>
          <a:p>
            <a:r>
              <a:rPr lang="en-US" dirty="0"/>
              <a:t>The European Conservatives and </a:t>
            </a:r>
            <a:r>
              <a:rPr lang="en-US" dirty="0" smtClean="0"/>
              <a:t>Reformists</a:t>
            </a:r>
            <a:r>
              <a:rPr lang="tr-TR" dirty="0" smtClean="0"/>
              <a:t>: 56 MEPs</a:t>
            </a:r>
          </a:p>
          <a:p>
            <a:r>
              <a:rPr lang="en-US" dirty="0"/>
              <a:t>European United Nordic Green Left </a:t>
            </a:r>
            <a:r>
              <a:rPr lang="en-US" dirty="0" smtClean="0"/>
              <a:t>(</a:t>
            </a:r>
            <a:r>
              <a:rPr lang="tr-TR" dirty="0" smtClean="0"/>
              <a:t>far left wing environmentalists, ex-communists</a:t>
            </a:r>
            <a:r>
              <a:rPr lang="en-US" dirty="0" smtClean="0"/>
              <a:t>)</a:t>
            </a:r>
            <a:r>
              <a:rPr lang="tr-TR" dirty="0" smtClean="0"/>
              <a:t>: 36 MEPs</a:t>
            </a:r>
          </a:p>
          <a:p>
            <a:r>
              <a:rPr lang="en-US" dirty="0"/>
              <a:t>Europe of Freedom and </a:t>
            </a:r>
            <a:r>
              <a:rPr lang="en-US" dirty="0" smtClean="0"/>
              <a:t>Democracy</a:t>
            </a:r>
            <a:r>
              <a:rPr lang="tr-TR" dirty="0" smtClean="0"/>
              <a:t>: 29 MEPs</a:t>
            </a:r>
          </a:p>
          <a:p>
            <a:r>
              <a:rPr lang="tr-TR" dirty="0"/>
              <a:t>Non-Attached </a:t>
            </a:r>
            <a:r>
              <a:rPr lang="tr-TR" dirty="0" smtClean="0"/>
              <a:t>Members (independents): 31 </a:t>
            </a:r>
            <a:r>
              <a:rPr lang="tr-TR" dirty="0"/>
              <a:t>MEPs</a:t>
            </a:r>
          </a:p>
          <a:p>
            <a:endParaRPr lang="tr-TR" dirty="0"/>
          </a:p>
        </p:txBody>
      </p:sp>
    </p:spTree>
    <p:extLst>
      <p:ext uri="{BB962C8B-B14F-4D97-AF65-F5344CB8AC3E}">
        <p14:creationId xmlns:p14="http://schemas.microsoft.com/office/powerpoint/2010/main" val="1316774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European Commission</a:t>
            </a:r>
            <a:endParaRPr lang="tr-TR" dirty="0"/>
          </a:p>
        </p:txBody>
      </p:sp>
      <p:sp>
        <p:nvSpPr>
          <p:cNvPr id="3" name="Subtitle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946609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Legislative role of the EP</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Initially, the legislative role of the EP was extremely limited and was confined to a process known as consultation. This procedure required that before  legislation could be adopted, the EP was to be consulted. Failure to consult to the EP could lead to legislation being declared void by the European Court of Justice (Case138/179, Roquette Freres v Council).</a:t>
            </a:r>
          </a:p>
          <a:p>
            <a:r>
              <a:rPr lang="tr-TR" dirty="0" smtClean="0"/>
              <a:t>The Single European Act (1986) increased the legislative poer of the EP significantly. It introduced a process known as co-operation. Under this procedure, the EP was able to reject draft legislation, which the European Council could only adopt by unanimous agreement rather than qualified majority voting. </a:t>
            </a:r>
          </a:p>
          <a:p>
            <a:r>
              <a:rPr lang="tr-TR" dirty="0" smtClean="0"/>
              <a:t>Due to the introduction of this co-operation procedure, the Commission and the Council began to take into consideration the EP’s point of view.</a:t>
            </a:r>
          </a:p>
          <a:p>
            <a:r>
              <a:rPr lang="tr-TR" dirty="0" smtClean="0"/>
              <a:t>However, it should be noted that initially, the application of co-operation procedure was limited to relatively few areas.</a:t>
            </a:r>
            <a:endParaRPr lang="tr-TR" dirty="0"/>
          </a:p>
        </p:txBody>
      </p:sp>
    </p:spTree>
    <p:extLst>
      <p:ext uri="{BB962C8B-B14F-4D97-AF65-F5344CB8AC3E}">
        <p14:creationId xmlns:p14="http://schemas.microsoft.com/office/powerpoint/2010/main" val="15303084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Legislative role of the EP</a:t>
            </a:r>
          </a:p>
        </p:txBody>
      </p:sp>
      <p:sp>
        <p:nvSpPr>
          <p:cNvPr id="3" name="Content Placeholder 2"/>
          <p:cNvSpPr>
            <a:spLocks noGrp="1"/>
          </p:cNvSpPr>
          <p:nvPr>
            <p:ph idx="1"/>
          </p:nvPr>
        </p:nvSpPr>
        <p:spPr/>
        <p:txBody>
          <a:bodyPr/>
          <a:lstStyle/>
          <a:p>
            <a:r>
              <a:rPr lang="tr-TR" dirty="0" smtClean="0"/>
              <a:t>Maastricht Treaty (1992) further increased the EP’s legislative powers by introducing a procedure known as co-decision.  </a:t>
            </a:r>
          </a:p>
          <a:p>
            <a:r>
              <a:rPr lang="tr-TR" dirty="0" smtClean="0"/>
              <a:t>Under co-decision procedure, the EP could veto a proposed legislative measure by absolute majority. It allowed the EP to prevent the Council from passing legislation without its agreement.  However, its application was limited to very few areas. </a:t>
            </a:r>
          </a:p>
          <a:p>
            <a:r>
              <a:rPr lang="tr-TR" dirty="0" smtClean="0"/>
              <a:t>The Treaty of Amsterdam and the Treaty of Nice (2000) both extended the use of co-decision.</a:t>
            </a:r>
          </a:p>
          <a:p>
            <a:r>
              <a:rPr lang="tr-TR" dirty="0" smtClean="0"/>
              <a:t>Now, the EP is co-legislator with the Council.</a:t>
            </a:r>
            <a:endParaRPr lang="tr-TR" dirty="0"/>
          </a:p>
        </p:txBody>
      </p:sp>
    </p:spTree>
    <p:extLst>
      <p:ext uri="{BB962C8B-B14F-4D97-AF65-F5344CB8AC3E}">
        <p14:creationId xmlns:p14="http://schemas.microsoft.com/office/powerpoint/2010/main" val="2603305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The Budgetary role of the EP</a:t>
            </a:r>
            <a:endParaRPr lang="tr-TR" dirty="0"/>
          </a:p>
        </p:txBody>
      </p:sp>
      <p:sp>
        <p:nvSpPr>
          <p:cNvPr id="3" name="Content Placeholder 2"/>
          <p:cNvSpPr>
            <a:spLocks noGrp="1"/>
          </p:cNvSpPr>
          <p:nvPr>
            <p:ph idx="1"/>
          </p:nvPr>
        </p:nvSpPr>
        <p:spPr/>
        <p:txBody>
          <a:bodyPr>
            <a:normAutofit/>
          </a:bodyPr>
          <a:lstStyle/>
          <a:p>
            <a:r>
              <a:rPr lang="tr-TR" dirty="0" smtClean="0"/>
              <a:t>The European Commission is responsible for preparing a draft budget.</a:t>
            </a:r>
          </a:p>
          <a:p>
            <a:r>
              <a:rPr lang="tr-TR" dirty="0" smtClean="0"/>
              <a:t>The draft budget contains details of compulsory and non-compulsory  expenditure and also an estimate of revenue.</a:t>
            </a:r>
          </a:p>
          <a:p>
            <a:r>
              <a:rPr lang="tr-TR" dirty="0" err="1" smtClean="0"/>
              <a:t>Compulsory</a:t>
            </a:r>
            <a:r>
              <a:rPr lang="tr-TR" dirty="0" smtClean="0"/>
              <a:t> </a:t>
            </a:r>
            <a:r>
              <a:rPr lang="en-US" dirty="0" smtClean="0"/>
              <a:t>expenditure </a:t>
            </a:r>
            <a:r>
              <a:rPr lang="en-US" dirty="0"/>
              <a:t>covers expenditure under the </a:t>
            </a:r>
            <a:r>
              <a:rPr lang="tr-TR" dirty="0" err="1" smtClean="0"/>
              <a:t>common</a:t>
            </a:r>
            <a:r>
              <a:rPr lang="tr-TR" dirty="0" smtClean="0"/>
              <a:t> </a:t>
            </a:r>
            <a:r>
              <a:rPr lang="tr-TR" dirty="0" err="1" smtClean="0"/>
              <a:t>agricultural</a:t>
            </a:r>
            <a:r>
              <a:rPr lang="tr-TR" dirty="0" smtClean="0"/>
              <a:t> </a:t>
            </a:r>
            <a:r>
              <a:rPr lang="tr-TR" dirty="0" err="1" smtClean="0"/>
              <a:t>policy</a:t>
            </a:r>
            <a:r>
              <a:rPr lang="tr-TR" dirty="0" smtClean="0"/>
              <a:t> </a:t>
            </a:r>
            <a:r>
              <a:rPr lang="en-US" dirty="0" smtClean="0"/>
              <a:t>, </a:t>
            </a:r>
            <a:r>
              <a:rPr lang="en-US" dirty="0"/>
              <a:t>fisheries policy, international </a:t>
            </a:r>
            <a:r>
              <a:rPr lang="en-US" dirty="0" smtClean="0"/>
              <a:t>agreements</a:t>
            </a:r>
            <a:r>
              <a:rPr lang="tr-TR" dirty="0" smtClean="0"/>
              <a:t> </a:t>
            </a:r>
            <a:r>
              <a:rPr lang="en-US" dirty="0" smtClean="0"/>
              <a:t>concluded </a:t>
            </a:r>
            <a:r>
              <a:rPr lang="en-US" dirty="0"/>
              <a:t>with third countries, certain compulsory staffing costs, legal expenses, </a:t>
            </a:r>
            <a:r>
              <a:rPr lang="en-US" dirty="0" smtClean="0"/>
              <a:t>damages</a:t>
            </a:r>
            <a:r>
              <a:rPr lang="tr-TR" dirty="0" smtClean="0"/>
              <a:t> </a:t>
            </a:r>
            <a:r>
              <a:rPr lang="en-US" dirty="0" smtClean="0"/>
              <a:t>and </a:t>
            </a:r>
            <a:r>
              <a:rPr lang="en-US" dirty="0"/>
              <a:t>the monetary </a:t>
            </a:r>
            <a:r>
              <a:rPr lang="en-US" dirty="0" smtClean="0"/>
              <a:t>reserve.</a:t>
            </a:r>
            <a:endParaRPr lang="tr-TR" dirty="0" smtClean="0"/>
          </a:p>
          <a:p>
            <a:r>
              <a:rPr lang="en-US" dirty="0" smtClean="0"/>
              <a:t>non-compulsory</a:t>
            </a:r>
            <a:r>
              <a:rPr lang="tr-TR" dirty="0"/>
              <a:t> </a:t>
            </a:r>
            <a:r>
              <a:rPr lang="en-US" dirty="0" smtClean="0"/>
              <a:t>expenditure</a:t>
            </a:r>
            <a:r>
              <a:rPr lang="en-US" dirty="0"/>
              <a:t>: expenditure under the structural funds, financial support in the fields of energy,</a:t>
            </a:r>
          </a:p>
          <a:p>
            <a:r>
              <a:rPr lang="en-US" dirty="0"/>
              <a:t>industry and research, and most operational </a:t>
            </a:r>
            <a:r>
              <a:rPr lang="en-US" dirty="0" smtClean="0"/>
              <a:t>expenditure</a:t>
            </a:r>
            <a:endParaRPr lang="tr-TR" dirty="0" smtClean="0"/>
          </a:p>
        </p:txBody>
      </p:sp>
    </p:spTree>
    <p:extLst>
      <p:ext uri="{BB962C8B-B14F-4D97-AF65-F5344CB8AC3E}">
        <p14:creationId xmlns:p14="http://schemas.microsoft.com/office/powerpoint/2010/main" val="15884104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The</a:t>
            </a:r>
            <a:r>
              <a:rPr lang="tr-TR" dirty="0"/>
              <a:t> </a:t>
            </a:r>
            <a:r>
              <a:rPr lang="tr-TR" dirty="0" err="1"/>
              <a:t>Budgetary</a:t>
            </a:r>
            <a:r>
              <a:rPr lang="tr-TR" dirty="0"/>
              <a:t> role of </a:t>
            </a:r>
            <a:r>
              <a:rPr lang="tr-TR" dirty="0" err="1"/>
              <a:t>the</a:t>
            </a:r>
            <a:r>
              <a:rPr lang="tr-TR" dirty="0"/>
              <a:t> EP</a:t>
            </a:r>
          </a:p>
        </p:txBody>
      </p:sp>
      <p:sp>
        <p:nvSpPr>
          <p:cNvPr id="3" name="İçerik Yer Tutucusu 2"/>
          <p:cNvSpPr>
            <a:spLocks noGrp="1"/>
          </p:cNvSpPr>
          <p:nvPr>
            <p:ph idx="1"/>
          </p:nvPr>
        </p:nvSpPr>
        <p:spPr/>
        <p:txBody>
          <a:bodyPr/>
          <a:lstStyle/>
          <a:p>
            <a:r>
              <a:rPr lang="tr-TR" dirty="0" err="1"/>
              <a:t>Prior</a:t>
            </a:r>
            <a:r>
              <a:rPr lang="tr-TR" dirty="0"/>
              <a:t> </a:t>
            </a:r>
            <a:r>
              <a:rPr lang="tr-TR" dirty="0" err="1"/>
              <a:t>to</a:t>
            </a:r>
            <a:r>
              <a:rPr lang="tr-TR" dirty="0"/>
              <a:t> </a:t>
            </a:r>
            <a:r>
              <a:rPr lang="tr-TR" dirty="0" err="1"/>
              <a:t>the</a:t>
            </a:r>
            <a:r>
              <a:rPr lang="tr-TR" dirty="0"/>
              <a:t> </a:t>
            </a:r>
            <a:r>
              <a:rPr lang="tr-TR" dirty="0" err="1"/>
              <a:t>introduction</a:t>
            </a:r>
            <a:r>
              <a:rPr lang="tr-TR" dirty="0"/>
              <a:t> of </a:t>
            </a:r>
            <a:r>
              <a:rPr lang="tr-TR" dirty="0" err="1"/>
              <a:t>the</a:t>
            </a:r>
            <a:r>
              <a:rPr lang="tr-TR" dirty="0"/>
              <a:t> </a:t>
            </a:r>
            <a:r>
              <a:rPr lang="tr-TR" dirty="0" err="1"/>
              <a:t>Lisbon</a:t>
            </a:r>
            <a:r>
              <a:rPr lang="tr-TR" dirty="0"/>
              <a:t> </a:t>
            </a:r>
            <a:r>
              <a:rPr lang="tr-TR" dirty="0" err="1"/>
              <a:t>Treaty</a:t>
            </a:r>
            <a:r>
              <a:rPr lang="tr-TR" dirty="0"/>
              <a:t> (2009), </a:t>
            </a:r>
            <a:r>
              <a:rPr lang="tr-TR" dirty="0" err="1"/>
              <a:t>the</a:t>
            </a:r>
            <a:r>
              <a:rPr lang="tr-TR" dirty="0"/>
              <a:t> </a:t>
            </a:r>
            <a:r>
              <a:rPr lang="tr-TR" dirty="0" err="1"/>
              <a:t>Parliament</a:t>
            </a:r>
            <a:r>
              <a:rPr lang="tr-TR" dirty="0"/>
              <a:t> had </a:t>
            </a:r>
            <a:r>
              <a:rPr lang="tr-TR" dirty="0" err="1"/>
              <a:t>the</a:t>
            </a:r>
            <a:r>
              <a:rPr lang="tr-TR" dirty="0"/>
              <a:t> </a:t>
            </a:r>
            <a:r>
              <a:rPr lang="tr-TR" dirty="0" err="1"/>
              <a:t>power</a:t>
            </a:r>
            <a:r>
              <a:rPr lang="tr-TR" dirty="0"/>
              <a:t> </a:t>
            </a:r>
            <a:r>
              <a:rPr lang="tr-TR" dirty="0" err="1"/>
              <a:t>to</a:t>
            </a:r>
            <a:r>
              <a:rPr lang="tr-TR" dirty="0"/>
              <a:t> </a:t>
            </a:r>
            <a:r>
              <a:rPr lang="tr-TR" dirty="0" err="1"/>
              <a:t>amend</a:t>
            </a:r>
            <a:r>
              <a:rPr lang="tr-TR" dirty="0"/>
              <a:t> </a:t>
            </a:r>
            <a:r>
              <a:rPr lang="tr-TR" dirty="0" err="1"/>
              <a:t>the</a:t>
            </a:r>
            <a:r>
              <a:rPr lang="tr-TR" dirty="0"/>
              <a:t> </a:t>
            </a:r>
            <a:r>
              <a:rPr lang="tr-TR" dirty="0" err="1"/>
              <a:t>sections</a:t>
            </a:r>
            <a:r>
              <a:rPr lang="tr-TR" dirty="0"/>
              <a:t> of </a:t>
            </a:r>
            <a:r>
              <a:rPr lang="tr-TR" dirty="0" err="1"/>
              <a:t>the</a:t>
            </a:r>
            <a:r>
              <a:rPr lang="tr-TR" dirty="0"/>
              <a:t> </a:t>
            </a:r>
            <a:r>
              <a:rPr lang="tr-TR" dirty="0" err="1"/>
              <a:t>budget</a:t>
            </a:r>
            <a:r>
              <a:rPr lang="tr-TR" dirty="0"/>
              <a:t> </a:t>
            </a:r>
            <a:r>
              <a:rPr lang="tr-TR" dirty="0" err="1"/>
              <a:t>relating</a:t>
            </a:r>
            <a:r>
              <a:rPr lang="tr-TR" dirty="0"/>
              <a:t> </a:t>
            </a:r>
            <a:r>
              <a:rPr lang="tr-TR" dirty="0" err="1"/>
              <a:t>to</a:t>
            </a:r>
            <a:r>
              <a:rPr lang="tr-TR" dirty="0"/>
              <a:t> </a:t>
            </a:r>
            <a:r>
              <a:rPr lang="tr-TR" dirty="0" err="1"/>
              <a:t>non-compulsory</a:t>
            </a:r>
            <a:r>
              <a:rPr lang="tr-TR" dirty="0"/>
              <a:t> </a:t>
            </a:r>
            <a:r>
              <a:rPr lang="tr-TR" dirty="0" err="1"/>
              <a:t>expenditure</a:t>
            </a:r>
            <a:r>
              <a:rPr lang="tr-TR" dirty="0"/>
              <a:t> </a:t>
            </a:r>
            <a:r>
              <a:rPr lang="tr-TR" dirty="0" err="1"/>
              <a:t>only</a:t>
            </a:r>
            <a:r>
              <a:rPr lang="tr-TR" dirty="0"/>
              <a:t>.</a:t>
            </a:r>
          </a:p>
          <a:p>
            <a:r>
              <a:rPr lang="tr-TR" dirty="0" err="1"/>
              <a:t>However</a:t>
            </a:r>
            <a:r>
              <a:rPr lang="tr-TR" dirty="0"/>
              <a:t>, </a:t>
            </a:r>
            <a:r>
              <a:rPr lang="tr-TR" dirty="0" err="1"/>
              <a:t>under</a:t>
            </a:r>
            <a:r>
              <a:rPr lang="tr-TR" dirty="0"/>
              <a:t> Art. 314 of </a:t>
            </a:r>
            <a:r>
              <a:rPr lang="tr-TR" dirty="0" err="1"/>
              <a:t>the</a:t>
            </a:r>
            <a:r>
              <a:rPr lang="tr-TR" dirty="0"/>
              <a:t> TFEU (Rome </a:t>
            </a:r>
            <a:r>
              <a:rPr lang="tr-TR" dirty="0" err="1"/>
              <a:t>Treaty</a:t>
            </a:r>
            <a:r>
              <a:rPr lang="tr-TR" dirty="0"/>
              <a:t> </a:t>
            </a:r>
            <a:r>
              <a:rPr lang="tr-TR" dirty="0" err="1"/>
              <a:t>was</a:t>
            </a:r>
            <a:r>
              <a:rPr lang="tr-TR" dirty="0"/>
              <a:t> </a:t>
            </a:r>
            <a:r>
              <a:rPr lang="tr-TR" dirty="0" err="1"/>
              <a:t>renamed</a:t>
            </a:r>
            <a:r>
              <a:rPr lang="tr-TR" dirty="0"/>
              <a:t> as </a:t>
            </a:r>
            <a:r>
              <a:rPr lang="tr-TR" dirty="0" err="1"/>
              <a:t>the</a:t>
            </a:r>
            <a:r>
              <a:rPr lang="tr-TR" dirty="0"/>
              <a:t> </a:t>
            </a:r>
            <a:r>
              <a:rPr lang="tr-TR" dirty="0" err="1"/>
              <a:t>Treaty</a:t>
            </a:r>
            <a:r>
              <a:rPr lang="tr-TR" dirty="0"/>
              <a:t>  on </a:t>
            </a:r>
            <a:r>
              <a:rPr lang="tr-TR" dirty="0" err="1"/>
              <a:t>the</a:t>
            </a:r>
            <a:r>
              <a:rPr lang="tr-TR" dirty="0"/>
              <a:t> </a:t>
            </a:r>
            <a:r>
              <a:rPr lang="tr-TR" dirty="0" err="1"/>
              <a:t>Functioning</a:t>
            </a:r>
            <a:r>
              <a:rPr lang="tr-TR" dirty="0"/>
              <a:t> of </a:t>
            </a:r>
            <a:r>
              <a:rPr lang="tr-TR" dirty="0" err="1"/>
              <a:t>the</a:t>
            </a:r>
            <a:r>
              <a:rPr lang="tr-TR" dirty="0"/>
              <a:t> </a:t>
            </a:r>
            <a:r>
              <a:rPr lang="tr-TR" dirty="0" err="1"/>
              <a:t>European</a:t>
            </a:r>
            <a:r>
              <a:rPr lang="tr-TR" dirty="0"/>
              <a:t> </a:t>
            </a:r>
            <a:r>
              <a:rPr lang="tr-TR" dirty="0" err="1"/>
              <a:t>Union</a:t>
            </a:r>
            <a:r>
              <a:rPr lang="tr-TR" dirty="0"/>
              <a:t>), </a:t>
            </a:r>
            <a:r>
              <a:rPr lang="tr-TR" dirty="0" err="1"/>
              <a:t>the</a:t>
            </a:r>
            <a:r>
              <a:rPr lang="tr-TR" dirty="0"/>
              <a:t> </a:t>
            </a:r>
            <a:r>
              <a:rPr lang="tr-TR" dirty="0" err="1"/>
              <a:t>EP’s</a:t>
            </a:r>
            <a:r>
              <a:rPr lang="tr-TR" dirty="0"/>
              <a:t> </a:t>
            </a:r>
            <a:r>
              <a:rPr lang="tr-TR" dirty="0" err="1"/>
              <a:t>power</a:t>
            </a:r>
            <a:r>
              <a:rPr lang="tr-TR" dirty="0"/>
              <a:t> </a:t>
            </a:r>
            <a:r>
              <a:rPr lang="tr-TR" dirty="0" err="1"/>
              <a:t>was</a:t>
            </a:r>
            <a:r>
              <a:rPr lang="tr-TR" dirty="0"/>
              <a:t> </a:t>
            </a:r>
            <a:r>
              <a:rPr lang="tr-TR" dirty="0" err="1"/>
              <a:t>extented</a:t>
            </a:r>
            <a:r>
              <a:rPr lang="tr-TR" dirty="0"/>
              <a:t> </a:t>
            </a:r>
            <a:r>
              <a:rPr lang="tr-TR" dirty="0" err="1"/>
              <a:t>to</a:t>
            </a:r>
            <a:r>
              <a:rPr lang="tr-TR" dirty="0"/>
              <a:t> </a:t>
            </a:r>
            <a:r>
              <a:rPr lang="tr-TR" dirty="0" err="1"/>
              <a:t>include</a:t>
            </a:r>
            <a:r>
              <a:rPr lang="tr-TR" dirty="0"/>
              <a:t> </a:t>
            </a:r>
            <a:r>
              <a:rPr lang="tr-TR" dirty="0" err="1"/>
              <a:t>amendments</a:t>
            </a:r>
            <a:r>
              <a:rPr lang="tr-TR" dirty="0"/>
              <a:t> </a:t>
            </a:r>
            <a:r>
              <a:rPr lang="tr-TR" dirty="0" err="1"/>
              <a:t>to</a:t>
            </a:r>
            <a:r>
              <a:rPr lang="tr-TR" dirty="0"/>
              <a:t> </a:t>
            </a:r>
            <a:r>
              <a:rPr lang="tr-TR" dirty="0" err="1"/>
              <a:t>both</a:t>
            </a:r>
            <a:r>
              <a:rPr lang="tr-TR" dirty="0"/>
              <a:t> </a:t>
            </a:r>
            <a:r>
              <a:rPr lang="tr-TR" dirty="0" err="1"/>
              <a:t>parts</a:t>
            </a:r>
            <a:r>
              <a:rPr lang="tr-TR" dirty="0"/>
              <a:t> of </a:t>
            </a:r>
            <a:r>
              <a:rPr lang="tr-TR" dirty="0" err="1"/>
              <a:t>the</a:t>
            </a:r>
            <a:r>
              <a:rPr lang="tr-TR" dirty="0"/>
              <a:t> </a:t>
            </a:r>
            <a:r>
              <a:rPr lang="tr-TR" dirty="0" err="1"/>
              <a:t>budget</a:t>
            </a:r>
            <a:r>
              <a:rPr lang="tr-TR" dirty="0"/>
              <a:t>.</a:t>
            </a:r>
          </a:p>
          <a:p>
            <a:r>
              <a:rPr lang="tr-TR" dirty="0" err="1"/>
              <a:t>where</a:t>
            </a:r>
            <a:r>
              <a:rPr lang="tr-TR" dirty="0"/>
              <a:t> </a:t>
            </a:r>
            <a:r>
              <a:rPr lang="tr-TR" dirty="0" err="1"/>
              <a:t>the</a:t>
            </a:r>
            <a:r>
              <a:rPr lang="tr-TR" dirty="0"/>
              <a:t> </a:t>
            </a:r>
            <a:r>
              <a:rPr lang="tr-TR" dirty="0" err="1"/>
              <a:t>draft</a:t>
            </a:r>
            <a:r>
              <a:rPr lang="tr-TR" dirty="0"/>
              <a:t> </a:t>
            </a:r>
            <a:r>
              <a:rPr lang="tr-TR" dirty="0" err="1"/>
              <a:t>budget</a:t>
            </a:r>
            <a:r>
              <a:rPr lang="tr-TR" dirty="0"/>
              <a:t> </a:t>
            </a:r>
            <a:r>
              <a:rPr lang="tr-TR" dirty="0" err="1"/>
              <a:t>cannot</a:t>
            </a:r>
            <a:r>
              <a:rPr lang="tr-TR" dirty="0"/>
              <a:t> be </a:t>
            </a:r>
            <a:r>
              <a:rPr lang="tr-TR" dirty="0" err="1"/>
              <a:t>agreed</a:t>
            </a:r>
            <a:r>
              <a:rPr lang="tr-TR" dirty="0"/>
              <a:t> </a:t>
            </a:r>
            <a:r>
              <a:rPr lang="tr-TR" dirty="0" err="1"/>
              <a:t>by</a:t>
            </a:r>
            <a:r>
              <a:rPr lang="tr-TR" dirty="0"/>
              <a:t> </a:t>
            </a:r>
            <a:r>
              <a:rPr lang="tr-TR" dirty="0" err="1"/>
              <a:t>the</a:t>
            </a:r>
            <a:r>
              <a:rPr lang="tr-TR" dirty="0"/>
              <a:t> EP </a:t>
            </a:r>
            <a:r>
              <a:rPr lang="tr-TR" dirty="0" err="1"/>
              <a:t>and</a:t>
            </a:r>
            <a:r>
              <a:rPr lang="tr-TR" dirty="0"/>
              <a:t> </a:t>
            </a:r>
            <a:r>
              <a:rPr lang="tr-TR" dirty="0" err="1"/>
              <a:t>Council</a:t>
            </a:r>
            <a:r>
              <a:rPr lang="tr-TR" dirty="0"/>
              <a:t>, a </a:t>
            </a:r>
            <a:r>
              <a:rPr lang="tr-TR" dirty="0" err="1"/>
              <a:t>conciliation</a:t>
            </a:r>
            <a:r>
              <a:rPr lang="tr-TR" dirty="0"/>
              <a:t> </a:t>
            </a:r>
            <a:r>
              <a:rPr lang="tr-TR" dirty="0" err="1"/>
              <a:t>committe</a:t>
            </a:r>
            <a:r>
              <a:rPr lang="tr-TR" dirty="0"/>
              <a:t> </a:t>
            </a:r>
            <a:r>
              <a:rPr lang="tr-TR" dirty="0" err="1"/>
              <a:t>will</a:t>
            </a:r>
            <a:r>
              <a:rPr lang="tr-TR" dirty="0"/>
              <a:t> be set </a:t>
            </a:r>
            <a:r>
              <a:rPr lang="tr-TR" dirty="0" err="1"/>
              <a:t>up</a:t>
            </a:r>
            <a:r>
              <a:rPr lang="tr-TR" dirty="0"/>
              <a:t> </a:t>
            </a:r>
            <a:r>
              <a:rPr lang="tr-TR" dirty="0" err="1"/>
              <a:t>to</a:t>
            </a:r>
            <a:r>
              <a:rPr lang="tr-TR" dirty="0"/>
              <a:t> </a:t>
            </a:r>
            <a:r>
              <a:rPr lang="tr-TR" dirty="0" err="1"/>
              <a:t>achieve</a:t>
            </a:r>
            <a:r>
              <a:rPr lang="tr-TR" dirty="0"/>
              <a:t> a </a:t>
            </a:r>
            <a:r>
              <a:rPr lang="tr-TR" dirty="0" err="1"/>
              <a:t>consensus</a:t>
            </a:r>
            <a:r>
              <a:rPr lang="tr-TR" dirty="0"/>
              <a:t>.</a:t>
            </a:r>
          </a:p>
          <a:p>
            <a:r>
              <a:rPr lang="tr-TR" dirty="0" err="1"/>
              <a:t>If</a:t>
            </a:r>
            <a:r>
              <a:rPr lang="tr-TR" dirty="0"/>
              <a:t> </a:t>
            </a:r>
            <a:r>
              <a:rPr lang="tr-TR" dirty="0" err="1"/>
              <a:t>the</a:t>
            </a:r>
            <a:r>
              <a:rPr lang="tr-TR" dirty="0"/>
              <a:t> EP </a:t>
            </a:r>
            <a:r>
              <a:rPr lang="tr-TR" dirty="0" err="1"/>
              <a:t>and</a:t>
            </a:r>
            <a:r>
              <a:rPr lang="tr-TR" dirty="0"/>
              <a:t> </a:t>
            </a:r>
            <a:r>
              <a:rPr lang="tr-TR" dirty="0" err="1"/>
              <a:t>the</a:t>
            </a:r>
            <a:r>
              <a:rPr lang="tr-TR" dirty="0"/>
              <a:t> </a:t>
            </a:r>
            <a:r>
              <a:rPr lang="tr-TR" dirty="0" err="1"/>
              <a:t>Council</a:t>
            </a:r>
            <a:r>
              <a:rPr lang="tr-TR" dirty="0"/>
              <a:t> </a:t>
            </a:r>
            <a:r>
              <a:rPr lang="tr-TR" dirty="0" err="1"/>
              <a:t>decide</a:t>
            </a:r>
            <a:r>
              <a:rPr lang="tr-TR" dirty="0"/>
              <a:t> </a:t>
            </a:r>
            <a:r>
              <a:rPr lang="tr-TR" dirty="0" err="1"/>
              <a:t>to</a:t>
            </a:r>
            <a:r>
              <a:rPr lang="tr-TR" dirty="0"/>
              <a:t> </a:t>
            </a:r>
            <a:r>
              <a:rPr lang="tr-TR" dirty="0" err="1"/>
              <a:t>reject</a:t>
            </a:r>
            <a:r>
              <a:rPr lang="tr-TR" dirty="0"/>
              <a:t> </a:t>
            </a:r>
            <a:r>
              <a:rPr lang="tr-TR" dirty="0" err="1"/>
              <a:t>the</a:t>
            </a:r>
            <a:r>
              <a:rPr lang="tr-TR" dirty="0"/>
              <a:t> </a:t>
            </a:r>
            <a:r>
              <a:rPr lang="tr-TR" dirty="0" err="1"/>
              <a:t>draft</a:t>
            </a:r>
            <a:r>
              <a:rPr lang="tr-TR" dirty="0"/>
              <a:t> </a:t>
            </a:r>
            <a:r>
              <a:rPr lang="tr-TR" dirty="0" err="1"/>
              <a:t>budget</a:t>
            </a:r>
            <a:r>
              <a:rPr lang="tr-TR" dirty="0"/>
              <a:t>, </a:t>
            </a:r>
            <a:r>
              <a:rPr lang="tr-TR" dirty="0" err="1"/>
              <a:t>the</a:t>
            </a:r>
            <a:r>
              <a:rPr lang="tr-TR" dirty="0"/>
              <a:t> </a:t>
            </a:r>
            <a:r>
              <a:rPr lang="tr-TR" dirty="0" err="1"/>
              <a:t>Commision</a:t>
            </a:r>
            <a:r>
              <a:rPr lang="tr-TR" dirty="0"/>
              <a:t> is </a:t>
            </a:r>
            <a:r>
              <a:rPr lang="tr-TR" dirty="0" err="1"/>
              <a:t>required</a:t>
            </a:r>
            <a:r>
              <a:rPr lang="tr-TR" dirty="0"/>
              <a:t> </a:t>
            </a:r>
            <a:r>
              <a:rPr lang="tr-TR" dirty="0" err="1"/>
              <a:t>to</a:t>
            </a:r>
            <a:r>
              <a:rPr lang="tr-TR" dirty="0"/>
              <a:t> </a:t>
            </a:r>
            <a:r>
              <a:rPr lang="tr-TR" dirty="0" err="1"/>
              <a:t>resubmit</a:t>
            </a:r>
            <a:r>
              <a:rPr lang="tr-TR" dirty="0"/>
              <a:t> </a:t>
            </a:r>
            <a:r>
              <a:rPr lang="tr-TR" dirty="0" err="1"/>
              <a:t>its</a:t>
            </a:r>
            <a:r>
              <a:rPr lang="tr-TR" dirty="0"/>
              <a:t> </a:t>
            </a:r>
            <a:r>
              <a:rPr lang="tr-TR" dirty="0" err="1"/>
              <a:t>draft</a:t>
            </a:r>
            <a:r>
              <a:rPr lang="tr-TR" dirty="0"/>
              <a:t>.</a:t>
            </a:r>
          </a:p>
          <a:p>
            <a:endParaRPr lang="tr-TR" dirty="0"/>
          </a:p>
        </p:txBody>
      </p:sp>
    </p:spTree>
    <p:extLst>
      <p:ext uri="{BB962C8B-B14F-4D97-AF65-F5344CB8AC3E}">
        <p14:creationId xmlns:p14="http://schemas.microsoft.com/office/powerpoint/2010/main" val="40662857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The EP’s supervisory role</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In the the sytem of checks and balances is used to ensure that no one Institution becomes too powerful. Thus all instiutions play a part in supervising each other.</a:t>
            </a:r>
          </a:p>
          <a:p>
            <a:r>
              <a:rPr lang="tr-TR" dirty="0" smtClean="0"/>
              <a:t>The EP has supervisory functions over Commission. The EP is entitled to ask questions to the Commission and demand written answers (Art. 230 of the TFEU).</a:t>
            </a:r>
          </a:p>
          <a:p>
            <a:r>
              <a:rPr lang="tr-TR" dirty="0" smtClean="0"/>
              <a:t>The EP also debates the Commission’s Annual Report in open session.</a:t>
            </a:r>
          </a:p>
          <a:p>
            <a:r>
              <a:rPr lang="tr-TR" dirty="0" smtClean="0"/>
              <a:t>The EP also has the authority to require the Commission to resign en bloc (Art.234 of the TFEU). Thispower has never been used upo until now.</a:t>
            </a:r>
          </a:p>
          <a:p>
            <a:r>
              <a:rPr lang="tr-TR" dirty="0" smtClean="0"/>
              <a:t>With the Maastricht Treaty (1992), the EP was allowed to have a say over the appointment of new Commissioners. New Commissioners are required to be approved by the EP before taking up office (Art.17 of the TEU). </a:t>
            </a:r>
            <a:endParaRPr lang="tr-TR" dirty="0"/>
          </a:p>
        </p:txBody>
      </p:sp>
    </p:spTree>
    <p:extLst>
      <p:ext uri="{BB962C8B-B14F-4D97-AF65-F5344CB8AC3E}">
        <p14:creationId xmlns:p14="http://schemas.microsoft.com/office/powerpoint/2010/main" val="22034341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The EP’s supervisory role</a:t>
            </a:r>
          </a:p>
        </p:txBody>
      </p:sp>
      <p:sp>
        <p:nvSpPr>
          <p:cNvPr id="3" name="Content Placeholder 2"/>
          <p:cNvSpPr>
            <a:spLocks noGrp="1"/>
          </p:cNvSpPr>
          <p:nvPr>
            <p:ph idx="1"/>
          </p:nvPr>
        </p:nvSpPr>
        <p:spPr/>
        <p:txBody>
          <a:bodyPr>
            <a:normAutofit lnSpcReduction="10000"/>
          </a:bodyPr>
          <a:lstStyle/>
          <a:p>
            <a:r>
              <a:rPr lang="tr-TR" dirty="0" smtClean="0"/>
              <a:t>The EP may alsoexert spervisory powers over the acts of the other institutions by instituting a legal challenge before the European Court of Justice.</a:t>
            </a:r>
          </a:p>
          <a:p>
            <a:r>
              <a:rPr lang="tr-TR" dirty="0" smtClean="0"/>
              <a:t>The EP also has supervisory powers in respect of allegations of maladministration: it may set up temporary Committees of Inquiry (Art.226 of the TFEU) to </a:t>
            </a:r>
          </a:p>
          <a:p>
            <a:r>
              <a:rPr lang="tr-TR" dirty="0"/>
              <a:t>a</a:t>
            </a:r>
            <a:r>
              <a:rPr lang="tr-TR" dirty="0" smtClean="0"/>
              <a:t>. investigate such allegations which may result from a complaint made by a citizen. </a:t>
            </a:r>
          </a:p>
          <a:p>
            <a:r>
              <a:rPr lang="tr-TR" dirty="0"/>
              <a:t>b</a:t>
            </a:r>
            <a:r>
              <a:rPr lang="tr-TR" dirty="0" smtClean="0"/>
              <a:t>. Elect a European Ombudsman te receive complaints regarding possible malasdministration against any EU body.</a:t>
            </a:r>
          </a:p>
          <a:p>
            <a:r>
              <a:rPr lang="tr-TR" dirty="0" smtClean="0"/>
              <a:t>At the conclusion of an investigation the Ombudsman is required to report to the EP, which has no powers to correct the sitution, but the process allows such maladministration to be brought to the attention of media.</a:t>
            </a:r>
            <a:endParaRPr lang="tr-TR" dirty="0"/>
          </a:p>
        </p:txBody>
      </p:sp>
    </p:spTree>
    <p:extLst>
      <p:ext uri="{BB962C8B-B14F-4D97-AF65-F5344CB8AC3E}">
        <p14:creationId xmlns:p14="http://schemas.microsoft.com/office/powerpoint/2010/main" val="6544113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The Council of the European Union</a:t>
            </a:r>
            <a:endParaRPr lang="tr-TR" dirty="0"/>
          </a:p>
        </p:txBody>
      </p:sp>
      <p:sp>
        <p:nvSpPr>
          <p:cNvPr id="3" name="Content Placeholder 2"/>
          <p:cNvSpPr>
            <a:spLocks noGrp="1"/>
          </p:cNvSpPr>
          <p:nvPr>
            <p:ph idx="1"/>
          </p:nvPr>
        </p:nvSpPr>
        <p:spPr/>
        <p:txBody>
          <a:bodyPr>
            <a:noAutofit/>
          </a:bodyPr>
          <a:lstStyle/>
          <a:p>
            <a:r>
              <a:rPr lang="tr-TR" sz="1800" dirty="0" smtClean="0"/>
              <a:t>Before the Maastricht Treaty it was known as the Council of Ministers.</a:t>
            </a:r>
          </a:p>
          <a:p>
            <a:r>
              <a:rPr lang="tr-TR" sz="1800" dirty="0" smtClean="0"/>
              <a:t>The Council is composed of one representative from each member state. </a:t>
            </a:r>
          </a:p>
          <a:p>
            <a:r>
              <a:rPr lang="tr-TR" sz="1800" dirty="0" smtClean="0"/>
              <a:t>The </a:t>
            </a:r>
            <a:r>
              <a:rPr lang="tr-TR" sz="1800" dirty="0"/>
              <a:t>Council represents national interests . The ministers who form the Council are responsible to their national parliaments</a:t>
            </a:r>
            <a:r>
              <a:rPr lang="tr-TR" sz="1800" dirty="0" smtClean="0"/>
              <a:t>.</a:t>
            </a:r>
          </a:p>
          <a:p>
            <a:r>
              <a:rPr lang="tr-TR" sz="1800" dirty="0" smtClean="0"/>
              <a:t>The composition of the Council is dependent on the subject matter under discussion. </a:t>
            </a:r>
          </a:p>
          <a:p>
            <a:r>
              <a:rPr lang="tr-TR" sz="1800" dirty="0" smtClean="0"/>
              <a:t>For ex: if the Council is discussing matters relating to agriculture, each state’s agriculture minister or equivalent will be present. If transport matters are under discussion, transport ministers will attend the meeting.</a:t>
            </a:r>
          </a:p>
          <a:p>
            <a:r>
              <a:rPr lang="tr-TR" sz="1800" dirty="0" smtClean="0"/>
              <a:t>The Council is supported by a Committee of Permanent Representatives of the governments of member states (known as COREPER. COREPER is responsible for preparing the work of the Council. </a:t>
            </a:r>
          </a:p>
          <a:p>
            <a:r>
              <a:rPr lang="tr-TR" sz="1800" dirty="0" smtClean="0"/>
              <a:t>COREPER consists of senior diplomats and up to 90% of all Council decisions are actually taken by these diplomats before they reach ministerial level. </a:t>
            </a:r>
          </a:p>
          <a:p>
            <a:r>
              <a:rPr lang="en-US" sz="1800" dirty="0"/>
              <a:t>Three successive presidencies, known as </a:t>
            </a:r>
            <a:r>
              <a:rPr lang="en-US" sz="1800" i="1" dirty="0"/>
              <a:t>presidency </a:t>
            </a:r>
            <a:r>
              <a:rPr lang="en-US" sz="1800" i="1" dirty="0" smtClean="0"/>
              <a:t>trios</a:t>
            </a:r>
            <a:r>
              <a:rPr lang="en-US" sz="1800" dirty="0" smtClean="0"/>
              <a:t>) </a:t>
            </a:r>
            <a:r>
              <a:rPr lang="en-US" sz="1800" dirty="0"/>
              <a:t>is made up of </a:t>
            </a:r>
            <a:r>
              <a:rPr lang="en-US" sz="1800" dirty="0" smtClean="0"/>
              <a:t>Italy</a:t>
            </a:r>
            <a:r>
              <a:rPr lang="tr-TR" sz="1800" dirty="0" smtClean="0"/>
              <a:t> (</a:t>
            </a:r>
            <a:r>
              <a:rPr lang="tr-TR" sz="1800" dirty="0" err="1" smtClean="0"/>
              <a:t>July-Dec</a:t>
            </a:r>
            <a:r>
              <a:rPr lang="tr-TR" sz="1800" dirty="0" smtClean="0"/>
              <a:t>. 2014)</a:t>
            </a:r>
            <a:r>
              <a:rPr lang="en-US" sz="1800" dirty="0" smtClean="0"/>
              <a:t> </a:t>
            </a:r>
            <a:r>
              <a:rPr lang="en-US" sz="1800" dirty="0"/>
              <a:t>, Latvia (Jan-Jun 2015) and Luxembourg (Jul-Dec 2015).</a:t>
            </a:r>
            <a:endParaRPr lang="tr-TR" sz="1800" dirty="0"/>
          </a:p>
          <a:p>
            <a:endParaRPr lang="tr-TR" sz="1800" dirty="0"/>
          </a:p>
        </p:txBody>
      </p:sp>
    </p:spTree>
    <p:extLst>
      <p:ext uri="{BB962C8B-B14F-4D97-AF65-F5344CB8AC3E}">
        <p14:creationId xmlns:p14="http://schemas.microsoft.com/office/powerpoint/2010/main" val="25705508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The </a:t>
            </a:r>
            <a:r>
              <a:rPr lang="tr-TR" dirty="0" smtClean="0"/>
              <a:t>roles of the Council</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When using its legislative power, the Council can use three systems of voting: simple majority, qualified majority, and unanimity. </a:t>
            </a:r>
          </a:p>
          <a:p>
            <a:r>
              <a:rPr lang="tr-TR" dirty="0" smtClean="0"/>
              <a:t>Reaching a decision by simple majority requires that the majority of Council ministers support a proposal. This requires member states to surrender a high degree of sovereignty, as they can easily be outvoted, and is therefore rarely used.</a:t>
            </a:r>
          </a:p>
          <a:p>
            <a:r>
              <a:rPr lang="tr-TR" dirty="0" smtClean="0"/>
              <a:t>Initially, the favored method of voting was unanimity, effectively allowing member state the power of veto. While this method is still used in very restricted areas, qualified majority voting has become the norm.</a:t>
            </a:r>
          </a:p>
          <a:p>
            <a:r>
              <a:rPr lang="tr-TR" dirty="0" smtClean="0"/>
              <a:t>Currently, under </a:t>
            </a:r>
            <a:r>
              <a:rPr lang="tr-TR" dirty="0"/>
              <a:t>qualified majority voting </a:t>
            </a:r>
            <a:r>
              <a:rPr lang="tr-TR" dirty="0" smtClean="0"/>
              <a:t>, a decision must normally receive at least 255 votes and be approved by the majority of the member states. In addition any member of the Council mar request verification that the qualified majority represents at least 62% of the total population of the EU. </a:t>
            </a:r>
          </a:p>
          <a:p>
            <a:r>
              <a:rPr lang="tr-TR" dirty="0" smtClean="0"/>
              <a:t>From 1 November 2014, a change will be introduced in regard to the formula </a:t>
            </a:r>
            <a:r>
              <a:rPr lang="tr-TR" dirty="0"/>
              <a:t>for qualified majority voting </a:t>
            </a:r>
            <a:r>
              <a:rPr lang="tr-TR" dirty="0" smtClean="0"/>
              <a:t>. Any decision will require at least 55%of the Council, representing at least 65%of the EU population.</a:t>
            </a:r>
          </a:p>
          <a:p>
            <a:r>
              <a:rPr lang="tr-TR" dirty="0"/>
              <a:t>In addition to its budgetary power, the Council coordinates the general economic policies of the member states</a:t>
            </a:r>
          </a:p>
          <a:p>
            <a:endParaRPr lang="tr-TR" dirty="0"/>
          </a:p>
        </p:txBody>
      </p:sp>
    </p:spTree>
    <p:extLst>
      <p:ext uri="{BB962C8B-B14F-4D97-AF65-F5344CB8AC3E}">
        <p14:creationId xmlns:p14="http://schemas.microsoft.com/office/powerpoint/2010/main" val="13147922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620000" cy="1143000"/>
          </a:xfrm>
        </p:spPr>
        <p:txBody>
          <a:bodyPr/>
          <a:lstStyle/>
          <a:p>
            <a:r>
              <a:rPr lang="tr-TR" sz="2800" dirty="0" smtClean="0"/>
              <a:t>European Council</a:t>
            </a:r>
            <a:endParaRPr lang="tr-TR" sz="2800" dirty="0"/>
          </a:p>
        </p:txBody>
      </p:sp>
      <p:sp>
        <p:nvSpPr>
          <p:cNvPr id="3" name="Content Placeholder 2"/>
          <p:cNvSpPr>
            <a:spLocks noGrp="1"/>
          </p:cNvSpPr>
          <p:nvPr>
            <p:ph idx="1"/>
          </p:nvPr>
        </p:nvSpPr>
        <p:spPr/>
        <p:txBody>
          <a:bodyPr>
            <a:normAutofit/>
          </a:bodyPr>
          <a:lstStyle/>
          <a:p>
            <a:r>
              <a:rPr lang="en-US" sz="1800" dirty="0"/>
              <a:t>The European Council was established as an informal body in 1975; it became an official EU institution in 2009 when the Treaty of Lisbon entered into </a:t>
            </a:r>
            <a:r>
              <a:rPr lang="en-US" sz="1800" dirty="0" smtClean="0"/>
              <a:t>force</a:t>
            </a:r>
            <a:r>
              <a:rPr lang="tr-TR" sz="1800" dirty="0" smtClean="0"/>
              <a:t>.</a:t>
            </a:r>
          </a:p>
          <a:p>
            <a:r>
              <a:rPr lang="en-US" sz="1800" dirty="0" smtClean="0"/>
              <a:t>It </a:t>
            </a:r>
            <a:r>
              <a:rPr lang="en-US" sz="1800" dirty="0"/>
              <a:t>comprises the heads of state or government of the EU member states, along with the President of the European </a:t>
            </a:r>
            <a:r>
              <a:rPr lang="en-US" sz="1800" dirty="0" smtClean="0"/>
              <a:t>Commission</a:t>
            </a:r>
            <a:r>
              <a:rPr lang="tr-TR" sz="1800" dirty="0" smtClean="0"/>
              <a:t> </a:t>
            </a:r>
            <a:r>
              <a:rPr lang="en-US" sz="1800" dirty="0" smtClean="0"/>
              <a:t>and </a:t>
            </a:r>
            <a:r>
              <a:rPr lang="en-US" sz="1800" dirty="0"/>
              <a:t>the President of the European </a:t>
            </a:r>
            <a:r>
              <a:rPr lang="en-US" sz="1800" dirty="0" smtClean="0"/>
              <a:t>Council. </a:t>
            </a:r>
            <a:r>
              <a:rPr lang="en-US" sz="1800" dirty="0"/>
              <a:t>The High Representative for Foreign </a:t>
            </a:r>
            <a:r>
              <a:rPr lang="en-US" sz="1800" dirty="0" smtClean="0"/>
              <a:t>Affairs </a:t>
            </a:r>
            <a:r>
              <a:rPr lang="en-US" sz="1800" dirty="0"/>
              <a:t>takes part in its </a:t>
            </a:r>
            <a:r>
              <a:rPr lang="en-US" sz="1800" dirty="0" smtClean="0"/>
              <a:t>meetings</a:t>
            </a:r>
            <a:r>
              <a:rPr lang="tr-TR" sz="1800" dirty="0" smtClean="0"/>
              <a:t>.</a:t>
            </a:r>
          </a:p>
          <a:p>
            <a:r>
              <a:rPr lang="en-US" sz="1800" dirty="0" smtClean="0"/>
              <a:t>While </a:t>
            </a:r>
            <a:r>
              <a:rPr lang="en-US" sz="1800" dirty="0"/>
              <a:t>the European Council has no formal </a:t>
            </a:r>
            <a:r>
              <a:rPr lang="en-US" sz="1800" dirty="0" smtClean="0"/>
              <a:t>legislative</a:t>
            </a:r>
            <a:r>
              <a:rPr lang="tr-TR" sz="1800" dirty="0" smtClean="0"/>
              <a:t> </a:t>
            </a:r>
            <a:r>
              <a:rPr lang="en-US" sz="1800" dirty="0" smtClean="0"/>
              <a:t>power</a:t>
            </a:r>
            <a:r>
              <a:rPr lang="en-US" sz="1800" dirty="0"/>
              <a:t>, it is charged under the Treaty of </a:t>
            </a:r>
            <a:r>
              <a:rPr lang="en-US" sz="1800" dirty="0" smtClean="0"/>
              <a:t>Lisbon</a:t>
            </a:r>
            <a:r>
              <a:rPr lang="tr-TR" sz="1800" baseline="30000" dirty="0"/>
              <a:t> </a:t>
            </a:r>
            <a:r>
              <a:rPr lang="en-US" sz="1800" dirty="0" smtClean="0"/>
              <a:t>with </a:t>
            </a:r>
            <a:r>
              <a:rPr lang="en-US" sz="1800" dirty="0"/>
              <a:t>defining "the general political directions and priorities" of the Union. It is thus the Union's strategic (and crisis solving) body, acting as the collective presidency of the </a:t>
            </a:r>
            <a:r>
              <a:rPr lang="en-US" sz="1800" dirty="0" smtClean="0"/>
              <a:t>EU</a:t>
            </a:r>
            <a:r>
              <a:rPr lang="tr-TR" sz="1800" dirty="0" smtClean="0"/>
              <a:t>.</a:t>
            </a:r>
          </a:p>
          <a:p>
            <a:r>
              <a:rPr lang="en-US" sz="1800" dirty="0"/>
              <a:t>The meetings of the European Council, commonly referred to as </a:t>
            </a:r>
            <a:r>
              <a:rPr lang="en-US" sz="1800" i="1" dirty="0"/>
              <a:t>EU summits</a:t>
            </a:r>
            <a:r>
              <a:rPr lang="en-US" sz="1800" dirty="0"/>
              <a:t>, are chaired by its president and take place at least twice every six </a:t>
            </a:r>
            <a:r>
              <a:rPr lang="en-US" sz="1800" dirty="0" smtClean="0"/>
              <a:t>months</a:t>
            </a:r>
            <a:r>
              <a:rPr lang="tr-TR" sz="1800" dirty="0" smtClean="0"/>
              <a:t>.</a:t>
            </a:r>
            <a:endParaRPr lang="tr-TR" sz="1800" dirty="0"/>
          </a:p>
        </p:txBody>
      </p:sp>
    </p:spTree>
    <p:extLst>
      <p:ext uri="{BB962C8B-B14F-4D97-AF65-F5344CB8AC3E}">
        <p14:creationId xmlns:p14="http://schemas.microsoft.com/office/powerpoint/2010/main" val="20375396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4800" dirty="0"/>
              <a:t>Powers and </a:t>
            </a:r>
            <a:r>
              <a:rPr lang="tr-TR" sz="4800" dirty="0" smtClean="0"/>
              <a:t>functions of the European </a:t>
            </a:r>
            <a:r>
              <a:rPr lang="tr-TR" sz="4800" dirty="0"/>
              <a:t>Council</a:t>
            </a:r>
            <a:endParaRPr lang="tr-TR" dirty="0"/>
          </a:p>
        </p:txBody>
      </p:sp>
      <p:sp>
        <p:nvSpPr>
          <p:cNvPr id="3" name="Content Placeholder 2"/>
          <p:cNvSpPr>
            <a:spLocks noGrp="1"/>
          </p:cNvSpPr>
          <p:nvPr>
            <p:ph idx="1"/>
          </p:nvPr>
        </p:nvSpPr>
        <p:spPr/>
        <p:txBody>
          <a:bodyPr>
            <a:noAutofit/>
          </a:bodyPr>
          <a:lstStyle/>
          <a:p>
            <a:r>
              <a:rPr lang="en-US" sz="2000" dirty="0"/>
              <a:t>Following the ratification of the treaty in December 2009, the European Council elected the then-Prime Minister of </a:t>
            </a:r>
            <a:r>
              <a:rPr lang="en-US" sz="2000" dirty="0" smtClean="0"/>
              <a:t>Belgium</a:t>
            </a:r>
            <a:r>
              <a:rPr lang="tr-TR" sz="2000" dirty="0" smtClean="0"/>
              <a:t> </a:t>
            </a:r>
            <a:r>
              <a:rPr lang="en-US" sz="2000" dirty="0" smtClean="0"/>
              <a:t>Herman </a:t>
            </a:r>
            <a:r>
              <a:rPr lang="en-US" sz="2000" dirty="0"/>
              <a:t>Van Rompuy as its first permanent president </a:t>
            </a:r>
            <a:r>
              <a:rPr lang="tr-TR" sz="2000" dirty="0" smtClean="0"/>
              <a:t>for 2.5 </a:t>
            </a:r>
            <a:r>
              <a:rPr lang="tr-TR" sz="2000" dirty="0" err="1" smtClean="0"/>
              <a:t>years</a:t>
            </a:r>
            <a:r>
              <a:rPr lang="tr-TR" sz="2000" dirty="0" smtClean="0"/>
              <a:t>.</a:t>
            </a:r>
          </a:p>
          <a:p>
            <a:r>
              <a:rPr lang="tr-TR" sz="2000" dirty="0" smtClean="0"/>
              <a:t>T</a:t>
            </a:r>
            <a:r>
              <a:rPr lang="en-US" sz="2000" dirty="0" smtClean="0"/>
              <a:t>he </a:t>
            </a:r>
            <a:r>
              <a:rPr lang="en-US" sz="2000" dirty="0"/>
              <a:t>current president is the former Polish Prime Minister Donald Tusk. </a:t>
            </a:r>
            <a:r>
              <a:rPr lang="tr-TR" sz="2000" dirty="0"/>
              <a:t>He </a:t>
            </a:r>
            <a:r>
              <a:rPr lang="tr-TR" sz="2000" dirty="0" err="1"/>
              <a:t>will</a:t>
            </a:r>
            <a:r>
              <a:rPr lang="tr-TR" sz="2000" dirty="0"/>
              <a:t> </a:t>
            </a:r>
            <a:r>
              <a:rPr lang="tr-TR" sz="2000" dirty="0" err="1"/>
              <a:t>stay</a:t>
            </a:r>
            <a:r>
              <a:rPr lang="tr-TR" sz="2000" dirty="0"/>
              <a:t> in </a:t>
            </a:r>
            <a:r>
              <a:rPr lang="tr-TR" sz="2000" dirty="0" err="1"/>
              <a:t>office</a:t>
            </a:r>
            <a:r>
              <a:rPr lang="tr-TR" sz="2000" dirty="0"/>
              <a:t> </a:t>
            </a:r>
            <a:r>
              <a:rPr lang="tr-TR" sz="2000" dirty="0" err="1"/>
              <a:t>from</a:t>
            </a:r>
            <a:r>
              <a:rPr lang="tr-TR" sz="2000" dirty="0"/>
              <a:t> </a:t>
            </a:r>
            <a:r>
              <a:rPr lang="en-US" sz="2000" dirty="0"/>
              <a:t>1 December 2014 until 31 May 2017</a:t>
            </a:r>
            <a:r>
              <a:rPr lang="tr-TR" sz="2000" dirty="0" smtClean="0"/>
              <a:t>.</a:t>
            </a:r>
          </a:p>
          <a:p>
            <a:r>
              <a:rPr lang="tr-TR" sz="2000" dirty="0" smtClean="0"/>
              <a:t>I</a:t>
            </a:r>
            <a:r>
              <a:rPr lang="en-US" sz="2000" dirty="0" smtClean="0"/>
              <a:t>t </a:t>
            </a:r>
            <a:r>
              <a:rPr lang="en-US" sz="2000" dirty="0"/>
              <a:t>defines the EU's policy agenda and has thus been considered to be the motor of European </a:t>
            </a:r>
            <a:r>
              <a:rPr lang="en-US" sz="2000" dirty="0" smtClean="0"/>
              <a:t>integration</a:t>
            </a:r>
            <a:r>
              <a:rPr lang="tr-TR" sz="2000" dirty="0" smtClean="0"/>
              <a:t>. </a:t>
            </a:r>
            <a:r>
              <a:rPr lang="en-US" sz="2000" dirty="0" smtClean="0"/>
              <a:t> </a:t>
            </a:r>
            <a:r>
              <a:rPr lang="en-US" sz="2000" dirty="0"/>
              <a:t>It does this without any formal powers, only the influence it has being composed of national </a:t>
            </a:r>
            <a:r>
              <a:rPr lang="en-US" sz="2000" dirty="0" smtClean="0"/>
              <a:t>leaders</a:t>
            </a:r>
            <a:r>
              <a:rPr lang="tr-TR" sz="2000" dirty="0" smtClean="0"/>
              <a:t>.</a:t>
            </a:r>
          </a:p>
          <a:p>
            <a:r>
              <a:rPr lang="tr-TR" sz="2000" dirty="0" smtClean="0"/>
              <a:t>T</a:t>
            </a:r>
            <a:r>
              <a:rPr lang="en-US" sz="2000" dirty="0" smtClean="0"/>
              <a:t>he </a:t>
            </a:r>
            <a:r>
              <a:rPr lang="en-US" sz="2000" dirty="0"/>
              <a:t>Council has developed further </a:t>
            </a:r>
            <a:r>
              <a:rPr lang="en-US" sz="2000" dirty="0" smtClean="0"/>
              <a:t>roles</a:t>
            </a:r>
            <a:r>
              <a:rPr lang="tr-TR" sz="2000" dirty="0" smtClean="0"/>
              <a:t>:</a:t>
            </a:r>
          </a:p>
          <a:p>
            <a:r>
              <a:rPr lang="en-US" sz="2000" dirty="0" smtClean="0"/>
              <a:t>to settle </a:t>
            </a:r>
            <a:r>
              <a:rPr lang="en-US" sz="2000" dirty="0"/>
              <a:t>issues outstanding from discussions at a lower </a:t>
            </a:r>
            <a:r>
              <a:rPr lang="en-US" sz="2000" dirty="0" smtClean="0"/>
              <a:t>level, </a:t>
            </a:r>
            <a:endParaRPr lang="tr-TR" sz="2000" dirty="0" smtClean="0"/>
          </a:p>
          <a:p>
            <a:r>
              <a:rPr lang="en-US" sz="2000" dirty="0" smtClean="0"/>
              <a:t>to </a:t>
            </a:r>
            <a:r>
              <a:rPr lang="en-US" sz="2000" dirty="0"/>
              <a:t>lead in foreign </a:t>
            </a:r>
            <a:r>
              <a:rPr lang="en-US" sz="2000" dirty="0" smtClean="0"/>
              <a:t>policy</a:t>
            </a:r>
            <a:r>
              <a:rPr lang="tr-TR" sz="2000" dirty="0" smtClean="0"/>
              <a:t>:</a:t>
            </a:r>
            <a:r>
              <a:rPr lang="en-US" sz="2000" dirty="0" smtClean="0"/>
              <a:t>acting </a:t>
            </a:r>
            <a:r>
              <a:rPr lang="en-US" sz="2000" dirty="0"/>
              <a:t>externally as a "collective Head of </a:t>
            </a:r>
            <a:r>
              <a:rPr lang="en-US" sz="2000" dirty="0" smtClean="0"/>
              <a:t>State,</a:t>
            </a:r>
            <a:endParaRPr lang="tr-TR" sz="2000" dirty="0" smtClean="0"/>
          </a:p>
          <a:p>
            <a:r>
              <a:rPr lang="en-US" sz="2000" dirty="0" smtClean="0"/>
              <a:t> </a:t>
            </a:r>
            <a:r>
              <a:rPr lang="tr-TR" sz="2000" dirty="0" smtClean="0"/>
              <a:t>to </a:t>
            </a:r>
            <a:r>
              <a:rPr lang="en-US" sz="2000" dirty="0" err="1" smtClean="0"/>
              <a:t>ratif</a:t>
            </a:r>
            <a:r>
              <a:rPr lang="tr-TR" sz="2000" dirty="0" smtClean="0"/>
              <a:t>y </a:t>
            </a:r>
            <a:r>
              <a:rPr lang="en-US" sz="2000" dirty="0" smtClean="0"/>
              <a:t>important documents </a:t>
            </a:r>
            <a:r>
              <a:rPr lang="en-US" sz="2000" dirty="0"/>
              <a:t>and </a:t>
            </a:r>
            <a:endParaRPr lang="tr-TR" sz="2000" dirty="0" smtClean="0"/>
          </a:p>
          <a:p>
            <a:r>
              <a:rPr lang="tr-TR" sz="2000" dirty="0" smtClean="0"/>
              <a:t>To </a:t>
            </a:r>
            <a:r>
              <a:rPr lang="en-US" sz="2000" dirty="0" smtClean="0"/>
              <a:t>involve </a:t>
            </a:r>
            <a:r>
              <a:rPr lang="en-US" sz="2000" dirty="0"/>
              <a:t>in the negotiation of the treaty </a:t>
            </a:r>
            <a:r>
              <a:rPr lang="en-US" sz="2000" dirty="0" smtClean="0"/>
              <a:t>changes</a:t>
            </a:r>
            <a:endParaRPr lang="tr-TR" sz="2000" dirty="0"/>
          </a:p>
        </p:txBody>
      </p:sp>
    </p:spTree>
    <p:extLst>
      <p:ext uri="{BB962C8B-B14F-4D97-AF65-F5344CB8AC3E}">
        <p14:creationId xmlns:p14="http://schemas.microsoft.com/office/powerpoint/2010/main" val="2222194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European Commission</a:t>
            </a:r>
            <a:endParaRPr lang="tr-TR" dirty="0"/>
          </a:p>
        </p:txBody>
      </p:sp>
      <p:sp>
        <p:nvSpPr>
          <p:cNvPr id="3" name="Content Placeholder 2"/>
          <p:cNvSpPr>
            <a:spLocks noGrp="1"/>
          </p:cNvSpPr>
          <p:nvPr>
            <p:ph idx="1"/>
          </p:nvPr>
        </p:nvSpPr>
        <p:spPr/>
        <p:txBody>
          <a:bodyPr>
            <a:normAutofit fontScale="92500" lnSpcReduction="10000"/>
          </a:bodyPr>
          <a:lstStyle/>
          <a:p>
            <a:r>
              <a:rPr lang="en-US" dirty="0"/>
              <a:t>The European Commission is the </a:t>
            </a:r>
            <a:r>
              <a:rPr lang="en-US" b="1" dirty="0"/>
              <a:t>executive body </a:t>
            </a:r>
            <a:r>
              <a:rPr lang="en-US" dirty="0"/>
              <a:t>of the European Union responsible for proposing legislation, implementing decisions, </a:t>
            </a:r>
            <a:r>
              <a:rPr lang="en-US" dirty="0" smtClean="0"/>
              <a:t>and </a:t>
            </a:r>
            <a:r>
              <a:rPr lang="en-US" dirty="0"/>
              <a:t>day-to-day running of the EU</a:t>
            </a:r>
            <a:r>
              <a:rPr lang="en-US" dirty="0" smtClean="0"/>
              <a:t>.</a:t>
            </a:r>
            <a:endParaRPr lang="tr-TR" dirty="0" smtClean="0"/>
          </a:p>
          <a:p>
            <a:r>
              <a:rPr lang="tr-TR" dirty="0" smtClean="0"/>
              <a:t>Commission is called the </a:t>
            </a:r>
            <a:r>
              <a:rPr lang="tr-TR" b="1" dirty="0" smtClean="0"/>
              <a:t>‘motor’ of the integration</a:t>
            </a:r>
            <a:r>
              <a:rPr lang="tr-TR" dirty="0" smtClean="0"/>
              <a:t>. The Commission is obliged to </a:t>
            </a:r>
            <a:r>
              <a:rPr lang="tr-TR" b="1" dirty="0" smtClean="0"/>
              <a:t>promote the general European interest</a:t>
            </a:r>
            <a:r>
              <a:rPr lang="tr-TR" dirty="0" smtClean="0"/>
              <a:t>. </a:t>
            </a:r>
          </a:p>
          <a:p>
            <a:r>
              <a:rPr lang="tr-TR" dirty="0" smtClean="0"/>
              <a:t>T</a:t>
            </a:r>
            <a:r>
              <a:rPr lang="en-US" dirty="0" smtClean="0"/>
              <a:t>he </a:t>
            </a:r>
            <a:r>
              <a:rPr lang="en-US" dirty="0"/>
              <a:t>Commission has several </a:t>
            </a:r>
            <a:r>
              <a:rPr lang="en-US" dirty="0" smtClean="0"/>
              <a:t>responsibilities</a:t>
            </a:r>
            <a:r>
              <a:rPr lang="tr-TR" dirty="0" smtClean="0"/>
              <a:t>:</a:t>
            </a:r>
          </a:p>
          <a:p>
            <a:r>
              <a:rPr lang="tr-TR" dirty="0" smtClean="0"/>
              <a:t>-proposing and shaping legislation</a:t>
            </a:r>
          </a:p>
          <a:p>
            <a:r>
              <a:rPr lang="tr-TR" dirty="0" smtClean="0"/>
              <a:t>-İnitiating and managing the budget</a:t>
            </a:r>
          </a:p>
          <a:p>
            <a:r>
              <a:rPr lang="tr-TR" dirty="0" smtClean="0"/>
              <a:t>-İmplementing policy</a:t>
            </a:r>
          </a:p>
          <a:p>
            <a:r>
              <a:rPr lang="tr-TR" dirty="0" smtClean="0"/>
              <a:t>-Supervising the EU law</a:t>
            </a:r>
          </a:p>
          <a:p>
            <a:r>
              <a:rPr lang="tr-TR" dirty="0" smtClean="0"/>
              <a:t>-Conducting external relations</a:t>
            </a:r>
          </a:p>
          <a:p>
            <a:r>
              <a:rPr lang="tr-TR" dirty="0" smtClean="0"/>
              <a:t>-Contributing to enlargement and treaty reform</a:t>
            </a:r>
          </a:p>
          <a:p>
            <a:r>
              <a:rPr lang="tr-TR" dirty="0" smtClean="0"/>
              <a:t>-Monitoring and reporting on major EU developments</a:t>
            </a:r>
          </a:p>
          <a:p>
            <a:r>
              <a:rPr lang="tr-TR" dirty="0" smtClean="0"/>
              <a:t>-Pointing the way forward</a:t>
            </a:r>
          </a:p>
        </p:txBody>
      </p:sp>
    </p:spTree>
    <p:extLst>
      <p:ext uri="{BB962C8B-B14F-4D97-AF65-F5344CB8AC3E}">
        <p14:creationId xmlns:p14="http://schemas.microsoft.com/office/powerpoint/2010/main" val="3276428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4400" dirty="0"/>
              <a:t>Powers and functions of the European Council</a:t>
            </a:r>
            <a:endParaRPr lang="tr-TR" dirty="0"/>
          </a:p>
        </p:txBody>
      </p:sp>
      <p:sp>
        <p:nvSpPr>
          <p:cNvPr id="3" name="Content Placeholder 2"/>
          <p:cNvSpPr>
            <a:spLocks noGrp="1"/>
          </p:cNvSpPr>
          <p:nvPr>
            <p:ph idx="1"/>
          </p:nvPr>
        </p:nvSpPr>
        <p:spPr/>
        <p:txBody>
          <a:bodyPr/>
          <a:lstStyle/>
          <a:p>
            <a:r>
              <a:rPr lang="en-US" dirty="0"/>
              <a:t>Since the institution is composed of national leaders, it gathers the executive power of the member states and has thus a great influence in high profile policy areas as for example foreign </a:t>
            </a:r>
            <a:r>
              <a:rPr lang="en-US" dirty="0" smtClean="0"/>
              <a:t>policy. </a:t>
            </a:r>
            <a:r>
              <a:rPr lang="en-US" dirty="0"/>
              <a:t>It also exercises powers of appointment, such as appointment of its own President, the President of the European Commission, the High Representative of the Union for Foreign Affairs and Security Policy, and the President of the European Central Bank. Moreover, the European Council influences police and justice planning, the composition of the Commission, matters relating to the </a:t>
            </a:r>
            <a:r>
              <a:rPr lang="en-US" dirty="0" smtClean="0"/>
              <a:t>organization </a:t>
            </a:r>
            <a:r>
              <a:rPr lang="en-US" dirty="0"/>
              <a:t>of the rotating Council presidency, the suspension of membership rights, and changing the voting systems</a:t>
            </a:r>
            <a:endParaRPr lang="tr-TR" dirty="0"/>
          </a:p>
        </p:txBody>
      </p:sp>
    </p:spTree>
    <p:extLst>
      <p:ext uri="{BB962C8B-B14F-4D97-AF65-F5344CB8AC3E}">
        <p14:creationId xmlns:p14="http://schemas.microsoft.com/office/powerpoint/2010/main" val="12417274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4800" dirty="0"/>
              <a:t>Powers and functions of the European Council</a:t>
            </a:r>
            <a:endParaRPr lang="tr-TR" dirty="0"/>
          </a:p>
        </p:txBody>
      </p:sp>
      <p:sp>
        <p:nvSpPr>
          <p:cNvPr id="3" name="Content Placeholder 2"/>
          <p:cNvSpPr>
            <a:spLocks noGrp="1"/>
          </p:cNvSpPr>
          <p:nvPr>
            <p:ph idx="1"/>
          </p:nvPr>
        </p:nvSpPr>
        <p:spPr/>
        <p:txBody>
          <a:bodyPr/>
          <a:lstStyle/>
          <a:p>
            <a:r>
              <a:rPr lang="en-US" dirty="0"/>
              <a:t>Although the European Council has no direct legislative power, under the "emergency brake" procedure, a state outvoted in the Council of Ministers may refer contentious legislation to the European Council. However, the state may still be outvoted in the European </a:t>
            </a:r>
            <a:r>
              <a:rPr lang="en-US" dirty="0" smtClean="0"/>
              <a:t>Council.</a:t>
            </a:r>
            <a:r>
              <a:rPr lang="tr-TR" baseline="30000"/>
              <a:t> </a:t>
            </a:r>
            <a:r>
              <a:rPr lang="en-US" smtClean="0"/>
              <a:t>Hence </a:t>
            </a:r>
            <a:r>
              <a:rPr lang="en-US" dirty="0"/>
              <a:t>with powers over the supranational executive of the EU, in addition to its other powers, the European Council has been described by some as the Union's "supreme political authority".</a:t>
            </a:r>
            <a:endParaRPr lang="tr-TR" dirty="0"/>
          </a:p>
        </p:txBody>
      </p:sp>
    </p:spTree>
    <p:extLst>
      <p:ext uri="{BB962C8B-B14F-4D97-AF65-F5344CB8AC3E}">
        <p14:creationId xmlns:p14="http://schemas.microsoft.com/office/powerpoint/2010/main" val="12602945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The Court of Justice of the European Union (CJEU)</a:t>
            </a:r>
            <a:endParaRPr lang="tr-TR" dirty="0"/>
          </a:p>
        </p:txBody>
      </p:sp>
      <p:sp>
        <p:nvSpPr>
          <p:cNvPr id="3" name="Content Placeholder 2"/>
          <p:cNvSpPr>
            <a:spLocks noGrp="1"/>
          </p:cNvSpPr>
          <p:nvPr>
            <p:ph idx="1"/>
          </p:nvPr>
        </p:nvSpPr>
        <p:spPr/>
        <p:txBody>
          <a:bodyPr/>
          <a:lstStyle/>
          <a:p>
            <a:r>
              <a:rPr lang="tr-TR" dirty="0" smtClean="0"/>
              <a:t>The European Union is based on the rule of law and acceptance by the member states, EU institutions and individuals of the beinding nature of its rules is fundamental.</a:t>
            </a:r>
          </a:p>
          <a:p>
            <a:r>
              <a:rPr lang="tr-TR" dirty="0" smtClean="0"/>
              <a:t>After the Lisbon treaty, CJEU is composed of the Court of Justice (the Court), the general Court to assist the Court in its tasks and specialized courts.</a:t>
            </a:r>
          </a:p>
          <a:p>
            <a:r>
              <a:rPr lang="tr-TR" dirty="0" smtClean="0"/>
              <a:t>CJEU is located in Luxembourg.</a:t>
            </a:r>
          </a:p>
          <a:p>
            <a:r>
              <a:rPr lang="tr-TR" dirty="0" smtClean="0"/>
              <a:t>The Court is composed of judges and advocates-general. Advocates-generals assist the judges by delivering non-binding written opinions before the judges begin their deliberations.</a:t>
            </a:r>
          </a:p>
          <a:p>
            <a:r>
              <a:rPr lang="tr-TR" dirty="0" smtClean="0"/>
              <a:t>One judge per state for a perid of six years, renewable every three years.</a:t>
            </a:r>
          </a:p>
          <a:p>
            <a:endParaRPr lang="tr-TR" dirty="0"/>
          </a:p>
        </p:txBody>
      </p:sp>
    </p:spTree>
    <p:extLst>
      <p:ext uri="{BB962C8B-B14F-4D97-AF65-F5344CB8AC3E}">
        <p14:creationId xmlns:p14="http://schemas.microsoft.com/office/powerpoint/2010/main" val="9512121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Functions of the </a:t>
            </a:r>
            <a:r>
              <a:rPr lang="tr-TR" dirty="0"/>
              <a:t>Court of Justice of the European Union</a:t>
            </a:r>
          </a:p>
        </p:txBody>
      </p:sp>
      <p:sp>
        <p:nvSpPr>
          <p:cNvPr id="3" name="Content Placeholder 2"/>
          <p:cNvSpPr>
            <a:spLocks noGrp="1"/>
          </p:cNvSpPr>
          <p:nvPr>
            <p:ph idx="1"/>
          </p:nvPr>
        </p:nvSpPr>
        <p:spPr/>
        <p:txBody>
          <a:bodyPr/>
          <a:lstStyle/>
          <a:p>
            <a:r>
              <a:rPr lang="tr-TR" dirty="0" smtClean="0"/>
              <a:t>The CJEU should ensure that EU law is observed.</a:t>
            </a:r>
          </a:p>
          <a:p>
            <a:r>
              <a:rPr lang="tr-TR" dirty="0" smtClean="0"/>
              <a:t>Actions that can be brought before the Court can be divided into two: direct actions and preliminary rulings</a:t>
            </a:r>
          </a:p>
          <a:p>
            <a:r>
              <a:rPr lang="tr-TR" dirty="0" smtClean="0"/>
              <a:t>Direct actions: actionsbrought by Commission against member states accused of failing to fulfill their EU obligations; and actions brought by the Institutions or individuals wishing to challenge the validity of legally binding acts of the EU.</a:t>
            </a:r>
          </a:p>
          <a:p>
            <a:r>
              <a:rPr lang="tr-TR" smtClean="0"/>
              <a:t>Preliminary rulings are the result of requests by national courts requiring the Courts to either interpret EU law or rule on its validity.</a:t>
            </a:r>
            <a:endParaRPr lang="tr-TR" dirty="0"/>
          </a:p>
        </p:txBody>
      </p:sp>
    </p:spTree>
    <p:extLst>
      <p:ext uri="{BB962C8B-B14F-4D97-AF65-F5344CB8AC3E}">
        <p14:creationId xmlns:p14="http://schemas.microsoft.com/office/powerpoint/2010/main" val="2725756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European Commission</a:t>
            </a:r>
            <a:endParaRPr lang="tr-TR" dirty="0"/>
          </a:p>
        </p:txBody>
      </p:sp>
      <p:sp>
        <p:nvSpPr>
          <p:cNvPr id="3" name="Content Placeholder 2"/>
          <p:cNvSpPr>
            <a:spLocks noGrp="1"/>
          </p:cNvSpPr>
          <p:nvPr>
            <p:ph idx="1"/>
          </p:nvPr>
        </p:nvSpPr>
        <p:spPr/>
        <p:txBody>
          <a:bodyPr/>
          <a:lstStyle/>
          <a:p>
            <a:r>
              <a:rPr lang="en-US" dirty="0"/>
              <a:t>The Commission operates as a cabinet government, with </a:t>
            </a:r>
            <a:r>
              <a:rPr lang="en-US" b="1" dirty="0" smtClean="0"/>
              <a:t>2</a:t>
            </a:r>
            <a:r>
              <a:rPr lang="tr-TR" b="1" dirty="0" smtClean="0"/>
              <a:t>8</a:t>
            </a:r>
            <a:r>
              <a:rPr lang="en-US" b="1" dirty="0" smtClean="0"/>
              <a:t> </a:t>
            </a:r>
            <a:r>
              <a:rPr lang="en-US" b="1" dirty="0"/>
              <a:t>members </a:t>
            </a:r>
            <a:r>
              <a:rPr lang="en-US" dirty="0"/>
              <a:t>of the Commission (informally known as </a:t>
            </a:r>
            <a:r>
              <a:rPr lang="en-US" b="1" dirty="0" smtClean="0"/>
              <a:t>commissioners</a:t>
            </a:r>
            <a:r>
              <a:rPr lang="en-US" dirty="0" smtClean="0"/>
              <a:t>). </a:t>
            </a:r>
            <a:endParaRPr lang="tr-TR" dirty="0" smtClean="0"/>
          </a:p>
          <a:p>
            <a:r>
              <a:rPr lang="en-US" dirty="0" smtClean="0"/>
              <a:t>There </a:t>
            </a:r>
            <a:r>
              <a:rPr lang="en-US" dirty="0"/>
              <a:t>is </a:t>
            </a:r>
            <a:r>
              <a:rPr lang="en-US" b="1" dirty="0"/>
              <a:t>one member per member state</a:t>
            </a:r>
            <a:r>
              <a:rPr lang="en-US" dirty="0"/>
              <a:t>, though members are bound to represent the interests of the EU as a whole rather than their home state. One of the </a:t>
            </a:r>
            <a:r>
              <a:rPr lang="en-US" dirty="0" smtClean="0"/>
              <a:t>2</a:t>
            </a:r>
            <a:r>
              <a:rPr lang="tr-TR" dirty="0"/>
              <a:t>8</a:t>
            </a:r>
            <a:r>
              <a:rPr lang="en-US" dirty="0" smtClean="0"/>
              <a:t> </a:t>
            </a:r>
            <a:r>
              <a:rPr lang="en-US" dirty="0"/>
              <a:t>is the </a:t>
            </a:r>
            <a:r>
              <a:rPr lang="en-US" b="1" dirty="0"/>
              <a:t>Commission President</a:t>
            </a:r>
            <a:r>
              <a:rPr lang="en-US" dirty="0"/>
              <a:t> (</a:t>
            </a:r>
            <a:r>
              <a:rPr lang="en-US" dirty="0" smtClean="0"/>
              <a:t>currently</a:t>
            </a:r>
            <a:r>
              <a:rPr lang="tr-TR" dirty="0" smtClean="0"/>
              <a:t> Jean-</a:t>
            </a:r>
            <a:r>
              <a:rPr lang="tr-TR" dirty="0" err="1" smtClean="0"/>
              <a:t>Claude</a:t>
            </a:r>
            <a:r>
              <a:rPr lang="tr-TR" dirty="0" smtClean="0"/>
              <a:t> </a:t>
            </a:r>
            <a:r>
              <a:rPr lang="tr-TR" dirty="0" err="1" smtClean="0"/>
              <a:t>Juncker</a:t>
            </a:r>
            <a:r>
              <a:rPr lang="en-US" dirty="0" smtClean="0"/>
              <a:t>) </a:t>
            </a:r>
            <a:r>
              <a:rPr lang="en-US" b="1" dirty="0"/>
              <a:t>proposed by the European Council and elected by the European Parliament. </a:t>
            </a:r>
            <a:endParaRPr lang="tr-TR" b="1" dirty="0" smtClean="0"/>
          </a:p>
          <a:p>
            <a:r>
              <a:rPr lang="en-US" dirty="0" smtClean="0"/>
              <a:t>The </a:t>
            </a:r>
            <a:r>
              <a:rPr lang="en-US" dirty="0"/>
              <a:t>Council then appoints the other </a:t>
            </a:r>
            <a:r>
              <a:rPr lang="en-US" dirty="0" smtClean="0"/>
              <a:t>2</a:t>
            </a:r>
            <a:r>
              <a:rPr lang="tr-TR" dirty="0" smtClean="0"/>
              <a:t>7</a:t>
            </a:r>
            <a:r>
              <a:rPr lang="en-US" dirty="0" smtClean="0"/>
              <a:t> </a:t>
            </a:r>
            <a:r>
              <a:rPr lang="en-US" dirty="0"/>
              <a:t>members of the Commission in agreement with the nominated President, and then the </a:t>
            </a:r>
            <a:r>
              <a:rPr lang="en-US" b="1" dirty="0" smtClean="0"/>
              <a:t>2</a:t>
            </a:r>
            <a:r>
              <a:rPr lang="tr-TR" b="1" dirty="0" smtClean="0"/>
              <a:t>8</a:t>
            </a:r>
            <a:r>
              <a:rPr lang="en-US" b="1" dirty="0" smtClean="0"/>
              <a:t> </a:t>
            </a:r>
            <a:r>
              <a:rPr lang="en-US" b="1" dirty="0"/>
              <a:t>members as a single body are subject to a vote of approval by the European Parliament.</a:t>
            </a:r>
            <a:endParaRPr lang="tr-TR" b="1" dirty="0"/>
          </a:p>
          <a:p>
            <a:endParaRPr lang="tr-TR" dirty="0"/>
          </a:p>
        </p:txBody>
      </p:sp>
    </p:spTree>
    <p:extLst>
      <p:ext uri="{BB962C8B-B14F-4D97-AF65-F5344CB8AC3E}">
        <p14:creationId xmlns:p14="http://schemas.microsoft.com/office/powerpoint/2010/main" val="4027760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European Commission</a:t>
            </a:r>
            <a:endParaRPr lang="tr-TR" dirty="0"/>
          </a:p>
        </p:txBody>
      </p:sp>
      <p:sp>
        <p:nvSpPr>
          <p:cNvPr id="3" name="Content Placeholder 2"/>
          <p:cNvSpPr>
            <a:spLocks noGrp="1"/>
          </p:cNvSpPr>
          <p:nvPr>
            <p:ph idx="1"/>
          </p:nvPr>
        </p:nvSpPr>
        <p:spPr/>
        <p:txBody>
          <a:bodyPr>
            <a:normAutofit lnSpcReduction="10000"/>
          </a:bodyPr>
          <a:lstStyle/>
          <a:p>
            <a:pPr algn="just"/>
            <a:r>
              <a:rPr lang="tr-TR" dirty="0" smtClean="0"/>
              <a:t>T</a:t>
            </a:r>
            <a:r>
              <a:rPr lang="en-US" dirty="0" smtClean="0"/>
              <a:t>he </a:t>
            </a:r>
            <a:r>
              <a:rPr lang="en-US" dirty="0"/>
              <a:t>administrative body of about </a:t>
            </a:r>
            <a:r>
              <a:rPr lang="en-US" dirty="0" smtClean="0"/>
              <a:t>2</a:t>
            </a:r>
            <a:r>
              <a:rPr lang="tr-TR" dirty="0" smtClean="0"/>
              <a:t>5</a:t>
            </a:r>
            <a:r>
              <a:rPr lang="en-US" dirty="0" smtClean="0"/>
              <a:t>,000 </a:t>
            </a:r>
            <a:r>
              <a:rPr lang="en-US" dirty="0"/>
              <a:t>European civil servants who are split into departments called </a:t>
            </a:r>
            <a:r>
              <a:rPr lang="en-US" b="1" dirty="0"/>
              <a:t>Directorates-General and Services</a:t>
            </a:r>
            <a:r>
              <a:rPr lang="en-US" dirty="0" smtClean="0"/>
              <a:t>. </a:t>
            </a:r>
            <a:endParaRPr lang="tr-TR" dirty="0" smtClean="0"/>
          </a:p>
          <a:p>
            <a:pPr algn="just"/>
            <a:r>
              <a:rPr lang="en-US" dirty="0" smtClean="0"/>
              <a:t>The </a:t>
            </a:r>
            <a:r>
              <a:rPr lang="en-US" dirty="0"/>
              <a:t>internal working languages of the Commission are English, French and </a:t>
            </a:r>
            <a:r>
              <a:rPr lang="en-US" dirty="0" smtClean="0"/>
              <a:t>German</a:t>
            </a:r>
            <a:r>
              <a:rPr lang="tr-TR" dirty="0" smtClean="0"/>
              <a:t>.</a:t>
            </a:r>
          </a:p>
          <a:p>
            <a:pPr algn="just"/>
            <a:r>
              <a:rPr lang="en-US" dirty="0"/>
              <a:t>The Commission was set up from the start to act as an </a:t>
            </a:r>
            <a:r>
              <a:rPr lang="en-US" b="1" dirty="0"/>
              <a:t>independent supranational </a:t>
            </a:r>
            <a:r>
              <a:rPr lang="en-US" b="1" dirty="0" smtClean="0"/>
              <a:t>authority</a:t>
            </a:r>
            <a:r>
              <a:rPr lang="tr-TR" b="1" dirty="0" smtClean="0"/>
              <a:t>: </a:t>
            </a:r>
            <a:r>
              <a:rPr lang="en-US" dirty="0" smtClean="0"/>
              <a:t> </a:t>
            </a:r>
            <a:r>
              <a:rPr lang="en-US" dirty="0"/>
              <a:t>The members are proposed by their member state governments, one from each, however they are bound to act independently – neutral from other influences such as those governments which appointed them</a:t>
            </a:r>
            <a:r>
              <a:rPr lang="en-US" dirty="0" smtClean="0"/>
              <a:t>.</a:t>
            </a:r>
            <a:endParaRPr lang="tr-TR" dirty="0" smtClean="0"/>
          </a:p>
          <a:p>
            <a:pPr algn="just"/>
            <a:r>
              <a:rPr lang="tr-TR" dirty="0" smtClean="0"/>
              <a:t>T</a:t>
            </a:r>
            <a:r>
              <a:rPr lang="en-US" dirty="0" smtClean="0"/>
              <a:t>he </a:t>
            </a:r>
            <a:r>
              <a:rPr lang="en-US" dirty="0"/>
              <a:t>Commission is assisted by committees made up of representatives of member states and of the public and private lobbies </a:t>
            </a:r>
            <a:r>
              <a:rPr lang="en-US" dirty="0" smtClean="0"/>
              <a:t>(known as </a:t>
            </a:r>
            <a:r>
              <a:rPr lang="en-US" dirty="0"/>
              <a:t>"</a:t>
            </a:r>
            <a:r>
              <a:rPr lang="en-US" b="1" dirty="0" err="1"/>
              <a:t>comitology</a:t>
            </a:r>
            <a:r>
              <a:rPr lang="en-US" b="1" dirty="0"/>
              <a:t>"</a:t>
            </a:r>
            <a:r>
              <a:rPr lang="en-US" dirty="0"/>
              <a:t>)</a:t>
            </a:r>
            <a:endParaRPr lang="tr-TR" dirty="0"/>
          </a:p>
        </p:txBody>
      </p:sp>
    </p:spTree>
    <p:extLst>
      <p:ext uri="{BB962C8B-B14F-4D97-AF65-F5344CB8AC3E}">
        <p14:creationId xmlns:p14="http://schemas.microsoft.com/office/powerpoint/2010/main" val="4181785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Legislative initiative</a:t>
            </a:r>
            <a:endParaRPr lang="tr-TR" dirty="0"/>
          </a:p>
        </p:txBody>
      </p:sp>
      <p:sp>
        <p:nvSpPr>
          <p:cNvPr id="3" name="Content Placeholder 2"/>
          <p:cNvSpPr>
            <a:spLocks noGrp="1"/>
          </p:cNvSpPr>
          <p:nvPr>
            <p:ph idx="1"/>
          </p:nvPr>
        </p:nvSpPr>
        <p:spPr/>
        <p:txBody>
          <a:bodyPr>
            <a:normAutofit/>
          </a:bodyPr>
          <a:lstStyle/>
          <a:p>
            <a:pPr algn="just"/>
            <a:r>
              <a:rPr lang="en-US" sz="2400" dirty="0"/>
              <a:t>The Commission differs from the other institutions in that it alone has </a:t>
            </a:r>
            <a:r>
              <a:rPr lang="en-US" sz="2400" b="1" dirty="0"/>
              <a:t>legislative initiative in the EU</a:t>
            </a:r>
            <a:r>
              <a:rPr lang="en-US" sz="2400" dirty="0"/>
              <a:t>. </a:t>
            </a:r>
            <a:endParaRPr lang="tr-TR" sz="2400" dirty="0" smtClean="0"/>
          </a:p>
          <a:p>
            <a:pPr algn="just"/>
            <a:r>
              <a:rPr lang="tr-TR" sz="2400" dirty="0" err="1" smtClean="0"/>
              <a:t>The</a:t>
            </a:r>
            <a:r>
              <a:rPr lang="tr-TR" sz="2400" dirty="0" smtClean="0"/>
              <a:t> Commission has a </a:t>
            </a:r>
            <a:r>
              <a:rPr lang="tr-TR" sz="2400" b="1" dirty="0" smtClean="0"/>
              <a:t>shared right of initiative in Common Foreign and Security Policy </a:t>
            </a:r>
            <a:r>
              <a:rPr lang="tr-TR" sz="2400" dirty="0" smtClean="0"/>
              <a:t>and </a:t>
            </a:r>
            <a:r>
              <a:rPr lang="tr-TR" sz="2400" b="1" dirty="0" smtClean="0"/>
              <a:t>Justice and Home Affairs</a:t>
            </a:r>
            <a:r>
              <a:rPr lang="tr-TR" sz="2400" dirty="0" smtClean="0"/>
              <a:t>.</a:t>
            </a:r>
            <a:endParaRPr lang="tr-TR" sz="2400" dirty="0"/>
          </a:p>
          <a:p>
            <a:pPr algn="just"/>
            <a:r>
              <a:rPr lang="tr-TR" sz="2400" dirty="0"/>
              <a:t>T</a:t>
            </a:r>
            <a:r>
              <a:rPr lang="en-US" sz="2400" dirty="0" smtClean="0"/>
              <a:t>he </a:t>
            </a:r>
            <a:r>
              <a:rPr lang="en-US" sz="2400" b="1" dirty="0"/>
              <a:t>Council and Parliament </a:t>
            </a:r>
            <a:r>
              <a:rPr lang="en-US" sz="2400" dirty="0"/>
              <a:t>may </a:t>
            </a:r>
            <a:r>
              <a:rPr lang="en-US" sz="2400" b="1" dirty="0"/>
              <a:t>request the Commission to draft legislation</a:t>
            </a:r>
            <a:r>
              <a:rPr lang="en-US" sz="2400" dirty="0"/>
              <a:t>, though the Commission does have the </a:t>
            </a:r>
            <a:r>
              <a:rPr lang="en-US" sz="2400" b="1" dirty="0"/>
              <a:t>power to refuse to do so</a:t>
            </a:r>
            <a:endParaRPr lang="tr-TR" sz="2400" b="1" dirty="0" smtClean="0"/>
          </a:p>
          <a:p>
            <a:pPr algn="just"/>
            <a:r>
              <a:rPr lang="en-US" sz="2400" dirty="0"/>
              <a:t>Under the </a:t>
            </a:r>
            <a:r>
              <a:rPr lang="en-US" sz="2400" b="1" dirty="0"/>
              <a:t>Lisbon Treaty, EU citizens </a:t>
            </a:r>
            <a:r>
              <a:rPr lang="en-US" sz="2400" dirty="0"/>
              <a:t>are also able to </a:t>
            </a:r>
            <a:r>
              <a:rPr lang="en-US" sz="2400" b="1" dirty="0"/>
              <a:t>request the Commission to legislate </a:t>
            </a:r>
            <a:r>
              <a:rPr lang="en-US" sz="2400" dirty="0"/>
              <a:t>in an area via a petition </a:t>
            </a:r>
            <a:r>
              <a:rPr lang="en-US" sz="2400" dirty="0" smtClean="0"/>
              <a:t>carrying </a:t>
            </a:r>
            <a:r>
              <a:rPr lang="en-US" sz="2400" b="1" dirty="0"/>
              <a:t>one million signatures</a:t>
            </a:r>
            <a:r>
              <a:rPr lang="en-US" sz="2400" dirty="0"/>
              <a:t>, but this is </a:t>
            </a:r>
            <a:r>
              <a:rPr lang="en-US" sz="2400" b="1" dirty="0"/>
              <a:t>not </a:t>
            </a:r>
            <a:r>
              <a:rPr lang="en-US" sz="2400" b="1" dirty="0" smtClean="0"/>
              <a:t>binding</a:t>
            </a:r>
            <a:r>
              <a:rPr lang="tr-TR" sz="2400" b="1" dirty="0" smtClean="0"/>
              <a:t>.</a:t>
            </a:r>
            <a:endParaRPr lang="tr-TR" sz="2400" b="1" dirty="0"/>
          </a:p>
        </p:txBody>
      </p:sp>
    </p:spTree>
    <p:extLst>
      <p:ext uri="{BB962C8B-B14F-4D97-AF65-F5344CB8AC3E}">
        <p14:creationId xmlns:p14="http://schemas.microsoft.com/office/powerpoint/2010/main" val="2244422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Butgetary role</a:t>
            </a:r>
            <a:endParaRPr lang="tr-TR" dirty="0"/>
          </a:p>
        </p:txBody>
      </p:sp>
      <p:sp>
        <p:nvSpPr>
          <p:cNvPr id="3" name="Content Placeholder 2"/>
          <p:cNvSpPr>
            <a:spLocks noGrp="1"/>
          </p:cNvSpPr>
          <p:nvPr>
            <p:ph idx="1"/>
          </p:nvPr>
        </p:nvSpPr>
        <p:spPr/>
        <p:txBody>
          <a:bodyPr>
            <a:normAutofit lnSpcReduction="10000"/>
          </a:bodyPr>
          <a:lstStyle/>
          <a:p>
            <a:pPr algn="just"/>
            <a:r>
              <a:rPr lang="tr-TR" sz="2800" dirty="0" smtClean="0"/>
              <a:t>Early each year, the Commission </a:t>
            </a:r>
            <a:r>
              <a:rPr lang="tr-TR" sz="2800" b="1" dirty="0" smtClean="0"/>
              <a:t>submits a draft budget </a:t>
            </a:r>
            <a:r>
              <a:rPr lang="tr-TR" sz="2800" dirty="0" smtClean="0"/>
              <a:t>to the European Council and </a:t>
            </a:r>
            <a:r>
              <a:rPr lang="tr-TR" sz="2800" dirty="0" err="1" smtClean="0"/>
              <a:t>European</a:t>
            </a:r>
            <a:r>
              <a:rPr lang="tr-TR" sz="2800" dirty="0" smtClean="0"/>
              <a:t> </a:t>
            </a:r>
            <a:r>
              <a:rPr lang="tr-TR" sz="2800" dirty="0" err="1" smtClean="0"/>
              <a:t>Parliament</a:t>
            </a:r>
            <a:r>
              <a:rPr lang="tr-TR" sz="2800" dirty="0" smtClean="0"/>
              <a:t>.</a:t>
            </a:r>
          </a:p>
          <a:p>
            <a:pPr algn="just"/>
            <a:r>
              <a:rPr lang="en-US" sz="2800" dirty="0" smtClean="0"/>
              <a:t>EU </a:t>
            </a:r>
            <a:r>
              <a:rPr lang="en-US" sz="2800" dirty="0"/>
              <a:t>had an agreed budget of </a:t>
            </a:r>
            <a:r>
              <a:rPr lang="en-US" sz="2800" b="1" dirty="0" smtClean="0"/>
              <a:t>€</a:t>
            </a:r>
            <a:r>
              <a:rPr lang="tr-TR" sz="2800" b="1" dirty="0" smtClean="0"/>
              <a:t>1.087</a:t>
            </a:r>
            <a:r>
              <a:rPr lang="en-US" sz="2800" b="1" dirty="0"/>
              <a:t> billion for the period </a:t>
            </a:r>
            <a:r>
              <a:rPr lang="en-US" sz="2800" b="1" dirty="0" smtClean="0"/>
              <a:t>20</a:t>
            </a:r>
            <a:r>
              <a:rPr lang="tr-TR" sz="2800" b="1" dirty="0" smtClean="0"/>
              <a:t>14</a:t>
            </a:r>
            <a:r>
              <a:rPr lang="en-US" sz="2800" b="1" dirty="0" smtClean="0"/>
              <a:t>–20</a:t>
            </a:r>
            <a:r>
              <a:rPr lang="tr-TR" sz="2800" b="1" dirty="0" smtClean="0"/>
              <a:t>20</a:t>
            </a:r>
            <a:r>
              <a:rPr lang="en-US" sz="2800" dirty="0" smtClean="0"/>
              <a:t>, </a:t>
            </a:r>
            <a:r>
              <a:rPr lang="en-US" sz="2800" dirty="0"/>
              <a:t>representing </a:t>
            </a:r>
            <a:r>
              <a:rPr lang="en-US" sz="2800" b="1" dirty="0" smtClean="0"/>
              <a:t>1.0</a:t>
            </a:r>
            <a:r>
              <a:rPr lang="tr-TR" sz="2800" b="1" dirty="0" smtClean="0"/>
              <a:t>4</a:t>
            </a:r>
            <a:r>
              <a:rPr lang="en-US" sz="2800" b="1" dirty="0" smtClean="0"/>
              <a:t>% </a:t>
            </a:r>
            <a:r>
              <a:rPr lang="en-US" sz="2800" b="1" dirty="0"/>
              <a:t>of the </a:t>
            </a:r>
            <a:r>
              <a:rPr lang="en-US" sz="2800" b="1" dirty="0" smtClean="0"/>
              <a:t>EU-2</a:t>
            </a:r>
            <a:r>
              <a:rPr lang="tr-TR" sz="2800" b="1" dirty="0" smtClean="0"/>
              <a:t>8</a:t>
            </a:r>
            <a:r>
              <a:rPr lang="en-US" sz="2800" b="1" dirty="0" smtClean="0"/>
              <a:t>'s </a:t>
            </a:r>
            <a:r>
              <a:rPr lang="en-US" sz="2800" b="1" dirty="0"/>
              <a:t>GNI f</a:t>
            </a:r>
            <a:r>
              <a:rPr lang="en-US" sz="2800" dirty="0"/>
              <a:t>orecast for the respective periods</a:t>
            </a:r>
            <a:r>
              <a:rPr lang="en-US" sz="2800" dirty="0" smtClean="0"/>
              <a:t>.</a:t>
            </a:r>
            <a:endParaRPr lang="tr-TR" sz="2800" dirty="0" smtClean="0"/>
          </a:p>
          <a:p>
            <a:pPr algn="just"/>
            <a:r>
              <a:rPr lang="tr-TR" sz="2800" dirty="0" smtClean="0"/>
              <a:t>T</a:t>
            </a:r>
            <a:r>
              <a:rPr lang="en-US" sz="2800" dirty="0" smtClean="0"/>
              <a:t>he </a:t>
            </a:r>
            <a:r>
              <a:rPr lang="en-US" sz="2800" dirty="0"/>
              <a:t>Commission is </a:t>
            </a:r>
            <a:r>
              <a:rPr lang="tr-TR" sz="2800" dirty="0" smtClean="0"/>
              <a:t>also </a:t>
            </a:r>
            <a:r>
              <a:rPr lang="en-US" sz="2800" dirty="0" smtClean="0"/>
              <a:t>responsible </a:t>
            </a:r>
            <a:r>
              <a:rPr lang="en-US" sz="2800" dirty="0"/>
              <a:t>for the implementation of the EU budget; ensuring, along with the Court of Auditors, that EU funds are correctly spent.</a:t>
            </a:r>
          </a:p>
          <a:p>
            <a:endParaRPr lang="en-US" dirty="0"/>
          </a:p>
          <a:p>
            <a:endParaRPr lang="tr-TR" dirty="0"/>
          </a:p>
        </p:txBody>
      </p:sp>
    </p:spTree>
    <p:extLst>
      <p:ext uri="{BB962C8B-B14F-4D97-AF65-F5344CB8AC3E}">
        <p14:creationId xmlns:p14="http://schemas.microsoft.com/office/powerpoint/2010/main" val="1583004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Revenue</a:t>
            </a:r>
            <a:endParaRPr lang="tr-TR" dirty="0"/>
          </a:p>
        </p:txBody>
      </p:sp>
      <p:sp>
        <p:nvSpPr>
          <p:cNvPr id="3" name="Content Placeholder 2"/>
          <p:cNvSpPr>
            <a:spLocks noGrp="1"/>
          </p:cNvSpPr>
          <p:nvPr>
            <p:ph idx="1"/>
          </p:nvPr>
        </p:nvSpPr>
        <p:spPr/>
        <p:txBody>
          <a:bodyPr/>
          <a:lstStyle/>
          <a:p>
            <a:pPr algn="just"/>
            <a:r>
              <a:rPr lang="en-US" dirty="0"/>
              <a:t>The EU obtains most of its revenue indirectly by payments from treasuries of member states. Revenue is divided into four </a:t>
            </a:r>
            <a:r>
              <a:rPr lang="en-US" dirty="0" smtClean="0"/>
              <a:t>categories</a:t>
            </a:r>
            <a:r>
              <a:rPr lang="tr-TR" dirty="0" smtClean="0"/>
              <a:t>:</a:t>
            </a:r>
            <a:endParaRPr lang="en-US" dirty="0"/>
          </a:p>
          <a:p>
            <a:pPr algn="just"/>
            <a:r>
              <a:rPr lang="tr-TR" dirty="0" smtClean="0"/>
              <a:t>1.</a:t>
            </a:r>
            <a:r>
              <a:rPr lang="en-US" b="1" dirty="0" smtClean="0"/>
              <a:t>Traditional </a:t>
            </a:r>
            <a:r>
              <a:rPr lang="en-US" b="1" dirty="0"/>
              <a:t>own </a:t>
            </a:r>
            <a:r>
              <a:rPr lang="en-US" b="1" dirty="0" smtClean="0"/>
              <a:t>resources </a:t>
            </a:r>
            <a:r>
              <a:rPr lang="en-US" dirty="0"/>
              <a:t>are </a:t>
            </a:r>
            <a:r>
              <a:rPr lang="en-US" b="1" dirty="0"/>
              <a:t>taxes</a:t>
            </a:r>
            <a:r>
              <a:rPr lang="en-US" dirty="0"/>
              <a:t> raised on behalf of the EU as a whole, principally </a:t>
            </a:r>
            <a:r>
              <a:rPr lang="en-US" b="1" dirty="0"/>
              <a:t>import duties on goods </a:t>
            </a:r>
            <a:r>
              <a:rPr lang="en-US" dirty="0"/>
              <a:t>brought into the EU. These are collected by the state where import occurs and passed on to the EU. </a:t>
            </a:r>
            <a:r>
              <a:rPr lang="en-US" b="1" dirty="0"/>
              <a:t>States are allowed to keep a proportion of the revenue to cover administration (25%). </a:t>
            </a:r>
            <a:r>
              <a:rPr lang="en-US" dirty="0"/>
              <a:t>The European Commission operates a system of </a:t>
            </a:r>
            <a:r>
              <a:rPr lang="en-US" b="1" dirty="0"/>
              <a:t>inspectors to investigate the collection of these taxes in member states </a:t>
            </a:r>
            <a:r>
              <a:rPr lang="en-US" dirty="0"/>
              <a:t>and ensure compliance with the rules</a:t>
            </a:r>
            <a:r>
              <a:rPr lang="en-US" dirty="0" smtClean="0"/>
              <a:t>.</a:t>
            </a:r>
            <a:endParaRPr lang="tr-TR" dirty="0" smtClean="0"/>
          </a:p>
          <a:p>
            <a:pPr algn="just"/>
            <a:r>
              <a:rPr lang="tr-TR" dirty="0" smtClean="0"/>
              <a:t>2. </a:t>
            </a:r>
            <a:r>
              <a:rPr lang="tr-TR" b="1" dirty="0"/>
              <a:t>VAT based own </a:t>
            </a:r>
            <a:r>
              <a:rPr lang="tr-TR" b="1" dirty="0" smtClean="0"/>
              <a:t>resources </a:t>
            </a:r>
            <a:r>
              <a:rPr lang="en-US" dirty="0"/>
              <a:t>are </a:t>
            </a:r>
            <a:r>
              <a:rPr lang="en-US" b="1" dirty="0"/>
              <a:t>taxes on EU citizens </a:t>
            </a:r>
            <a:r>
              <a:rPr lang="en-US" dirty="0"/>
              <a:t>derived as a proportion of VAT levied in each member country. </a:t>
            </a:r>
            <a:endParaRPr lang="tr-TR" dirty="0"/>
          </a:p>
        </p:txBody>
      </p:sp>
    </p:spTree>
    <p:extLst>
      <p:ext uri="{BB962C8B-B14F-4D97-AF65-F5344CB8AC3E}">
        <p14:creationId xmlns:p14="http://schemas.microsoft.com/office/powerpoint/2010/main" val="612776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Revenue</a:t>
            </a:r>
            <a:endParaRPr lang="tr-TR" dirty="0"/>
          </a:p>
        </p:txBody>
      </p:sp>
      <p:sp>
        <p:nvSpPr>
          <p:cNvPr id="3" name="Content Placeholder 2"/>
          <p:cNvSpPr>
            <a:spLocks noGrp="1"/>
          </p:cNvSpPr>
          <p:nvPr>
            <p:ph idx="1"/>
          </p:nvPr>
        </p:nvSpPr>
        <p:spPr/>
        <p:txBody>
          <a:bodyPr/>
          <a:lstStyle/>
          <a:p>
            <a:pPr algn="just"/>
            <a:r>
              <a:rPr lang="tr-TR" dirty="0" smtClean="0"/>
              <a:t>3. </a:t>
            </a:r>
            <a:r>
              <a:rPr lang="tr-TR" sz="2800" b="1" dirty="0"/>
              <a:t>GNI based own </a:t>
            </a:r>
            <a:r>
              <a:rPr lang="tr-TR" sz="2800" b="1" dirty="0" smtClean="0"/>
              <a:t>resources </a:t>
            </a:r>
            <a:r>
              <a:rPr lang="en-US" sz="2800" dirty="0" smtClean="0"/>
              <a:t>currently </a:t>
            </a:r>
            <a:r>
              <a:rPr lang="en-US" sz="2800" dirty="0"/>
              <a:t>forms the largest contribution to </a:t>
            </a:r>
            <a:r>
              <a:rPr lang="en-US" sz="2800" dirty="0" smtClean="0"/>
              <a:t>EU</a:t>
            </a:r>
            <a:r>
              <a:rPr lang="tr-TR" sz="2800" dirty="0" smtClean="0"/>
              <a:t>. </a:t>
            </a:r>
            <a:r>
              <a:rPr lang="en-US" sz="2800" dirty="0"/>
              <a:t>Revenue is currently capped at 1.23% of Gross national income in the European Union as a </a:t>
            </a:r>
            <a:r>
              <a:rPr lang="en-US" sz="2800" dirty="0" smtClean="0"/>
              <a:t>whole</a:t>
            </a:r>
            <a:r>
              <a:rPr lang="tr-TR" sz="2800" dirty="0" smtClean="0"/>
              <a:t>.</a:t>
            </a:r>
          </a:p>
          <a:p>
            <a:pPr algn="just"/>
            <a:r>
              <a:rPr lang="tr-TR" sz="2800" dirty="0" smtClean="0"/>
              <a:t>4. </a:t>
            </a:r>
            <a:r>
              <a:rPr lang="tr-TR" sz="2800" b="1" dirty="0"/>
              <a:t>Other </a:t>
            </a:r>
            <a:r>
              <a:rPr lang="tr-TR" sz="2800" b="1" dirty="0" smtClean="0"/>
              <a:t>revenue </a:t>
            </a:r>
            <a:r>
              <a:rPr lang="en-US" sz="2800" dirty="0"/>
              <a:t>makes up approximately </a:t>
            </a:r>
            <a:r>
              <a:rPr lang="en-US" sz="2800" b="1" dirty="0"/>
              <a:t>1% of the EU </a:t>
            </a:r>
            <a:r>
              <a:rPr lang="en-US" sz="2800" dirty="0"/>
              <a:t>budget. This includes </a:t>
            </a:r>
            <a:r>
              <a:rPr lang="en-US" sz="2800" b="1" dirty="0"/>
              <a:t>interest on deposits or late payments</a:t>
            </a:r>
            <a:r>
              <a:rPr lang="en-US" sz="2800" dirty="0"/>
              <a:t>, </a:t>
            </a:r>
            <a:r>
              <a:rPr lang="en-US" sz="2800" b="1" dirty="0" smtClean="0"/>
              <a:t>underspent </a:t>
            </a:r>
            <a:r>
              <a:rPr lang="en-US" sz="2800" b="1" dirty="0"/>
              <a:t>funding from community programs and any other surplus from the previous budget.</a:t>
            </a:r>
          </a:p>
          <a:p>
            <a:endParaRPr lang="tr-TR" dirty="0"/>
          </a:p>
        </p:txBody>
      </p:sp>
    </p:spTree>
    <p:extLst>
      <p:ext uri="{BB962C8B-B14F-4D97-AF65-F5344CB8AC3E}">
        <p14:creationId xmlns:p14="http://schemas.microsoft.com/office/powerpoint/2010/main" val="1678936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598</TotalTime>
  <Words>3628</Words>
  <Application>Microsoft Office PowerPoint</Application>
  <PresentationFormat>Ekran Gösterisi (4:3)</PresentationFormat>
  <Paragraphs>170</Paragraphs>
  <Slides>33</Slides>
  <Notes>0</Notes>
  <HiddenSlides>0</HiddenSlides>
  <MMClips>0</MMClips>
  <ScaleCrop>false</ScaleCrop>
  <HeadingPairs>
    <vt:vector size="4" baseType="variant">
      <vt:variant>
        <vt:lpstr>Tema</vt:lpstr>
      </vt:variant>
      <vt:variant>
        <vt:i4>1</vt:i4>
      </vt:variant>
      <vt:variant>
        <vt:lpstr>Slayt Başlıkları</vt:lpstr>
      </vt:variant>
      <vt:variant>
        <vt:i4>33</vt:i4>
      </vt:variant>
    </vt:vector>
  </HeadingPairs>
  <TitlesOfParts>
    <vt:vector size="34" baseType="lpstr">
      <vt:lpstr>Adjacency</vt:lpstr>
      <vt:lpstr>The Institutional Structure of the EU</vt:lpstr>
      <vt:lpstr>European Commission</vt:lpstr>
      <vt:lpstr>European Commission</vt:lpstr>
      <vt:lpstr>European Commission</vt:lpstr>
      <vt:lpstr>European Commission</vt:lpstr>
      <vt:lpstr>Legislative initiative</vt:lpstr>
      <vt:lpstr>Butgetary role</vt:lpstr>
      <vt:lpstr>Revenue</vt:lpstr>
      <vt:lpstr>Revenue</vt:lpstr>
      <vt:lpstr>Expenditure</vt:lpstr>
      <vt:lpstr>Expenditure</vt:lpstr>
      <vt:lpstr>Executive Responsabilities</vt:lpstr>
      <vt:lpstr>Executive Responsabilities</vt:lpstr>
      <vt:lpstr>Policing Community Law</vt:lpstr>
      <vt:lpstr>External Relations Responsibilities</vt:lpstr>
      <vt:lpstr>External Relations Responsibilities</vt:lpstr>
      <vt:lpstr>The European Council</vt:lpstr>
      <vt:lpstr>European Parliament</vt:lpstr>
      <vt:lpstr>Political Groups in European Parliament</vt:lpstr>
      <vt:lpstr>Legislative role of the EP</vt:lpstr>
      <vt:lpstr>Legislative role of the EP</vt:lpstr>
      <vt:lpstr>The Budgetary role of the EP</vt:lpstr>
      <vt:lpstr>The Budgetary role of the EP</vt:lpstr>
      <vt:lpstr>The EP’s supervisory role</vt:lpstr>
      <vt:lpstr>The EP’s supervisory role</vt:lpstr>
      <vt:lpstr>The Council of the European Union</vt:lpstr>
      <vt:lpstr>The roles of the Council</vt:lpstr>
      <vt:lpstr>European Council</vt:lpstr>
      <vt:lpstr>Powers and functions of the European Council</vt:lpstr>
      <vt:lpstr>Powers and functions of the European Council</vt:lpstr>
      <vt:lpstr>Powers and functions of the European Council</vt:lpstr>
      <vt:lpstr>The Court of Justice of the European Union (CJEU)</vt:lpstr>
      <vt:lpstr>Functions of the Court of Justice of the European Union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Sevgi BALKAN ŞAHİN</cp:lastModifiedBy>
  <cp:revision>136</cp:revision>
  <cp:lastPrinted>2013-10-25T09:10:30Z</cp:lastPrinted>
  <dcterms:created xsi:type="dcterms:W3CDTF">2006-08-16T00:00:00Z</dcterms:created>
  <dcterms:modified xsi:type="dcterms:W3CDTF">2016-12-19T11:32:05Z</dcterms:modified>
</cp:coreProperties>
</file>