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999" r:id="rId1"/>
  </p:sldMasterIdLst>
  <p:notesMasterIdLst>
    <p:notesMasterId r:id="rId12"/>
  </p:notesMasterIdLst>
  <p:sldIdLst>
    <p:sldId id="329" r:id="rId2"/>
    <p:sldId id="332" r:id="rId3"/>
    <p:sldId id="333" r:id="rId4"/>
    <p:sldId id="334" r:id="rId5"/>
    <p:sldId id="335" r:id="rId6"/>
    <p:sldId id="336" r:id="rId7"/>
    <p:sldId id="337" r:id="rId8"/>
    <p:sldId id="338" r:id="rId9"/>
    <p:sldId id="339" r:id="rId10"/>
    <p:sldId id="340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Varsayılan Bölüm" id="{0D0AF596-46CC-4B8D-A3E2-A6344D1D5B19}">
          <p14:sldIdLst>
            <p14:sldId id="329"/>
          </p14:sldIdLst>
        </p14:section>
        <p14:section name="Başlıksız Bölüm" id="{8BEF7142-0326-4D31-B19F-B1A2D5A103CF}">
          <p14:sldIdLst>
            <p14:sldId id="332"/>
            <p14:sldId id="333"/>
            <p14:sldId id="334"/>
            <p14:sldId id="335"/>
            <p14:sldId id="336"/>
            <p14:sldId id="337"/>
            <p14:sldId id="338"/>
            <p14:sldId id="339"/>
            <p14:sldId id="340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7A73A4A5-43E8-5410-EDB8-3EB48C0EDF86}" name="ilke Ulutaş" initials="iU" userId="5a151acd52cbcbe3" providerId="Windows Liv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A2000C"/>
    <a:srgbClr val="419AA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7DF18680-E054-41AD-8BC1-D1AEF772440D}" styleName="Orta Stil 2 - Vurgu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Orta Stil 2 - Vurgu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294" autoAdjust="0"/>
    <p:restoredTop sz="94902" autoAdjust="0"/>
  </p:normalViewPr>
  <p:slideViewPr>
    <p:cSldViewPr snapToGrid="0">
      <p:cViewPr varScale="1">
        <p:scale>
          <a:sx n="84" d="100"/>
          <a:sy n="84" d="100"/>
        </p:scale>
        <p:origin x="294" y="36"/>
      </p:cViewPr>
      <p:guideLst/>
    </p:cSldViewPr>
  </p:slideViewPr>
  <p:notesTextViewPr>
    <p:cViewPr>
      <p:scale>
        <a:sx n="125" d="100"/>
        <a:sy n="125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microsoft.com/office/2018/10/relationships/authors" Target="authors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5C0E2D0-32B9-4217-81B0-1F79C7FB5640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EBB87DF7-FB22-4F79-B835-142BFCB30E77}">
      <dgm:prSet/>
      <dgm:spPr/>
      <dgm:t>
        <a:bodyPr/>
        <a:lstStyle/>
        <a:p>
          <a:endParaRPr lang="en-GB" b="1" noProof="1">
            <a:solidFill>
              <a:schemeClr val="bg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E27226C-5571-45C0-8C6A-62E1B1A87B4E}" type="parTrans" cxnId="{565417B8-351C-467A-8F46-308E7D9ABCF1}">
      <dgm:prSet/>
      <dgm:spPr/>
      <dgm:t>
        <a:bodyPr/>
        <a:lstStyle/>
        <a:p>
          <a:endParaRPr lang="tr-TR"/>
        </a:p>
      </dgm:t>
    </dgm:pt>
    <dgm:pt modelId="{ECDE7299-EF70-4EB6-A4B2-4055EC5BD730}" type="sibTrans" cxnId="{565417B8-351C-467A-8F46-308E7D9ABCF1}">
      <dgm:prSet/>
      <dgm:spPr/>
      <dgm:t>
        <a:bodyPr/>
        <a:lstStyle/>
        <a:p>
          <a:endParaRPr lang="tr-TR"/>
        </a:p>
      </dgm:t>
    </dgm:pt>
    <dgm:pt modelId="{7D19195A-15DB-476B-A71E-CE1469F1A52B}" type="pres">
      <dgm:prSet presAssocID="{A5C0E2D0-32B9-4217-81B0-1F79C7FB5640}" presName="linear" presStyleCnt="0">
        <dgm:presLayoutVars>
          <dgm:animLvl val="lvl"/>
          <dgm:resizeHandles val="exact"/>
        </dgm:presLayoutVars>
      </dgm:prSet>
      <dgm:spPr/>
    </dgm:pt>
    <dgm:pt modelId="{821AC207-B617-41AA-A08A-7FCC82B4736E}" type="pres">
      <dgm:prSet presAssocID="{EBB87DF7-FB22-4F79-B835-142BFCB30E77}" presName="parent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B251E413-2C54-441D-8A7F-EF6C342B4C14}" type="presOf" srcId="{A5C0E2D0-32B9-4217-81B0-1F79C7FB5640}" destId="{7D19195A-15DB-476B-A71E-CE1469F1A52B}" srcOrd="0" destOrd="0" presId="urn:microsoft.com/office/officeart/2005/8/layout/vList2"/>
    <dgm:cxn modelId="{565417B8-351C-467A-8F46-308E7D9ABCF1}" srcId="{A5C0E2D0-32B9-4217-81B0-1F79C7FB5640}" destId="{EBB87DF7-FB22-4F79-B835-142BFCB30E77}" srcOrd="0" destOrd="0" parTransId="{1E27226C-5571-45C0-8C6A-62E1B1A87B4E}" sibTransId="{ECDE7299-EF70-4EB6-A4B2-4055EC5BD730}"/>
    <dgm:cxn modelId="{D07630BF-6815-41E6-ADF7-DA4927929F85}" type="presOf" srcId="{EBB87DF7-FB22-4F79-B835-142BFCB30E77}" destId="{821AC207-B617-41AA-A08A-7FCC82B4736E}" srcOrd="0" destOrd="0" presId="urn:microsoft.com/office/officeart/2005/8/layout/vList2"/>
    <dgm:cxn modelId="{C2EDA16B-865C-47B1-9927-6DD2687E043E}" type="presParOf" srcId="{7D19195A-15DB-476B-A71E-CE1469F1A52B}" destId="{821AC207-B617-41AA-A08A-7FCC82B4736E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21AC207-B617-41AA-A08A-7FCC82B4736E}">
      <dsp:nvSpPr>
        <dsp:cNvPr id="0" name=""/>
        <dsp:cNvSpPr/>
      </dsp:nvSpPr>
      <dsp:spPr>
        <a:xfrm>
          <a:off x="0" y="8602"/>
          <a:ext cx="10893052" cy="8236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marL="0" lvl="0" indent="0" algn="l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4400" b="1" kern="1200" noProof="1">
            <a:solidFill>
              <a:schemeClr val="bg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0209" y="48811"/>
        <a:ext cx="10812634" cy="74326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2E9CC27-778C-4258-B649-F2BDEF68C217}" type="datetimeFigureOut">
              <a:rPr lang="tr-TR" smtClean="0"/>
              <a:t>12.07.2026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2D8773A-B661-41F5-9124-370397F5ACD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898981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46534" y="3085765"/>
            <a:ext cx="11262866" cy="3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1191" y="1020431"/>
            <a:ext cx="10993549" cy="1475013"/>
          </a:xfrm>
          <a:effectLst/>
        </p:spPr>
        <p:txBody>
          <a:bodyPr anchor="b">
            <a:normAutofit/>
          </a:bodyPr>
          <a:lstStyle>
            <a:lvl1pPr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1194" y="2495445"/>
            <a:ext cx="10993546" cy="590321"/>
          </a:xfrm>
        </p:spPr>
        <p:txBody>
          <a:bodyPr anchor="t">
            <a:normAutofit/>
          </a:bodyPr>
          <a:lstStyle>
            <a:lvl1pPr marL="0" indent="0" algn="l">
              <a:buNone/>
              <a:defRPr sz="1600" cap="all">
                <a:solidFill>
                  <a:schemeClr val="accent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605951" y="5956137"/>
            <a:ext cx="284480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18620636-3117-4546-A5A3-F7EAD65D0238}" type="datetimeFigureOut">
              <a:rPr lang="tr-TR" smtClean="0"/>
              <a:t>12.07.2026</a:t>
            </a:fld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81192" y="5951811"/>
            <a:ext cx="691721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1644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A2E638CC-46FB-4550-8444-7B3E6EDC8878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620429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620636-3117-4546-A5A3-F7EAD65D0238}" type="datetimeFigureOut">
              <a:rPr lang="tr-TR" smtClean="0"/>
              <a:t>12.07.2026</a:t>
            </a:fld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E638CC-46FB-4550-8444-7B3E6EDC8878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419859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8839201" y="599725"/>
            <a:ext cx="2906817" cy="58169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675726"/>
            <a:ext cx="2004164" cy="5183073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4923" y="675726"/>
            <a:ext cx="7896279" cy="5183073"/>
          </a:xfrm>
        </p:spPr>
        <p:txBody>
          <a:bodyPr vert="eaVert" anchor="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93673" y="5956137"/>
            <a:ext cx="1328141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18620636-3117-4546-A5A3-F7EAD65D0238}" type="datetimeFigureOut">
              <a:rPr lang="tr-TR" smtClean="0"/>
              <a:t>12.07.2026</a:t>
            </a:fld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74923" y="5951811"/>
            <a:ext cx="7896279" cy="365125"/>
          </a:xfrm>
        </p:spPr>
        <p:txBody>
          <a:bodyPr/>
          <a:lstStyle/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46615" y="5956137"/>
            <a:ext cx="1164195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A2E638CC-46FB-4550-8444-7B3E6EDC8878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313930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3678303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620636-3117-4546-A5A3-F7EAD65D0238}" type="datetimeFigureOut">
              <a:rPr lang="tr-TR" smtClean="0"/>
              <a:t>12.07.2026</a:t>
            </a:fld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52508" cy="365125"/>
          </a:xfrm>
        </p:spPr>
        <p:txBody>
          <a:bodyPr/>
          <a:lstStyle/>
          <a:p>
            <a:fld id="{A2E638CC-46FB-4550-8444-7B3E6EDC8878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34308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7817" y="5141974"/>
            <a:ext cx="11290860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3043910"/>
            <a:ext cx="11029615" cy="1497507"/>
          </a:xfrm>
        </p:spPr>
        <p:txBody>
          <a:bodyPr anchor="b">
            <a:normAutofit/>
          </a:bodyPr>
          <a:lstStyle>
            <a:lvl1pPr algn="l">
              <a:defRPr sz="3600" b="0" cap="all">
                <a:solidFill>
                  <a:schemeClr val="accent1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4541417"/>
            <a:ext cx="11029615" cy="600556"/>
          </a:xfrm>
        </p:spPr>
        <p:txBody>
          <a:bodyPr anchor="t">
            <a:normAutofit/>
          </a:bodyPr>
          <a:lstStyle>
            <a:lvl1pPr marL="0" indent="0" algn="l">
              <a:buNone/>
              <a:defRPr sz="1800" cap="all">
                <a:solidFill>
                  <a:schemeClr val="accent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18620636-3117-4546-A5A3-F7EAD65D0238}" type="datetimeFigureOut">
              <a:rPr lang="tr-TR" smtClean="0"/>
              <a:t>12.07.2026</a:t>
            </a:fld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A2E638CC-46FB-4550-8444-7B3E6EDC8878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556091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1193" y="2228003"/>
            <a:ext cx="5422390" cy="3633047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8417" y="2228003"/>
            <a:ext cx="5422392" cy="3633047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620636-3117-4546-A5A3-F7EAD65D0238}" type="datetimeFigureOut">
              <a:rPr lang="tr-TR" smtClean="0"/>
              <a:t>12.07.2026</a:t>
            </a:fld>
            <a:endParaRPr lang="tr-T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E638CC-46FB-4550-8444-7B3E6EDC8878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349847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7219" y="2250892"/>
            <a:ext cx="5087075" cy="536005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1194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3735" y="2250892"/>
            <a:ext cx="5087073" cy="553373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709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620636-3117-4546-A5A3-F7EAD65D0238}" type="datetimeFigureOut">
              <a:rPr lang="tr-TR" smtClean="0"/>
              <a:t>12.07.2026</a:t>
            </a:fld>
            <a:endParaRPr lang="tr-TR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E638CC-46FB-4550-8444-7B3E6EDC8878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118097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620636-3117-4546-A5A3-F7EAD65D0238}" type="datetimeFigureOut">
              <a:rPr lang="tr-TR" smtClean="0"/>
              <a:t>12.07.2026</a:t>
            </a:fld>
            <a:endParaRPr lang="tr-T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E638CC-46FB-4550-8444-7B3E6EDC8878}" type="slidenum">
              <a:rPr lang="tr-TR" smtClean="0"/>
              <a:t>‹#›</a:t>
            </a:fld>
            <a:endParaRPr lang="tr-TR" dirty="0"/>
          </a:p>
        </p:txBody>
      </p:sp>
      <p:sp>
        <p:nvSpPr>
          <p:cNvPr id="7" name="Rectangle 6"/>
          <p:cNvSpPr>
            <a:spLocks noChangeAspect="1"/>
          </p:cNvSpPr>
          <p:nvPr/>
        </p:nvSpPr>
        <p:spPr>
          <a:xfrm>
            <a:off x="440683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75894" y="729658"/>
            <a:ext cx="11029616" cy="988332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84983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620636-3117-4546-A5A3-F7EAD65D0238}" type="datetimeFigureOut">
              <a:rPr lang="tr-TR" smtClean="0"/>
              <a:t>12.07.2026</a:t>
            </a:fld>
            <a:endParaRPr lang="tr-T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E638CC-46FB-4550-8444-7B3E6EDC8878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354821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spect="1"/>
          </p:cNvSpPr>
          <p:nvPr/>
        </p:nvSpPr>
        <p:spPr>
          <a:xfrm>
            <a:off x="447817" y="5141973"/>
            <a:ext cx="11298200" cy="12747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5262296"/>
            <a:ext cx="4909445" cy="689514"/>
          </a:xfrm>
        </p:spPr>
        <p:txBody>
          <a:bodyPr anchor="ctr"/>
          <a:lstStyle>
            <a:lvl1pPr algn="l">
              <a:defRPr sz="2000" b="0"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7816" y="601200"/>
            <a:ext cx="11292840" cy="4204800"/>
          </a:xfrm>
        </p:spPr>
        <p:txBody>
          <a:bodyPr anchor="ctr"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40823" y="5262296"/>
            <a:ext cx="5869987" cy="689515"/>
          </a:xfrm>
        </p:spPr>
        <p:txBody>
          <a:bodyPr anchor="ctr">
            <a:normAutofit/>
          </a:bodyPr>
          <a:lstStyle>
            <a:lvl1pPr marL="0" indent="0" algn="r">
              <a:buNone/>
              <a:defRPr sz="1100">
                <a:solidFill>
                  <a:schemeClr val="bg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18620636-3117-4546-A5A3-F7EAD65D0238}" type="datetimeFigureOut">
              <a:rPr lang="tr-TR" smtClean="0"/>
              <a:t>12.07.2026</a:t>
            </a:fld>
            <a:endParaRPr lang="tr-T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tr-T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A2E638CC-46FB-4550-8444-7B3E6EDC8878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058663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4693389"/>
            <a:ext cx="11029616" cy="566738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chemeClr val="accent1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47817" y="599725"/>
            <a:ext cx="11290859" cy="355725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1192" y="5260127"/>
            <a:ext cx="11029617" cy="598671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620636-3117-4546-A5A3-F7EAD65D0238}" type="datetimeFigureOut">
              <a:rPr lang="tr-TR" smtClean="0"/>
              <a:t>12.07.2026</a:t>
            </a:fld>
            <a:endParaRPr lang="tr-T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E638CC-46FB-4550-8444-7B3E6EDC8878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00889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1192" y="705124"/>
            <a:ext cx="11029616" cy="11895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2336003"/>
            <a:ext cx="11029616" cy="35227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05951" y="5956137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18620636-3117-4546-A5A3-F7EAD65D0238}" type="datetimeFigureOut">
              <a:rPr lang="tr-TR" smtClean="0"/>
              <a:t>12.07.2026</a:t>
            </a:fld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1192" y="5951811"/>
            <a:ext cx="69172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>
                <a:solidFill>
                  <a:schemeClr val="accent2"/>
                </a:solidFill>
              </a:defRPr>
            </a:lvl1pPr>
          </a:lstStyle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58300" y="5956137"/>
            <a:ext cx="10525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A2E638CC-46FB-4550-8444-7B3E6EDC8878}" type="slidenum">
              <a:rPr lang="tr-TR" smtClean="0"/>
              <a:t>‹#›</a:t>
            </a:fld>
            <a:endParaRPr lang="tr-TR" dirty="0"/>
          </a:p>
        </p:txBody>
      </p:sp>
      <p:sp>
        <p:nvSpPr>
          <p:cNvPr id="9" name="Rectangle 8"/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3722795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00" r:id="rId1"/>
    <p:sldLayoutId id="2147484001" r:id="rId2"/>
    <p:sldLayoutId id="2147484002" r:id="rId3"/>
    <p:sldLayoutId id="2147484003" r:id="rId4"/>
    <p:sldLayoutId id="2147484004" r:id="rId5"/>
    <p:sldLayoutId id="2147484005" r:id="rId6"/>
    <p:sldLayoutId id="2147484006" r:id="rId7"/>
    <p:sldLayoutId id="2147484007" r:id="rId8"/>
    <p:sldLayoutId id="2147484008" r:id="rId9"/>
    <p:sldLayoutId id="2147484009" r:id="rId10"/>
    <p:sldLayoutId id="2147484010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2800" b="0" kern="1200" cap="all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630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600" kern="1200">
          <a:solidFill>
            <a:schemeClr val="tx2"/>
          </a:solidFill>
          <a:latin typeface="+mn-lt"/>
          <a:ea typeface="+mn-ea"/>
          <a:cs typeface="+mn-cs"/>
        </a:defRPr>
      </a:lvl2pPr>
      <a:lvl3pPr marL="90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400" kern="1200">
          <a:solidFill>
            <a:schemeClr val="tx2"/>
          </a:solidFill>
          <a:latin typeface="+mn-lt"/>
          <a:ea typeface="+mn-ea"/>
          <a:cs typeface="+mn-cs"/>
        </a:defRPr>
      </a:lvl3pPr>
      <a:lvl4pPr marL="124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4pPr>
      <a:lvl5pPr marL="160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D1A1523-045A-0BBB-B53D-C07E370D78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1191" y="265471"/>
            <a:ext cx="10993549" cy="2025445"/>
          </a:xfrm>
        </p:spPr>
        <p:txBody>
          <a:bodyPr>
            <a:normAutofit fontScale="90000"/>
          </a:bodyPr>
          <a:lstStyle/>
          <a:p>
            <a:pPr algn="ctr"/>
            <a:br>
              <a:rPr lang="tr-TR" sz="1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tr-TR" sz="1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tr-TR" sz="1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tr-TR" sz="1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tr-TR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tr-TR" sz="1400" b="1" dirty="0"/>
            </a:br>
            <a:r>
              <a:rPr lang="tr-TR" sz="2200" b="1" noProof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ÇAĞ ÜNİVERİSTESİ </a:t>
            </a:r>
            <a:br>
              <a:rPr lang="tr-TR" sz="2200" b="1" noProof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2200" b="1" noProof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ULUSLARARASI İLİŞKİLER</a:t>
            </a:r>
            <a:br>
              <a:rPr lang="tr-TR" sz="2200" b="1" noProof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2200" b="1" noProof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UZAKTAN TEZSİZ YÜKSEK LİSANS PROGRAMI </a:t>
            </a:r>
            <a:br>
              <a:rPr lang="tr-TR" sz="1400" b="1" noProof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tr-TR" sz="1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tr-TR" sz="1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tr-TR" sz="3100" b="1" dirty="0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DF3834C2-6B16-4912-5A3E-FC8382193C6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64059" y="1782950"/>
            <a:ext cx="10166554" cy="3972105"/>
          </a:xfrm>
          <a:solidFill>
            <a:schemeClr val="bg1"/>
          </a:solidFill>
          <a:ln w="57150">
            <a:solidFill>
              <a:schemeClr val="accent2">
                <a:lumMod val="60000"/>
                <a:lumOff val="40000"/>
              </a:schemeClr>
            </a:solidFill>
          </a:ln>
        </p:spPr>
        <p:txBody>
          <a:bodyPr>
            <a:normAutofit/>
          </a:bodyPr>
          <a:lstStyle/>
          <a:p>
            <a:pPr algn="ctr"/>
            <a:endParaRPr lang="tr-TR" sz="27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tr-TR" b="1" noProof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tr-TR" b="1" noProof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tr-TR" b="1" noProof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tr-TR" b="1" noProof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PROJE YÖNETİMİ</a:t>
            </a:r>
          </a:p>
          <a:p>
            <a:pPr algn="ctr"/>
            <a:r>
              <a:rPr lang="tr-TR" b="1" noProof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1.HAFTA:</a:t>
            </a:r>
          </a:p>
          <a:p>
            <a:pPr algn="ctr"/>
            <a:r>
              <a:rPr lang="tr-TR" b="1" noProof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GİRİŞ &amp; TEMEL KAVRAMLAR</a:t>
            </a:r>
          </a:p>
          <a:p>
            <a:pPr algn="ctr"/>
            <a:endParaRPr lang="tr-TR" b="1" noProof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Resim 7">
            <a:extLst>
              <a:ext uri="{FF2B5EF4-FFF2-40B4-BE49-F238E27FC236}">
                <a16:creationId xmlns:a16="http://schemas.microsoft.com/office/drawing/2014/main" id="{67E935BA-623E-4DB0-1AC2-9888F6F323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57934" y="6039030"/>
            <a:ext cx="870155" cy="818969"/>
          </a:xfrm>
          <a:prstGeom prst="rect">
            <a:avLst/>
          </a:prstGeom>
        </p:spPr>
      </p:pic>
      <p:pic>
        <p:nvPicPr>
          <p:cNvPr id="9" name="Resim 8">
            <a:extLst>
              <a:ext uri="{FF2B5EF4-FFF2-40B4-BE49-F238E27FC236}">
                <a16:creationId xmlns:a16="http://schemas.microsoft.com/office/drawing/2014/main" id="{56C23504-AA39-21ED-9531-4D54F6E9B0D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3071" y="6039031"/>
            <a:ext cx="870155" cy="818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92232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BA8EB11-D13A-0563-18CA-9A3CFF50F9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7FB0EA5-A2F1-8535-8CF0-7B46EAB7CC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b="1" dirty="0"/>
              <a:t>8. Proje Yönetiminde Başarı Kriterleri</a:t>
            </a:r>
          </a:p>
          <a:p>
            <a:r>
              <a:rPr lang="tr-TR" dirty="0"/>
              <a:t>Hedeflere ulaşma</a:t>
            </a:r>
          </a:p>
          <a:p>
            <a:r>
              <a:rPr lang="tr-TR" dirty="0"/>
              <a:t>Zamanında ve bütçe dahilinde tamamlama</a:t>
            </a:r>
          </a:p>
          <a:p>
            <a:r>
              <a:rPr lang="tr-TR" dirty="0"/>
              <a:t>Kalite standartlarını sağlama</a:t>
            </a:r>
          </a:p>
          <a:p>
            <a:r>
              <a:rPr lang="tr-TR" dirty="0"/>
              <a:t>Paydaş memnuniyet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148174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20A61E-E483-028F-B60A-8D95865425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E05E300-7FC3-13D8-BDA1-07CB531F07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7756" y="2200275"/>
            <a:ext cx="10893052" cy="3654531"/>
          </a:xfrm>
          <a:ln w="38100">
            <a:solidFill>
              <a:schemeClr val="accent2">
                <a:lumMod val="40000"/>
                <a:lumOff val="60000"/>
              </a:schemeClr>
            </a:solidFill>
            <a:extLst>
              <a:ext uri="{C807C97D-BFC1-408E-A445-0C87EB9F89A2}">
                <ask:lineSketchStyleProps xmlns:ask="http://schemas.microsoft.com/office/drawing/2018/sketchyshapes" sd="129431325">
                  <a:custGeom>
                    <a:avLst/>
                    <a:gdLst>
                      <a:gd name="connsiteX0" fmla="*/ 0 w 11029615"/>
                      <a:gd name="connsiteY0" fmla="*/ 0 h 3678303"/>
                      <a:gd name="connsiteX1" fmla="*/ 11029615 w 11029615"/>
                      <a:gd name="connsiteY1" fmla="*/ 0 h 3678303"/>
                      <a:gd name="connsiteX2" fmla="*/ 11029615 w 11029615"/>
                      <a:gd name="connsiteY2" fmla="*/ 3678303 h 3678303"/>
                      <a:gd name="connsiteX3" fmla="*/ 0 w 11029615"/>
                      <a:gd name="connsiteY3" fmla="*/ 3678303 h 3678303"/>
                      <a:gd name="connsiteX4" fmla="*/ 0 w 11029615"/>
                      <a:gd name="connsiteY4" fmla="*/ 0 h 367830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1029615" h="3678303" fill="none" extrusionOk="0">
                        <a:moveTo>
                          <a:pt x="0" y="0"/>
                        </a:moveTo>
                        <a:cubicBezTo>
                          <a:pt x="2605300" y="126679"/>
                          <a:pt x="5757725" y="76970"/>
                          <a:pt x="11029615" y="0"/>
                        </a:cubicBezTo>
                        <a:cubicBezTo>
                          <a:pt x="10901549" y="1024467"/>
                          <a:pt x="11125235" y="1993054"/>
                          <a:pt x="11029615" y="3678303"/>
                        </a:cubicBezTo>
                        <a:cubicBezTo>
                          <a:pt x="7901426" y="3784062"/>
                          <a:pt x="4581157" y="3690140"/>
                          <a:pt x="0" y="3678303"/>
                        </a:cubicBezTo>
                        <a:cubicBezTo>
                          <a:pt x="8255" y="2523021"/>
                          <a:pt x="-100030" y="623149"/>
                          <a:pt x="0" y="0"/>
                        </a:cubicBezTo>
                        <a:close/>
                      </a:path>
                      <a:path w="11029615" h="3678303" stroke="0" extrusionOk="0">
                        <a:moveTo>
                          <a:pt x="0" y="0"/>
                        </a:moveTo>
                        <a:cubicBezTo>
                          <a:pt x="1650970" y="122620"/>
                          <a:pt x="8294493" y="-8152"/>
                          <a:pt x="11029615" y="0"/>
                        </a:cubicBezTo>
                        <a:cubicBezTo>
                          <a:pt x="11059986" y="1435688"/>
                          <a:pt x="11003331" y="2964534"/>
                          <a:pt x="11029615" y="3678303"/>
                        </a:cubicBezTo>
                        <a:cubicBezTo>
                          <a:pt x="7152854" y="3567469"/>
                          <a:pt x="3587800" y="3834855"/>
                          <a:pt x="0" y="3678303"/>
                        </a:cubicBezTo>
                        <a:cubicBezTo>
                          <a:pt x="-100108" y="2989575"/>
                          <a:pt x="-79998" y="734215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b="1" dirty="0"/>
              <a:t>1. Proje ve Proje Yönetimi Tanımı</a:t>
            </a:r>
          </a:p>
          <a:p>
            <a:r>
              <a:rPr lang="tr-TR" b="1" dirty="0"/>
              <a:t>Proje:</a:t>
            </a:r>
            <a:r>
              <a:rPr lang="tr-TR" dirty="0"/>
              <a:t> Belirli bir hedefe ulaşmak için sınırlı süre, bütçe ve kaynaklarla yürütülen, benzersiz çıktılar üreten geçici faaliyetlerdir.</a:t>
            </a:r>
          </a:p>
          <a:p>
            <a:r>
              <a:rPr lang="tr-TR" b="1" dirty="0"/>
              <a:t>Proje Yönetimi:</a:t>
            </a:r>
            <a:r>
              <a:rPr lang="tr-TR" dirty="0"/>
              <a:t> Projeyi zaman, maliyet, kapsam ve kalite kısıtları içinde başarıyla tamamlamak için bilgi, beceri, araç ve tekniklerin uygulanmasıdır.</a:t>
            </a:r>
          </a:p>
          <a:p>
            <a:pPr algn="just"/>
            <a:endParaRPr lang="tr-TR" b="1" dirty="0"/>
          </a:p>
        </p:txBody>
      </p:sp>
      <p:grpSp>
        <p:nvGrpSpPr>
          <p:cNvPr id="2" name="Grup 1">
            <a:extLst>
              <a:ext uri="{FF2B5EF4-FFF2-40B4-BE49-F238E27FC236}">
                <a16:creationId xmlns:a16="http://schemas.microsoft.com/office/drawing/2014/main" id="{EF5C1D71-ABC1-B2DF-732D-AA34CD88D779}"/>
              </a:ext>
            </a:extLst>
          </p:cNvPr>
          <p:cNvGrpSpPr/>
          <p:nvPr/>
        </p:nvGrpSpPr>
        <p:grpSpPr>
          <a:xfrm>
            <a:off x="446382" y="783761"/>
            <a:ext cx="11299235" cy="992160"/>
            <a:chOff x="-269619" y="8248"/>
            <a:chExt cx="11299235" cy="992160"/>
          </a:xfrm>
        </p:grpSpPr>
        <p:sp>
          <p:nvSpPr>
            <p:cNvPr id="5" name="Dikdörtgen: Köşeleri Yuvarlatılmış 4">
              <a:extLst>
                <a:ext uri="{FF2B5EF4-FFF2-40B4-BE49-F238E27FC236}">
                  <a16:creationId xmlns:a16="http://schemas.microsoft.com/office/drawing/2014/main" id="{7BB19571-5D49-5BAB-F620-13789E368701}"/>
                </a:ext>
              </a:extLst>
            </p:cNvPr>
            <p:cNvSpPr/>
            <p:nvPr/>
          </p:nvSpPr>
          <p:spPr>
            <a:xfrm>
              <a:off x="0" y="8248"/>
              <a:ext cx="11029616" cy="992160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" name="Dikdörtgen: Köşeleri Yuvarlatılmış 4">
              <a:extLst>
                <a:ext uri="{FF2B5EF4-FFF2-40B4-BE49-F238E27FC236}">
                  <a16:creationId xmlns:a16="http://schemas.microsoft.com/office/drawing/2014/main" id="{628A96E9-6D48-992B-30CB-83D0D8663D40}"/>
                </a:ext>
              </a:extLst>
            </p:cNvPr>
            <p:cNvSpPr txBox="1"/>
            <p:nvPr/>
          </p:nvSpPr>
          <p:spPr>
            <a:xfrm>
              <a:off x="-269619" y="56681"/>
              <a:ext cx="10932750" cy="89529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91440" tIns="91440" rIns="91440" bIns="91440" numCol="1" spcCol="1270" anchor="ctr" anchorCtr="0">
              <a:noAutofit/>
            </a:bodyPr>
            <a:lstStyle/>
            <a:p>
              <a:pPr lvl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GB" sz="2400" b="1" kern="1200" noProof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0362927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9A2E29-2E07-33DD-1ED0-6DD8790377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yagram 2">
            <a:extLst>
              <a:ext uri="{FF2B5EF4-FFF2-40B4-BE49-F238E27FC236}">
                <a16:creationId xmlns:a16="http://schemas.microsoft.com/office/drawing/2014/main" id="{37FA5A67-58CC-F803-F513-69921EB9EA3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31780643"/>
              </p:ext>
            </p:extLst>
          </p:nvPr>
        </p:nvGraphicFramePr>
        <p:xfrm>
          <a:off x="717754" y="875070"/>
          <a:ext cx="10893053" cy="84088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6E5326F9-C386-A7AD-4162-72D99F79F1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5071" y="1715955"/>
            <a:ext cx="10154711" cy="4635683"/>
          </a:xfrm>
          <a:ln w="38100">
            <a:solidFill>
              <a:schemeClr val="accent3">
                <a:lumMod val="60000"/>
                <a:lumOff val="40000"/>
              </a:schemeClr>
            </a:solidFill>
          </a:ln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2800" b="1" dirty="0"/>
              <a:t>2. Proje Yönetiminin Önemi</a:t>
            </a:r>
          </a:p>
          <a:p>
            <a:r>
              <a:rPr lang="tr-TR" sz="2800" dirty="0"/>
              <a:t>Kaynakların etkin kullanımı</a:t>
            </a:r>
          </a:p>
          <a:p>
            <a:r>
              <a:rPr lang="tr-TR" sz="2800" dirty="0"/>
              <a:t>Risklerin kontrol altına alınması</a:t>
            </a:r>
          </a:p>
          <a:p>
            <a:r>
              <a:rPr lang="tr-TR" sz="2800" dirty="0"/>
              <a:t>Paydaş beklentilerinin karşılanması</a:t>
            </a:r>
          </a:p>
          <a:p>
            <a:r>
              <a:rPr lang="tr-TR" sz="2800" dirty="0"/>
              <a:t>Stratejik hedeflere katkı sağlama</a:t>
            </a:r>
          </a:p>
          <a:p>
            <a:pPr marL="0" indent="0">
              <a:buNone/>
            </a:pPr>
            <a:endParaRPr lang="tr-TR" sz="2500" i="1" noProof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5076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43BECDB-7EC9-2C72-21F4-CCD3DEA89A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B76AF81-CFA5-73E3-F285-33A06282A9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b="1" dirty="0"/>
              <a:t>3. Proje Yönetiminin Temel Unsurları</a:t>
            </a:r>
          </a:p>
          <a:p>
            <a:r>
              <a:rPr lang="tr-TR" b="1" dirty="0"/>
              <a:t>Zaman:</a:t>
            </a:r>
            <a:r>
              <a:rPr lang="tr-TR" dirty="0"/>
              <a:t> Projenin belirlenen sürede tamamlanması</a:t>
            </a:r>
          </a:p>
          <a:p>
            <a:r>
              <a:rPr lang="tr-TR" b="1" dirty="0"/>
              <a:t>Maliyet:</a:t>
            </a:r>
            <a:r>
              <a:rPr lang="tr-TR" dirty="0"/>
              <a:t> Bütçe sınırları içinde kalınması</a:t>
            </a:r>
          </a:p>
          <a:p>
            <a:r>
              <a:rPr lang="tr-TR" b="1" dirty="0"/>
              <a:t>Kapsam:</a:t>
            </a:r>
            <a:r>
              <a:rPr lang="tr-TR" dirty="0"/>
              <a:t> Proje hedeflerinin ve teslimatlarının net tanımlanması</a:t>
            </a:r>
          </a:p>
          <a:p>
            <a:r>
              <a:rPr lang="tr-TR" b="1" dirty="0"/>
              <a:t>Kalite:</a:t>
            </a:r>
            <a:r>
              <a:rPr lang="tr-TR" dirty="0"/>
              <a:t> Çıktıların belirlenen standartlara uygun olması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401770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54C538B-8D30-1D3B-FA3B-6F07A6300E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7711326-1CB4-5602-1C5D-C0B592EAF2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b="1" dirty="0"/>
              <a:t>4. Proje Yaşam Döngüsü</a:t>
            </a:r>
          </a:p>
          <a:p>
            <a:r>
              <a:rPr lang="tr-TR" b="1" dirty="0"/>
              <a:t>Başlatma:</a:t>
            </a:r>
            <a:r>
              <a:rPr lang="tr-TR" dirty="0"/>
              <a:t> Projenin amacı, kapsamı ve paydaşları belirlenir.</a:t>
            </a:r>
          </a:p>
          <a:p>
            <a:r>
              <a:rPr lang="tr-TR" b="1" dirty="0"/>
              <a:t>Planlama:</a:t>
            </a:r>
            <a:r>
              <a:rPr lang="tr-TR" dirty="0"/>
              <a:t> Zaman çizelgesi, bütçe, kaynak ve risk planları hazırlanır.</a:t>
            </a:r>
          </a:p>
          <a:p>
            <a:r>
              <a:rPr lang="tr-TR" b="1" dirty="0"/>
              <a:t>Yürütme:</a:t>
            </a:r>
            <a:r>
              <a:rPr lang="tr-TR" dirty="0"/>
              <a:t> Planlanan faaliyetler uygulanır, ekip çalışması yürütülür.</a:t>
            </a:r>
          </a:p>
          <a:p>
            <a:r>
              <a:rPr lang="tr-TR" b="1" dirty="0"/>
              <a:t>İzleme ve Kontrol:</a:t>
            </a:r>
            <a:r>
              <a:rPr lang="tr-TR" dirty="0"/>
              <a:t> Performans ölçülür, sapmalar düzeltilir.</a:t>
            </a:r>
          </a:p>
          <a:p>
            <a:r>
              <a:rPr lang="tr-TR" b="1" dirty="0"/>
              <a:t>Kapatma:</a:t>
            </a:r>
            <a:r>
              <a:rPr lang="tr-TR" dirty="0"/>
              <a:t> Proje tamamlanır, çıktılar teslim edilir ve değerlendirme yapılır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191152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ACF4961-3975-7222-659D-6551CE2825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EEB67D2-E4A4-EDA9-D39E-320F918386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b="1" dirty="0"/>
              <a:t>5. Proje Yönetiminde Roller</a:t>
            </a:r>
          </a:p>
          <a:p>
            <a:r>
              <a:rPr lang="tr-TR" b="1" dirty="0"/>
              <a:t>Proje Yöneticisi:</a:t>
            </a:r>
            <a:r>
              <a:rPr lang="tr-TR" dirty="0"/>
              <a:t> Projenin lideri, koordinatörü ve karar vericisi</a:t>
            </a:r>
          </a:p>
          <a:p>
            <a:r>
              <a:rPr lang="tr-TR" b="1" dirty="0"/>
              <a:t>Proje Ekibi:</a:t>
            </a:r>
            <a:r>
              <a:rPr lang="tr-TR" dirty="0"/>
              <a:t> Görevleri yerine getiren uzmanlar</a:t>
            </a:r>
          </a:p>
          <a:p>
            <a:r>
              <a:rPr lang="tr-TR" b="1" dirty="0"/>
              <a:t>Paydaşlar:</a:t>
            </a:r>
            <a:r>
              <a:rPr lang="tr-TR" dirty="0"/>
              <a:t> Projeden etkilenen veya projeye katkı sağlayan taraflar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532818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2893F0C-4F8B-5E56-F294-21EA8074E4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916A638-9D87-E51B-E255-81E98DF9A5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b="1" dirty="0"/>
              <a:t>6. Modern Yaklaşımlar</a:t>
            </a:r>
          </a:p>
          <a:p>
            <a:r>
              <a:rPr lang="tr-TR" b="1" dirty="0"/>
              <a:t>Agile:</a:t>
            </a:r>
            <a:r>
              <a:rPr lang="tr-TR" dirty="0"/>
              <a:t> Esnek, iteratif ve müşteri odaklı yöntem</a:t>
            </a:r>
          </a:p>
          <a:p>
            <a:r>
              <a:rPr lang="tr-TR" b="1" dirty="0" err="1"/>
              <a:t>Scrum</a:t>
            </a:r>
            <a:r>
              <a:rPr lang="tr-TR" b="1" dirty="0"/>
              <a:t>:</a:t>
            </a:r>
            <a:r>
              <a:rPr lang="tr-TR" dirty="0"/>
              <a:t> Kısa döngülerle (sprint) ilerleyen takım çalışması</a:t>
            </a:r>
          </a:p>
          <a:p>
            <a:r>
              <a:rPr lang="tr-TR" b="1" dirty="0" err="1"/>
              <a:t>Lean</a:t>
            </a:r>
            <a:r>
              <a:rPr lang="tr-TR" b="1" dirty="0"/>
              <a:t>:</a:t>
            </a:r>
            <a:r>
              <a:rPr lang="tr-TR" dirty="0"/>
              <a:t> İsrafı azaltarak verimliliği artırma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876791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3F2555F-224D-080F-B270-3255190D13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FDB2085-36B9-9576-6515-97CB74DAAC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/>
              <a:t>5. Paydaşlar</a:t>
            </a:r>
          </a:p>
          <a:p>
            <a:r>
              <a:rPr lang="tr-TR" b="1" dirty="0"/>
              <a:t>İç Paydaşlar:</a:t>
            </a:r>
            <a:r>
              <a:rPr lang="tr-TR" dirty="0"/>
              <a:t> Proje ekibi, yöneticiler, sponsorlar.</a:t>
            </a:r>
          </a:p>
          <a:p>
            <a:r>
              <a:rPr lang="tr-TR" b="1" dirty="0"/>
              <a:t>Dış Paydaşlar:</a:t>
            </a:r>
            <a:r>
              <a:rPr lang="tr-TR" dirty="0"/>
              <a:t> Müşteriler, tedarikçiler, toplum, devlet kurumları.</a:t>
            </a:r>
          </a:p>
          <a:p>
            <a:r>
              <a:rPr lang="tr-TR" b="1" dirty="0"/>
              <a:t>Önemi:</a:t>
            </a:r>
            <a:r>
              <a:rPr lang="tr-TR" dirty="0"/>
              <a:t> Paydaşların beklentilerinin doğru yönetilmesi projenin başarısını belirler.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493539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FF4482F-6BFA-2629-CEA1-1E99DB6978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55B97FA-A287-78E2-3366-ECBA7D7F59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b="1" dirty="0"/>
              <a:t>6. Risk Yönetimi</a:t>
            </a:r>
          </a:p>
          <a:p>
            <a:r>
              <a:rPr lang="tr-TR" b="1" dirty="0"/>
              <a:t>Risk:</a:t>
            </a:r>
            <a:r>
              <a:rPr lang="tr-TR" dirty="0"/>
              <a:t> Projeyi olumsuz etkileyebilecek belirsizlikler.</a:t>
            </a:r>
          </a:p>
          <a:p>
            <a:r>
              <a:rPr lang="tr-TR" b="1" dirty="0"/>
              <a:t>Adımlar:</a:t>
            </a:r>
            <a:endParaRPr lang="tr-TR" dirty="0"/>
          </a:p>
          <a:p>
            <a:pPr lvl="1"/>
            <a:r>
              <a:rPr lang="tr-TR" dirty="0"/>
              <a:t>Riskleri tanımlama</a:t>
            </a:r>
          </a:p>
          <a:p>
            <a:pPr lvl="1"/>
            <a:r>
              <a:rPr lang="tr-TR" dirty="0"/>
              <a:t>Olasılık ve etkilerini analiz etme</a:t>
            </a:r>
          </a:p>
          <a:p>
            <a:pPr lvl="1"/>
            <a:r>
              <a:rPr lang="tr-TR" dirty="0"/>
              <a:t>Önleyici ve düzeltici planlar geliştirme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29573867"/>
      </p:ext>
    </p:extLst>
  </p:cSld>
  <p:clrMapOvr>
    <a:masterClrMapping/>
  </p:clrMapOvr>
</p:sld>
</file>

<file path=ppt/theme/theme1.xml><?xml version="1.0" encoding="utf-8"?>
<a:theme xmlns:a="http://schemas.openxmlformats.org/drawingml/2006/main" name="Kar Payı">
  <a:themeElements>
    <a:clrScheme name="Kar Payı">
      <a:dk1>
        <a:sysClr val="windowText" lastClr="000000"/>
      </a:dk1>
      <a:lt1>
        <a:sysClr val="window" lastClr="FFFFFF"/>
      </a:lt1>
      <a:dk2>
        <a:srgbClr val="3D3D3D"/>
      </a:dk2>
      <a:lt2>
        <a:srgbClr val="EBEBEB"/>
      </a:lt2>
      <a:accent1>
        <a:srgbClr val="1A3260"/>
      </a:accent1>
      <a:accent2>
        <a:srgbClr val="4590B8"/>
      </a:accent2>
      <a:accent3>
        <a:srgbClr val="45CBE8"/>
      </a:accent3>
      <a:accent4>
        <a:srgbClr val="969FA7"/>
      </a:accent4>
      <a:accent5>
        <a:srgbClr val="A2C777"/>
      </a:accent5>
      <a:accent6>
        <a:srgbClr val="42955F"/>
      </a:accent6>
      <a:hlink>
        <a:srgbClr val="828282"/>
      </a:hlink>
      <a:folHlink>
        <a:srgbClr val="A5A5A5"/>
      </a:folHlink>
    </a:clrScheme>
    <a:fontScheme name="Kar Payı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Kar Payı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ividend" id="{9697A71B-4AB7-4A1A-BD5B-BB2D22835B57}" vid="{66F1C100-1D2B-4BEA-AD01-C4F230B3B965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7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E825703E-1181-4ADA-9259-C06997C964A8}">
  <we:reference id="wa104178141" version="4.3.3.0" store="tr-TR" storeType="OMEX"/>
  <we:alternateReferences>
    <we:reference id="WA104178141" version="4.3.3.0" store="WA104178141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>Paket</Template>
  <TotalTime>5005</TotalTime>
  <Words>332</Words>
  <Application>Microsoft Office PowerPoint</Application>
  <PresentationFormat>Geniş ekran</PresentationFormat>
  <Paragraphs>50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5" baseType="lpstr">
      <vt:lpstr>Calibri</vt:lpstr>
      <vt:lpstr>Gill Sans MT</vt:lpstr>
      <vt:lpstr>Times New Roman</vt:lpstr>
      <vt:lpstr>Wingdings 2</vt:lpstr>
      <vt:lpstr>Kar Payı</vt:lpstr>
      <vt:lpstr>      ÇAĞ ÜNİVERİSTESİ  ULUSLARARASI İLİŞKİLER UZAKTAN TEZSİZ YÜKSEK LİSANS PROGRAMI    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ANALYSIS OF THE EFFECT OF THE EUROPEAN UNION’S CLIMATE POLICIES ON UNION’S NORMATIVE POWER</dc:title>
  <dc:creator>ilke Ulutaş</dc:creator>
  <cp:lastModifiedBy>ilke Ulutaş</cp:lastModifiedBy>
  <cp:revision>125</cp:revision>
  <dcterms:created xsi:type="dcterms:W3CDTF">2023-05-08T10:53:41Z</dcterms:created>
  <dcterms:modified xsi:type="dcterms:W3CDTF">2026-07-12T18:59:29Z</dcterms:modified>
</cp:coreProperties>
</file>