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8" r:id="rId5"/>
    <p:sldId id="263" r:id="rId6"/>
    <p:sldId id="269" r:id="rId7"/>
    <p:sldId id="258" r:id="rId8"/>
    <p:sldId id="264" r:id="rId9"/>
    <p:sldId id="272" r:id="rId10"/>
    <p:sldId id="262" r:id="rId11"/>
    <p:sldId id="270" r:id="rId12"/>
    <p:sldId id="274" r:id="rId13"/>
    <p:sldId id="273" r:id="rId14"/>
    <p:sldId id="275" r:id="rId15"/>
    <p:sldId id="276" r:id="rId16"/>
    <p:sldId id="277" r:id="rId17"/>
    <p:sldId id="278" r:id="rId1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194" y="17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p>
            <a:fld id="{A5D7D7FB-DEEF-4874-8564-3E9412C4C997}" type="datetimeFigureOut">
              <a:rPr lang="tr-TR" smtClean="0"/>
              <a:t>24.10.2018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0D79DCB-FF8D-4F8B-B93A-9AE5D263C620}" type="slidenum">
              <a:rPr lang="tr-TR" smtClean="0"/>
              <a:t>‹#›</a:t>
            </a:fld>
            <a:endParaRPr lang="tr-TR"/>
          </a:p>
        </p:txBody>
      </p:sp>
    </p:spTree>
    <p:extLst>
      <p:ext uri="{BB962C8B-B14F-4D97-AF65-F5344CB8AC3E}">
        <p14:creationId xmlns:p14="http://schemas.microsoft.com/office/powerpoint/2010/main" val="101638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A5D7D7FB-DEEF-4874-8564-3E9412C4C997}" type="datetimeFigureOut">
              <a:rPr lang="tr-TR" smtClean="0"/>
              <a:t>24.10.2018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0D79DCB-FF8D-4F8B-B93A-9AE5D263C620}" type="slidenum">
              <a:rPr lang="tr-TR" smtClean="0"/>
              <a:t>‹#›</a:t>
            </a:fld>
            <a:endParaRPr lang="tr-TR"/>
          </a:p>
        </p:txBody>
      </p:sp>
    </p:spTree>
    <p:extLst>
      <p:ext uri="{BB962C8B-B14F-4D97-AF65-F5344CB8AC3E}">
        <p14:creationId xmlns:p14="http://schemas.microsoft.com/office/powerpoint/2010/main" val="1236331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A5D7D7FB-DEEF-4874-8564-3E9412C4C997}" type="datetimeFigureOut">
              <a:rPr lang="tr-TR" smtClean="0"/>
              <a:t>24.10.2018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0D79DCB-FF8D-4F8B-B93A-9AE5D263C620}" type="slidenum">
              <a:rPr lang="tr-TR" smtClean="0"/>
              <a:t>‹#›</a:t>
            </a:fld>
            <a:endParaRPr lang="tr-TR"/>
          </a:p>
        </p:txBody>
      </p:sp>
    </p:spTree>
    <p:extLst>
      <p:ext uri="{BB962C8B-B14F-4D97-AF65-F5344CB8AC3E}">
        <p14:creationId xmlns:p14="http://schemas.microsoft.com/office/powerpoint/2010/main" val="3551667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A5D7D7FB-DEEF-4874-8564-3E9412C4C997}" type="datetimeFigureOut">
              <a:rPr lang="tr-TR" smtClean="0"/>
              <a:t>24.10.2018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0D79DCB-FF8D-4F8B-B93A-9AE5D263C620}" type="slidenum">
              <a:rPr lang="tr-TR" smtClean="0"/>
              <a:t>‹#›</a:t>
            </a:fld>
            <a:endParaRPr lang="tr-TR"/>
          </a:p>
        </p:txBody>
      </p:sp>
    </p:spTree>
    <p:extLst>
      <p:ext uri="{BB962C8B-B14F-4D97-AF65-F5344CB8AC3E}">
        <p14:creationId xmlns:p14="http://schemas.microsoft.com/office/powerpoint/2010/main" val="2730008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D7D7FB-DEEF-4874-8564-3E9412C4C997}" type="datetimeFigureOut">
              <a:rPr lang="tr-TR" smtClean="0"/>
              <a:t>24.10.2018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0D79DCB-FF8D-4F8B-B93A-9AE5D263C620}" type="slidenum">
              <a:rPr lang="tr-TR" smtClean="0"/>
              <a:t>‹#›</a:t>
            </a:fld>
            <a:endParaRPr lang="tr-TR"/>
          </a:p>
        </p:txBody>
      </p:sp>
    </p:spTree>
    <p:extLst>
      <p:ext uri="{BB962C8B-B14F-4D97-AF65-F5344CB8AC3E}">
        <p14:creationId xmlns:p14="http://schemas.microsoft.com/office/powerpoint/2010/main" val="7796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p>
            <a:fld id="{A5D7D7FB-DEEF-4874-8564-3E9412C4C997}" type="datetimeFigureOut">
              <a:rPr lang="tr-TR" smtClean="0"/>
              <a:t>24.10.2018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0D79DCB-FF8D-4F8B-B93A-9AE5D263C620}" type="slidenum">
              <a:rPr lang="tr-TR" smtClean="0"/>
              <a:t>‹#›</a:t>
            </a:fld>
            <a:endParaRPr lang="tr-TR"/>
          </a:p>
        </p:txBody>
      </p:sp>
    </p:spTree>
    <p:extLst>
      <p:ext uri="{BB962C8B-B14F-4D97-AF65-F5344CB8AC3E}">
        <p14:creationId xmlns:p14="http://schemas.microsoft.com/office/powerpoint/2010/main" val="1461150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p>
            <a:fld id="{A5D7D7FB-DEEF-4874-8564-3E9412C4C997}" type="datetimeFigureOut">
              <a:rPr lang="tr-TR" smtClean="0"/>
              <a:t>24.10.2018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D0D79DCB-FF8D-4F8B-B93A-9AE5D263C620}" type="slidenum">
              <a:rPr lang="tr-TR" smtClean="0"/>
              <a:t>‹#›</a:t>
            </a:fld>
            <a:endParaRPr lang="tr-TR"/>
          </a:p>
        </p:txBody>
      </p:sp>
    </p:spTree>
    <p:extLst>
      <p:ext uri="{BB962C8B-B14F-4D97-AF65-F5344CB8AC3E}">
        <p14:creationId xmlns:p14="http://schemas.microsoft.com/office/powerpoint/2010/main" val="1766940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p>
            <a:fld id="{A5D7D7FB-DEEF-4874-8564-3E9412C4C997}" type="datetimeFigureOut">
              <a:rPr lang="tr-TR" smtClean="0"/>
              <a:t>24.10.2018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D0D79DCB-FF8D-4F8B-B93A-9AE5D263C620}" type="slidenum">
              <a:rPr lang="tr-TR" smtClean="0"/>
              <a:t>‹#›</a:t>
            </a:fld>
            <a:endParaRPr lang="tr-TR"/>
          </a:p>
        </p:txBody>
      </p:sp>
    </p:spTree>
    <p:extLst>
      <p:ext uri="{BB962C8B-B14F-4D97-AF65-F5344CB8AC3E}">
        <p14:creationId xmlns:p14="http://schemas.microsoft.com/office/powerpoint/2010/main" val="4218133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D7D7FB-DEEF-4874-8564-3E9412C4C997}" type="datetimeFigureOut">
              <a:rPr lang="tr-TR" smtClean="0"/>
              <a:t>24.10.2018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D0D79DCB-FF8D-4F8B-B93A-9AE5D263C620}" type="slidenum">
              <a:rPr lang="tr-TR" smtClean="0"/>
              <a:t>‹#›</a:t>
            </a:fld>
            <a:endParaRPr lang="tr-TR"/>
          </a:p>
        </p:txBody>
      </p:sp>
    </p:spTree>
    <p:extLst>
      <p:ext uri="{BB962C8B-B14F-4D97-AF65-F5344CB8AC3E}">
        <p14:creationId xmlns:p14="http://schemas.microsoft.com/office/powerpoint/2010/main" val="3045800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D7D7FB-DEEF-4874-8564-3E9412C4C997}" type="datetimeFigureOut">
              <a:rPr lang="tr-TR" smtClean="0"/>
              <a:t>24.10.2018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0D79DCB-FF8D-4F8B-B93A-9AE5D263C620}" type="slidenum">
              <a:rPr lang="tr-TR" smtClean="0"/>
              <a:t>‹#›</a:t>
            </a:fld>
            <a:endParaRPr lang="tr-TR"/>
          </a:p>
        </p:txBody>
      </p:sp>
    </p:spTree>
    <p:extLst>
      <p:ext uri="{BB962C8B-B14F-4D97-AF65-F5344CB8AC3E}">
        <p14:creationId xmlns:p14="http://schemas.microsoft.com/office/powerpoint/2010/main" val="3497153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D7D7FB-DEEF-4874-8564-3E9412C4C997}" type="datetimeFigureOut">
              <a:rPr lang="tr-TR" smtClean="0"/>
              <a:t>24.10.2018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0D79DCB-FF8D-4F8B-B93A-9AE5D263C620}" type="slidenum">
              <a:rPr lang="tr-TR" smtClean="0"/>
              <a:t>‹#›</a:t>
            </a:fld>
            <a:endParaRPr lang="tr-TR"/>
          </a:p>
        </p:txBody>
      </p:sp>
    </p:spTree>
    <p:extLst>
      <p:ext uri="{BB962C8B-B14F-4D97-AF65-F5344CB8AC3E}">
        <p14:creationId xmlns:p14="http://schemas.microsoft.com/office/powerpoint/2010/main" val="3672597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tr-T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D7D7FB-DEEF-4874-8564-3E9412C4C997}" type="datetimeFigureOut">
              <a:rPr lang="tr-TR" smtClean="0"/>
              <a:t>24.10.2018</a:t>
            </a:fld>
            <a:endParaRPr lang="tr-T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D79DCB-FF8D-4F8B-B93A-9AE5D263C620}" type="slidenum">
              <a:rPr lang="tr-TR" smtClean="0"/>
              <a:t>‹#›</a:t>
            </a:fld>
            <a:endParaRPr lang="tr-TR"/>
          </a:p>
        </p:txBody>
      </p:sp>
    </p:spTree>
    <p:extLst>
      <p:ext uri="{BB962C8B-B14F-4D97-AF65-F5344CB8AC3E}">
        <p14:creationId xmlns:p14="http://schemas.microsoft.com/office/powerpoint/2010/main" val="983087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1804" y="2636912"/>
            <a:ext cx="8170676" cy="3530823"/>
          </a:xfrm>
        </p:spPr>
        <p:txBody>
          <a:bodyPr>
            <a:normAutofit fontScale="90000"/>
          </a:bodyPr>
          <a:lstStyle/>
          <a:p>
            <a:r>
              <a:rPr lang="tr-TR" b="1" dirty="0">
                <a:latin typeface="Times New Roman" panose="02020603050405020304" pitchFamily="18" charset="0"/>
                <a:cs typeface="Times New Roman" panose="02020603050405020304" pitchFamily="18" charset="0"/>
              </a:rPr>
              <a:t>CAG UNIVERSITY</a:t>
            </a:r>
            <a:r>
              <a:rPr lang="tr-TR" dirty="0">
                <a:latin typeface="Times New Roman" panose="02020603050405020304" pitchFamily="18" charset="0"/>
                <a:cs typeface="Times New Roman" panose="02020603050405020304" pitchFamily="18" charset="0"/>
              </a:rPr>
              <a:t/>
            </a:r>
            <a:br>
              <a:rPr lang="tr-TR" dirty="0">
                <a:latin typeface="Times New Roman" panose="02020603050405020304" pitchFamily="18" charset="0"/>
                <a:cs typeface="Times New Roman" panose="02020603050405020304" pitchFamily="18" charset="0"/>
              </a:rPr>
            </a:br>
            <a:r>
              <a:rPr lang="tr-TR" b="1" dirty="0">
                <a:latin typeface="Times New Roman" panose="02020603050405020304" pitchFamily="18" charset="0"/>
                <a:cs typeface="Times New Roman" panose="02020603050405020304" pitchFamily="18" charset="0"/>
              </a:rPr>
              <a:t>2018 – 2019 FALL </a:t>
            </a:r>
            <a:r>
              <a:rPr lang="tr-TR" b="1" dirty="0" smtClean="0">
                <a:latin typeface="Times New Roman" panose="02020603050405020304" pitchFamily="18" charset="0"/>
                <a:cs typeface="Times New Roman" panose="02020603050405020304" pitchFamily="18" charset="0"/>
              </a:rPr>
              <a:t>SEMESTER</a:t>
            </a:r>
            <a:br>
              <a:rPr lang="tr-TR" b="1" dirty="0" smtClean="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a:r>
            <a:br>
              <a:rPr lang="tr-TR" dirty="0">
                <a:latin typeface="Times New Roman" panose="02020603050405020304" pitchFamily="18" charset="0"/>
                <a:cs typeface="Times New Roman" panose="02020603050405020304" pitchFamily="18" charset="0"/>
              </a:rPr>
            </a:br>
            <a:r>
              <a:rPr lang="tr-TR" b="1" dirty="0">
                <a:latin typeface="Times New Roman" panose="02020603050405020304" pitchFamily="18" charset="0"/>
                <a:cs typeface="Times New Roman" panose="02020603050405020304" pitchFamily="18" charset="0"/>
              </a:rPr>
              <a:t>MAN 429  </a:t>
            </a:r>
            <a:r>
              <a:rPr lang="tr-TR" b="1" dirty="0" smtClean="0">
                <a:latin typeface="Times New Roman" panose="02020603050405020304" pitchFamily="18" charset="0"/>
                <a:cs typeface="Times New Roman" panose="02020603050405020304" pitchFamily="18" charset="0"/>
              </a:rPr>
              <a:t/>
            </a:r>
            <a:br>
              <a:rPr lang="tr-TR" b="1" dirty="0" smtClean="0">
                <a:latin typeface="Times New Roman" panose="02020603050405020304" pitchFamily="18" charset="0"/>
                <a:cs typeface="Times New Roman" panose="02020603050405020304" pitchFamily="18" charset="0"/>
              </a:rPr>
            </a:br>
            <a:r>
              <a:rPr lang="tr-TR" b="1" dirty="0" smtClean="0">
                <a:latin typeface="Times New Roman" panose="02020603050405020304" pitchFamily="18" charset="0"/>
                <a:cs typeface="Times New Roman" panose="02020603050405020304" pitchFamily="18" charset="0"/>
              </a:rPr>
              <a:t>HEALTH CARE MANAGEMENT</a:t>
            </a:r>
            <a:r>
              <a:rPr lang="tr-TR" dirty="0"/>
              <a:t/>
            </a:r>
            <a:br>
              <a:rPr lang="tr-TR" dirty="0"/>
            </a:br>
            <a:endParaRPr lang="tr-TR" dirty="0"/>
          </a:p>
        </p:txBody>
      </p:sp>
      <p:pic>
        <p:nvPicPr>
          <p:cNvPr id="4" name="Picture 3" descr="çağ üniversitesi logo ile ilgili görsel sonucu"/>
          <p:cNvPicPr/>
          <p:nvPr/>
        </p:nvPicPr>
        <p:blipFill>
          <a:blip r:embed="rId2">
            <a:extLst>
              <a:ext uri="{28A0092B-C50C-407E-A947-70E740481C1C}">
                <a14:useLocalDpi xmlns:a14="http://schemas.microsoft.com/office/drawing/2010/main" val="0"/>
              </a:ext>
            </a:extLst>
          </a:blip>
          <a:srcRect/>
          <a:stretch>
            <a:fillRect/>
          </a:stretch>
        </p:blipFill>
        <p:spPr bwMode="auto">
          <a:xfrm>
            <a:off x="3563888" y="404664"/>
            <a:ext cx="1656184" cy="1656184"/>
          </a:xfrm>
          <a:prstGeom prst="rect">
            <a:avLst/>
          </a:prstGeom>
          <a:noFill/>
          <a:extLst/>
        </p:spPr>
      </p:pic>
    </p:spTree>
    <p:extLst>
      <p:ext uri="{BB962C8B-B14F-4D97-AF65-F5344CB8AC3E}">
        <p14:creationId xmlns:p14="http://schemas.microsoft.com/office/powerpoint/2010/main" val="3322115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err="1"/>
              <a:t>H</a:t>
            </a:r>
            <a:r>
              <a:rPr lang="tr-TR" dirty="0" err="1" smtClean="0"/>
              <a:t>omework</a:t>
            </a:r>
            <a:endParaRPr lang="tr-TR" dirty="0"/>
          </a:p>
        </p:txBody>
      </p:sp>
      <p:sp>
        <p:nvSpPr>
          <p:cNvPr id="3" name="Content Placeholder 2"/>
          <p:cNvSpPr>
            <a:spLocks noGrp="1"/>
          </p:cNvSpPr>
          <p:nvPr>
            <p:ph idx="1"/>
          </p:nvPr>
        </p:nvSpPr>
        <p:spPr/>
        <p:txBody>
          <a:bodyPr/>
          <a:lstStyle/>
          <a:p>
            <a:r>
              <a:rPr lang="tr-TR" dirty="0" err="1" smtClean="0"/>
              <a:t>Check</a:t>
            </a:r>
            <a:r>
              <a:rPr lang="tr-TR" dirty="0" smtClean="0"/>
              <a:t> </a:t>
            </a:r>
            <a:r>
              <a:rPr lang="tr-TR" dirty="0" err="1" smtClean="0"/>
              <a:t>the</a:t>
            </a:r>
            <a:r>
              <a:rPr lang="tr-TR" dirty="0" smtClean="0"/>
              <a:t> background of </a:t>
            </a:r>
            <a:r>
              <a:rPr lang="tr-TR" dirty="0" err="1" smtClean="0"/>
              <a:t>Turkish</a:t>
            </a:r>
            <a:r>
              <a:rPr lang="tr-TR" dirty="0" smtClean="0"/>
              <a:t> </a:t>
            </a:r>
            <a:r>
              <a:rPr lang="tr-TR" dirty="0" err="1" smtClean="0"/>
              <a:t>healthcare</a:t>
            </a:r>
            <a:r>
              <a:rPr lang="tr-TR" dirty="0" smtClean="0"/>
              <a:t> </a:t>
            </a:r>
            <a:r>
              <a:rPr lang="tr-TR" dirty="0" err="1" smtClean="0"/>
              <a:t>facilities</a:t>
            </a:r>
            <a:r>
              <a:rPr lang="tr-TR" dirty="0" smtClean="0"/>
              <a:t>, </a:t>
            </a:r>
            <a:r>
              <a:rPr lang="tr-TR" dirty="0" err="1" smtClean="0"/>
              <a:t>up</a:t>
            </a:r>
            <a:r>
              <a:rPr lang="tr-TR" dirty="0" smtClean="0"/>
              <a:t> </a:t>
            </a:r>
            <a:r>
              <a:rPr lang="tr-TR" dirty="0" err="1" smtClean="0"/>
              <a:t>to</a:t>
            </a:r>
            <a:r>
              <a:rPr lang="tr-TR" dirty="0" smtClean="0"/>
              <a:t> </a:t>
            </a:r>
            <a:r>
              <a:rPr lang="tr-TR" dirty="0" err="1" smtClean="0"/>
              <a:t>now</a:t>
            </a:r>
            <a:r>
              <a:rPr lang="tr-TR" dirty="0" smtClean="0"/>
              <a:t>.</a:t>
            </a:r>
          </a:p>
          <a:p>
            <a:endParaRPr lang="tr-TR" dirty="0" smtClean="0"/>
          </a:p>
          <a:p>
            <a:endParaRPr lang="tr-TR" dirty="0"/>
          </a:p>
        </p:txBody>
      </p:sp>
    </p:spTree>
    <p:extLst>
      <p:ext uri="{BB962C8B-B14F-4D97-AF65-F5344CB8AC3E}">
        <p14:creationId xmlns:p14="http://schemas.microsoft.com/office/powerpoint/2010/main" val="2807939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600" y="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35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688" y="59382"/>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768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2656" y="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7851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632" y="-17140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8943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584" y="116632"/>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7882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0728"/>
            <a:ext cx="9266734" cy="5209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44744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endParaRPr lang="en-US"/>
          </a:p>
        </p:txBody>
      </p:sp>
    </p:spTree>
    <p:extLst>
      <p:ext uri="{BB962C8B-B14F-4D97-AF65-F5344CB8AC3E}">
        <p14:creationId xmlns:p14="http://schemas.microsoft.com/office/powerpoint/2010/main" val="3878904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tr-TR" sz="3200" b="1" dirty="0" smtClean="0">
                <a:latin typeface="Times New Roman" panose="02020603050405020304" pitchFamily="18" charset="0"/>
                <a:cs typeface="Times New Roman" panose="02020603050405020304" pitchFamily="18" charset="0"/>
              </a:rPr>
              <a:t>Chapter 2   Leadership</a:t>
            </a:r>
            <a:endParaRPr lang="tr-TR"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tr-TR" b="1" dirty="0" smtClean="0">
                <a:latin typeface="Times New Roman" panose="02020603050405020304" pitchFamily="18" charset="0"/>
                <a:cs typeface="Times New Roman" panose="02020603050405020304" pitchFamily="18" charset="0"/>
              </a:rPr>
              <a:t>Learning Objectives </a:t>
            </a:r>
          </a:p>
          <a:p>
            <a:r>
              <a:rPr lang="tr-TR" sz="2400" dirty="0" smtClean="0">
                <a:latin typeface="Times New Roman" panose="02020603050405020304" pitchFamily="18" charset="0"/>
                <a:cs typeface="Times New Roman" panose="02020603050405020304" pitchFamily="18" charset="0"/>
              </a:rPr>
              <a:t>Distinguish between leadership and management</a:t>
            </a:r>
          </a:p>
          <a:p>
            <a:r>
              <a:rPr lang="tr-TR" sz="2400" dirty="0" smtClean="0">
                <a:latin typeface="Times New Roman" panose="02020603050405020304" pitchFamily="18" charset="0"/>
                <a:cs typeface="Times New Roman" panose="02020603050405020304" pitchFamily="18" charset="0"/>
              </a:rPr>
              <a:t>Summarize the history of leadership in the US from the 1920s</a:t>
            </a:r>
          </a:p>
          <a:p>
            <a:r>
              <a:rPr lang="tr-TR" sz="2400" dirty="0" smtClean="0">
                <a:latin typeface="Times New Roman" panose="02020603050405020304" pitchFamily="18" charset="0"/>
                <a:cs typeface="Times New Roman" panose="02020603050405020304" pitchFamily="18" charset="0"/>
              </a:rPr>
              <a:t>Compare and contrast leadership styles</a:t>
            </a:r>
          </a:p>
          <a:p>
            <a:r>
              <a:rPr lang="tr-TR" sz="2400" dirty="0" smtClean="0">
                <a:latin typeface="Times New Roman" panose="02020603050405020304" pitchFamily="18" charset="0"/>
                <a:cs typeface="Times New Roman" panose="02020603050405020304" pitchFamily="18" charset="0"/>
              </a:rPr>
              <a:t>Summarize old and new governance trends</a:t>
            </a:r>
          </a:p>
          <a:p>
            <a:r>
              <a:rPr lang="tr-TR" sz="2400" dirty="0" smtClean="0">
                <a:latin typeface="Times New Roman" panose="02020603050405020304" pitchFamily="18" charset="0"/>
                <a:cs typeface="Times New Roman" panose="02020603050405020304" pitchFamily="18" charset="0"/>
              </a:rPr>
              <a:t>Analyze key barriers and challenges to succesful leadership</a:t>
            </a:r>
          </a:p>
          <a:p>
            <a:r>
              <a:rPr lang="tr-TR" sz="2400" dirty="0" smtClean="0">
                <a:latin typeface="Times New Roman" panose="02020603050405020304" pitchFamily="18" charset="0"/>
                <a:cs typeface="Times New Roman" panose="02020603050405020304" pitchFamily="18" charset="0"/>
              </a:rPr>
              <a:t>Provide a rationale for why health care leaders have greater need for ethical behavior </a:t>
            </a: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1005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628800"/>
            <a:ext cx="8229600" cy="4525963"/>
          </a:xfrm>
        </p:spPr>
        <p:txBody>
          <a:bodyPr/>
          <a:lstStyle/>
          <a:p>
            <a:pPr marL="0" indent="0">
              <a:buNone/>
            </a:pPr>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404665"/>
            <a:ext cx="8590422" cy="5760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360" y="6021288"/>
            <a:ext cx="4608512" cy="473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şağı Ok 1"/>
          <p:cNvSpPr/>
          <p:nvPr/>
        </p:nvSpPr>
        <p:spPr>
          <a:xfrm rot="5400000">
            <a:off x="8964488" y="3501008"/>
            <a:ext cx="792088" cy="15121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9186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76672"/>
            <a:ext cx="8229600" cy="5793507"/>
          </a:xfrm>
        </p:spPr>
        <p:txBody>
          <a:bodyPr>
            <a:normAutofit fontScale="92500" lnSpcReduction="10000"/>
          </a:bodyPr>
          <a:lstStyle/>
          <a:p>
            <a:pPr algn="just"/>
            <a:r>
              <a:rPr lang="tr-TR"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Leaders</a:t>
            </a:r>
            <a:r>
              <a:rPr lang="tr-TR" sz="2800" dirty="0" smtClean="0">
                <a:latin typeface="Times New Roman" panose="02020603050405020304" pitchFamily="18" charset="0"/>
                <a:cs typeface="Times New Roman" panose="02020603050405020304" pitchFamily="18" charset="0"/>
              </a:rPr>
              <a:t> usually take </a:t>
            </a:r>
            <a:r>
              <a:rPr lang="tr-TR"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focus that is more external, whereas the focus of managers is more internal</a:t>
            </a:r>
            <a:r>
              <a:rPr lang="tr-TR" sz="2800" dirty="0" smtClean="0">
                <a:latin typeface="Times New Roman" panose="02020603050405020304" pitchFamily="18" charset="0"/>
                <a:cs typeface="Times New Roman" panose="02020603050405020304" pitchFamily="18" charset="0"/>
              </a:rPr>
              <a:t>.</a:t>
            </a:r>
          </a:p>
          <a:p>
            <a:pPr algn="just"/>
            <a:endParaRPr lang="tr-TR" sz="2800" dirty="0">
              <a:latin typeface="Times New Roman" panose="02020603050405020304" pitchFamily="18" charset="0"/>
              <a:cs typeface="Times New Roman" panose="02020603050405020304" pitchFamily="18" charset="0"/>
            </a:endParaRPr>
          </a:p>
          <a:p>
            <a:pPr algn="just"/>
            <a:r>
              <a:rPr lang="tr-TR" sz="2800" b="1" dirty="0" smtClean="0">
                <a:latin typeface="Times New Roman" panose="02020603050405020304" pitchFamily="18" charset="0"/>
                <a:cs typeface="Times New Roman" panose="02020603050405020304" pitchFamily="18" charset="0"/>
              </a:rPr>
              <a:t>Strategic leader</a:t>
            </a:r>
            <a:r>
              <a:rPr lang="tr-TR" sz="2800" dirty="0" smtClean="0">
                <a:latin typeface="Times New Roman" panose="02020603050405020304" pitchFamily="18" charset="0"/>
                <a:cs typeface="Times New Roman" panose="02020603050405020304" pitchFamily="18" charset="0"/>
              </a:rPr>
              <a:t>, who defines </a:t>
            </a:r>
            <a:r>
              <a:rPr lang="tr-TR"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purpose and vision and aligns people, processes, and values, may be needed</a:t>
            </a:r>
            <a:r>
              <a:rPr lang="tr-TR" sz="2800" dirty="0" smtClean="0">
                <a:latin typeface="Times New Roman" panose="02020603050405020304" pitchFamily="18" charset="0"/>
                <a:cs typeface="Times New Roman" panose="02020603050405020304" pitchFamily="18" charset="0"/>
              </a:rPr>
              <a:t>. </a:t>
            </a:r>
          </a:p>
          <a:p>
            <a:pPr algn="just"/>
            <a:endParaRPr lang="tr-TR" sz="2800" dirty="0" smtClean="0">
              <a:latin typeface="Times New Roman" panose="02020603050405020304" pitchFamily="18" charset="0"/>
              <a:cs typeface="Times New Roman" panose="02020603050405020304" pitchFamily="18" charset="0"/>
            </a:endParaRPr>
          </a:p>
          <a:p>
            <a:pPr algn="just"/>
            <a:r>
              <a:rPr lang="tr-TR" sz="2800" b="1" dirty="0" smtClean="0">
                <a:latin typeface="Times New Roman" panose="02020603050405020304" pitchFamily="18" charset="0"/>
                <a:cs typeface="Times New Roman" panose="02020603050405020304" pitchFamily="18" charset="0"/>
              </a:rPr>
              <a:t>Network leader</a:t>
            </a:r>
            <a:r>
              <a:rPr lang="tr-TR" sz="2800" dirty="0" smtClean="0">
                <a:latin typeface="Times New Roman" panose="02020603050405020304" pitchFamily="18" charset="0"/>
                <a:cs typeface="Times New Roman" panose="02020603050405020304" pitchFamily="18" charset="0"/>
              </a:rPr>
              <a:t>, who </a:t>
            </a:r>
            <a:r>
              <a:rPr lang="tr-TR"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could connect people across disciplines, organizational departments, and regions</a:t>
            </a:r>
            <a:r>
              <a:rPr lang="tr-TR" sz="2800" dirty="0" smtClean="0">
                <a:latin typeface="Times New Roman" panose="02020603050405020304" pitchFamily="18" charset="0"/>
                <a:cs typeface="Times New Roman" panose="02020603050405020304" pitchFamily="18" charset="0"/>
              </a:rPr>
              <a:t>, may be essential. </a:t>
            </a:r>
          </a:p>
          <a:p>
            <a:pPr algn="just"/>
            <a:endParaRPr lang="tr-TR" sz="2800" dirty="0">
              <a:latin typeface="Times New Roman" panose="02020603050405020304" pitchFamily="18" charset="0"/>
              <a:cs typeface="Times New Roman" panose="02020603050405020304" pitchFamily="18" charset="0"/>
            </a:endParaRPr>
          </a:p>
          <a:p>
            <a:pPr algn="just"/>
            <a:r>
              <a:rPr lang="tr-TR" sz="2800" dirty="0" smtClean="0">
                <a:latin typeface="Times New Roman" panose="02020603050405020304" pitchFamily="18" charset="0"/>
                <a:cs typeface="Times New Roman" panose="02020603050405020304" pitchFamily="18" charset="0"/>
              </a:rPr>
              <a:t>These managers can certainly be leaders in their own areas, but their focus will be more internal within the organization’s operations. They are </a:t>
            </a:r>
            <a:r>
              <a:rPr lang="tr-TR" sz="2800" b="1" dirty="0" smtClean="0">
                <a:latin typeface="Times New Roman" panose="02020603050405020304" pitchFamily="18" charset="0"/>
                <a:cs typeface="Times New Roman" panose="02020603050405020304" pitchFamily="18" charset="0"/>
              </a:rPr>
              <a:t>operational leaders </a:t>
            </a:r>
            <a:r>
              <a:rPr lang="tr-TR" sz="2800" dirty="0" smtClean="0">
                <a:latin typeface="Times New Roman" panose="02020603050405020304" pitchFamily="18" charset="0"/>
                <a:cs typeface="Times New Roman" panose="02020603050405020304" pitchFamily="18" charset="0"/>
              </a:rPr>
              <a:t>of the organizations. </a:t>
            </a:r>
            <a:endParaRPr lang="tr-T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0116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548680"/>
            <a:ext cx="8229600" cy="5649491"/>
          </a:xfrm>
        </p:spPr>
        <p:txBody>
          <a:bodyPr/>
          <a:lstStyle/>
          <a:p>
            <a:r>
              <a:rPr lang="tr-TR" dirty="0" smtClean="0">
                <a:latin typeface="Times New Roman" panose="02020603050405020304" pitchFamily="18" charset="0"/>
                <a:cs typeface="Times New Roman" panose="02020603050405020304" pitchFamily="18" charset="0"/>
              </a:rPr>
              <a:t>Leaders need to set a vision or direction for the </a:t>
            </a:r>
            <a:r>
              <a:rPr lang="tr-TR" dirty="0" err="1" smtClean="0">
                <a:latin typeface="Times New Roman" panose="02020603050405020304" pitchFamily="18" charset="0"/>
                <a:cs typeface="Times New Roman" panose="02020603050405020304" pitchFamily="18" charset="0"/>
              </a:rPr>
              <a:t>organization</a:t>
            </a:r>
            <a:r>
              <a:rPr lang="tr-TR" dirty="0" smtClean="0">
                <a:latin typeface="Times New Roman" panose="02020603050405020304" pitchFamily="18" charset="0"/>
                <a:cs typeface="Times New Roman" panose="02020603050405020304" pitchFamily="18" charset="0"/>
              </a:rPr>
              <a:t>.</a:t>
            </a:r>
          </a:p>
          <a:p>
            <a:r>
              <a:rPr lang="tr-TR" dirty="0" smtClean="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They need to be able to motivate their employees, as well as other stakeholders, so the business continues to exist and, hopefully, thrive in periods of </a:t>
            </a:r>
            <a:r>
              <a:rPr lang="tr-TR" dirty="0" err="1" smtClean="0">
                <a:latin typeface="Times New Roman" panose="02020603050405020304" pitchFamily="18" charset="0"/>
                <a:cs typeface="Times New Roman" panose="02020603050405020304" pitchFamily="18" charset="0"/>
              </a:rPr>
              <a:t>change</a:t>
            </a:r>
            <a:r>
              <a:rPr lang="tr-TR" dirty="0" smtClean="0">
                <a:latin typeface="Times New Roman" panose="02020603050405020304" pitchFamily="18" charset="0"/>
                <a:cs typeface="Times New Roman" panose="02020603050405020304" pitchFamily="18" charset="0"/>
              </a:rPr>
              <a:t>.</a:t>
            </a:r>
            <a:endParaRPr lang="tr-TR" dirty="0" smtClean="0">
              <a:latin typeface="Times New Roman" panose="02020603050405020304" pitchFamily="18" charset="0"/>
              <a:cs typeface="Times New Roman" panose="02020603050405020304" pitchFamily="18" charset="0"/>
            </a:endParaRPr>
          </a:p>
          <a:p>
            <a:r>
              <a:rPr lang="tr-TR" dirty="0" smtClean="0">
                <a:latin typeface="Times New Roman" panose="02020603050405020304" pitchFamily="18" charset="0"/>
                <a:cs typeface="Times New Roman" panose="02020603050405020304" pitchFamily="18" charset="0"/>
              </a:rPr>
              <a:t>Leaders are needed to keep the entity on course and to maneuver around obstacles, like a captain commanding his ship at sea. </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4274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624" y="-99392"/>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8595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1557339"/>
            <a:ext cx="8640961" cy="3494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9116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584" y="635465"/>
            <a:ext cx="8298483"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2091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196752"/>
            <a:ext cx="8229600" cy="4525963"/>
          </a:xfrm>
        </p:spPr>
        <p:txBody>
          <a:bodyPr/>
          <a:lstStyle/>
          <a:p>
            <a:pPr algn="just"/>
            <a:r>
              <a:rPr lang="tr-TR" dirty="0" smtClean="0">
                <a:latin typeface="Times New Roman" panose="02020603050405020304" pitchFamily="18" charset="0"/>
                <a:cs typeface="Times New Roman" panose="02020603050405020304" pitchFamily="18" charset="0"/>
              </a:rPr>
              <a:t>Today’s astute health care leaders recognize the importance of considering the global environment, as health care wrestles with international issues that impacts us locally, such as outsourcing services, medical tourism, and over the-the-border drug purchases, giving rise to the </a:t>
            </a:r>
            <a:r>
              <a:rPr lang="tr-TR" b="1" dirty="0" smtClean="0">
                <a:latin typeface="Times New Roman" panose="02020603050405020304" pitchFamily="18" charset="0"/>
                <a:cs typeface="Times New Roman" panose="02020603050405020304" pitchFamily="18" charset="0"/>
              </a:rPr>
              <a:t>global leader. </a:t>
            </a:r>
            <a:endParaRPr lang="tr-T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20282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TotalTime>
  <Words>276</Words>
  <Application>Microsoft Office PowerPoint</Application>
  <PresentationFormat>Ekran Gösterisi (4:3)</PresentationFormat>
  <Paragraphs>22</Paragraphs>
  <Slides>17</Slides>
  <Notes>0</Notes>
  <HiddenSlides>0</HiddenSlides>
  <MMClips>0</MMClips>
  <ScaleCrop>false</ScaleCrop>
  <HeadingPairs>
    <vt:vector size="4" baseType="variant">
      <vt:variant>
        <vt:lpstr>Tema</vt:lpstr>
      </vt:variant>
      <vt:variant>
        <vt:i4>1</vt:i4>
      </vt:variant>
      <vt:variant>
        <vt:lpstr>Slayt Başlıkları</vt:lpstr>
      </vt:variant>
      <vt:variant>
        <vt:i4>17</vt:i4>
      </vt:variant>
    </vt:vector>
  </HeadingPairs>
  <TitlesOfParts>
    <vt:vector size="18" baseType="lpstr">
      <vt:lpstr>Office Theme</vt:lpstr>
      <vt:lpstr>CAG UNIVERSITY 2018 – 2019 FALL SEMESTER  MAN 429   HEALTH CARE MANAGEMENT </vt:lpstr>
      <vt:lpstr>Chapter 2   Leadership</vt:lpstr>
      <vt:lpstr>PowerPoint Sunusu</vt:lpstr>
      <vt:lpstr>PowerPoint Sunusu</vt:lpstr>
      <vt:lpstr>PowerPoint Sunusu</vt:lpstr>
      <vt:lpstr>PowerPoint Sunusu</vt:lpstr>
      <vt:lpstr>PowerPoint Sunusu</vt:lpstr>
      <vt:lpstr>PowerPoint Sunusu</vt:lpstr>
      <vt:lpstr>PowerPoint Sunusu</vt:lpstr>
      <vt:lpstr>Homework</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CAG UNIVERSITY 2018 – 2019 FALL SEMESTER  MAN 429   HEALTH CARE MANAGEMENT</dc:title>
  <dc:creator>Gizem ARI</dc:creator>
  <cp:lastModifiedBy>CASPER</cp:lastModifiedBy>
  <cp:revision>9</cp:revision>
  <dcterms:created xsi:type="dcterms:W3CDTF">2018-10-23T12:38:36Z</dcterms:created>
  <dcterms:modified xsi:type="dcterms:W3CDTF">2018-10-24T04:43:19Z</dcterms:modified>
</cp:coreProperties>
</file>