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331" r:id="rId3"/>
    <p:sldId id="332" r:id="rId4"/>
    <p:sldId id="337" r:id="rId5"/>
    <p:sldId id="358" r:id="rId6"/>
    <p:sldId id="338" r:id="rId7"/>
    <p:sldId id="339" r:id="rId8"/>
    <p:sldId id="340" r:id="rId9"/>
    <p:sldId id="341" r:id="rId10"/>
    <p:sldId id="342" r:id="rId11"/>
    <p:sldId id="343" r:id="rId12"/>
    <p:sldId id="359" r:id="rId13"/>
    <p:sldId id="344" r:id="rId14"/>
    <p:sldId id="345" r:id="rId15"/>
    <p:sldId id="346" r:id="rId16"/>
    <p:sldId id="347" r:id="rId17"/>
    <p:sldId id="349" r:id="rId18"/>
    <p:sldId id="348" r:id="rId19"/>
    <p:sldId id="350" r:id="rId20"/>
    <p:sldId id="351" r:id="rId21"/>
    <p:sldId id="352" r:id="rId22"/>
    <p:sldId id="353" r:id="rId23"/>
    <p:sldId id="354" r:id="rId24"/>
    <p:sldId id="355" r:id="rId25"/>
    <p:sldId id="360" r:id="rId26"/>
    <p:sldId id="356" r:id="rId27"/>
    <p:sldId id="362" r:id="rId28"/>
    <p:sldId id="357" r:id="rId29"/>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EA77BA5A-5368-4E91-904E-E292BAA6C8BC}">
          <p14:sldIdLst>
            <p14:sldId id="262"/>
            <p14:sldId id="331"/>
            <p14:sldId id="332"/>
            <p14:sldId id="337"/>
            <p14:sldId id="358"/>
            <p14:sldId id="338"/>
            <p14:sldId id="339"/>
            <p14:sldId id="340"/>
            <p14:sldId id="341"/>
            <p14:sldId id="342"/>
            <p14:sldId id="343"/>
            <p14:sldId id="359"/>
            <p14:sldId id="344"/>
            <p14:sldId id="345"/>
            <p14:sldId id="346"/>
            <p14:sldId id="347"/>
            <p14:sldId id="349"/>
            <p14:sldId id="348"/>
            <p14:sldId id="350"/>
            <p14:sldId id="351"/>
            <p14:sldId id="352"/>
            <p14:sldId id="353"/>
            <p14:sldId id="354"/>
            <p14:sldId id="355"/>
            <p14:sldId id="360"/>
            <p14:sldId id="356"/>
            <p14:sldId id="362"/>
            <p14:sldId id="357"/>
          </p14:sldIdLst>
        </p14:section>
      </p14:sectionLst>
    </p:ex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harcgz@hotmail.com" initials="b"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7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29"/>
  </p:normalViewPr>
  <p:slideViewPr>
    <p:cSldViewPr>
      <p:cViewPr>
        <p:scale>
          <a:sx n="99" d="100"/>
          <a:sy n="99" d="100"/>
        </p:scale>
        <p:origin x="-498" y="-21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597819"/>
            <a:ext cx="7772400" cy="1102519"/>
          </a:xfrm>
        </p:spPr>
        <p:txBody>
          <a:bodyPr/>
          <a:lstStyle/>
          <a:p>
            <a:r>
              <a:rPr lang="tr-TR" dirty="0"/>
              <a:t>Asıl başlık stili için tıklatın</a:t>
            </a:r>
          </a:p>
        </p:txBody>
      </p:sp>
      <p:sp>
        <p:nvSpPr>
          <p:cNvPr id="3" name="Alt Başlık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8B995951-214D-4B44-B3E1-3B95180AFC97}" type="datetimeFigureOut">
              <a:rPr lang="tr-TR" smtClean="0"/>
              <a:t>07.11.2022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58495265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B995951-214D-4B44-B3E1-3B95180AFC97}" type="datetimeFigureOut">
              <a:rPr lang="tr-TR" smtClean="0"/>
              <a:t>07.11.2022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96951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154781"/>
            <a:ext cx="2057400" cy="329088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154781"/>
            <a:ext cx="6019800" cy="329088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B995951-214D-4B44-B3E1-3B95180AFC97}" type="datetimeFigureOut">
              <a:rPr lang="tr-TR" smtClean="0"/>
              <a:t>07.11.2022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370830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995951-214D-4B44-B3E1-3B95180AFC97}" type="datetimeFigureOut">
              <a:rPr lang="tr-TR" smtClean="0"/>
              <a:t>07.11.2022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A2826F8-75C6-417F-833B-873E246ECC48}" type="slidenum">
              <a:rPr lang="tr-TR" smtClean="0"/>
              <a:t>‹#›</a:t>
            </a:fld>
            <a:endParaRPr lang="tr-TR"/>
          </a:p>
        </p:txBody>
      </p:sp>
      <p:pic>
        <p:nvPicPr>
          <p:cNvPr id="6" name="Resim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85" y="-1"/>
            <a:ext cx="9145585" cy="5143501"/>
          </a:xfrm>
          <a:prstGeom prst="rect">
            <a:avLst/>
          </a:prstGeom>
        </p:spPr>
      </p:pic>
      <p:sp>
        <p:nvSpPr>
          <p:cNvPr id="7" name="Metin kutusu 6"/>
          <p:cNvSpPr txBox="1"/>
          <p:nvPr userDrawn="1"/>
        </p:nvSpPr>
        <p:spPr>
          <a:xfrm>
            <a:off x="-3025" y="-219751"/>
            <a:ext cx="461665" cy="5095757"/>
          </a:xfrm>
          <a:prstGeom prst="rect">
            <a:avLst/>
          </a:prstGeom>
          <a:noFill/>
        </p:spPr>
        <p:txBody>
          <a:bodyPr vert="vert270" wrap="square" rtlCol="0">
            <a:spAutoFit/>
          </a:bodyPr>
          <a:lstStyle/>
          <a:p>
            <a:pPr algn="ctr"/>
            <a:r>
              <a:rPr lang="tr-TR" b="1" dirty="0">
                <a:solidFill>
                  <a:schemeClr val="bg1"/>
                </a:solidFill>
                <a:effectLst>
                  <a:outerShdw blurRad="38100" dist="38100" dir="2700000" algn="tl">
                    <a:srgbClr val="000000">
                      <a:alpha val="43137"/>
                    </a:srgbClr>
                  </a:outerShdw>
                </a:effectLst>
              </a:rPr>
              <a:t>ÇOCUK RUH SAĞLIĞI</a:t>
            </a:r>
          </a:p>
        </p:txBody>
      </p:sp>
      <p:sp>
        <p:nvSpPr>
          <p:cNvPr id="9" name="Başlık 1"/>
          <p:cNvSpPr>
            <a:spLocks noGrp="1"/>
          </p:cNvSpPr>
          <p:nvPr>
            <p:ph type="title" hasCustomPrompt="1"/>
          </p:nvPr>
        </p:nvSpPr>
        <p:spPr>
          <a:xfrm>
            <a:off x="609600" y="358378"/>
            <a:ext cx="8229600" cy="857250"/>
          </a:xfrm>
        </p:spPr>
        <p:txBody>
          <a:bodyPr/>
          <a:lstStyle>
            <a:lvl1pPr algn="l">
              <a:defRPr sz="2000" b="1">
                <a:solidFill>
                  <a:schemeClr val="tx2">
                    <a:lumMod val="40000"/>
                    <a:lumOff val="60000"/>
                  </a:schemeClr>
                </a:solidFill>
                <a:effectLst>
                  <a:outerShdw blurRad="38100" dist="38100" dir="2700000" algn="tl">
                    <a:srgbClr val="000000">
                      <a:alpha val="43137"/>
                    </a:srgbClr>
                  </a:outerShdw>
                </a:effectLst>
              </a:defRPr>
            </a:lvl1pPr>
          </a:lstStyle>
          <a:p>
            <a:r>
              <a:rPr lang="tr-TR" dirty="0"/>
              <a:t>NBN</a:t>
            </a:r>
          </a:p>
        </p:txBody>
      </p:sp>
      <p:sp>
        <p:nvSpPr>
          <p:cNvPr id="10" name="İçerik Yer Tutucusu 2"/>
          <p:cNvSpPr>
            <a:spLocks noGrp="1"/>
          </p:cNvSpPr>
          <p:nvPr>
            <p:ph idx="1"/>
          </p:nvPr>
        </p:nvSpPr>
        <p:spPr>
          <a:xfrm>
            <a:off x="609600" y="1352551"/>
            <a:ext cx="8229600" cy="3394472"/>
          </a:xfrm>
        </p:spPr>
        <p:txBody>
          <a:bodyPr>
            <a:normAutofit/>
          </a:bodyPr>
          <a:lstStyle>
            <a:lvl1pPr marL="0" indent="0" algn="just">
              <a:buNone/>
              <a:defRPr sz="1600"/>
            </a:lvl1pPr>
            <a:lvl2pPr marL="457200" indent="0" algn="just">
              <a:buNone/>
              <a:defRPr sz="1400"/>
            </a:lvl2pPr>
            <a:lvl3pPr marL="914400" indent="0" algn="just">
              <a:buNone/>
              <a:defRPr sz="1200"/>
            </a:lvl3pPr>
            <a:lvl4pPr marL="1371600" indent="0" algn="just">
              <a:buNone/>
              <a:defRPr sz="1100"/>
            </a:lvl4pPr>
            <a:lvl5pPr marL="1828800" indent="0" algn="just">
              <a:buNone/>
              <a:defRPr sz="1100"/>
            </a:lvl5p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11" name="Veri Yer Tutucusu 3"/>
          <p:cNvSpPr txBox="1">
            <a:spLocks/>
          </p:cNvSpPr>
          <p:nvPr userDrawn="1"/>
        </p:nvSpPr>
        <p:spPr>
          <a:xfrm>
            <a:off x="609600" y="4919663"/>
            <a:ext cx="2133600" cy="273844"/>
          </a:xfrm>
          <a:prstGeom prst="rect">
            <a:avLst/>
          </a:prstGeom>
        </p:spPr>
        <p:txBody>
          <a:bodyPr vert="horz" lIns="91440" tIns="45720" rIns="91440" bIns="45720" rtlCol="0" anchor="ctr"/>
          <a:lstStyle>
            <a:defPPr>
              <a:defRPr lang="tr-T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dirty="0"/>
          </a:p>
        </p:txBody>
      </p:sp>
      <p:sp>
        <p:nvSpPr>
          <p:cNvPr id="12" name="Slayt Numarası Yer Tutucusu 5"/>
          <p:cNvSpPr txBox="1">
            <a:spLocks/>
          </p:cNvSpPr>
          <p:nvPr userDrawn="1"/>
        </p:nvSpPr>
        <p:spPr>
          <a:xfrm>
            <a:off x="6705600" y="4919663"/>
            <a:ext cx="2133600" cy="273844"/>
          </a:xfrm>
          <a:prstGeom prst="rect">
            <a:avLst/>
          </a:prstGeom>
        </p:spPr>
        <p:txBody>
          <a:bodyPr vert="horz" lIns="91440" tIns="45720" rIns="91440" bIns="45720" rtlCol="0" anchor="ctr"/>
          <a:lstStyle>
            <a:defPPr>
              <a:defRPr lang="tr-T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A2826F8-75C6-417F-833B-873E246ECC48}" type="slidenum">
              <a:rPr lang="tr-TR" smtClean="0"/>
              <a:pPr/>
              <a:t>‹#›</a:t>
            </a:fld>
            <a:endParaRPr lang="tr-TR" dirty="0"/>
          </a:p>
        </p:txBody>
      </p:sp>
    </p:spTree>
    <p:extLst>
      <p:ext uri="{BB962C8B-B14F-4D97-AF65-F5344CB8AC3E}">
        <p14:creationId xmlns:p14="http://schemas.microsoft.com/office/powerpoint/2010/main" val="3379594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sz="2000">
                <a:solidFill>
                  <a:srgbClr val="B2B7EF"/>
                </a:solidFill>
              </a:defRPr>
            </a:lvl1pPr>
          </a:lstStyle>
          <a:p>
            <a:r>
              <a:rPr lang="tr-TR" dirty="0"/>
              <a:t>Asıl başlık stili için tıklatın</a:t>
            </a:r>
          </a:p>
        </p:txBody>
      </p:sp>
      <p:sp>
        <p:nvSpPr>
          <p:cNvPr id="3" name="İçerik Yer Tutucusu 2"/>
          <p:cNvSpPr>
            <a:spLocks noGrp="1"/>
          </p:cNvSpPr>
          <p:nvPr>
            <p:ph idx="1"/>
          </p:nvPr>
        </p:nvSpPr>
        <p:spPr/>
        <p:txBody>
          <a:bodyPr>
            <a:normAutofit/>
          </a:bodyPr>
          <a:lstStyle>
            <a:lvl1pPr marL="0" indent="0">
              <a:buNone/>
              <a:defRPr sz="1600"/>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p:cNvSpPr>
            <a:spLocks noGrp="1"/>
          </p:cNvSpPr>
          <p:nvPr>
            <p:ph type="dt" sz="half" idx="10"/>
          </p:nvPr>
        </p:nvSpPr>
        <p:spPr/>
        <p:txBody>
          <a:bodyPr/>
          <a:lstStyle/>
          <a:p>
            <a:fld id="{8B995951-214D-4B44-B3E1-3B95180AFC97}" type="datetimeFigureOut">
              <a:rPr lang="tr-TR" smtClean="0"/>
              <a:t>07.11.2022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1670722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3305176"/>
            <a:ext cx="7772400" cy="1021556"/>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B995951-214D-4B44-B3E1-3B95180AFC97}" type="datetimeFigureOut">
              <a:rPr lang="tr-TR" smtClean="0"/>
              <a:t>07.11.2022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1610023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8B995951-214D-4B44-B3E1-3B95180AFC97}" type="datetimeFigureOut">
              <a:rPr lang="tr-TR" smtClean="0"/>
              <a:t>07.11.2022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635685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05978"/>
            <a:ext cx="8229600" cy="857250"/>
          </a:xfrm>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B995951-214D-4B44-B3E1-3B95180AFC97}" type="datetimeFigureOut">
              <a:rPr lang="tr-TR" smtClean="0"/>
              <a:t>07.11.2022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3551675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B995951-214D-4B44-B3E1-3B95180AFC97}" type="datetimeFigureOut">
              <a:rPr lang="tr-TR" smtClean="0"/>
              <a:t>07.11.2022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1539888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1" y="204787"/>
            <a:ext cx="3008313" cy="871538"/>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B995951-214D-4B44-B3E1-3B95180AFC97}" type="datetimeFigureOut">
              <a:rPr lang="tr-TR" smtClean="0"/>
              <a:t>07.11.2022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3095278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3600450"/>
            <a:ext cx="5486400" cy="425054"/>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B995951-214D-4B44-B3E1-3B95180AFC97}" type="datetimeFigureOut">
              <a:rPr lang="tr-TR" smtClean="0"/>
              <a:t>07.11.2022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265859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tr-TR" dirty="0"/>
              <a:t>06.03.2022</a:t>
            </a:r>
          </a:p>
        </p:txBody>
      </p:sp>
      <p:sp>
        <p:nvSpPr>
          <p:cNvPr id="5" name="Altbilgi Yer Tutucusu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A2826F8-75C6-417F-833B-873E246ECC48}" type="slidenum">
              <a:rPr lang="tr-TR" smtClean="0"/>
              <a:t>‹#›</a:t>
            </a:fld>
            <a:endParaRPr lang="tr-TR"/>
          </a:p>
        </p:txBody>
      </p:sp>
    </p:spTree>
    <p:extLst>
      <p:ext uri="{BB962C8B-B14F-4D97-AF65-F5344CB8AC3E}">
        <p14:creationId xmlns:p14="http://schemas.microsoft.com/office/powerpoint/2010/main" val="3716790175"/>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40000"/>
                <a:lumOff val="60000"/>
              </a:schemeClr>
            </a:gs>
            <a:gs pos="48000">
              <a:schemeClr val="accent4">
                <a:lumMod val="97000"/>
                <a:lumOff val="3000"/>
              </a:schemeClr>
            </a:gs>
            <a:gs pos="100000">
              <a:schemeClr val="accent4">
                <a:lumMod val="60000"/>
                <a:lumOff val="40000"/>
              </a:schemeClr>
            </a:gs>
          </a:gsLst>
          <a:lin ang="2700000" scaled="1"/>
          <a:tileRect/>
        </a:gradFill>
        <a:effectLst/>
      </p:bgPr>
    </p:bg>
    <p:spTree>
      <p:nvGrpSpPr>
        <p:cNvPr id="1" name=""/>
        <p:cNvGrpSpPr/>
        <p:nvPr/>
      </p:nvGrpSpPr>
      <p:grpSpPr>
        <a:xfrm>
          <a:off x="0" y="0"/>
          <a:ext cx="0" cy="0"/>
          <a:chOff x="0" y="0"/>
          <a:chExt cx="0" cy="0"/>
        </a:xfrm>
      </p:grpSpPr>
      <p:sp>
        <p:nvSpPr>
          <p:cNvPr id="10" name="Unvan 9"/>
          <p:cNvSpPr>
            <a:spLocks noGrp="1"/>
          </p:cNvSpPr>
          <p:nvPr>
            <p:ph type="ctrTitle"/>
          </p:nvPr>
        </p:nvSpPr>
        <p:spPr>
          <a:xfrm>
            <a:off x="1" y="2510054"/>
            <a:ext cx="9144000" cy="678311"/>
          </a:xfrm>
        </p:spPr>
        <p:txBody>
          <a:bodyPr>
            <a:noAutofit/>
          </a:bodyPr>
          <a:lstStyle/>
          <a:p>
            <a:r>
              <a:rPr lang="tr-TR" sz="2700" dirty="0">
                <a:solidFill>
                  <a:schemeClr val="bg1"/>
                </a:solidFill>
                <a:effectLst>
                  <a:outerShdw blurRad="38100" dist="38100" dir="2700000" algn="tl">
                    <a:srgbClr val="000000">
                      <a:alpha val="43137"/>
                    </a:srgbClr>
                  </a:outerShdw>
                </a:effectLst>
                <a:latin typeface="Cambria" panose="02040503050406030204" pitchFamily="18" charset="0"/>
                <a:cs typeface="Calibri" panose="020F0502020204030204" pitchFamily="34" charset="0"/>
              </a:rPr>
              <a:t>ÇOCUK RUH SAĞLIĞI</a:t>
            </a:r>
            <a:endParaRPr lang="tr-TR" sz="2700"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1" name="Alt Başlık 10"/>
          <p:cNvSpPr>
            <a:spLocks noGrp="1"/>
          </p:cNvSpPr>
          <p:nvPr>
            <p:ph type="subTitle" idx="1"/>
          </p:nvPr>
        </p:nvSpPr>
        <p:spPr>
          <a:xfrm>
            <a:off x="-2" y="3571822"/>
            <a:ext cx="9143999" cy="746952"/>
          </a:xfrm>
        </p:spPr>
        <p:txBody>
          <a:bodyPr>
            <a:normAutofit/>
          </a:bodyPr>
          <a:lstStyle/>
          <a:p>
            <a:r>
              <a:rPr lang="tr-TR" sz="1500" dirty="0" err="1">
                <a:solidFill>
                  <a:schemeClr val="bg1"/>
                </a:solidFill>
                <a:effectLst>
                  <a:outerShdw blurRad="38100" dist="38100" dir="2700000" algn="tl">
                    <a:srgbClr val="000000">
                      <a:alpha val="43137"/>
                    </a:srgbClr>
                  </a:outerShdw>
                </a:effectLst>
              </a:rPr>
              <a:t>Öğr</a:t>
            </a:r>
            <a:r>
              <a:rPr lang="tr-TR" sz="1500" dirty="0">
                <a:solidFill>
                  <a:schemeClr val="bg1"/>
                </a:solidFill>
                <a:effectLst>
                  <a:outerShdw blurRad="38100" dist="38100" dir="2700000" algn="tl">
                    <a:srgbClr val="000000">
                      <a:alpha val="43137"/>
                    </a:srgbClr>
                  </a:outerShdw>
                </a:effectLst>
              </a:rPr>
              <a:t>. Gör. Emine SARAÇ</a:t>
            </a:r>
          </a:p>
        </p:txBody>
      </p:sp>
      <p:pic>
        <p:nvPicPr>
          <p:cNvPr id="5" name="Resim 4">
            <a:extLst>
              <a:ext uri="{FF2B5EF4-FFF2-40B4-BE49-F238E27FC236}">
                <a16:creationId xmlns:a16="http://schemas.microsoft.com/office/drawing/2014/main" xmlns="" id="{83068C9B-95D1-5649-B664-9A94408083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1920" y="123478"/>
            <a:ext cx="1440160" cy="1427068"/>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599220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4D259FC-C1FD-1A4D-8F0C-FBB31F5760F4}"/>
              </a:ext>
            </a:extLst>
          </p:cNvPr>
          <p:cNvSpPr>
            <a:spLocks noGrp="1"/>
          </p:cNvSpPr>
          <p:nvPr>
            <p:ph type="title"/>
          </p:nvPr>
        </p:nvSpPr>
        <p:spPr>
          <a:xfrm>
            <a:off x="609600" y="358378"/>
            <a:ext cx="8229600" cy="639479"/>
          </a:xfrm>
        </p:spPr>
        <p:txBody>
          <a:bodyPr/>
          <a:lstStyle/>
          <a:p>
            <a:r>
              <a:rPr lang="tr-TR" dirty="0"/>
              <a:t>1.3.1.Çocuk Ruh Sağlığı ile Anne Baba Davranış İlişkisi</a:t>
            </a:r>
          </a:p>
        </p:txBody>
      </p:sp>
      <p:sp>
        <p:nvSpPr>
          <p:cNvPr id="3" name="İçerik Yer Tutucusu 2">
            <a:extLst>
              <a:ext uri="{FF2B5EF4-FFF2-40B4-BE49-F238E27FC236}">
                <a16:creationId xmlns:a16="http://schemas.microsoft.com/office/drawing/2014/main" xmlns="" id="{396ED2A3-723F-CE48-A766-AF351D33181C}"/>
              </a:ext>
            </a:extLst>
          </p:cNvPr>
          <p:cNvSpPr>
            <a:spLocks noGrp="1"/>
          </p:cNvSpPr>
          <p:nvPr>
            <p:ph idx="1"/>
          </p:nvPr>
        </p:nvSpPr>
        <p:spPr>
          <a:xfrm>
            <a:off x="609600" y="1215628"/>
            <a:ext cx="8229600" cy="3744416"/>
          </a:xfrm>
        </p:spPr>
        <p:txBody>
          <a:bodyPr>
            <a:normAutofit/>
          </a:bodyPr>
          <a:lstStyle/>
          <a:p>
            <a:r>
              <a:rPr lang="tr-TR" dirty="0"/>
              <a:t>Çocukların ruh sağlığı alanındaki problemlerinin ele alınmasında çocuk ile erken dönemlerden kurulan ilişki, çocuğun duygusal iyilik hali ile direkt olarak bağlantılıdır. </a:t>
            </a:r>
            <a:endParaRPr lang="tr-TR" dirty="0" smtClean="0"/>
          </a:p>
          <a:p>
            <a:r>
              <a:rPr lang="tr-TR" dirty="0" smtClean="0"/>
              <a:t>Gelişimsel </a:t>
            </a:r>
            <a:r>
              <a:rPr lang="tr-TR" dirty="0"/>
              <a:t>örüntü içinde çocuğun anne babadan bağımsız hareket etme isteğinin başladığı 2-3 yaşlarından itibaren çocuk anne ve baba arasındaki mücadele de başlamaktadır. </a:t>
            </a:r>
          </a:p>
          <a:p>
            <a:endParaRPr lang="tr-TR" dirty="0"/>
          </a:p>
          <a:p>
            <a:r>
              <a:rPr lang="tr-TR" dirty="0"/>
              <a:t>Bu mücadelenin başlamasıyla çocuk sadece annenin sıcaklığına ve duyarlılığına değil, aynı zamanda sınır konulmaya da ihtiyaç duyar. </a:t>
            </a:r>
            <a:endParaRPr lang="tr-TR" dirty="0" smtClean="0"/>
          </a:p>
          <a:p>
            <a:r>
              <a:rPr lang="tr-TR" dirty="0" smtClean="0"/>
              <a:t>Böylece </a:t>
            </a:r>
            <a:r>
              <a:rPr lang="tr-TR" dirty="0"/>
              <a:t>küçük yaşlardan itibaren anne baba ve çocuk arasında kurulan ilişki çocuğun duygusal ve davranışsal gelişimini şekillendirmek için birincil güç olacaktır.</a:t>
            </a:r>
          </a:p>
          <a:p>
            <a:endParaRPr lang="tr-TR" dirty="0"/>
          </a:p>
        </p:txBody>
      </p:sp>
    </p:spTree>
    <p:extLst>
      <p:ext uri="{BB962C8B-B14F-4D97-AF65-F5344CB8AC3E}">
        <p14:creationId xmlns:p14="http://schemas.microsoft.com/office/powerpoint/2010/main" val="1085324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21889B6-FE1F-9745-AC45-F1A165AA4153}"/>
              </a:ext>
            </a:extLst>
          </p:cNvPr>
          <p:cNvSpPr>
            <a:spLocks noGrp="1"/>
          </p:cNvSpPr>
          <p:nvPr>
            <p:ph type="title"/>
          </p:nvPr>
        </p:nvSpPr>
        <p:spPr>
          <a:xfrm>
            <a:off x="609600" y="146052"/>
            <a:ext cx="8229600" cy="857250"/>
          </a:xfrm>
        </p:spPr>
        <p:txBody>
          <a:bodyPr/>
          <a:lstStyle/>
          <a:p>
            <a:r>
              <a:rPr lang="tr-TR" dirty="0"/>
              <a:t>1.3.2.Çocuk Ruh Sağlığı Anne ve Baba Davranış İlişkisi </a:t>
            </a:r>
          </a:p>
        </p:txBody>
      </p:sp>
      <p:sp>
        <p:nvSpPr>
          <p:cNvPr id="3" name="İçerik Yer Tutucusu 2">
            <a:extLst>
              <a:ext uri="{FF2B5EF4-FFF2-40B4-BE49-F238E27FC236}">
                <a16:creationId xmlns:a16="http://schemas.microsoft.com/office/drawing/2014/main" xmlns="" id="{257A7CEA-BFDB-AB46-A8FD-007FAA78CCE4}"/>
              </a:ext>
            </a:extLst>
          </p:cNvPr>
          <p:cNvSpPr>
            <a:spLocks noGrp="1"/>
          </p:cNvSpPr>
          <p:nvPr>
            <p:ph idx="1"/>
          </p:nvPr>
        </p:nvSpPr>
        <p:spPr>
          <a:xfrm>
            <a:off x="609600" y="1112159"/>
            <a:ext cx="8229600" cy="3394472"/>
          </a:xfrm>
        </p:spPr>
        <p:txBody>
          <a:bodyPr>
            <a:normAutofit/>
          </a:bodyPr>
          <a:lstStyle/>
          <a:p>
            <a:r>
              <a:rPr lang="tr-TR" dirty="0"/>
              <a:t>Çocuğa güven veren çocuğun yaşamında aktif rol oynayan anneler çocukların yaşamlarının ilk yıllarından itibaren ruh sağlığı alanında gelişimsel gerilikler, davranışsal bozukluklar gibi sorunların görülmesinde önemli bir role sahiptir. </a:t>
            </a:r>
          </a:p>
          <a:p>
            <a:endParaRPr lang="tr-TR" dirty="0"/>
          </a:p>
          <a:p>
            <a:r>
              <a:rPr lang="tr-TR" dirty="0"/>
              <a:t>Anne ve çocuk ilişkilerinde annenin çocuğu reddi ve kabulü annenin sıcaklık ve sevgi boyutu ile ilgilidir. </a:t>
            </a:r>
            <a:endParaRPr lang="tr-TR" dirty="0" smtClean="0"/>
          </a:p>
          <a:p>
            <a:r>
              <a:rPr lang="tr-TR" dirty="0" smtClean="0"/>
              <a:t>Bu </a:t>
            </a:r>
            <a:r>
              <a:rPr lang="tr-TR" dirty="0"/>
              <a:t>boyutun bir noktasında çocuğa fiziksel olarak sıcaklık ve sevgi gösterme, başka boyutunda çocuğa düşmanca davranma gibi güç kullanımı ile ilişkili annelik uygulamalarının, çocuklarda saldırganlık, endişeli ve ağlamaklı oluş gibi davranışsal problemleri ile ilişkili olduğu belirtilmektedir.</a:t>
            </a:r>
          </a:p>
          <a:p>
            <a:endParaRPr lang="tr-TR" dirty="0"/>
          </a:p>
          <a:p>
            <a:pPr marL="342900" indent="-342900">
              <a:buAutoNum type="arabicPeriod"/>
            </a:pPr>
            <a:endParaRPr lang="tr-TR" dirty="0"/>
          </a:p>
        </p:txBody>
      </p:sp>
    </p:spTree>
    <p:extLst>
      <p:ext uri="{BB962C8B-B14F-4D97-AF65-F5344CB8AC3E}">
        <p14:creationId xmlns:p14="http://schemas.microsoft.com/office/powerpoint/2010/main" val="3639350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1.3.2.Çocuk Ruh Sağlığı Anne ve Baba Davranış İlişkisi </a:t>
            </a:r>
          </a:p>
        </p:txBody>
      </p:sp>
      <p:sp>
        <p:nvSpPr>
          <p:cNvPr id="3" name="İçerik Yer Tutucusu 2"/>
          <p:cNvSpPr>
            <a:spLocks noGrp="1"/>
          </p:cNvSpPr>
          <p:nvPr>
            <p:ph idx="1"/>
          </p:nvPr>
        </p:nvSpPr>
        <p:spPr/>
        <p:txBody>
          <a:bodyPr/>
          <a:lstStyle/>
          <a:p>
            <a:r>
              <a:rPr lang="tr-TR" dirty="0"/>
              <a:t>Baba figürünü ele alacak olursak; </a:t>
            </a:r>
            <a:endParaRPr lang="tr-TR" dirty="0" smtClean="0"/>
          </a:p>
          <a:p>
            <a:r>
              <a:rPr lang="tr-TR" dirty="0" smtClean="0"/>
              <a:t>Babaların </a:t>
            </a:r>
            <a:r>
              <a:rPr lang="tr-TR" dirty="0"/>
              <a:t>çocuk gelişiminde, iyilik halinde ve çocuk ruh sağlığındaki etkisi önem kazanmakta ve belli başlıklarla ele alınmaktadır. </a:t>
            </a:r>
            <a:endParaRPr lang="tr-TR" dirty="0" smtClean="0"/>
          </a:p>
          <a:p>
            <a:r>
              <a:rPr lang="tr-TR" b="1" dirty="0" smtClean="0"/>
              <a:t>Birinci </a:t>
            </a:r>
            <a:r>
              <a:rPr lang="tr-TR" b="1" dirty="0"/>
              <a:t>olarak, anneler kadar babaların da çocuğun gelişimine katılımı ve etkisi anne ile benzerdir. İkinci olarak, baba ile olan iletişimde anneden farklı olarak bağımsızlık, yarışma ve rekabet için cesaret bulmaktadır</a:t>
            </a:r>
            <a:r>
              <a:rPr lang="tr-TR" b="1" dirty="0" smtClean="0"/>
              <a:t>.</a:t>
            </a:r>
          </a:p>
          <a:p>
            <a:r>
              <a:rPr lang="tr-TR" dirty="0" smtClean="0"/>
              <a:t> </a:t>
            </a:r>
            <a:r>
              <a:rPr lang="tr-TR" dirty="0"/>
              <a:t>Böylece çocuklar babalarıyla oynadıkça hem eğlenmekte hem de fiziksel olarak babayla daha çok etkileşime girmektedir.</a:t>
            </a:r>
          </a:p>
          <a:p>
            <a:endParaRPr lang="tr-TR" dirty="0"/>
          </a:p>
        </p:txBody>
      </p:sp>
    </p:spTree>
    <p:extLst>
      <p:ext uri="{BB962C8B-B14F-4D97-AF65-F5344CB8AC3E}">
        <p14:creationId xmlns:p14="http://schemas.microsoft.com/office/powerpoint/2010/main" val="1979354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FF651D2-BB89-A74F-9168-E2AF777A5C42}"/>
              </a:ext>
            </a:extLst>
          </p:cNvPr>
          <p:cNvSpPr>
            <a:spLocks noGrp="1"/>
          </p:cNvSpPr>
          <p:nvPr>
            <p:ph type="title"/>
          </p:nvPr>
        </p:nvSpPr>
        <p:spPr>
          <a:xfrm>
            <a:off x="609600" y="358378"/>
            <a:ext cx="8229600" cy="557836"/>
          </a:xfrm>
        </p:spPr>
        <p:txBody>
          <a:bodyPr/>
          <a:lstStyle/>
          <a:p>
            <a:r>
              <a:rPr lang="tr-TR" dirty="0"/>
              <a:t>1.4. Çocuk Ruh Sağlığı ve Anne Baba Yoksunluğu</a:t>
            </a:r>
          </a:p>
        </p:txBody>
      </p:sp>
      <p:sp>
        <p:nvSpPr>
          <p:cNvPr id="3" name="İçerik Yer Tutucusu 2">
            <a:extLst>
              <a:ext uri="{FF2B5EF4-FFF2-40B4-BE49-F238E27FC236}">
                <a16:creationId xmlns:a16="http://schemas.microsoft.com/office/drawing/2014/main" xmlns="" id="{B04E7A1C-9C9D-4640-A45F-031810AD52BD}"/>
              </a:ext>
            </a:extLst>
          </p:cNvPr>
          <p:cNvSpPr>
            <a:spLocks noGrp="1"/>
          </p:cNvSpPr>
          <p:nvPr>
            <p:ph idx="1"/>
          </p:nvPr>
        </p:nvSpPr>
        <p:spPr>
          <a:xfrm>
            <a:off x="609600" y="1169689"/>
            <a:ext cx="8229600" cy="3615433"/>
          </a:xfrm>
        </p:spPr>
        <p:txBody>
          <a:bodyPr>
            <a:normAutofit/>
          </a:bodyPr>
          <a:lstStyle/>
          <a:p>
            <a:r>
              <a:rPr lang="tr-TR" dirty="0"/>
              <a:t>Ruh sağlığı alanı ile ilgili alan yazını, çocukluk yıllarında erken dönemden itibaren görülen «</a:t>
            </a:r>
            <a:r>
              <a:rPr lang="tr-TR" b="1" dirty="0"/>
              <a:t>yoksunluğun» </a:t>
            </a:r>
            <a:r>
              <a:rPr lang="tr-TR" dirty="0"/>
              <a:t>psikolojik sorunlara yol açtığını belirtmekte ve gelişimsel yoksunluğu çocuğun anne babadan ayrılması, çocuğun evlatlık verilmesi, çocuğun bir kuruma yerleştirilmesi şeklinde sınıflandırmıştır. </a:t>
            </a:r>
          </a:p>
          <a:p>
            <a:endParaRPr lang="tr-TR" dirty="0"/>
          </a:p>
          <a:p>
            <a:r>
              <a:rPr lang="tr-TR" dirty="0"/>
              <a:t>Anne ve baba yoksunluğunun veya anne ve babadan ayrılmanın çocukların sosyal uyumlarında ve iyilik hallerinde olumsuz etkileri olduğu, anne babasıyla birlikte yaşamayan çocukların, yaşayan çocuklara  göre daha fazla fiziksel sağlık sorunları, davranış sorunları yaşadıkları belirlenmiş, ayrıca bu çocukların depresyondan daha çok yakınıp okul başarılarından düşüşler olduğu belirtilmiştir.</a:t>
            </a:r>
          </a:p>
        </p:txBody>
      </p:sp>
    </p:spTree>
    <p:extLst>
      <p:ext uri="{BB962C8B-B14F-4D97-AF65-F5344CB8AC3E}">
        <p14:creationId xmlns:p14="http://schemas.microsoft.com/office/powerpoint/2010/main" val="2986934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27EC729-1E7A-5C4B-9345-035F9BD5B3D1}"/>
              </a:ext>
            </a:extLst>
          </p:cNvPr>
          <p:cNvSpPr>
            <a:spLocks noGrp="1"/>
          </p:cNvSpPr>
          <p:nvPr>
            <p:ph type="title"/>
          </p:nvPr>
        </p:nvSpPr>
        <p:spPr/>
        <p:txBody>
          <a:bodyPr/>
          <a:lstStyle/>
          <a:p>
            <a:r>
              <a:rPr lang="tr-TR" dirty="0"/>
              <a:t>1.5. Kardeş İlişkileri ve Çocuk Ruh Sağlığı </a:t>
            </a:r>
          </a:p>
        </p:txBody>
      </p:sp>
      <p:sp>
        <p:nvSpPr>
          <p:cNvPr id="3" name="İçerik Yer Tutucusu 2">
            <a:extLst>
              <a:ext uri="{FF2B5EF4-FFF2-40B4-BE49-F238E27FC236}">
                <a16:creationId xmlns:a16="http://schemas.microsoft.com/office/drawing/2014/main" xmlns="" id="{7B946DC8-2FCA-A043-A55E-26B2BACD1400}"/>
              </a:ext>
            </a:extLst>
          </p:cNvPr>
          <p:cNvSpPr>
            <a:spLocks noGrp="1"/>
          </p:cNvSpPr>
          <p:nvPr>
            <p:ph idx="1"/>
          </p:nvPr>
        </p:nvSpPr>
        <p:spPr>
          <a:xfrm>
            <a:off x="609600" y="1307193"/>
            <a:ext cx="8229600" cy="2856593"/>
          </a:xfrm>
        </p:spPr>
        <p:txBody>
          <a:bodyPr/>
          <a:lstStyle/>
          <a:p>
            <a:r>
              <a:rPr lang="tr-TR" dirty="0"/>
              <a:t>Aile sistemi anne baba ve çocuk ilişkileri, eşler arası ilişkiler gibi pek çok alt sistemi içermektedir ve her bir alt sistem çocuğun sosyalleşmesinde büyük bir öneme sahiptir. </a:t>
            </a:r>
            <a:endParaRPr lang="tr-TR" dirty="0" smtClean="0"/>
          </a:p>
          <a:p>
            <a:r>
              <a:rPr lang="tr-TR" dirty="0" smtClean="0"/>
              <a:t>Ailedeki </a:t>
            </a:r>
            <a:r>
              <a:rPr lang="tr-TR" dirty="0"/>
              <a:t>alt sistemin bir parçası olan kardeş ilişkilerinin çocuğun sosyalleşme sürecinde anne baba çocuk etkileşimi kadar önemli olduğu savunulmaktadır. </a:t>
            </a:r>
          </a:p>
          <a:p>
            <a:endParaRPr lang="tr-TR" dirty="0"/>
          </a:p>
          <a:p>
            <a:r>
              <a:rPr lang="tr-TR" dirty="0"/>
              <a:t>Kardeş ilişkileriyle ilgili olarak pek çok kuramsal bakış açısı ele alınmaktadır</a:t>
            </a:r>
            <a:r>
              <a:rPr lang="tr-TR" dirty="0" smtClean="0"/>
              <a:t>.</a:t>
            </a:r>
          </a:p>
          <a:p>
            <a:r>
              <a:rPr lang="tr-TR" dirty="0" smtClean="0"/>
              <a:t> </a:t>
            </a:r>
            <a:r>
              <a:rPr lang="tr-TR" dirty="0"/>
              <a:t>Bunlardan en dikkat çeken </a:t>
            </a:r>
            <a:r>
              <a:rPr lang="tr-TR" dirty="0" err="1"/>
              <a:t>Bowlby’nin</a:t>
            </a:r>
            <a:r>
              <a:rPr lang="tr-TR" dirty="0"/>
              <a:t> «</a:t>
            </a:r>
            <a:r>
              <a:rPr lang="tr-TR" b="1" dirty="0"/>
              <a:t>Bağlanma kuramı</a:t>
            </a:r>
            <a:r>
              <a:rPr lang="tr-TR" dirty="0"/>
              <a:t>» </a:t>
            </a:r>
            <a:r>
              <a:rPr lang="tr-TR" dirty="0" err="1"/>
              <a:t>dır</a:t>
            </a:r>
            <a:r>
              <a:rPr lang="tr-TR" dirty="0"/>
              <a:t>. </a:t>
            </a:r>
            <a:endParaRPr lang="tr-TR" dirty="0" smtClean="0"/>
          </a:p>
          <a:p>
            <a:r>
              <a:rPr lang="tr-TR" dirty="0" smtClean="0"/>
              <a:t>Bağlanma </a:t>
            </a:r>
            <a:r>
              <a:rPr lang="tr-TR" dirty="0"/>
              <a:t>kuramı, çocuğun bakımından birincil derecede sorumlu bireylerin kardeş ilişkilerinin kalitesi üzerinde uzun vadede etkisi olduğunu ortaya koymaktadır. </a:t>
            </a:r>
          </a:p>
        </p:txBody>
      </p:sp>
    </p:spTree>
    <p:extLst>
      <p:ext uri="{BB962C8B-B14F-4D97-AF65-F5344CB8AC3E}">
        <p14:creationId xmlns:p14="http://schemas.microsoft.com/office/powerpoint/2010/main" val="1958916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E3563F5-2178-9841-A31E-D1948BD4738F}"/>
              </a:ext>
            </a:extLst>
          </p:cNvPr>
          <p:cNvSpPr>
            <a:spLocks noGrp="1"/>
          </p:cNvSpPr>
          <p:nvPr>
            <p:ph type="title"/>
          </p:nvPr>
        </p:nvSpPr>
        <p:spPr/>
        <p:txBody>
          <a:bodyPr/>
          <a:lstStyle/>
          <a:p>
            <a:r>
              <a:rPr lang="tr-TR" dirty="0"/>
              <a:t>1.5.2  Kardeş ilişkileri ve Çocuk Ruh Sağlığı </a:t>
            </a:r>
          </a:p>
        </p:txBody>
      </p:sp>
      <p:sp>
        <p:nvSpPr>
          <p:cNvPr id="3" name="İçerik Yer Tutucusu 2">
            <a:extLst>
              <a:ext uri="{FF2B5EF4-FFF2-40B4-BE49-F238E27FC236}">
                <a16:creationId xmlns:a16="http://schemas.microsoft.com/office/drawing/2014/main" xmlns="" id="{F9545A5D-BD74-CA4C-9F22-4B2863B55236}"/>
              </a:ext>
            </a:extLst>
          </p:cNvPr>
          <p:cNvSpPr>
            <a:spLocks noGrp="1"/>
          </p:cNvSpPr>
          <p:nvPr>
            <p:ph idx="1"/>
          </p:nvPr>
        </p:nvSpPr>
        <p:spPr>
          <a:xfrm>
            <a:off x="609600" y="1352550"/>
            <a:ext cx="8229600" cy="3523455"/>
          </a:xfrm>
        </p:spPr>
        <p:txBody>
          <a:bodyPr>
            <a:normAutofit/>
          </a:bodyPr>
          <a:lstStyle/>
          <a:p>
            <a:r>
              <a:rPr lang="tr-TR" dirty="0"/>
              <a:t>Diğer bir bakış açısı ise «</a:t>
            </a:r>
            <a:r>
              <a:rPr lang="tr-TR" b="1" dirty="0"/>
              <a:t>Sosyal Öğrenme </a:t>
            </a:r>
            <a:r>
              <a:rPr lang="tr-TR" b="1" dirty="0" err="1"/>
              <a:t>Kuramı</a:t>
            </a:r>
            <a:r>
              <a:rPr lang="tr-TR" dirty="0" err="1"/>
              <a:t>»dır</a:t>
            </a:r>
            <a:r>
              <a:rPr lang="tr-TR" dirty="0"/>
              <a:t> </a:t>
            </a:r>
            <a:endParaRPr lang="tr-TR" dirty="0" smtClean="0"/>
          </a:p>
          <a:p>
            <a:r>
              <a:rPr lang="tr-TR" dirty="0" smtClean="0"/>
              <a:t>Sosyal </a:t>
            </a:r>
            <a:r>
              <a:rPr lang="tr-TR" dirty="0"/>
              <a:t>Öğrenme kuramında çocuklar kişiler arası ilişkilerdeki yaşantıları ve deneyimleri aracılığıyla aile üyelerinden sosyal becerileri öğrenebilir, birbirlerini doğrudan etkileyebilir, birbirlerinin davranışlarını pekiştirebilir. </a:t>
            </a:r>
            <a:endParaRPr lang="tr-TR" dirty="0" smtClean="0"/>
          </a:p>
          <a:p>
            <a:r>
              <a:rPr lang="tr-TR" dirty="0" smtClean="0"/>
              <a:t>Kardeşler </a:t>
            </a:r>
            <a:r>
              <a:rPr lang="tr-TR" dirty="0"/>
              <a:t>arasındaki iletişim ve çatışmanın kolayca sempati ve olumlu sosyal davranışların oluşmasına yardımcı olduğu, özellikle erkek çocukları için sempati, paylaşma  gibi olumlu sosyal davranışların oluşmasında kardeş ilişkisinin önemi vurgulanmaktadır.</a:t>
            </a:r>
          </a:p>
        </p:txBody>
      </p:sp>
    </p:spTree>
    <p:extLst>
      <p:ext uri="{BB962C8B-B14F-4D97-AF65-F5344CB8AC3E}">
        <p14:creationId xmlns:p14="http://schemas.microsoft.com/office/powerpoint/2010/main" val="3803115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2D401BA-CC77-084D-BF25-5F492661BD04}"/>
              </a:ext>
            </a:extLst>
          </p:cNvPr>
          <p:cNvSpPr>
            <a:spLocks noGrp="1"/>
          </p:cNvSpPr>
          <p:nvPr>
            <p:ph type="title"/>
          </p:nvPr>
        </p:nvSpPr>
        <p:spPr/>
        <p:txBody>
          <a:bodyPr/>
          <a:lstStyle/>
          <a:p>
            <a:r>
              <a:rPr lang="tr-TR" dirty="0"/>
              <a:t>1.2. Sosyal ve Duygusal Bağlamda Kardeş İlişkileri</a:t>
            </a:r>
          </a:p>
        </p:txBody>
      </p:sp>
      <p:sp>
        <p:nvSpPr>
          <p:cNvPr id="3" name="İçerik Yer Tutucusu 2">
            <a:extLst>
              <a:ext uri="{FF2B5EF4-FFF2-40B4-BE49-F238E27FC236}">
                <a16:creationId xmlns:a16="http://schemas.microsoft.com/office/drawing/2014/main" xmlns="" id="{9A9878A9-CD82-0144-B7DB-AA5BCCE78AFE}"/>
              </a:ext>
            </a:extLst>
          </p:cNvPr>
          <p:cNvSpPr>
            <a:spLocks noGrp="1"/>
          </p:cNvSpPr>
          <p:nvPr>
            <p:ph idx="1"/>
          </p:nvPr>
        </p:nvSpPr>
        <p:spPr/>
        <p:txBody>
          <a:bodyPr/>
          <a:lstStyle/>
          <a:p>
            <a:r>
              <a:rPr lang="tr-TR" dirty="0"/>
              <a:t>Bebeklik döneminden başlayarak, ergenlik döneminin sonuna kadar kardeş ilişkilerinin duygusal gücünün yoğun ve kendine özgü bir yakınlığı olduğu, kardeşlerin duygusal ilişkilerindeki yoğunluğun anne baba ve çocuk arasındaki ilişkilerden gelişimsel olarak farklı olduğu belirtilmektedir</a:t>
            </a:r>
            <a:r>
              <a:rPr lang="tr-TR" dirty="0" smtClean="0"/>
              <a:t>.</a:t>
            </a:r>
          </a:p>
          <a:p>
            <a:r>
              <a:rPr lang="tr-TR" dirty="0" smtClean="0"/>
              <a:t> </a:t>
            </a:r>
            <a:r>
              <a:rPr lang="tr-TR" dirty="0"/>
              <a:t>Aile içinde sosyal ve duygusal bağlamda önemli etkileri olan kardeş ilişkilerinin ailedeki sosyal ve duygusal iklimi etkilemektedir. </a:t>
            </a:r>
            <a:endParaRPr lang="tr-TR" dirty="0" smtClean="0"/>
          </a:p>
          <a:p>
            <a:r>
              <a:rPr lang="tr-TR" dirty="0" smtClean="0"/>
              <a:t>Sosyal </a:t>
            </a:r>
            <a:r>
              <a:rPr lang="tr-TR" dirty="0"/>
              <a:t>dünyaya benzer anlamlar yükleyen ve sıklıkla sosyal etkileşimleri birbirleriyle örtüşen kardeşler, okulda ve arkadaş çevresinde benzer faaliyetlerde bulunabilir ve birbirlerine rehberlik yapabilir. </a:t>
            </a:r>
            <a:endParaRPr lang="tr-TR" dirty="0" smtClean="0"/>
          </a:p>
          <a:p>
            <a:r>
              <a:rPr lang="tr-TR" dirty="0" smtClean="0"/>
              <a:t>Kardeşlerin </a:t>
            </a:r>
            <a:r>
              <a:rPr lang="tr-TR" dirty="0"/>
              <a:t>birbirlerinin davranışlarından etkilendikleri ve bu etkileşim yoluyla sosyal duygusal becerilerinin geliştiği ve paylaştıkları deneyimlerin yaşamlarını daha anlamlı kaldığının altını çizmektedir.</a:t>
            </a:r>
          </a:p>
        </p:txBody>
      </p:sp>
    </p:spTree>
    <p:extLst>
      <p:ext uri="{BB962C8B-B14F-4D97-AF65-F5344CB8AC3E}">
        <p14:creationId xmlns:p14="http://schemas.microsoft.com/office/powerpoint/2010/main" val="367146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A5D7E9D-E278-5D42-9546-501F82DE4B51}"/>
              </a:ext>
            </a:extLst>
          </p:cNvPr>
          <p:cNvSpPr>
            <a:spLocks noGrp="1"/>
          </p:cNvSpPr>
          <p:nvPr>
            <p:ph type="title"/>
          </p:nvPr>
        </p:nvSpPr>
        <p:spPr/>
        <p:txBody>
          <a:bodyPr/>
          <a:lstStyle/>
          <a:p>
            <a:r>
              <a:rPr lang="tr-TR" dirty="0"/>
              <a:t>1.7. Kardeş İlişkilerinin Etkileyen Faktörler </a:t>
            </a:r>
          </a:p>
        </p:txBody>
      </p:sp>
      <p:sp>
        <p:nvSpPr>
          <p:cNvPr id="3" name="İçerik Yer Tutucusu 2">
            <a:extLst>
              <a:ext uri="{FF2B5EF4-FFF2-40B4-BE49-F238E27FC236}">
                <a16:creationId xmlns:a16="http://schemas.microsoft.com/office/drawing/2014/main" xmlns="" id="{0A8DBCA3-1BC3-5F46-91B9-AA3CB00C1F48}"/>
              </a:ext>
            </a:extLst>
          </p:cNvPr>
          <p:cNvSpPr>
            <a:spLocks noGrp="1"/>
          </p:cNvSpPr>
          <p:nvPr>
            <p:ph idx="1"/>
          </p:nvPr>
        </p:nvSpPr>
        <p:spPr>
          <a:xfrm>
            <a:off x="609600" y="1352551"/>
            <a:ext cx="8229600" cy="2548163"/>
          </a:xfrm>
        </p:spPr>
        <p:txBody>
          <a:bodyPr>
            <a:normAutofit/>
          </a:bodyPr>
          <a:lstStyle/>
          <a:p>
            <a:endParaRPr lang="tr-TR" dirty="0"/>
          </a:p>
          <a:p>
            <a:r>
              <a:rPr lang="tr-TR" dirty="0"/>
              <a:t>Yapılan araştırmalarda kardeş ilişkilerinde görülen farklılıklarda,  aileye yeni bir kardeşin katılması ve doğum sırası, kardeşler arasındaki yaş ve cinsiyet farkı, kardeşlerin mizaç özellikleri, anne babalık davranışları ve eş ilişkilerinin belirleyici olduğuna işaret edilmiştir.</a:t>
            </a:r>
          </a:p>
        </p:txBody>
      </p:sp>
    </p:spTree>
    <p:extLst>
      <p:ext uri="{BB962C8B-B14F-4D97-AF65-F5344CB8AC3E}">
        <p14:creationId xmlns:p14="http://schemas.microsoft.com/office/powerpoint/2010/main" val="7025891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8D82806-A2EA-E549-95B0-2E10F6B30618}"/>
              </a:ext>
            </a:extLst>
          </p:cNvPr>
          <p:cNvSpPr>
            <a:spLocks noGrp="1"/>
          </p:cNvSpPr>
          <p:nvPr>
            <p:ph type="title"/>
          </p:nvPr>
        </p:nvSpPr>
        <p:spPr/>
        <p:txBody>
          <a:bodyPr/>
          <a:lstStyle/>
          <a:p>
            <a:r>
              <a:rPr lang="tr-TR" dirty="0"/>
              <a:t>1.7.1. Aileye Yeni Bir Kardeşin Katılması ve Doğum Sırası</a:t>
            </a:r>
          </a:p>
        </p:txBody>
      </p:sp>
      <p:sp>
        <p:nvSpPr>
          <p:cNvPr id="3" name="İçerik Yer Tutucusu 2">
            <a:extLst>
              <a:ext uri="{FF2B5EF4-FFF2-40B4-BE49-F238E27FC236}">
                <a16:creationId xmlns:a16="http://schemas.microsoft.com/office/drawing/2014/main" xmlns="" id="{99B00876-3AB6-B14A-B219-0DB42D344AF2}"/>
              </a:ext>
            </a:extLst>
          </p:cNvPr>
          <p:cNvSpPr>
            <a:spLocks noGrp="1"/>
          </p:cNvSpPr>
          <p:nvPr>
            <p:ph idx="1"/>
          </p:nvPr>
        </p:nvSpPr>
        <p:spPr>
          <a:xfrm>
            <a:off x="609600" y="1215628"/>
            <a:ext cx="8229600" cy="3394472"/>
          </a:xfrm>
        </p:spPr>
        <p:txBody>
          <a:bodyPr/>
          <a:lstStyle/>
          <a:p>
            <a:r>
              <a:rPr lang="tr-TR" dirty="0"/>
              <a:t>Aile içinde kardeş ilişkilerinin ve doğum sırasının kardeşlerin kişiliğini etkileyen önemli bir faktör olduğunu belirten Adler’in yanı sıra Freud da kardeşler arasında doğum sırasından bahsetmiştir. Freud ‘a göre ailede ilk sırada doğan çocuk için, ikinci doğan çocuk annenin dikkatini ve sevgisini çalan çocuktur. Büyük çocuk için kardeşin doğması bir nevi anne babanın sadakatsizliğidir. Kardeşin doğumuyla beraber birinci çocuk anne ile olan ilişkisi değişmiş ve hatta kayba uğramış hisseder. </a:t>
            </a:r>
          </a:p>
          <a:p>
            <a:endParaRPr lang="tr-TR" dirty="0"/>
          </a:p>
          <a:p>
            <a:r>
              <a:rPr lang="tr-TR" dirty="0"/>
              <a:t>Bir kardeşin aileye katılmasıyla beraber ilk çocukta yoğun uyku problemi, ağlama nöbetleri, dikkati toplamada güçlük yaşama, tuvalet alışkanlığında gerileme, anne babadan sürekli olarak bir şey talep etme, inatçılık gibi sorunlar veya ilk çocuk ve anne arasındaki ilişkide gözle görülür bir değişiklikte ortaya çıkabilir. </a:t>
            </a:r>
          </a:p>
        </p:txBody>
      </p:sp>
    </p:spTree>
    <p:extLst>
      <p:ext uri="{BB962C8B-B14F-4D97-AF65-F5344CB8AC3E}">
        <p14:creationId xmlns:p14="http://schemas.microsoft.com/office/powerpoint/2010/main" val="4287349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992479-D55A-F545-ADCC-C16C3F14E201}"/>
              </a:ext>
            </a:extLst>
          </p:cNvPr>
          <p:cNvSpPr>
            <a:spLocks noGrp="1"/>
          </p:cNvSpPr>
          <p:nvPr>
            <p:ph type="title"/>
          </p:nvPr>
        </p:nvSpPr>
        <p:spPr/>
        <p:txBody>
          <a:bodyPr/>
          <a:lstStyle/>
          <a:p>
            <a:r>
              <a:rPr lang="tr-TR" dirty="0"/>
              <a:t>1.7.1.2. Yaş Farkı </a:t>
            </a:r>
          </a:p>
        </p:txBody>
      </p:sp>
      <p:sp>
        <p:nvSpPr>
          <p:cNvPr id="3" name="İçerik Yer Tutucusu 2">
            <a:extLst>
              <a:ext uri="{FF2B5EF4-FFF2-40B4-BE49-F238E27FC236}">
                <a16:creationId xmlns:a16="http://schemas.microsoft.com/office/drawing/2014/main" xmlns="" id="{4A76D32D-2C0D-2C4D-AA1D-26A31436E94C}"/>
              </a:ext>
            </a:extLst>
          </p:cNvPr>
          <p:cNvSpPr>
            <a:spLocks noGrp="1"/>
          </p:cNvSpPr>
          <p:nvPr>
            <p:ph idx="1"/>
          </p:nvPr>
        </p:nvSpPr>
        <p:spPr>
          <a:xfrm>
            <a:off x="609600" y="1215628"/>
            <a:ext cx="8229600" cy="3394472"/>
          </a:xfrm>
        </p:spPr>
        <p:txBody>
          <a:bodyPr/>
          <a:lstStyle/>
          <a:p>
            <a:r>
              <a:rPr lang="tr-TR" dirty="0"/>
              <a:t>Kardeş ilişkilerinde vurgulanan diğer önemli noktada kardeşler arasındaki yaş farkıdır. </a:t>
            </a:r>
            <a:endParaRPr lang="tr-TR" dirty="0" smtClean="0"/>
          </a:p>
          <a:p>
            <a:r>
              <a:rPr lang="tr-TR" dirty="0" smtClean="0"/>
              <a:t>Kardeşlerin </a:t>
            </a:r>
            <a:r>
              <a:rPr lang="tr-TR" dirty="0"/>
              <a:t>arasındaki yaş aralığına ilişkin sınırın kontrol edilmesi temel gelişimsel farklılıklar açısından önemlidir. </a:t>
            </a:r>
            <a:endParaRPr lang="tr-TR" dirty="0" smtClean="0"/>
          </a:p>
          <a:p>
            <a:r>
              <a:rPr lang="tr-TR" dirty="0" smtClean="0"/>
              <a:t>Ortak </a:t>
            </a:r>
            <a:r>
              <a:rPr lang="tr-TR" dirty="0"/>
              <a:t>veya benzer deneyimlerin paylaşılmasının veya güçlüklerle başa çıkmada birbirlerine destek olması açısından kardeşler arasında ideal yaş farkının 4 olması gerektiği savunulmaktadır. </a:t>
            </a:r>
          </a:p>
          <a:p>
            <a:endParaRPr lang="tr-TR" dirty="0"/>
          </a:p>
          <a:p>
            <a:r>
              <a:rPr lang="tr-TR" dirty="0"/>
              <a:t>Kardeşler arasındaki yaş farkının fazla olduğu durumlarda büyük yaştaki kardeşin anne baba rolüne büründüğü ve küçük kardeşten daha baskın olduğu belirtilmektedir.</a:t>
            </a:r>
          </a:p>
        </p:txBody>
      </p:sp>
    </p:spTree>
    <p:extLst>
      <p:ext uri="{BB962C8B-B14F-4D97-AF65-F5344CB8AC3E}">
        <p14:creationId xmlns:p14="http://schemas.microsoft.com/office/powerpoint/2010/main" val="852528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xmlns="" id="{06F4CA76-AABF-A949-9FF3-025647A98F3C}"/>
              </a:ext>
            </a:extLst>
          </p:cNvPr>
          <p:cNvSpPr txBox="1"/>
          <p:nvPr/>
        </p:nvSpPr>
        <p:spPr>
          <a:xfrm>
            <a:off x="3294086" y="1707654"/>
            <a:ext cx="2316981" cy="707886"/>
          </a:xfrm>
          <a:prstGeom prst="rect">
            <a:avLst/>
          </a:prstGeom>
          <a:noFill/>
        </p:spPr>
        <p:txBody>
          <a:bodyPr wrap="none" rtlCol="0">
            <a:spAutoFit/>
          </a:bodyPr>
          <a:lstStyle/>
          <a:p>
            <a:r>
              <a:rPr lang="tr-TR" sz="4000" b="1" dirty="0">
                <a:solidFill>
                  <a:srgbClr val="B2B7EF"/>
                </a:solidFill>
                <a:effectLst>
                  <a:outerShdw blurRad="38100" dist="38100" dir="2700000" algn="tl">
                    <a:srgbClr val="000000">
                      <a:alpha val="43137"/>
                    </a:srgbClr>
                  </a:outerShdw>
                </a:effectLst>
              </a:rPr>
              <a:t>2. BÖLÜM</a:t>
            </a:r>
          </a:p>
        </p:txBody>
      </p:sp>
      <p:sp>
        <p:nvSpPr>
          <p:cNvPr id="5" name="Metin kutusu 4">
            <a:extLst>
              <a:ext uri="{FF2B5EF4-FFF2-40B4-BE49-F238E27FC236}">
                <a16:creationId xmlns:a16="http://schemas.microsoft.com/office/drawing/2014/main" xmlns="" id="{866CA1BF-D51B-C445-AF89-8C8CD9A55F8F}"/>
              </a:ext>
            </a:extLst>
          </p:cNvPr>
          <p:cNvSpPr txBox="1"/>
          <p:nvPr/>
        </p:nvSpPr>
        <p:spPr>
          <a:xfrm>
            <a:off x="2411761" y="2415540"/>
            <a:ext cx="4248472" cy="830997"/>
          </a:xfrm>
          <a:prstGeom prst="rect">
            <a:avLst/>
          </a:prstGeom>
          <a:noFill/>
        </p:spPr>
        <p:txBody>
          <a:bodyPr wrap="square" rtlCol="0">
            <a:spAutoFit/>
          </a:bodyPr>
          <a:lstStyle/>
          <a:p>
            <a:pPr algn="ctr"/>
            <a:r>
              <a:rPr lang="tr-TR" sz="2400" b="1" dirty="0">
                <a:solidFill>
                  <a:schemeClr val="tx2">
                    <a:lumMod val="40000"/>
                    <a:lumOff val="60000"/>
                  </a:schemeClr>
                </a:solidFill>
                <a:effectLst>
                  <a:outerShdw blurRad="38100" dist="38100" dir="2700000" algn="tl">
                    <a:srgbClr val="000000">
                      <a:alpha val="43137"/>
                    </a:srgbClr>
                  </a:outerShdw>
                </a:effectLst>
              </a:rPr>
              <a:t>ÇOCUK RUH SAĞLIĞINA ETKİ EDEN FAKTÖRLER </a:t>
            </a:r>
          </a:p>
        </p:txBody>
      </p:sp>
    </p:spTree>
    <p:extLst>
      <p:ext uri="{BB962C8B-B14F-4D97-AF65-F5344CB8AC3E}">
        <p14:creationId xmlns:p14="http://schemas.microsoft.com/office/powerpoint/2010/main" val="3047641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9B42356-EC4E-A44E-961C-94924BCC685C}"/>
              </a:ext>
            </a:extLst>
          </p:cNvPr>
          <p:cNvSpPr>
            <a:spLocks noGrp="1"/>
          </p:cNvSpPr>
          <p:nvPr>
            <p:ph type="title"/>
          </p:nvPr>
        </p:nvSpPr>
        <p:spPr/>
        <p:txBody>
          <a:bodyPr/>
          <a:lstStyle/>
          <a:p>
            <a:r>
              <a:rPr lang="tr-TR" dirty="0"/>
              <a:t>1.7.1.3. Cinsiyet Farkı</a:t>
            </a:r>
          </a:p>
        </p:txBody>
      </p:sp>
      <p:sp>
        <p:nvSpPr>
          <p:cNvPr id="3" name="İçerik Yer Tutucusu 2">
            <a:extLst>
              <a:ext uri="{FF2B5EF4-FFF2-40B4-BE49-F238E27FC236}">
                <a16:creationId xmlns:a16="http://schemas.microsoft.com/office/drawing/2014/main" xmlns="" id="{D24E9E12-7ED2-C044-9D0B-E1135177A49C}"/>
              </a:ext>
            </a:extLst>
          </p:cNvPr>
          <p:cNvSpPr>
            <a:spLocks noGrp="1"/>
          </p:cNvSpPr>
          <p:nvPr>
            <p:ph idx="1"/>
          </p:nvPr>
        </p:nvSpPr>
        <p:spPr>
          <a:xfrm>
            <a:off x="609600" y="1215628"/>
            <a:ext cx="8229600" cy="3586842"/>
          </a:xfrm>
        </p:spPr>
        <p:txBody>
          <a:bodyPr/>
          <a:lstStyle/>
          <a:p>
            <a:r>
              <a:rPr lang="tr-TR" dirty="0"/>
              <a:t>Kardeşler arasında cinsiyet farklılıklarıyla ilgili yapılan araştırmalar erkek kardeşlerin kız kardeşler kadar yakın olmadıklarını ortaya koymuştur. Özellikle, kız kardeşler arasındaki ilişkinin erkek kardeşler veya erkek ve kız kardeş arasındaki ilişkiden daha sıcak ve yakın olduğu vurgulanmıştır. </a:t>
            </a:r>
          </a:p>
          <a:p>
            <a:endParaRPr lang="tr-TR" dirty="0"/>
          </a:p>
          <a:p>
            <a:r>
              <a:rPr lang="tr-TR" dirty="0"/>
              <a:t> Kız kardeş erkek kardeşine duygusal olarak daha fazla destek olmakta ve hatta kardeşinin bakımını bile üstlenmekte, erkek kardeşler arasında daha yakın bir ilişki ve kardeşinin bakımıyla ilgilenme söz konusu değildir.</a:t>
            </a:r>
          </a:p>
          <a:p>
            <a:endParaRPr lang="tr-TR" dirty="0"/>
          </a:p>
          <a:p>
            <a:r>
              <a:rPr lang="tr-TR" dirty="0"/>
              <a:t>Kız kardeşler arasında yakın ve sıcak bir iletişimin olmasının nedenleri kadınların aile bağlarına daha fazla önem vermesi ve daha fazla sorumluluk hissetmesi ve erkeklerden daha fazla aile ilişkilerini koruma ihtiyacı hissetmesi şeklinde açıklanabilir.</a:t>
            </a:r>
          </a:p>
        </p:txBody>
      </p:sp>
    </p:spTree>
    <p:extLst>
      <p:ext uri="{BB962C8B-B14F-4D97-AF65-F5344CB8AC3E}">
        <p14:creationId xmlns:p14="http://schemas.microsoft.com/office/powerpoint/2010/main" val="26305636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F515B79-B307-C749-8F1B-77DCE7396D0D}"/>
              </a:ext>
            </a:extLst>
          </p:cNvPr>
          <p:cNvSpPr>
            <a:spLocks noGrp="1"/>
          </p:cNvSpPr>
          <p:nvPr>
            <p:ph type="title"/>
          </p:nvPr>
        </p:nvSpPr>
        <p:spPr/>
        <p:txBody>
          <a:bodyPr/>
          <a:lstStyle/>
          <a:p>
            <a:r>
              <a:rPr lang="tr-TR" dirty="0"/>
              <a:t>1.7.1.4. Mizaç </a:t>
            </a:r>
          </a:p>
        </p:txBody>
      </p:sp>
      <p:sp>
        <p:nvSpPr>
          <p:cNvPr id="3" name="İçerik Yer Tutucusu 2">
            <a:extLst>
              <a:ext uri="{FF2B5EF4-FFF2-40B4-BE49-F238E27FC236}">
                <a16:creationId xmlns:a16="http://schemas.microsoft.com/office/drawing/2014/main" xmlns="" id="{1AC6A213-C4DD-9A4D-87F0-87351410E834}"/>
              </a:ext>
            </a:extLst>
          </p:cNvPr>
          <p:cNvSpPr>
            <a:spLocks noGrp="1"/>
          </p:cNvSpPr>
          <p:nvPr>
            <p:ph idx="1"/>
          </p:nvPr>
        </p:nvSpPr>
        <p:spPr>
          <a:xfrm>
            <a:off x="609600" y="1215628"/>
            <a:ext cx="8229600" cy="3394472"/>
          </a:xfrm>
        </p:spPr>
        <p:txBody>
          <a:bodyPr/>
          <a:lstStyle/>
          <a:p>
            <a:r>
              <a:rPr lang="tr-TR" dirty="0"/>
              <a:t>Kardeş ilişkilerini etkileyen faktörlerden biri de kardeşlerin mizacıdır. </a:t>
            </a:r>
            <a:endParaRPr lang="tr-TR" dirty="0" smtClean="0"/>
          </a:p>
          <a:p>
            <a:r>
              <a:rPr lang="tr-TR" dirty="0" smtClean="0"/>
              <a:t>Kardeşlerin </a:t>
            </a:r>
            <a:r>
              <a:rPr lang="tr-TR" dirty="0"/>
              <a:t>mizaç farklılıklarının ailedeki yaşantıyı ve çocukların birbirlerine davranış şekillerini de etkilediği belirtilmiştir.</a:t>
            </a:r>
          </a:p>
          <a:p>
            <a:endParaRPr lang="tr-TR" dirty="0"/>
          </a:p>
          <a:p>
            <a:r>
              <a:rPr lang="tr-TR" dirty="0"/>
              <a:t> </a:t>
            </a:r>
            <a:r>
              <a:rPr lang="tr-TR" dirty="0" err="1"/>
              <a:t>Stocker</a:t>
            </a:r>
            <a:r>
              <a:rPr lang="tr-TR" dirty="0"/>
              <a:t>, </a:t>
            </a:r>
            <a:r>
              <a:rPr lang="tr-TR" dirty="0" err="1"/>
              <a:t>Dunn</a:t>
            </a:r>
            <a:r>
              <a:rPr lang="tr-TR" dirty="0"/>
              <a:t> ve </a:t>
            </a:r>
            <a:r>
              <a:rPr lang="tr-TR" dirty="0" err="1"/>
              <a:t>Plomin’e</a:t>
            </a:r>
            <a:r>
              <a:rPr lang="tr-TR" dirty="0"/>
              <a:t> göre kardeşlerin mizacı veya kişilik özellikleri kardeşlerin arasındaki ilişkinin niteliğini ve kardeşlerin sosyal ve duygusal becerilerini de etkilemeye başlamaktadır. Anne babaların çocuğun mizacına göre, bir çocuğu diğerine tercih ettiği veya bir çocuğu daha « gözde» veya « favori» olarak gördüğünün de altı çizilmektedir.</a:t>
            </a:r>
          </a:p>
          <a:p>
            <a:r>
              <a:rPr lang="tr-TR" dirty="0"/>
              <a:t> </a:t>
            </a:r>
          </a:p>
          <a:p>
            <a:r>
              <a:rPr lang="tr-TR" dirty="0"/>
              <a:t>Bu durumun kardeşler arasında düşmanlığa yol açtığı ve ilişkideki tansiyonu yükselttiği, pek çok ailede ortaya çıkabilecek bu durumda, anne babaların dengeyi kurmaları gerektiği önemle belirtilmektedir.</a:t>
            </a:r>
          </a:p>
        </p:txBody>
      </p:sp>
    </p:spTree>
    <p:extLst>
      <p:ext uri="{BB962C8B-B14F-4D97-AF65-F5344CB8AC3E}">
        <p14:creationId xmlns:p14="http://schemas.microsoft.com/office/powerpoint/2010/main" val="14949934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4BD3AD3-F01F-A54C-8014-7DAD272DF22F}"/>
              </a:ext>
            </a:extLst>
          </p:cNvPr>
          <p:cNvSpPr>
            <a:spLocks noGrp="1"/>
          </p:cNvSpPr>
          <p:nvPr>
            <p:ph type="title"/>
          </p:nvPr>
        </p:nvSpPr>
        <p:spPr/>
        <p:txBody>
          <a:bodyPr/>
          <a:lstStyle/>
          <a:p>
            <a:r>
              <a:rPr lang="tr-TR" dirty="0"/>
              <a:t>1.7.1.5. Anne Babalık Davranışları ve Eş İlişkileri</a:t>
            </a:r>
          </a:p>
        </p:txBody>
      </p:sp>
      <p:sp>
        <p:nvSpPr>
          <p:cNvPr id="3" name="İçerik Yer Tutucusu 2">
            <a:extLst>
              <a:ext uri="{FF2B5EF4-FFF2-40B4-BE49-F238E27FC236}">
                <a16:creationId xmlns:a16="http://schemas.microsoft.com/office/drawing/2014/main" xmlns="" id="{167D3318-3A35-2A42-BE29-59D28921C896}"/>
              </a:ext>
            </a:extLst>
          </p:cNvPr>
          <p:cNvSpPr>
            <a:spLocks noGrp="1"/>
          </p:cNvSpPr>
          <p:nvPr>
            <p:ph idx="1"/>
          </p:nvPr>
        </p:nvSpPr>
        <p:spPr>
          <a:xfrm>
            <a:off x="682171" y="1215628"/>
            <a:ext cx="8229600" cy="3394472"/>
          </a:xfrm>
        </p:spPr>
        <p:txBody>
          <a:bodyPr/>
          <a:lstStyle/>
          <a:p>
            <a:r>
              <a:rPr lang="tr-TR" dirty="0"/>
              <a:t>Anne-baba ve çocuk ilişkisinde cezalandırıcı, olumsuz, sert ve aşırı kontrolcü tutumlar, kardeşler arasındaki ilişkide saldırgan ve düşmanca davranışlarla ilişkilendirilmiştir. </a:t>
            </a:r>
            <a:endParaRPr lang="tr-TR" dirty="0" smtClean="0"/>
          </a:p>
          <a:p>
            <a:r>
              <a:rPr lang="tr-TR" dirty="0" smtClean="0"/>
              <a:t>Annenin </a:t>
            </a:r>
            <a:r>
              <a:rPr lang="tr-TR" dirty="0"/>
              <a:t>duyarlılık, kontrol ve sevgi gösterme biçimi kardeşler arasında farklılık gösterdiğinde, kardeşlerin daha rekabetçi ve çatışmalı bir ilişkiye sahip oldukları da kanıtlanmıştır.</a:t>
            </a:r>
          </a:p>
          <a:p>
            <a:endParaRPr lang="tr-TR" dirty="0"/>
          </a:p>
          <a:p>
            <a:r>
              <a:rPr lang="tr-TR" dirty="0"/>
              <a:t>Anne babalık davranışlarının yanı sıra aile içinde anne baba arasındaki eş ilişkisi de kardeşler arasındaki ilişkiyi etkilemektedir. Evlilikle anne baba ve çocuk arasındaki ilişki yalnızca birbirini etkilemekle kalmayıp, kardeşler arasındaki ilişkileri de biçimlendirmektedir. </a:t>
            </a:r>
          </a:p>
          <a:p>
            <a:endParaRPr lang="tr-TR" dirty="0"/>
          </a:p>
        </p:txBody>
      </p:sp>
    </p:spTree>
    <p:extLst>
      <p:ext uri="{BB962C8B-B14F-4D97-AF65-F5344CB8AC3E}">
        <p14:creationId xmlns:p14="http://schemas.microsoft.com/office/powerpoint/2010/main" val="1575984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4C6EDF5-F786-E347-9DEA-474FA59A895D}"/>
              </a:ext>
            </a:extLst>
          </p:cNvPr>
          <p:cNvSpPr>
            <a:spLocks noGrp="1"/>
          </p:cNvSpPr>
          <p:nvPr>
            <p:ph type="title"/>
          </p:nvPr>
        </p:nvSpPr>
        <p:spPr/>
        <p:txBody>
          <a:bodyPr/>
          <a:lstStyle/>
          <a:p>
            <a:r>
              <a:rPr lang="tr-TR" dirty="0"/>
              <a:t>1.7.1.5. Anne Babalık Davranışları ve Eş İlişkileri</a:t>
            </a:r>
          </a:p>
        </p:txBody>
      </p:sp>
      <p:sp>
        <p:nvSpPr>
          <p:cNvPr id="3" name="İçerik Yer Tutucusu 2">
            <a:extLst>
              <a:ext uri="{FF2B5EF4-FFF2-40B4-BE49-F238E27FC236}">
                <a16:creationId xmlns:a16="http://schemas.microsoft.com/office/drawing/2014/main" xmlns="" id="{C3B6ED2A-4315-E649-81FE-8151199C8FF5}"/>
              </a:ext>
            </a:extLst>
          </p:cNvPr>
          <p:cNvSpPr>
            <a:spLocks noGrp="1"/>
          </p:cNvSpPr>
          <p:nvPr>
            <p:ph idx="1"/>
          </p:nvPr>
        </p:nvSpPr>
        <p:spPr>
          <a:xfrm>
            <a:off x="609600" y="1215628"/>
            <a:ext cx="8229600" cy="3649380"/>
          </a:xfrm>
        </p:spPr>
        <p:txBody>
          <a:bodyPr/>
          <a:lstStyle/>
          <a:p>
            <a:pPr marL="285750" indent="-285750">
              <a:buFont typeface="Arial" panose="020B0604020202020204" pitchFamily="34" charset="0"/>
              <a:buChar char="•"/>
            </a:pPr>
            <a:r>
              <a:rPr lang="tr-TR" b="1" dirty="0"/>
              <a:t>Çocuklarla Birlikte Kaliteli Zaman Geçirme</a:t>
            </a:r>
          </a:p>
          <a:p>
            <a:pPr marL="285750" indent="-285750">
              <a:buFont typeface="Arial" panose="020B0604020202020204" pitchFamily="34" charset="0"/>
              <a:buChar char="•"/>
            </a:pPr>
            <a:r>
              <a:rPr lang="tr-TR" b="1" dirty="0"/>
              <a:t>Çocuklara Saygı Duymak ve Saygı Duymayı Öğretme </a:t>
            </a:r>
          </a:p>
          <a:p>
            <a:pPr marL="285750" indent="-285750">
              <a:buFont typeface="Arial" panose="020B0604020202020204" pitchFamily="34" charset="0"/>
              <a:buChar char="•"/>
            </a:pPr>
            <a:r>
              <a:rPr lang="tr-TR" b="1" dirty="0"/>
              <a:t>Çocuklara </a:t>
            </a:r>
            <a:r>
              <a:rPr lang="tr-TR" b="1" dirty="0" err="1"/>
              <a:t>Empatik</a:t>
            </a:r>
            <a:r>
              <a:rPr lang="tr-TR" b="1" dirty="0"/>
              <a:t> Tepki Verebilmeyi ve Başkalarının Duygusunu Anlamayı Öğretme </a:t>
            </a:r>
          </a:p>
          <a:p>
            <a:pPr marL="285750" indent="-285750">
              <a:buFont typeface="Arial" panose="020B0604020202020204" pitchFamily="34" charset="0"/>
              <a:buChar char="•"/>
            </a:pPr>
            <a:r>
              <a:rPr lang="tr-TR" b="1" dirty="0"/>
              <a:t>Olumlu Kardeş İlişkileri İçin Model Olma </a:t>
            </a:r>
          </a:p>
          <a:p>
            <a:pPr marL="285750" indent="-285750">
              <a:buFont typeface="Arial" panose="020B0604020202020204" pitchFamily="34" charset="0"/>
              <a:buChar char="•"/>
            </a:pPr>
            <a:r>
              <a:rPr lang="tr-TR" b="1" dirty="0"/>
              <a:t>Kardeş Arasında Ortak Bir Yol Bulmaya Özen Gösterme</a:t>
            </a:r>
          </a:p>
          <a:p>
            <a:pPr marL="285750" indent="-285750">
              <a:buFont typeface="Arial" panose="020B0604020202020204" pitchFamily="34" charset="0"/>
              <a:buChar char="•"/>
            </a:pPr>
            <a:r>
              <a:rPr lang="tr-TR" b="1" dirty="0"/>
              <a:t>Kardeş Defteri Oluşturma</a:t>
            </a:r>
          </a:p>
          <a:p>
            <a:pPr marL="285750" indent="-285750">
              <a:buFont typeface="Arial" panose="020B0604020202020204" pitchFamily="34" charset="0"/>
              <a:buChar char="•"/>
            </a:pPr>
            <a:r>
              <a:rPr lang="tr-TR" b="1" dirty="0"/>
              <a:t>Tartışmalarına ve Barışmalarına İzin Verme</a:t>
            </a:r>
          </a:p>
          <a:p>
            <a:r>
              <a:rPr lang="tr-TR" dirty="0"/>
              <a:t>Gibi durumları çocuklara özellikle erken çocukluk döneminde aşılamak ve öğretmek onlar için hem kardeş hem de arkadaşlık ilişkilerinde daha olumlu ve uyumlu hareket etmelerine neden olacak, daha sağlıklı ilişkiler oluşturacaktır.</a:t>
            </a:r>
          </a:p>
        </p:txBody>
      </p:sp>
    </p:spTree>
    <p:extLst>
      <p:ext uri="{BB962C8B-B14F-4D97-AF65-F5344CB8AC3E}">
        <p14:creationId xmlns:p14="http://schemas.microsoft.com/office/powerpoint/2010/main" val="17714478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3FD0DB9-1C6A-FF4D-9E5E-6B1C3F55C972}"/>
              </a:ext>
            </a:extLst>
          </p:cNvPr>
          <p:cNvSpPr>
            <a:spLocks noGrp="1"/>
          </p:cNvSpPr>
          <p:nvPr>
            <p:ph type="title"/>
          </p:nvPr>
        </p:nvSpPr>
        <p:spPr/>
        <p:txBody>
          <a:bodyPr/>
          <a:lstStyle/>
          <a:p>
            <a:r>
              <a:rPr lang="tr-TR" dirty="0"/>
              <a:t>1.8. Çocuk Ruh Sağlığı ve Çevre Etkileşimi</a:t>
            </a:r>
          </a:p>
        </p:txBody>
      </p:sp>
      <p:sp>
        <p:nvSpPr>
          <p:cNvPr id="3" name="İçerik Yer Tutucusu 2">
            <a:extLst>
              <a:ext uri="{FF2B5EF4-FFF2-40B4-BE49-F238E27FC236}">
                <a16:creationId xmlns:a16="http://schemas.microsoft.com/office/drawing/2014/main" xmlns="" id="{E67112EE-06FC-4741-B8EE-1A4FB98C6E0C}"/>
              </a:ext>
            </a:extLst>
          </p:cNvPr>
          <p:cNvSpPr>
            <a:spLocks noGrp="1"/>
          </p:cNvSpPr>
          <p:nvPr>
            <p:ph idx="1"/>
          </p:nvPr>
        </p:nvSpPr>
        <p:spPr>
          <a:xfrm>
            <a:off x="682171" y="1215628"/>
            <a:ext cx="8229600" cy="3394472"/>
          </a:xfrm>
        </p:spPr>
        <p:txBody>
          <a:bodyPr>
            <a:normAutofit/>
          </a:bodyPr>
          <a:lstStyle/>
          <a:p>
            <a:r>
              <a:rPr lang="tr-TR" b="1" i="1" dirty="0"/>
              <a:t>Akran İlişkileri</a:t>
            </a:r>
          </a:p>
          <a:p>
            <a:r>
              <a:rPr lang="tr-TR" dirty="0"/>
              <a:t>Çocuk gelişiminde </a:t>
            </a:r>
            <a:r>
              <a:rPr lang="tr-TR" b="1" dirty="0"/>
              <a:t>« Etkileşimsel Model</a:t>
            </a:r>
            <a:r>
              <a:rPr lang="tr-TR" dirty="0"/>
              <a:t>» çocuk gelişimini ve çocuğu çevreleyen aile ve sosyal yapılar arasındaki etkileşimin bir ürünü olarak açıklar. </a:t>
            </a:r>
            <a:endParaRPr lang="tr-TR" dirty="0" smtClean="0"/>
          </a:p>
          <a:p>
            <a:r>
              <a:rPr lang="tr-TR" dirty="0" smtClean="0"/>
              <a:t>Çocuğun </a:t>
            </a:r>
            <a:r>
              <a:rPr lang="tr-TR" dirty="0"/>
              <a:t>gelişimi ilerledikçe, anne babalığın kalitesi, çocuğun ve anne-babanın yaşamındaki fırsatlar ve gelişimsel riskler ve sosyal koşullar çocuğun gelişimini şekillendiren çemberin büyük bir parçasıdır. </a:t>
            </a:r>
            <a:endParaRPr lang="tr-TR" dirty="0" smtClean="0"/>
          </a:p>
          <a:p>
            <a:r>
              <a:rPr lang="tr-TR" dirty="0" smtClean="0"/>
              <a:t>Erken </a:t>
            </a:r>
            <a:r>
              <a:rPr lang="tr-TR" dirty="0"/>
              <a:t>çocukluk döneminde de çocuklar sosyal ağlarını genişletip akranlarıyla iletişimde bulunacağı çevreyle tanışır.</a:t>
            </a:r>
          </a:p>
          <a:p>
            <a:endParaRPr lang="tr-TR" dirty="0"/>
          </a:p>
        </p:txBody>
      </p:sp>
    </p:spTree>
    <p:extLst>
      <p:ext uri="{BB962C8B-B14F-4D97-AF65-F5344CB8AC3E}">
        <p14:creationId xmlns:p14="http://schemas.microsoft.com/office/powerpoint/2010/main" val="8885598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a:t>Akran İlişkileri</a:t>
            </a:r>
            <a:endParaRPr lang="tr-TR" i="1" dirty="0"/>
          </a:p>
        </p:txBody>
      </p:sp>
      <p:sp>
        <p:nvSpPr>
          <p:cNvPr id="3" name="İçerik Yer Tutucusu 2"/>
          <p:cNvSpPr>
            <a:spLocks noGrp="1"/>
          </p:cNvSpPr>
          <p:nvPr>
            <p:ph idx="1"/>
          </p:nvPr>
        </p:nvSpPr>
        <p:spPr/>
        <p:txBody>
          <a:bodyPr/>
          <a:lstStyle/>
          <a:p>
            <a:r>
              <a:rPr lang="tr-TR" dirty="0"/>
              <a:t>Çocukların akran ilişkileri sonucu geliştireceği sosyal ve duygusal beceriler şu şekilde sıralanabilir; iletişim becerileri, duyguları düzenleme, duyguları anlama, çatışma çözme becerilerini kazanma, iş birliği becerileri çocukların sağlıklı akran ilişkileri sonucu geliştireceği bu olumlu duygusal ve sosyal yeterlilikler çocuk ve anne baba ilişkisine yansır. </a:t>
            </a:r>
            <a:endParaRPr lang="tr-TR" dirty="0" smtClean="0"/>
          </a:p>
          <a:p>
            <a:endParaRPr lang="tr-TR" dirty="0"/>
          </a:p>
          <a:p>
            <a:r>
              <a:rPr lang="tr-TR" dirty="0" smtClean="0"/>
              <a:t>Çocuklar </a:t>
            </a:r>
            <a:r>
              <a:rPr lang="tr-TR" dirty="0"/>
              <a:t>daha az saldırgan ve daha az içe dönük davranışlar gösterir. </a:t>
            </a:r>
          </a:p>
          <a:p>
            <a:endParaRPr lang="tr-TR" dirty="0"/>
          </a:p>
          <a:p>
            <a:r>
              <a:rPr lang="tr-TR" dirty="0"/>
              <a:t>Okul öncesi dönemde ortaya çıkabilecek duygusal ve davranışsal problemler çocuğun gelecekteki gelişimde de iz bırakacak ruh sağlığını ve hatta okul başarısını etkileyecek önemli bir faktördür.</a:t>
            </a:r>
          </a:p>
          <a:p>
            <a:endParaRPr lang="tr-TR" dirty="0"/>
          </a:p>
        </p:txBody>
      </p:sp>
    </p:spTree>
    <p:extLst>
      <p:ext uri="{BB962C8B-B14F-4D97-AF65-F5344CB8AC3E}">
        <p14:creationId xmlns:p14="http://schemas.microsoft.com/office/powerpoint/2010/main" val="2705334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6360F4C-B24F-334F-8801-97857D86B6F8}"/>
              </a:ext>
            </a:extLst>
          </p:cNvPr>
          <p:cNvSpPr>
            <a:spLocks noGrp="1"/>
          </p:cNvSpPr>
          <p:nvPr>
            <p:ph type="title"/>
          </p:nvPr>
        </p:nvSpPr>
        <p:spPr>
          <a:xfrm>
            <a:off x="609600" y="267664"/>
            <a:ext cx="8229600" cy="857250"/>
          </a:xfrm>
        </p:spPr>
        <p:txBody>
          <a:bodyPr/>
          <a:lstStyle/>
          <a:p>
            <a:r>
              <a:rPr lang="tr-TR" dirty="0"/>
              <a:t>Çocuk Ruh Sağlığında Televizyon ve Bilgisayar’ın Etkileri</a:t>
            </a:r>
          </a:p>
        </p:txBody>
      </p:sp>
      <p:sp>
        <p:nvSpPr>
          <p:cNvPr id="3" name="İçerik Yer Tutucusu 2">
            <a:extLst>
              <a:ext uri="{FF2B5EF4-FFF2-40B4-BE49-F238E27FC236}">
                <a16:creationId xmlns:a16="http://schemas.microsoft.com/office/drawing/2014/main" xmlns="" id="{35307C87-5501-E141-A97F-BDF3D269159A}"/>
              </a:ext>
            </a:extLst>
          </p:cNvPr>
          <p:cNvSpPr>
            <a:spLocks noGrp="1"/>
          </p:cNvSpPr>
          <p:nvPr>
            <p:ph idx="1"/>
          </p:nvPr>
        </p:nvSpPr>
        <p:spPr>
          <a:xfrm>
            <a:off x="539552" y="1059582"/>
            <a:ext cx="8229600" cy="3960440"/>
          </a:xfrm>
        </p:spPr>
        <p:txBody>
          <a:bodyPr>
            <a:normAutofit/>
          </a:bodyPr>
          <a:lstStyle/>
          <a:p>
            <a:r>
              <a:rPr lang="tr-TR" b="1" i="1" dirty="0"/>
              <a:t>Televizyon ve Bilgisayar</a:t>
            </a:r>
          </a:p>
          <a:p>
            <a:r>
              <a:rPr lang="tr-TR" dirty="0" err="1"/>
              <a:t>Postman</a:t>
            </a:r>
            <a:r>
              <a:rPr lang="tr-TR" dirty="0"/>
              <a:t> elektronik medyanın gelişimine bağlı olarak, nesiller arasındaki sınırların kalktığını ve çocukların yoğun bilgi akılı nedeniyle kendilerini koruyamayan, giderek küçük yetişkinlere dönüştüklerini belirtmektedir. </a:t>
            </a:r>
            <a:endParaRPr lang="tr-TR" dirty="0" smtClean="0"/>
          </a:p>
          <a:p>
            <a:r>
              <a:rPr lang="tr-TR" dirty="0" smtClean="0"/>
              <a:t>Buna </a:t>
            </a:r>
            <a:r>
              <a:rPr lang="tr-TR" dirty="0"/>
              <a:t>kanıt olarak da çocukların ve yetişkinlerin damak zevkinden, giyim tarzına kadar giderek birbirine daha fazla yaklaşmasını göstermektedir. </a:t>
            </a:r>
            <a:endParaRPr lang="tr-TR" dirty="0" smtClean="0"/>
          </a:p>
          <a:p>
            <a:r>
              <a:rPr lang="tr-TR" dirty="0" smtClean="0"/>
              <a:t>Televizyon </a:t>
            </a:r>
            <a:r>
              <a:rPr lang="tr-TR" dirty="0"/>
              <a:t>sunduğu her şeyi, herkes için farklılaştırmadan kitlelere iletmektedir. Bu televizyonun « çocuk» ve « yetişkin» kategorileri arasında ayrım yapmadığının bir göstergesidir. </a:t>
            </a:r>
          </a:p>
          <a:p>
            <a:endParaRPr lang="tr-TR" dirty="0"/>
          </a:p>
          <a:p>
            <a:endParaRPr lang="tr-TR" dirty="0"/>
          </a:p>
        </p:txBody>
      </p:sp>
    </p:spTree>
    <p:extLst>
      <p:ext uri="{BB962C8B-B14F-4D97-AF65-F5344CB8AC3E}">
        <p14:creationId xmlns:p14="http://schemas.microsoft.com/office/powerpoint/2010/main" val="33761294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i="1" dirty="0" smtClean="0"/>
              <a:t/>
            </a:r>
            <a:br>
              <a:rPr lang="tr-TR" i="1" dirty="0" smtClean="0"/>
            </a:br>
            <a:r>
              <a:rPr lang="tr-TR" i="1" dirty="0" smtClean="0"/>
              <a:t>Televizyon </a:t>
            </a:r>
            <a:r>
              <a:rPr lang="tr-TR" i="1" dirty="0"/>
              <a:t>ve Bilgisayar</a:t>
            </a:r>
            <a:br>
              <a:rPr lang="tr-TR" i="1" dirty="0"/>
            </a:br>
            <a:endParaRPr lang="tr-TR" dirty="0"/>
          </a:p>
        </p:txBody>
      </p:sp>
      <p:sp>
        <p:nvSpPr>
          <p:cNvPr id="3" name="İçerik Yer Tutucusu 2"/>
          <p:cNvSpPr>
            <a:spLocks noGrp="1"/>
          </p:cNvSpPr>
          <p:nvPr>
            <p:ph idx="1"/>
          </p:nvPr>
        </p:nvSpPr>
        <p:spPr/>
        <p:txBody>
          <a:bodyPr/>
          <a:lstStyle/>
          <a:p>
            <a:r>
              <a:rPr lang="tr-TR" dirty="0"/>
              <a:t>Çocuk gelişimi, eğitimi ve ruh sağlığı alanındaki tüm uzmanlar küçük yaştan itibaren elektronik medyanın ve televizyonun çocuklarda </a:t>
            </a:r>
            <a:r>
              <a:rPr lang="tr-TR" dirty="0" err="1"/>
              <a:t>obezite</a:t>
            </a:r>
            <a:r>
              <a:rPr lang="tr-TR" dirty="0"/>
              <a:t>, saldırganlık, uyku düzensizliği gibi olumsuz etkileri olduğunun altını çizmektedir</a:t>
            </a:r>
            <a:r>
              <a:rPr lang="tr-TR" dirty="0" smtClean="0"/>
              <a:t>.</a:t>
            </a:r>
          </a:p>
          <a:p>
            <a:r>
              <a:rPr lang="tr-TR" dirty="0" smtClean="0"/>
              <a:t>Özellikle </a:t>
            </a:r>
            <a:r>
              <a:rPr lang="tr-TR" dirty="0"/>
              <a:t>18-24 aylık arası çocukların beyin gelişiminde anne baba etkileşimi, çevresel uyananlar çocukların problem çözme, yaratıcılık ve karar verme becerileri için önemlidir.</a:t>
            </a:r>
          </a:p>
          <a:p>
            <a:endParaRPr lang="tr-TR" dirty="0"/>
          </a:p>
        </p:txBody>
      </p:sp>
    </p:spTree>
    <p:extLst>
      <p:ext uri="{BB962C8B-B14F-4D97-AF65-F5344CB8AC3E}">
        <p14:creationId xmlns:p14="http://schemas.microsoft.com/office/powerpoint/2010/main" val="20668203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FA1E483-5815-0E4D-B2AD-289F0A00EACD}"/>
              </a:ext>
            </a:extLst>
          </p:cNvPr>
          <p:cNvSpPr>
            <a:spLocks noGrp="1"/>
          </p:cNvSpPr>
          <p:nvPr>
            <p:ph type="title"/>
          </p:nvPr>
        </p:nvSpPr>
        <p:spPr>
          <a:xfrm>
            <a:off x="609600" y="358378"/>
            <a:ext cx="8229600" cy="701204"/>
          </a:xfrm>
        </p:spPr>
        <p:txBody>
          <a:bodyPr/>
          <a:lstStyle/>
          <a:p>
            <a:r>
              <a:rPr lang="tr-TR" dirty="0"/>
              <a:t>Televizyon ve Bilgisayarın Etkilerine Karşı Çocuklar Nasıl Korunabilir?</a:t>
            </a:r>
            <a:br>
              <a:rPr lang="tr-TR" dirty="0"/>
            </a:br>
            <a:endParaRPr lang="tr-TR" dirty="0"/>
          </a:p>
        </p:txBody>
      </p:sp>
      <p:sp>
        <p:nvSpPr>
          <p:cNvPr id="3" name="İçerik Yer Tutucusu 2">
            <a:extLst>
              <a:ext uri="{FF2B5EF4-FFF2-40B4-BE49-F238E27FC236}">
                <a16:creationId xmlns:a16="http://schemas.microsoft.com/office/drawing/2014/main" xmlns="" id="{CF06166D-544A-0F49-9B1E-4A3C6B0F643A}"/>
              </a:ext>
            </a:extLst>
          </p:cNvPr>
          <p:cNvSpPr>
            <a:spLocks noGrp="1"/>
          </p:cNvSpPr>
          <p:nvPr>
            <p:ph idx="1"/>
          </p:nvPr>
        </p:nvSpPr>
        <p:spPr>
          <a:xfrm>
            <a:off x="537029" y="708980"/>
            <a:ext cx="8229600" cy="3563663"/>
          </a:xfrm>
        </p:spPr>
        <p:txBody>
          <a:bodyPr>
            <a:normAutofit fontScale="92500" lnSpcReduction="10000"/>
          </a:bodyPr>
          <a:lstStyle/>
          <a:p>
            <a:r>
              <a:rPr lang="tr-TR" dirty="0"/>
              <a:t>Anne babaların televizyon ve bilgisayarın çocukların gelişimi üzerinde nasıl bir etkisi olduğuna dair farkındalıkla arttığı takdirde televizyon ve bilgisayarın olumsuz etkilerinden çocuklarını koruyabilecektir.</a:t>
            </a:r>
          </a:p>
          <a:p>
            <a:pPr marL="285750" indent="-285750">
              <a:buFont typeface="Arial" panose="020B0604020202020204" pitchFamily="34" charset="0"/>
              <a:buChar char="•"/>
            </a:pPr>
            <a:r>
              <a:rPr lang="tr-TR" b="1" dirty="0"/>
              <a:t>Televizyon izleme süresinin çocuğun yaşına uygun olarak ayarlanması </a:t>
            </a:r>
          </a:p>
          <a:p>
            <a:r>
              <a:rPr lang="tr-TR" i="1" dirty="0"/>
              <a:t>2 yaşın altındaki çocuklara izletilmemelidir.</a:t>
            </a:r>
          </a:p>
          <a:p>
            <a:pPr marL="285750" indent="-285750">
              <a:buFont typeface="Arial" panose="020B0604020202020204" pitchFamily="34" charset="0"/>
              <a:buChar char="•"/>
            </a:pPr>
            <a:r>
              <a:rPr lang="tr-TR" b="1" dirty="0"/>
              <a:t>Televizyon izlenmiyorsa kapatılmalı </a:t>
            </a:r>
          </a:p>
          <a:p>
            <a:r>
              <a:rPr lang="tr-TR" i="1" dirty="0"/>
              <a:t>Televizyonu evde aktif izleyen birisi yoksa kapatılmalıdır.</a:t>
            </a:r>
          </a:p>
          <a:p>
            <a:pPr marL="285750" indent="-285750">
              <a:buFont typeface="Arial" panose="020B0604020202020204" pitchFamily="34" charset="0"/>
              <a:buChar char="•"/>
            </a:pPr>
            <a:r>
              <a:rPr lang="tr-TR" b="1" dirty="0"/>
              <a:t>Televizyon bahane aracı olarak kullanılmamalı</a:t>
            </a:r>
          </a:p>
          <a:p>
            <a:r>
              <a:rPr lang="tr-TR" i="1" dirty="0"/>
              <a:t>Eğlence, eğitim, bebek bakıcısı gibi bahane üretici ifadeler kullanılmamalı.</a:t>
            </a:r>
          </a:p>
          <a:p>
            <a:pPr marL="285750" indent="-285750">
              <a:buFont typeface="Arial" panose="020B0604020202020204" pitchFamily="34" charset="0"/>
              <a:buChar char="•"/>
            </a:pPr>
            <a:r>
              <a:rPr lang="tr-TR" b="1" dirty="0"/>
              <a:t>Uygun programlar seçilmeli </a:t>
            </a:r>
          </a:p>
          <a:p>
            <a:r>
              <a:rPr lang="tr-TR" i="1" dirty="0"/>
              <a:t>Çocuğun yaşına ve gelişimine uygun keyif alacağı şeyler izlenmeli.</a:t>
            </a:r>
          </a:p>
          <a:p>
            <a:pPr marL="285750" indent="-285750">
              <a:buFont typeface="Arial" panose="020B0604020202020204" pitchFamily="34" charset="0"/>
              <a:buChar char="•"/>
            </a:pPr>
            <a:r>
              <a:rPr lang="tr-TR" b="1" dirty="0"/>
              <a:t>Çocukla iletişim kurulmalı</a:t>
            </a:r>
            <a:endParaRPr lang="tr-TR" b="1" i="1" dirty="0"/>
          </a:p>
          <a:p>
            <a:r>
              <a:rPr lang="tr-TR" i="1" dirty="0"/>
              <a:t>Eğitici oyuncaklarla vakit geçirmesi </a:t>
            </a:r>
          </a:p>
          <a:p>
            <a:pPr marL="285750" indent="-285750">
              <a:buFont typeface="Arial" panose="020B0604020202020204" pitchFamily="34" charset="0"/>
              <a:buChar char="•"/>
            </a:pPr>
            <a:r>
              <a:rPr lang="tr-TR" b="1" dirty="0"/>
              <a:t>Televizyon ve bilgisayara alternatifler düşünülmesi</a:t>
            </a:r>
          </a:p>
          <a:p>
            <a:r>
              <a:rPr lang="tr-TR" i="1" dirty="0"/>
              <a:t>Kitap ve etkileşimli oyun televizyondan daha faydalıdır.</a:t>
            </a:r>
          </a:p>
        </p:txBody>
      </p:sp>
    </p:spTree>
    <p:extLst>
      <p:ext uri="{BB962C8B-B14F-4D97-AF65-F5344CB8AC3E}">
        <p14:creationId xmlns:p14="http://schemas.microsoft.com/office/powerpoint/2010/main" val="2094692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840E6BD-AB82-2247-8B18-145553808322}"/>
              </a:ext>
            </a:extLst>
          </p:cNvPr>
          <p:cNvSpPr>
            <a:spLocks noGrp="1"/>
          </p:cNvSpPr>
          <p:nvPr>
            <p:ph type="title"/>
          </p:nvPr>
        </p:nvSpPr>
        <p:spPr/>
        <p:txBody>
          <a:bodyPr/>
          <a:lstStyle/>
          <a:p>
            <a:r>
              <a:rPr lang="tr-TR" dirty="0"/>
              <a:t>1. Çocuk Ruh Sağlığı ve Aile </a:t>
            </a:r>
          </a:p>
        </p:txBody>
      </p:sp>
      <p:sp>
        <p:nvSpPr>
          <p:cNvPr id="3" name="İçerik Yer Tutucusu 2">
            <a:extLst>
              <a:ext uri="{FF2B5EF4-FFF2-40B4-BE49-F238E27FC236}">
                <a16:creationId xmlns:a16="http://schemas.microsoft.com/office/drawing/2014/main" xmlns="" id="{65C8945B-8122-9A4E-BC24-B82532FFF660}"/>
              </a:ext>
            </a:extLst>
          </p:cNvPr>
          <p:cNvSpPr>
            <a:spLocks noGrp="1"/>
          </p:cNvSpPr>
          <p:nvPr>
            <p:ph idx="1"/>
          </p:nvPr>
        </p:nvSpPr>
        <p:spPr>
          <a:xfrm>
            <a:off x="673100" y="1215628"/>
            <a:ext cx="8229600" cy="3394472"/>
          </a:xfrm>
        </p:spPr>
        <p:txBody>
          <a:bodyPr>
            <a:normAutofit fontScale="92500"/>
          </a:bodyPr>
          <a:lstStyle/>
          <a:p>
            <a:r>
              <a:rPr lang="tr-TR" dirty="0"/>
              <a:t>Aile; Anne baba çocuk veya çocukların meydana getirdiği en küçük topluluktur. </a:t>
            </a:r>
            <a:endParaRPr lang="tr-TR" dirty="0" smtClean="0"/>
          </a:p>
          <a:p>
            <a:r>
              <a:rPr lang="tr-TR" dirty="0" smtClean="0"/>
              <a:t>Bu </a:t>
            </a:r>
            <a:r>
              <a:rPr lang="tr-TR" dirty="0"/>
              <a:t>topluluk duygularımızın temelinin atıldığı ilk sosyal ortamımızdır. </a:t>
            </a:r>
            <a:endParaRPr lang="tr-TR" dirty="0" smtClean="0"/>
          </a:p>
          <a:p>
            <a:r>
              <a:rPr lang="tr-TR" dirty="0" smtClean="0"/>
              <a:t>Yaşamımızın </a:t>
            </a:r>
            <a:r>
              <a:rPr lang="tr-TR" dirty="0"/>
              <a:t>ilk yıllarından itibaren destekleyici, sıcak ve güven verici bir ortamda yeni davranışlar ve beceriler öğreniriz. </a:t>
            </a:r>
            <a:endParaRPr lang="tr-TR" dirty="0" smtClean="0"/>
          </a:p>
          <a:p>
            <a:r>
              <a:rPr lang="tr-TR" dirty="0" smtClean="0"/>
              <a:t>Ekolojik </a:t>
            </a:r>
            <a:r>
              <a:rPr lang="tr-TR" dirty="0"/>
              <a:t>sistem kuramında </a:t>
            </a:r>
            <a:r>
              <a:rPr lang="tr-TR" dirty="0" err="1"/>
              <a:t>Bronfenbrenner</a:t>
            </a:r>
            <a:r>
              <a:rPr lang="tr-TR" dirty="0"/>
              <a:t> çocukların karmaşık ve çeşitli sosyal ilişkiler içerisinde geliştiğini savunur. </a:t>
            </a:r>
            <a:endParaRPr lang="tr-TR" dirty="0" smtClean="0"/>
          </a:p>
          <a:p>
            <a:r>
              <a:rPr lang="tr-TR" dirty="0" err="1" smtClean="0"/>
              <a:t>Bronfenbrenner</a:t>
            </a:r>
            <a:r>
              <a:rPr lang="tr-TR" dirty="0" smtClean="0"/>
              <a:t> </a:t>
            </a:r>
            <a:r>
              <a:rPr lang="tr-TR" dirty="0"/>
              <a:t>kuramında çocuğun nasıl yaşayacağını öğrendiği ilk </a:t>
            </a:r>
            <a:r>
              <a:rPr lang="tr-TR" dirty="0" err="1"/>
              <a:t>mikrosistem</a:t>
            </a:r>
            <a:r>
              <a:rPr lang="tr-TR" dirty="0"/>
              <a:t> olarak aileyi belirtmiş ve ailenin çocuğun sağlıklı bir gelişim için gerekli olduğunu vurgulamıştır.</a:t>
            </a:r>
          </a:p>
          <a:p>
            <a:endParaRPr lang="tr-TR" dirty="0"/>
          </a:p>
          <a:p>
            <a:r>
              <a:rPr lang="tr-TR" dirty="0"/>
              <a:t>Ailede çocukla kurulan duyarlı bir ilişki ve güvenli bağlanma çocukların sağlıklı duygusal ve sosyal gelişimini desteklemekte ve bu ilişki bebeklerin ve çocukların ruh sağlığında temel oluşturmaktadır. Çocuğun aile ve toplum içinde büyüyüp gelişmesi Dünya Sağlık Örgütüne tarafından da çocuk ruh sağlığı alanında tüm dünya içerisinde öncelikli konu başlıkları arasında tanımlanmaktadır.</a:t>
            </a:r>
          </a:p>
          <a:p>
            <a:endParaRPr lang="tr-TR" dirty="0"/>
          </a:p>
          <a:p>
            <a:endParaRPr lang="tr-TR" dirty="0"/>
          </a:p>
          <a:p>
            <a:endParaRPr lang="tr-TR" dirty="0"/>
          </a:p>
        </p:txBody>
      </p:sp>
    </p:spTree>
    <p:extLst>
      <p:ext uri="{BB962C8B-B14F-4D97-AF65-F5344CB8AC3E}">
        <p14:creationId xmlns:p14="http://schemas.microsoft.com/office/powerpoint/2010/main" val="3299937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D56EF6C-33B0-ED43-AD7A-00BACD1E10FC}"/>
              </a:ext>
            </a:extLst>
          </p:cNvPr>
          <p:cNvSpPr>
            <a:spLocks noGrp="1"/>
          </p:cNvSpPr>
          <p:nvPr>
            <p:ph type="title"/>
          </p:nvPr>
        </p:nvSpPr>
        <p:spPr/>
        <p:txBody>
          <a:bodyPr/>
          <a:lstStyle/>
          <a:p>
            <a:r>
              <a:rPr lang="tr-TR" dirty="0"/>
              <a:t>1.1. Çocuk Ruh Sağlığında Anne Babanın Önemi</a:t>
            </a:r>
          </a:p>
        </p:txBody>
      </p:sp>
      <p:sp>
        <p:nvSpPr>
          <p:cNvPr id="3" name="İçerik Yer Tutucusu 2">
            <a:extLst>
              <a:ext uri="{FF2B5EF4-FFF2-40B4-BE49-F238E27FC236}">
                <a16:creationId xmlns:a16="http://schemas.microsoft.com/office/drawing/2014/main" xmlns="" id="{D79ABC29-C005-3F40-9A8F-4FB81EA85677}"/>
              </a:ext>
            </a:extLst>
          </p:cNvPr>
          <p:cNvSpPr>
            <a:spLocks noGrp="1"/>
          </p:cNvSpPr>
          <p:nvPr>
            <p:ph idx="1"/>
          </p:nvPr>
        </p:nvSpPr>
        <p:spPr>
          <a:xfrm>
            <a:off x="609600" y="1215628"/>
            <a:ext cx="8229600" cy="3394472"/>
          </a:xfrm>
        </p:spPr>
        <p:txBody>
          <a:bodyPr>
            <a:normAutofit/>
          </a:bodyPr>
          <a:lstStyle/>
          <a:p>
            <a:r>
              <a:rPr lang="tr-TR" dirty="0"/>
              <a:t>Sağlığın tanımı yapıldığında bireyin bedenen ve ruhen iyi olma halidir. </a:t>
            </a:r>
            <a:endParaRPr lang="tr-TR" dirty="0" smtClean="0"/>
          </a:p>
          <a:p>
            <a:r>
              <a:rPr lang="tr-TR" dirty="0" smtClean="0"/>
              <a:t>Bireyin </a:t>
            </a:r>
            <a:r>
              <a:rPr lang="tr-TR" dirty="0"/>
              <a:t>ruh halinin iyi olması anne karnında başlar. </a:t>
            </a:r>
            <a:endParaRPr lang="tr-TR" dirty="0" smtClean="0"/>
          </a:p>
          <a:p>
            <a:r>
              <a:rPr lang="tr-TR" dirty="0" smtClean="0"/>
              <a:t>Anne </a:t>
            </a:r>
            <a:r>
              <a:rPr lang="tr-TR" dirty="0"/>
              <a:t>ve çocuk arasındaki güven, sevgi, bağlanma gibi ilişkiler doğumdan önce başlayıp doğumdan sonraki süreçlerde devam eder. </a:t>
            </a:r>
            <a:endParaRPr lang="tr-TR" dirty="0" smtClean="0"/>
          </a:p>
          <a:p>
            <a:r>
              <a:rPr lang="tr-TR" dirty="0" smtClean="0"/>
              <a:t>Çocuk </a:t>
            </a:r>
            <a:r>
              <a:rPr lang="tr-TR" dirty="0"/>
              <a:t>ve anne arasındaki ilişkiden oluşan güven duygusu, kişinin ileride yaşantısında oluşturacağı insan ilişkilerinin temelini oluşturur. </a:t>
            </a:r>
          </a:p>
          <a:p>
            <a:endParaRPr lang="tr-TR" dirty="0"/>
          </a:p>
          <a:p>
            <a:r>
              <a:rPr lang="tr-TR" dirty="0"/>
              <a:t>Diğer bir taraftan bakacak olursak çocuğun gelişiminde babanın etkisinin anne etkisi kadar önemli olduğunu söyleyebiliriz. </a:t>
            </a:r>
            <a:endParaRPr lang="tr-TR" dirty="0" smtClean="0"/>
          </a:p>
          <a:p>
            <a:r>
              <a:rPr lang="tr-TR" dirty="0" smtClean="0"/>
              <a:t>Babanın </a:t>
            </a:r>
            <a:r>
              <a:rPr lang="tr-TR" dirty="0"/>
              <a:t>çocuğun eğitiminde üstlendiği rolü, ilgisi baba-çocuk arasındaki ilişki çocuğu hayatı boyunca etkileyecektir.</a:t>
            </a:r>
          </a:p>
          <a:p>
            <a:endParaRPr lang="tr-TR" dirty="0"/>
          </a:p>
        </p:txBody>
      </p:sp>
    </p:spTree>
    <p:extLst>
      <p:ext uri="{BB962C8B-B14F-4D97-AF65-F5344CB8AC3E}">
        <p14:creationId xmlns:p14="http://schemas.microsoft.com/office/powerpoint/2010/main" val="4025198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1.1. Çocuk Ruh Sağlığında Anne Babanın Önemi</a:t>
            </a:r>
          </a:p>
        </p:txBody>
      </p:sp>
      <p:sp>
        <p:nvSpPr>
          <p:cNvPr id="3" name="İçerik Yer Tutucusu 2"/>
          <p:cNvSpPr>
            <a:spLocks noGrp="1"/>
          </p:cNvSpPr>
          <p:nvPr>
            <p:ph idx="1"/>
          </p:nvPr>
        </p:nvSpPr>
        <p:spPr/>
        <p:txBody>
          <a:bodyPr/>
          <a:lstStyle/>
          <a:p>
            <a:r>
              <a:rPr lang="tr-TR" dirty="0"/>
              <a:t>Yapılan araştırmalarda bebek ruh sağlığıyla ilgili tanı sınıflandırması yapılmış ve iki temel ilke vurgulanmıştır: </a:t>
            </a:r>
            <a:endParaRPr lang="tr-TR" dirty="0" smtClean="0"/>
          </a:p>
          <a:p>
            <a:r>
              <a:rPr lang="tr-TR" b="1" dirty="0" smtClean="0"/>
              <a:t>1</a:t>
            </a:r>
            <a:r>
              <a:rPr lang="tr-TR" b="1" dirty="0"/>
              <a:t>)</a:t>
            </a:r>
            <a:r>
              <a:rPr lang="tr-TR" dirty="0"/>
              <a:t> Gelişimi en çok etkileyen öge bebeğin ilk ilişkileridir. </a:t>
            </a:r>
            <a:endParaRPr lang="tr-TR" dirty="0" smtClean="0"/>
          </a:p>
          <a:p>
            <a:r>
              <a:rPr lang="tr-TR" b="1" dirty="0" smtClean="0"/>
              <a:t>2</a:t>
            </a:r>
            <a:r>
              <a:rPr lang="tr-TR" b="1" dirty="0"/>
              <a:t>) </a:t>
            </a:r>
            <a:r>
              <a:rPr lang="tr-TR" dirty="0"/>
              <a:t>Yaşamın ilk üç yılındaki gelişim hızının bilinmesi bebeğin gelişim hızını ve dayanıklılığını destekler.</a:t>
            </a:r>
          </a:p>
          <a:p>
            <a:endParaRPr lang="tr-TR" dirty="0"/>
          </a:p>
        </p:txBody>
      </p:sp>
    </p:spTree>
    <p:extLst>
      <p:ext uri="{BB962C8B-B14F-4D97-AF65-F5344CB8AC3E}">
        <p14:creationId xmlns:p14="http://schemas.microsoft.com/office/powerpoint/2010/main" val="3307023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693A450-69CC-094E-90A1-8E1A6D78CA9D}"/>
              </a:ext>
            </a:extLst>
          </p:cNvPr>
          <p:cNvSpPr>
            <a:spLocks noGrp="1"/>
          </p:cNvSpPr>
          <p:nvPr>
            <p:ph type="title"/>
          </p:nvPr>
        </p:nvSpPr>
        <p:spPr/>
        <p:txBody>
          <a:bodyPr/>
          <a:lstStyle/>
          <a:p>
            <a:r>
              <a:rPr lang="tr-TR" dirty="0"/>
              <a:t>1.2. Anne Babalık Stili</a:t>
            </a:r>
          </a:p>
        </p:txBody>
      </p:sp>
      <p:sp>
        <p:nvSpPr>
          <p:cNvPr id="3" name="İçerik Yer Tutucusu 2">
            <a:extLst>
              <a:ext uri="{FF2B5EF4-FFF2-40B4-BE49-F238E27FC236}">
                <a16:creationId xmlns:a16="http://schemas.microsoft.com/office/drawing/2014/main" xmlns="" id="{A789E3BE-D5DD-F946-AB19-5D761A48CAF0}"/>
              </a:ext>
            </a:extLst>
          </p:cNvPr>
          <p:cNvSpPr>
            <a:spLocks noGrp="1"/>
          </p:cNvSpPr>
          <p:nvPr>
            <p:ph idx="1"/>
          </p:nvPr>
        </p:nvSpPr>
        <p:spPr>
          <a:xfrm>
            <a:off x="609600" y="1215628"/>
            <a:ext cx="8229600" cy="3394472"/>
          </a:xfrm>
        </p:spPr>
        <p:txBody>
          <a:bodyPr/>
          <a:lstStyle/>
          <a:p>
            <a:r>
              <a:rPr lang="tr-TR" dirty="0"/>
              <a:t>Anne baba ve çocuk arasında erken yıllardan itibaren kurulan ilişkilerin gelişim açısından önemini vurgulayan araştırmacılar anne baba davranışlarının çocuk gelişimini nasıl ve ne yönde etkilediğini de uzun süredir incelemektedir. </a:t>
            </a:r>
          </a:p>
          <a:p>
            <a:endParaRPr lang="tr-TR" dirty="0"/>
          </a:p>
          <a:p>
            <a:r>
              <a:rPr lang="tr-TR" dirty="0"/>
              <a:t>Bu kapsamda incelenen değişkenlerden biri olan anne babalık stili anne babanın çocuk yetiştirmede kullandıkları stratejiler, anne baba ve çocuğun davranışlarıyla kültürle ve anne babanın kendi ailesinden kazandığı davranış örüntüleriyle şekillenen </a:t>
            </a:r>
            <a:r>
              <a:rPr lang="tr-TR" dirty="0" err="1"/>
              <a:t>psikososyal</a:t>
            </a:r>
            <a:r>
              <a:rPr lang="tr-TR" dirty="0"/>
              <a:t> bir yapı olarak tanımlanmaktadır. </a:t>
            </a:r>
          </a:p>
          <a:p>
            <a:endParaRPr lang="tr-TR" dirty="0"/>
          </a:p>
          <a:p>
            <a:r>
              <a:rPr lang="tr-TR" dirty="0"/>
              <a:t>Anne babalık stilini açıklayan modellerden en önemlisi </a:t>
            </a:r>
            <a:r>
              <a:rPr lang="tr-TR" dirty="0" err="1"/>
              <a:t>Baumrind’in</a:t>
            </a:r>
            <a:r>
              <a:rPr lang="tr-TR" dirty="0"/>
              <a:t> modelidir. Bu model 3 ana başlıkta açıklığa kavuşur. </a:t>
            </a:r>
            <a:r>
              <a:rPr lang="tr-TR" dirty="0" err="1"/>
              <a:t>Maccoby</a:t>
            </a:r>
            <a:r>
              <a:rPr lang="tr-TR" dirty="0"/>
              <a:t> ve Martin </a:t>
            </a:r>
            <a:r>
              <a:rPr lang="tr-TR" dirty="0" err="1"/>
              <a:t>Baumrind’in</a:t>
            </a:r>
            <a:r>
              <a:rPr lang="tr-TR" dirty="0"/>
              <a:t> anne babalık stillerine dördüncü stil olarak ihmalkâr anne babalık stilini de eklemiştir.</a:t>
            </a:r>
          </a:p>
          <a:p>
            <a:endParaRPr lang="tr-TR" dirty="0"/>
          </a:p>
        </p:txBody>
      </p:sp>
    </p:spTree>
    <p:extLst>
      <p:ext uri="{BB962C8B-B14F-4D97-AF65-F5344CB8AC3E}">
        <p14:creationId xmlns:p14="http://schemas.microsoft.com/office/powerpoint/2010/main" val="550792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333346E-CE40-3F46-BD6B-DE4F5F8FDB30}"/>
              </a:ext>
            </a:extLst>
          </p:cNvPr>
          <p:cNvSpPr>
            <a:spLocks noGrp="1"/>
          </p:cNvSpPr>
          <p:nvPr>
            <p:ph type="title"/>
          </p:nvPr>
        </p:nvSpPr>
        <p:spPr>
          <a:xfrm>
            <a:off x="609600" y="358378"/>
            <a:ext cx="8229600" cy="566908"/>
          </a:xfrm>
        </p:spPr>
        <p:txBody>
          <a:bodyPr/>
          <a:lstStyle/>
          <a:p>
            <a:r>
              <a:rPr lang="tr-TR" dirty="0"/>
              <a:t>Anne Babalık Stilleri ve Özellikleri</a:t>
            </a:r>
          </a:p>
        </p:txBody>
      </p:sp>
      <p:sp>
        <p:nvSpPr>
          <p:cNvPr id="13" name="Metin kutusu 12">
            <a:extLst>
              <a:ext uri="{FF2B5EF4-FFF2-40B4-BE49-F238E27FC236}">
                <a16:creationId xmlns:a16="http://schemas.microsoft.com/office/drawing/2014/main" xmlns="" id="{AA9ED485-857A-1406-C5E5-F62EBA641CEE}"/>
              </a:ext>
            </a:extLst>
          </p:cNvPr>
          <p:cNvSpPr txBox="1"/>
          <p:nvPr/>
        </p:nvSpPr>
        <p:spPr>
          <a:xfrm>
            <a:off x="422728" y="1006985"/>
            <a:ext cx="8298543" cy="3416320"/>
          </a:xfrm>
          <a:prstGeom prst="rect">
            <a:avLst/>
          </a:prstGeom>
          <a:noFill/>
        </p:spPr>
        <p:txBody>
          <a:bodyPr wrap="square" rtlCol="0">
            <a:spAutoFit/>
          </a:bodyPr>
          <a:lstStyle/>
          <a:p>
            <a:pPr algn="l"/>
            <a:r>
              <a:rPr lang="tr-TR" b="1" dirty="0"/>
              <a:t>Demokratik anne babalık stilinde anne baba; </a:t>
            </a:r>
          </a:p>
          <a:p>
            <a:pPr marL="285750" indent="-285750" algn="l">
              <a:buFont typeface="Arial" panose="020B0604020202020204" pitchFamily="34" charset="0"/>
              <a:buChar char="•"/>
            </a:pPr>
            <a:r>
              <a:rPr lang="tr-TR" dirty="0" err="1"/>
              <a:t>Talepkar</a:t>
            </a:r>
            <a:r>
              <a:rPr lang="tr-TR" dirty="0"/>
              <a:t> ve duyarlıdır</a:t>
            </a:r>
          </a:p>
          <a:p>
            <a:pPr marL="285750" indent="-285750" algn="l">
              <a:buFont typeface="Arial" panose="020B0604020202020204" pitchFamily="34" charset="0"/>
              <a:buChar char="•"/>
            </a:pPr>
            <a:r>
              <a:rPr lang="tr-TR" dirty="0"/>
              <a:t>Çocuğa sınır ve kurallar koyar          </a:t>
            </a:r>
          </a:p>
          <a:p>
            <a:pPr marL="285750" indent="-285750" algn="l">
              <a:buFont typeface="Arial" panose="020B0604020202020204" pitchFamily="34" charset="0"/>
              <a:buChar char="•"/>
            </a:pPr>
            <a:r>
              <a:rPr lang="tr-TR" dirty="0"/>
              <a:t>Sınır ve kurallar açık ve nettir</a:t>
            </a:r>
          </a:p>
          <a:p>
            <a:pPr marL="285750" indent="-285750" algn="l">
              <a:buFont typeface="Arial" panose="020B0604020202020204" pitchFamily="34" charset="0"/>
              <a:buChar char="•"/>
            </a:pPr>
            <a:r>
              <a:rPr lang="tr-TR" dirty="0"/>
              <a:t>Çocuğu disipline edici olduğu gibi öğreticidir</a:t>
            </a:r>
          </a:p>
          <a:p>
            <a:pPr marL="285750" indent="-285750" algn="l">
              <a:buFont typeface="Arial" panose="020B0604020202020204" pitchFamily="34" charset="0"/>
              <a:buChar char="•"/>
            </a:pPr>
            <a:r>
              <a:rPr lang="tr-TR" dirty="0"/>
              <a:t>Çocuğun gelişim dönemine uygun beklentilere sahiptir</a:t>
            </a:r>
          </a:p>
          <a:p>
            <a:pPr algn="l"/>
            <a:endParaRPr lang="tr-TR" dirty="0"/>
          </a:p>
          <a:p>
            <a:pPr algn="l"/>
            <a:r>
              <a:rPr lang="tr-TR" b="1" dirty="0"/>
              <a:t>İzin verici anne babalık stilinde anne baba; </a:t>
            </a:r>
          </a:p>
          <a:p>
            <a:pPr marL="285750" indent="-285750" algn="l">
              <a:buFont typeface="Arial" panose="020B0604020202020204" pitchFamily="34" charset="0"/>
              <a:buChar char="•"/>
            </a:pPr>
            <a:r>
              <a:rPr lang="tr-TR" dirty="0" err="1"/>
              <a:t>Talepkar</a:t>
            </a:r>
            <a:r>
              <a:rPr lang="tr-TR" dirty="0"/>
              <a:t> değildir</a:t>
            </a:r>
          </a:p>
          <a:p>
            <a:pPr marL="285750" indent="-285750" algn="l">
              <a:buFont typeface="Arial" panose="020B0604020202020204" pitchFamily="34" charset="0"/>
              <a:buChar char="•"/>
            </a:pPr>
            <a:r>
              <a:rPr lang="tr-TR" dirty="0"/>
              <a:t>Çocuğa herhangi bir sınır koymaz</a:t>
            </a:r>
          </a:p>
          <a:p>
            <a:pPr marL="285750" indent="-285750" algn="l">
              <a:buFont typeface="Arial" panose="020B0604020202020204" pitchFamily="34" charset="0"/>
              <a:buChar char="•"/>
            </a:pPr>
            <a:r>
              <a:rPr lang="tr-TR" dirty="0"/>
              <a:t>Çocuğun kendi faaliyetlerini ve davranışlarını düzenlemesini bekler </a:t>
            </a:r>
          </a:p>
          <a:p>
            <a:pPr marL="285750" indent="-285750" algn="l">
              <a:buFont typeface="Arial" panose="020B0604020202020204" pitchFamily="34" charset="0"/>
              <a:buChar char="•"/>
            </a:pPr>
            <a:r>
              <a:rPr lang="tr-TR" dirty="0"/>
              <a:t>Çocuklardan gelişim düzeyine uygun davranışlar beklemez</a:t>
            </a:r>
          </a:p>
        </p:txBody>
      </p:sp>
      <p:sp>
        <p:nvSpPr>
          <p:cNvPr id="31" name="Metin kutusu 30">
            <a:extLst>
              <a:ext uri="{FF2B5EF4-FFF2-40B4-BE49-F238E27FC236}">
                <a16:creationId xmlns:a16="http://schemas.microsoft.com/office/drawing/2014/main" xmlns="" id="{8BD33CC0-4259-A431-B869-D0271ACBA969}"/>
              </a:ext>
            </a:extLst>
          </p:cNvPr>
          <p:cNvSpPr txBox="1"/>
          <p:nvPr/>
        </p:nvSpPr>
        <p:spPr>
          <a:xfrm rot="673214">
            <a:off x="827314" y="2256972"/>
            <a:ext cx="4524829" cy="88900"/>
          </a:xfrm>
          <a:prstGeom prst="rect">
            <a:avLst/>
          </a:prstGeom>
          <a:noFill/>
        </p:spPr>
        <p:txBody>
          <a:bodyPr wrap="square" rtlCol="0">
            <a:spAutoFit/>
          </a:bodyPr>
          <a:lstStyle/>
          <a:p>
            <a:pPr algn="l"/>
            <a:endParaRPr lang="tr-TR" dirty="0"/>
          </a:p>
        </p:txBody>
      </p:sp>
    </p:spTree>
    <p:extLst>
      <p:ext uri="{BB962C8B-B14F-4D97-AF65-F5344CB8AC3E}">
        <p14:creationId xmlns:p14="http://schemas.microsoft.com/office/powerpoint/2010/main" val="39851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2BFC171-BEDA-414F-9C07-5E0B3EC9CEA7}"/>
              </a:ext>
            </a:extLst>
          </p:cNvPr>
          <p:cNvSpPr>
            <a:spLocks noGrp="1"/>
          </p:cNvSpPr>
          <p:nvPr>
            <p:ph type="title"/>
          </p:nvPr>
        </p:nvSpPr>
        <p:spPr/>
        <p:txBody>
          <a:bodyPr/>
          <a:lstStyle/>
          <a:p>
            <a:r>
              <a:rPr lang="tr-TR" dirty="0"/>
              <a:t>1.2.2.Anne Babalık Stilleri ve Özellikleri</a:t>
            </a:r>
          </a:p>
        </p:txBody>
      </p:sp>
      <p:sp>
        <p:nvSpPr>
          <p:cNvPr id="3" name="İçerik Yer Tutucusu 2">
            <a:extLst>
              <a:ext uri="{FF2B5EF4-FFF2-40B4-BE49-F238E27FC236}">
                <a16:creationId xmlns:a16="http://schemas.microsoft.com/office/drawing/2014/main" xmlns="" id="{DEA41369-E125-394D-B6A5-CC52016869D3}"/>
              </a:ext>
            </a:extLst>
          </p:cNvPr>
          <p:cNvSpPr>
            <a:spLocks noGrp="1"/>
          </p:cNvSpPr>
          <p:nvPr>
            <p:ph idx="1"/>
          </p:nvPr>
        </p:nvSpPr>
        <p:spPr>
          <a:xfrm>
            <a:off x="609600" y="1215628"/>
            <a:ext cx="8229600" cy="3394472"/>
          </a:xfrm>
        </p:spPr>
        <p:txBody>
          <a:bodyPr>
            <a:normAutofit lnSpcReduction="10000"/>
          </a:bodyPr>
          <a:lstStyle/>
          <a:p>
            <a:r>
              <a:rPr lang="tr-TR" b="1" dirty="0"/>
              <a:t>Otoriter anne babalık stilinde anne baba;</a:t>
            </a:r>
          </a:p>
          <a:p>
            <a:pPr marL="285750" indent="-285750">
              <a:buFont typeface="Arial" panose="020B0604020202020204" pitchFamily="34" charset="0"/>
              <a:buChar char="•"/>
            </a:pPr>
            <a:r>
              <a:rPr lang="tr-TR" dirty="0" err="1"/>
              <a:t>Talepkar</a:t>
            </a:r>
            <a:r>
              <a:rPr lang="tr-TR" dirty="0"/>
              <a:t> fakat duyarlı değildir</a:t>
            </a:r>
          </a:p>
          <a:p>
            <a:pPr marL="285750" indent="-285750">
              <a:buFont typeface="Arial" panose="020B0604020202020204" pitchFamily="34" charset="0"/>
              <a:buChar char="•"/>
            </a:pPr>
            <a:r>
              <a:rPr lang="tr-TR" dirty="0"/>
              <a:t>Kurallara boyun etmesini bekler</a:t>
            </a:r>
          </a:p>
          <a:p>
            <a:pPr marL="285750" indent="-285750">
              <a:buFont typeface="Arial" panose="020B0604020202020204" pitchFamily="34" charset="0"/>
              <a:buChar char="•"/>
            </a:pPr>
            <a:r>
              <a:rPr lang="tr-TR" dirty="0"/>
              <a:t>İtaat edilmesini bekler</a:t>
            </a:r>
          </a:p>
          <a:p>
            <a:pPr marL="285750" indent="-285750">
              <a:buFont typeface="Arial" panose="020B0604020202020204" pitchFamily="34" charset="0"/>
              <a:buChar char="•"/>
            </a:pPr>
            <a:r>
              <a:rPr lang="tr-TR" dirty="0"/>
              <a:t>Çocuklara duygusal yakınlık göstermez </a:t>
            </a:r>
          </a:p>
          <a:p>
            <a:pPr marL="285750" indent="-285750">
              <a:buFont typeface="Arial" panose="020B0604020202020204" pitchFamily="34" charset="0"/>
              <a:buChar char="•"/>
            </a:pPr>
            <a:r>
              <a:rPr lang="tr-TR" dirty="0"/>
              <a:t>Katı ve emir verici davranışlar gösterir</a:t>
            </a:r>
          </a:p>
          <a:p>
            <a:pPr marL="285750" indent="-285750">
              <a:buFont typeface="Arial" panose="020B0604020202020204" pitchFamily="34" charset="0"/>
              <a:buChar char="•"/>
            </a:pPr>
            <a:endParaRPr lang="tr-TR" dirty="0"/>
          </a:p>
          <a:p>
            <a:r>
              <a:rPr lang="tr-TR" b="1" dirty="0"/>
              <a:t>İhmalkâr anne babalık stilinde anne baba;</a:t>
            </a:r>
          </a:p>
          <a:p>
            <a:pPr marL="285750" indent="-285750">
              <a:buFont typeface="Arial" panose="020B0604020202020204" pitchFamily="34" charset="0"/>
              <a:buChar char="•"/>
            </a:pPr>
            <a:r>
              <a:rPr lang="tr-TR" dirty="0"/>
              <a:t>Çocuğu reddeder </a:t>
            </a:r>
          </a:p>
          <a:p>
            <a:pPr marL="285750" indent="-285750">
              <a:buFont typeface="Arial" panose="020B0604020202020204" pitchFamily="34" charset="0"/>
              <a:buChar char="•"/>
            </a:pPr>
            <a:r>
              <a:rPr lang="tr-TR" dirty="0"/>
              <a:t>Çocuğun gelişimsel ihtiyaçlarını hiçbir şekilde karşılamaz</a:t>
            </a:r>
          </a:p>
          <a:p>
            <a:pPr marL="285750" indent="-285750">
              <a:buFont typeface="Arial" panose="020B0604020202020204" pitchFamily="34" charset="0"/>
              <a:buChar char="•"/>
            </a:pPr>
            <a:r>
              <a:rPr lang="tr-TR" dirty="0"/>
              <a:t>Çocuğun ihtiyaçlarına karşı duyarlı değildir </a:t>
            </a:r>
          </a:p>
          <a:p>
            <a:pPr marL="285750" indent="-285750">
              <a:buFont typeface="Arial" panose="020B0604020202020204" pitchFamily="34" charset="0"/>
              <a:buChar char="•"/>
            </a:pPr>
            <a:r>
              <a:rPr lang="tr-TR" dirty="0"/>
              <a:t>Çocukla çok az hatta hiç iletişim kurmaz </a:t>
            </a:r>
          </a:p>
          <a:p>
            <a:pPr marL="285750" indent="-285750">
              <a:buFont typeface="Arial" panose="020B0604020202020204" pitchFamily="34" charset="0"/>
              <a:buChar char="•"/>
            </a:pPr>
            <a:endParaRPr lang="tr-TR" b="1" dirty="0"/>
          </a:p>
        </p:txBody>
      </p:sp>
    </p:spTree>
    <p:extLst>
      <p:ext uri="{BB962C8B-B14F-4D97-AF65-F5344CB8AC3E}">
        <p14:creationId xmlns:p14="http://schemas.microsoft.com/office/powerpoint/2010/main" val="3375858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A0A59F4-150B-8240-ABE8-6325389FABF7}"/>
              </a:ext>
            </a:extLst>
          </p:cNvPr>
          <p:cNvSpPr>
            <a:spLocks noGrp="1"/>
          </p:cNvSpPr>
          <p:nvPr>
            <p:ph type="title"/>
          </p:nvPr>
        </p:nvSpPr>
        <p:spPr/>
        <p:txBody>
          <a:bodyPr/>
          <a:lstStyle/>
          <a:p>
            <a:r>
              <a:rPr lang="tr-TR" dirty="0"/>
              <a:t>1.3 Anne Babalık Uygulamaları Sosyalleştirme Hedef ve Davranışları</a:t>
            </a:r>
          </a:p>
        </p:txBody>
      </p:sp>
      <p:sp>
        <p:nvSpPr>
          <p:cNvPr id="3" name="İçerik Yer Tutucusu 2">
            <a:extLst>
              <a:ext uri="{FF2B5EF4-FFF2-40B4-BE49-F238E27FC236}">
                <a16:creationId xmlns:a16="http://schemas.microsoft.com/office/drawing/2014/main" xmlns="" id="{70D2E86F-10EC-5D4A-9475-5E985EFC628C}"/>
              </a:ext>
            </a:extLst>
          </p:cNvPr>
          <p:cNvSpPr>
            <a:spLocks noGrp="1"/>
          </p:cNvSpPr>
          <p:nvPr>
            <p:ph idx="1"/>
          </p:nvPr>
        </p:nvSpPr>
        <p:spPr>
          <a:xfrm>
            <a:off x="609600" y="1215628"/>
            <a:ext cx="8229600" cy="3394472"/>
          </a:xfrm>
        </p:spPr>
        <p:txBody>
          <a:bodyPr>
            <a:normAutofit/>
          </a:bodyPr>
          <a:lstStyle/>
          <a:p>
            <a:r>
              <a:rPr lang="tr-TR" dirty="0"/>
              <a:t>Anne babalık stilinin, anne babalık uygulamalarından, sosyalleştirme hedeflerinden etkilendiğini ve anne babalık stilinin bu anne babalık nitelikleri ile birlikte bağlamsal bir çerçevede ele alınması gerektiği öne sürülmüştür.</a:t>
            </a:r>
          </a:p>
          <a:p>
            <a:endParaRPr lang="tr-TR" dirty="0"/>
          </a:p>
          <a:p>
            <a:r>
              <a:rPr lang="tr-TR" dirty="0"/>
              <a:t>Sosyalleştirme hedefleri ise anne babaların çocuklarında görmek istedikleri ve değer verdikleri özellikler olarak tanımlanmıştır. </a:t>
            </a:r>
            <a:endParaRPr lang="tr-TR" dirty="0" smtClean="0"/>
          </a:p>
          <a:p>
            <a:r>
              <a:rPr lang="tr-TR" dirty="0" smtClean="0"/>
              <a:t>Ayrıca </a:t>
            </a:r>
            <a:r>
              <a:rPr lang="tr-TR" dirty="0"/>
              <a:t>anne babalık davranışlarına ilişkin sorumlulukların önemli bir boyutu olarak çocuğun bakımını sağlayan yetişkin ile arasındaki etkileşimin ve çocuğu sosyalleştirmenin önemi vurgulanmaktadır. </a:t>
            </a:r>
            <a:endParaRPr lang="tr-TR" dirty="0" smtClean="0"/>
          </a:p>
          <a:p>
            <a:r>
              <a:rPr lang="tr-TR" dirty="0" smtClean="0"/>
              <a:t>Çocuklar </a:t>
            </a:r>
            <a:r>
              <a:rPr lang="tr-TR" dirty="0"/>
              <a:t>bu sayede yetişkinlerden duyguların uygun bir biçimde ifade edilmesini öğrenir.</a:t>
            </a:r>
          </a:p>
        </p:txBody>
      </p:sp>
    </p:spTree>
    <p:extLst>
      <p:ext uri="{BB962C8B-B14F-4D97-AF65-F5344CB8AC3E}">
        <p14:creationId xmlns:p14="http://schemas.microsoft.com/office/powerpoint/2010/main" val="164607000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2426</TotalTime>
  <Words>2336</Words>
  <Application>Microsoft Office PowerPoint</Application>
  <PresentationFormat>Ekran Gösterisi (16:9)</PresentationFormat>
  <Paragraphs>172</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Ofis Teması</vt:lpstr>
      <vt:lpstr>ÇOCUK RUH SAĞLIĞI</vt:lpstr>
      <vt:lpstr>PowerPoint Sunusu</vt:lpstr>
      <vt:lpstr>1. Çocuk Ruh Sağlığı ve Aile </vt:lpstr>
      <vt:lpstr>1.1. Çocuk Ruh Sağlığında Anne Babanın Önemi</vt:lpstr>
      <vt:lpstr>1.1. Çocuk Ruh Sağlığında Anne Babanın Önemi</vt:lpstr>
      <vt:lpstr>1.2. Anne Babalık Stili</vt:lpstr>
      <vt:lpstr>Anne Babalık Stilleri ve Özellikleri</vt:lpstr>
      <vt:lpstr>1.2.2.Anne Babalık Stilleri ve Özellikleri</vt:lpstr>
      <vt:lpstr>1.3 Anne Babalık Uygulamaları Sosyalleştirme Hedef ve Davranışları</vt:lpstr>
      <vt:lpstr>1.3.1.Çocuk Ruh Sağlığı ile Anne Baba Davranış İlişkisi</vt:lpstr>
      <vt:lpstr>1.3.2.Çocuk Ruh Sağlığı Anne ve Baba Davranış İlişkisi </vt:lpstr>
      <vt:lpstr>1.3.2.Çocuk Ruh Sağlığı Anne ve Baba Davranış İlişkisi </vt:lpstr>
      <vt:lpstr>1.4. Çocuk Ruh Sağlığı ve Anne Baba Yoksunluğu</vt:lpstr>
      <vt:lpstr>1.5. Kardeş İlişkileri ve Çocuk Ruh Sağlığı </vt:lpstr>
      <vt:lpstr>1.5.2  Kardeş ilişkileri ve Çocuk Ruh Sağlığı </vt:lpstr>
      <vt:lpstr>1.2. Sosyal ve Duygusal Bağlamda Kardeş İlişkileri</vt:lpstr>
      <vt:lpstr>1.7. Kardeş İlişkilerinin Etkileyen Faktörler </vt:lpstr>
      <vt:lpstr>1.7.1. Aileye Yeni Bir Kardeşin Katılması ve Doğum Sırası</vt:lpstr>
      <vt:lpstr>1.7.1.2. Yaş Farkı </vt:lpstr>
      <vt:lpstr>1.7.1.3. Cinsiyet Farkı</vt:lpstr>
      <vt:lpstr>1.7.1.4. Mizaç </vt:lpstr>
      <vt:lpstr>1.7.1.5. Anne Babalık Davranışları ve Eş İlişkileri</vt:lpstr>
      <vt:lpstr>1.7.1.5. Anne Babalık Davranışları ve Eş İlişkileri</vt:lpstr>
      <vt:lpstr>1.8. Çocuk Ruh Sağlığı ve Çevre Etkileşimi</vt:lpstr>
      <vt:lpstr>Akran İlişkileri</vt:lpstr>
      <vt:lpstr>Çocuk Ruh Sağlığında Televizyon ve Bilgisayar’ın Etkileri</vt:lpstr>
      <vt:lpstr> Televizyon ve Bilgisayar </vt:lpstr>
      <vt:lpstr>Televizyon ve Bilgisayarın Etkilerine Karşı Çocuklar Nasıl Korunabilir?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Ali Mesut TEMİZER</dc:creator>
  <cp:lastModifiedBy>Emine Sarac</cp:lastModifiedBy>
  <cp:revision>95</cp:revision>
  <dcterms:created xsi:type="dcterms:W3CDTF">2017-03-01T11:57:39Z</dcterms:created>
  <dcterms:modified xsi:type="dcterms:W3CDTF">2022-11-07T06:53:30Z</dcterms:modified>
</cp:coreProperties>
</file>