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1"/>
  </p:notesMasterIdLst>
  <p:handoutMasterIdLst>
    <p:handoutMasterId r:id="rId32"/>
  </p:handoutMasterIdLst>
  <p:sldIdLst>
    <p:sldId id="322" r:id="rId5"/>
    <p:sldId id="290" r:id="rId6"/>
    <p:sldId id="334" r:id="rId7"/>
    <p:sldId id="333" r:id="rId8"/>
    <p:sldId id="291" r:id="rId9"/>
    <p:sldId id="350" r:id="rId10"/>
    <p:sldId id="321" r:id="rId11"/>
    <p:sldId id="292" r:id="rId12"/>
    <p:sldId id="336" r:id="rId13"/>
    <p:sldId id="335" r:id="rId14"/>
    <p:sldId id="353" r:id="rId15"/>
    <p:sldId id="351" r:id="rId16"/>
    <p:sldId id="337" r:id="rId17"/>
    <p:sldId id="338" r:id="rId18"/>
    <p:sldId id="339" r:id="rId19"/>
    <p:sldId id="340" r:id="rId20"/>
    <p:sldId id="341" r:id="rId21"/>
    <p:sldId id="343" r:id="rId22"/>
    <p:sldId id="344" r:id="rId23"/>
    <p:sldId id="345" r:id="rId24"/>
    <p:sldId id="354" r:id="rId25"/>
    <p:sldId id="346" r:id="rId26"/>
    <p:sldId id="352" r:id="rId27"/>
    <p:sldId id="347" r:id="rId28"/>
    <p:sldId id="348" r:id="rId29"/>
    <p:sldId id="349"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autoAdjust="0"/>
    <p:restoredTop sz="66358" autoAdjust="0"/>
  </p:normalViewPr>
  <p:slideViewPr>
    <p:cSldViewPr snapToGrid="0">
      <p:cViewPr varScale="1">
        <p:scale>
          <a:sx n="73" d="100"/>
          <a:sy n="73" d="100"/>
        </p:scale>
        <p:origin x="27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22AF9A4-F468-48E5-90C8-E73DEAAE14DC}" type="slidenum">
              <a:rPr lang="en-US"/>
              <a:pPr>
                <a:defRPr/>
              </a:pPr>
              <a:t>‹#›</a:t>
            </a:fld>
            <a:endParaRPr lang="en-US" dirty="0"/>
          </a:p>
        </p:txBody>
      </p:sp>
    </p:spTree>
    <p:extLst>
      <p:ext uri="{BB962C8B-B14F-4D97-AF65-F5344CB8AC3E}">
        <p14:creationId xmlns:p14="http://schemas.microsoft.com/office/powerpoint/2010/main" val="254851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E18F4C0-E2F3-47F4-8429-3142790B243A}" type="slidenum">
              <a:rPr lang="en-US"/>
              <a:pPr>
                <a:defRPr/>
              </a:pPr>
              <a:t>‹#›</a:t>
            </a:fld>
            <a:endParaRPr lang="en-US" dirty="0"/>
          </a:p>
        </p:txBody>
      </p:sp>
    </p:spTree>
    <p:extLst>
      <p:ext uri="{BB962C8B-B14F-4D97-AF65-F5344CB8AC3E}">
        <p14:creationId xmlns:p14="http://schemas.microsoft.com/office/powerpoint/2010/main" val="629889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18F4C0-E2F3-47F4-8429-3142790B243A}" type="slidenum">
              <a:rPr lang="en-US" smtClean="0"/>
              <a:pPr>
                <a:defRPr/>
              </a:pPr>
              <a:t>1</a:t>
            </a:fld>
            <a:endParaRPr lang="en-US" dirty="0"/>
          </a:p>
        </p:txBody>
      </p:sp>
    </p:spTree>
    <p:extLst>
      <p:ext uri="{BB962C8B-B14F-4D97-AF65-F5344CB8AC3E}">
        <p14:creationId xmlns:p14="http://schemas.microsoft.com/office/powerpoint/2010/main" val="379098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While open banking and BaaS are made of the same elements, the main difference between the two centers are how APIs are used.  Open banking uses APIs to access financial data, whereas BaaS uses APIs to access banking functionality.</a:t>
            </a:r>
          </a:p>
        </p:txBody>
      </p:sp>
    </p:spTree>
    <p:extLst>
      <p:ext uri="{BB962C8B-B14F-4D97-AF65-F5344CB8AC3E}">
        <p14:creationId xmlns:p14="http://schemas.microsoft.com/office/powerpoint/2010/main" val="315907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11</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588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Basel Committee on Banking Supervision (BCBS) categorizes fintech innovations into three product sectors, as well as market support services (Figure 19–5). The three sectors relate directly to core banking services, while the market support services relate to innovations and new technologies that are not specific to the financial sector but also play a significant role in fintech developments. </a:t>
            </a:r>
            <a:endParaRPr lang="en-US" altLang="en-US" sz="1200" dirty="0">
              <a:latin typeface="+mn-lt"/>
            </a:endParaRPr>
          </a:p>
        </p:txBody>
      </p:sp>
    </p:spTree>
    <p:extLst>
      <p:ext uri="{BB962C8B-B14F-4D97-AF65-F5344CB8AC3E}">
        <p14:creationId xmlns:p14="http://schemas.microsoft.com/office/powerpoint/2010/main" val="321371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payments landscape has been transformed by the application of technology both behind the scenes (clearing and settlement) and at the point of sale (POS). </a:t>
            </a:r>
            <a:endParaRPr lang="en-US" altLang="en-US" sz="1200" dirty="0">
              <a:latin typeface="+mn-lt"/>
            </a:endParaRPr>
          </a:p>
        </p:txBody>
      </p:sp>
    </p:spTree>
    <p:extLst>
      <p:ext uri="{BB962C8B-B14F-4D97-AF65-F5344CB8AC3E}">
        <p14:creationId xmlns:p14="http://schemas.microsoft.com/office/powerpoint/2010/main" val="98951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6860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latin typeface="+mn-lt"/>
              </a:rPr>
              <a:t>Cryptocurrency exchanges </a:t>
            </a:r>
            <a:r>
              <a:rPr lang="en-US" altLang="en-US" sz="1200" dirty="0">
                <a:latin typeface="+mn-lt"/>
              </a:rPr>
              <a:t>are e</a:t>
            </a:r>
            <a:r>
              <a:rPr lang="en-US" sz="1200" b="0" i="0" u="none" strike="noStrike" baseline="0" dirty="0">
                <a:solidFill>
                  <a:srgbClr val="424D67"/>
                </a:solidFill>
                <a:latin typeface="+mn-lt"/>
              </a:rPr>
              <a:t>xchanges that allow consumers to buy, sell, and trade cryptocurrencies, whether through fiat currency like dollars, euros, or yen, or another cryptocurrency like Bitcoin or Ether. </a:t>
            </a:r>
            <a:endParaRPr lang="en-US" altLang="en-US" sz="1200" i="0" dirty="0">
              <a:latin typeface="+mn-lt"/>
            </a:endParaRPr>
          </a:p>
        </p:txBody>
      </p:sp>
    </p:spTree>
    <p:extLst>
      <p:ext uri="{BB962C8B-B14F-4D97-AF65-F5344CB8AC3E}">
        <p14:creationId xmlns:p14="http://schemas.microsoft.com/office/powerpoint/2010/main" val="377508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mn-lt"/>
            </a:endParaRPr>
          </a:p>
        </p:txBody>
      </p:sp>
    </p:spTree>
    <p:extLst>
      <p:ext uri="{BB962C8B-B14F-4D97-AF65-F5344CB8AC3E}">
        <p14:creationId xmlns:p14="http://schemas.microsoft.com/office/powerpoint/2010/main" val="49827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Blockchain organizes data into blocks (or batch of transactions) that are chained together in an append-only data structure. New additions to the database are initiated by one of the members (nodes), which creates a new “block” of data, for example, containing several transaction records. This approach can be used to record transactions on any asset which can be represented in a digital form (see Figure 19–7). </a:t>
            </a:r>
            <a:endParaRPr lang="en-US" altLang="en-US" sz="1200" dirty="0">
              <a:latin typeface="+mn-lt"/>
            </a:endParaRPr>
          </a:p>
        </p:txBody>
      </p:sp>
    </p:spTree>
    <p:extLst>
      <p:ext uri="{BB962C8B-B14F-4D97-AF65-F5344CB8AC3E}">
        <p14:creationId xmlns:p14="http://schemas.microsoft.com/office/powerpoint/2010/main" val="17510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722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19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050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945AB1-8C9C-4602-8D2A-07FCE2E7490E}" type="slidenum">
              <a:rPr lang="en-US" altLang="en-US" sz="1200" smtClean="0"/>
              <a:pPr/>
              <a:t>2</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3853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21</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1979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3229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While AI has existed for many years, recent increases in the availability of data have resulted in a resurgence of interest in potential applications of AI (see Figure 19–9). </a:t>
            </a:r>
            <a:endParaRPr lang="en-US" altLang="en-US" sz="1200" dirty="0">
              <a:latin typeface="+mn-lt"/>
            </a:endParaRPr>
          </a:p>
        </p:txBody>
      </p:sp>
    </p:spTree>
    <p:extLst>
      <p:ext uri="{BB962C8B-B14F-4D97-AF65-F5344CB8AC3E}">
        <p14:creationId xmlns:p14="http://schemas.microsoft.com/office/powerpoint/2010/main" val="2679550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1056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61298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26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Open Banking and PSD2 have catalyzed the development of “fintech utilities”— such as Yapily and Tink—which provide financial APIs to help incumbent banks comply and compete. </a:t>
            </a:r>
            <a:endParaRPr lang="en-US" altLang="en-US" sz="1200" dirty="0">
              <a:latin typeface="+mn-lt"/>
            </a:endParaRPr>
          </a:p>
        </p:txBody>
      </p:sp>
    </p:spTree>
    <p:extLst>
      <p:ext uri="{BB962C8B-B14F-4D97-AF65-F5344CB8AC3E}">
        <p14:creationId xmlns:p14="http://schemas.microsoft.com/office/powerpoint/2010/main" val="220339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A9C372-7BBD-472E-A950-EFC82A9E4B9B}" type="slidenum">
              <a:rPr lang="en-US" altLang="en-US" sz="1200" smtClean="0"/>
              <a:pPr/>
              <a:t>3</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According to the 2022 report by CB Insights, global venture capital (VC)–backed fintech funding has increased from $21.8 billion in 2015 to $139.8 billion in 2021 and $75.2 billion in 2022 (Figure 19–1). </a:t>
            </a:r>
            <a:endParaRPr lang="en-US" altLang="en-US" sz="1200" dirty="0">
              <a:latin typeface="+mn-lt"/>
            </a:endParaRPr>
          </a:p>
        </p:txBody>
      </p:sp>
    </p:spTree>
    <p:extLst>
      <p:ext uri="{BB962C8B-B14F-4D97-AF65-F5344CB8AC3E}">
        <p14:creationId xmlns:p14="http://schemas.microsoft.com/office/powerpoint/2010/main" val="31789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945AB1-8C9C-4602-8D2A-07FCE2E7490E}" type="slidenum">
              <a:rPr lang="en-US" altLang="en-US" sz="1200" smtClean="0"/>
              <a:pPr/>
              <a:t>4</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5398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A9C372-7BBD-472E-A950-EFC82A9E4B9B}" type="slidenum">
              <a:rPr lang="en-US" altLang="en-US" sz="1200" smtClean="0"/>
              <a:pPr/>
              <a:t>5</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Technological innovations have long been essential part of the financial services industry.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A9C372-7BBD-472E-A950-EFC82A9E4B9B}" type="slidenum">
              <a:rPr lang="en-US" altLang="en-US" sz="1200" smtClean="0"/>
              <a:pPr/>
              <a:t>6</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424D67"/>
                </a:solidFill>
                <a:latin typeface="+mn-lt"/>
              </a:rPr>
              <a:t>While developments of these technologies became mainstream and widely used by FIs and their customers, the financial services sector was not threatened by these technological innovations. On the contrary, FIs grew.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i="0" u="none" strike="noStrike" baseline="0" dirty="0">
              <a:solidFill>
                <a:srgbClr val="424D67"/>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424D67"/>
                </a:solidFill>
                <a:latin typeface="+mn-lt"/>
              </a:rPr>
              <a:t>In looking at the FDIC data, the number of bank branches in the United States grew steadily from approximately 4,200 in 1948 to over 85,000 in 2009. After staying at that level until 2012, the number of bank branches started falling from 2013, the trend that seems to continue today (Figure 19–2). </a:t>
            </a:r>
            <a:endParaRPr lang="en-US" altLang="en-US" sz="1200" dirty="0">
              <a:latin typeface="+mn-lt"/>
            </a:endParaRPr>
          </a:p>
          <a:p>
            <a:endParaRPr lang="en-US" altLang="en-US" dirty="0"/>
          </a:p>
        </p:txBody>
      </p:sp>
    </p:spTree>
    <p:extLst>
      <p:ext uri="{BB962C8B-B14F-4D97-AF65-F5344CB8AC3E}">
        <p14:creationId xmlns:p14="http://schemas.microsoft.com/office/powerpoint/2010/main" val="29018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3F3674-EA71-41BD-9553-94F46EA8DFD4}" type="slidenum">
              <a:rPr lang="en-US" altLang="en-US" sz="1200" smtClean="0"/>
              <a:pPr/>
              <a:t>7</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We now discuss examples of supply and demand factors provided by economists and analysts at the Board of Governors of the Federal Reserve System, as well as UBS, to explain why fintech is evolving into what it is today.</a:t>
            </a:r>
            <a:endParaRPr lang="en-US" alt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Compared to fintechs, big banks have tens of millions of trusting customers who interact with them every day. They have decades of compliance experience and experienced legal teams. Finally, banks have a cost of capital close to zero. </a:t>
            </a:r>
            <a:endParaRPr lang="en-US" alt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582920-FC9E-4BA1-94F4-CC209D716708}" type="slidenum">
              <a:rPr lang="en-US" altLang="en-US" sz="1200" smtClean="0"/>
              <a:pPr/>
              <a:t>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 2017 report by AMTD Asset Management described the evolving relationship between incumbent banks and fintech firms in four stages (Figure 19–4) as most fintech CEOs expect increasing fintech-bank partnership going forward. </a:t>
            </a:r>
            <a:endParaRPr lang="en-US" altLang="en-US" sz="1200" dirty="0">
              <a:latin typeface="+mn-lt"/>
            </a:endParaRPr>
          </a:p>
        </p:txBody>
      </p:sp>
    </p:spTree>
    <p:extLst>
      <p:ext uri="{BB962C8B-B14F-4D97-AF65-F5344CB8AC3E}">
        <p14:creationId xmlns:p14="http://schemas.microsoft.com/office/powerpoint/2010/main" val="346341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61258C98-8263-4ABB-A7AF-31589A9E3488}"/>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9A985304-967D-409E-B1BD-82F2AC3D62AA}"/>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D2871B2E-B7E4-411F-A11A-DDD98DE58103}"/>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5E1D3443-81A7-4E9D-B188-675CA371C6C2}"/>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CAB40CB7-4319-43B8-A65D-F0BAB7ABA2C5}"/>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10D97393-A049-4EA6-BE15-81AF5BAF2D96}"/>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1285CFC8-3B08-4C66-A65B-56C4A10C25F0}"/>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80CBCB11-9494-4F08-8D3C-543616EC65B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2250A3CC-F838-4994-9D24-267F866DA7B5}"/>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682BBC94-C800-40AB-9157-8B816BFCF01B}"/>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2619E045-711E-4CCE-A57D-9F00F7FC9C9A}"/>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2F8447E6-5E7D-4366-9B94-E6E6FEDD745D}"/>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82F89D20-5439-4BFB-AC15-B62B22AB47C8}"/>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325B05C1-59CA-492B-A9A0-CC68C4841EE5}"/>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4F92D1E2-FC0C-4043-B834-2787F1600D9F}"/>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9018D5E9-6E76-4186-8F2D-21AAD2A9B101}"/>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438006B1-CE30-47DB-914B-D8E830DE6AA4}"/>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93E96167-E76C-40ED-BCE8-DAD9E704A89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BEF84B30-C137-41B2-9496-EB721162B2A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B9C11B19-EDA3-4DAF-974D-E5C082F8521C}"/>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BCE025FA-ACDA-4C8C-B178-171AFC96AAF4}"/>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9A323F66-C40F-4226-A4C4-5DA6DA504990}"/>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8CE833BF-D4A7-4174-B034-503C62F8C0D9}"/>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8E9292CD-9EE6-49EB-913A-3D53462AD197}"/>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43D5B036-7B35-4456-A05F-DB64D17683D4}"/>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BA6D84DA-6558-41DD-99FD-74A3716E877C}"/>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C6F416E0-D5BD-4DDE-A9EF-C055E9EE620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74B0F81F-E8D9-4FC1-BBC3-160334303CF6}"/>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13BC6403-A193-4F00-BBAA-26CC813350F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287CCF2A-3739-49C6-86CF-58B61A653967}"/>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5EEAA90C-23A2-4083-AC3E-21E4C74ACFC0}"/>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4396BA7F-5DB6-4D5E-9F10-F7ACA55CAB8C}"/>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D3CD1E93-7245-4161-ADF3-61D1F0725AF8}"/>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773047E3-77C0-4ECD-BE68-33CB50A73F6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ACEF9217-81D6-4759-8625-4730B9709FC4}"/>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DE5B194C-3DA6-46FB-B160-A8DF99239C13}"/>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F8C4C826-8D0B-4719-921B-92262DF1F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49CF09F6-4E07-42BB-B472-5352E303BDFD}"/>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E1AF5172-86B9-43EE-BD64-D55C80D8EA7A}"/>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49450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B9DD350-B71F-434B-9C71-EAA62742EEC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390FD9C-867B-497B-9341-46FDC289E522}" type="slidenum">
              <a:rPr lang="en-US" altLang="en-US"/>
              <a:pPr>
                <a:defRPr/>
              </a:pPr>
              <a:t>‹#›</a:t>
            </a:fld>
            <a:endParaRPr lang="en-US" altLang="en-US" dirty="0"/>
          </a:p>
        </p:txBody>
      </p:sp>
    </p:spTree>
    <p:extLst>
      <p:ext uri="{BB962C8B-B14F-4D97-AF65-F5344CB8AC3E}">
        <p14:creationId xmlns:p14="http://schemas.microsoft.com/office/powerpoint/2010/main" val="395117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B737924-9F26-4EA0-9912-5863A640A66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D6FAD63-FC05-4B8E-9899-12E0B0F2CD9D}" type="slidenum">
              <a:rPr lang="en-US" altLang="en-US"/>
              <a:pPr>
                <a:defRPr/>
              </a:pPr>
              <a:t>‹#›</a:t>
            </a:fld>
            <a:endParaRPr lang="en-US" altLang="en-US" dirty="0"/>
          </a:p>
        </p:txBody>
      </p:sp>
    </p:spTree>
    <p:extLst>
      <p:ext uri="{BB962C8B-B14F-4D97-AF65-F5344CB8AC3E}">
        <p14:creationId xmlns:p14="http://schemas.microsoft.com/office/powerpoint/2010/main" val="8958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15E88D1-3DD5-4646-92ED-921EB91B0C8B}"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257CC50-B9F4-4043-AC72-817E3D9ADA20}" type="slidenum">
              <a:rPr lang="en-US" altLang="en-US"/>
              <a:pPr>
                <a:defRPr/>
              </a:pPr>
              <a:t>‹#›</a:t>
            </a:fld>
            <a:endParaRPr lang="en-US" altLang="en-US" dirty="0"/>
          </a:p>
        </p:txBody>
      </p:sp>
    </p:spTree>
    <p:extLst>
      <p:ext uri="{BB962C8B-B14F-4D97-AF65-F5344CB8AC3E}">
        <p14:creationId xmlns:p14="http://schemas.microsoft.com/office/powerpoint/2010/main" val="44782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A1440967-AD24-48B6-A382-647F12902E9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7DFF0DD-857B-496D-828E-2E067C240A87}" type="slidenum">
              <a:rPr lang="en-US" altLang="en-US"/>
              <a:pPr>
                <a:defRPr/>
              </a:pPr>
              <a:t>‹#›</a:t>
            </a:fld>
            <a:endParaRPr lang="en-US" altLang="en-US" dirty="0"/>
          </a:p>
        </p:txBody>
      </p:sp>
    </p:spTree>
    <p:extLst>
      <p:ext uri="{BB962C8B-B14F-4D97-AF65-F5344CB8AC3E}">
        <p14:creationId xmlns:p14="http://schemas.microsoft.com/office/powerpoint/2010/main" val="148294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ED6E7F8-F51D-452B-A1E5-C753FEE7BF27}"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968CBEA-9914-4666-9513-10A48A29DF99}" type="slidenum">
              <a:rPr lang="en-US" altLang="en-US"/>
              <a:pPr>
                <a:defRPr/>
              </a:pPr>
              <a:t>‹#›</a:t>
            </a:fld>
            <a:endParaRPr lang="en-US" altLang="en-US" dirty="0"/>
          </a:p>
        </p:txBody>
      </p:sp>
    </p:spTree>
    <p:extLst>
      <p:ext uri="{BB962C8B-B14F-4D97-AF65-F5344CB8AC3E}">
        <p14:creationId xmlns:p14="http://schemas.microsoft.com/office/powerpoint/2010/main" val="78874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427C94AE-DEC1-4DBE-A6F8-E2986628D502}"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E380AEB-75CF-4953-9816-4221E595464C}" type="slidenum">
              <a:rPr lang="en-US" altLang="en-US"/>
              <a:pPr>
                <a:defRPr/>
              </a:pPr>
              <a:t>‹#›</a:t>
            </a:fld>
            <a:endParaRPr lang="en-US" altLang="en-US" dirty="0"/>
          </a:p>
        </p:txBody>
      </p:sp>
    </p:spTree>
    <p:extLst>
      <p:ext uri="{BB962C8B-B14F-4D97-AF65-F5344CB8AC3E}">
        <p14:creationId xmlns:p14="http://schemas.microsoft.com/office/powerpoint/2010/main" val="15627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14315BE-E36C-4951-ACDE-FFE68327E6B3}"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E860FA6D-6E2E-4C2D-99A1-D544A5B2B93E}" type="slidenum">
              <a:rPr lang="en-US" altLang="en-US"/>
              <a:pPr>
                <a:defRPr/>
              </a:pPr>
              <a:t>‹#›</a:t>
            </a:fld>
            <a:endParaRPr lang="en-US" altLang="en-US" dirty="0"/>
          </a:p>
        </p:txBody>
      </p:sp>
    </p:spTree>
    <p:extLst>
      <p:ext uri="{BB962C8B-B14F-4D97-AF65-F5344CB8AC3E}">
        <p14:creationId xmlns:p14="http://schemas.microsoft.com/office/powerpoint/2010/main" val="281466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A604D61-EA89-4524-B202-E294C432DAEF}"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928938C1-4630-4968-826D-30DB00806C2C}" type="slidenum">
              <a:rPr lang="en-US" altLang="en-US"/>
              <a:pPr>
                <a:defRPr/>
              </a:pPr>
              <a:t>‹#›</a:t>
            </a:fld>
            <a:endParaRPr lang="en-US" altLang="en-US" dirty="0"/>
          </a:p>
        </p:txBody>
      </p:sp>
    </p:spTree>
    <p:extLst>
      <p:ext uri="{BB962C8B-B14F-4D97-AF65-F5344CB8AC3E}">
        <p14:creationId xmlns:p14="http://schemas.microsoft.com/office/powerpoint/2010/main" val="247771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DC0DA2A-D02B-44CE-81AE-300D80DED1D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1877B05-3671-4637-8464-7661D8AA87B1}" type="slidenum">
              <a:rPr lang="en-US" altLang="en-US"/>
              <a:pPr>
                <a:defRPr/>
              </a:pPr>
              <a:t>‹#›</a:t>
            </a:fld>
            <a:endParaRPr lang="en-US" altLang="en-US" dirty="0"/>
          </a:p>
        </p:txBody>
      </p:sp>
    </p:spTree>
    <p:extLst>
      <p:ext uri="{BB962C8B-B14F-4D97-AF65-F5344CB8AC3E}">
        <p14:creationId xmlns:p14="http://schemas.microsoft.com/office/powerpoint/2010/main" val="36835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A7B9D9-65B0-4299-914E-E7E5F552DB1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860A7A6-40F6-43C6-8C61-927E163B5A00}" type="slidenum">
              <a:rPr lang="en-US" altLang="en-US"/>
              <a:pPr>
                <a:defRPr/>
              </a:pPr>
              <a:t>‹#›</a:t>
            </a:fld>
            <a:endParaRPr lang="en-US" altLang="en-US" dirty="0"/>
          </a:p>
        </p:txBody>
      </p:sp>
    </p:spTree>
    <p:extLst>
      <p:ext uri="{BB962C8B-B14F-4D97-AF65-F5344CB8AC3E}">
        <p14:creationId xmlns:p14="http://schemas.microsoft.com/office/powerpoint/2010/main" val="24253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8D31D768-3C2B-41AD-815B-E43052392710}" type="datetime1">
              <a:rPr lang="en-US" smtClean="0"/>
              <a:t>3/13/2024</a:t>
            </a:fld>
            <a:endParaRPr lang="en-US" altLang="en-US" dirty="0"/>
          </a:p>
        </p:txBody>
      </p:sp>
      <p:sp>
        <p:nvSpPr>
          <p:cNvPr id="9831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83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398293C9-70F5-4FE5-90A4-2BD3C111DEBC}"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Nineteen</a:t>
            </a:r>
          </a:p>
        </p:txBody>
      </p:sp>
      <p:sp>
        <p:nvSpPr>
          <p:cNvPr id="3075" name="Rectangle 5"/>
          <p:cNvSpPr>
            <a:spLocks noGrp="1" noChangeArrowheads="1"/>
          </p:cNvSpPr>
          <p:nvPr>
            <p:ph type="subTitle" idx="1"/>
          </p:nvPr>
        </p:nvSpPr>
        <p:spPr/>
        <p:txBody>
          <a:bodyPr/>
          <a:lstStyle/>
          <a:p>
            <a:pPr eaLnBrk="1" hangingPunct="1"/>
            <a:r>
              <a:rPr lang="en-US" altLang="en-US" sz="5500" dirty="0"/>
              <a:t>Fintech Companies</a:t>
            </a:r>
          </a:p>
        </p:txBody>
      </p:sp>
      <p:sp>
        <p:nvSpPr>
          <p:cNvPr id="4" name="Content Placeholder 1">
            <a:extLst>
              <a:ext uri="{FF2B5EF4-FFF2-40B4-BE49-F238E27FC236}">
                <a16:creationId xmlns:a16="http://schemas.microsoft.com/office/drawing/2014/main" id="{BB93AF08-4638-479B-9BFE-1353B6E352B8}"/>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Banking-as-a-Service (BaaS)</a:t>
            </a:r>
          </a:p>
        </p:txBody>
      </p:sp>
      <p:sp>
        <p:nvSpPr>
          <p:cNvPr id="7173" name="Rectangle 3"/>
          <p:cNvSpPr>
            <a:spLocks noGrp="1" noChangeArrowheads="1"/>
          </p:cNvSpPr>
          <p:nvPr>
            <p:ph type="body" sz="half" idx="4294967295"/>
          </p:nvPr>
        </p:nvSpPr>
        <p:spPr>
          <a:xfrm>
            <a:off x="160639" y="1719262"/>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BaaS</a:t>
            </a:r>
            <a:r>
              <a:rPr lang="en-US" altLang="en-US" sz="2400" dirty="0"/>
              <a:t> is an end-to-end process that allows fintechs and other third parties to connect with banks’ systems directly via application programming interfaces (APIs) so that they can build banking offerings on top of the banks’ infrastructure to reach users outside of the banks’ existing footprint</a:t>
            </a:r>
          </a:p>
          <a:p>
            <a:pPr lvl="1" eaLnBrk="1" hangingPunct="1">
              <a:lnSpc>
                <a:spcPct val="90000"/>
              </a:lnSpc>
            </a:pPr>
            <a:r>
              <a:rPr lang="en-US" altLang="en-US" sz="2200" dirty="0"/>
              <a:t>Two main monetization strategies for BaaS include charging clients a monthly fee for access to the BaaS platform or charging a la carte for each service used</a:t>
            </a:r>
          </a:p>
          <a:p>
            <a:pPr eaLnBrk="1" hangingPunct="1">
              <a:lnSpc>
                <a:spcPct val="90000"/>
              </a:lnSpc>
            </a:pPr>
            <a:endParaRPr lang="en-US" altLang="en-US" sz="2400" b="1" dirty="0"/>
          </a:p>
          <a:p>
            <a:pPr eaLnBrk="1" hangingPunct="1">
              <a:lnSpc>
                <a:spcPct val="90000"/>
              </a:lnSpc>
            </a:pPr>
            <a:r>
              <a:rPr lang="en-US" altLang="en-US" sz="2400" b="1" dirty="0"/>
              <a:t>Open banking </a:t>
            </a:r>
            <a:r>
              <a:rPr lang="en-US" altLang="en-US" sz="2400" dirty="0"/>
              <a:t>is a system that provides a user with a network of FI’s data using APIs. By opening APIs to sharing, third parties have easier access to financial information for existing bank customers, which allows them to build new apps and services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1137935" y="6583362"/>
            <a:ext cx="679399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99237"/>
            <a:ext cx="2133600" cy="273050"/>
          </a:xfrm>
        </p:spPr>
        <p:txBody>
          <a:bodyPr/>
          <a:lstStyle/>
          <a:p>
            <a:pPr>
              <a:defRPr/>
            </a:pPr>
            <a:r>
              <a:rPr lang="en-US" altLang="en-US" dirty="0"/>
              <a:t>19-10</a:t>
            </a:r>
          </a:p>
        </p:txBody>
      </p:sp>
    </p:spTree>
    <p:extLst>
      <p:ext uri="{BB962C8B-B14F-4D97-AF65-F5344CB8AC3E}">
        <p14:creationId xmlns:p14="http://schemas.microsoft.com/office/powerpoint/2010/main" val="25353953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How Big Tech is Transforming Fintech</a:t>
            </a:r>
          </a:p>
        </p:txBody>
      </p:sp>
      <p:sp>
        <p:nvSpPr>
          <p:cNvPr id="7173" name="Rectangle 3"/>
          <p:cNvSpPr>
            <a:spLocks noGrp="1" noChangeArrowheads="1"/>
          </p:cNvSpPr>
          <p:nvPr>
            <p:ph type="body" sz="half" idx="4294967295"/>
          </p:nvPr>
        </p:nvSpPr>
        <p:spPr>
          <a:xfrm>
            <a:off x="160639" y="1719262"/>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Technology heavyweights such as Google, Apple, Amazon, and Facebook have invested heavily in fintech —in the form of both internal projects and external partners</a:t>
            </a:r>
          </a:p>
          <a:p>
            <a:pPr lvl="1" eaLnBrk="1" hangingPunct="1">
              <a:lnSpc>
                <a:spcPct val="90000"/>
              </a:lnSpc>
            </a:pPr>
            <a:r>
              <a:rPr lang="en-US" altLang="en-US" sz="2200" dirty="0"/>
              <a:t>$2.9 billion in 2018, $2.3 billion in 2019, $2.2 billion in 2020, $2.1 billion in 2021, and $1.2 billion in the first nine months of 2022</a:t>
            </a:r>
          </a:p>
          <a:p>
            <a:pPr marL="0" indent="0" eaLnBrk="1" hangingPunct="1">
              <a:lnSpc>
                <a:spcPct val="90000"/>
              </a:lnSpc>
              <a:buNone/>
            </a:pPr>
            <a:endParaRPr lang="en-US" altLang="en-US" sz="2400" b="1" dirty="0"/>
          </a:p>
          <a:p>
            <a:pPr eaLnBrk="1" hangingPunct="1">
              <a:lnSpc>
                <a:spcPct val="90000"/>
              </a:lnSpc>
            </a:pPr>
            <a:r>
              <a:rPr lang="en-US" altLang="en-US" sz="2400" dirty="0"/>
              <a:t>By combining the digital agility of startups with the customer base and scale of traditional banks, big tech poses a growing risk to the traditional banking model</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1137935" y="6583362"/>
            <a:ext cx="679399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14078" y="6599237"/>
            <a:ext cx="2133600" cy="273050"/>
          </a:xfrm>
        </p:spPr>
        <p:txBody>
          <a:bodyPr/>
          <a:lstStyle/>
          <a:p>
            <a:pPr>
              <a:defRPr/>
            </a:pPr>
            <a:r>
              <a:rPr lang="en-US" altLang="en-US" dirty="0"/>
              <a:t>19-11</a:t>
            </a:r>
          </a:p>
        </p:txBody>
      </p:sp>
    </p:spTree>
    <p:extLst>
      <p:ext uri="{BB962C8B-B14F-4D97-AF65-F5344CB8AC3E}">
        <p14:creationId xmlns:p14="http://schemas.microsoft.com/office/powerpoint/2010/main" val="34211535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Types of Fintech Innovations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694944" y="6553200"/>
            <a:ext cx="775411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19-12</a:t>
            </a:r>
          </a:p>
        </p:txBody>
      </p:sp>
      <p:pic>
        <p:nvPicPr>
          <p:cNvPr id="3" name="Picture 2">
            <a:extLst>
              <a:ext uri="{FF2B5EF4-FFF2-40B4-BE49-F238E27FC236}">
                <a16:creationId xmlns:a16="http://schemas.microsoft.com/office/drawing/2014/main" id="{E46C8CC6-7D8D-4932-B953-83171C23AC44}"/>
              </a:ext>
            </a:extLst>
          </p:cNvPr>
          <p:cNvPicPr>
            <a:picLocks noChangeAspect="1"/>
          </p:cNvPicPr>
          <p:nvPr/>
        </p:nvPicPr>
        <p:blipFill>
          <a:blip r:embed="rId3"/>
          <a:stretch>
            <a:fillRect/>
          </a:stretch>
        </p:blipFill>
        <p:spPr>
          <a:xfrm>
            <a:off x="257947" y="1528589"/>
            <a:ext cx="7942305" cy="4913660"/>
          </a:xfrm>
          <a:prstGeom prst="rect">
            <a:avLst/>
          </a:prstGeom>
        </p:spPr>
      </p:pic>
    </p:spTree>
    <p:extLst>
      <p:ext uri="{BB962C8B-B14F-4D97-AF65-F5344CB8AC3E}">
        <p14:creationId xmlns:p14="http://schemas.microsoft.com/office/powerpoint/2010/main" val="8163918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Payments, Clearing, and Settlement Services</a:t>
            </a:r>
          </a:p>
        </p:txBody>
      </p:sp>
      <p:sp>
        <p:nvSpPr>
          <p:cNvPr id="7173" name="Rectangle 3"/>
          <p:cNvSpPr>
            <a:spLocks noGrp="1" noChangeArrowheads="1"/>
          </p:cNvSpPr>
          <p:nvPr>
            <p:ph type="body" sz="half" idx="4294967295"/>
          </p:nvPr>
        </p:nvSpPr>
        <p:spPr>
          <a:xfrm>
            <a:off x="160639" y="1719262"/>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0000"/>
              </a:lnSpc>
              <a:spcBef>
                <a:spcPts val="600"/>
              </a:spcBef>
              <a:buFont typeface="+mj-lt"/>
              <a:buAutoNum type="arabicPeriod"/>
            </a:pPr>
            <a:r>
              <a:rPr lang="en-US" altLang="en-US" sz="2200" b="1" i="1" dirty="0"/>
              <a:t>Mobile Wallets </a:t>
            </a:r>
            <a:r>
              <a:rPr lang="en-US" altLang="en-US" sz="2200" dirty="0"/>
              <a:t>are</a:t>
            </a:r>
            <a:r>
              <a:rPr lang="en-US" altLang="en-US" sz="2200" b="1" i="1" dirty="0"/>
              <a:t> </a:t>
            </a:r>
            <a:r>
              <a:rPr lang="en-US" altLang="en-US" sz="2200" dirty="0"/>
              <a:t>apps on the mobile service that store payment information from a credit or debit card (e.g., Apply Pay, Samsung Pay, and Google Pay)</a:t>
            </a:r>
          </a:p>
          <a:p>
            <a:pPr marL="457200" indent="-457200" eaLnBrk="1" hangingPunct="1">
              <a:lnSpc>
                <a:spcPct val="90000"/>
              </a:lnSpc>
              <a:spcBef>
                <a:spcPts val="600"/>
              </a:spcBef>
              <a:buFont typeface="+mj-lt"/>
              <a:buAutoNum type="arabicPeriod"/>
            </a:pPr>
            <a:r>
              <a:rPr lang="en-US" altLang="en-US" sz="2200" b="1" i="1" dirty="0"/>
              <a:t>Peer-to-Peer (P2P) Payments </a:t>
            </a:r>
            <a:r>
              <a:rPr lang="en-US" altLang="en-US" sz="2200" dirty="0"/>
              <a:t>allow customers to use a bank account or a credit/debt card to pay friends and family from their mobile phones (e.g., PayPal, Venmo, and Square Cash)</a:t>
            </a:r>
          </a:p>
          <a:p>
            <a:pPr marL="457200" indent="-457200" eaLnBrk="1" hangingPunct="1">
              <a:lnSpc>
                <a:spcPct val="90000"/>
              </a:lnSpc>
              <a:spcBef>
                <a:spcPts val="600"/>
              </a:spcBef>
              <a:buFont typeface="+mj-lt"/>
              <a:buAutoNum type="arabicPeriod"/>
            </a:pPr>
            <a:r>
              <a:rPr lang="en-US" altLang="en-US" sz="2200" b="1" i="1" dirty="0"/>
              <a:t>Digital Currencies </a:t>
            </a:r>
            <a:r>
              <a:rPr lang="en-US" altLang="en-US" sz="2200" dirty="0"/>
              <a:t>combine new payments system with new currencies that are not issued by a central bank (e.g., Bitcoin (BTC), Litecoin (LTC), Ether (ETH), and XRP (XRP))</a:t>
            </a:r>
          </a:p>
          <a:p>
            <a:pPr lvl="1" eaLnBrk="1" hangingPunct="1">
              <a:lnSpc>
                <a:spcPct val="90000"/>
              </a:lnSpc>
              <a:spcBef>
                <a:spcPts val="600"/>
              </a:spcBef>
            </a:pPr>
            <a:r>
              <a:rPr lang="en-US" altLang="en-US" sz="2000" b="1" dirty="0"/>
              <a:t>Cryptocurrency</a:t>
            </a:r>
            <a:r>
              <a:rPr lang="en-US" altLang="en-US" sz="2000" dirty="0"/>
              <a:t> is a digital currency in which encryption techniques are used to regulate the generation of units of currency and verify the transfer of funds, operating independently of a central bank</a:t>
            </a:r>
          </a:p>
          <a:p>
            <a:pPr lvl="1" eaLnBrk="1" hangingPunct="1">
              <a:lnSpc>
                <a:spcPct val="90000"/>
              </a:lnSpc>
              <a:spcBef>
                <a:spcPts val="600"/>
              </a:spcBef>
            </a:pPr>
            <a:r>
              <a:rPr lang="en-US" altLang="en-US" sz="2000" b="1" dirty="0"/>
              <a:t>Central bank digital currencies (CBDCs) </a:t>
            </a:r>
            <a:r>
              <a:rPr lang="en-US" altLang="en-US" sz="2000" dirty="0"/>
              <a:t>offer in digital form the unique advantages of central bank money but would be a liability of the Federal Reserve, not of a commercial bank</a:t>
            </a:r>
          </a:p>
          <a:p>
            <a:pPr lvl="1" eaLnBrk="1" hangingPunct="1">
              <a:lnSpc>
                <a:spcPct val="90000"/>
              </a:lnSpc>
              <a:spcBef>
                <a:spcPts val="600"/>
              </a:spcBef>
            </a:pPr>
            <a:endParaRPr lang="en-US" altLang="en-US" sz="20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672084" y="6569075"/>
            <a:ext cx="77998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19-13</a:t>
            </a:r>
          </a:p>
        </p:txBody>
      </p:sp>
    </p:spTree>
    <p:extLst>
      <p:ext uri="{BB962C8B-B14F-4D97-AF65-F5344CB8AC3E}">
        <p14:creationId xmlns:p14="http://schemas.microsoft.com/office/powerpoint/2010/main" val="12623814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Payments, Clearing, and Settlement Services (Continued)</a:t>
            </a:r>
          </a:p>
        </p:txBody>
      </p:sp>
      <p:sp>
        <p:nvSpPr>
          <p:cNvPr id="7173" name="Rectangle 3"/>
          <p:cNvSpPr>
            <a:spLocks noGrp="1" noChangeArrowheads="1"/>
          </p:cNvSpPr>
          <p:nvPr>
            <p:ph type="body" sz="half" idx="4294967295"/>
          </p:nvPr>
        </p:nvSpPr>
        <p:spPr>
          <a:xfrm>
            <a:off x="160639" y="1719262"/>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5000"/>
              </a:lnSpc>
              <a:spcBef>
                <a:spcPts val="600"/>
              </a:spcBef>
              <a:buFont typeface="+mj-lt"/>
              <a:buAutoNum type="arabicPeriod" startAt="4"/>
            </a:pPr>
            <a:r>
              <a:rPr lang="en-US" altLang="en-US" sz="2200" b="1" i="1" dirty="0"/>
              <a:t>Value Transfer Networks </a:t>
            </a:r>
          </a:p>
          <a:p>
            <a:pPr lvl="1" eaLnBrk="1" hangingPunct="1">
              <a:lnSpc>
                <a:spcPct val="95000"/>
              </a:lnSpc>
              <a:spcBef>
                <a:spcPts val="600"/>
              </a:spcBef>
            </a:pPr>
            <a:r>
              <a:rPr lang="en-US" altLang="en-US" sz="2000" dirty="0"/>
              <a:t>Corporate customers’ need for modernization in payments is just as strong, and increasing numbers of fintech providers of all sizes and types are turning their attention to wholesale payments innovation</a:t>
            </a:r>
          </a:p>
          <a:p>
            <a:pPr lvl="1" eaLnBrk="1" hangingPunct="1">
              <a:lnSpc>
                <a:spcPct val="95000"/>
              </a:lnSpc>
              <a:spcBef>
                <a:spcPts val="600"/>
              </a:spcBef>
            </a:pPr>
            <a:r>
              <a:rPr lang="en-US" altLang="en-US" sz="2000" dirty="0"/>
              <a:t>E.g., Cambridge Global Payments and Transpay</a:t>
            </a:r>
          </a:p>
          <a:p>
            <a:pPr marL="457200" indent="-457200" eaLnBrk="1" hangingPunct="1">
              <a:lnSpc>
                <a:spcPct val="95000"/>
              </a:lnSpc>
              <a:spcBef>
                <a:spcPts val="600"/>
              </a:spcBef>
              <a:buFont typeface="+mj-lt"/>
              <a:buAutoNum type="arabicPeriod" startAt="4"/>
            </a:pPr>
            <a:r>
              <a:rPr lang="en-US" altLang="en-US" sz="2200" b="1" i="1" dirty="0"/>
              <a:t>Business-to-Business (B2B) Payments</a:t>
            </a:r>
          </a:p>
          <a:p>
            <a:pPr lvl="1" eaLnBrk="1" hangingPunct="1">
              <a:lnSpc>
                <a:spcPct val="95000"/>
              </a:lnSpc>
              <a:spcBef>
                <a:spcPts val="600"/>
              </a:spcBef>
            </a:pPr>
            <a:r>
              <a:rPr lang="en-US" altLang="en-US" sz="2000" dirty="0"/>
              <a:t>E.g., Acquisition of Fraedom by Visa and partnership between Square and Handshake</a:t>
            </a:r>
          </a:p>
          <a:p>
            <a:pPr marL="457200" indent="-457200" eaLnBrk="1" hangingPunct="1">
              <a:lnSpc>
                <a:spcPct val="95000"/>
              </a:lnSpc>
              <a:spcBef>
                <a:spcPts val="600"/>
              </a:spcBef>
              <a:buFont typeface="+mj-lt"/>
              <a:buAutoNum type="arabicPeriod" startAt="4"/>
            </a:pPr>
            <a:r>
              <a:rPr lang="en-US" altLang="en-US" sz="2200" b="1" i="1" dirty="0"/>
              <a:t>Foreign Exchange (FX) Wholesale</a:t>
            </a:r>
          </a:p>
          <a:p>
            <a:pPr lvl="1" eaLnBrk="1" hangingPunct="1">
              <a:lnSpc>
                <a:spcPct val="95000"/>
              </a:lnSpc>
              <a:spcBef>
                <a:spcPts val="600"/>
              </a:spcBef>
            </a:pPr>
            <a:r>
              <a:rPr lang="en-US" altLang="en-US" sz="2000" dirty="0"/>
              <a:t>E.g., Qonto partnership with Kantox</a:t>
            </a:r>
          </a:p>
          <a:p>
            <a:pPr lvl="1" eaLnBrk="1" hangingPunct="1">
              <a:lnSpc>
                <a:spcPct val="95000"/>
              </a:lnSpc>
              <a:spcBef>
                <a:spcPts val="600"/>
              </a:spcBef>
            </a:pPr>
            <a:r>
              <a:rPr lang="en-US" altLang="en-US" sz="2000" dirty="0"/>
              <a:t>With the development of its Dynamic Hedging platform, FX management fintech Kantox not only enables its B2B clients to eliminate the risk of market volatility, it can also integrate and automate the entire process into its existing operational software</a:t>
            </a:r>
          </a:p>
          <a:p>
            <a:pPr lvl="1" eaLnBrk="1" hangingPunct="1">
              <a:lnSpc>
                <a:spcPct val="95000"/>
              </a:lnSpc>
              <a:spcBef>
                <a:spcPts val="600"/>
              </a:spcBef>
            </a:pPr>
            <a:endParaRPr lang="en-US" altLang="en-US" sz="20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544068" y="6573901"/>
            <a:ext cx="737006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19-14</a:t>
            </a:r>
          </a:p>
        </p:txBody>
      </p:sp>
    </p:spTree>
    <p:extLst>
      <p:ext uri="{BB962C8B-B14F-4D97-AF65-F5344CB8AC3E}">
        <p14:creationId xmlns:p14="http://schemas.microsoft.com/office/powerpoint/2010/main" val="19109187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Payments, Clearing, and Settlement Services (Concluded)</a:t>
            </a:r>
          </a:p>
        </p:txBody>
      </p:sp>
      <p:sp>
        <p:nvSpPr>
          <p:cNvPr id="7173" name="Rectangle 3"/>
          <p:cNvSpPr>
            <a:spLocks noGrp="1" noChangeArrowheads="1"/>
          </p:cNvSpPr>
          <p:nvPr>
            <p:ph type="body" sz="half" idx="4294967295"/>
          </p:nvPr>
        </p:nvSpPr>
        <p:spPr>
          <a:xfrm>
            <a:off x="160639" y="1719262"/>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5000"/>
              </a:lnSpc>
              <a:spcBef>
                <a:spcPts val="600"/>
              </a:spcBef>
              <a:buFont typeface="+mj-lt"/>
              <a:buAutoNum type="arabicPeriod" startAt="7"/>
            </a:pPr>
            <a:r>
              <a:rPr lang="en-US" altLang="en-US" sz="2400" b="1" i="1" dirty="0"/>
              <a:t>Digital Exchange Platforms</a:t>
            </a:r>
          </a:p>
          <a:p>
            <a:pPr lvl="1" eaLnBrk="1" hangingPunct="1">
              <a:lnSpc>
                <a:spcPct val="95000"/>
              </a:lnSpc>
              <a:spcBef>
                <a:spcPts val="600"/>
              </a:spcBef>
            </a:pPr>
            <a:r>
              <a:rPr lang="en-US" altLang="en-US" sz="2100" dirty="0"/>
              <a:t>Crypto exchanges are creating systems to ensure the blockchain ecosystem remains stable by serving as a bridge between the traditional business world and the new digital cryptocurrency world</a:t>
            </a:r>
          </a:p>
          <a:p>
            <a:pPr lvl="1" eaLnBrk="1" hangingPunct="1">
              <a:lnSpc>
                <a:spcPct val="95000"/>
              </a:lnSpc>
              <a:spcBef>
                <a:spcPts val="600"/>
              </a:spcBef>
            </a:pPr>
            <a:r>
              <a:rPr lang="en-US" altLang="en-US" sz="2100" dirty="0"/>
              <a:t>“Bridge” requires incorporation of fiat currencies, such as the HKD (Hong Kong Dollar), into these digital exchange platforms</a:t>
            </a:r>
          </a:p>
          <a:p>
            <a:pPr lvl="1" eaLnBrk="1" hangingPunct="1">
              <a:lnSpc>
                <a:spcPct val="95000"/>
              </a:lnSpc>
              <a:spcBef>
                <a:spcPts val="600"/>
              </a:spcBef>
            </a:pPr>
            <a:r>
              <a:rPr lang="en-US" altLang="en-US" sz="2100" dirty="0"/>
              <a:t>First thing individuals need to do if they are looking to invest more money in crypto is convert their fiat currency to crypto</a:t>
            </a:r>
          </a:p>
          <a:p>
            <a:pPr lvl="2" eaLnBrk="1" hangingPunct="1">
              <a:lnSpc>
                <a:spcPct val="95000"/>
              </a:lnSpc>
              <a:spcBef>
                <a:spcPts val="600"/>
              </a:spcBef>
            </a:pPr>
            <a:r>
              <a:rPr lang="en-US" altLang="en-US" sz="2000" dirty="0"/>
              <a:t>E.g., U.S. investors would deposit U.S. dollars (USD) with an exchange in order to get BTC or ETH.</a:t>
            </a:r>
          </a:p>
          <a:p>
            <a:pPr lvl="2" eaLnBrk="1" hangingPunct="1">
              <a:lnSpc>
                <a:spcPct val="95000"/>
              </a:lnSpc>
              <a:spcBef>
                <a:spcPts val="600"/>
              </a:spcBef>
            </a:pPr>
            <a:r>
              <a:rPr lang="en-US" altLang="en-US" sz="2000" dirty="0"/>
              <a:t>Exchanges that accept fiat currencies are called “</a:t>
            </a:r>
            <a:r>
              <a:rPr lang="en-US" altLang="en-US" sz="2000" i="1" dirty="0"/>
              <a:t>fiat gateways</a:t>
            </a:r>
            <a:r>
              <a:rPr lang="en-US" altLang="en-US" sz="2000" dirty="0"/>
              <a:t>”</a:t>
            </a:r>
          </a:p>
          <a:p>
            <a:pPr lvl="1" eaLnBrk="1" hangingPunct="1">
              <a:lnSpc>
                <a:spcPct val="95000"/>
              </a:lnSpc>
              <a:spcBef>
                <a:spcPts val="600"/>
              </a:spcBef>
            </a:pPr>
            <a:r>
              <a:rPr lang="en-US" altLang="en-US" sz="2100" dirty="0"/>
              <a:t>Top </a:t>
            </a:r>
            <a:r>
              <a:rPr lang="en-US" altLang="en-US" sz="2100" b="1" dirty="0"/>
              <a:t>cryptocurrency exchanges </a:t>
            </a:r>
            <a:r>
              <a:rPr lang="en-US" altLang="en-US" sz="2100" dirty="0"/>
              <a:t>for USD deposits include Coinbase, GDAX, Kraken, CEX.io, </a:t>
            </a:r>
            <a:r>
              <a:rPr lang="en-US" altLang="en-US" sz="2100" dirty="0" err="1"/>
              <a:t>BitStamp</a:t>
            </a:r>
            <a:r>
              <a:rPr lang="en-US" altLang="en-US" sz="2100" dirty="0"/>
              <a:t>, Gemini, BitFlyer, and PaxFul</a:t>
            </a:r>
          </a:p>
          <a:p>
            <a:pPr lvl="1" eaLnBrk="1" hangingPunct="1">
              <a:lnSpc>
                <a:spcPct val="95000"/>
              </a:lnSpc>
              <a:spcBef>
                <a:spcPts val="600"/>
              </a:spcBef>
            </a:pPr>
            <a:endParaRPr lang="en-US" altLang="en-US" sz="2100" dirty="0"/>
          </a:p>
          <a:p>
            <a:pPr lvl="1" eaLnBrk="1" hangingPunct="1">
              <a:lnSpc>
                <a:spcPct val="95000"/>
              </a:lnSpc>
              <a:spcBef>
                <a:spcPts val="600"/>
              </a:spcBef>
            </a:pPr>
            <a:endParaRPr lang="en-US" altLang="en-US" sz="20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715334" y="6571005"/>
            <a:ext cx="763919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19-15</a:t>
            </a:r>
          </a:p>
        </p:txBody>
      </p:sp>
    </p:spTree>
    <p:extLst>
      <p:ext uri="{BB962C8B-B14F-4D97-AF65-F5344CB8AC3E}">
        <p14:creationId xmlns:p14="http://schemas.microsoft.com/office/powerpoint/2010/main" val="6690172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Market Support Services</a:t>
            </a:r>
          </a:p>
        </p:txBody>
      </p:sp>
      <p:sp>
        <p:nvSpPr>
          <p:cNvPr id="7173" name="Rectangle 3"/>
          <p:cNvSpPr>
            <a:spLocks noGrp="1" noChangeArrowheads="1"/>
          </p:cNvSpPr>
          <p:nvPr>
            <p:ph type="body" sz="half" idx="4294967295"/>
          </p:nvPr>
        </p:nvSpPr>
        <p:spPr>
          <a:xfrm>
            <a:off x="160638" y="1631093"/>
            <a:ext cx="8822723" cy="49221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0000"/>
              </a:lnSpc>
              <a:spcBef>
                <a:spcPts val="600"/>
              </a:spcBef>
              <a:buFont typeface="+mj-lt"/>
              <a:buAutoNum type="arabicPeriod"/>
            </a:pPr>
            <a:r>
              <a:rPr lang="en-US" altLang="en-US" sz="2300" b="1" i="1" dirty="0"/>
              <a:t>Distributed Ledger Technology  </a:t>
            </a:r>
            <a:endParaRPr lang="en-US" altLang="en-US" sz="2300" dirty="0"/>
          </a:p>
          <a:p>
            <a:pPr lvl="1" eaLnBrk="1" hangingPunct="1">
              <a:lnSpc>
                <a:spcPct val="90000"/>
              </a:lnSpc>
              <a:spcBef>
                <a:spcPts val="600"/>
              </a:spcBef>
            </a:pPr>
            <a:r>
              <a:rPr lang="en-US" altLang="en-US" sz="2100" b="1" dirty="0"/>
              <a:t>Distributed ledger technology (DLT) </a:t>
            </a:r>
            <a:r>
              <a:rPr lang="en-US" altLang="en-US" sz="2100" dirty="0"/>
              <a:t>is a digital system for recording the transaction of assets in which the transactions and their details are recorded in multiple places at the same time</a:t>
            </a:r>
          </a:p>
          <a:p>
            <a:pPr lvl="2" eaLnBrk="1" hangingPunct="1">
              <a:lnSpc>
                <a:spcPct val="90000"/>
              </a:lnSpc>
              <a:spcBef>
                <a:spcPts val="600"/>
              </a:spcBef>
            </a:pPr>
            <a:r>
              <a:rPr lang="en-US" altLang="en-US" sz="1900" dirty="0"/>
              <a:t>Unlike traditional databases, distributed ledgers have no central data store or administration functionality</a:t>
            </a:r>
          </a:p>
          <a:p>
            <a:pPr lvl="2" eaLnBrk="1" hangingPunct="1">
              <a:lnSpc>
                <a:spcPct val="90000"/>
              </a:lnSpc>
              <a:spcBef>
                <a:spcPts val="600"/>
              </a:spcBef>
            </a:pPr>
            <a:r>
              <a:rPr lang="en-US" altLang="en-US" sz="1900" dirty="0"/>
              <a:t>Digital ledger is a database held and updated independently by each participant (or node) in a large network</a:t>
            </a:r>
          </a:p>
          <a:p>
            <a:pPr lvl="2" eaLnBrk="1" hangingPunct="1">
              <a:lnSpc>
                <a:spcPct val="90000"/>
              </a:lnSpc>
              <a:spcBef>
                <a:spcPts val="600"/>
              </a:spcBef>
            </a:pPr>
            <a:r>
              <a:rPr lang="en-US" altLang="en-US" sz="1900" dirty="0"/>
              <a:t>Every single participant (or node) on the network processes every transaction, coming to its own conclusions and then voting on those conclusions to make certain the majority agree with the conclusions</a:t>
            </a:r>
          </a:p>
          <a:p>
            <a:pPr lvl="2" eaLnBrk="1" hangingPunct="1">
              <a:lnSpc>
                <a:spcPct val="90000"/>
              </a:lnSpc>
              <a:spcBef>
                <a:spcPts val="600"/>
              </a:spcBef>
            </a:pPr>
            <a:r>
              <a:rPr lang="en-US" altLang="en-US" sz="1900" dirty="0"/>
              <a:t>Once there is consensus, the distributed ledger has been updated, and all nodes maintain their own identical copy of the ledger</a:t>
            </a:r>
          </a:p>
          <a:p>
            <a:pPr lvl="1" eaLnBrk="1" hangingPunct="1">
              <a:lnSpc>
                <a:spcPct val="90000"/>
              </a:lnSpc>
              <a:spcBef>
                <a:spcPts val="600"/>
              </a:spcBef>
            </a:pPr>
            <a:r>
              <a:rPr lang="en-US" altLang="en-US" sz="2100" b="1" dirty="0"/>
              <a:t>Blockchain</a:t>
            </a:r>
            <a:r>
              <a:rPr lang="en-US" altLang="en-US" sz="2100" dirty="0"/>
              <a:t> is a particular type of a DLT, wherein it bundles transactions into blocks that are chained together and then broadcasts them to the nodes in the network</a:t>
            </a:r>
          </a:p>
          <a:p>
            <a:pPr lvl="1" eaLnBrk="1" hangingPunct="1">
              <a:lnSpc>
                <a:spcPct val="90000"/>
              </a:lnSpc>
              <a:spcBef>
                <a:spcPts val="600"/>
              </a:spcBef>
            </a:pPr>
            <a:endParaRPr lang="en-US" altLang="en-US" sz="20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621791" y="6571005"/>
            <a:ext cx="790041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19-16</a:t>
            </a:r>
          </a:p>
        </p:txBody>
      </p:sp>
    </p:spTree>
    <p:extLst>
      <p:ext uri="{BB962C8B-B14F-4D97-AF65-F5344CB8AC3E}">
        <p14:creationId xmlns:p14="http://schemas.microsoft.com/office/powerpoint/2010/main" val="17723189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22238"/>
            <a:ext cx="7543800" cy="757645"/>
          </a:xfrm>
        </p:spPr>
        <p:txBody>
          <a:bodyPr anchor="ctr"/>
          <a:lstStyle/>
          <a:p>
            <a:pPr eaLnBrk="1" hangingPunct="1"/>
            <a:r>
              <a:rPr lang="en-US" altLang="en-US" sz="3500" dirty="0"/>
              <a:t>How Blockchain Works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800100" y="6569075"/>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19-17</a:t>
            </a:r>
          </a:p>
        </p:txBody>
      </p:sp>
      <p:pic>
        <p:nvPicPr>
          <p:cNvPr id="4" name="Picture 3">
            <a:extLst>
              <a:ext uri="{FF2B5EF4-FFF2-40B4-BE49-F238E27FC236}">
                <a16:creationId xmlns:a16="http://schemas.microsoft.com/office/drawing/2014/main" id="{0A8CFDA7-28F5-490B-811C-C249849884E2}"/>
              </a:ext>
            </a:extLst>
          </p:cNvPr>
          <p:cNvPicPr>
            <a:picLocks noChangeAspect="1"/>
          </p:cNvPicPr>
          <p:nvPr/>
        </p:nvPicPr>
        <p:blipFill>
          <a:blip r:embed="rId3"/>
          <a:stretch>
            <a:fillRect/>
          </a:stretch>
        </p:blipFill>
        <p:spPr>
          <a:xfrm>
            <a:off x="565452" y="877946"/>
            <a:ext cx="7327295" cy="5661316"/>
          </a:xfrm>
          <a:prstGeom prst="rect">
            <a:avLst/>
          </a:prstGeom>
        </p:spPr>
      </p:pic>
    </p:spTree>
    <p:extLst>
      <p:ext uri="{BB962C8B-B14F-4D97-AF65-F5344CB8AC3E}">
        <p14:creationId xmlns:p14="http://schemas.microsoft.com/office/powerpoint/2010/main" val="31378527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Distributed Ledger Technology (DLT)</a:t>
            </a:r>
          </a:p>
        </p:txBody>
      </p:sp>
      <p:sp>
        <p:nvSpPr>
          <p:cNvPr id="7173" name="Rectangle 3"/>
          <p:cNvSpPr>
            <a:spLocks noGrp="1" noChangeArrowheads="1"/>
          </p:cNvSpPr>
          <p:nvPr>
            <p:ph type="body" sz="half" idx="4294967295"/>
          </p:nvPr>
        </p:nvSpPr>
        <p:spPr>
          <a:xfrm>
            <a:off x="61785" y="1631093"/>
            <a:ext cx="8983361" cy="49221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100" dirty="0"/>
              <a:t>DLT may radically change how assets are maintained and stored, obligations are discharged, contracts are enforced, and risks are managed</a:t>
            </a:r>
          </a:p>
          <a:p>
            <a:pPr eaLnBrk="1" hangingPunct="1">
              <a:lnSpc>
                <a:spcPct val="90000"/>
              </a:lnSpc>
              <a:spcBef>
                <a:spcPts val="600"/>
              </a:spcBef>
            </a:pPr>
            <a:r>
              <a:rPr lang="en-US" altLang="en-US" sz="2100" dirty="0"/>
              <a:t>Proponents highlight its ability to transform financial services and markets by:</a:t>
            </a:r>
          </a:p>
          <a:p>
            <a:pPr marL="741362" lvl="1" indent="-342900" eaLnBrk="1" hangingPunct="1">
              <a:lnSpc>
                <a:spcPct val="90000"/>
              </a:lnSpc>
              <a:spcBef>
                <a:spcPts val="600"/>
              </a:spcBef>
              <a:buFont typeface="+mj-lt"/>
              <a:buAutoNum type="arabicPeriod"/>
            </a:pPr>
            <a:r>
              <a:rPr lang="en-US" altLang="en-US" sz="1900" dirty="0"/>
              <a:t>Reducing complexity;</a:t>
            </a:r>
          </a:p>
          <a:p>
            <a:pPr marL="741362" lvl="1" indent="-342900" eaLnBrk="1" hangingPunct="1">
              <a:lnSpc>
                <a:spcPct val="90000"/>
              </a:lnSpc>
              <a:spcBef>
                <a:spcPts val="600"/>
              </a:spcBef>
              <a:buFont typeface="+mj-lt"/>
              <a:buAutoNum type="arabicPeriod"/>
            </a:pPr>
            <a:r>
              <a:rPr lang="en-US" altLang="en-US" sz="1900" dirty="0"/>
              <a:t>Improving end-to-end processing speed and, thus, availability of assets and funds;</a:t>
            </a:r>
          </a:p>
          <a:p>
            <a:pPr marL="741362" lvl="1" indent="-342900" eaLnBrk="1" hangingPunct="1">
              <a:lnSpc>
                <a:spcPct val="90000"/>
              </a:lnSpc>
              <a:spcBef>
                <a:spcPts val="600"/>
              </a:spcBef>
              <a:buFont typeface="+mj-lt"/>
              <a:buAutoNum type="arabicPeriod"/>
            </a:pPr>
            <a:r>
              <a:rPr lang="en-US" altLang="en-US" sz="1900" dirty="0"/>
              <a:t>Decreasing the need for reconciliation across multiple record-keeping infrastructures;</a:t>
            </a:r>
          </a:p>
          <a:p>
            <a:pPr marL="741362" lvl="1" indent="-342900" eaLnBrk="1" hangingPunct="1">
              <a:lnSpc>
                <a:spcPct val="90000"/>
              </a:lnSpc>
              <a:spcBef>
                <a:spcPts val="600"/>
              </a:spcBef>
              <a:buFont typeface="+mj-lt"/>
              <a:buAutoNum type="arabicPeriod"/>
            </a:pPr>
            <a:r>
              <a:rPr lang="en-US" altLang="en-US" sz="1900" dirty="0"/>
              <a:t>Increasing transparency and immutability in transaction record keeping;</a:t>
            </a:r>
          </a:p>
          <a:p>
            <a:pPr marL="741362" lvl="1" indent="-342900" eaLnBrk="1" hangingPunct="1">
              <a:lnSpc>
                <a:spcPct val="90000"/>
              </a:lnSpc>
              <a:spcBef>
                <a:spcPts val="600"/>
              </a:spcBef>
              <a:buFont typeface="+mj-lt"/>
              <a:buAutoNum type="arabicPeriod"/>
            </a:pPr>
            <a:r>
              <a:rPr lang="en-US" altLang="en-US" sz="1900" dirty="0"/>
              <a:t>Improving network resilience through distributed data management; and</a:t>
            </a:r>
          </a:p>
          <a:p>
            <a:pPr marL="741362" lvl="1" indent="-342900" eaLnBrk="1" hangingPunct="1">
              <a:lnSpc>
                <a:spcPct val="90000"/>
              </a:lnSpc>
              <a:spcBef>
                <a:spcPts val="600"/>
              </a:spcBef>
              <a:buFont typeface="+mj-lt"/>
              <a:buAutoNum type="arabicPeriod"/>
            </a:pPr>
            <a:r>
              <a:rPr lang="en-US" altLang="en-US" sz="1900" dirty="0"/>
              <a:t>Reducing operational and financial risks.</a:t>
            </a:r>
          </a:p>
          <a:p>
            <a:pPr eaLnBrk="1" hangingPunct="1">
              <a:lnSpc>
                <a:spcPct val="90000"/>
              </a:lnSpc>
              <a:spcBef>
                <a:spcPts val="600"/>
              </a:spcBef>
            </a:pPr>
            <a:r>
              <a:rPr lang="en-US" altLang="en-US" sz="2100" dirty="0"/>
              <a:t>DLT may also enhance market transparency if information contained on the ledger is shared broadly with participants, authorities, and others</a:t>
            </a:r>
          </a:p>
          <a:p>
            <a:pPr eaLnBrk="1" hangingPunct="1">
              <a:lnSpc>
                <a:spcPct val="90000"/>
              </a:lnSpc>
              <a:spcBef>
                <a:spcPts val="600"/>
              </a:spcBef>
            </a:pPr>
            <a:endParaRPr lang="en-US" altLang="en-US" sz="24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1037597" y="6571488"/>
            <a:ext cx="703173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19-18</a:t>
            </a:r>
          </a:p>
        </p:txBody>
      </p:sp>
    </p:spTree>
    <p:extLst>
      <p:ext uri="{BB962C8B-B14F-4D97-AF65-F5344CB8AC3E}">
        <p14:creationId xmlns:p14="http://schemas.microsoft.com/office/powerpoint/2010/main" val="997212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Distributed Ledger Technology (DLT) (Continued)</a:t>
            </a:r>
          </a:p>
        </p:txBody>
      </p:sp>
      <p:sp>
        <p:nvSpPr>
          <p:cNvPr id="7173" name="Rectangle 3"/>
          <p:cNvSpPr>
            <a:spLocks noGrp="1" noChangeArrowheads="1"/>
          </p:cNvSpPr>
          <p:nvPr>
            <p:ph type="body" sz="half" idx="4294967295"/>
          </p:nvPr>
        </p:nvSpPr>
        <p:spPr>
          <a:xfrm>
            <a:off x="61785" y="1631093"/>
            <a:ext cx="8983361" cy="49221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Committee on Payments and Market Infrastructures (CPMI) cautions that the use of DLT does not come without risks</a:t>
            </a:r>
          </a:p>
          <a:p>
            <a:pPr lvl="1" eaLnBrk="1" hangingPunct="1">
              <a:lnSpc>
                <a:spcPct val="90000"/>
              </a:lnSpc>
              <a:spcBef>
                <a:spcPts val="600"/>
              </a:spcBef>
            </a:pPr>
            <a:r>
              <a:rPr lang="en-US" altLang="en-US" sz="2100" dirty="0"/>
              <a:t>In most cases, risks are the same regardless of whether activities occur on a single central ledger or a synchronized distributed ledger</a:t>
            </a:r>
          </a:p>
          <a:p>
            <a:pPr eaLnBrk="1" hangingPunct="1">
              <a:lnSpc>
                <a:spcPct val="90000"/>
              </a:lnSpc>
              <a:spcBef>
                <a:spcPts val="600"/>
              </a:spcBef>
            </a:pPr>
            <a:r>
              <a:rPr lang="en-US" altLang="en-US" sz="2300" dirty="0"/>
              <a:t>DLT may pose new or different risks (relative to those presented when using a single central ledger), including:</a:t>
            </a:r>
          </a:p>
          <a:p>
            <a:pPr marL="801687" lvl="1" indent="-457200" eaLnBrk="1" hangingPunct="1">
              <a:lnSpc>
                <a:spcPct val="90000"/>
              </a:lnSpc>
              <a:spcBef>
                <a:spcPts val="600"/>
              </a:spcBef>
              <a:buFont typeface="+mj-lt"/>
              <a:buAutoNum type="arabicPeriod"/>
            </a:pPr>
            <a:r>
              <a:rPr lang="en-US" altLang="en-US" sz="2100" dirty="0"/>
              <a:t>Potential uncertainty about operational and security issues arising from the technology;</a:t>
            </a:r>
          </a:p>
          <a:p>
            <a:pPr marL="801687" lvl="1" indent="-457200" eaLnBrk="1" hangingPunct="1">
              <a:lnSpc>
                <a:spcPct val="90000"/>
              </a:lnSpc>
              <a:spcBef>
                <a:spcPts val="600"/>
              </a:spcBef>
              <a:buFont typeface="+mj-lt"/>
              <a:buAutoNum type="arabicPeriod"/>
            </a:pPr>
            <a:r>
              <a:rPr lang="en-US" altLang="en-US" sz="2100" dirty="0"/>
              <a:t>Lack of interoperability with existing processes and infrastructures;</a:t>
            </a:r>
          </a:p>
          <a:p>
            <a:pPr marL="801687" lvl="1" indent="-457200" eaLnBrk="1" hangingPunct="1">
              <a:lnSpc>
                <a:spcPct val="90000"/>
              </a:lnSpc>
              <a:spcBef>
                <a:spcPts val="600"/>
              </a:spcBef>
              <a:buFont typeface="+mj-lt"/>
              <a:buAutoNum type="arabicPeriod"/>
            </a:pPr>
            <a:r>
              <a:rPr lang="en-US" altLang="en-US" sz="2100" dirty="0"/>
              <a:t>Ambiguity relating to settlement finality;</a:t>
            </a:r>
          </a:p>
          <a:p>
            <a:pPr marL="801687" lvl="1" indent="-457200" eaLnBrk="1" hangingPunct="1">
              <a:lnSpc>
                <a:spcPct val="90000"/>
              </a:lnSpc>
              <a:spcBef>
                <a:spcPts val="600"/>
              </a:spcBef>
              <a:buFont typeface="+mj-lt"/>
              <a:buAutoNum type="arabicPeriod"/>
            </a:pPr>
            <a:r>
              <a:rPr lang="en-US" altLang="en-US" sz="2100" dirty="0"/>
              <a:t>Questions regarding the soundness of the legal underpinning for DLT implementations;</a:t>
            </a:r>
          </a:p>
          <a:p>
            <a:pPr marL="801687" lvl="1" indent="-457200" eaLnBrk="1" hangingPunct="1">
              <a:lnSpc>
                <a:spcPct val="90000"/>
              </a:lnSpc>
              <a:spcBef>
                <a:spcPts val="600"/>
              </a:spcBef>
              <a:buFont typeface="+mj-lt"/>
              <a:buAutoNum type="arabicPeriod"/>
            </a:pPr>
            <a:r>
              <a:rPr lang="en-US" altLang="en-US" sz="2100" dirty="0"/>
              <a:t>Absence of an effective and robust governance framework; and</a:t>
            </a:r>
          </a:p>
          <a:p>
            <a:pPr marL="801687" lvl="1" indent="-457200" eaLnBrk="1" hangingPunct="1">
              <a:lnSpc>
                <a:spcPct val="90000"/>
              </a:lnSpc>
              <a:spcBef>
                <a:spcPts val="600"/>
              </a:spcBef>
              <a:buFont typeface="+mj-lt"/>
              <a:buAutoNum type="arabicPeriod"/>
            </a:pPr>
            <a:r>
              <a:rPr lang="en-US" altLang="en-US" sz="2100" dirty="0"/>
              <a:t>Issues related to data integrity, immutability, and privacy.</a:t>
            </a:r>
          </a:p>
          <a:p>
            <a:pPr eaLnBrk="1" hangingPunct="1">
              <a:lnSpc>
                <a:spcPct val="90000"/>
              </a:lnSpc>
              <a:spcBef>
                <a:spcPts val="600"/>
              </a:spcBef>
            </a:pPr>
            <a:endParaRPr lang="en-US" altLang="en-US" sz="24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808997" y="6601899"/>
            <a:ext cx="748893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68942" y="6617774"/>
            <a:ext cx="2133600" cy="273050"/>
          </a:xfrm>
        </p:spPr>
        <p:txBody>
          <a:bodyPr/>
          <a:lstStyle/>
          <a:p>
            <a:pPr>
              <a:defRPr/>
            </a:pPr>
            <a:r>
              <a:rPr lang="en-US" altLang="en-US" dirty="0"/>
              <a:t>19-19</a:t>
            </a:r>
          </a:p>
        </p:txBody>
      </p:sp>
    </p:spTree>
    <p:extLst>
      <p:ext uri="{BB962C8B-B14F-4D97-AF65-F5344CB8AC3E}">
        <p14:creationId xmlns:p14="http://schemas.microsoft.com/office/powerpoint/2010/main" val="2851621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Introduction</a:t>
            </a:r>
          </a:p>
        </p:txBody>
      </p:sp>
      <p:sp>
        <p:nvSpPr>
          <p:cNvPr id="4101" name="Rectangle 3"/>
          <p:cNvSpPr>
            <a:spLocks noGrp="1" noChangeArrowheads="1"/>
          </p:cNvSpPr>
          <p:nvPr>
            <p:ph type="body" sz="half" idx="4294967295"/>
          </p:nvPr>
        </p:nvSpPr>
        <p:spPr>
          <a:xfrm>
            <a:off x="160638" y="1819656"/>
            <a:ext cx="8822724" cy="452628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In recent years, the financial sector has seen fast-growing adoption of financial technology, or fintech</a:t>
            </a:r>
          </a:p>
          <a:p>
            <a:pPr lvl="1" eaLnBrk="1" hangingPunct="1">
              <a:lnSpc>
                <a:spcPct val="90000"/>
              </a:lnSpc>
            </a:pPr>
            <a:r>
              <a:rPr lang="en-US" altLang="en-US" sz="2100" dirty="0"/>
              <a:t>Global venture capital (VC)-backed fintech funding has increased from $21.8 billion (2015) to $139.8 billion (2021) and $75.2 billion (2022) </a:t>
            </a:r>
          </a:p>
          <a:p>
            <a:pPr eaLnBrk="1" hangingPunct="1">
              <a:lnSpc>
                <a:spcPct val="90000"/>
              </a:lnSpc>
            </a:pPr>
            <a:r>
              <a:rPr lang="en-US" altLang="en-US" sz="2300" dirty="0"/>
              <a:t>Banks are also increasing their investments in fintech</a:t>
            </a:r>
          </a:p>
        </p:txBody>
      </p:sp>
      <p:sp>
        <p:nvSpPr>
          <p:cNvPr id="5" name="Footer Placeholder 3">
            <a:extLst>
              <a:ext uri="{FF2B5EF4-FFF2-40B4-BE49-F238E27FC236}">
                <a16:creationId xmlns:a16="http://schemas.microsoft.com/office/drawing/2014/main" id="{A68AC842-1C7E-4C0E-8553-0B9475899D3D}"/>
              </a:ext>
            </a:extLst>
          </p:cNvPr>
          <p:cNvSpPr>
            <a:spLocks noGrp="1"/>
          </p:cNvSpPr>
          <p:nvPr>
            <p:ph type="ftr" sz="quarter" idx="11"/>
          </p:nvPr>
        </p:nvSpPr>
        <p:spPr>
          <a:xfrm>
            <a:off x="960120" y="6553200"/>
            <a:ext cx="722376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583D2DA-3A08-4B76-83BB-03016280D3E2}"/>
              </a:ext>
            </a:extLst>
          </p:cNvPr>
          <p:cNvSpPr>
            <a:spLocks noGrp="1"/>
          </p:cNvSpPr>
          <p:nvPr>
            <p:ph type="sldNum" sz="quarter" idx="12"/>
          </p:nvPr>
        </p:nvSpPr>
        <p:spPr>
          <a:xfrm>
            <a:off x="6523222" y="6569075"/>
            <a:ext cx="2133600" cy="273050"/>
          </a:xfrm>
        </p:spPr>
        <p:txBody>
          <a:bodyPr/>
          <a:lstStyle/>
          <a:p>
            <a:pPr>
              <a:defRPr/>
            </a:pPr>
            <a:r>
              <a:rPr lang="en-US" altLang="en-US" dirty="0"/>
              <a:t>19-2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Smart Contracts</a:t>
            </a:r>
          </a:p>
        </p:txBody>
      </p:sp>
      <p:sp>
        <p:nvSpPr>
          <p:cNvPr id="7173" name="Rectangle 3"/>
          <p:cNvSpPr>
            <a:spLocks noGrp="1" noChangeArrowheads="1"/>
          </p:cNvSpPr>
          <p:nvPr>
            <p:ph type="body" sz="half" idx="4294967295"/>
          </p:nvPr>
        </p:nvSpPr>
        <p:spPr>
          <a:xfrm>
            <a:off x="185351" y="1631093"/>
            <a:ext cx="8736227" cy="49221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b="1" dirty="0"/>
              <a:t>Smart contracts </a:t>
            </a:r>
            <a:r>
              <a:rPr lang="en-US" altLang="en-US" sz="2300" dirty="0"/>
              <a:t>are applications made possible by blockchains; they are self-executing contracts or applications that run exactly as programmed without any possibility of downtime, censorship, fraud, or third-party interference</a:t>
            </a:r>
          </a:p>
          <a:p>
            <a:pPr lvl="1" eaLnBrk="1" hangingPunct="1">
              <a:lnSpc>
                <a:spcPct val="90000"/>
              </a:lnSpc>
              <a:spcBef>
                <a:spcPts val="600"/>
              </a:spcBef>
            </a:pPr>
            <a:r>
              <a:rPr lang="en-US" altLang="en-US" sz="2100" dirty="0"/>
              <a:t>Terms of agreement between buyer and seller are directly written into lines of code</a:t>
            </a:r>
          </a:p>
          <a:p>
            <a:pPr lvl="1" eaLnBrk="1" hangingPunct="1">
              <a:lnSpc>
                <a:spcPct val="90000"/>
              </a:lnSpc>
              <a:spcBef>
                <a:spcPts val="600"/>
              </a:spcBef>
            </a:pPr>
            <a:r>
              <a:rPr lang="en-US" altLang="en-US" sz="2100" dirty="0"/>
              <a:t>Trust between the parties is not an issue because the transaction is witnessed and verified by hundreds of people; therefore, there is no need for an intermediary</a:t>
            </a:r>
            <a:endParaRPr lang="en-US" altLang="en-US" sz="2500" dirty="0"/>
          </a:p>
          <a:p>
            <a:pPr eaLnBrk="1" hangingPunct="1">
              <a:lnSpc>
                <a:spcPct val="90000"/>
              </a:lnSpc>
              <a:spcBef>
                <a:spcPts val="600"/>
              </a:spcBef>
            </a:pPr>
            <a:endParaRPr lang="en-US" altLang="en-US" sz="2300" dirty="0"/>
          </a:p>
          <a:p>
            <a:pPr eaLnBrk="1" hangingPunct="1">
              <a:lnSpc>
                <a:spcPct val="90000"/>
              </a:lnSpc>
              <a:spcBef>
                <a:spcPts val="600"/>
              </a:spcBef>
            </a:pPr>
            <a:r>
              <a:rPr lang="en-US" altLang="en-US" sz="2300" dirty="0"/>
              <a:t>Ethereum is the biggest, most widely used, and most developed smart contract platform in the world</a:t>
            </a:r>
          </a:p>
          <a:p>
            <a:pPr lvl="1" eaLnBrk="1" hangingPunct="1">
              <a:lnSpc>
                <a:spcPct val="90000"/>
              </a:lnSpc>
              <a:spcBef>
                <a:spcPts val="600"/>
              </a:spcBef>
            </a:pPr>
            <a:r>
              <a:rPr lang="en-US" altLang="en-US" sz="2100" dirty="0"/>
              <a:t>Launched in 2014 by Vitalik Buterin</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703840" y="6583045"/>
            <a:ext cx="76992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98920"/>
            <a:ext cx="2133600" cy="273050"/>
          </a:xfrm>
        </p:spPr>
        <p:txBody>
          <a:bodyPr/>
          <a:lstStyle/>
          <a:p>
            <a:pPr>
              <a:defRPr/>
            </a:pPr>
            <a:r>
              <a:rPr lang="en-US" altLang="en-US" dirty="0"/>
              <a:t>19-20</a:t>
            </a:r>
          </a:p>
        </p:txBody>
      </p:sp>
    </p:spTree>
    <p:extLst>
      <p:ext uri="{BB962C8B-B14F-4D97-AF65-F5344CB8AC3E}">
        <p14:creationId xmlns:p14="http://schemas.microsoft.com/office/powerpoint/2010/main" val="25937611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Decentralized Finance (DeFi)</a:t>
            </a:r>
          </a:p>
        </p:txBody>
      </p:sp>
      <p:sp>
        <p:nvSpPr>
          <p:cNvPr id="7173" name="Rectangle 3"/>
          <p:cNvSpPr>
            <a:spLocks noGrp="1" noChangeArrowheads="1"/>
          </p:cNvSpPr>
          <p:nvPr>
            <p:ph type="body" sz="half" idx="4294967295"/>
          </p:nvPr>
        </p:nvSpPr>
        <p:spPr>
          <a:xfrm>
            <a:off x="160639" y="1719263"/>
            <a:ext cx="8748584" cy="45443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DeFi</a:t>
            </a:r>
            <a:r>
              <a:rPr lang="en-US" altLang="en-US" sz="2400" dirty="0"/>
              <a:t> is an umbrella term encompassing the vision of a financial system that functions without any intermediaries, such as banks, insurance companies, or clearinghouses, and is operated just by the power of smart contracts</a:t>
            </a:r>
          </a:p>
          <a:p>
            <a:pPr lvl="1" eaLnBrk="1" hangingPunct="1">
              <a:lnSpc>
                <a:spcPct val="90000"/>
              </a:lnSpc>
            </a:pPr>
            <a:r>
              <a:rPr lang="en-US" altLang="en-US" sz="2200" dirty="0"/>
              <a:t>DeFi is a niche market with relatively low volumes—however, these numbers are growing rapidly</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1137935" y="6583362"/>
            <a:ext cx="679399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19-21</a:t>
            </a:r>
          </a:p>
        </p:txBody>
      </p:sp>
    </p:spTree>
    <p:extLst>
      <p:ext uri="{BB962C8B-B14F-4D97-AF65-F5344CB8AC3E}">
        <p14:creationId xmlns:p14="http://schemas.microsoft.com/office/powerpoint/2010/main" val="42029703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Market Support Services (Continued)</a:t>
            </a:r>
          </a:p>
        </p:txBody>
      </p:sp>
      <p:sp>
        <p:nvSpPr>
          <p:cNvPr id="7173" name="Rectangle 3"/>
          <p:cNvSpPr>
            <a:spLocks noGrp="1" noChangeArrowheads="1"/>
          </p:cNvSpPr>
          <p:nvPr>
            <p:ph type="body" sz="half" idx="4294967295"/>
          </p:nvPr>
        </p:nvSpPr>
        <p:spPr>
          <a:xfrm>
            <a:off x="160637" y="1525971"/>
            <a:ext cx="8822723" cy="49221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buSzPct val="150000"/>
              <a:buFont typeface="Arial" panose="020B0604020202020204" pitchFamily="34" charset="0"/>
              <a:buChar char="•"/>
            </a:pPr>
            <a:r>
              <a:rPr lang="en-US" altLang="en-US" sz="2300" b="1" i="1" dirty="0"/>
              <a:t>Artificial Intelligence (AI) and Machine Learning</a:t>
            </a:r>
            <a:endParaRPr lang="en-US" altLang="en-US" sz="2300" dirty="0"/>
          </a:p>
          <a:p>
            <a:pPr lvl="1" eaLnBrk="1" hangingPunct="1">
              <a:lnSpc>
                <a:spcPct val="90000"/>
              </a:lnSpc>
              <a:spcBef>
                <a:spcPts val="600"/>
              </a:spcBef>
            </a:pPr>
            <a:r>
              <a:rPr lang="en-US" altLang="en-US" sz="2100" b="1" dirty="0"/>
              <a:t>Artificial intelligence </a:t>
            </a:r>
            <a:r>
              <a:rPr lang="en-US" altLang="en-US" sz="2100" dirty="0"/>
              <a:t>is the application of computational tools to address tasks traditionally requiring human sophistication</a:t>
            </a:r>
            <a:endParaRPr lang="en-US" altLang="en-US" sz="1800" dirty="0"/>
          </a:p>
          <a:p>
            <a:pPr lvl="1" eaLnBrk="1" hangingPunct="1">
              <a:lnSpc>
                <a:spcPct val="90000"/>
              </a:lnSpc>
              <a:spcBef>
                <a:spcPts val="600"/>
              </a:spcBef>
            </a:pPr>
            <a:r>
              <a:rPr lang="en-US" altLang="en-US" sz="2100" b="1" dirty="0"/>
              <a:t>Machine learning </a:t>
            </a:r>
            <a:r>
              <a:rPr lang="en-US" altLang="en-US" sz="2100" dirty="0"/>
              <a:t>is a subcategory of AI, defined as a method of designing a sequence of actions to solve a problem (i.e., algorithms) which optimize automatically through experience and with limited or no human intervention</a:t>
            </a:r>
          </a:p>
          <a:p>
            <a:pPr lvl="2" eaLnBrk="1" hangingPunct="1">
              <a:lnSpc>
                <a:spcPct val="90000"/>
              </a:lnSpc>
              <a:spcBef>
                <a:spcPts val="600"/>
              </a:spcBef>
            </a:pPr>
            <a:r>
              <a:rPr lang="en-US" altLang="en-US" sz="2000" dirty="0"/>
              <a:t>Machine learning algorithms are used to identify patterns that are correlated with other events of patterns</a:t>
            </a:r>
          </a:p>
          <a:p>
            <a:pPr eaLnBrk="1" hangingPunct="1">
              <a:lnSpc>
                <a:spcPct val="90000"/>
              </a:lnSpc>
              <a:spcBef>
                <a:spcPts val="600"/>
              </a:spcBef>
              <a:buSzPct val="150000"/>
              <a:buFont typeface="Arial" panose="020B0604020202020204" pitchFamily="34" charset="0"/>
              <a:buChar char="•"/>
            </a:pPr>
            <a:r>
              <a:rPr lang="en-US" altLang="en-US" sz="2300" b="1" i="1" dirty="0"/>
              <a:t>Internet-of-Things (IOT) </a:t>
            </a:r>
            <a:r>
              <a:rPr lang="en-US" altLang="en-US" sz="2300" dirty="0"/>
              <a:t>encompasses everything connected to the Internet, but the term is increasingly being used to define objects that “talk” to each other</a:t>
            </a:r>
          </a:p>
          <a:p>
            <a:pPr marL="806450" lvl="1" indent="-457200" eaLnBrk="1" hangingPunct="1">
              <a:lnSpc>
                <a:spcPct val="90000"/>
              </a:lnSpc>
              <a:spcBef>
                <a:spcPts val="600"/>
              </a:spcBef>
            </a:pPr>
            <a:r>
              <a:rPr lang="en-US" altLang="en-US" sz="2100" dirty="0"/>
              <a:t>Made up of connected devices from simple sensors to smartphones and wearables (e.g., bank apps for Apple Watch and Barclay’s bPay wearable contactless payment solution)</a:t>
            </a:r>
          </a:p>
          <a:p>
            <a:pPr marL="806450" lvl="1" indent="-457200" eaLnBrk="1" hangingPunct="1">
              <a:lnSpc>
                <a:spcPct val="90000"/>
              </a:lnSpc>
              <a:spcBef>
                <a:spcPts val="600"/>
              </a:spcBef>
            </a:pPr>
            <a:endParaRPr lang="en-US" altLang="en-US" sz="2100" dirty="0"/>
          </a:p>
          <a:p>
            <a:pPr lvl="1" eaLnBrk="1" hangingPunct="1">
              <a:lnSpc>
                <a:spcPct val="90000"/>
              </a:lnSpc>
              <a:spcBef>
                <a:spcPts val="600"/>
              </a:spcBef>
            </a:pPr>
            <a:endParaRPr lang="en-US" altLang="en-US" sz="20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987551" y="6544056"/>
            <a:ext cx="71688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19-22</a:t>
            </a:r>
          </a:p>
        </p:txBody>
      </p:sp>
    </p:spTree>
    <p:extLst>
      <p:ext uri="{BB962C8B-B14F-4D97-AF65-F5344CB8AC3E}">
        <p14:creationId xmlns:p14="http://schemas.microsoft.com/office/powerpoint/2010/main" val="40603148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32487" y="319947"/>
            <a:ext cx="7543800" cy="1311145"/>
          </a:xfrm>
        </p:spPr>
        <p:txBody>
          <a:bodyPr anchor="ctr"/>
          <a:lstStyle/>
          <a:p>
            <a:pPr eaLnBrk="1" hangingPunct="1"/>
            <a:r>
              <a:rPr lang="en-US" altLang="en-US" sz="3500" dirty="0"/>
              <a:t>Cost of Storage and Global Data Availability, 2009-2017</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726947" y="6553200"/>
            <a:ext cx="769010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19-23</a:t>
            </a:r>
          </a:p>
        </p:txBody>
      </p:sp>
      <p:pic>
        <p:nvPicPr>
          <p:cNvPr id="3" name="Picture 2">
            <a:extLst>
              <a:ext uri="{FF2B5EF4-FFF2-40B4-BE49-F238E27FC236}">
                <a16:creationId xmlns:a16="http://schemas.microsoft.com/office/drawing/2014/main" id="{7B1BC971-FA1D-4D00-831A-968A3CE55A3F}"/>
              </a:ext>
            </a:extLst>
          </p:cNvPr>
          <p:cNvPicPr>
            <a:picLocks noChangeAspect="1"/>
          </p:cNvPicPr>
          <p:nvPr/>
        </p:nvPicPr>
        <p:blipFill>
          <a:blip r:embed="rId3"/>
          <a:stretch>
            <a:fillRect/>
          </a:stretch>
        </p:blipFill>
        <p:spPr>
          <a:xfrm>
            <a:off x="538162" y="2049162"/>
            <a:ext cx="8067675" cy="4267200"/>
          </a:xfrm>
          <a:prstGeom prst="rect">
            <a:avLst/>
          </a:prstGeom>
        </p:spPr>
      </p:pic>
    </p:spTree>
    <p:extLst>
      <p:ext uri="{BB962C8B-B14F-4D97-AF65-F5344CB8AC3E}">
        <p14:creationId xmlns:p14="http://schemas.microsoft.com/office/powerpoint/2010/main" val="41697561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34595"/>
            <a:ext cx="7543800" cy="1295400"/>
          </a:xfrm>
        </p:spPr>
        <p:txBody>
          <a:bodyPr anchor="ctr"/>
          <a:lstStyle/>
          <a:p>
            <a:pPr eaLnBrk="1" hangingPunct="1"/>
            <a:r>
              <a:rPr lang="en-US" altLang="en-US" sz="3500" dirty="0"/>
              <a:t>Recent Developments in Market Support Services (Concluded)</a:t>
            </a:r>
          </a:p>
        </p:txBody>
      </p:sp>
      <p:sp>
        <p:nvSpPr>
          <p:cNvPr id="7173" name="Rectangle 3"/>
          <p:cNvSpPr>
            <a:spLocks noGrp="1" noChangeArrowheads="1"/>
          </p:cNvSpPr>
          <p:nvPr>
            <p:ph type="body" sz="half" idx="4294967295"/>
          </p:nvPr>
        </p:nvSpPr>
        <p:spPr>
          <a:xfrm>
            <a:off x="160638" y="1532238"/>
            <a:ext cx="8822723" cy="502096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85000"/>
              </a:lnSpc>
              <a:spcBef>
                <a:spcPts val="600"/>
              </a:spcBef>
              <a:buFont typeface="+mj-lt"/>
              <a:buAutoNum type="arabicPeriod" startAt="4"/>
            </a:pPr>
            <a:r>
              <a:rPr lang="en-US" altLang="en-US" sz="2200" b="1" i="1" dirty="0"/>
              <a:t>Credit, Deposit, and Capital-Raising Services</a:t>
            </a:r>
          </a:p>
          <a:p>
            <a:pPr marL="806450" lvl="1" indent="-457200" eaLnBrk="1" hangingPunct="1">
              <a:lnSpc>
                <a:spcPct val="85000"/>
              </a:lnSpc>
              <a:spcBef>
                <a:spcPts val="600"/>
              </a:spcBef>
            </a:pPr>
            <a:r>
              <a:rPr lang="en-US" altLang="en-US" sz="2000" dirty="0"/>
              <a:t>Fintech innovations include crowdfunding, lending marketplaces, mobile banks, and credit scoring</a:t>
            </a:r>
          </a:p>
          <a:p>
            <a:pPr marL="1101725" lvl="2" indent="-457200" eaLnBrk="1" hangingPunct="1">
              <a:lnSpc>
                <a:spcPct val="85000"/>
              </a:lnSpc>
              <a:spcBef>
                <a:spcPts val="600"/>
              </a:spcBef>
            </a:pPr>
            <a:r>
              <a:rPr lang="en-US" altLang="en-US" sz="1900" i="1" dirty="0"/>
              <a:t>Crowdfunding</a:t>
            </a:r>
            <a:r>
              <a:rPr lang="en-US" altLang="en-US" sz="1900" dirty="0"/>
              <a:t> is a way of raising money through the collective effort of family, friends, individual investors, and customers (e.g., KickStarter, CrowdCube, Indiegogo, and GoFundMe)</a:t>
            </a:r>
          </a:p>
          <a:p>
            <a:pPr marL="1101725" lvl="2" indent="-457200" eaLnBrk="1" hangingPunct="1">
              <a:lnSpc>
                <a:spcPct val="85000"/>
              </a:lnSpc>
              <a:spcBef>
                <a:spcPts val="600"/>
              </a:spcBef>
            </a:pPr>
            <a:r>
              <a:rPr lang="en-US" altLang="en-US" sz="1900" i="1" dirty="0"/>
              <a:t>Lending marketplaces </a:t>
            </a:r>
            <a:r>
              <a:rPr lang="en-US" altLang="en-US" sz="1900" dirty="0"/>
              <a:t>are part of a nonbank lending industry that makes loans to consumers and small businesses (e.g., LendingClub, OnDeck, Avant, GreenSky, Kabbage, and SoFi)</a:t>
            </a:r>
          </a:p>
          <a:p>
            <a:pPr marL="457200" indent="-457200" eaLnBrk="1" hangingPunct="1">
              <a:lnSpc>
                <a:spcPct val="85000"/>
              </a:lnSpc>
              <a:spcBef>
                <a:spcPts val="600"/>
              </a:spcBef>
              <a:buFont typeface="+mj-lt"/>
              <a:buAutoNum type="arabicPeriod" startAt="4"/>
            </a:pPr>
            <a:r>
              <a:rPr lang="en-US" altLang="en-US" sz="2200" b="1" i="1" dirty="0"/>
              <a:t>Investment Management Services</a:t>
            </a:r>
          </a:p>
          <a:p>
            <a:pPr marL="806450" lvl="1" indent="-457200" eaLnBrk="1" hangingPunct="1">
              <a:lnSpc>
                <a:spcPct val="85000"/>
              </a:lnSpc>
              <a:spcBef>
                <a:spcPts val="600"/>
              </a:spcBef>
            </a:pPr>
            <a:r>
              <a:rPr lang="en-US" altLang="en-US" sz="2000" dirty="0"/>
              <a:t>Fintechs in this space provide solutions for high-frequency trading (HFT), copy trading, e-trading, and </a:t>
            </a:r>
            <a:r>
              <a:rPr lang="en-US" altLang="en-US" sz="2000" b="1" dirty="0"/>
              <a:t>robo-advice</a:t>
            </a:r>
          </a:p>
          <a:p>
            <a:pPr marL="1101725" lvl="2" indent="-457200" eaLnBrk="1" hangingPunct="1">
              <a:lnSpc>
                <a:spcPct val="85000"/>
              </a:lnSpc>
              <a:spcBef>
                <a:spcPts val="600"/>
              </a:spcBef>
            </a:pPr>
            <a:r>
              <a:rPr lang="en-US" altLang="en-US" sz="1900" i="1" dirty="0"/>
              <a:t>HFT</a:t>
            </a:r>
            <a:r>
              <a:rPr lang="en-US" altLang="en-US" sz="1900" dirty="0"/>
              <a:t> allows trades to be executed in micro-seconds</a:t>
            </a:r>
          </a:p>
          <a:p>
            <a:pPr marL="1101725" lvl="2" indent="-457200" eaLnBrk="1" hangingPunct="1">
              <a:lnSpc>
                <a:spcPct val="85000"/>
              </a:lnSpc>
              <a:spcBef>
                <a:spcPts val="600"/>
              </a:spcBef>
            </a:pPr>
            <a:r>
              <a:rPr lang="en-US" altLang="en-US" sz="1900" i="1" dirty="0"/>
              <a:t>Copy trading </a:t>
            </a:r>
            <a:r>
              <a:rPr lang="en-US" altLang="en-US" sz="1900" dirty="0"/>
              <a:t>allows millions of individuals to trade FX on platforms such as Trade360, </a:t>
            </a:r>
            <a:r>
              <a:rPr lang="en-US" altLang="en-US" sz="1900" dirty="0" err="1"/>
              <a:t>eToro</a:t>
            </a:r>
            <a:r>
              <a:rPr lang="en-US" altLang="en-US" sz="1900" dirty="0"/>
              <a:t>, </a:t>
            </a:r>
            <a:r>
              <a:rPr lang="en-US" altLang="en-US" sz="1900" dirty="0" err="1"/>
              <a:t>OctaTX</a:t>
            </a:r>
            <a:r>
              <a:rPr lang="en-US" altLang="en-US" sz="1900" dirty="0"/>
              <a:t>,  and </a:t>
            </a:r>
            <a:r>
              <a:rPr lang="en-US" altLang="en-US" sz="1900" dirty="0" err="1"/>
              <a:t>ZuluTrade</a:t>
            </a:r>
            <a:endParaRPr lang="en-US" altLang="en-US" sz="1900" dirty="0"/>
          </a:p>
          <a:p>
            <a:pPr marL="1101725" lvl="2" indent="-457200" eaLnBrk="1" hangingPunct="1">
              <a:lnSpc>
                <a:spcPct val="85000"/>
              </a:lnSpc>
              <a:spcBef>
                <a:spcPts val="600"/>
              </a:spcBef>
            </a:pPr>
            <a:r>
              <a:rPr lang="en-US" altLang="en-US" sz="1900" b="1" dirty="0"/>
              <a:t>Robo-advice </a:t>
            </a:r>
            <a:r>
              <a:rPr lang="en-US" altLang="en-US" sz="1900" dirty="0"/>
              <a:t>is an online service that provides automated portfolios based on your preferences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781811" y="6576315"/>
            <a:ext cx="758037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19-24</a:t>
            </a:r>
          </a:p>
        </p:txBody>
      </p:sp>
    </p:spTree>
    <p:extLst>
      <p:ext uri="{BB962C8B-B14F-4D97-AF65-F5344CB8AC3E}">
        <p14:creationId xmlns:p14="http://schemas.microsoft.com/office/powerpoint/2010/main" val="8925078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09881"/>
            <a:ext cx="7543800" cy="1295400"/>
          </a:xfrm>
        </p:spPr>
        <p:txBody>
          <a:bodyPr anchor="ctr"/>
          <a:lstStyle/>
          <a:p>
            <a:pPr eaLnBrk="1" hangingPunct="1"/>
            <a:r>
              <a:rPr lang="en-US" altLang="en-US" sz="3500" dirty="0"/>
              <a:t>Regulatory Approaches to Fintech: Fintech Charters and Other Licenses</a:t>
            </a:r>
          </a:p>
        </p:txBody>
      </p:sp>
      <p:sp>
        <p:nvSpPr>
          <p:cNvPr id="7173" name="Rectangle 3"/>
          <p:cNvSpPr>
            <a:spLocks noGrp="1" noChangeArrowheads="1"/>
          </p:cNvSpPr>
          <p:nvPr>
            <p:ph type="body" sz="half" idx="4294967295"/>
          </p:nvPr>
        </p:nvSpPr>
        <p:spPr>
          <a:xfrm>
            <a:off x="160638" y="1532238"/>
            <a:ext cx="8822723" cy="502096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200" dirty="0"/>
              <a:t>Fintech firms currently represent a relatively small portion of the global banking service market, but, regionally, some already provide a considerable part of local banking services</a:t>
            </a:r>
          </a:p>
          <a:p>
            <a:pPr eaLnBrk="1" hangingPunct="1">
              <a:lnSpc>
                <a:spcPct val="85000"/>
              </a:lnSpc>
              <a:spcBef>
                <a:spcPts val="600"/>
              </a:spcBef>
            </a:pPr>
            <a:r>
              <a:rPr lang="en-US" altLang="en-US" sz="2200" dirty="0"/>
              <a:t>Regulators have lowered barriers in forms of virtual bank licenses, fintech charters and e-money licenses</a:t>
            </a:r>
          </a:p>
          <a:p>
            <a:pPr lvl="1" eaLnBrk="1" hangingPunct="1">
              <a:lnSpc>
                <a:spcPct val="85000"/>
              </a:lnSpc>
              <a:spcBef>
                <a:spcPts val="600"/>
              </a:spcBef>
            </a:pPr>
            <a:r>
              <a:rPr lang="en-US" altLang="en-US" sz="1900" b="1" dirty="0"/>
              <a:t>Fintech charter </a:t>
            </a:r>
            <a:r>
              <a:rPr lang="en-US" altLang="en-US" sz="1900" dirty="0"/>
              <a:t>is a special-purpose bank charter for nonbank fintech companies to operate in the banking system providing preemption from many state laws</a:t>
            </a:r>
          </a:p>
          <a:p>
            <a:pPr eaLnBrk="1" hangingPunct="1">
              <a:lnSpc>
                <a:spcPct val="85000"/>
              </a:lnSpc>
              <a:spcBef>
                <a:spcPts val="600"/>
              </a:spcBef>
            </a:pPr>
            <a:r>
              <a:rPr lang="en-US" altLang="en-US" sz="2200" i="1" dirty="0"/>
              <a:t>Regulatory sandboxes </a:t>
            </a:r>
            <a:r>
              <a:rPr lang="en-US" altLang="en-US" sz="2200" dirty="0"/>
              <a:t>are frameworks set up by a financial regulator to allow early-stage fintech startups to test their offerings in a controlled environment under the regulator’s supervision</a:t>
            </a:r>
          </a:p>
          <a:p>
            <a:pPr lvl="1" eaLnBrk="1" hangingPunct="1">
              <a:lnSpc>
                <a:spcPct val="85000"/>
              </a:lnSpc>
              <a:spcBef>
                <a:spcPts val="600"/>
              </a:spcBef>
            </a:pPr>
            <a:r>
              <a:rPr lang="en-US" altLang="en-US" sz="1900" dirty="0"/>
              <a:t>2015 - UK Financial Conduct Authority (FCA) launched first regulatory sandbox for fintech startups. By 2020, around 50 countries have followed</a:t>
            </a:r>
          </a:p>
          <a:p>
            <a:pPr lvl="1" eaLnBrk="1" hangingPunct="1">
              <a:lnSpc>
                <a:spcPct val="85000"/>
              </a:lnSpc>
              <a:spcBef>
                <a:spcPts val="600"/>
              </a:spcBef>
            </a:pPr>
            <a:r>
              <a:rPr lang="en-US" altLang="en-US" sz="1900" dirty="0"/>
              <a:t>March 2018 - Arizona became first U.S. state to launch a fintech sandbox</a:t>
            </a:r>
          </a:p>
          <a:p>
            <a:pPr lvl="1" eaLnBrk="1" hangingPunct="1">
              <a:lnSpc>
                <a:spcPct val="85000"/>
              </a:lnSpc>
              <a:spcBef>
                <a:spcPts val="600"/>
              </a:spcBef>
            </a:pPr>
            <a:r>
              <a:rPr lang="en-US" altLang="en-US" sz="1900" dirty="0"/>
              <a:t>In 2021 lawmakers in 11 states and Washington, DC, proposed bills that would create fintech sandboxes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1074419" y="6576315"/>
            <a:ext cx="699516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19-25</a:t>
            </a:r>
          </a:p>
        </p:txBody>
      </p:sp>
    </p:spTree>
    <p:extLst>
      <p:ext uri="{BB962C8B-B14F-4D97-AF65-F5344CB8AC3E}">
        <p14:creationId xmlns:p14="http://schemas.microsoft.com/office/powerpoint/2010/main" val="8277866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457200" y="109881"/>
            <a:ext cx="7543800" cy="1295400"/>
          </a:xfrm>
        </p:spPr>
        <p:txBody>
          <a:bodyPr anchor="ctr"/>
          <a:lstStyle/>
          <a:p>
            <a:pPr eaLnBrk="1" hangingPunct="1"/>
            <a:r>
              <a:rPr lang="en-US" altLang="en-US" sz="3500" dirty="0"/>
              <a:t>Regulatory Approaches to Fintech: International Regulations</a:t>
            </a:r>
          </a:p>
        </p:txBody>
      </p:sp>
      <p:sp>
        <p:nvSpPr>
          <p:cNvPr id="7173" name="Rectangle 3"/>
          <p:cNvSpPr>
            <a:spLocks noGrp="1" noChangeArrowheads="1"/>
          </p:cNvSpPr>
          <p:nvPr>
            <p:ph type="body" sz="half" idx="4294967295"/>
          </p:nvPr>
        </p:nvSpPr>
        <p:spPr>
          <a:xfrm>
            <a:off x="160638" y="1532238"/>
            <a:ext cx="8822723" cy="502096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300" dirty="0"/>
              <a:t>Two significant changes to EU regulations have given the fintech industry a major shot in the arm and strengthened its position as a competitor to traditional banking:</a:t>
            </a:r>
          </a:p>
          <a:p>
            <a:pPr marL="801687" lvl="1" indent="-457200" eaLnBrk="1" hangingPunct="1">
              <a:lnSpc>
                <a:spcPct val="87000"/>
              </a:lnSpc>
              <a:spcBef>
                <a:spcPts val="600"/>
              </a:spcBef>
              <a:buFont typeface="+mj-lt"/>
              <a:buAutoNum type="arabicPeriod"/>
            </a:pPr>
            <a:r>
              <a:rPr lang="en-US" altLang="en-US" sz="2100" b="1" dirty="0"/>
              <a:t>General Data Protection Regulation (GDPR) </a:t>
            </a:r>
            <a:r>
              <a:rPr lang="en-US" altLang="en-US" sz="2100" dirty="0"/>
              <a:t>is the world’s strongest set of data protection rules, which enhance how people can access information about them and places limits on what organizations can do with personal data</a:t>
            </a:r>
          </a:p>
          <a:p>
            <a:pPr marL="1096962" lvl="2" indent="-457200" eaLnBrk="1" hangingPunct="1">
              <a:lnSpc>
                <a:spcPct val="87000"/>
              </a:lnSpc>
              <a:spcBef>
                <a:spcPts val="600"/>
              </a:spcBef>
            </a:pPr>
            <a:r>
              <a:rPr lang="en-US" altLang="en-US" sz="1900" dirty="0"/>
              <a:t>Adopted by the EU in 2016 and now recognized as law </a:t>
            </a:r>
          </a:p>
          <a:p>
            <a:pPr marL="801687" lvl="1" indent="-457200" eaLnBrk="1" hangingPunct="1">
              <a:lnSpc>
                <a:spcPct val="87000"/>
              </a:lnSpc>
              <a:spcBef>
                <a:spcPts val="600"/>
              </a:spcBef>
              <a:buFont typeface="+mj-lt"/>
              <a:buAutoNum type="arabicPeriod"/>
            </a:pPr>
            <a:r>
              <a:rPr lang="en-US" altLang="en-US" sz="2100" b="1" dirty="0"/>
              <a:t>Payment Services Directive 2 (PSD2) </a:t>
            </a:r>
            <a:r>
              <a:rPr lang="en-US" altLang="en-US" sz="2100" dirty="0"/>
              <a:t>seeks to make payments more secure in Europe, boost innovation, and help banking services adapt to new technologies</a:t>
            </a:r>
          </a:p>
          <a:p>
            <a:pPr marL="1096962" lvl="2" indent="-457200" eaLnBrk="1" hangingPunct="1">
              <a:lnSpc>
                <a:spcPct val="87000"/>
              </a:lnSpc>
              <a:spcBef>
                <a:spcPts val="600"/>
              </a:spcBef>
            </a:pPr>
            <a:r>
              <a:rPr lang="en-US" altLang="en-US" sz="1900" dirty="0"/>
              <a:t>Passed in 2015 and came into force in 2018</a:t>
            </a:r>
          </a:p>
          <a:p>
            <a:pPr marL="452437" indent="-457200" eaLnBrk="1" hangingPunct="1">
              <a:lnSpc>
                <a:spcPct val="87000"/>
              </a:lnSpc>
              <a:spcBef>
                <a:spcPts val="600"/>
              </a:spcBef>
            </a:pPr>
            <a:r>
              <a:rPr lang="en-US" altLang="en-US" sz="2300" dirty="0"/>
              <a:t>Open Banking phenomenon emerged from PSD2, which forced the EU’s and UK’s biggest banks to release their data in a secure, standardized form so that it can be shared more easily among authorized organizations online</a:t>
            </a:r>
          </a:p>
          <a:p>
            <a:pPr eaLnBrk="1" hangingPunct="1">
              <a:lnSpc>
                <a:spcPct val="87000"/>
              </a:lnSpc>
              <a:spcBef>
                <a:spcPts val="600"/>
              </a:spcBef>
            </a:pPr>
            <a:endParaRPr lang="en-US" altLang="en-US" sz="1900" dirty="0"/>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864107" y="6571488"/>
            <a:ext cx="741578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19-26</a:t>
            </a:r>
          </a:p>
        </p:txBody>
      </p:sp>
    </p:spTree>
    <p:extLst>
      <p:ext uri="{BB962C8B-B14F-4D97-AF65-F5344CB8AC3E}">
        <p14:creationId xmlns:p14="http://schemas.microsoft.com/office/powerpoint/2010/main" val="266915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Global Fintech Venture Capital Investments</a:t>
            </a:r>
          </a:p>
        </p:txBody>
      </p:sp>
      <p:sp>
        <p:nvSpPr>
          <p:cNvPr id="5" name="Footer Placeholder 3">
            <a:extLst>
              <a:ext uri="{FF2B5EF4-FFF2-40B4-BE49-F238E27FC236}">
                <a16:creationId xmlns:a16="http://schemas.microsoft.com/office/drawing/2014/main" id="{0F857BFB-BA10-46A3-9E29-76E45D7EF9D7}"/>
              </a:ext>
            </a:extLst>
          </p:cNvPr>
          <p:cNvSpPr>
            <a:spLocks noGrp="1"/>
          </p:cNvSpPr>
          <p:nvPr>
            <p:ph type="ftr" sz="quarter" idx="11"/>
          </p:nvPr>
        </p:nvSpPr>
        <p:spPr>
          <a:xfrm>
            <a:off x="589788" y="6559296"/>
            <a:ext cx="796442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0E6779C-52BD-43C6-AFE8-93360E5E8A58}"/>
              </a:ext>
            </a:extLst>
          </p:cNvPr>
          <p:cNvSpPr>
            <a:spLocks noGrp="1"/>
          </p:cNvSpPr>
          <p:nvPr>
            <p:ph type="sldNum" sz="quarter" idx="12"/>
          </p:nvPr>
        </p:nvSpPr>
        <p:spPr>
          <a:xfrm>
            <a:off x="6523222" y="6569075"/>
            <a:ext cx="2133600" cy="273050"/>
          </a:xfrm>
        </p:spPr>
        <p:txBody>
          <a:bodyPr/>
          <a:lstStyle/>
          <a:p>
            <a:pPr>
              <a:defRPr/>
            </a:pPr>
            <a:r>
              <a:rPr lang="en-US" altLang="en-US" dirty="0"/>
              <a:t>19-3</a:t>
            </a:r>
          </a:p>
        </p:txBody>
      </p:sp>
    </p:spTree>
    <p:extLst>
      <p:ext uri="{BB962C8B-B14F-4D97-AF65-F5344CB8AC3E}">
        <p14:creationId xmlns:p14="http://schemas.microsoft.com/office/powerpoint/2010/main" val="22353573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Defining Fintech</a:t>
            </a:r>
          </a:p>
        </p:txBody>
      </p:sp>
      <p:sp>
        <p:nvSpPr>
          <p:cNvPr id="4101" name="Rectangle 3"/>
          <p:cNvSpPr>
            <a:spLocks noGrp="1" noChangeArrowheads="1"/>
          </p:cNvSpPr>
          <p:nvPr>
            <p:ph type="body" sz="half" idx="4294967295"/>
          </p:nvPr>
        </p:nvSpPr>
        <p:spPr>
          <a:xfrm>
            <a:off x="172995" y="1719263"/>
            <a:ext cx="8822724" cy="47309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Financial Stability Board (FSB) defines fintech as, “technology-enabled innovation in financial services that could result in new business models, applications, processes or products with an associated </a:t>
            </a:r>
            <a:r>
              <a:rPr lang="en-US" altLang="en-US" sz="2400" i="1" dirty="0"/>
              <a:t>material</a:t>
            </a:r>
            <a:r>
              <a:rPr lang="en-US" altLang="en-US" sz="2400" dirty="0"/>
              <a:t> effect on the provision of financial services”</a:t>
            </a:r>
          </a:p>
          <a:p>
            <a:pPr eaLnBrk="1" hangingPunct="1"/>
            <a:r>
              <a:rPr lang="en-US" altLang="en-US" sz="2400" dirty="0"/>
              <a:t>Term </a:t>
            </a:r>
            <a:r>
              <a:rPr lang="en-US" altLang="en-US" sz="2400" i="1" dirty="0"/>
              <a:t>fintech</a:t>
            </a:r>
            <a:r>
              <a:rPr lang="en-US" altLang="en-US" sz="2400" dirty="0"/>
              <a:t> is used to describe firms whose business model focuses on these innovations.  Due to this recent wave of innovations, risks of digital disruption stemming from increased competition is rising.</a:t>
            </a:r>
          </a:p>
          <a:p>
            <a:pPr eaLnBrk="1" hangingPunct="1"/>
            <a:endParaRPr lang="en-US" altLang="en-US" sz="2400" dirty="0"/>
          </a:p>
        </p:txBody>
      </p:sp>
      <p:sp>
        <p:nvSpPr>
          <p:cNvPr id="5" name="Footer Placeholder 3">
            <a:extLst>
              <a:ext uri="{FF2B5EF4-FFF2-40B4-BE49-F238E27FC236}">
                <a16:creationId xmlns:a16="http://schemas.microsoft.com/office/drawing/2014/main" id="{A68AC842-1C7E-4C0E-8553-0B9475899D3D}"/>
              </a:ext>
            </a:extLst>
          </p:cNvPr>
          <p:cNvSpPr>
            <a:spLocks noGrp="1"/>
          </p:cNvSpPr>
          <p:nvPr>
            <p:ph type="ftr" sz="quarter" idx="11"/>
          </p:nvPr>
        </p:nvSpPr>
        <p:spPr>
          <a:xfrm>
            <a:off x="885609" y="6569583"/>
            <a:ext cx="73974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583D2DA-3A08-4B76-83BB-03016280D3E2}"/>
              </a:ext>
            </a:extLst>
          </p:cNvPr>
          <p:cNvSpPr>
            <a:spLocks noGrp="1"/>
          </p:cNvSpPr>
          <p:nvPr>
            <p:ph type="sldNum" sz="quarter" idx="12"/>
          </p:nvPr>
        </p:nvSpPr>
        <p:spPr>
          <a:xfrm>
            <a:off x="6523222" y="6569075"/>
            <a:ext cx="2133600" cy="273050"/>
          </a:xfrm>
        </p:spPr>
        <p:txBody>
          <a:bodyPr/>
          <a:lstStyle/>
          <a:p>
            <a:pPr>
              <a:defRPr/>
            </a:pPr>
            <a:r>
              <a:rPr lang="en-US" altLang="en-US" dirty="0"/>
              <a:t>19-4</a:t>
            </a:r>
          </a:p>
        </p:txBody>
      </p:sp>
    </p:spTree>
    <p:extLst>
      <p:ext uri="{BB962C8B-B14F-4D97-AF65-F5344CB8AC3E}">
        <p14:creationId xmlns:p14="http://schemas.microsoft.com/office/powerpoint/2010/main" val="29560737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Evolution of Fintech Innovations</a:t>
            </a:r>
          </a:p>
        </p:txBody>
      </p:sp>
      <p:sp>
        <p:nvSpPr>
          <p:cNvPr id="5125" name="Rectangle 3"/>
          <p:cNvSpPr>
            <a:spLocks noGrp="1" noChangeArrowheads="1"/>
          </p:cNvSpPr>
          <p:nvPr>
            <p:ph type="body" sz="half" idx="4294967295"/>
          </p:nvPr>
        </p:nvSpPr>
        <p:spPr>
          <a:xfrm>
            <a:off x="216243" y="1566862"/>
            <a:ext cx="8711513"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1900" dirty="0"/>
              <a:t>1865 – Pantelegraph, an early form of fax machine, was invented</a:t>
            </a:r>
          </a:p>
          <a:p>
            <a:pPr eaLnBrk="1" hangingPunct="1">
              <a:lnSpc>
                <a:spcPct val="90000"/>
              </a:lnSpc>
            </a:pPr>
            <a:r>
              <a:rPr lang="en-US" altLang="en-US" sz="1900" dirty="0"/>
              <a:t>1866 – First trans-Atlantic telegraph cable was laid</a:t>
            </a:r>
          </a:p>
          <a:p>
            <a:pPr eaLnBrk="1" hangingPunct="1">
              <a:lnSpc>
                <a:spcPct val="90000"/>
              </a:lnSpc>
            </a:pPr>
            <a:r>
              <a:rPr lang="en-US" altLang="en-US" sz="1900" dirty="0"/>
              <a:t>1918 – Fedwire was established</a:t>
            </a:r>
          </a:p>
          <a:p>
            <a:pPr eaLnBrk="1" hangingPunct="1">
              <a:lnSpc>
                <a:spcPct val="90000"/>
              </a:lnSpc>
            </a:pPr>
            <a:r>
              <a:rPr lang="en-US" altLang="en-US" sz="1900" dirty="0"/>
              <a:t>1933 – German Reich mail service held trail run of world’s first telex network</a:t>
            </a:r>
          </a:p>
          <a:p>
            <a:pPr eaLnBrk="1" hangingPunct="1">
              <a:lnSpc>
                <a:spcPct val="90000"/>
              </a:lnSpc>
            </a:pPr>
            <a:r>
              <a:rPr lang="en-US" altLang="en-US" sz="1900" dirty="0"/>
              <a:t>1958 – Western Union started to build a telex network in the U.S.</a:t>
            </a:r>
          </a:p>
          <a:p>
            <a:pPr eaLnBrk="1" hangingPunct="1">
              <a:lnSpc>
                <a:spcPct val="90000"/>
              </a:lnSpc>
            </a:pPr>
            <a:r>
              <a:rPr lang="en-US" altLang="en-US" sz="1900" dirty="0"/>
              <a:t>1960 – Quotron Systems introduced the Quotron, the first electronic system to provide stock quotes in real time to stockbrokers and money managers</a:t>
            </a:r>
          </a:p>
          <a:p>
            <a:pPr eaLnBrk="1" hangingPunct="1">
              <a:lnSpc>
                <a:spcPct val="90000"/>
              </a:lnSpc>
            </a:pPr>
            <a:r>
              <a:rPr lang="en-US" altLang="en-US" sz="1900" dirty="0"/>
              <a:t>1966 – Telex network replaced the telegraph as the standard for long-distance instantaneous communication of information</a:t>
            </a:r>
          </a:p>
          <a:p>
            <a:pPr eaLnBrk="1" hangingPunct="1">
              <a:lnSpc>
                <a:spcPct val="90000"/>
              </a:lnSpc>
            </a:pPr>
            <a:r>
              <a:rPr lang="en-US" altLang="en-US" sz="1900" dirty="0"/>
              <a:t>Late 1960s and 1970s saw rapid advances in electronic payment systems</a:t>
            </a:r>
          </a:p>
          <a:p>
            <a:pPr eaLnBrk="1" hangingPunct="1">
              <a:lnSpc>
                <a:spcPct val="90000"/>
              </a:lnSpc>
            </a:pPr>
            <a:r>
              <a:rPr lang="en-US" altLang="en-US" sz="1900" dirty="0"/>
              <a:t>1971 – NASDAQ was established</a:t>
            </a:r>
          </a:p>
          <a:p>
            <a:pPr eaLnBrk="1" hangingPunct="1">
              <a:lnSpc>
                <a:spcPct val="90000"/>
              </a:lnSpc>
            </a:pPr>
            <a:r>
              <a:rPr lang="en-US" altLang="en-US" sz="1900" dirty="0"/>
              <a:t>1980s saw rise of electronic trading, bank mainframe computers, and more sophisticated data and record-keeping systems</a:t>
            </a:r>
          </a:p>
          <a:p>
            <a:pPr eaLnBrk="1" hangingPunct="1">
              <a:lnSpc>
                <a:spcPct val="90000"/>
              </a:lnSpc>
            </a:pPr>
            <a:r>
              <a:rPr lang="en-US" altLang="en-US" sz="1900" dirty="0"/>
              <a:t>In the 1990s, the Internet and e-commerce business models flourished</a:t>
            </a:r>
          </a:p>
          <a:p>
            <a:pPr eaLnBrk="1" hangingPunct="1">
              <a:lnSpc>
                <a:spcPct val="90000"/>
              </a:lnSpc>
            </a:pPr>
            <a:r>
              <a:rPr lang="en-US" altLang="en-US" sz="1900" dirty="0"/>
              <a:t>Early 2000s saw stock market decimalization, algorithmic trading, and HFT</a:t>
            </a:r>
          </a:p>
        </p:txBody>
      </p:sp>
      <p:sp>
        <p:nvSpPr>
          <p:cNvPr id="5" name="Footer Placeholder 3">
            <a:extLst>
              <a:ext uri="{FF2B5EF4-FFF2-40B4-BE49-F238E27FC236}">
                <a16:creationId xmlns:a16="http://schemas.microsoft.com/office/drawing/2014/main" id="{0F857BFB-BA10-46A3-9E29-76E45D7EF9D7}"/>
              </a:ext>
            </a:extLst>
          </p:cNvPr>
          <p:cNvSpPr>
            <a:spLocks noGrp="1"/>
          </p:cNvSpPr>
          <p:nvPr>
            <p:ph type="ftr" sz="quarter" idx="11"/>
          </p:nvPr>
        </p:nvSpPr>
        <p:spPr>
          <a:xfrm>
            <a:off x="747262" y="6550024"/>
            <a:ext cx="790956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0E6779C-52BD-43C6-AFE8-93360E5E8A58}"/>
              </a:ext>
            </a:extLst>
          </p:cNvPr>
          <p:cNvSpPr>
            <a:spLocks noGrp="1"/>
          </p:cNvSpPr>
          <p:nvPr>
            <p:ph type="sldNum" sz="quarter" idx="12"/>
          </p:nvPr>
        </p:nvSpPr>
        <p:spPr>
          <a:xfrm>
            <a:off x="6523222" y="6569075"/>
            <a:ext cx="2133600" cy="273050"/>
          </a:xfrm>
        </p:spPr>
        <p:txBody>
          <a:bodyPr/>
          <a:lstStyle/>
          <a:p>
            <a:pPr>
              <a:defRPr/>
            </a:pPr>
            <a:r>
              <a:rPr lang="en-US" altLang="en-US" dirty="0"/>
              <a:t>19-5</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Number of Commercial Bank Branches in the U.S.</a:t>
            </a:r>
          </a:p>
        </p:txBody>
      </p:sp>
      <p:sp>
        <p:nvSpPr>
          <p:cNvPr id="5" name="Footer Placeholder 3">
            <a:extLst>
              <a:ext uri="{FF2B5EF4-FFF2-40B4-BE49-F238E27FC236}">
                <a16:creationId xmlns:a16="http://schemas.microsoft.com/office/drawing/2014/main" id="{0F857BFB-BA10-46A3-9E29-76E45D7EF9D7}"/>
              </a:ext>
            </a:extLst>
          </p:cNvPr>
          <p:cNvSpPr>
            <a:spLocks noGrp="1"/>
          </p:cNvSpPr>
          <p:nvPr>
            <p:ph type="ftr" sz="quarter" idx="11"/>
          </p:nvPr>
        </p:nvSpPr>
        <p:spPr>
          <a:xfrm>
            <a:off x="487178" y="6553200"/>
            <a:ext cx="775156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0E6779C-52BD-43C6-AFE8-93360E5E8A58}"/>
              </a:ext>
            </a:extLst>
          </p:cNvPr>
          <p:cNvSpPr>
            <a:spLocks noGrp="1"/>
          </p:cNvSpPr>
          <p:nvPr>
            <p:ph type="sldNum" sz="quarter" idx="12"/>
          </p:nvPr>
        </p:nvSpPr>
        <p:spPr>
          <a:xfrm>
            <a:off x="6523222" y="6569075"/>
            <a:ext cx="2133600" cy="273050"/>
          </a:xfrm>
        </p:spPr>
        <p:txBody>
          <a:bodyPr/>
          <a:lstStyle/>
          <a:p>
            <a:pPr>
              <a:defRPr/>
            </a:pPr>
            <a:r>
              <a:rPr lang="en-US" altLang="en-US" dirty="0"/>
              <a:t>19-6</a:t>
            </a:r>
          </a:p>
        </p:txBody>
      </p:sp>
    </p:spTree>
    <p:extLst>
      <p:ext uri="{BB962C8B-B14F-4D97-AF65-F5344CB8AC3E}">
        <p14:creationId xmlns:p14="http://schemas.microsoft.com/office/powerpoint/2010/main" val="2618673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p:txBody>
          <a:bodyPr anchor="ctr"/>
          <a:lstStyle/>
          <a:p>
            <a:pPr eaLnBrk="1" hangingPunct="1"/>
            <a:r>
              <a:rPr lang="en-US" altLang="en-US" sz="3500" dirty="0"/>
              <a:t>Supply and Demand Factors that Explain the Evolution of Fintech</a:t>
            </a:r>
          </a:p>
        </p:txBody>
      </p:sp>
      <p:sp>
        <p:nvSpPr>
          <p:cNvPr id="6149" name="Rectangle 3"/>
          <p:cNvSpPr>
            <a:spLocks noGrp="1" noChangeArrowheads="1"/>
          </p:cNvSpPr>
          <p:nvPr>
            <p:ph type="body" sz="half" idx="4294967295"/>
          </p:nvPr>
        </p:nvSpPr>
        <p:spPr>
          <a:xfrm>
            <a:off x="246147" y="1667611"/>
            <a:ext cx="8810367" cy="47680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i="1" dirty="0"/>
              <a:t>Supply factors</a:t>
            </a:r>
          </a:p>
          <a:p>
            <a:pPr lvl="1" eaLnBrk="1" hangingPunct="1">
              <a:lnSpc>
                <a:spcPct val="90000"/>
              </a:lnSpc>
            </a:pPr>
            <a:r>
              <a:rPr lang="en-US" altLang="en-US" sz="2200" dirty="0"/>
              <a:t>2008 global financial crisis, which left brand image severely shaken and resulted in banks pulling back from some lending activities</a:t>
            </a:r>
          </a:p>
          <a:p>
            <a:pPr lvl="1" eaLnBrk="1" hangingPunct="1">
              <a:lnSpc>
                <a:spcPct val="90000"/>
              </a:lnSpc>
            </a:pPr>
            <a:r>
              <a:rPr lang="en-US" altLang="en-US" sz="2200" dirty="0"/>
              <a:t>Macroeconomic conditions, particularly the low interest rate environment</a:t>
            </a:r>
          </a:p>
          <a:p>
            <a:pPr lvl="2" eaLnBrk="1" hangingPunct="1">
              <a:lnSpc>
                <a:spcPct val="90000"/>
              </a:lnSpc>
            </a:pPr>
            <a:r>
              <a:rPr lang="en-US" altLang="en-US" sz="2000" dirty="0"/>
              <a:t>Low interest rate environment put downward pressure on profits and increased the incentives of FIs to cut costs</a:t>
            </a:r>
          </a:p>
          <a:p>
            <a:pPr eaLnBrk="1" hangingPunct="1">
              <a:lnSpc>
                <a:spcPct val="90000"/>
              </a:lnSpc>
            </a:pPr>
            <a:r>
              <a:rPr lang="en-US" altLang="en-US" sz="2400" i="1" dirty="0"/>
              <a:t>Demand factors</a:t>
            </a:r>
          </a:p>
          <a:p>
            <a:pPr lvl="1" eaLnBrk="1" hangingPunct="1">
              <a:lnSpc>
                <a:spcPct val="90000"/>
              </a:lnSpc>
            </a:pPr>
            <a:r>
              <a:rPr lang="en-US" altLang="en-US" sz="2200" dirty="0"/>
              <a:t>Increasing prevalence of mobile technology</a:t>
            </a:r>
          </a:p>
          <a:p>
            <a:pPr lvl="2" eaLnBrk="1" hangingPunct="1">
              <a:lnSpc>
                <a:spcPct val="90000"/>
              </a:lnSpc>
            </a:pPr>
            <a:r>
              <a:rPr lang="en-US" altLang="en-US" sz="2000" dirty="0"/>
              <a:t>Global </a:t>
            </a:r>
            <a:r>
              <a:rPr lang="en-US" altLang="en-US" sz="2000" b="1" dirty="0"/>
              <a:t>smartphone penetration rate </a:t>
            </a:r>
            <a:r>
              <a:rPr lang="en-US" altLang="en-US" sz="2000" dirty="0"/>
              <a:t>reached 68% in 2022</a:t>
            </a:r>
          </a:p>
          <a:p>
            <a:pPr lvl="1" eaLnBrk="1" hangingPunct="1">
              <a:lnSpc>
                <a:spcPct val="90000"/>
              </a:lnSpc>
            </a:pPr>
            <a:r>
              <a:rPr lang="en-US" altLang="en-US" sz="2200" dirty="0"/>
              <a:t>Demographics</a:t>
            </a:r>
          </a:p>
          <a:p>
            <a:pPr lvl="2" eaLnBrk="1" hangingPunct="1">
              <a:lnSpc>
                <a:spcPct val="90000"/>
              </a:lnSpc>
            </a:pPr>
            <a:r>
              <a:rPr lang="en-US" altLang="en-US" sz="2000" dirty="0"/>
              <a:t>Millennials became the largest generation in the labor force in 2016, representing 35% of labor force participants in the U.S.</a:t>
            </a:r>
          </a:p>
        </p:txBody>
      </p:sp>
      <p:sp>
        <p:nvSpPr>
          <p:cNvPr id="5" name="Footer Placeholder 3">
            <a:extLst>
              <a:ext uri="{FF2B5EF4-FFF2-40B4-BE49-F238E27FC236}">
                <a16:creationId xmlns:a16="http://schemas.microsoft.com/office/drawing/2014/main" id="{2FAD1981-C607-4BF6-A23B-8F9F0AFAF413}"/>
              </a:ext>
            </a:extLst>
          </p:cNvPr>
          <p:cNvSpPr>
            <a:spLocks noGrp="1"/>
          </p:cNvSpPr>
          <p:nvPr>
            <p:ph type="ftr" sz="quarter" idx="11"/>
          </p:nvPr>
        </p:nvSpPr>
        <p:spPr>
          <a:xfrm>
            <a:off x="731520" y="6553200"/>
            <a:ext cx="768096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6461F7D-993A-4CB4-9A71-357ED1D9E54A}"/>
              </a:ext>
            </a:extLst>
          </p:cNvPr>
          <p:cNvSpPr>
            <a:spLocks noGrp="1"/>
          </p:cNvSpPr>
          <p:nvPr>
            <p:ph type="sldNum" sz="quarter" idx="12"/>
          </p:nvPr>
        </p:nvSpPr>
        <p:spPr>
          <a:xfrm>
            <a:off x="6523222" y="6569075"/>
            <a:ext cx="2133600" cy="273050"/>
          </a:xfrm>
        </p:spPr>
        <p:txBody>
          <a:bodyPr/>
          <a:lstStyle/>
          <a:p>
            <a:pPr>
              <a:defRPr/>
            </a:pPr>
            <a:r>
              <a:rPr lang="en-US" altLang="en-US" dirty="0"/>
              <a:t>19-7</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Changing Relationship between Banks and Fintechs</a:t>
            </a:r>
          </a:p>
        </p:txBody>
      </p:sp>
      <p:sp>
        <p:nvSpPr>
          <p:cNvPr id="7173" name="Rectangle 3"/>
          <p:cNvSpPr>
            <a:spLocks noGrp="1" noChangeArrowheads="1"/>
          </p:cNvSpPr>
          <p:nvPr>
            <p:ph type="body" sz="half" idx="4294967295"/>
          </p:nvPr>
        </p:nvSpPr>
        <p:spPr>
          <a:xfrm>
            <a:off x="160639" y="1576578"/>
            <a:ext cx="874858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Fintechs have several advantages relative to banks, including being unburdened by regulators, legacy IT systems, branch networks, not having the need to protect existing businesses, possessing an innovation mindset, agility, and a consumer-centric perspective</a:t>
            </a:r>
            <a:endParaRPr lang="en-US" altLang="en-US" sz="2600" dirty="0"/>
          </a:p>
          <a:p>
            <a:pPr eaLnBrk="1" hangingPunct="1">
              <a:lnSpc>
                <a:spcPct val="90000"/>
              </a:lnSpc>
            </a:pPr>
            <a:r>
              <a:rPr lang="en-US" altLang="en-US" sz="2400" dirty="0"/>
              <a:t>While some were initially concerned about the demise of banks, retail banks still hold (and will retain) huge advantage</a:t>
            </a:r>
          </a:p>
          <a:p>
            <a:pPr lvl="1" eaLnBrk="1" hangingPunct="1">
              <a:lnSpc>
                <a:spcPct val="90000"/>
              </a:lnSpc>
            </a:pPr>
            <a:r>
              <a:rPr lang="en-US" altLang="en-US" sz="2100" dirty="0"/>
              <a:t> Three “big Cs” of customers, compliance, and capital</a:t>
            </a:r>
          </a:p>
          <a:p>
            <a:pPr eaLnBrk="1" hangingPunct="1">
              <a:lnSpc>
                <a:spcPct val="90000"/>
              </a:lnSpc>
            </a:pPr>
            <a:r>
              <a:rPr lang="en-US" altLang="en-US" sz="2400" dirty="0"/>
              <a:t>Most fintech CEOs expect increasing fintech-bank partnership in the future</a:t>
            </a:r>
          </a:p>
          <a:p>
            <a:pPr lvl="1" eaLnBrk="1" hangingPunct="1">
              <a:lnSpc>
                <a:spcPct val="90000"/>
              </a:lnSpc>
            </a:pPr>
            <a:r>
              <a:rPr lang="en-US" altLang="en-US" sz="2100" dirty="0"/>
              <a:t>Demonstrates that fintechs and banks can have mutually beneficial partnerships in which the fintechs can leverage on the banks’ reputation and the banks can leverage on the fintech companies’ technology infrastructure</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488711" y="6569075"/>
            <a:ext cx="809244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19-8</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Evolving Relationship between Fintech Startups and Banks</a:t>
            </a:r>
          </a:p>
        </p:txBody>
      </p:sp>
      <p:sp>
        <p:nvSpPr>
          <p:cNvPr id="5" name="Footer Placeholder 3">
            <a:extLst>
              <a:ext uri="{FF2B5EF4-FFF2-40B4-BE49-F238E27FC236}">
                <a16:creationId xmlns:a16="http://schemas.microsoft.com/office/drawing/2014/main" id="{94E6C88F-680D-47A6-9537-A3845AD30815}"/>
              </a:ext>
            </a:extLst>
          </p:cNvPr>
          <p:cNvSpPr>
            <a:spLocks noGrp="1"/>
          </p:cNvSpPr>
          <p:nvPr>
            <p:ph type="ftr" sz="quarter" idx="11"/>
          </p:nvPr>
        </p:nvSpPr>
        <p:spPr>
          <a:xfrm>
            <a:off x="333756" y="6572758"/>
            <a:ext cx="847648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A89D64-8620-47BA-8F3D-13259E896B44}"/>
              </a:ext>
            </a:extLst>
          </p:cNvPr>
          <p:cNvSpPr>
            <a:spLocks noGrp="1"/>
          </p:cNvSpPr>
          <p:nvPr>
            <p:ph type="sldNum" sz="quarter" idx="12"/>
          </p:nvPr>
        </p:nvSpPr>
        <p:spPr>
          <a:xfrm>
            <a:off x="6523222" y="6569075"/>
            <a:ext cx="2133600" cy="273050"/>
          </a:xfrm>
        </p:spPr>
        <p:txBody>
          <a:bodyPr/>
          <a:lstStyle/>
          <a:p>
            <a:pPr>
              <a:defRPr/>
            </a:pPr>
            <a:r>
              <a:rPr lang="en-US" altLang="en-US" dirty="0"/>
              <a:t>19-9</a:t>
            </a:r>
          </a:p>
        </p:txBody>
      </p:sp>
      <p:pic>
        <p:nvPicPr>
          <p:cNvPr id="7" name="Picture 6">
            <a:extLst>
              <a:ext uri="{FF2B5EF4-FFF2-40B4-BE49-F238E27FC236}">
                <a16:creationId xmlns:a16="http://schemas.microsoft.com/office/drawing/2014/main" id="{26BE7338-3C52-4E05-B614-B913FE8CBA9D}"/>
              </a:ext>
            </a:extLst>
          </p:cNvPr>
          <p:cNvPicPr>
            <a:picLocks noChangeAspect="1"/>
          </p:cNvPicPr>
          <p:nvPr/>
        </p:nvPicPr>
        <p:blipFill>
          <a:blip r:embed="rId3"/>
          <a:stretch>
            <a:fillRect/>
          </a:stretch>
        </p:blipFill>
        <p:spPr>
          <a:xfrm>
            <a:off x="405092" y="2011471"/>
            <a:ext cx="8333816" cy="4166908"/>
          </a:xfrm>
          <a:prstGeom prst="rect">
            <a:avLst/>
          </a:prstGeom>
        </p:spPr>
      </p:pic>
    </p:spTree>
    <p:extLst>
      <p:ext uri="{BB962C8B-B14F-4D97-AF65-F5344CB8AC3E}">
        <p14:creationId xmlns:p14="http://schemas.microsoft.com/office/powerpoint/2010/main" val="480806935"/>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2ADB9E-4B71-499A-BFC8-AF208AD1F7EB}">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FB9D3F5C-D026-41F4-9BA2-1A551AAFC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04DAA9-F7B9-4D0C-95EF-D8F8EE6C98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5996</TotalTime>
  <Words>3668</Words>
  <Application>Microsoft Office PowerPoint</Application>
  <PresentationFormat>On-screen Show (4:3)</PresentationFormat>
  <Paragraphs>239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Network</vt:lpstr>
      <vt:lpstr>Chapter Nineteen</vt:lpstr>
      <vt:lpstr>Introduction</vt:lpstr>
      <vt:lpstr>Global Fintech Venture Capital Investments</vt:lpstr>
      <vt:lpstr>Defining Fintech</vt:lpstr>
      <vt:lpstr>Evolution of Fintech Innovations</vt:lpstr>
      <vt:lpstr>Number of Commercial Bank Branches in the U.S.</vt:lpstr>
      <vt:lpstr>Supply and Demand Factors that Explain the Evolution of Fintech</vt:lpstr>
      <vt:lpstr>Changing Relationship between Banks and Fintechs</vt:lpstr>
      <vt:lpstr>Evolving Relationship between Fintech Startups and Banks</vt:lpstr>
      <vt:lpstr>Banking-as-a-Service (BaaS)</vt:lpstr>
      <vt:lpstr>How Big Tech is Transforming Fintech</vt:lpstr>
      <vt:lpstr>Types of Fintech Innovations</vt:lpstr>
      <vt:lpstr>Recent Developments in Payments, Clearing, and Settlement Services</vt:lpstr>
      <vt:lpstr>Recent Developments in Payments, Clearing, and Settlement Services (Continued)</vt:lpstr>
      <vt:lpstr>Recent Developments in Payments, Clearing, and Settlement Services (Concluded)</vt:lpstr>
      <vt:lpstr>Recent Developments in Market Support Services</vt:lpstr>
      <vt:lpstr>How Blockchain Works</vt:lpstr>
      <vt:lpstr>Distributed Ledger Technology (DLT)</vt:lpstr>
      <vt:lpstr>Distributed Ledger Technology (DLT) (Continued)</vt:lpstr>
      <vt:lpstr>Smart Contracts</vt:lpstr>
      <vt:lpstr>Decentralized Finance (DeFi)</vt:lpstr>
      <vt:lpstr>Recent Developments in Market Support Services (Continued)</vt:lpstr>
      <vt:lpstr>Cost of Storage and Global Data Availability, 2009-2017</vt:lpstr>
      <vt:lpstr>Recent Developments in Market Support Services (Concluded)</vt:lpstr>
      <vt:lpstr>Regulatory Approaches to Fintech: Fintech Charters and Other Licenses</vt:lpstr>
      <vt:lpstr>Regulatory Approaches to Fintech: International Regulations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612</cp:revision>
  <dcterms:created xsi:type="dcterms:W3CDTF">2000-07-01T19:33:32Z</dcterms:created>
  <dcterms:modified xsi:type="dcterms:W3CDTF">2024-03-13T09:37:10Z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