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66" r:id="rId16"/>
    <p:sldId id="272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3B5C8-1B19-44E9-AD39-815C8D973D2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52329D-8222-4EB1-A3F7-48CFFD5D18D6}">
      <dgm:prSet phldrT="[Metin]"/>
      <dgm:spPr/>
      <dgm:t>
        <a:bodyPr/>
        <a:lstStyle/>
        <a:p>
          <a:r>
            <a:rPr lang="tr-TR" dirty="0" err="1" smtClean="0"/>
            <a:t>because</a:t>
          </a:r>
          <a:r>
            <a:rPr lang="tr-TR" dirty="0" smtClean="0"/>
            <a:t> </a:t>
          </a:r>
          <a:r>
            <a:rPr lang="tr-TR" dirty="0" err="1" smtClean="0"/>
            <a:t>they</a:t>
          </a:r>
          <a:r>
            <a:rPr lang="tr-TR" dirty="0" smtClean="0"/>
            <a:t> </a:t>
          </a:r>
          <a:r>
            <a:rPr lang="tr-TR" dirty="0" err="1" smtClean="0"/>
            <a:t>are</a:t>
          </a:r>
          <a:r>
            <a:rPr lang="tr-TR" dirty="0" smtClean="0"/>
            <a:t> </a:t>
          </a:r>
          <a:r>
            <a:rPr lang="tr-TR" dirty="0" err="1" smtClean="0"/>
            <a:t>incorrectly</a:t>
          </a:r>
          <a:r>
            <a:rPr lang="tr-TR" dirty="0" smtClean="0"/>
            <a:t> </a:t>
          </a:r>
          <a:r>
            <a:rPr lang="tr-TR" dirty="0" err="1" smtClean="0"/>
            <a:t>made</a:t>
          </a:r>
          <a:endParaRPr lang="tr-TR" dirty="0"/>
        </a:p>
      </dgm:t>
    </dgm:pt>
    <dgm:pt modelId="{5D3DE559-AED8-4D12-AC0C-6DEF94ECB457}" type="parTrans" cxnId="{61432A10-CF4C-4A5E-988E-EE69704C0689}">
      <dgm:prSet/>
      <dgm:spPr/>
      <dgm:t>
        <a:bodyPr/>
        <a:lstStyle/>
        <a:p>
          <a:endParaRPr lang="tr-TR"/>
        </a:p>
      </dgm:t>
    </dgm:pt>
    <dgm:pt modelId="{0814C749-DC82-4F92-8102-68F8C0E4EA97}" type="sibTrans" cxnId="{61432A10-CF4C-4A5E-988E-EE69704C0689}">
      <dgm:prSet/>
      <dgm:spPr/>
      <dgm:t>
        <a:bodyPr/>
        <a:lstStyle/>
        <a:p>
          <a:endParaRPr lang="tr-TR"/>
        </a:p>
      </dgm:t>
    </dgm:pt>
    <dgm:pt modelId="{610D069A-2C5C-495C-ABFD-F5C4820EA46E}">
      <dgm:prSet phldrT="[Metin]"/>
      <dgm:spPr/>
      <dgm:t>
        <a:bodyPr/>
        <a:lstStyle/>
        <a:p>
          <a:r>
            <a:rPr lang="tr-TR" dirty="0" err="1" smtClean="0"/>
            <a:t>because</a:t>
          </a:r>
          <a:r>
            <a:rPr lang="tr-TR" dirty="0" smtClean="0"/>
            <a:t> </a:t>
          </a:r>
          <a:r>
            <a:rPr lang="tr-TR" dirty="0" err="1" smtClean="0"/>
            <a:t>they</a:t>
          </a:r>
          <a:r>
            <a:rPr lang="tr-TR" dirty="0" smtClean="0"/>
            <a:t> </a:t>
          </a:r>
          <a:r>
            <a:rPr lang="tr-TR" dirty="0" err="1" smtClean="0"/>
            <a:t>have</a:t>
          </a:r>
          <a:r>
            <a:rPr lang="tr-TR" dirty="0" smtClean="0"/>
            <a:t> </a:t>
          </a:r>
          <a:r>
            <a:rPr lang="tr-TR" dirty="0" err="1" smtClean="0"/>
            <a:t>become</a:t>
          </a:r>
          <a:r>
            <a:rPr lang="tr-TR" dirty="0" smtClean="0"/>
            <a:t> </a:t>
          </a:r>
          <a:r>
            <a:rPr lang="tr-TR" dirty="0" err="1" smtClean="0"/>
            <a:t>damaged</a:t>
          </a:r>
          <a:r>
            <a:rPr lang="tr-TR" dirty="0" smtClean="0"/>
            <a:t> </a:t>
          </a:r>
          <a:r>
            <a:rPr lang="tr-TR" dirty="0" err="1" smtClean="0"/>
            <a:t>during</a:t>
          </a:r>
          <a:r>
            <a:rPr lang="tr-TR" dirty="0" smtClean="0"/>
            <a:t> </a:t>
          </a:r>
          <a:r>
            <a:rPr lang="tr-TR" dirty="0" err="1" smtClean="0"/>
            <a:t>delivery</a:t>
          </a:r>
          <a:endParaRPr lang="tr-TR" dirty="0"/>
        </a:p>
      </dgm:t>
    </dgm:pt>
    <dgm:pt modelId="{BCE28F3A-656F-4289-8421-CE9A404356F4}" type="parTrans" cxnId="{5A125E16-F7E1-4DBF-8999-1A36F5C595DA}">
      <dgm:prSet/>
      <dgm:spPr/>
      <dgm:t>
        <a:bodyPr/>
        <a:lstStyle/>
        <a:p>
          <a:endParaRPr lang="tr-TR"/>
        </a:p>
      </dgm:t>
    </dgm:pt>
    <dgm:pt modelId="{9FDDEB2F-97EA-4002-8CB7-9ED11D5BC9F8}" type="sibTrans" cxnId="{5A125E16-F7E1-4DBF-8999-1A36F5C595DA}">
      <dgm:prSet/>
      <dgm:spPr/>
      <dgm:t>
        <a:bodyPr/>
        <a:lstStyle/>
        <a:p>
          <a:endParaRPr lang="tr-TR"/>
        </a:p>
      </dgm:t>
    </dgm:pt>
    <dgm:pt modelId="{6D8EDADE-6CC4-44D3-8974-E9E4E0BC111A}">
      <dgm:prSet phldrT="[Metin]"/>
      <dgm:spPr/>
      <dgm:t>
        <a:bodyPr/>
        <a:lstStyle/>
        <a:p>
          <a:r>
            <a:rPr lang="tr-TR" dirty="0" err="1" smtClean="0"/>
            <a:t>or</a:t>
          </a:r>
          <a:r>
            <a:rPr lang="tr-TR" dirty="0" smtClean="0"/>
            <a:t> </a:t>
          </a:r>
          <a:r>
            <a:rPr lang="tr-TR" dirty="0" err="1" smtClean="0"/>
            <a:t>because</a:t>
          </a:r>
          <a:r>
            <a:rPr lang="tr-TR" dirty="0" smtClean="0"/>
            <a:t> </a:t>
          </a:r>
          <a:r>
            <a:rPr lang="tr-TR" dirty="0" err="1" smtClean="0"/>
            <a:t>they</a:t>
          </a:r>
          <a:r>
            <a:rPr lang="tr-TR" dirty="0" smtClean="0"/>
            <a:t> </a:t>
          </a:r>
          <a:r>
            <a:rPr lang="tr-TR" dirty="0" err="1" smtClean="0"/>
            <a:t>didn’t</a:t>
          </a:r>
          <a:r>
            <a:rPr lang="tr-TR" dirty="0" smtClean="0"/>
            <a:t> </a:t>
          </a:r>
          <a:r>
            <a:rPr lang="tr-TR" dirty="0" err="1" smtClean="0"/>
            <a:t>technically</a:t>
          </a:r>
          <a:r>
            <a:rPr lang="tr-TR" dirty="0" smtClean="0"/>
            <a:t> </a:t>
          </a:r>
          <a:r>
            <a:rPr lang="tr-TR" dirty="0" err="1" smtClean="0"/>
            <a:t>belong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seller at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first</a:t>
          </a:r>
          <a:r>
            <a:rPr lang="tr-TR" dirty="0" smtClean="0"/>
            <a:t> </a:t>
          </a:r>
          <a:r>
            <a:rPr lang="tr-TR" dirty="0" err="1" smtClean="0"/>
            <a:t>place</a:t>
          </a:r>
          <a:endParaRPr lang="tr-TR" dirty="0"/>
        </a:p>
      </dgm:t>
    </dgm:pt>
    <dgm:pt modelId="{1018BD6A-9EAD-40FD-AE05-90B6DFA998B2}" type="parTrans" cxnId="{DA653891-6CE3-4A17-BF79-D28924BC4732}">
      <dgm:prSet/>
      <dgm:spPr/>
      <dgm:t>
        <a:bodyPr/>
        <a:lstStyle/>
        <a:p>
          <a:endParaRPr lang="tr-TR"/>
        </a:p>
      </dgm:t>
    </dgm:pt>
    <dgm:pt modelId="{49E87B48-8913-482F-BD3B-5C1DDC12EBCD}" type="sibTrans" cxnId="{DA653891-6CE3-4A17-BF79-D28924BC4732}">
      <dgm:prSet/>
      <dgm:spPr/>
      <dgm:t>
        <a:bodyPr/>
        <a:lstStyle/>
        <a:p>
          <a:endParaRPr lang="tr-TR"/>
        </a:p>
      </dgm:t>
    </dgm:pt>
    <dgm:pt modelId="{FB5893EC-C4BC-4248-BE5B-340F211F7515}" type="pres">
      <dgm:prSet presAssocID="{7973B5C8-1B19-44E9-AD39-815C8D973D2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A72026E-F1AA-468E-8A30-93CA82DB37FC}" type="pres">
      <dgm:prSet presAssocID="{E552329D-8222-4EB1-A3F7-48CFFD5D18D6}" presName="composite" presStyleCnt="0"/>
      <dgm:spPr/>
    </dgm:pt>
    <dgm:pt modelId="{12443BE0-9D62-463D-88F4-303D1DCDB418}" type="pres">
      <dgm:prSet presAssocID="{E552329D-8222-4EB1-A3F7-48CFFD5D18D6}" presName="LShape" presStyleLbl="alignNode1" presStyleIdx="0" presStyleCnt="5"/>
      <dgm:spPr/>
    </dgm:pt>
    <dgm:pt modelId="{5C649610-8922-4AD4-A066-B56988F2AE1B}" type="pres">
      <dgm:prSet presAssocID="{E552329D-8222-4EB1-A3F7-48CFFD5D18D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51C0BD-A3DB-4B3B-BC15-807ADC7021FC}" type="pres">
      <dgm:prSet presAssocID="{E552329D-8222-4EB1-A3F7-48CFFD5D18D6}" presName="Triangle" presStyleLbl="alignNode1" presStyleIdx="1" presStyleCnt="5"/>
      <dgm:spPr/>
    </dgm:pt>
    <dgm:pt modelId="{BF852941-0FBA-4B69-9EA6-5CFD1E68ADFE}" type="pres">
      <dgm:prSet presAssocID="{0814C749-DC82-4F92-8102-68F8C0E4EA97}" presName="sibTrans" presStyleCnt="0"/>
      <dgm:spPr/>
    </dgm:pt>
    <dgm:pt modelId="{241EE5E7-3E88-40B2-B881-61355938AFEE}" type="pres">
      <dgm:prSet presAssocID="{0814C749-DC82-4F92-8102-68F8C0E4EA97}" presName="space" presStyleCnt="0"/>
      <dgm:spPr/>
    </dgm:pt>
    <dgm:pt modelId="{A99F4A50-7FD4-41DF-8E86-68D3FC8B0CD7}" type="pres">
      <dgm:prSet presAssocID="{610D069A-2C5C-495C-ABFD-F5C4820EA46E}" presName="composite" presStyleCnt="0"/>
      <dgm:spPr/>
    </dgm:pt>
    <dgm:pt modelId="{8C04BCEB-6EFC-4DD1-80B0-B859746682AE}" type="pres">
      <dgm:prSet presAssocID="{610D069A-2C5C-495C-ABFD-F5C4820EA46E}" presName="LShape" presStyleLbl="alignNode1" presStyleIdx="2" presStyleCnt="5"/>
      <dgm:spPr/>
    </dgm:pt>
    <dgm:pt modelId="{2EF7CC4A-9910-44DF-8778-DBEB6B2ECBE6}" type="pres">
      <dgm:prSet presAssocID="{610D069A-2C5C-495C-ABFD-F5C4820EA46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D8564E-E57F-4558-AD42-4C6FEFA05368}" type="pres">
      <dgm:prSet presAssocID="{610D069A-2C5C-495C-ABFD-F5C4820EA46E}" presName="Triangle" presStyleLbl="alignNode1" presStyleIdx="3" presStyleCnt="5"/>
      <dgm:spPr/>
    </dgm:pt>
    <dgm:pt modelId="{AC358E40-4833-4782-9517-77E2B0952349}" type="pres">
      <dgm:prSet presAssocID="{9FDDEB2F-97EA-4002-8CB7-9ED11D5BC9F8}" presName="sibTrans" presStyleCnt="0"/>
      <dgm:spPr/>
    </dgm:pt>
    <dgm:pt modelId="{6D0DEABA-52A7-4635-AAFD-6CA95E24BE8A}" type="pres">
      <dgm:prSet presAssocID="{9FDDEB2F-97EA-4002-8CB7-9ED11D5BC9F8}" presName="space" presStyleCnt="0"/>
      <dgm:spPr/>
    </dgm:pt>
    <dgm:pt modelId="{4581A1B7-8575-4018-90E9-87F183BE1107}" type="pres">
      <dgm:prSet presAssocID="{6D8EDADE-6CC4-44D3-8974-E9E4E0BC111A}" presName="composite" presStyleCnt="0"/>
      <dgm:spPr/>
    </dgm:pt>
    <dgm:pt modelId="{0F5DE564-7BC0-45FC-B4AE-8E5D0A9C2281}" type="pres">
      <dgm:prSet presAssocID="{6D8EDADE-6CC4-44D3-8974-E9E4E0BC111A}" presName="LShape" presStyleLbl="alignNode1" presStyleIdx="4" presStyleCnt="5"/>
      <dgm:spPr/>
    </dgm:pt>
    <dgm:pt modelId="{C029D30B-9543-4187-9615-E84CAD5AED96}" type="pres">
      <dgm:prSet presAssocID="{6D8EDADE-6CC4-44D3-8974-E9E4E0BC111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125E16-F7E1-4DBF-8999-1A36F5C595DA}" srcId="{7973B5C8-1B19-44E9-AD39-815C8D973D2C}" destId="{610D069A-2C5C-495C-ABFD-F5C4820EA46E}" srcOrd="1" destOrd="0" parTransId="{BCE28F3A-656F-4289-8421-CE9A404356F4}" sibTransId="{9FDDEB2F-97EA-4002-8CB7-9ED11D5BC9F8}"/>
    <dgm:cxn modelId="{D449AEA4-D69A-4DED-B84F-9D37FF4BAC94}" type="presOf" srcId="{610D069A-2C5C-495C-ABFD-F5C4820EA46E}" destId="{2EF7CC4A-9910-44DF-8778-DBEB6B2ECBE6}" srcOrd="0" destOrd="0" presId="urn:microsoft.com/office/officeart/2009/3/layout/StepUpProcess"/>
    <dgm:cxn modelId="{3508FEE6-41A5-4C56-ABFF-E072BBCF8A67}" type="presOf" srcId="{E552329D-8222-4EB1-A3F7-48CFFD5D18D6}" destId="{5C649610-8922-4AD4-A066-B56988F2AE1B}" srcOrd="0" destOrd="0" presId="urn:microsoft.com/office/officeart/2009/3/layout/StepUpProcess"/>
    <dgm:cxn modelId="{DA653891-6CE3-4A17-BF79-D28924BC4732}" srcId="{7973B5C8-1B19-44E9-AD39-815C8D973D2C}" destId="{6D8EDADE-6CC4-44D3-8974-E9E4E0BC111A}" srcOrd="2" destOrd="0" parTransId="{1018BD6A-9EAD-40FD-AE05-90B6DFA998B2}" sibTransId="{49E87B48-8913-482F-BD3B-5C1DDC12EBCD}"/>
    <dgm:cxn modelId="{61432A10-CF4C-4A5E-988E-EE69704C0689}" srcId="{7973B5C8-1B19-44E9-AD39-815C8D973D2C}" destId="{E552329D-8222-4EB1-A3F7-48CFFD5D18D6}" srcOrd="0" destOrd="0" parTransId="{5D3DE559-AED8-4D12-AC0C-6DEF94ECB457}" sibTransId="{0814C749-DC82-4F92-8102-68F8C0E4EA97}"/>
    <dgm:cxn modelId="{6818FAF3-2D92-4303-8930-C056B2FD6598}" type="presOf" srcId="{7973B5C8-1B19-44E9-AD39-815C8D973D2C}" destId="{FB5893EC-C4BC-4248-BE5B-340F211F7515}" srcOrd="0" destOrd="0" presId="urn:microsoft.com/office/officeart/2009/3/layout/StepUpProcess"/>
    <dgm:cxn modelId="{A1781E85-C405-4623-9596-0B4362488944}" type="presOf" srcId="{6D8EDADE-6CC4-44D3-8974-E9E4E0BC111A}" destId="{C029D30B-9543-4187-9615-E84CAD5AED96}" srcOrd="0" destOrd="0" presId="urn:microsoft.com/office/officeart/2009/3/layout/StepUpProcess"/>
    <dgm:cxn modelId="{424BDE0B-A0FF-4DE0-B239-AEC61572CC7C}" type="presParOf" srcId="{FB5893EC-C4BC-4248-BE5B-340F211F7515}" destId="{1A72026E-F1AA-468E-8A30-93CA82DB37FC}" srcOrd="0" destOrd="0" presId="urn:microsoft.com/office/officeart/2009/3/layout/StepUpProcess"/>
    <dgm:cxn modelId="{3905303F-B5EF-41F9-A76E-9A11C8F0213B}" type="presParOf" srcId="{1A72026E-F1AA-468E-8A30-93CA82DB37FC}" destId="{12443BE0-9D62-463D-88F4-303D1DCDB418}" srcOrd="0" destOrd="0" presId="urn:microsoft.com/office/officeart/2009/3/layout/StepUpProcess"/>
    <dgm:cxn modelId="{CB125113-2EED-478D-BA85-65641A6F30BC}" type="presParOf" srcId="{1A72026E-F1AA-468E-8A30-93CA82DB37FC}" destId="{5C649610-8922-4AD4-A066-B56988F2AE1B}" srcOrd="1" destOrd="0" presId="urn:microsoft.com/office/officeart/2009/3/layout/StepUpProcess"/>
    <dgm:cxn modelId="{6440BEAD-9D2A-4D6B-A667-FF2BAB4BB119}" type="presParOf" srcId="{1A72026E-F1AA-468E-8A30-93CA82DB37FC}" destId="{DA51C0BD-A3DB-4B3B-BC15-807ADC7021FC}" srcOrd="2" destOrd="0" presId="urn:microsoft.com/office/officeart/2009/3/layout/StepUpProcess"/>
    <dgm:cxn modelId="{5AD72020-E650-4408-A718-B94C484827AB}" type="presParOf" srcId="{FB5893EC-C4BC-4248-BE5B-340F211F7515}" destId="{BF852941-0FBA-4B69-9EA6-5CFD1E68ADFE}" srcOrd="1" destOrd="0" presId="urn:microsoft.com/office/officeart/2009/3/layout/StepUpProcess"/>
    <dgm:cxn modelId="{C01B4EDF-5CFF-4A4A-949B-7B9F9A9EC704}" type="presParOf" srcId="{BF852941-0FBA-4B69-9EA6-5CFD1E68ADFE}" destId="{241EE5E7-3E88-40B2-B881-61355938AFEE}" srcOrd="0" destOrd="0" presId="urn:microsoft.com/office/officeart/2009/3/layout/StepUpProcess"/>
    <dgm:cxn modelId="{DE44C2D2-701B-4A7B-8D9D-2B2C0F7AC808}" type="presParOf" srcId="{FB5893EC-C4BC-4248-BE5B-340F211F7515}" destId="{A99F4A50-7FD4-41DF-8E86-68D3FC8B0CD7}" srcOrd="2" destOrd="0" presId="urn:microsoft.com/office/officeart/2009/3/layout/StepUpProcess"/>
    <dgm:cxn modelId="{63B7AAE4-3FE2-436D-B099-78456CA4B820}" type="presParOf" srcId="{A99F4A50-7FD4-41DF-8E86-68D3FC8B0CD7}" destId="{8C04BCEB-6EFC-4DD1-80B0-B859746682AE}" srcOrd="0" destOrd="0" presId="urn:microsoft.com/office/officeart/2009/3/layout/StepUpProcess"/>
    <dgm:cxn modelId="{1FFE14F3-A65C-4396-B622-8BCA70BD0A43}" type="presParOf" srcId="{A99F4A50-7FD4-41DF-8E86-68D3FC8B0CD7}" destId="{2EF7CC4A-9910-44DF-8778-DBEB6B2ECBE6}" srcOrd="1" destOrd="0" presId="urn:microsoft.com/office/officeart/2009/3/layout/StepUpProcess"/>
    <dgm:cxn modelId="{519097F8-F02C-4C71-805A-761967F8908E}" type="presParOf" srcId="{A99F4A50-7FD4-41DF-8E86-68D3FC8B0CD7}" destId="{C1D8564E-E57F-4558-AD42-4C6FEFA05368}" srcOrd="2" destOrd="0" presId="urn:microsoft.com/office/officeart/2009/3/layout/StepUpProcess"/>
    <dgm:cxn modelId="{4F1C9F1C-1BB8-40C7-BA4C-84DDDF40BABE}" type="presParOf" srcId="{FB5893EC-C4BC-4248-BE5B-340F211F7515}" destId="{AC358E40-4833-4782-9517-77E2B0952349}" srcOrd="3" destOrd="0" presId="urn:microsoft.com/office/officeart/2009/3/layout/StepUpProcess"/>
    <dgm:cxn modelId="{5097B07A-4751-4EE7-B6D9-81DC4B5E3BF0}" type="presParOf" srcId="{AC358E40-4833-4782-9517-77E2B0952349}" destId="{6D0DEABA-52A7-4635-AAFD-6CA95E24BE8A}" srcOrd="0" destOrd="0" presId="urn:microsoft.com/office/officeart/2009/3/layout/StepUpProcess"/>
    <dgm:cxn modelId="{2C8477BD-A671-47CE-BDB9-C466E247468E}" type="presParOf" srcId="{FB5893EC-C4BC-4248-BE5B-340F211F7515}" destId="{4581A1B7-8575-4018-90E9-87F183BE1107}" srcOrd="4" destOrd="0" presId="urn:microsoft.com/office/officeart/2009/3/layout/StepUpProcess"/>
    <dgm:cxn modelId="{1DEA9CED-8AE4-48C9-A280-54FFBAC77429}" type="presParOf" srcId="{4581A1B7-8575-4018-90E9-87F183BE1107}" destId="{0F5DE564-7BC0-45FC-B4AE-8E5D0A9C2281}" srcOrd="0" destOrd="0" presId="urn:microsoft.com/office/officeart/2009/3/layout/StepUpProcess"/>
    <dgm:cxn modelId="{C36EB617-306B-4408-BD21-C1216C3A8943}" type="presParOf" srcId="{4581A1B7-8575-4018-90E9-87F183BE1107}" destId="{C029D30B-9543-4187-9615-E84CAD5AED9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43BE0-9D62-463D-88F4-303D1DCDB418}">
      <dsp:nvSpPr>
        <dsp:cNvPr id="0" name=""/>
        <dsp:cNvSpPr/>
      </dsp:nvSpPr>
      <dsp:spPr>
        <a:xfrm rot="5400000">
          <a:off x="520561" y="1159136"/>
          <a:ext cx="1561876" cy="259892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49610-8922-4AD4-A066-B56988F2AE1B}">
      <dsp:nvSpPr>
        <dsp:cNvPr id="0" name=""/>
        <dsp:cNvSpPr/>
      </dsp:nvSpPr>
      <dsp:spPr>
        <a:xfrm>
          <a:off x="259845" y="1935655"/>
          <a:ext cx="2346325" cy="205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because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they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are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incorrectly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made</a:t>
          </a:r>
          <a:endParaRPr lang="tr-TR" sz="2300" kern="1200" dirty="0"/>
        </a:p>
      </dsp:txBody>
      <dsp:txXfrm>
        <a:off x="259845" y="1935655"/>
        <a:ext cx="2346325" cy="2056691"/>
      </dsp:txXfrm>
    </dsp:sp>
    <dsp:sp modelId="{DA51C0BD-A3DB-4B3B-BC15-807ADC7021FC}">
      <dsp:nvSpPr>
        <dsp:cNvPr id="0" name=""/>
        <dsp:cNvSpPr/>
      </dsp:nvSpPr>
      <dsp:spPr>
        <a:xfrm>
          <a:off x="2163467" y="967800"/>
          <a:ext cx="442702" cy="44270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4BCEB-6EFC-4DD1-80B0-B859746682AE}">
      <dsp:nvSpPr>
        <dsp:cNvPr id="0" name=""/>
        <dsp:cNvSpPr/>
      </dsp:nvSpPr>
      <dsp:spPr>
        <a:xfrm rot="5400000">
          <a:off x="3392921" y="448367"/>
          <a:ext cx="1561876" cy="259892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7CC4A-9910-44DF-8778-DBEB6B2ECBE6}">
      <dsp:nvSpPr>
        <dsp:cNvPr id="0" name=""/>
        <dsp:cNvSpPr/>
      </dsp:nvSpPr>
      <dsp:spPr>
        <a:xfrm>
          <a:off x="3132205" y="1224886"/>
          <a:ext cx="2346325" cy="205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because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they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have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become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damaged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during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delivery</a:t>
          </a:r>
          <a:endParaRPr lang="tr-TR" sz="2300" kern="1200" dirty="0"/>
        </a:p>
      </dsp:txBody>
      <dsp:txXfrm>
        <a:off x="3132205" y="1224886"/>
        <a:ext cx="2346325" cy="2056691"/>
      </dsp:txXfrm>
    </dsp:sp>
    <dsp:sp modelId="{C1D8564E-E57F-4558-AD42-4C6FEFA05368}">
      <dsp:nvSpPr>
        <dsp:cNvPr id="0" name=""/>
        <dsp:cNvSpPr/>
      </dsp:nvSpPr>
      <dsp:spPr>
        <a:xfrm>
          <a:off x="5035828" y="257031"/>
          <a:ext cx="442702" cy="44270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DE564-7BC0-45FC-B4AE-8E5D0A9C2281}">
      <dsp:nvSpPr>
        <dsp:cNvPr id="0" name=""/>
        <dsp:cNvSpPr/>
      </dsp:nvSpPr>
      <dsp:spPr>
        <a:xfrm rot="5400000">
          <a:off x="6265282" y="-262400"/>
          <a:ext cx="1561876" cy="259892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9D30B-9543-4187-9615-E84CAD5AED96}">
      <dsp:nvSpPr>
        <dsp:cNvPr id="0" name=""/>
        <dsp:cNvSpPr/>
      </dsp:nvSpPr>
      <dsp:spPr>
        <a:xfrm>
          <a:off x="6004566" y="514118"/>
          <a:ext cx="2346325" cy="205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or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because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they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didn’t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technically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belong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to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the</a:t>
          </a:r>
          <a:r>
            <a:rPr lang="tr-TR" sz="2300" kern="1200" dirty="0" smtClean="0"/>
            <a:t> seller at </a:t>
          </a:r>
          <a:r>
            <a:rPr lang="tr-TR" sz="2300" kern="1200" dirty="0" err="1" smtClean="0"/>
            <a:t>the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first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place</a:t>
          </a:r>
          <a:endParaRPr lang="tr-TR" sz="2300" kern="1200" dirty="0"/>
        </a:p>
      </dsp:txBody>
      <dsp:txXfrm>
        <a:off x="6004566" y="514118"/>
        <a:ext cx="2346325" cy="2056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C78E6C-9770-4C36-81C4-D1A7787E6249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3786B7-E17A-415B-8802-621102F169B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International Legal English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Öğretim Görevlisi</a:t>
            </a:r>
          </a:p>
          <a:p>
            <a:r>
              <a:rPr lang="tr-TR" dirty="0" smtClean="0"/>
              <a:t>Özen TEKİN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3.2.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 seller </a:t>
            </a:r>
            <a:r>
              <a:rPr lang="tr-TR" dirty="0" err="1" smtClean="0"/>
              <a:t>ships</a:t>
            </a:r>
            <a:r>
              <a:rPr lang="tr-TR" dirty="0" smtClean="0"/>
              <a:t> 100 </a:t>
            </a:r>
            <a:r>
              <a:rPr lang="tr-TR" dirty="0" err="1" smtClean="0"/>
              <a:t>chairs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. As </a:t>
            </a:r>
            <a:r>
              <a:rPr lang="tr-TR" dirty="0" err="1" smtClean="0"/>
              <a:t>soon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chairs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loaded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truck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seller’s</a:t>
            </a:r>
            <a:r>
              <a:rPr lang="tr-TR" dirty="0" smtClean="0"/>
              <a:t> </a:t>
            </a:r>
            <a:r>
              <a:rPr lang="tr-TR" dirty="0" err="1" smtClean="0"/>
              <a:t>warehouse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truck</a:t>
            </a:r>
            <a:r>
              <a:rPr lang="tr-TR" dirty="0" smtClean="0"/>
              <a:t> </a:t>
            </a:r>
            <a:r>
              <a:rPr lang="tr-TR" dirty="0" err="1" smtClean="0"/>
              <a:t>gets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an </a:t>
            </a:r>
            <a:r>
              <a:rPr lang="tr-TR" dirty="0" err="1" smtClean="0"/>
              <a:t>accident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chairs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damaged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hasn’t</a:t>
            </a:r>
            <a:r>
              <a:rPr lang="tr-TR" dirty="0" smtClean="0"/>
              <a:t> </a:t>
            </a:r>
            <a:r>
              <a:rPr lang="tr-TR" dirty="0" err="1" smtClean="0"/>
              <a:t>paid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chairs</a:t>
            </a:r>
            <a:r>
              <a:rPr lang="tr-TR" dirty="0" smtClean="0"/>
              <a:t> yet.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65313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err="1" smtClean="0"/>
              <a:t>Title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and</a:t>
            </a:r>
            <a:r>
              <a:rPr lang="tr-TR" sz="2800" i="1" dirty="0" smtClean="0"/>
              <a:t> risk </a:t>
            </a:r>
            <a:r>
              <a:rPr lang="tr-TR" sz="2800" i="1" dirty="0" err="1" smtClean="0"/>
              <a:t>clause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24782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tr-TR" dirty="0" smtClean="0"/>
              <a:t>A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agrees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purchase</a:t>
            </a:r>
            <a:r>
              <a:rPr lang="tr-TR" dirty="0" smtClean="0"/>
              <a:t> </a:t>
            </a:r>
            <a:r>
              <a:rPr lang="tr-TR" dirty="0" err="1" smtClean="0"/>
              <a:t>equipment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$10,000, </a:t>
            </a:r>
            <a:r>
              <a:rPr lang="tr-TR" dirty="0" err="1" smtClean="0"/>
              <a:t>payable</a:t>
            </a:r>
            <a:r>
              <a:rPr lang="tr-TR" dirty="0" smtClean="0"/>
              <a:t> in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installments.The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payments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on time,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misses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seller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suspends</a:t>
            </a:r>
            <a:r>
              <a:rPr lang="tr-TR" dirty="0" smtClean="0"/>
              <a:t> </a:t>
            </a:r>
            <a:r>
              <a:rPr lang="tr-TR" dirty="0" err="1" smtClean="0"/>
              <a:t>furher</a:t>
            </a:r>
            <a:r>
              <a:rPr lang="tr-TR" dirty="0" smtClean="0"/>
              <a:t> </a:t>
            </a:r>
            <a:r>
              <a:rPr lang="tr-TR" dirty="0" err="1" smtClean="0"/>
              <a:t>deliveries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479503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err="1" smtClean="0"/>
              <a:t>Prices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and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payment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clause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44293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receives</a:t>
            </a:r>
            <a:r>
              <a:rPr lang="tr-TR" dirty="0" smtClean="0"/>
              <a:t> a </a:t>
            </a:r>
            <a:r>
              <a:rPr lang="tr-TR" dirty="0" err="1" smtClean="0"/>
              <a:t>defective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seller’s</a:t>
            </a:r>
            <a:r>
              <a:rPr lang="tr-TR" dirty="0" smtClean="0"/>
              <a:t> </a:t>
            </a:r>
            <a:r>
              <a:rPr lang="tr-TR" dirty="0" err="1" smtClean="0"/>
              <a:t>contract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buyer’s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remedy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a </a:t>
            </a:r>
            <a:r>
              <a:rPr lang="tr-TR" dirty="0" err="1" smtClean="0"/>
              <a:t>replacement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 but is </a:t>
            </a:r>
            <a:r>
              <a:rPr lang="tr-TR" dirty="0" err="1" smtClean="0"/>
              <a:t>prevented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doing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5811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err="1" smtClean="0"/>
              <a:t>Limitation</a:t>
            </a:r>
            <a:r>
              <a:rPr lang="tr-TR" sz="2800" i="1" dirty="0" smtClean="0"/>
              <a:t> of </a:t>
            </a:r>
            <a:r>
              <a:rPr lang="tr-TR" sz="2800" i="1" dirty="0" err="1" smtClean="0"/>
              <a:t>remedies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clause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3708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purchases</a:t>
            </a:r>
            <a:r>
              <a:rPr lang="tr-TR" dirty="0" smtClean="0"/>
              <a:t> a </a:t>
            </a:r>
            <a:r>
              <a:rPr lang="tr-TR" dirty="0" err="1" smtClean="0"/>
              <a:t>new</a:t>
            </a:r>
            <a:r>
              <a:rPr lang="tr-TR" dirty="0" smtClean="0"/>
              <a:t> printer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seller </a:t>
            </a:r>
            <a:r>
              <a:rPr lang="tr-TR" dirty="0" err="1" smtClean="0"/>
              <a:t>guarantees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it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defects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6 </a:t>
            </a:r>
            <a:r>
              <a:rPr lang="tr-TR" dirty="0" err="1" smtClean="0"/>
              <a:t>months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printer </a:t>
            </a:r>
            <a:r>
              <a:rPr lang="tr-TR" dirty="0" err="1" smtClean="0"/>
              <a:t>stops</a:t>
            </a:r>
            <a:r>
              <a:rPr lang="tr-TR" dirty="0" smtClean="0"/>
              <a:t> </a:t>
            </a:r>
            <a:r>
              <a:rPr lang="tr-TR" dirty="0" err="1" smtClean="0"/>
              <a:t>working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contacts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seller,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repairs</a:t>
            </a:r>
            <a:r>
              <a:rPr lang="tr-TR" dirty="0" smtClean="0"/>
              <a:t> it at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4509120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err="1" smtClean="0"/>
              <a:t>Warranties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clause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294009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buyer places an order for 500 units, but later wants to reduce it to 300 units. The seller refuses, citing a clause. Which clause is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50912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 err="1" smtClean="0"/>
              <a:t>Changes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and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cancellation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clause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0625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4.4. </a:t>
            </a:r>
            <a:r>
              <a:rPr lang="tr-TR" dirty="0" err="1" smtClean="0"/>
              <a:t>Retention</a:t>
            </a:r>
            <a:r>
              <a:rPr lang="tr-TR" dirty="0" smtClean="0"/>
              <a:t> of </a:t>
            </a:r>
            <a:r>
              <a:rPr lang="tr-TR" dirty="0" err="1" smtClean="0"/>
              <a:t>Title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6876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Every supplier of goods should include a retention-of-title clause in their contract terms. This clause states that </a:t>
            </a:r>
            <a:r>
              <a:rPr lang="en-US" b="1" u="sng" dirty="0" smtClean="0"/>
              <a:t>the buyer doesn’t own the goods until payment is made. </a:t>
            </a:r>
            <a:r>
              <a:rPr lang="en-US" dirty="0" smtClean="0"/>
              <a:t>Thus if the buyer goes out of business before paying for the goods, the supplier can recover the goods.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002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tr-TR" dirty="0" smtClean="0"/>
              <a:t>5.1. A Case </a:t>
            </a:r>
            <a:r>
              <a:rPr lang="tr-TR" dirty="0" err="1" smtClean="0"/>
              <a:t>Brief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exactly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dispute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central</a:t>
            </a:r>
            <a:r>
              <a:rPr lang="tr-TR" dirty="0" smtClean="0"/>
              <a:t> legal </a:t>
            </a:r>
            <a:r>
              <a:rPr lang="tr-TR" dirty="0" err="1" smtClean="0"/>
              <a:t>issue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Appeal</a:t>
            </a:r>
            <a:r>
              <a:rPr lang="tr-TR" dirty="0" smtClean="0"/>
              <a:t> Court in </a:t>
            </a:r>
            <a:r>
              <a:rPr lang="tr-TR" dirty="0" err="1" smtClean="0"/>
              <a:t>what</a:t>
            </a:r>
            <a:r>
              <a:rPr lang="tr-TR" dirty="0" smtClean="0"/>
              <a:t> sense is </a:t>
            </a:r>
            <a:r>
              <a:rPr lang="tr-TR" dirty="0" err="1" smtClean="0"/>
              <a:t>buying</a:t>
            </a:r>
            <a:r>
              <a:rPr lang="tr-TR" dirty="0" smtClean="0"/>
              <a:t> a </a:t>
            </a:r>
            <a:r>
              <a:rPr lang="tr-TR" dirty="0" err="1" smtClean="0"/>
              <a:t>shrink</a:t>
            </a:r>
            <a:r>
              <a:rPr lang="tr-TR" dirty="0" smtClean="0"/>
              <a:t> </a:t>
            </a:r>
            <a:r>
              <a:rPr lang="tr-TR" dirty="0" err="1" smtClean="0"/>
              <a:t>wrapped</a:t>
            </a:r>
            <a:r>
              <a:rPr lang="tr-TR" dirty="0" smtClean="0"/>
              <a:t> software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buying</a:t>
            </a:r>
            <a:r>
              <a:rPr lang="tr-TR" dirty="0" smtClean="0"/>
              <a:t> an </a:t>
            </a:r>
            <a:r>
              <a:rPr lang="tr-TR" dirty="0" err="1" smtClean="0"/>
              <a:t>airline</a:t>
            </a:r>
            <a:r>
              <a:rPr lang="tr-TR" dirty="0" smtClean="0"/>
              <a:t> </a:t>
            </a:r>
            <a:r>
              <a:rPr lang="tr-TR" dirty="0" err="1" smtClean="0"/>
              <a:t>ticket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is a software program </a:t>
            </a:r>
            <a:r>
              <a:rPr lang="tr-TR" dirty="0" err="1" smtClean="0"/>
              <a:t>containing</a:t>
            </a:r>
            <a:r>
              <a:rPr lang="tr-TR" dirty="0" smtClean="0"/>
              <a:t> </a:t>
            </a:r>
            <a:r>
              <a:rPr lang="tr-TR" dirty="0" err="1" smtClean="0"/>
              <a:t>millions</a:t>
            </a:r>
            <a:r>
              <a:rPr lang="tr-TR" dirty="0" smtClean="0"/>
              <a:t> of </a:t>
            </a:r>
            <a:r>
              <a:rPr lang="tr-TR" dirty="0" err="1" smtClean="0"/>
              <a:t>telephone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,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retrieval</a:t>
            </a:r>
            <a:r>
              <a:rPr lang="tr-TR" dirty="0" smtClean="0"/>
              <a:t> program.</a:t>
            </a: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755576" y="306896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Whether</a:t>
            </a:r>
            <a:r>
              <a:rPr lang="tr-TR" dirty="0" smtClean="0"/>
              <a:t> a </a:t>
            </a:r>
            <a:r>
              <a:rPr lang="tr-TR" dirty="0" err="1" smtClean="0"/>
              <a:t>shrink</a:t>
            </a:r>
            <a:r>
              <a:rPr lang="tr-TR" dirty="0" smtClean="0"/>
              <a:t> </a:t>
            </a:r>
            <a:r>
              <a:rPr lang="tr-TR" dirty="0" err="1" smtClean="0"/>
              <a:t>wrap</a:t>
            </a:r>
            <a:r>
              <a:rPr lang="tr-TR" dirty="0" smtClean="0"/>
              <a:t> </a:t>
            </a:r>
            <a:r>
              <a:rPr lang="tr-TR" dirty="0" err="1" smtClean="0"/>
              <a:t>licence</a:t>
            </a:r>
            <a:r>
              <a:rPr lang="tr-TR" dirty="0" smtClean="0"/>
              <a:t> </a:t>
            </a:r>
            <a:r>
              <a:rPr lang="tr-TR" dirty="0" err="1" smtClean="0"/>
              <a:t>constitutes</a:t>
            </a:r>
            <a:r>
              <a:rPr lang="tr-TR" dirty="0" smtClean="0"/>
              <a:t>  an </a:t>
            </a:r>
            <a:r>
              <a:rPr lang="tr-TR" dirty="0" err="1" smtClean="0"/>
              <a:t>enforcable</a:t>
            </a:r>
            <a:r>
              <a:rPr lang="tr-TR" dirty="0" smtClean="0"/>
              <a:t> </a:t>
            </a:r>
            <a:r>
              <a:rPr lang="tr-TR" dirty="0" err="1" smtClean="0"/>
              <a:t>contract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755576" y="515719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Court of </a:t>
            </a:r>
            <a:r>
              <a:rPr lang="tr-TR" dirty="0" err="1" smtClean="0"/>
              <a:t>Appeals</a:t>
            </a:r>
            <a:r>
              <a:rPr lang="tr-TR" dirty="0" smtClean="0"/>
              <a:t>, </a:t>
            </a:r>
            <a:r>
              <a:rPr lang="tr-TR" dirty="0" err="1" smtClean="0"/>
              <a:t>buying</a:t>
            </a:r>
            <a:r>
              <a:rPr lang="tr-TR" dirty="0" smtClean="0"/>
              <a:t> a </a:t>
            </a:r>
            <a:r>
              <a:rPr lang="tr-TR" dirty="0" err="1" smtClean="0"/>
              <a:t>shrink</a:t>
            </a:r>
            <a:r>
              <a:rPr lang="tr-TR" dirty="0" smtClean="0"/>
              <a:t> </a:t>
            </a:r>
            <a:r>
              <a:rPr lang="tr-TR" dirty="0" err="1" smtClean="0"/>
              <a:t>wrapped</a:t>
            </a:r>
            <a:r>
              <a:rPr lang="tr-TR" dirty="0" smtClean="0"/>
              <a:t>  software is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buying</a:t>
            </a:r>
            <a:r>
              <a:rPr lang="tr-TR" dirty="0" smtClean="0"/>
              <a:t> an </a:t>
            </a:r>
            <a:r>
              <a:rPr lang="tr-TR" dirty="0" err="1" smtClean="0"/>
              <a:t>airline</a:t>
            </a:r>
            <a:r>
              <a:rPr lang="tr-TR" dirty="0" smtClean="0"/>
              <a:t> </a:t>
            </a:r>
            <a:r>
              <a:rPr lang="tr-TR" dirty="0" err="1" smtClean="0"/>
              <a:t>ticket</a:t>
            </a:r>
            <a:r>
              <a:rPr lang="tr-TR" dirty="0" smtClean="0"/>
              <a:t> as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involve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sale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fully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consumer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21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376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Reading B 8.5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tr-TR" sz="1800" dirty="0" err="1"/>
              <a:t>I</a:t>
            </a:r>
            <a:r>
              <a:rPr lang="tr-TR" sz="1800" dirty="0" err="1" smtClean="0"/>
              <a:t>nvalid</a:t>
            </a:r>
            <a:r>
              <a:rPr lang="tr-TR" sz="1800" dirty="0" smtClean="0"/>
              <a:t> </a:t>
            </a:r>
            <a:r>
              <a:rPr lang="tr-TR" sz="1800" dirty="0" err="1" smtClean="0"/>
              <a:t>because</a:t>
            </a:r>
            <a:r>
              <a:rPr lang="tr-TR" sz="1800" dirty="0" smtClean="0"/>
              <a:t> it </a:t>
            </a:r>
            <a:r>
              <a:rPr lang="tr-TR" sz="1800" dirty="0" err="1" smtClean="0"/>
              <a:t>was</a:t>
            </a:r>
            <a:r>
              <a:rPr lang="tr-TR" sz="1800" dirty="0" smtClean="0"/>
              <a:t> not </a:t>
            </a:r>
            <a:r>
              <a:rPr lang="tr-TR" sz="1800" dirty="0" err="1" smtClean="0"/>
              <a:t>registered</a:t>
            </a: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income</a:t>
            </a:r>
            <a:r>
              <a:rPr lang="tr-TR" sz="1800" dirty="0" smtClean="0"/>
              <a:t> </a:t>
            </a:r>
            <a:r>
              <a:rPr lang="tr-TR" sz="1800" dirty="0" err="1" smtClean="0"/>
              <a:t>received</a:t>
            </a:r>
            <a:r>
              <a:rPr lang="tr-TR" sz="1800" dirty="0" smtClean="0"/>
              <a:t> </a:t>
            </a:r>
            <a:r>
              <a:rPr lang="tr-TR" sz="1800" dirty="0" err="1" smtClean="0"/>
              <a:t>from</a:t>
            </a:r>
            <a:r>
              <a:rPr lang="tr-TR" sz="1800" dirty="0" smtClean="0"/>
              <a:t> </a:t>
            </a:r>
            <a:r>
              <a:rPr lang="tr-TR" sz="1800" dirty="0" err="1" smtClean="0"/>
              <a:t>producing</a:t>
            </a:r>
            <a:r>
              <a:rPr lang="tr-TR" sz="1800" dirty="0" smtClean="0"/>
              <a:t> a </a:t>
            </a:r>
            <a:r>
              <a:rPr lang="tr-TR" sz="1800" dirty="0" err="1" smtClean="0"/>
              <a:t>product</a:t>
            </a: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  <a:p>
            <a:r>
              <a:rPr lang="tr-TR" sz="1800" dirty="0" err="1" smtClean="0"/>
              <a:t>Offered</a:t>
            </a:r>
            <a:r>
              <a:rPr lang="tr-TR" sz="1800" dirty="0" smtClean="0"/>
              <a:t> </a:t>
            </a:r>
            <a:r>
              <a:rPr lang="tr-TR" sz="1800" dirty="0" err="1" smtClean="0"/>
              <a:t>evidence</a:t>
            </a:r>
            <a:r>
              <a:rPr lang="tr-TR" sz="1800" dirty="0" smtClean="0"/>
              <a:t> as </a:t>
            </a:r>
            <a:r>
              <a:rPr lang="tr-TR" sz="1800" dirty="0" err="1" smtClean="0"/>
              <a:t>proof</a:t>
            </a:r>
            <a:r>
              <a:rPr lang="tr-TR" sz="1800" dirty="0" smtClean="0"/>
              <a:t> 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 smtClean="0"/>
          </a:p>
          <a:p>
            <a:r>
              <a:rPr lang="tr-TR" sz="1800" dirty="0" err="1" smtClean="0"/>
              <a:t>When</a:t>
            </a:r>
            <a:r>
              <a:rPr lang="tr-TR" sz="1800" dirty="0" smtClean="0"/>
              <a:t> </a:t>
            </a:r>
            <a:r>
              <a:rPr lang="tr-TR" sz="1800" dirty="0" err="1" smtClean="0"/>
              <a:t>property</a:t>
            </a:r>
            <a:r>
              <a:rPr lang="tr-TR" sz="1800" dirty="0" smtClean="0"/>
              <a:t> </a:t>
            </a:r>
            <a:r>
              <a:rPr lang="tr-TR" sz="1800" dirty="0" err="1" smtClean="0"/>
              <a:t>or</a:t>
            </a:r>
            <a:r>
              <a:rPr lang="tr-TR" sz="1800" dirty="0" smtClean="0"/>
              <a:t> </a:t>
            </a:r>
            <a:r>
              <a:rPr lang="tr-TR" sz="1800" dirty="0" err="1" smtClean="0"/>
              <a:t>assets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held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one</a:t>
            </a:r>
            <a:r>
              <a:rPr lang="tr-TR" sz="1800" dirty="0" smtClean="0"/>
              <a:t> </a:t>
            </a:r>
            <a:r>
              <a:rPr lang="tr-TR" sz="1800" dirty="0" err="1" smtClean="0"/>
              <a:t>party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benefit</a:t>
            </a:r>
            <a:r>
              <a:rPr lang="tr-TR" sz="1800" dirty="0" smtClean="0"/>
              <a:t> of </a:t>
            </a:r>
            <a:r>
              <a:rPr lang="tr-TR" sz="1800" dirty="0" err="1" smtClean="0"/>
              <a:t>another</a:t>
            </a: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  <a:p>
            <a:r>
              <a:rPr lang="tr-TR" sz="1800" dirty="0" smtClean="0"/>
              <a:t>Right of </a:t>
            </a:r>
            <a:r>
              <a:rPr lang="tr-TR" sz="1800" dirty="0" err="1" smtClean="0"/>
              <a:t>ownership</a:t>
            </a:r>
            <a:r>
              <a:rPr lang="tr-TR" sz="1800" dirty="0" smtClean="0"/>
              <a:t> </a:t>
            </a:r>
            <a:br>
              <a:rPr lang="tr-TR" sz="1800" dirty="0" smtClean="0"/>
            </a:br>
            <a:endParaRPr lang="tr-TR" sz="1800" dirty="0" smtClean="0"/>
          </a:p>
          <a:p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evidence</a:t>
            </a:r>
            <a:r>
              <a:rPr lang="tr-TR" sz="1800" dirty="0" smtClean="0"/>
              <a:t> </a:t>
            </a:r>
            <a:r>
              <a:rPr lang="tr-TR" sz="1800" dirty="0" err="1" smtClean="0"/>
              <a:t>related</a:t>
            </a:r>
            <a:r>
              <a:rPr lang="tr-TR" sz="1800" dirty="0" smtClean="0"/>
              <a:t> </a:t>
            </a:r>
            <a:r>
              <a:rPr lang="tr-TR" sz="1800" dirty="0" err="1" smtClean="0"/>
              <a:t>reasons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 smtClean="0"/>
          </a:p>
          <a:p>
            <a:r>
              <a:rPr lang="tr-TR" sz="1800" dirty="0" smtClean="0"/>
              <a:t>As a </a:t>
            </a:r>
            <a:r>
              <a:rPr lang="tr-TR" sz="1800" dirty="0" err="1" smtClean="0"/>
              <a:t>result</a:t>
            </a:r>
            <a:r>
              <a:rPr lang="tr-TR" sz="1800" dirty="0" smtClean="0"/>
              <a:t> of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805473" y="1491074"/>
            <a:ext cx="28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Void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for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non-registration</a:t>
            </a:r>
            <a:endParaRPr lang="tr-TR" sz="1400" i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5822240" y="1988840"/>
            <a:ext cx="307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The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proceeds</a:t>
            </a:r>
            <a:r>
              <a:rPr lang="tr-TR" sz="1400" i="1" dirty="0" smtClean="0"/>
              <a:t> of </a:t>
            </a:r>
            <a:r>
              <a:rPr lang="tr-TR" sz="1400" i="1" dirty="0" err="1" smtClean="0"/>
              <a:t>such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manufacturing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or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construction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process</a:t>
            </a:r>
            <a:endParaRPr lang="tr-TR" sz="1400" i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5822241" y="2758281"/>
            <a:ext cx="250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Adduced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evidence</a:t>
            </a:r>
            <a:endParaRPr lang="tr-TR" sz="1400" i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5805473" y="3429000"/>
            <a:ext cx="250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Held</a:t>
            </a:r>
            <a:r>
              <a:rPr lang="tr-TR" sz="1400" i="1" dirty="0" smtClean="0"/>
              <a:t> in </a:t>
            </a:r>
            <a:r>
              <a:rPr lang="tr-TR" sz="1400" i="1" dirty="0" err="1" smtClean="0"/>
              <a:t>trust</a:t>
            </a:r>
            <a:endParaRPr lang="tr-TR" sz="1400" i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5682747" y="4224336"/>
            <a:ext cx="250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Proprietary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interest</a:t>
            </a:r>
            <a:endParaRPr lang="tr-TR" sz="1400" i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5700464" y="4849661"/>
            <a:ext cx="250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smtClean="0"/>
              <a:t>On an </a:t>
            </a:r>
            <a:r>
              <a:rPr lang="tr-TR" sz="1400" i="1" dirty="0" err="1" smtClean="0"/>
              <a:t>evidential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ground</a:t>
            </a:r>
            <a:endParaRPr lang="tr-TR" sz="1400" i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655394" y="5387700"/>
            <a:ext cx="250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By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virtue</a:t>
            </a:r>
            <a:r>
              <a:rPr lang="tr-TR" sz="1400" i="1" dirty="0" smtClean="0"/>
              <a:t> of</a:t>
            </a:r>
            <a:endParaRPr lang="tr-TR" sz="1400" i="1" dirty="0"/>
          </a:p>
        </p:txBody>
      </p:sp>
    </p:spTree>
    <p:extLst>
      <p:ext uri="{BB962C8B-B14F-4D97-AF65-F5344CB8AC3E}">
        <p14:creationId xmlns:p14="http://schemas.microsoft.com/office/powerpoint/2010/main" val="13063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tr-TR" dirty="0" smtClean="0"/>
              <a:t>UNIT 9: SALE OF GOODS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35480"/>
            <a:ext cx="8892480" cy="4389120"/>
          </a:xfrm>
        </p:spPr>
        <p:txBody>
          <a:bodyPr/>
          <a:lstStyle/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deals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buying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selling</a:t>
            </a:r>
            <a:r>
              <a:rPr lang="tr-TR" dirty="0" smtClean="0"/>
              <a:t> </a:t>
            </a:r>
            <a:r>
              <a:rPr lang="tr-TR" b="1" dirty="0" err="1" smtClean="0"/>
              <a:t>goods</a:t>
            </a:r>
            <a:r>
              <a:rPr lang="tr-TR" b="1" dirty="0" smtClean="0"/>
              <a:t>,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</a:t>
            </a:r>
            <a:r>
              <a:rPr lang="tr-TR" b="1" dirty="0" err="1" smtClean="0"/>
              <a:t>movable</a:t>
            </a:r>
            <a:r>
              <a:rPr lang="tr-TR" b="1" dirty="0" smtClean="0"/>
              <a:t> </a:t>
            </a:r>
            <a:r>
              <a:rPr lang="tr-TR" b="1" dirty="0" err="1" smtClean="0"/>
              <a:t>property</a:t>
            </a:r>
            <a:r>
              <a:rPr lang="tr-TR" b="1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bankrupt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posession</a:t>
            </a:r>
            <a:r>
              <a:rPr lang="tr-TR" dirty="0" smtClean="0"/>
              <a:t> of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paying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seller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          </a:t>
            </a:r>
            <a:br>
              <a:rPr lang="tr-TR" dirty="0" smtClean="0"/>
            </a:br>
            <a:r>
              <a:rPr lang="tr-TR" dirty="0" smtClean="0"/>
              <a:t>           </a:t>
            </a:r>
            <a:r>
              <a:rPr lang="tr-TR" dirty="0" err="1" smtClean="0"/>
              <a:t>reclaim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secure</a:t>
            </a:r>
            <a:r>
              <a:rPr lang="tr-TR" dirty="0"/>
              <a:t> </a:t>
            </a:r>
            <a:r>
              <a:rPr lang="tr-TR" dirty="0" err="1"/>
              <a:t>payment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creditors</a:t>
            </a:r>
            <a:r>
              <a:rPr lang="tr-TR" dirty="0"/>
              <a:t>.</a:t>
            </a:r>
            <a:endParaRPr lang="tr-TR" dirty="0" smtClean="0"/>
          </a:p>
        </p:txBody>
      </p:sp>
      <p:sp>
        <p:nvSpPr>
          <p:cNvPr id="4" name="Sağ Ok 3"/>
          <p:cNvSpPr/>
          <p:nvPr/>
        </p:nvSpPr>
        <p:spPr>
          <a:xfrm>
            <a:off x="755576" y="450912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755576" y="530120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buyer</a:t>
            </a:r>
            <a:r>
              <a:rPr lang="tr-TR" dirty="0" smtClean="0"/>
              <a:t> </a:t>
            </a:r>
            <a:r>
              <a:rPr lang="tr-TR" dirty="0" err="1" smtClean="0"/>
              <a:t>purchases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seller </a:t>
            </a:r>
            <a:r>
              <a:rPr lang="tr-TR" dirty="0" err="1" smtClean="0"/>
              <a:t>and</a:t>
            </a:r>
            <a:r>
              <a:rPr lang="tr-TR" dirty="0" smtClean="0"/>
              <a:t> it </a:t>
            </a:r>
            <a:r>
              <a:rPr lang="tr-TR" dirty="0" err="1" smtClean="0"/>
              <a:t>turns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, </a:t>
            </a:r>
            <a:r>
              <a:rPr lang="tr-TR" dirty="0" err="1" smtClean="0"/>
              <a:t>perhaps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it </a:t>
            </a:r>
            <a:r>
              <a:rPr lang="tr-TR" b="1" dirty="0"/>
              <a:t>is </a:t>
            </a:r>
            <a:r>
              <a:rPr lang="tr-TR" b="1" dirty="0" err="1"/>
              <a:t>vital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know</a:t>
            </a:r>
            <a:r>
              <a:rPr lang="tr-TR" b="1" dirty="0"/>
              <a:t> </a:t>
            </a:r>
            <a:r>
              <a:rPr lang="tr-TR" b="1" dirty="0" err="1"/>
              <a:t>who</a:t>
            </a:r>
            <a:r>
              <a:rPr lang="tr-TR" b="1" dirty="0"/>
              <a:t> is </a:t>
            </a:r>
            <a:r>
              <a:rPr lang="tr-TR" b="1" dirty="0" err="1"/>
              <a:t>responsible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putting</a:t>
            </a:r>
            <a:r>
              <a:rPr lang="tr-TR" b="1" dirty="0"/>
              <a:t> </a:t>
            </a:r>
            <a:r>
              <a:rPr lang="tr-TR" b="1" dirty="0" err="1"/>
              <a:t>things</a:t>
            </a:r>
            <a:r>
              <a:rPr lang="tr-TR" b="1" dirty="0"/>
              <a:t> </a:t>
            </a:r>
            <a:r>
              <a:rPr lang="tr-TR" b="1" dirty="0" err="1"/>
              <a:t>right</a:t>
            </a:r>
            <a:r>
              <a:rPr lang="tr-TR" b="1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b="1" dirty="0" err="1"/>
              <a:t>what</a:t>
            </a:r>
            <a:r>
              <a:rPr lang="tr-TR" b="1" dirty="0"/>
              <a:t> </a:t>
            </a:r>
            <a:r>
              <a:rPr lang="tr-TR" b="1" dirty="0" smtClean="0"/>
              <a:t>is </a:t>
            </a:r>
            <a:r>
              <a:rPr lang="tr-TR" b="1" dirty="0" err="1"/>
              <a:t>to</a:t>
            </a:r>
            <a:r>
              <a:rPr lang="tr-TR" b="1" dirty="0"/>
              <a:t> be done.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194535964"/>
              </p:ext>
            </p:extLst>
          </p:nvPr>
        </p:nvGraphicFramePr>
        <p:xfrm>
          <a:off x="323528" y="1700808"/>
          <a:ext cx="835292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9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000" dirty="0" err="1" smtClean="0"/>
              <a:t>What</a:t>
            </a:r>
            <a:r>
              <a:rPr lang="tr-TR" sz="4000" dirty="0" smtClean="0"/>
              <a:t> can </a:t>
            </a:r>
            <a:r>
              <a:rPr lang="tr-TR" sz="4000" dirty="0" err="1" smtClean="0"/>
              <a:t>go</a:t>
            </a:r>
            <a:r>
              <a:rPr lang="tr-TR" sz="4000" dirty="0" smtClean="0"/>
              <a:t> </a:t>
            </a:r>
            <a:r>
              <a:rPr lang="tr-TR" sz="4000" dirty="0" err="1" smtClean="0"/>
              <a:t>wrong</a:t>
            </a:r>
            <a:r>
              <a:rPr lang="tr-TR" sz="4000" dirty="0" smtClean="0"/>
              <a:t> </a:t>
            </a:r>
          </a:p>
          <a:p>
            <a:r>
              <a:rPr lang="tr-TR" sz="4000" dirty="0" err="1" smtClean="0"/>
              <a:t>Before</a:t>
            </a:r>
            <a:r>
              <a:rPr lang="tr-TR" sz="4000" dirty="0" smtClean="0"/>
              <a:t> an </a:t>
            </a:r>
            <a:r>
              <a:rPr lang="tr-TR" sz="4000" dirty="0" err="1" smtClean="0"/>
              <a:t>order</a:t>
            </a:r>
            <a:r>
              <a:rPr lang="tr-TR" sz="4000" dirty="0" smtClean="0"/>
              <a:t> is </a:t>
            </a:r>
            <a:r>
              <a:rPr lang="tr-TR" sz="4000" dirty="0" err="1" smtClean="0"/>
              <a:t>placed</a:t>
            </a:r>
            <a:endParaRPr lang="tr-TR" sz="4000" dirty="0" smtClean="0"/>
          </a:p>
          <a:p>
            <a:r>
              <a:rPr lang="tr-TR" sz="4000" dirty="0" err="1" smtClean="0"/>
              <a:t>Before</a:t>
            </a:r>
            <a:r>
              <a:rPr lang="tr-TR" sz="4000" dirty="0" smtClean="0"/>
              <a:t> </a:t>
            </a:r>
            <a:r>
              <a:rPr lang="tr-TR" sz="4000" dirty="0" err="1" smtClean="0"/>
              <a:t>delivery</a:t>
            </a:r>
            <a:endParaRPr lang="tr-TR" sz="4000" dirty="0" smtClean="0"/>
          </a:p>
          <a:p>
            <a:r>
              <a:rPr lang="tr-TR" sz="4000" dirty="0" err="1" smtClean="0"/>
              <a:t>Before</a:t>
            </a:r>
            <a:r>
              <a:rPr lang="tr-TR" sz="4000" dirty="0" smtClean="0"/>
              <a:t> </a:t>
            </a:r>
            <a:r>
              <a:rPr lang="tr-TR" sz="4000" dirty="0" err="1" smtClean="0"/>
              <a:t>payment</a:t>
            </a:r>
            <a:endParaRPr lang="tr-TR" sz="4000" dirty="0" smtClean="0"/>
          </a:p>
          <a:p>
            <a:r>
              <a:rPr lang="tr-TR" sz="4000" dirty="0" err="1" smtClean="0"/>
              <a:t>After</a:t>
            </a:r>
            <a:r>
              <a:rPr lang="tr-TR" sz="4000" dirty="0" smtClean="0"/>
              <a:t> </a:t>
            </a:r>
            <a:r>
              <a:rPr lang="tr-TR" sz="4000" dirty="0" err="1" smtClean="0"/>
              <a:t>payment</a:t>
            </a:r>
            <a:r>
              <a:rPr lang="tr-TR" sz="4000" dirty="0" smtClean="0"/>
              <a:t> 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3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txBody>
          <a:bodyPr>
            <a:noAutofit/>
          </a:bodyPr>
          <a:lstStyle/>
          <a:p>
            <a:r>
              <a:rPr lang="tr-TR" sz="2400" u="sng" dirty="0" err="1" smtClean="0"/>
              <a:t>Before</a:t>
            </a:r>
            <a:r>
              <a:rPr lang="tr-TR" sz="2400" u="sng" dirty="0" smtClean="0"/>
              <a:t> an </a:t>
            </a:r>
            <a:r>
              <a:rPr lang="tr-TR" sz="2400" u="sng" dirty="0" err="1" smtClean="0"/>
              <a:t>order</a:t>
            </a:r>
            <a:r>
              <a:rPr lang="tr-TR" sz="2400" u="sng" dirty="0" smtClean="0"/>
              <a:t> is </a:t>
            </a:r>
            <a:r>
              <a:rPr lang="tr-TR" sz="2400" u="sng" dirty="0" err="1" smtClean="0"/>
              <a:t>placed</a:t>
            </a:r>
            <a:r>
              <a:rPr lang="tr-TR" sz="2400" u="sng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be </a:t>
            </a:r>
            <a:r>
              <a:rPr lang="tr-TR" sz="2400" dirty="0" err="1" smtClean="0"/>
              <a:t>problems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b="1" dirty="0" err="1" smtClean="0"/>
              <a:t>contract</a:t>
            </a:r>
            <a:r>
              <a:rPr lang="tr-TR" sz="2400" b="1" dirty="0" smtClean="0"/>
              <a:t> 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buyer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seller. </a:t>
            </a:r>
            <a:r>
              <a:rPr lang="tr-TR" sz="2400" dirty="0" err="1" smtClean="0"/>
              <a:t>Perhaps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party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trick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signing</a:t>
            </a:r>
            <a:r>
              <a:rPr lang="tr-TR" sz="2400" dirty="0" smtClean="0"/>
              <a:t> a </a:t>
            </a:r>
            <a:r>
              <a:rPr lang="tr-TR" sz="2400" dirty="0" err="1" smtClean="0"/>
              <a:t>highly</a:t>
            </a:r>
            <a:r>
              <a:rPr lang="tr-TR" sz="2400" dirty="0" smtClean="0"/>
              <a:t> </a:t>
            </a:r>
            <a:r>
              <a:rPr lang="tr-TR" sz="2400" dirty="0" err="1" smtClean="0"/>
              <a:t>disadventageous</a:t>
            </a:r>
            <a:r>
              <a:rPr lang="tr-TR" sz="2400" dirty="0" smtClean="0"/>
              <a:t> </a:t>
            </a:r>
            <a:r>
              <a:rPr lang="tr-TR" sz="2400" dirty="0" err="1" smtClean="0"/>
              <a:t>contract</a:t>
            </a:r>
            <a:r>
              <a:rPr lang="tr-TR" sz="2400" dirty="0" smtClean="0"/>
              <a:t>.</a:t>
            </a:r>
            <a:br>
              <a:rPr lang="tr-TR" sz="2400" dirty="0" smtClean="0"/>
            </a:br>
            <a:endParaRPr lang="tr-TR" sz="2400" dirty="0" smtClean="0"/>
          </a:p>
          <a:p>
            <a:r>
              <a:rPr lang="tr-TR" sz="2400" u="sng" dirty="0" err="1" smtClean="0"/>
              <a:t>Before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delivery</a:t>
            </a:r>
            <a:r>
              <a:rPr lang="tr-TR" sz="2400" u="sng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be </a:t>
            </a:r>
            <a:r>
              <a:rPr lang="tr-TR" sz="2400" dirty="0" err="1" smtClean="0"/>
              <a:t>hold-up</a:t>
            </a:r>
            <a:r>
              <a:rPr lang="tr-TR" sz="2400" dirty="0" smtClean="0"/>
              <a:t> in </a:t>
            </a:r>
            <a:r>
              <a:rPr lang="tr-TR" sz="2400" dirty="0" err="1" smtClean="0"/>
              <a:t>production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leading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delayed</a:t>
            </a:r>
            <a:r>
              <a:rPr lang="tr-TR" sz="2400" dirty="0" smtClean="0"/>
              <a:t> </a:t>
            </a:r>
            <a:r>
              <a:rPr lang="tr-TR" sz="2400" dirty="0" err="1" smtClean="0"/>
              <a:t>delivery</a:t>
            </a:r>
            <a:r>
              <a:rPr lang="tr-TR" sz="2400" dirty="0" smtClean="0"/>
              <a:t>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buyer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refuse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accept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delivery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reason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u="sng" dirty="0" err="1" smtClean="0"/>
              <a:t>Before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payment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buyer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refuse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pay on time, </a:t>
            </a:r>
            <a:r>
              <a:rPr lang="tr-TR" sz="2400" dirty="0" err="1" smtClean="0"/>
              <a:t>or</a:t>
            </a:r>
            <a:r>
              <a:rPr lang="tr-TR" sz="2400" dirty="0" smtClean="0"/>
              <a:t> be </a:t>
            </a:r>
            <a:r>
              <a:rPr lang="tr-TR" sz="2400" dirty="0" err="1" smtClean="0"/>
              <a:t>unable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pay at </a:t>
            </a:r>
            <a:r>
              <a:rPr lang="tr-TR" sz="2400" dirty="0" err="1" smtClean="0"/>
              <a:t>all</a:t>
            </a:r>
            <a:r>
              <a:rPr lang="tr-TR" sz="2400" dirty="0" smtClean="0"/>
              <a:t>.</a:t>
            </a:r>
            <a:br>
              <a:rPr lang="tr-TR" sz="2400" dirty="0" smtClean="0"/>
            </a:br>
            <a:endParaRPr lang="tr-TR" sz="2400" dirty="0" smtClean="0"/>
          </a:p>
          <a:p>
            <a:r>
              <a:rPr lang="tr-TR" sz="2400" u="sng" dirty="0" err="1" smtClean="0"/>
              <a:t>After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payment</a:t>
            </a:r>
            <a:r>
              <a:rPr lang="tr-TR" sz="2400" u="sng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goods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be </a:t>
            </a:r>
            <a:r>
              <a:rPr lang="tr-TR" sz="2400" dirty="0" err="1" smtClean="0"/>
              <a:t>faulty</a:t>
            </a:r>
            <a:r>
              <a:rPr lang="tr-TR" sz="2400" dirty="0" smtClean="0"/>
              <a:t>, in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case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buyer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seek</a:t>
            </a:r>
            <a:r>
              <a:rPr lang="tr-TR" sz="2400" dirty="0" smtClean="0"/>
              <a:t> </a:t>
            </a:r>
            <a:r>
              <a:rPr lang="tr-TR" sz="2400" dirty="0" err="1" smtClean="0"/>
              <a:t>damages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seller.</a:t>
            </a:r>
            <a:endParaRPr lang="tr-TR" sz="2400" u="sng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506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tr-TR" dirty="0" smtClean="0"/>
              <a:t>Background </a:t>
            </a:r>
            <a:r>
              <a:rPr lang="tr-TR" dirty="0" err="1" smtClean="0"/>
              <a:t>Notes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184576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Contract</a:t>
            </a:r>
            <a:r>
              <a:rPr lang="tr-TR" b="1" dirty="0" smtClean="0"/>
              <a:t>, </a:t>
            </a:r>
            <a:r>
              <a:rPr lang="tr-TR" dirty="0" err="1" smtClean="0"/>
              <a:t>need</a:t>
            </a:r>
            <a:r>
              <a:rPr lang="tr-TR" dirty="0" smtClean="0"/>
              <a:t> not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document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fact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sale</a:t>
            </a:r>
            <a:r>
              <a:rPr lang="tr-TR" dirty="0" smtClean="0"/>
              <a:t> of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contracts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oral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Purchase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becomed</a:t>
            </a:r>
            <a:r>
              <a:rPr lang="tr-TR" dirty="0" smtClean="0"/>
              <a:t> a </a:t>
            </a:r>
            <a:r>
              <a:rPr lang="tr-TR" dirty="0" err="1" smtClean="0"/>
              <a:t>contract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it is 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seller)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Disclaimer</a:t>
            </a:r>
            <a:r>
              <a:rPr lang="tr-TR" b="1" dirty="0" smtClean="0"/>
              <a:t>, </a:t>
            </a:r>
            <a:r>
              <a:rPr lang="tr-TR" dirty="0" smtClean="0"/>
              <a:t> is a </a:t>
            </a:r>
            <a:r>
              <a:rPr lang="tr-TR" dirty="0" err="1" smtClean="0"/>
              <a:t>statement</a:t>
            </a:r>
            <a:r>
              <a:rPr lang="tr-TR" dirty="0" smtClean="0"/>
              <a:t> of </a:t>
            </a:r>
            <a:r>
              <a:rPr lang="tr-TR" dirty="0" err="1" smtClean="0"/>
              <a:t>non-responsibilty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circumstances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Title</a:t>
            </a:r>
            <a:r>
              <a:rPr lang="tr-TR" b="1" dirty="0" smtClean="0"/>
              <a:t>, </a:t>
            </a:r>
            <a:r>
              <a:rPr lang="tr-TR" dirty="0" smtClean="0"/>
              <a:t>in </a:t>
            </a:r>
            <a:r>
              <a:rPr lang="tr-TR" dirty="0" err="1" smtClean="0"/>
              <a:t>property</a:t>
            </a:r>
            <a:r>
              <a:rPr lang="tr-TR" dirty="0" smtClean="0"/>
              <a:t> is </a:t>
            </a:r>
            <a:r>
              <a:rPr lang="tr-TR" dirty="0" err="1" smtClean="0"/>
              <a:t>ownership</a:t>
            </a:r>
            <a:r>
              <a:rPr lang="tr-TR" dirty="0" smtClean="0"/>
              <a:t>. </a:t>
            </a:r>
            <a:r>
              <a:rPr lang="tr-TR" b="1" dirty="0" smtClean="0"/>
              <a:t>Transfer of </a:t>
            </a:r>
            <a:r>
              <a:rPr lang="tr-TR" b="1" dirty="0" err="1" smtClean="0"/>
              <a:t>title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owner</a:t>
            </a:r>
            <a:r>
              <a:rPr lang="tr-TR" dirty="0" smtClean="0"/>
              <a:t> </a:t>
            </a:r>
            <a:r>
              <a:rPr lang="tr-TR" dirty="0" err="1" smtClean="0"/>
              <a:t>ship</a:t>
            </a:r>
            <a:r>
              <a:rPr lang="tr-TR" dirty="0" smtClean="0"/>
              <a:t> </a:t>
            </a:r>
            <a:r>
              <a:rPr lang="tr-TR" dirty="0" err="1" smtClean="0"/>
              <a:t>passes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, </a:t>
            </a:r>
            <a:r>
              <a:rPr lang="tr-TR" dirty="0" err="1" smtClean="0"/>
              <a:t>usually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time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Warranty</a:t>
            </a:r>
            <a:r>
              <a:rPr lang="tr-TR" b="1" dirty="0" smtClean="0"/>
              <a:t>, </a:t>
            </a:r>
            <a:r>
              <a:rPr lang="tr-TR" dirty="0" smtClean="0"/>
              <a:t> is a </a:t>
            </a:r>
            <a:r>
              <a:rPr lang="tr-TR" dirty="0" err="1" smtClean="0"/>
              <a:t>statement</a:t>
            </a:r>
            <a:r>
              <a:rPr lang="tr-TR" dirty="0" smtClean="0"/>
              <a:t> of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of </a:t>
            </a:r>
            <a:r>
              <a:rPr lang="tr-TR" dirty="0" err="1" smtClean="0"/>
              <a:t>merchandise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confused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b="1" dirty="0" err="1" smtClean="0"/>
              <a:t>guarantee</a:t>
            </a:r>
            <a:r>
              <a:rPr lang="tr-TR" b="1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is a </a:t>
            </a:r>
            <a:r>
              <a:rPr lang="tr-TR" dirty="0" err="1" smtClean="0"/>
              <a:t>promise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product</a:t>
            </a:r>
            <a:r>
              <a:rPr lang="tr-TR" dirty="0" smtClean="0"/>
              <a:t> of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has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defect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a </a:t>
            </a:r>
            <a:r>
              <a:rPr lang="tr-TR" dirty="0" err="1" smtClean="0"/>
              <a:t>warranty</a:t>
            </a:r>
            <a:r>
              <a:rPr lang="tr-TR" dirty="0" smtClean="0"/>
              <a:t> is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present</a:t>
            </a:r>
            <a:r>
              <a:rPr lang="tr-TR" b="1" dirty="0" smtClean="0"/>
              <a:t>, </a:t>
            </a:r>
            <a:r>
              <a:rPr lang="tr-TR" dirty="0" smtClean="0"/>
              <a:t>a </a:t>
            </a:r>
            <a:r>
              <a:rPr lang="tr-TR" dirty="0" err="1" smtClean="0"/>
              <a:t>guarantee</a:t>
            </a:r>
            <a:r>
              <a:rPr lang="tr-TR" dirty="0" smtClean="0"/>
              <a:t> is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future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108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: </a:t>
            </a:r>
            <a:r>
              <a:rPr lang="tr-TR" dirty="0" err="1" smtClean="0"/>
              <a:t>Sale</a:t>
            </a:r>
            <a:r>
              <a:rPr lang="tr-TR" dirty="0" smtClean="0"/>
              <a:t> of </a:t>
            </a:r>
            <a:r>
              <a:rPr lang="tr-TR" dirty="0" err="1" smtClean="0"/>
              <a:t>Goods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824536"/>
          </a:xfrm>
        </p:spPr>
        <p:txBody>
          <a:bodyPr>
            <a:normAutofit/>
          </a:bodyPr>
          <a:lstStyle/>
          <a:p>
            <a:r>
              <a:rPr lang="tr-TR" dirty="0" smtClean="0"/>
              <a:t>Express </a:t>
            </a:r>
            <a:r>
              <a:rPr lang="tr-TR" dirty="0" err="1" smtClean="0"/>
              <a:t>Warranty</a:t>
            </a:r>
            <a:r>
              <a:rPr lang="tr-TR" dirty="0" smtClean="0"/>
              <a:t>: Oral/</a:t>
            </a:r>
            <a:r>
              <a:rPr lang="tr-TR" dirty="0" err="1" smtClean="0"/>
              <a:t>Written</a:t>
            </a:r>
            <a:r>
              <a:rPr lang="tr-TR" dirty="0" smtClean="0"/>
              <a:t>, </a:t>
            </a:r>
            <a:r>
              <a:rPr lang="tr-TR" dirty="0" err="1" smtClean="0"/>
              <a:t>covered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contract</a:t>
            </a:r>
            <a:endParaRPr lang="tr-TR" dirty="0" smtClean="0"/>
          </a:p>
          <a:p>
            <a:r>
              <a:rPr lang="tr-TR" dirty="0" err="1" smtClean="0"/>
              <a:t>Implied</a:t>
            </a:r>
            <a:r>
              <a:rPr lang="tr-TR" dirty="0" smtClean="0"/>
              <a:t> </a:t>
            </a:r>
            <a:r>
              <a:rPr lang="tr-TR" dirty="0" err="1" smtClean="0"/>
              <a:t>Warranty</a:t>
            </a:r>
            <a:r>
              <a:rPr lang="tr-TR" dirty="0" smtClean="0"/>
              <a:t>: </a:t>
            </a:r>
            <a:r>
              <a:rPr lang="tr-TR" dirty="0" err="1" smtClean="0"/>
              <a:t>Imposed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(zımni)</a:t>
            </a:r>
          </a:p>
          <a:p>
            <a:r>
              <a:rPr lang="tr-TR" dirty="0" err="1" smtClean="0"/>
              <a:t>Warranty</a:t>
            </a:r>
            <a:r>
              <a:rPr lang="tr-TR" dirty="0" smtClean="0"/>
              <a:t> of </a:t>
            </a:r>
            <a:r>
              <a:rPr lang="tr-TR" dirty="0" err="1" smtClean="0"/>
              <a:t>Fitness</a:t>
            </a:r>
            <a:r>
              <a:rPr lang="tr-TR" dirty="0" smtClean="0"/>
              <a:t>: </a:t>
            </a: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endParaRPr lang="tr-TR" dirty="0" smtClean="0"/>
          </a:p>
          <a:p>
            <a:r>
              <a:rPr lang="tr-TR" dirty="0" err="1" smtClean="0"/>
              <a:t>Warranty</a:t>
            </a:r>
            <a:r>
              <a:rPr lang="tr-TR" dirty="0" smtClean="0"/>
              <a:t> of </a:t>
            </a:r>
            <a:r>
              <a:rPr lang="tr-TR" dirty="0" err="1" smtClean="0"/>
              <a:t>Merchantability</a:t>
            </a:r>
            <a:r>
              <a:rPr lang="tr-TR" dirty="0" smtClean="0"/>
              <a:t>: Meeting </a:t>
            </a:r>
            <a:r>
              <a:rPr lang="tr-TR" dirty="0" err="1" smtClean="0"/>
              <a:t>ordinary</a:t>
            </a:r>
            <a:r>
              <a:rPr lang="tr-TR" dirty="0" smtClean="0"/>
              <a:t> </a:t>
            </a:r>
            <a:r>
              <a:rPr lang="tr-TR" dirty="0" err="1" smtClean="0"/>
              <a:t>standars</a:t>
            </a:r>
            <a:endParaRPr lang="tr-TR" dirty="0" smtClean="0"/>
          </a:p>
          <a:p>
            <a:r>
              <a:rPr lang="tr-TR" dirty="0" err="1" smtClean="0"/>
              <a:t>Warranty</a:t>
            </a:r>
            <a:r>
              <a:rPr lang="tr-TR" dirty="0" smtClean="0"/>
              <a:t> of </a:t>
            </a:r>
            <a:r>
              <a:rPr lang="tr-TR" dirty="0" err="1" smtClean="0"/>
              <a:t>Title</a:t>
            </a:r>
            <a:r>
              <a:rPr lang="tr-TR" dirty="0" smtClean="0"/>
              <a:t>: Seller has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transfer</a:t>
            </a:r>
          </a:p>
          <a:p>
            <a:r>
              <a:rPr lang="tr-TR" dirty="0" err="1" smtClean="0"/>
              <a:t>Breach</a:t>
            </a:r>
            <a:r>
              <a:rPr lang="tr-TR" dirty="0" smtClean="0"/>
              <a:t> of </a:t>
            </a:r>
            <a:r>
              <a:rPr lang="tr-TR" dirty="0" err="1" smtClean="0"/>
              <a:t>Warranty</a:t>
            </a:r>
            <a:r>
              <a:rPr lang="tr-TR" dirty="0" smtClean="0"/>
              <a:t>: </a:t>
            </a:r>
            <a:r>
              <a:rPr lang="tr-TR" dirty="0" err="1" smtClean="0"/>
              <a:t>Violation</a:t>
            </a:r>
            <a:endParaRPr lang="tr-TR" dirty="0" smtClean="0"/>
          </a:p>
          <a:p>
            <a:r>
              <a:rPr lang="tr-TR" dirty="0" err="1" smtClean="0"/>
              <a:t>Disclaimer</a:t>
            </a:r>
            <a:r>
              <a:rPr lang="tr-TR" dirty="0" smtClean="0"/>
              <a:t> of </a:t>
            </a:r>
            <a:r>
              <a:rPr lang="tr-TR" dirty="0" err="1" smtClean="0"/>
              <a:t>Warranty</a:t>
            </a:r>
            <a:r>
              <a:rPr lang="tr-TR" dirty="0" smtClean="0"/>
              <a:t>: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liability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r-TR" dirty="0" smtClean="0"/>
              <a:t>Language </a:t>
            </a:r>
            <a:r>
              <a:rPr lang="tr-TR" dirty="0" err="1" smtClean="0"/>
              <a:t>Use</a:t>
            </a:r>
            <a:r>
              <a:rPr lang="tr-TR" dirty="0" smtClean="0"/>
              <a:t> A 3.2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Title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risk </a:t>
            </a:r>
            <a:r>
              <a:rPr lang="tr-TR" b="1" dirty="0" err="1" smtClean="0"/>
              <a:t>clause</a:t>
            </a:r>
            <a:r>
              <a:rPr lang="tr-TR" b="1" dirty="0" smtClean="0"/>
              <a:t>,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delivered</a:t>
            </a:r>
            <a:r>
              <a:rPr lang="tr-TR" dirty="0" smtClean="0"/>
              <a:t>, </a:t>
            </a:r>
            <a:r>
              <a:rPr lang="tr-TR" dirty="0" err="1" smtClean="0"/>
              <a:t>title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passes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buyer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Orders</a:t>
            </a:r>
            <a:r>
              <a:rPr lang="tr-TR" b="1" dirty="0" smtClean="0"/>
              <a:t> </a:t>
            </a:r>
            <a:r>
              <a:rPr lang="tr-TR" b="1" dirty="0" err="1" smtClean="0"/>
              <a:t>clause</a:t>
            </a:r>
            <a:r>
              <a:rPr lang="tr-TR" b="1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a </a:t>
            </a:r>
            <a:r>
              <a:rPr lang="tr-TR" dirty="0" err="1" smtClean="0"/>
              <a:t>verbal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,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a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shipped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</a:t>
            </a:r>
            <a:r>
              <a:rPr lang="tr-TR" dirty="0" smtClean="0"/>
              <a:t> </a:t>
            </a:r>
            <a:r>
              <a:rPr lang="tr-TR" dirty="0" err="1" smtClean="0"/>
              <a:t>receives</a:t>
            </a:r>
            <a:r>
              <a:rPr lang="tr-TR" dirty="0" smtClean="0"/>
              <a:t> a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confirmation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vendor’s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final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binding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Warranties</a:t>
            </a:r>
            <a:r>
              <a:rPr lang="tr-TR" b="1" dirty="0" smtClean="0"/>
              <a:t> </a:t>
            </a:r>
            <a:r>
              <a:rPr lang="tr-TR" b="1" dirty="0" err="1" smtClean="0"/>
              <a:t>clause</a:t>
            </a:r>
            <a:r>
              <a:rPr lang="tr-TR" b="1" dirty="0" smtClean="0"/>
              <a:t>, 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conform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specifications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purchaser</a:t>
            </a:r>
            <a:r>
              <a:rPr lang="tr-TR" dirty="0" smtClean="0"/>
              <a:t> </a:t>
            </a:r>
            <a:r>
              <a:rPr lang="tr-TR" dirty="0" err="1" smtClean="0"/>
              <a:t>supplied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8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5598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tr-TR" b="1" dirty="0" err="1" smtClean="0"/>
              <a:t>Indemnification</a:t>
            </a:r>
            <a:r>
              <a:rPr lang="tr-TR" b="1" dirty="0" smtClean="0"/>
              <a:t> of </a:t>
            </a:r>
            <a:r>
              <a:rPr lang="tr-TR" b="1" dirty="0" err="1" smtClean="0"/>
              <a:t>vendor</a:t>
            </a:r>
            <a:r>
              <a:rPr lang="tr-TR" b="1" dirty="0" smtClean="0"/>
              <a:t> </a:t>
            </a:r>
            <a:r>
              <a:rPr lang="tr-TR" b="1" dirty="0" err="1" smtClean="0"/>
              <a:t>clause</a:t>
            </a:r>
            <a:r>
              <a:rPr lang="tr-TR" b="1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purchaser</a:t>
            </a:r>
            <a:r>
              <a:rPr lang="tr-TR" dirty="0" smtClean="0"/>
              <a:t> </a:t>
            </a:r>
            <a:r>
              <a:rPr lang="tr-TR" dirty="0" err="1" smtClean="0"/>
              <a:t>agrees</a:t>
            </a:r>
            <a:r>
              <a:rPr lang="tr-TR" dirty="0" smtClean="0"/>
              <a:t>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</a:t>
            </a:r>
            <a:r>
              <a:rPr lang="tr-TR" dirty="0" smtClean="0"/>
              <a:t>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r>
              <a:rPr lang="tr-TR" dirty="0" smtClean="0"/>
              <a:t>, </a:t>
            </a:r>
            <a:r>
              <a:rPr lang="tr-TR" dirty="0" err="1" smtClean="0"/>
              <a:t>damage</a:t>
            </a:r>
            <a:r>
              <a:rPr lang="tr-TR" dirty="0" smtClean="0"/>
              <a:t>, </a:t>
            </a:r>
            <a:r>
              <a:rPr lang="tr-TR" dirty="0" err="1" smtClean="0"/>
              <a:t>expenses</a:t>
            </a:r>
            <a:r>
              <a:rPr lang="tr-TR" dirty="0" smtClean="0"/>
              <a:t>, </a:t>
            </a:r>
            <a:r>
              <a:rPr lang="tr-TR" dirty="0" err="1" smtClean="0"/>
              <a:t>suit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judgement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r>
              <a:rPr lang="tr-TR" dirty="0" smtClean="0"/>
              <a:t>, </a:t>
            </a:r>
            <a:r>
              <a:rPr lang="tr-TR" dirty="0" err="1" smtClean="0"/>
              <a:t>installation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,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tr-TR" b="1" dirty="0" err="1" smtClean="0"/>
              <a:t>Changes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cancellation</a:t>
            </a:r>
            <a:r>
              <a:rPr lang="tr-TR" b="1" dirty="0" smtClean="0"/>
              <a:t> </a:t>
            </a:r>
            <a:r>
              <a:rPr lang="tr-TR" b="1" dirty="0" err="1" smtClean="0"/>
              <a:t>clause</a:t>
            </a:r>
            <a:r>
              <a:rPr lang="tr-TR" b="1" dirty="0" smtClean="0"/>
              <a:t>, 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purchaser</a:t>
            </a:r>
            <a:r>
              <a:rPr lang="tr-TR" dirty="0" smtClean="0"/>
              <a:t> </a:t>
            </a:r>
            <a:r>
              <a:rPr lang="tr-TR" dirty="0" err="1" smtClean="0"/>
              <a:t>requests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specifications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vendor</a:t>
            </a:r>
            <a:r>
              <a:rPr lang="tr-TR" dirty="0" smtClean="0"/>
              <a:t> has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reject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request</a:t>
            </a:r>
            <a:r>
              <a:rPr lang="tr-TR" dirty="0" smtClean="0"/>
              <a:t>,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purchaser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.</a:t>
            </a: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7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</TotalTime>
  <Words>634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Akış</vt:lpstr>
      <vt:lpstr>International Legal English</vt:lpstr>
      <vt:lpstr>UNIT 9: SALE OF GOODS </vt:lpstr>
      <vt:lpstr>PowerPoint Presentation</vt:lpstr>
      <vt:lpstr>PowerPoint Presentation</vt:lpstr>
      <vt:lpstr>PowerPoint Presentation</vt:lpstr>
      <vt:lpstr>Background Notes</vt:lpstr>
      <vt:lpstr>Key Terms: Sale of Goods</vt:lpstr>
      <vt:lpstr>Language Use A 3.2</vt:lpstr>
      <vt:lpstr>PowerPoint Presentation</vt:lpstr>
      <vt:lpstr>3.2.</vt:lpstr>
      <vt:lpstr>PowerPoint Presentation</vt:lpstr>
      <vt:lpstr>PowerPoint Presentation</vt:lpstr>
      <vt:lpstr>PowerPoint Presentation</vt:lpstr>
      <vt:lpstr>PowerPoint Presentation</vt:lpstr>
      <vt:lpstr>4.4. Retention of Title</vt:lpstr>
      <vt:lpstr>5.1. A Case Brief</vt:lpstr>
      <vt:lpstr>Reading B 8.5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Legal English</dc:title>
  <dc:creator>Ozen TEKIN</dc:creator>
  <cp:lastModifiedBy>CAG UNIVERSITESI</cp:lastModifiedBy>
  <cp:revision>22</cp:revision>
  <dcterms:created xsi:type="dcterms:W3CDTF">2024-09-27T07:35:04Z</dcterms:created>
  <dcterms:modified xsi:type="dcterms:W3CDTF">2024-10-11T08:29:32Z</dcterms:modified>
</cp:coreProperties>
</file>