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57" r:id="rId4"/>
    <p:sldId id="258" r:id="rId5"/>
    <p:sldId id="259" r:id="rId6"/>
    <p:sldId id="260" r:id="rId7"/>
    <p:sldId id="283" r:id="rId8"/>
    <p:sldId id="261" r:id="rId9"/>
    <p:sldId id="262" r:id="rId10"/>
    <p:sldId id="284" r:id="rId11"/>
    <p:sldId id="263" r:id="rId12"/>
    <p:sldId id="264" r:id="rId13"/>
    <p:sldId id="285" r:id="rId14"/>
    <p:sldId id="265" r:id="rId15"/>
    <p:sldId id="28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5565" autoAdjust="0"/>
    <p:restoredTop sz="94690"/>
  </p:normalViewPr>
  <p:slideViewPr>
    <p:cSldViewPr snapToGrid="0">
      <p:cViewPr varScale="1">
        <p:scale>
          <a:sx n="40" d="100"/>
          <a:sy n="40" d="100"/>
        </p:scale>
        <p:origin x="240" y="17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üren Doganay" userId="0f3a39dff9efc04e" providerId="LiveId" clId="{E440A3DB-FB63-4C83-AFA3-28EFFEB17DE4}"/>
    <pc:docChg chg="custSel modSld">
      <pc:chgData name="Püren Doganay" userId="0f3a39dff9efc04e" providerId="LiveId" clId="{E440A3DB-FB63-4C83-AFA3-28EFFEB17DE4}" dt="2025-04-22T06:59:45.073" v="4" actId="403"/>
      <pc:docMkLst>
        <pc:docMk/>
      </pc:docMkLst>
      <pc:sldChg chg="modSp mod">
        <pc:chgData name="Püren Doganay" userId="0f3a39dff9efc04e" providerId="LiveId" clId="{E440A3DB-FB63-4C83-AFA3-28EFFEB17DE4}" dt="2025-04-22T06:59:45.073" v="4" actId="403"/>
        <pc:sldMkLst>
          <pc:docMk/>
          <pc:sldMk cId="577487450" sldId="280"/>
        </pc:sldMkLst>
        <pc:spChg chg="mod">
          <ac:chgData name="Püren Doganay" userId="0f3a39dff9efc04e" providerId="LiveId" clId="{E440A3DB-FB63-4C83-AFA3-28EFFEB17DE4}" dt="2025-04-22T06:59:45.073" v="4" actId="403"/>
          <ac:spMkLst>
            <pc:docMk/>
            <pc:sldMk cId="577487450" sldId="280"/>
            <ac:spMk id="3" creationId="{87055626-6D4E-CC8A-B3A7-25CBA499991C}"/>
          </ac:spMkLst>
        </pc:spChg>
      </pc:sldChg>
      <pc:sldChg chg="modSp mod">
        <pc:chgData name="Püren Doganay" userId="0f3a39dff9efc04e" providerId="LiveId" clId="{E440A3DB-FB63-4C83-AFA3-28EFFEB17DE4}" dt="2025-04-22T06:59:41.151" v="2" actId="27636"/>
        <pc:sldMkLst>
          <pc:docMk/>
          <pc:sldMk cId="1756238691" sldId="281"/>
        </pc:sldMkLst>
        <pc:spChg chg="mod">
          <ac:chgData name="Püren Doganay" userId="0f3a39dff9efc04e" providerId="LiveId" clId="{E440A3DB-FB63-4C83-AFA3-28EFFEB17DE4}" dt="2025-04-22T06:59:41.151" v="2" actId="27636"/>
          <ac:spMkLst>
            <pc:docMk/>
            <pc:sldMk cId="1756238691" sldId="281"/>
            <ac:spMk id="3" creationId="{55A242E3-533B-CFD9-6C0C-8D54CAB24E1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50578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116946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D3CAF5-9AE7-4C08-BB37-8F6C38E6085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38408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C036F4B-3330-469D-9299-A88B9643B005}"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683037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C036F4B-3330-469D-9299-A88B9643B005}"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D3CAF5-9AE7-4C08-BB37-8F6C38E6085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7390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C036F4B-3330-469D-9299-A88B9643B005}"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2580833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620612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185877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2441088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C036F4B-3330-469D-9299-A88B9643B005}"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3228431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C036F4B-3330-469D-9299-A88B9643B005}"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91232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C036F4B-3330-469D-9299-A88B9643B005}"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336354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C036F4B-3330-469D-9299-A88B9643B005}"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3754725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36F4B-3330-469D-9299-A88B9643B005}"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3865349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C036F4B-3330-469D-9299-A88B9643B005}"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182235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C036F4B-3330-469D-9299-A88B9643B005}"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9D3CAF5-9AE7-4C08-BB37-8F6C38E60858}" type="slidenum">
              <a:rPr lang="tr-TR" smtClean="0"/>
              <a:t>‹#›</a:t>
            </a:fld>
            <a:endParaRPr lang="tr-TR"/>
          </a:p>
        </p:txBody>
      </p:sp>
    </p:spTree>
    <p:extLst>
      <p:ext uri="{BB962C8B-B14F-4D97-AF65-F5344CB8AC3E}">
        <p14:creationId xmlns:p14="http://schemas.microsoft.com/office/powerpoint/2010/main" val="2001384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C036F4B-3330-469D-9299-A88B9643B005}"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9D3CAF5-9AE7-4C08-BB37-8F6C38E60858}" type="slidenum">
              <a:rPr lang="tr-TR" smtClean="0"/>
              <a:t>‹#›</a:t>
            </a:fld>
            <a:endParaRPr lang="tr-TR"/>
          </a:p>
        </p:txBody>
      </p:sp>
    </p:spTree>
    <p:extLst>
      <p:ext uri="{BB962C8B-B14F-4D97-AF65-F5344CB8AC3E}">
        <p14:creationId xmlns:p14="http://schemas.microsoft.com/office/powerpoint/2010/main" val="41648677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45167E-513C-CFA0-8B76-9D9E733B5CB6}"/>
              </a:ext>
            </a:extLst>
          </p:cNvPr>
          <p:cNvSpPr>
            <a:spLocks noGrp="1"/>
          </p:cNvSpPr>
          <p:nvPr>
            <p:ph type="ctrTitle"/>
          </p:nvPr>
        </p:nvSpPr>
        <p:spPr/>
        <p:txBody>
          <a:bodyPr/>
          <a:lstStyle/>
          <a:p>
            <a:r>
              <a:rPr lang="tr-TR" dirty="0"/>
              <a:t>Paraların Paylaştırılması</a:t>
            </a:r>
          </a:p>
        </p:txBody>
      </p:sp>
      <p:sp>
        <p:nvSpPr>
          <p:cNvPr id="3" name="Alt Başlık 2">
            <a:extLst>
              <a:ext uri="{FF2B5EF4-FFF2-40B4-BE49-F238E27FC236}">
                <a16:creationId xmlns:a16="http://schemas.microsoft.com/office/drawing/2014/main" id="{283CEB1F-CEEF-5769-2988-FB056389B48F}"/>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 </a:t>
            </a:r>
            <a:r>
              <a:rPr lang="tr-TR"/>
              <a:t>Püren Doğanay</a:t>
            </a:r>
          </a:p>
        </p:txBody>
      </p:sp>
    </p:spTree>
    <p:extLst>
      <p:ext uri="{BB962C8B-B14F-4D97-AF65-F5344CB8AC3E}">
        <p14:creationId xmlns:p14="http://schemas.microsoft.com/office/powerpoint/2010/main" val="3117221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CCFAA94-2960-ABB1-FC5F-C9E27272D6CD}"/>
              </a:ext>
            </a:extLst>
          </p:cNvPr>
          <p:cNvSpPr>
            <a:spLocks noGrp="1"/>
          </p:cNvSpPr>
          <p:nvPr>
            <p:ph idx="1"/>
          </p:nvPr>
        </p:nvSpPr>
        <p:spPr>
          <a:xfrm>
            <a:off x="2589212" y="311973"/>
            <a:ext cx="9405564" cy="6056554"/>
          </a:xfrm>
        </p:spPr>
        <p:txBody>
          <a:bodyPr>
            <a:normAutofit/>
          </a:bodyPr>
          <a:lstStyle/>
          <a:p>
            <a:pPr marL="0" indent="0">
              <a:buNone/>
            </a:pPr>
            <a:endParaRPr lang="tr-TR" sz="2400" dirty="0"/>
          </a:p>
          <a:p>
            <a:pPr marL="0" indent="0">
              <a:buNone/>
            </a:pPr>
            <a:r>
              <a:rPr lang="tr-TR" sz="2400" dirty="0"/>
              <a:t>Başka bir alacaklının alacağına/miktarına/sırasına karşı koymak isteniyorsa-&gt; asliye hukuk mahkemesinde </a:t>
            </a:r>
            <a:r>
              <a:rPr lang="tr-TR" sz="2400" b="1" dirty="0"/>
              <a:t>İTİRAZ DAVASI.</a:t>
            </a:r>
            <a:r>
              <a:rPr lang="tr-TR" sz="2400" dirty="0"/>
              <a:t> </a:t>
            </a:r>
          </a:p>
          <a:p>
            <a:pPr marL="0" indent="0">
              <a:buNone/>
            </a:pPr>
            <a:endParaRPr lang="tr-TR" sz="2400" dirty="0"/>
          </a:p>
          <a:p>
            <a:pPr marL="0" indent="0">
              <a:buNone/>
            </a:pPr>
            <a:r>
              <a:rPr lang="tr-TR" sz="2400" dirty="0"/>
              <a:t>		burada davanın konusu alacaklının alacağının hiç ya da gösterilen miktarda olmadığına ilişkin.</a:t>
            </a:r>
          </a:p>
          <a:p>
            <a:pPr marL="0" indent="0">
              <a:buNone/>
            </a:pPr>
            <a:endParaRPr lang="tr-TR" sz="2400" dirty="0"/>
          </a:p>
          <a:p>
            <a:pPr marL="0" indent="0">
              <a:buNone/>
            </a:pPr>
            <a:r>
              <a:rPr lang="tr-TR" sz="2400" dirty="0"/>
              <a:t>		davacı davayı kazanırsa bundan o yararlanır. Alacaklının alacağı ödendikten sonra bir para kalırsa bu para alacağına itiraz edilen alacaklıya verilir. Diğer alacaklılar bu davanın sonucundan yararlanamaz.</a:t>
            </a:r>
          </a:p>
          <a:p>
            <a:endParaRPr lang="tr-TR" sz="2400" dirty="0"/>
          </a:p>
        </p:txBody>
      </p:sp>
    </p:spTree>
    <p:extLst>
      <p:ext uri="{BB962C8B-B14F-4D97-AF65-F5344CB8AC3E}">
        <p14:creationId xmlns:p14="http://schemas.microsoft.com/office/powerpoint/2010/main" val="3775943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CC7F0E-AB1A-AA00-2C7D-64EC809E6FE8}"/>
              </a:ext>
            </a:extLst>
          </p:cNvPr>
          <p:cNvSpPr>
            <a:spLocks noGrp="1"/>
          </p:cNvSpPr>
          <p:nvPr>
            <p:ph type="title"/>
          </p:nvPr>
        </p:nvSpPr>
        <p:spPr>
          <a:xfrm>
            <a:off x="2592925" y="253365"/>
            <a:ext cx="8911687" cy="693413"/>
          </a:xfrm>
        </p:spPr>
        <p:txBody>
          <a:bodyPr>
            <a:normAutofit fontScale="90000"/>
          </a:bodyPr>
          <a:lstStyle/>
          <a:p>
            <a:r>
              <a:rPr lang="tr-TR" dirty="0"/>
              <a:t>Borç ödemeden aciz belgesi (aciz vesikası)</a:t>
            </a:r>
          </a:p>
        </p:txBody>
      </p:sp>
      <p:sp>
        <p:nvSpPr>
          <p:cNvPr id="3" name="İçerik Yer Tutucusu 2">
            <a:extLst>
              <a:ext uri="{FF2B5EF4-FFF2-40B4-BE49-F238E27FC236}">
                <a16:creationId xmlns:a16="http://schemas.microsoft.com/office/drawing/2014/main" id="{70C74242-0AB1-58ED-7239-BF1EF428E5C5}"/>
              </a:ext>
            </a:extLst>
          </p:cNvPr>
          <p:cNvSpPr>
            <a:spLocks noGrp="1"/>
          </p:cNvSpPr>
          <p:nvPr>
            <p:ph idx="1"/>
          </p:nvPr>
        </p:nvSpPr>
        <p:spPr>
          <a:xfrm>
            <a:off x="2589212" y="1091381"/>
            <a:ext cx="9373292" cy="5604387"/>
          </a:xfrm>
        </p:spPr>
        <p:txBody>
          <a:bodyPr>
            <a:normAutofit/>
          </a:bodyPr>
          <a:lstStyle/>
          <a:p>
            <a:r>
              <a:rPr lang="tr-TR" sz="2000" dirty="0"/>
              <a:t>Paraların paylaştırılması sonunda alacağını tamamen alamayan alacaklıya ödenmeyen alacak kısmı için aciz belgesi verilir. </a:t>
            </a:r>
          </a:p>
          <a:p>
            <a:pPr marL="0" indent="0">
              <a:buNone/>
            </a:pPr>
            <a:r>
              <a:rPr lang="tr-TR" sz="2000" dirty="0"/>
              <a:t>(Bir örneği de borçluya+ bir nüshası da Adalet </a:t>
            </a:r>
            <a:r>
              <a:rPr lang="tr-TR" sz="2000" dirty="0" err="1"/>
              <a:t>Bakalığınca</a:t>
            </a:r>
            <a:r>
              <a:rPr lang="tr-TR" sz="2000" dirty="0"/>
              <a:t> belirlenen icra dairesi tarafından tutulan özel sicile kaydedilmesi için bu icra dairesine gönderilir.</a:t>
            </a:r>
          </a:p>
          <a:p>
            <a:pPr marL="0" indent="0">
              <a:buNone/>
            </a:pPr>
            <a:endParaRPr lang="tr-TR" sz="2000" dirty="0"/>
          </a:p>
          <a:p>
            <a:pPr marL="0" indent="0">
              <a:buNone/>
            </a:pPr>
            <a:r>
              <a:rPr lang="tr-TR" sz="2400" b="1" dirty="0"/>
              <a:t>Geçici aciz belgesi</a:t>
            </a:r>
            <a:r>
              <a:rPr lang="tr-TR" sz="2000" dirty="0"/>
              <a:t>: borçlunun hacze kabil malları var ama bunların takdir edilen kıymetinin takip konusu alacağa yetmeyeceği haciz sırasında anlaşıldığında</a:t>
            </a:r>
          </a:p>
          <a:p>
            <a:pPr marL="0" indent="0">
              <a:buNone/>
            </a:pPr>
            <a:endParaRPr lang="tr-TR" sz="2000" dirty="0"/>
          </a:p>
          <a:p>
            <a:pPr marL="0" indent="0">
              <a:buNone/>
            </a:pPr>
            <a:r>
              <a:rPr lang="tr-TR" sz="2400" b="1" dirty="0"/>
              <a:t>Kesin aciz belgesi: </a:t>
            </a:r>
            <a:r>
              <a:rPr lang="tr-TR" sz="2000" dirty="0"/>
              <a:t>icra takibi sonunda alacağın tam olarak karşılanmadığı anlaşıldığında. + haciz sırasında borçlunun haczi kabil malı bulunmuyorsa bunu tespit eden haciz tutanağı da kesin aciz belgesi</a:t>
            </a:r>
          </a:p>
        </p:txBody>
      </p:sp>
    </p:spTree>
    <p:extLst>
      <p:ext uri="{BB962C8B-B14F-4D97-AF65-F5344CB8AC3E}">
        <p14:creationId xmlns:p14="http://schemas.microsoft.com/office/powerpoint/2010/main" val="890391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0B7593-CA3E-02E5-1078-94F4E6FB304C}"/>
              </a:ext>
            </a:extLst>
          </p:cNvPr>
          <p:cNvSpPr>
            <a:spLocks noGrp="1"/>
          </p:cNvSpPr>
          <p:nvPr>
            <p:ph idx="1"/>
          </p:nvPr>
        </p:nvSpPr>
        <p:spPr>
          <a:xfrm>
            <a:off x="2589212" y="599767"/>
            <a:ext cx="8915400" cy="6056671"/>
          </a:xfrm>
        </p:spPr>
        <p:txBody>
          <a:bodyPr/>
          <a:lstStyle/>
          <a:p>
            <a:pPr marL="0" indent="0">
              <a:buNone/>
            </a:pPr>
            <a:r>
              <a:rPr lang="tr-TR" sz="2400" b="1" dirty="0"/>
              <a:t>Aciz belgesine bağlanan sonuçlar:</a:t>
            </a:r>
          </a:p>
          <a:p>
            <a:pPr marL="0" indent="0">
              <a:buNone/>
            </a:pPr>
            <a:endParaRPr lang="tr-TR" dirty="0"/>
          </a:p>
          <a:p>
            <a:pPr marL="0" indent="0">
              <a:buNone/>
            </a:pPr>
            <a:r>
              <a:rPr lang="tr-TR" sz="2400" dirty="0"/>
              <a:t>Alacaklı tasarrufun iptali davası açabilir</a:t>
            </a:r>
          </a:p>
          <a:p>
            <a:pPr marL="0" indent="0">
              <a:buNone/>
            </a:pPr>
            <a:endParaRPr lang="tr-TR" sz="2400" dirty="0"/>
          </a:p>
          <a:p>
            <a:pPr marL="0" indent="0">
              <a:buNone/>
            </a:pPr>
            <a:r>
              <a:rPr lang="tr-TR" sz="2400" dirty="0"/>
              <a:t>(alacağını icra takibi yoluyla borçludan tahsil edemeyen alacaklının, borçlunun son 5 yıl içerisinde gayrimenkul veya menkul mallarına ilişkin mal kaçırmak saiki ile yapmış olduğu tasarruflarını iptal etmek amacıyla, borçluya ve malı devralan üçüncü kişiye karşı açtığı bir dava türü)</a:t>
            </a:r>
          </a:p>
        </p:txBody>
      </p:sp>
    </p:spTree>
    <p:extLst>
      <p:ext uri="{BB962C8B-B14F-4D97-AF65-F5344CB8AC3E}">
        <p14:creationId xmlns:p14="http://schemas.microsoft.com/office/powerpoint/2010/main" val="1128642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AFBD20B-42EB-3944-E078-0BFBF8456A79}"/>
              </a:ext>
            </a:extLst>
          </p:cNvPr>
          <p:cNvSpPr>
            <a:spLocks noGrp="1"/>
          </p:cNvSpPr>
          <p:nvPr>
            <p:ph idx="1"/>
          </p:nvPr>
        </p:nvSpPr>
        <p:spPr>
          <a:xfrm>
            <a:off x="2556938" y="473389"/>
            <a:ext cx="9330261" cy="5911222"/>
          </a:xfrm>
        </p:spPr>
        <p:txBody>
          <a:bodyPr>
            <a:normAutofit/>
          </a:bodyPr>
          <a:lstStyle/>
          <a:p>
            <a:pPr marL="0" indent="0">
              <a:buNone/>
            </a:pPr>
            <a:endParaRPr lang="tr-TR" sz="2400" dirty="0"/>
          </a:p>
          <a:p>
            <a:pPr>
              <a:buFont typeface="Wingdings" panose="05000000000000000000" pitchFamily="2" charset="2"/>
              <a:buChar char="q"/>
            </a:pPr>
            <a:r>
              <a:rPr lang="tr-TR" sz="2400" dirty="0"/>
              <a:t>İtirazın kaldırılmasını sağlayan belge niteliğindedir.</a:t>
            </a:r>
          </a:p>
          <a:p>
            <a:pPr>
              <a:buFont typeface="Wingdings" panose="05000000000000000000" pitchFamily="2" charset="2"/>
              <a:buChar char="q"/>
            </a:pPr>
            <a:r>
              <a:rPr lang="tr-TR" sz="2400" dirty="0"/>
              <a:t>Alacaklı aciz belgesini aldıktan 1 sene içinde takip yapmak isterse borçluya yeniden ödeme emri göndermesine gerek yok</a:t>
            </a:r>
          </a:p>
          <a:p>
            <a:pPr>
              <a:buFont typeface="Wingdings" panose="05000000000000000000" pitchFamily="2" charset="2"/>
              <a:buChar char="q"/>
            </a:pPr>
            <a:r>
              <a:rPr lang="tr-TR" sz="2400" dirty="0"/>
              <a:t>Alacaklıya başka alacaklının koyduğu hacze iştirak imkanı verir</a:t>
            </a:r>
          </a:p>
          <a:p>
            <a:pPr>
              <a:buFont typeface="Wingdings" panose="05000000000000000000" pitchFamily="2" charset="2"/>
              <a:buChar char="q"/>
            </a:pPr>
            <a:r>
              <a:rPr lang="tr-TR" sz="2400" dirty="0"/>
              <a:t>Aciz belgesi düzenlenmesinden itibaren 20 yıl geçmesiyle borçluya karşı zamanaşımına uğrar</a:t>
            </a:r>
          </a:p>
          <a:p>
            <a:endParaRPr lang="tr-TR" sz="2400" dirty="0"/>
          </a:p>
        </p:txBody>
      </p:sp>
    </p:spTree>
    <p:extLst>
      <p:ext uri="{BB962C8B-B14F-4D97-AF65-F5344CB8AC3E}">
        <p14:creationId xmlns:p14="http://schemas.microsoft.com/office/powerpoint/2010/main" val="2778683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1DBBD4E-1129-EEB6-F0B8-60510520C25A}"/>
              </a:ext>
            </a:extLst>
          </p:cNvPr>
          <p:cNvSpPr>
            <a:spLocks noGrp="1"/>
          </p:cNvSpPr>
          <p:nvPr>
            <p:ph idx="1"/>
          </p:nvPr>
        </p:nvSpPr>
        <p:spPr>
          <a:xfrm>
            <a:off x="2589212" y="658761"/>
            <a:ext cx="8915400" cy="5252461"/>
          </a:xfrm>
        </p:spPr>
        <p:txBody>
          <a:bodyPr>
            <a:normAutofit/>
          </a:bodyPr>
          <a:lstStyle/>
          <a:p>
            <a:r>
              <a:rPr lang="tr-TR" sz="2400" dirty="0"/>
              <a:t>Aciz belgesine dayanan alacak için faiz istenemez. Ancak alacaklı müşterek borçlulardan/kefilinden faiz isteyebilir ve bunlar ödedikleri faiz için rücu isteyemezler.</a:t>
            </a:r>
          </a:p>
          <a:p>
            <a:endParaRPr lang="tr-TR" sz="2400" dirty="0"/>
          </a:p>
          <a:p>
            <a:r>
              <a:rPr lang="tr-TR" sz="2400" dirty="0"/>
              <a:t>Ancak </a:t>
            </a:r>
            <a:r>
              <a:rPr lang="tr-TR" sz="2400"/>
              <a:t>borçlu her zaman </a:t>
            </a:r>
            <a:r>
              <a:rPr lang="tr-TR" sz="2400" dirty="0"/>
              <a:t>borcunu faiziyle birlikte belgeyi veren icra dairesine ödeyerek aciz belgesinin icra dairesinde tutulan sicilden silinmesini isteyebilir.</a:t>
            </a:r>
          </a:p>
          <a:p>
            <a:endParaRPr lang="tr-TR" sz="2400" dirty="0"/>
          </a:p>
          <a:p>
            <a:r>
              <a:rPr lang="tr-TR" sz="2400" dirty="0"/>
              <a:t>İcra takibinin hükümsüz olması/iptal edilmesi/borçlunun borçlu olmadığının mahkeme kararıyla kesin olarak tespit edilmesi/ alacaklının icra takibini geri alması hallerinde aciz belgesi sicilden terkin edilir.</a:t>
            </a:r>
          </a:p>
        </p:txBody>
      </p:sp>
    </p:spTree>
    <p:extLst>
      <p:ext uri="{BB962C8B-B14F-4D97-AF65-F5344CB8AC3E}">
        <p14:creationId xmlns:p14="http://schemas.microsoft.com/office/powerpoint/2010/main" val="3390743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92774A-D09B-29DF-DF71-5E5E3ECEB14D}"/>
              </a:ext>
            </a:extLst>
          </p:cNvPr>
          <p:cNvSpPr>
            <a:spLocks noGrp="1"/>
          </p:cNvSpPr>
          <p:nvPr>
            <p:ph idx="1"/>
          </p:nvPr>
        </p:nvSpPr>
        <p:spPr>
          <a:xfrm>
            <a:off x="2589212" y="258184"/>
            <a:ext cx="8915400" cy="5653038"/>
          </a:xfrm>
        </p:spPr>
        <p:txBody>
          <a:bodyPr>
            <a:normAutofit/>
          </a:bodyPr>
          <a:lstStyle/>
          <a:p>
            <a:pPr>
              <a:buFont typeface="Wingdings" panose="05000000000000000000" pitchFamily="2" charset="2"/>
              <a:buChar char="q"/>
            </a:pPr>
            <a:endParaRPr lang="tr-TR" sz="2400" dirty="0"/>
          </a:p>
          <a:p>
            <a:pPr>
              <a:buFont typeface="Wingdings" panose="05000000000000000000" pitchFamily="2" charset="2"/>
              <a:buChar char="q"/>
            </a:pPr>
            <a:r>
              <a:rPr lang="tr-TR" sz="2400" dirty="0"/>
              <a:t>Aciz belgesine bağlanan alacak miktarı için faiz istenemez. (müşterek borçlulardan/kefillerden istenebilir. Bu kişiler faizi öderse borçluya rücu edemez)</a:t>
            </a:r>
          </a:p>
          <a:p>
            <a:pPr>
              <a:buFont typeface="Wingdings" panose="05000000000000000000" pitchFamily="2" charset="2"/>
              <a:buChar char="q"/>
            </a:pPr>
            <a:endParaRPr lang="tr-TR" sz="2400" dirty="0"/>
          </a:p>
          <a:p>
            <a:pPr>
              <a:buFont typeface="Wingdings" panose="05000000000000000000" pitchFamily="2" charset="2"/>
              <a:buChar char="q"/>
            </a:pPr>
            <a:r>
              <a:rPr lang="tr-TR" sz="2400" dirty="0"/>
              <a:t>Borçlu her zaman borcunu faiziyle birlikte belgeyi veren icra dairesine ödeyerek aciz belgesinin icra dairesinde tutulan sicilden silinmesini isteyebilir.</a:t>
            </a:r>
          </a:p>
          <a:p>
            <a:pPr>
              <a:buFont typeface="Wingdings" panose="05000000000000000000" pitchFamily="2" charset="2"/>
              <a:buChar char="q"/>
            </a:pPr>
            <a:endParaRPr lang="tr-TR" sz="2400" dirty="0"/>
          </a:p>
          <a:p>
            <a:pPr marL="0" indent="0">
              <a:buNone/>
            </a:pPr>
            <a:r>
              <a:rPr lang="tr-TR" sz="2400" dirty="0"/>
              <a:t>	(bunun dışında icra takibinin hükümsüz olması, iptal edilmesi ya da borçlunun borçlu olmadığının mahkeme kararı ile kesin olarak tespit edilmesi ya da alacaklının icra takibini geri alması halinde aciz belgesinden telkin edilir)</a:t>
            </a:r>
          </a:p>
        </p:txBody>
      </p:sp>
    </p:spTree>
    <p:extLst>
      <p:ext uri="{BB962C8B-B14F-4D97-AF65-F5344CB8AC3E}">
        <p14:creationId xmlns:p14="http://schemas.microsoft.com/office/powerpoint/2010/main" val="36654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F75159F-3A38-649E-90C2-9E66F09D438A}"/>
              </a:ext>
            </a:extLst>
          </p:cNvPr>
          <p:cNvSpPr>
            <a:spLocks noGrp="1"/>
          </p:cNvSpPr>
          <p:nvPr>
            <p:ph idx="1"/>
          </p:nvPr>
        </p:nvSpPr>
        <p:spPr>
          <a:xfrm>
            <a:off x="2589212" y="505609"/>
            <a:ext cx="8915400" cy="5405613"/>
          </a:xfrm>
        </p:spPr>
        <p:txBody>
          <a:bodyPr>
            <a:normAutofit/>
          </a:bodyPr>
          <a:lstStyle/>
          <a:p>
            <a:pPr marL="0" indent="0">
              <a:buNone/>
            </a:pPr>
            <a:r>
              <a:rPr lang="tr-TR" sz="2400" dirty="0"/>
              <a:t>Vizeye kadar olan bölümde genel haciz yolu ile takipte taşınır ve taşınmaz malların satımına kadar gelmiştik.</a:t>
            </a:r>
          </a:p>
          <a:p>
            <a:pPr marL="0" indent="0">
              <a:buNone/>
            </a:pPr>
            <a:endParaRPr lang="tr-TR" sz="2400" dirty="0"/>
          </a:p>
          <a:p>
            <a:pPr marL="0" indent="0">
              <a:buNone/>
            </a:pPr>
            <a:r>
              <a:rPr lang="tr-TR" sz="2400" dirty="0"/>
              <a:t>Ancak pek tabii malların satılmış olması icra takibinin sona erdiği anlamına gelmiyor. Satış dolayısıyla elde edilmiş olan paranın alacaklıya geçmesi de gerekir.</a:t>
            </a:r>
          </a:p>
          <a:p>
            <a:pPr marL="0" indent="0">
              <a:buNone/>
            </a:pPr>
            <a:endParaRPr lang="tr-TR" sz="2400" dirty="0"/>
          </a:p>
          <a:p>
            <a:pPr marL="0" indent="0">
              <a:buNone/>
            </a:pPr>
            <a:r>
              <a:rPr lang="tr-TR" sz="2400" dirty="0"/>
              <a:t>İcra takibinin son aşaması olarak paraların paylaştırılması ve satıştan sonra ödemenin gerçekleştirilmesi gerekir.</a:t>
            </a:r>
          </a:p>
        </p:txBody>
      </p:sp>
    </p:spTree>
    <p:extLst>
      <p:ext uri="{BB962C8B-B14F-4D97-AF65-F5344CB8AC3E}">
        <p14:creationId xmlns:p14="http://schemas.microsoft.com/office/powerpoint/2010/main" val="146389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EAE3E2-A511-B29A-9ABC-C7D219260E17}"/>
              </a:ext>
            </a:extLst>
          </p:cNvPr>
          <p:cNvSpPr>
            <a:spLocks noGrp="1"/>
          </p:cNvSpPr>
          <p:nvPr>
            <p:ph type="title"/>
          </p:nvPr>
        </p:nvSpPr>
        <p:spPr>
          <a:xfrm>
            <a:off x="2589212" y="368472"/>
            <a:ext cx="8911687" cy="693413"/>
          </a:xfrm>
        </p:spPr>
        <p:txBody>
          <a:bodyPr/>
          <a:lstStyle/>
          <a:p>
            <a:r>
              <a:rPr lang="tr-TR" dirty="0"/>
              <a:t>Paraların paylaştırılması</a:t>
            </a:r>
          </a:p>
        </p:txBody>
      </p:sp>
      <p:sp>
        <p:nvSpPr>
          <p:cNvPr id="3" name="İçerik Yer Tutucusu 2">
            <a:extLst>
              <a:ext uri="{FF2B5EF4-FFF2-40B4-BE49-F238E27FC236}">
                <a16:creationId xmlns:a16="http://schemas.microsoft.com/office/drawing/2014/main" id="{5DB1C8F5-EF68-4A24-7C8C-40088DBAE84B}"/>
              </a:ext>
            </a:extLst>
          </p:cNvPr>
          <p:cNvSpPr>
            <a:spLocks noGrp="1"/>
          </p:cNvSpPr>
          <p:nvPr>
            <p:ph idx="1"/>
          </p:nvPr>
        </p:nvSpPr>
        <p:spPr>
          <a:xfrm>
            <a:off x="2589212" y="1238865"/>
            <a:ext cx="8915400" cy="4672357"/>
          </a:xfrm>
        </p:spPr>
        <p:txBody>
          <a:bodyPr>
            <a:normAutofit/>
          </a:bodyPr>
          <a:lstStyle/>
          <a:p>
            <a:r>
              <a:rPr lang="tr-TR" sz="2400" dirty="0"/>
              <a:t>Paraların paylaştırılması ve satıştan sonra ödeme icra takibinin son aşaması.</a:t>
            </a:r>
          </a:p>
          <a:p>
            <a:endParaRPr lang="tr-TR" sz="2400" dirty="0"/>
          </a:p>
          <a:p>
            <a:r>
              <a:rPr lang="tr-TR" sz="2400" dirty="0"/>
              <a:t>Paraların ödenmesi için alacaklının talebine gerek yok. İcra müdürü paraların alacaklı/alacaklılara ödenmek üzere onların hesabına havale edilmesi için kendiliğinden bankaya talimat yazar.</a:t>
            </a:r>
          </a:p>
          <a:p>
            <a:endParaRPr lang="tr-TR" sz="2400" dirty="0"/>
          </a:p>
          <a:p>
            <a:r>
              <a:rPr lang="tr-TR" sz="2400" dirty="0"/>
              <a:t>Tek alacaklı varsa-&gt; ödeme</a:t>
            </a:r>
          </a:p>
          <a:p>
            <a:pPr marL="0" indent="0">
              <a:buNone/>
            </a:pPr>
            <a:r>
              <a:rPr lang="tr-TR" sz="2400" dirty="0"/>
              <a:t>	hacze iştirak varsa-&gt; paraların paylaştırılması.</a:t>
            </a:r>
          </a:p>
        </p:txBody>
      </p:sp>
    </p:spTree>
    <p:extLst>
      <p:ext uri="{BB962C8B-B14F-4D97-AF65-F5344CB8AC3E}">
        <p14:creationId xmlns:p14="http://schemas.microsoft.com/office/powerpoint/2010/main" val="3002832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E286085-7FB0-93A9-5309-A2929B011191}"/>
              </a:ext>
            </a:extLst>
          </p:cNvPr>
          <p:cNvSpPr>
            <a:spLocks noGrp="1"/>
          </p:cNvSpPr>
          <p:nvPr>
            <p:ph idx="1"/>
          </p:nvPr>
        </p:nvSpPr>
        <p:spPr>
          <a:xfrm>
            <a:off x="2589212" y="225910"/>
            <a:ext cx="9351776" cy="6476103"/>
          </a:xfrm>
        </p:spPr>
        <p:txBody>
          <a:bodyPr>
            <a:normAutofit/>
          </a:bodyPr>
          <a:lstStyle/>
          <a:p>
            <a:r>
              <a:rPr lang="tr-TR" sz="2400" dirty="0"/>
              <a:t>Ödeme aşamasına geçilebilmesi için kural olarak bütün hacizli mal ve hakların satılmış olması gerekir. Ancak hacizli malın bir kısmı satıldıktan sonra icra müdürü ele geçen parayı alacaklıların hisselerine göre avans olarak dağıtabilir.</a:t>
            </a:r>
          </a:p>
          <a:p>
            <a:endParaRPr lang="tr-TR" sz="2400" dirty="0"/>
          </a:p>
          <a:p>
            <a:r>
              <a:rPr lang="tr-TR" sz="2400" dirty="0"/>
              <a:t>Alacaklı/alacaklılara ödenecek para 3 kısımdan oluşur:</a:t>
            </a:r>
          </a:p>
          <a:p>
            <a:pPr marL="0" indent="0">
              <a:buNone/>
            </a:pPr>
            <a:r>
              <a:rPr lang="tr-TR" sz="2400" dirty="0"/>
              <a:t>	-takip konusu ana alacak</a:t>
            </a:r>
          </a:p>
          <a:p>
            <a:pPr marL="0" indent="0">
              <a:buNone/>
            </a:pPr>
            <a:r>
              <a:rPr lang="tr-TR" sz="2400" dirty="0"/>
              <a:t>	-alacağın işlenmiş faizleri(talep varsa)</a:t>
            </a:r>
          </a:p>
          <a:p>
            <a:pPr marL="0" indent="0">
              <a:buNone/>
            </a:pPr>
            <a:r>
              <a:rPr lang="tr-TR" sz="2400" dirty="0"/>
              <a:t>	-takip giderleri.</a:t>
            </a:r>
          </a:p>
          <a:p>
            <a:pPr marL="0" indent="0">
              <a:buNone/>
            </a:pPr>
            <a:endParaRPr lang="tr-TR" sz="2400" dirty="0"/>
          </a:p>
          <a:p>
            <a:pPr marL="0" indent="0">
              <a:buNone/>
            </a:pPr>
            <a:r>
              <a:rPr lang="tr-TR" sz="2400" dirty="0"/>
              <a:t>Önce haciz, satış ve paylaştırma giderleri gibi tüm alacaklıları ilgilendiren ortak masraflar çıkarılır kalan para paylaştırılır.</a:t>
            </a:r>
          </a:p>
        </p:txBody>
      </p:sp>
    </p:spTree>
    <p:extLst>
      <p:ext uri="{BB962C8B-B14F-4D97-AF65-F5344CB8AC3E}">
        <p14:creationId xmlns:p14="http://schemas.microsoft.com/office/powerpoint/2010/main" val="1000328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FD328ED-D82C-701E-3F31-AC29CC33E469}"/>
              </a:ext>
            </a:extLst>
          </p:cNvPr>
          <p:cNvSpPr>
            <a:spLocks noGrp="1"/>
          </p:cNvSpPr>
          <p:nvPr>
            <p:ph idx="1"/>
          </p:nvPr>
        </p:nvSpPr>
        <p:spPr>
          <a:xfrm>
            <a:off x="2431227" y="167148"/>
            <a:ext cx="9542033" cy="6371304"/>
          </a:xfrm>
        </p:spPr>
        <p:txBody>
          <a:bodyPr>
            <a:normAutofit/>
          </a:bodyPr>
          <a:lstStyle/>
          <a:p>
            <a:r>
              <a:rPr lang="tr-TR" sz="2400" dirty="0"/>
              <a:t>Satış tutarı alacaklıların/aynı derecede hacze iştirak söz konusuysa, bütün bu alacaklıların </a:t>
            </a:r>
            <a:r>
              <a:rPr lang="tr-TR" sz="2400" u="sng" dirty="0"/>
              <a:t>ilave hacizler </a:t>
            </a:r>
            <a:r>
              <a:rPr lang="tr-TR" dirty="0"/>
              <a:t>(hacze iştirak olduğunda belirli şartlarda uygulanan haciz) </a:t>
            </a:r>
            <a:r>
              <a:rPr lang="tr-TR" sz="2400" dirty="0"/>
              <a:t>yapılmasına rağmen alacaklıların alacağını ödemeye yetmezse icra dairesi önce </a:t>
            </a:r>
            <a:r>
              <a:rPr lang="tr-TR" sz="2400" u="sng" dirty="0"/>
              <a:t>tamamlama hacz</a:t>
            </a:r>
            <a:r>
              <a:rPr lang="tr-TR" sz="2400" dirty="0"/>
              <a:t>i </a:t>
            </a:r>
            <a:r>
              <a:rPr lang="tr-TR" dirty="0"/>
              <a:t>(satış aşamasında satılan malların alacağı karşılamamasında yapılan haciz) </a:t>
            </a:r>
            <a:r>
              <a:rPr lang="tr-TR" sz="2400" dirty="0"/>
              <a:t>yapmalı ve gerekirse sıra cetveli düzenlemeli</a:t>
            </a:r>
          </a:p>
          <a:p>
            <a:pPr marL="0" indent="0">
              <a:buNone/>
            </a:pPr>
            <a:endParaRPr lang="tr-TR" sz="2400" dirty="0"/>
          </a:p>
          <a:p>
            <a:pPr marL="0" indent="0">
              <a:buNone/>
            </a:pPr>
            <a:r>
              <a:rPr lang="tr-TR" sz="2400" dirty="0"/>
              <a:t>Tamamlama haczinde icra müdürü daha önce haciz yaparken malların kıymetinde yanılması sebebiyle yeniden haciz yapıyor.</a:t>
            </a:r>
          </a:p>
          <a:p>
            <a:pPr marL="0" indent="0">
              <a:buNone/>
            </a:pPr>
            <a:endParaRPr lang="tr-TR" sz="2400" dirty="0"/>
          </a:p>
          <a:p>
            <a:pPr marL="0" indent="0">
              <a:buNone/>
            </a:pPr>
            <a:r>
              <a:rPr lang="tr-TR" sz="2400" dirty="0"/>
              <a:t>İcra dairesi ödeme yanlışlık yapar ve fazla para öderse ayrıca hükme gerek olmaksızın fazla ödediği parayı alacaklıdan zorla alır.</a:t>
            </a:r>
          </a:p>
        </p:txBody>
      </p:sp>
    </p:spTree>
    <p:extLst>
      <p:ext uri="{BB962C8B-B14F-4D97-AF65-F5344CB8AC3E}">
        <p14:creationId xmlns:p14="http://schemas.microsoft.com/office/powerpoint/2010/main" val="396628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216D0A-8AC0-EA0D-C325-A2558A91CB49}"/>
              </a:ext>
            </a:extLst>
          </p:cNvPr>
          <p:cNvSpPr>
            <a:spLocks noGrp="1"/>
          </p:cNvSpPr>
          <p:nvPr>
            <p:ph type="title"/>
          </p:nvPr>
        </p:nvSpPr>
        <p:spPr>
          <a:xfrm>
            <a:off x="2589212" y="292694"/>
            <a:ext cx="8911687" cy="654084"/>
          </a:xfrm>
        </p:spPr>
        <p:txBody>
          <a:bodyPr/>
          <a:lstStyle/>
          <a:p>
            <a:r>
              <a:rPr lang="tr-TR" dirty="0"/>
              <a:t>Sıra cetveli</a:t>
            </a:r>
          </a:p>
        </p:txBody>
      </p:sp>
      <p:sp>
        <p:nvSpPr>
          <p:cNvPr id="3" name="İçerik Yer Tutucusu 2">
            <a:extLst>
              <a:ext uri="{FF2B5EF4-FFF2-40B4-BE49-F238E27FC236}">
                <a16:creationId xmlns:a16="http://schemas.microsoft.com/office/drawing/2014/main" id="{E06C9BB4-7967-2575-DFDF-B2A0E60A4F5E}"/>
              </a:ext>
            </a:extLst>
          </p:cNvPr>
          <p:cNvSpPr>
            <a:spLocks noGrp="1"/>
          </p:cNvSpPr>
          <p:nvPr>
            <p:ph idx="1"/>
          </p:nvPr>
        </p:nvSpPr>
        <p:spPr>
          <a:xfrm>
            <a:off x="2589212" y="1189703"/>
            <a:ext cx="8915400" cy="5515897"/>
          </a:xfrm>
        </p:spPr>
        <p:txBody>
          <a:bodyPr>
            <a:normAutofit/>
          </a:bodyPr>
          <a:lstStyle/>
          <a:p>
            <a:endParaRPr lang="tr-TR" sz="2000" dirty="0"/>
          </a:p>
          <a:p>
            <a:r>
              <a:rPr lang="tr-TR" sz="2400" dirty="0"/>
              <a:t>Tamamlama hacziyle de haczedilen malların satış sonunda elde edilen miktar aynı derecede hacze iştirak eden alacaklıların alacağını karşılamaya yetmiyorsa icra dairesi sıra cetveli yapması gerekir.</a:t>
            </a:r>
          </a:p>
          <a:p>
            <a:endParaRPr lang="tr-TR" sz="2400" dirty="0"/>
          </a:p>
          <a:p>
            <a:r>
              <a:rPr lang="tr-TR" sz="2400" b="1" dirty="0"/>
              <a:t>Sıra cetveli yapıldığında alacaklı alacağını tam olarak alması mümkün değil.</a:t>
            </a:r>
          </a:p>
          <a:p>
            <a:endParaRPr lang="tr-TR" sz="2400" dirty="0"/>
          </a:p>
          <a:p>
            <a:r>
              <a:rPr lang="tr-TR" sz="2400" dirty="0"/>
              <a:t>Sıra cetvelinde aynı derecede iştirak eden alacaklılar alacaklı miktarlarıyla gösterilir.</a:t>
            </a:r>
          </a:p>
          <a:p>
            <a:endParaRPr lang="tr-TR" sz="2000" dirty="0"/>
          </a:p>
        </p:txBody>
      </p:sp>
    </p:spTree>
    <p:extLst>
      <p:ext uri="{BB962C8B-B14F-4D97-AF65-F5344CB8AC3E}">
        <p14:creationId xmlns:p14="http://schemas.microsoft.com/office/powerpoint/2010/main" val="1102573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79D5D4-5748-8945-84F1-F91DD9786B41}"/>
              </a:ext>
            </a:extLst>
          </p:cNvPr>
          <p:cNvSpPr>
            <a:spLocks noGrp="1"/>
          </p:cNvSpPr>
          <p:nvPr>
            <p:ph idx="1"/>
          </p:nvPr>
        </p:nvSpPr>
        <p:spPr>
          <a:xfrm>
            <a:off x="2589211" y="634701"/>
            <a:ext cx="9082835" cy="5276521"/>
          </a:xfrm>
        </p:spPr>
        <p:txBody>
          <a:bodyPr>
            <a:normAutofit/>
          </a:bodyPr>
          <a:lstStyle/>
          <a:p>
            <a:r>
              <a:rPr lang="tr-TR" sz="2400" dirty="0"/>
              <a:t>Satış sonucu elde edilen paradan önce rehinli alacaklılar, sonra devlet alacakları, vergi alacakları, m.206’da olan imtiyazlı alacaklar (işçi alacağı, nafaka alacağı gibi), sonra imtiyazsız alacaklar.</a:t>
            </a:r>
          </a:p>
          <a:p>
            <a:endParaRPr lang="tr-TR" sz="2400" dirty="0"/>
          </a:p>
          <a:p>
            <a:r>
              <a:rPr lang="tr-TR" sz="2400" dirty="0"/>
              <a:t>Bir önceki sıradaki alacaklar tamamlanmadan diğer sıraya geçilmez. Aynı sıradaki alacaklılar eşit hakka sahip.</a:t>
            </a:r>
          </a:p>
          <a:p>
            <a:endParaRPr lang="tr-TR" sz="2400" dirty="0"/>
          </a:p>
        </p:txBody>
      </p:sp>
    </p:spTree>
    <p:extLst>
      <p:ext uri="{BB962C8B-B14F-4D97-AF65-F5344CB8AC3E}">
        <p14:creationId xmlns:p14="http://schemas.microsoft.com/office/powerpoint/2010/main" val="1339851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E715BE2-FB6B-DEEF-3387-4346AC114CEA}"/>
              </a:ext>
            </a:extLst>
          </p:cNvPr>
          <p:cNvSpPr>
            <a:spLocks noGrp="1"/>
          </p:cNvSpPr>
          <p:nvPr>
            <p:ph idx="1"/>
          </p:nvPr>
        </p:nvSpPr>
        <p:spPr>
          <a:xfrm>
            <a:off x="2589212" y="619431"/>
            <a:ext cx="9297988" cy="6066503"/>
          </a:xfrm>
        </p:spPr>
        <p:txBody>
          <a:bodyPr>
            <a:normAutofit/>
          </a:bodyPr>
          <a:lstStyle/>
          <a:p>
            <a:pPr marL="0" indent="0">
              <a:buNone/>
            </a:pPr>
            <a:r>
              <a:rPr lang="tr-TR" sz="3200" b="1" dirty="0"/>
              <a:t>Sıra cetveline karşı şikayet/itiraz davası</a:t>
            </a:r>
          </a:p>
          <a:p>
            <a:pPr marL="0" indent="0">
              <a:buNone/>
            </a:pPr>
            <a:endParaRPr lang="tr-TR" sz="2400" dirty="0"/>
          </a:p>
          <a:p>
            <a:pPr marL="0" indent="0">
              <a:buNone/>
            </a:pPr>
            <a:r>
              <a:rPr lang="tr-TR" sz="2400" dirty="0"/>
              <a:t>Sıra cetvelinin tebliğinden itibaren 7 gün içinde ilgililer icra mahkemesinde şikayet/mahkemede itiraz davası yolu ile sıra cetveline itiraz edebilir.</a:t>
            </a:r>
          </a:p>
          <a:p>
            <a:pPr marL="0" indent="0">
              <a:buNone/>
            </a:pPr>
            <a:endParaRPr lang="tr-TR" sz="2400" dirty="0"/>
          </a:p>
          <a:p>
            <a:pPr marL="0" indent="0">
              <a:buNone/>
            </a:pPr>
            <a:r>
              <a:rPr lang="tr-TR" sz="2400" dirty="0"/>
              <a:t>Süresi içinde gerekli yollara başvurulmaz/başvurulur ve talep reddedilirse sıra cetveli kesinleşir.</a:t>
            </a:r>
          </a:p>
          <a:p>
            <a:pPr marL="0" indent="0">
              <a:buNone/>
            </a:pPr>
            <a:endParaRPr lang="tr-TR" sz="2400" dirty="0"/>
          </a:p>
          <a:p>
            <a:pPr marL="0" indent="0">
              <a:buNone/>
            </a:pPr>
            <a:r>
              <a:rPr lang="tr-TR" sz="2400" dirty="0"/>
              <a:t>Paylaştırma işlemi için sıra cetvelinin kesinleşmesi beklenmeli.</a:t>
            </a:r>
          </a:p>
          <a:p>
            <a:pPr marL="0" indent="0">
              <a:buNone/>
            </a:pPr>
            <a:endParaRPr lang="tr-TR" sz="2400" dirty="0"/>
          </a:p>
        </p:txBody>
      </p:sp>
    </p:spTree>
    <p:extLst>
      <p:ext uri="{BB962C8B-B14F-4D97-AF65-F5344CB8AC3E}">
        <p14:creationId xmlns:p14="http://schemas.microsoft.com/office/powerpoint/2010/main" val="114533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BA6389-AFF2-7360-5B5E-83ACF999FD57}"/>
              </a:ext>
            </a:extLst>
          </p:cNvPr>
          <p:cNvSpPr>
            <a:spLocks noGrp="1"/>
          </p:cNvSpPr>
          <p:nvPr>
            <p:ph idx="1"/>
          </p:nvPr>
        </p:nvSpPr>
        <p:spPr>
          <a:xfrm>
            <a:off x="2589211" y="334297"/>
            <a:ext cx="9341019" cy="6204155"/>
          </a:xfrm>
        </p:spPr>
        <p:txBody>
          <a:bodyPr>
            <a:normAutofit/>
          </a:bodyPr>
          <a:lstStyle/>
          <a:p>
            <a:pPr marL="0" indent="0">
              <a:buNone/>
            </a:pPr>
            <a:endParaRPr lang="tr-TR" sz="2800" dirty="0"/>
          </a:p>
          <a:p>
            <a:pPr marL="0" indent="0">
              <a:buNone/>
            </a:pPr>
            <a:r>
              <a:rPr lang="tr-TR" sz="2800" dirty="0"/>
              <a:t>Sıra cetveline karşı koyma </a:t>
            </a:r>
          </a:p>
          <a:p>
            <a:pPr marL="0" indent="0">
              <a:buNone/>
            </a:pPr>
            <a:endParaRPr lang="tr-TR" sz="2800" dirty="0"/>
          </a:p>
          <a:p>
            <a:pPr marL="0" indent="0">
              <a:buNone/>
            </a:pPr>
            <a:r>
              <a:rPr lang="tr-TR" sz="2800" dirty="0"/>
              <a:t>alacağın esas ve miktarına ilişkin değil de alacaklının istediği/olması gereken sıraya kabul edilmemesi sebebine dayanıyorsa-&gt; </a:t>
            </a:r>
            <a:r>
              <a:rPr lang="tr-TR" sz="2800" b="1" dirty="0"/>
              <a:t>ŞİKAYET YOLU</a:t>
            </a:r>
          </a:p>
          <a:p>
            <a:pPr marL="0" indent="0">
              <a:buNone/>
            </a:pPr>
            <a:endParaRPr lang="tr-TR" sz="2800" b="1" dirty="0"/>
          </a:p>
          <a:p>
            <a:pPr marL="0" indent="0">
              <a:buNone/>
            </a:pPr>
            <a:r>
              <a:rPr lang="tr-TR" sz="2800" dirty="0"/>
              <a:t>Şikayet kabul edilirse yeniden sıra cetveli düzenlenir. Yeniden ilgililere tebliğ edilir ve yine ilgililerin bu sıra cetveline de itirazı mümkün.</a:t>
            </a:r>
            <a:endParaRPr lang="tr-TR" sz="2800" b="1" dirty="0"/>
          </a:p>
          <a:p>
            <a:pPr marL="0" indent="0">
              <a:buNone/>
            </a:pPr>
            <a:endParaRPr lang="tr-TR" sz="2800" dirty="0"/>
          </a:p>
          <a:p>
            <a:endParaRPr lang="tr-TR" sz="2800" dirty="0"/>
          </a:p>
          <a:p>
            <a:endParaRPr lang="tr-TR" sz="2800" dirty="0"/>
          </a:p>
        </p:txBody>
      </p:sp>
    </p:spTree>
    <p:extLst>
      <p:ext uri="{BB962C8B-B14F-4D97-AF65-F5344CB8AC3E}">
        <p14:creationId xmlns:p14="http://schemas.microsoft.com/office/powerpoint/2010/main" val="379569433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2490</TotalTime>
  <Words>898</Words>
  <Application>Microsoft Macintosh PowerPoint</Application>
  <PresentationFormat>Geniş ekran</PresentationFormat>
  <Paragraphs>85</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Century Gothic</vt:lpstr>
      <vt:lpstr>Wingdings</vt:lpstr>
      <vt:lpstr>Wingdings 3</vt:lpstr>
      <vt:lpstr>Duman</vt:lpstr>
      <vt:lpstr>Paraların Paylaştırılması</vt:lpstr>
      <vt:lpstr>PowerPoint Sunusu</vt:lpstr>
      <vt:lpstr>Paraların paylaştırılması</vt:lpstr>
      <vt:lpstr>PowerPoint Sunusu</vt:lpstr>
      <vt:lpstr>PowerPoint Sunusu</vt:lpstr>
      <vt:lpstr>Sıra cetveli</vt:lpstr>
      <vt:lpstr>PowerPoint Sunusu</vt:lpstr>
      <vt:lpstr>PowerPoint Sunusu</vt:lpstr>
      <vt:lpstr>PowerPoint Sunusu</vt:lpstr>
      <vt:lpstr>PowerPoint Sunusu</vt:lpstr>
      <vt:lpstr>Borç ödemeden aciz belgesi (aciz vesikası)</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29</cp:revision>
  <dcterms:created xsi:type="dcterms:W3CDTF">2025-03-25T08:26:33Z</dcterms:created>
  <dcterms:modified xsi:type="dcterms:W3CDTF">2026-02-24T11:41:23Z</dcterms:modified>
</cp:coreProperties>
</file>