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339" r:id="rId5"/>
    <p:sldId id="273" r:id="rId6"/>
    <p:sldId id="263" r:id="rId7"/>
    <p:sldId id="275" r:id="rId8"/>
    <p:sldId id="444" r:id="rId9"/>
    <p:sldId id="413" r:id="rId10"/>
    <p:sldId id="280" r:id="rId11"/>
    <p:sldId id="446" r:id="rId12"/>
    <p:sldId id="415" r:id="rId13"/>
    <p:sldId id="447" r:id="rId14"/>
    <p:sldId id="448" r:id="rId15"/>
    <p:sldId id="417" r:id="rId16"/>
    <p:sldId id="1444" r:id="rId17"/>
    <p:sldId id="423" r:id="rId18"/>
    <p:sldId id="419" r:id="rId19"/>
    <p:sldId id="420" r:id="rId20"/>
    <p:sldId id="421" r:id="rId21"/>
    <p:sldId id="461" r:id="rId22"/>
    <p:sldId id="462" r:id="rId23"/>
    <p:sldId id="463" r:id="rId24"/>
    <p:sldId id="464" r:id="rId25"/>
    <p:sldId id="480" r:id="rId26"/>
    <p:sldId id="481" r:id="rId27"/>
    <p:sldId id="482" r:id="rId28"/>
    <p:sldId id="379" r:id="rId29"/>
    <p:sldId id="1370" r:id="rId30"/>
    <p:sldId id="1371" r:id="rId31"/>
    <p:sldId id="1437" r:id="rId32"/>
    <p:sldId id="1373" r:id="rId33"/>
    <p:sldId id="1438" r:id="rId34"/>
    <p:sldId id="1375" r:id="rId35"/>
    <p:sldId id="1376" r:id="rId36"/>
    <p:sldId id="1377" r:id="rId37"/>
    <p:sldId id="1378" r:id="rId38"/>
    <p:sldId id="1379" r:id="rId39"/>
    <p:sldId id="1380" r:id="rId40"/>
    <p:sldId id="1381" r:id="rId41"/>
    <p:sldId id="1382" r:id="rId42"/>
    <p:sldId id="1385" r:id="rId43"/>
    <p:sldId id="1445" r:id="rId44"/>
    <p:sldId id="1441" r:id="rId45"/>
    <p:sldId id="1446" r:id="rId46"/>
    <p:sldId id="1442" r:id="rId47"/>
    <p:sldId id="1443"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98"/>
    <a:srgbClr val="004A78"/>
    <a:srgbClr val="004CC6"/>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70" autoAdjust="0"/>
    <p:restoredTop sz="89589" autoAdjust="0"/>
  </p:normalViewPr>
  <p:slideViewPr>
    <p:cSldViewPr snapToGrid="0" snapToObjects="1">
      <p:cViewPr varScale="1">
        <p:scale>
          <a:sx n="82" d="100"/>
          <a:sy n="82" d="100"/>
        </p:scale>
        <p:origin x="86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12/30/2022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12/30/2022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181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83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23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45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a:p>
        </p:txBody>
      </p:sp>
    </p:spTree>
    <p:extLst>
      <p:ext uri="{BB962C8B-B14F-4D97-AF65-F5344CB8AC3E}">
        <p14:creationId xmlns:p14="http://schemas.microsoft.com/office/powerpoint/2010/main" val="393747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a:p>
        </p:txBody>
      </p:sp>
    </p:spTree>
    <p:extLst>
      <p:ext uri="{BB962C8B-B14F-4D97-AF65-F5344CB8AC3E}">
        <p14:creationId xmlns:p14="http://schemas.microsoft.com/office/powerpoint/2010/main" val="319760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a:p>
        </p:txBody>
      </p:sp>
    </p:spTree>
    <p:extLst>
      <p:ext uri="{BB962C8B-B14F-4D97-AF65-F5344CB8AC3E}">
        <p14:creationId xmlns:p14="http://schemas.microsoft.com/office/powerpoint/2010/main" val="2258541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a:p>
        </p:txBody>
      </p:sp>
    </p:spTree>
    <p:extLst>
      <p:ext uri="{BB962C8B-B14F-4D97-AF65-F5344CB8AC3E}">
        <p14:creationId xmlns:p14="http://schemas.microsoft.com/office/powerpoint/2010/main" val="60861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a:p>
        </p:txBody>
      </p:sp>
    </p:spTree>
    <p:extLst>
      <p:ext uri="{BB962C8B-B14F-4D97-AF65-F5344CB8AC3E}">
        <p14:creationId xmlns:p14="http://schemas.microsoft.com/office/powerpoint/2010/main" val="3495507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a:p>
        </p:txBody>
      </p:sp>
    </p:spTree>
    <p:extLst>
      <p:ext uri="{BB962C8B-B14F-4D97-AF65-F5344CB8AC3E}">
        <p14:creationId xmlns:p14="http://schemas.microsoft.com/office/powerpoint/2010/main" val="361609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a:p>
        </p:txBody>
      </p:sp>
    </p:spTree>
    <p:extLst>
      <p:ext uri="{BB962C8B-B14F-4D97-AF65-F5344CB8AC3E}">
        <p14:creationId xmlns:p14="http://schemas.microsoft.com/office/powerpoint/2010/main" val="49158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a:p>
        </p:txBody>
      </p:sp>
    </p:spTree>
    <p:extLst>
      <p:ext uri="{BB962C8B-B14F-4D97-AF65-F5344CB8AC3E}">
        <p14:creationId xmlns:p14="http://schemas.microsoft.com/office/powerpoint/2010/main" val="2378026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Discussion Question</a:t>
            </a:r>
          </a:p>
          <a:p>
            <a:r>
              <a:rPr lang="en-US" altLang="en-US" b="0" i="1" dirty="0"/>
              <a:t>How does a company like Starbucks price their products?</a:t>
            </a:r>
          </a:p>
          <a:p>
            <a:endParaRPr lang="en-US" altLang="en-US" i="1" dirty="0"/>
          </a:p>
          <a:p>
            <a:r>
              <a:rPr lang="en-US" altLang="en-US" dirty="0"/>
              <a:t>This will lead to a good overview of the chapter as students will most likely focus on customers, costs, and competitors.</a:t>
            </a:r>
          </a:p>
          <a:p>
            <a:endParaRPr lang="en-US" altLang="en-US" dirty="0"/>
          </a:p>
          <a:p>
            <a:endParaRPr lang="en-US" altLang="en-US" dirty="0"/>
          </a:p>
          <a:p>
            <a:r>
              <a:rPr lang="en-US" altLang="en-US" dirty="0"/>
              <a:t>Historically, price has been the major factor affecting buyer choice. In recent decades, however, </a:t>
            </a:r>
            <a:r>
              <a:rPr lang="en-US" altLang="en-US" dirty="0" err="1"/>
              <a:t>nonprice</a:t>
            </a:r>
            <a:r>
              <a:rPr lang="en-US" altLang="en-US" dirty="0"/>
              <a:t> factors have gained increasing importance. Even so, price remains one of the most important elements that determines a firm’s market share and profitability.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narrowest sense, </a:t>
            </a:r>
            <a:r>
              <a:rPr lang="en-US" sz="1200" b="1" kern="1200" dirty="0">
                <a:solidFill>
                  <a:schemeClr val="tx1"/>
                </a:solidFill>
                <a:effectLst/>
                <a:latin typeface="+mn-lt"/>
                <a:ea typeface="+mn-ea"/>
                <a:cs typeface="+mn-cs"/>
              </a:rPr>
              <a:t>price</a:t>
            </a:r>
            <a:r>
              <a:rPr lang="en-US" sz="1200" kern="1200" dirty="0">
                <a:solidFill>
                  <a:schemeClr val="tx1"/>
                </a:solidFill>
                <a:effectLst/>
                <a:latin typeface="+mn-lt"/>
                <a:ea typeface="+mn-ea"/>
                <a:cs typeface="+mn-cs"/>
              </a:rPr>
              <a:t> is the amount of money charged for a product or a service. More broadly, price is the sum of all the values that customers give up to gain the benefits of having or using a product or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sz="1200" b="1" kern="1200" dirty="0">
                <a:solidFill>
                  <a:schemeClr val="tx1"/>
                </a:solidFill>
                <a:effectLst/>
                <a:latin typeface="+mn-lt"/>
                <a:ea typeface="+mn-ea"/>
                <a:cs typeface="+mn-cs"/>
              </a:rPr>
              <a:t>Price is the only element in the marketing mix that produces revenue; all other elements represent costs.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Price is also one of the most flexible marketing mix elements; prices can be changed quickly. Smart managers treat pricing as a key strategic tool for creating customer value and building customer relationships. Prices have a direct impact on a firm’s bottom line.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035635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54462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Figure 10.1 </a:t>
            </a:r>
            <a:r>
              <a:rPr lang="en-US" altLang="en-US" dirty="0"/>
              <a:t>suggests three major pricing strategies: customer value-based pricing, cost-based pricing, and competition-based pricing.</a:t>
            </a:r>
          </a:p>
          <a:p>
            <a:endParaRPr lang="en-US" altLang="en-US" dirty="0"/>
          </a:p>
          <a:p>
            <a:r>
              <a:rPr lang="en-US" altLang="en-US" dirty="0"/>
              <a:t>The price the company charges will fall somewhere between one that is too low to produce a profit and one that is too high to produce any demand. </a:t>
            </a:r>
          </a:p>
          <a:p>
            <a:endParaRPr lang="en-US" altLang="en-US" dirty="0"/>
          </a:p>
          <a:p>
            <a:r>
              <a:rPr lang="en-US" altLang="en-US" dirty="0"/>
              <a:t>Figure 10.1 summarizes the major considerations in setting price. Customer perceptions of the product’s value set the ceiling for prices. Likewise, product costs set the </a:t>
            </a:r>
            <a:r>
              <a:rPr lang="en-US" sz="1200" kern="1200" dirty="0">
                <a:solidFill>
                  <a:schemeClr val="tx1"/>
                </a:solidFill>
                <a:effectLst/>
                <a:latin typeface="+mn-lt"/>
                <a:ea typeface="+mn-ea"/>
                <a:cs typeface="+mn-cs"/>
              </a:rPr>
              <a:t>floor for a product’s price.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setting its price between these two extremes, the company must consider several external and internal factors, including competitors’ strategies and prices, the overall marketing strategy and mix, and the nature of the market and demand.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Long Description</a:t>
            </a:r>
          </a:p>
          <a:p>
            <a:endParaRPr lang="en-US" sz="1200" kern="1200" dirty="0">
              <a:solidFill>
                <a:schemeClr val="tx1"/>
              </a:solidFill>
              <a:effectLst/>
              <a:latin typeface="+mn-lt"/>
              <a:ea typeface="+mn-ea"/>
              <a:cs typeface="+mn-cs"/>
            </a:endParaRP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rPr>
              <a:t>The three boxes in the figure show the following text: </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Product costs</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Competition and other external factors: Competitors’ strategies and prices; Marketing strategy, objectives, and mix; Nature of the market and demand.</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Consumer perceptions of value</a:t>
            </a:r>
            <a:endParaRPr lang="en-IN" sz="1200" dirty="0">
              <a:solidFill>
                <a:srgbClr val="000000"/>
              </a:solidFill>
              <a:effectLst/>
              <a:latin typeface="Calibri" panose="020F0502020204030204" pitchFamily="34" charset="0"/>
              <a:ea typeface="Calibri" panose="020F0502020204030204" pitchFamily="34" charset="0"/>
            </a:endParaRP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rPr>
              <a:t>The center box is connected to boxes on either side by double-headed arrows. </a:t>
            </a:r>
            <a:endParaRPr lang="en-IN" sz="1200" dirty="0">
              <a:solidFill>
                <a:srgbClr val="000000"/>
              </a:solidFill>
              <a:effectLst/>
              <a:latin typeface="Calibri" panose="020F0502020204030204" pitchFamily="34" charset="0"/>
              <a:ea typeface="Calibri" panose="020F0502020204030204" pitchFamily="34" charset="0"/>
            </a:endParaRP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rPr>
              <a:t>A long double-headed arrow at the bottom of the figure is labeled "Price." The left corner of it has a single dollar symbol with the text: "Price floor: No profits below this price" and the right corner of it has two dollar symbols with the text: "Price ceiling: No demand above this price." </a:t>
            </a:r>
            <a:endParaRPr lang="en-IN" sz="1200" dirty="0">
              <a:solidFill>
                <a:srgbClr val="000000"/>
              </a:solidFill>
              <a:effectLst/>
              <a:latin typeface="Calibri" panose="020F0502020204030204" pitchFamily="34" charset="0"/>
              <a:ea typeface="Calibri" panose="020F0502020204030204" pitchFamily="34"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If customers perceive that a product’s price is greater than its value, they won’t buy it. If the company prices the product below its costs, profits will suffer. Between the two extremes, the "right" pricing strategy is one that delivers both value to the customer and profits to the company. </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698308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Note to Instructor</a:t>
            </a:r>
          </a:p>
          <a:p>
            <a:r>
              <a:rPr lang="en-US" altLang="en-US" dirty="0"/>
              <a:t>Students often confuse value with low price. You might want to bring up a product that some of them will value even at a high price. You can bring up the latest iPhone product or a luxury car. Some students will feel that the price for these products is too high, however, others will see the value these products offer to the consumer.</a:t>
            </a:r>
          </a:p>
          <a:p>
            <a:endParaRPr lang="en-US" altLang="en-US" dirty="0"/>
          </a:p>
          <a:p>
            <a:r>
              <a:rPr lang="en-US" altLang="en-US" b="1" dirty="0"/>
              <a:t>Customer Value-Based Pricing</a:t>
            </a:r>
          </a:p>
          <a:p>
            <a:r>
              <a:rPr lang="en-US" sz="1200" kern="1200" dirty="0">
                <a:solidFill>
                  <a:schemeClr val="tx1"/>
                </a:solidFill>
                <a:effectLst/>
                <a:latin typeface="+mn-lt"/>
                <a:ea typeface="+mn-ea"/>
                <a:cs typeface="+mn-cs"/>
              </a:rPr>
              <a:t>In the end, the customer will decide whether a product’s price is right. Pricing decisions, like other marketing mix decisions, must start with customer value. Effective customer-oriented pricing involves understanding how much value consumers place on the benefits they receive from the product and setting a price that captures that value.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Figure 10.2 </a:t>
            </a:r>
            <a:r>
              <a:rPr lang="en-US" sz="1200" b="0" kern="1200" dirty="0">
                <a:solidFill>
                  <a:schemeClr val="tx1"/>
                </a:solidFill>
                <a:effectLst/>
                <a:latin typeface="+mn-lt"/>
                <a:ea typeface="+mn-ea"/>
                <a:cs typeface="+mn-cs"/>
              </a:rPr>
              <a:t>(shown on the next slide) </a:t>
            </a:r>
            <a:r>
              <a:rPr lang="en-US" sz="1200" kern="1200" dirty="0">
                <a:solidFill>
                  <a:schemeClr val="tx1"/>
                </a:solidFill>
                <a:effectLst/>
                <a:latin typeface="+mn-lt"/>
                <a:ea typeface="+mn-ea"/>
                <a:cs typeface="+mn-cs"/>
              </a:rPr>
              <a:t>compares value-based pricing with cost-based pricing. Although costs are an important consideration in setting prices, cost-based pricing is often product driven and sets a price that covers costs plus a target profit. Marketing must then convince buyers that the product’s value at that price justifies its purchase. If the price turns out to be too high, the company must settle for lower markups or lower sales, both resulting in disappointing profits.</a:t>
            </a:r>
            <a:endParaRPr lang="en-US" alt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r>
              <a:rPr lang="en-US" altLang="en-US" dirty="0"/>
              <a:t>In the end, the customer will decide whether a product’s price is right. Pricing decisions, like other marketing mix decisions, must start with customer value. When customers buy a product, they exchange something of value (the price) to get something of value (the benefits of having or using the product). Effective, customer-oriented pricing involves understanding how much value consumers place on the benefits they receive from the product and setting a price that captures that value.</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04092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rPr>
              <a:t>The flowchart shows the following information:</a:t>
            </a:r>
            <a:endParaRPr lang="en-IN" sz="1200" dirty="0">
              <a:solidFill>
                <a:srgbClr val="000000"/>
              </a:solidFill>
              <a:effectLst/>
              <a:latin typeface="Calibri" panose="020F0502020204030204" pitchFamily="34" charset="0"/>
              <a:ea typeface="Calibri" panose="020F0502020204030204" pitchFamily="34" charset="0"/>
            </a:endParaRP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rPr>
              <a:t>Cost-based pricing shows the following steps:</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Design a good product</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Determine product costs</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Set price based on cost</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Convince buyers of product’s value.</a:t>
            </a:r>
            <a:endParaRPr lang="en-IN" sz="1200" dirty="0">
              <a:solidFill>
                <a:srgbClr val="000000"/>
              </a:solidFill>
              <a:effectLst/>
              <a:latin typeface="Calibri" panose="020F0502020204030204" pitchFamily="34" charset="0"/>
              <a:ea typeface="Calibri" panose="020F0502020204030204" pitchFamily="34" charset="0"/>
            </a:endParaRPr>
          </a:p>
          <a:p>
            <a:pPr>
              <a:lnSpc>
                <a:spcPct val="115000"/>
              </a:lnSpc>
              <a:spcAft>
                <a:spcPts val="1000"/>
              </a:spcAft>
            </a:pPr>
            <a:r>
              <a:rPr lang="en-US" sz="1200" dirty="0">
                <a:solidFill>
                  <a:srgbClr val="000000"/>
                </a:solidFill>
                <a:effectLst/>
                <a:latin typeface="Calibri" panose="020F0502020204030204" pitchFamily="34" charset="0"/>
                <a:ea typeface="Calibri" panose="020F0502020204030204" pitchFamily="34" charset="0"/>
              </a:rPr>
              <a:t>Value-based pricing shows the following steps:</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Assess customer needs and value perceptions</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Set target price to match customer-perceived value</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Determine costs that can be incurred</a:t>
            </a:r>
            <a:endParaRPr lang="en-IN" sz="1200" dirty="0">
              <a:solidFill>
                <a:srgbClr val="000000"/>
              </a:solidFill>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Design product to deliver desired value at target price. </a:t>
            </a:r>
            <a:endParaRPr lang="en-IN" sz="1200" dirty="0">
              <a:solidFill>
                <a:srgbClr val="000000"/>
              </a:solidFill>
              <a:effectLst/>
              <a:latin typeface="Calibri" panose="020F0502020204030204" pitchFamily="34" charset="0"/>
              <a:ea typeface="Calibri" panose="020F0502020204030204" pitchFamily="34"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Costs play an important role in setting prices. But like everything else in marketing, good pricing starts with the customer. </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54156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Great Recession of 2008 to 2009 caused a fundamental and lasting shift in consumer attitudes toward price and quality. In response, many companies have changed their pricing approaches to bring them in line with changing economic conditions and consumer price perceptions.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and more, marketers have adopted the strategy of </a:t>
            </a:r>
            <a:r>
              <a:rPr lang="en-US" sz="1200" b="1" kern="1200" dirty="0">
                <a:solidFill>
                  <a:schemeClr val="tx1"/>
                </a:solidFill>
                <a:effectLst/>
                <a:latin typeface="+mn-lt"/>
                <a:ea typeface="+mn-ea"/>
                <a:cs typeface="+mn-cs"/>
              </a:rPr>
              <a:t>good-value pricing</a:t>
            </a:r>
            <a:r>
              <a:rPr lang="en-US" sz="1200" kern="1200" dirty="0">
                <a:solidFill>
                  <a:schemeClr val="tx1"/>
                </a:solidFill>
                <a:effectLst/>
                <a:latin typeface="+mn-lt"/>
                <a:ea typeface="+mn-ea"/>
                <a:cs typeface="+mn-cs"/>
              </a:rPr>
              <a:t>—offering the right combination of quality and good service at a fair price. In many cases, this has involved introducing less-expensive versions of established brand name products or new lower-price lines.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other cases, good-value pricing has involved redesigning existing brands to offer more quality for a given price or the same quality for less. Some companies even succeed by offering less value but at very low prices. For example, the ALDI supermarket chain has established an impressive good-value pricing position by which it gives customers “more ‘mmm’ for the dollar.” ALDI practices </a:t>
            </a:r>
            <a:r>
              <a:rPr lang="en-US" sz="1200" b="0" i="1" u="none" strike="noStrike" kern="1200" baseline="0" dirty="0">
                <a:solidFill>
                  <a:schemeClr val="tx1"/>
                </a:solidFill>
                <a:latin typeface="+mn-lt"/>
                <a:ea typeface="+mn-ea"/>
                <a:cs typeface="+mn-cs"/>
              </a:rPr>
              <a:t>everyday low pricing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EDLP</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EDLP involves charging a constant, everyday low price with few or no temporary price discounts. The king of EDLP is </a:t>
            </a:r>
            <a:r>
              <a:rPr lang="en-US" sz="1200" b="0" i="0" u="none" strike="noStrike" kern="1200" baseline="0" dirty="0" err="1">
                <a:solidFill>
                  <a:schemeClr val="tx1"/>
                </a:solidFill>
                <a:latin typeface="+mn-lt"/>
                <a:ea typeface="+mn-ea"/>
                <a:cs typeface="+mn-cs"/>
              </a:rPr>
              <a:t>Walmart</a:t>
            </a:r>
            <a:r>
              <a:rPr lang="en-US" sz="1200" b="0" i="0" u="none" strike="noStrike" kern="1200" baseline="0" dirty="0">
                <a:solidFill>
                  <a:schemeClr val="tx1"/>
                </a:solidFill>
                <a:latin typeface="+mn-lt"/>
                <a:ea typeface="+mn-ea"/>
                <a:cs typeface="+mn-cs"/>
              </a:rPr>
              <a:t>, which practically defined the concept.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78367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Good-value pricing: ALDI keeps costs low so that it can offer customers “impressively high quality at impossibly low prices” every day.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753522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Department stores such as Sears and Macy’s practice high-low pricing by having frequent sale days, early-bird savings, and bonus earnings for store credit-card holders.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066742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Value-based pricing doesn’t mean simply charging what customers want to pay or setting low prices to meet competition. Instead, many companies adopt </a:t>
            </a:r>
            <a:r>
              <a:rPr lang="en-US" altLang="en-US" b="1" dirty="0"/>
              <a:t>value-added pricing</a:t>
            </a:r>
            <a:r>
              <a:rPr lang="en-US" altLang="en-US" dirty="0"/>
              <a:t> strategies</a:t>
            </a:r>
            <a:r>
              <a:rPr lang="en-US" altLang="en-US" baseline="0" dirty="0"/>
              <a:t> r</a:t>
            </a:r>
            <a:r>
              <a:rPr lang="en-US" altLang="en-US" dirty="0"/>
              <a:t>ather than cut prices to match competitors. </a:t>
            </a:r>
          </a:p>
          <a:p>
            <a:endParaRPr lang="en-US" altLang="en-US" dirty="0"/>
          </a:p>
          <a:p>
            <a:r>
              <a:rPr lang="en-US" altLang="en-US" dirty="0"/>
              <a:t>For example, even as frugal consumer spending habits linger, some movie theater chains are </a:t>
            </a:r>
            <a:r>
              <a:rPr lang="en-US" altLang="en-US" i="1" dirty="0"/>
              <a:t>adding</a:t>
            </a:r>
            <a:r>
              <a:rPr lang="en-US" altLang="en-US" dirty="0"/>
              <a:t> amenities and charging </a:t>
            </a:r>
            <a:r>
              <a:rPr lang="en-US" altLang="en-US" i="1" dirty="0"/>
              <a:t>more</a:t>
            </a:r>
            <a:r>
              <a:rPr lang="en-US" altLang="en-US" dirty="0"/>
              <a:t> rather than cutting services to maintain lower admission prices.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354568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Whereas customer-value perceptions set the price ceiling, costs set the floor for the price that the company can charge. </a:t>
            </a:r>
          </a:p>
          <a:p>
            <a:endParaRPr lang="en-US" altLang="en-US" dirty="0"/>
          </a:p>
          <a:p>
            <a:r>
              <a:rPr lang="en-US" altLang="en-US" dirty="0"/>
              <a:t>Some companies, such as </a:t>
            </a:r>
            <a:r>
              <a:rPr lang="en-US" altLang="en-US" dirty="0" err="1"/>
              <a:t>Walmart</a:t>
            </a:r>
            <a:r>
              <a:rPr lang="en-US" altLang="en-US" dirty="0"/>
              <a:t> or Southwest Airlines, work to become the </a:t>
            </a:r>
            <a:r>
              <a:rPr lang="en-US" altLang="en-US" i="1" dirty="0"/>
              <a:t>low-cost</a:t>
            </a:r>
            <a:r>
              <a:rPr lang="en-US" altLang="en-US" dirty="0"/>
              <a:t> </a:t>
            </a:r>
            <a:r>
              <a:rPr lang="en-US" altLang="en-US" i="1" dirty="0"/>
              <a:t>producers</a:t>
            </a:r>
            <a:r>
              <a:rPr lang="en-US" altLang="en-US" dirty="0"/>
              <a:t> in their industries. Companies with lower costs can set lower prices that result in smaller margins but greater sales and profits. However, other companies—such as Apple, BMW, and Steinway—intentionally pay higher costs so that they can add value and claim higher prices and margins.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24116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a:p>
        </p:txBody>
      </p:sp>
    </p:spTree>
    <p:extLst>
      <p:ext uri="{BB962C8B-B14F-4D97-AF65-F5344CB8AC3E}">
        <p14:creationId xmlns:p14="http://schemas.microsoft.com/office/powerpoint/2010/main" val="1030507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Fixed costs</a:t>
            </a:r>
            <a:r>
              <a:rPr lang="en-US" altLang="en-US" dirty="0"/>
              <a:t> (also known as </a:t>
            </a:r>
            <a:r>
              <a:rPr lang="en-US" altLang="en-US" b="1" dirty="0"/>
              <a:t>overhead</a:t>
            </a:r>
            <a:r>
              <a:rPr lang="en-US" altLang="en-US" dirty="0"/>
              <a:t>) are costs that do not vary with production or sales level.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130383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Variable costs</a:t>
            </a:r>
            <a:r>
              <a:rPr lang="en-US" altLang="en-US" dirty="0"/>
              <a:t> vary directly with the level of production. Each PC produced by HP involves a cost of computer chips, wires, plastic, packaging, and other inputs. Although these costs tend to be the same for each unit produced, they are called variable costs because the total varies directly with the number of units produced.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66626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Management wants to charge a price that will at least cover the total production costs at a given level of production.</a:t>
            </a:r>
          </a:p>
          <a:p>
            <a:endParaRPr lang="en-US" altLang="en-US" dirty="0"/>
          </a:p>
          <a:p>
            <a:r>
              <a:rPr lang="en-US" altLang="en-US" dirty="0"/>
              <a:t>The company must watch its costs carefully. If it costs the company more than its competitors to produce and sell a similar product, the company will need to charge a higher price or make less profit, putting it at a competitive disadvantage.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4195274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simplest pricing method is </a:t>
            </a:r>
            <a:r>
              <a:rPr lang="en-US" altLang="en-US" b="1" dirty="0"/>
              <a:t>cost-plus pricing</a:t>
            </a:r>
            <a:r>
              <a:rPr lang="en-US" altLang="en-US" dirty="0"/>
              <a:t> (or </a:t>
            </a:r>
            <a:r>
              <a:rPr lang="en-US" altLang="en-US" b="1" dirty="0"/>
              <a:t>markup pricing</a:t>
            </a:r>
            <a:r>
              <a:rPr lang="en-US" altLang="en-US" b="0" dirty="0"/>
              <a:t>).</a:t>
            </a:r>
            <a:r>
              <a:rPr lang="en-US" altLang="en-US" b="0" baseline="0" dirty="0"/>
              <a:t> </a:t>
            </a:r>
            <a:r>
              <a:rPr lang="en-US" altLang="en-US" dirty="0"/>
              <a:t>Price is</a:t>
            </a:r>
            <a:r>
              <a:rPr lang="en-US" altLang="en-US" baseline="0" dirty="0"/>
              <a:t> calculated </a:t>
            </a:r>
            <a:r>
              <a:rPr lang="en-US" altLang="en-US" dirty="0"/>
              <a:t>by adding a standard markup to the</a:t>
            </a:r>
            <a:r>
              <a:rPr lang="en-US" altLang="en-US" baseline="0" dirty="0"/>
              <a:t> manufacturer’s </a:t>
            </a:r>
            <a:r>
              <a:rPr lang="en-US" altLang="en-US" dirty="0"/>
              <a:t>costs. </a:t>
            </a:r>
          </a:p>
          <a:p>
            <a:endParaRPr lang="en-US" altLang="en-US" dirty="0"/>
          </a:p>
          <a:p>
            <a:r>
              <a:rPr lang="en-US" altLang="en-US" dirty="0"/>
              <a:t>To illustrate markup pricing, </a:t>
            </a:r>
            <a:r>
              <a:rPr lang="en-US" altLang="en-US" b="1" dirty="0"/>
              <a:t>suppose a manufacturer</a:t>
            </a:r>
            <a:r>
              <a:rPr lang="en-US" altLang="en-US" b="1" baseline="0" dirty="0"/>
              <a:t> of toasters has a </a:t>
            </a:r>
            <a:r>
              <a:rPr lang="en-US" altLang="en-US" b="1" dirty="0"/>
              <a:t>cost of $16/unit</a:t>
            </a:r>
            <a:r>
              <a:rPr lang="en-US" altLang="en-US" dirty="0"/>
              <a:t>. If the manufacturer wants to earn a 20 percent markup on sales, the price is calculated by the following:</a:t>
            </a:r>
          </a:p>
          <a:p>
            <a:endParaRPr lang="en-US" altLang="en-US" dirty="0"/>
          </a:p>
          <a:p>
            <a:r>
              <a:rPr lang="en-US" sz="1200" b="0" i="0" u="none" strike="noStrike" kern="1200" baseline="0" dirty="0">
                <a:solidFill>
                  <a:schemeClr val="tx1"/>
                </a:solidFill>
                <a:latin typeface="+mn-lt"/>
                <a:ea typeface="+mn-ea"/>
                <a:cs typeface="+mn-cs"/>
              </a:rPr>
              <a:t>markup price = unit cost/(1 - desired return on sales) =$16/(1 - .2) = $20</a:t>
            </a:r>
            <a:endParaRPr lang="en-US" altLang="en-US" dirty="0"/>
          </a:p>
          <a:p>
            <a:endParaRPr lang="en-US" altLang="en-US" dirty="0"/>
          </a:p>
          <a:p>
            <a:r>
              <a:rPr lang="en-US" altLang="en-US" dirty="0"/>
              <a:t>The manufacturer would charge dealers $20 per unit and make a profit of $4 per unit. The dealers, in turn, will mark up the toaster. If dealers want to earn 50 percent on the sales price, they will mark up the toaster to $40 ($20 + 50% of $40). This number is equivalent to a </a:t>
            </a:r>
            <a:r>
              <a:rPr lang="en-US" altLang="en-US" i="1" dirty="0"/>
              <a:t>markup on cost</a:t>
            </a:r>
            <a:r>
              <a:rPr lang="en-US" altLang="en-US" dirty="0"/>
              <a:t> of 100 percent ($20/$20).</a:t>
            </a:r>
          </a:p>
          <a:p>
            <a:endParaRPr lang="en-US" altLang="en-US" dirty="0"/>
          </a:p>
          <a:p>
            <a:r>
              <a:rPr lang="en-US" altLang="en-US" b="0" dirty="0"/>
              <a:t>Does using standard markups to set prices make sense? Generally, no. </a:t>
            </a:r>
            <a:r>
              <a:rPr lang="en-US" altLang="en-US" dirty="0"/>
              <a:t>Any pricing method that ignores demand and competitor prices is not likely to lead to the best price. Still, markup pricing remains popular for many reasons.</a:t>
            </a:r>
          </a:p>
          <a:p>
            <a:pPr marL="0" indent="0">
              <a:buFontTx/>
              <a:buNone/>
            </a:pPr>
            <a:endParaRPr lang="en-US" altLang="en-US" dirty="0"/>
          </a:p>
          <a:p>
            <a:pPr marL="171450" indent="-171450">
              <a:buFont typeface="Arial" panose="020B0604020202020204" pitchFamily="34" charset="0"/>
              <a:buChar char="•"/>
            </a:pPr>
            <a:r>
              <a:rPr lang="en-US" altLang="en-US" dirty="0"/>
              <a:t>Sellers are more certain about costs than about demand.</a:t>
            </a:r>
          </a:p>
          <a:p>
            <a:pPr marL="171450" indent="-171450">
              <a:buFont typeface="Arial" panose="020B0604020202020204" pitchFamily="34" charset="0"/>
              <a:buChar char="•"/>
            </a:pPr>
            <a:r>
              <a:rPr lang="en-US" altLang="en-US" dirty="0"/>
              <a:t>By tying the price to cost, sellers simplify pricing.</a:t>
            </a:r>
          </a:p>
          <a:p>
            <a:pPr marL="171450" indent="-171450">
              <a:buFont typeface="Arial" panose="020B0604020202020204" pitchFamily="34" charset="0"/>
              <a:buChar char="•"/>
            </a:pPr>
            <a:r>
              <a:rPr lang="en-US" altLang="en-US" dirty="0"/>
              <a:t>There is no need to make frequent adjustments as demand changes.</a:t>
            </a:r>
          </a:p>
          <a:p>
            <a:pPr marL="171450" indent="-171450">
              <a:buFont typeface="Arial" panose="020B0604020202020204" pitchFamily="34" charset="0"/>
              <a:buChar char="•"/>
            </a:pPr>
            <a:r>
              <a:rPr lang="en-US" altLang="en-US" dirty="0"/>
              <a:t>If</a:t>
            </a:r>
            <a:r>
              <a:rPr lang="en-US" altLang="en-US" baseline="0" dirty="0"/>
              <a:t> the </a:t>
            </a:r>
            <a:r>
              <a:rPr lang="en-US" altLang="en-US" dirty="0"/>
              <a:t>industry uses</a:t>
            </a:r>
            <a:r>
              <a:rPr lang="en-US" altLang="en-US" baseline="0" dirty="0"/>
              <a:t> this</a:t>
            </a:r>
            <a:r>
              <a:rPr lang="en-US" altLang="en-US" dirty="0"/>
              <a:t> method, prices tend to be similar and price competition is minimized.</a:t>
            </a:r>
          </a:p>
          <a:p>
            <a:pPr marL="171450" indent="-171450">
              <a:buFont typeface="Arial" panose="020B0604020202020204" pitchFamily="34" charset="0"/>
              <a:buChar char="•"/>
            </a:pPr>
            <a:r>
              <a:rPr lang="en-US" altLang="en-US" dirty="0"/>
              <a:t>Many people feel that cost-plus pricing is fairer to both buyers and sellers.</a:t>
            </a:r>
          </a:p>
          <a:p>
            <a:pPr marL="171450" indent="-171450">
              <a:buFont typeface="Arial" panose="020B0604020202020204" pitchFamily="34" charset="0"/>
              <a:buChar char="•"/>
            </a:pPr>
            <a:r>
              <a:rPr lang="en-US" altLang="en-US" dirty="0"/>
              <a:t>Sellers earn a fair return but do not take advantage of buyers if demand becomes great.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276728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Another cost-oriented pricing approach is </a:t>
            </a:r>
            <a:r>
              <a:rPr lang="en-US" altLang="en-US" b="1" dirty="0"/>
              <a:t>break-even pricing</a:t>
            </a:r>
            <a:r>
              <a:rPr lang="en-US" altLang="en-US" dirty="0"/>
              <a:t> (or a variation called </a:t>
            </a:r>
            <a:r>
              <a:rPr lang="en-US" altLang="en-US" b="1" dirty="0"/>
              <a:t>target return pricing</a:t>
            </a:r>
            <a:r>
              <a:rPr lang="en-US" altLang="en-US" dirty="0"/>
              <a:t>). The firm tries to determine the price at which it will break even or make the target return it is seeking.</a:t>
            </a:r>
          </a:p>
          <a:p>
            <a:endParaRPr lang="en-US" altLang="en-US" dirty="0"/>
          </a:p>
          <a:p>
            <a:r>
              <a:rPr lang="en-US" altLang="en-US" dirty="0"/>
              <a:t>Target return pricing uses the concept of a </a:t>
            </a:r>
            <a:r>
              <a:rPr lang="en-US" altLang="en-US" i="1" dirty="0"/>
              <a:t>break-even chart</a:t>
            </a:r>
            <a:r>
              <a:rPr lang="en-US" altLang="en-US" dirty="0"/>
              <a:t>, which shows the total cost and total revenue expected at different sales volume levels. </a:t>
            </a:r>
          </a:p>
          <a:p>
            <a:endParaRPr lang="en-US" dirty="0"/>
          </a:p>
          <a:p>
            <a:r>
              <a:rPr lang="en-US" dirty="0"/>
              <a:t>Long Description</a:t>
            </a: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"Sales volume in thousands of units" on the x-axis. Its values range from 0 to 50, in increments of 10. The y-axis shows the "Cost in thousands of dollars." Its values range from 0 to 1,200 in increments of 200.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chart shows three lines - "Total revenue," "Total cost," and "Fixed cost."</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"Fixed cost "line is horizontal and is drawn at y equals 300.</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"Total cost "line starts from 300 on the y-axis and is upward inclined.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The "Total revenue" line starts from (0, 0) and is inclined upward, much steeper than "Total cost" line. A note is tagged to the point of intersection of "Total revenue" and "Total cost." The note reads "At the break-even point, here 30,000 units, total revenue equals total cost." </a:t>
            </a:r>
            <a:endParaRPr lang="en-IN" sz="12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1000"/>
              </a:spcAft>
            </a:pPr>
            <a:r>
              <a:rPr lang="en-US" sz="1200" dirty="0">
                <a:solidFill>
                  <a:srgbClr val="000000"/>
                </a:solidFill>
                <a:effectLst/>
                <a:latin typeface="Calibri" panose="020F0502020204030204" pitchFamily="34" charset="0"/>
                <a:ea typeface="Times New Roman" panose="02020603050405020304" pitchFamily="18" charset="0"/>
              </a:rPr>
              <a:t>At a sales volume of 50,000 units, the "Total cost" line shows a cost of $800,000. At the same volume, "Total revenue" is $1,000,000. The gap between the two is labeled "Target return ($200,000)." A note tagged to "Target return" reads "To make a target return of $200,000, the company must sell 50,000 units. But will customers buy that many units at the $20 price? The company should consider different prices and estimate break-even volumes and probable demand at each price. Take a look at Table 10.1." </a:t>
            </a:r>
            <a:endParaRPr lang="en-IN" sz="12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040358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From</a:t>
            </a:r>
            <a:r>
              <a:rPr lang="en-US" altLang="en-US" baseline="0" dirty="0"/>
              <a:t> the toaster example on the previous two slides, t</a:t>
            </a:r>
            <a:r>
              <a:rPr lang="en-US" altLang="en-US" dirty="0"/>
              <a:t>he manufacturer should consider different prices and estimate break-even volumes, probable demand, and profits for each. This is done in Table 10.1. The table shows that as price increases, the break-even volume drops (column 2). But as price increases, the demand for toasters also decreases (column 3). </a:t>
            </a:r>
          </a:p>
          <a:p>
            <a:endParaRPr lang="en-US" altLang="en-US" dirty="0"/>
          </a:p>
          <a:p>
            <a:r>
              <a:rPr lang="en-US" altLang="en-US" dirty="0"/>
              <a:t>The manufacturer should consider different prices and estimate break-even volumes, probable demand, and profits for each.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84792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Pricing versus competitors: Caterpillar dominates the heavy equipment industry despite charging premium prices. Customers believe that Caterpillar gives them a lot more value for the price over the lifetime of its machines.</a:t>
            </a:r>
          </a:p>
          <a:p>
            <a:endParaRPr lang="en-US" altLang="en-US" sz="1200" b="0" i="0" u="none" strike="noStrike" kern="1200" baseline="0" dirty="0">
              <a:solidFill>
                <a:schemeClr val="tx1"/>
              </a:solidFill>
              <a:latin typeface="+mn-lt"/>
              <a:ea typeface="+mn-ea"/>
              <a:cs typeface="+mn-cs"/>
            </a:endParaRPr>
          </a:p>
          <a:p>
            <a:r>
              <a:rPr lang="en-US" altLang="en-US" b="1" dirty="0"/>
              <a:t>Competition-based pricing</a:t>
            </a:r>
            <a:r>
              <a:rPr lang="en-US" altLang="en-US" dirty="0"/>
              <a:t> involves setting prices based on competitors’ strategies, costs, prices, and market offerin</a:t>
            </a:r>
            <a:r>
              <a:rPr lang="en-US" altLang="en-US" b="0" dirty="0"/>
              <a:t>gs. Consumers will base their judgments of a product’s value on the prices that competitors charge for similar products.</a:t>
            </a:r>
          </a:p>
          <a:p>
            <a:endParaRPr lang="en-US" altLang="en-US" dirty="0"/>
          </a:p>
          <a:p>
            <a:r>
              <a:rPr lang="en-US" altLang="en-US" dirty="0"/>
              <a:t>In assessing competitors’ pricing strategies, the company should ask: </a:t>
            </a:r>
          </a:p>
          <a:p>
            <a:endParaRPr lang="en-US" altLang="en-US" dirty="0"/>
          </a:p>
          <a:p>
            <a:pPr marL="228600" indent="-228600">
              <a:buFont typeface="+mj-lt"/>
              <a:buAutoNum type="arabicPeriod"/>
            </a:pPr>
            <a:r>
              <a:rPr lang="en-US" altLang="en-US" dirty="0"/>
              <a:t>How does the company’s market offering compare with competitors’ offerings in terms of customer value? </a:t>
            </a:r>
          </a:p>
          <a:p>
            <a:pPr marL="228600" indent="-228600">
              <a:buFont typeface="+mj-lt"/>
              <a:buAutoNum type="arabicPeriod"/>
            </a:pPr>
            <a:r>
              <a:rPr lang="en-US" altLang="en-US" dirty="0"/>
              <a:t>How strong are current competitors and what are their current pricing strategies?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91732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a:p>
        </p:txBody>
      </p:sp>
    </p:spTree>
    <p:extLst>
      <p:ext uri="{BB962C8B-B14F-4D97-AF65-F5344CB8AC3E}">
        <p14:creationId xmlns:p14="http://schemas.microsoft.com/office/powerpoint/2010/main" val="319760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98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a:p>
        </p:txBody>
      </p:sp>
    </p:spTree>
    <p:extLst>
      <p:ext uri="{BB962C8B-B14F-4D97-AF65-F5344CB8AC3E}">
        <p14:creationId xmlns:p14="http://schemas.microsoft.com/office/powerpoint/2010/main" val="159233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a:p>
        </p:txBody>
      </p:sp>
    </p:spTree>
    <p:extLst>
      <p:ext uri="{BB962C8B-B14F-4D97-AF65-F5344CB8AC3E}">
        <p14:creationId xmlns:p14="http://schemas.microsoft.com/office/powerpoint/2010/main" val="74974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a:p>
        </p:txBody>
      </p:sp>
    </p:spTree>
    <p:extLst>
      <p:ext uri="{BB962C8B-B14F-4D97-AF65-F5344CB8AC3E}">
        <p14:creationId xmlns:p14="http://schemas.microsoft.com/office/powerpoint/2010/main" val="264845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a:p>
        </p:txBody>
      </p:sp>
    </p:spTree>
    <p:extLst>
      <p:ext uri="{BB962C8B-B14F-4D97-AF65-F5344CB8AC3E}">
        <p14:creationId xmlns:p14="http://schemas.microsoft.com/office/powerpoint/2010/main" val="2258541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dio/Video Embedde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1" hasCustomPrompt="1"/>
          </p:nvPr>
        </p:nvSpPr>
        <p:spPr>
          <a:xfrm>
            <a:off x="7485870" y="3744802"/>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sed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dolore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4" name="Media Placeholder 3">
            <a:extLst>
              <a:ext uri="{FF2B5EF4-FFF2-40B4-BE49-F238E27FC236}">
                <a16:creationId xmlns:a16="http://schemas.microsoft.com/office/drawing/2014/main" id="{03015E1C-DFA4-4FD8-8364-EF8871E55EBF}"/>
              </a:ext>
            </a:extLst>
          </p:cNvPr>
          <p:cNvSpPr>
            <a:spLocks noGrp="1"/>
          </p:cNvSpPr>
          <p:nvPr>
            <p:ph type="media" sz="quarter" idx="12"/>
          </p:nvPr>
        </p:nvSpPr>
        <p:spPr>
          <a:xfrm>
            <a:off x="838200" y="1530350"/>
            <a:ext cx="6297613" cy="4373563"/>
          </a:xfrm>
        </p:spPr>
        <p:txBody>
          <a:bodyPr/>
          <a:lstStyle/>
          <a:p>
            <a:endParaRPr lang="en-US"/>
          </a:p>
        </p:txBody>
      </p:sp>
    </p:spTree>
    <p:extLst>
      <p:ext uri="{BB962C8B-B14F-4D97-AF65-F5344CB8AC3E}">
        <p14:creationId xmlns:p14="http://schemas.microsoft.com/office/powerpoint/2010/main" val="22856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905811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73426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517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289684"/>
            <a:ext cx="10711543" cy="484632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750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105"/>
          </a:xfrm>
        </p:spPr>
        <p:txBody>
          <a:bodyPr/>
          <a:lstStyle/>
          <a:p>
            <a:r>
              <a:rPr lang="en-US"/>
              <a:t>Click to edit Master title style</a:t>
            </a:r>
          </a:p>
        </p:txBody>
      </p:sp>
      <p:sp>
        <p:nvSpPr>
          <p:cNvPr id="12" name="Text Placeholder 1"/>
          <p:cNvSpPr>
            <a:spLocks noGrp="1"/>
          </p:cNvSpPr>
          <p:nvPr>
            <p:ph type="body" sz="quarter" idx="17" hasCustomPrompt="1"/>
          </p:nvPr>
        </p:nvSpPr>
        <p:spPr>
          <a:xfrm>
            <a:off x="743577"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403E27F9-63F9-4418-9A8F-19E5BD315D50}"/>
              </a:ext>
            </a:extLst>
          </p:cNvPr>
          <p:cNvSpPr>
            <a:spLocks noGrp="1"/>
          </p:cNvSpPr>
          <p:nvPr>
            <p:ph type="body" sz="quarter" idx="18" hasCustomPrompt="1"/>
          </p:nvPr>
        </p:nvSpPr>
        <p:spPr>
          <a:xfrm>
            <a:off x="2917216"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F3A83A9E-A04D-442B-ABE2-8186678C2EF3}"/>
              </a:ext>
            </a:extLst>
          </p:cNvPr>
          <p:cNvSpPr>
            <a:spLocks noGrp="1"/>
          </p:cNvSpPr>
          <p:nvPr>
            <p:ph type="body" sz="quarter" idx="19" hasCustomPrompt="1"/>
          </p:nvPr>
        </p:nvSpPr>
        <p:spPr>
          <a:xfrm>
            <a:off x="5090855"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1C3F4AAA-09F0-41F3-8923-671ED9BDBF01}"/>
              </a:ext>
            </a:extLst>
          </p:cNvPr>
          <p:cNvSpPr>
            <a:spLocks noGrp="1"/>
          </p:cNvSpPr>
          <p:nvPr>
            <p:ph type="body" sz="quarter" idx="20" hasCustomPrompt="1"/>
          </p:nvPr>
        </p:nvSpPr>
        <p:spPr>
          <a:xfrm>
            <a:off x="7264494"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A6CB2276-7C5F-4D4C-AEBE-AAA05E33FD7E}"/>
              </a:ext>
            </a:extLst>
          </p:cNvPr>
          <p:cNvSpPr>
            <a:spLocks noGrp="1"/>
          </p:cNvSpPr>
          <p:nvPr>
            <p:ph type="body" sz="quarter" idx="21" hasCustomPrompt="1"/>
          </p:nvPr>
        </p:nvSpPr>
        <p:spPr>
          <a:xfrm>
            <a:off x="9438132"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1E709D36-F450-4216-92D2-FAEB83B2B5D1}"/>
              </a:ext>
            </a:extLst>
          </p:cNvPr>
          <p:cNvSpPr>
            <a:spLocks noGrp="1"/>
          </p:cNvSpPr>
          <p:nvPr>
            <p:ph type="body" sz="quarter" idx="22" hasCustomPrompt="1"/>
          </p:nvPr>
        </p:nvSpPr>
        <p:spPr>
          <a:xfrm>
            <a:off x="743577"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D3D178F5-F7CF-4D43-9662-2447F7E45636}"/>
              </a:ext>
            </a:extLst>
          </p:cNvPr>
          <p:cNvSpPr>
            <a:spLocks noGrp="1"/>
          </p:cNvSpPr>
          <p:nvPr>
            <p:ph type="body" sz="quarter" idx="23" hasCustomPrompt="1"/>
          </p:nvPr>
        </p:nvSpPr>
        <p:spPr>
          <a:xfrm>
            <a:off x="2917216"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391CDBF2-FAF4-4B81-8AA7-C2DCA4598ABE}"/>
              </a:ext>
            </a:extLst>
          </p:cNvPr>
          <p:cNvSpPr>
            <a:spLocks noGrp="1"/>
          </p:cNvSpPr>
          <p:nvPr>
            <p:ph type="body" sz="quarter" idx="24" hasCustomPrompt="1"/>
          </p:nvPr>
        </p:nvSpPr>
        <p:spPr>
          <a:xfrm>
            <a:off x="5090855"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a:extLst>
              <a:ext uri="{FF2B5EF4-FFF2-40B4-BE49-F238E27FC236}">
                <a16:creationId xmlns:a16="http://schemas.microsoft.com/office/drawing/2014/main" id="{E7355517-2C7C-49B2-82E0-9DA93EEC29E0}"/>
              </a:ext>
            </a:extLst>
          </p:cNvPr>
          <p:cNvSpPr>
            <a:spLocks noGrp="1"/>
          </p:cNvSpPr>
          <p:nvPr>
            <p:ph type="body" sz="quarter" idx="25" hasCustomPrompt="1"/>
          </p:nvPr>
        </p:nvSpPr>
        <p:spPr>
          <a:xfrm>
            <a:off x="7264494"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a:extLst>
              <a:ext uri="{FF2B5EF4-FFF2-40B4-BE49-F238E27FC236}">
                <a16:creationId xmlns:a16="http://schemas.microsoft.com/office/drawing/2014/main" id="{12A03BB4-F16B-49F5-807B-A522CC69CD47}"/>
              </a:ext>
            </a:extLst>
          </p:cNvPr>
          <p:cNvSpPr>
            <a:spLocks noGrp="1"/>
          </p:cNvSpPr>
          <p:nvPr>
            <p:ph type="body" sz="quarter" idx="26" hasCustomPrompt="1"/>
          </p:nvPr>
        </p:nvSpPr>
        <p:spPr>
          <a:xfrm>
            <a:off x="9438132"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a:extLst>
              <a:ext uri="{FF2B5EF4-FFF2-40B4-BE49-F238E27FC236}">
                <a16:creationId xmlns:a16="http://schemas.microsoft.com/office/drawing/2014/main" id="{498524E9-D907-427E-9966-E41DCCBAC4AE}"/>
              </a:ext>
            </a:extLst>
          </p:cNvPr>
          <p:cNvSpPr>
            <a:spLocks noGrp="1"/>
          </p:cNvSpPr>
          <p:nvPr>
            <p:ph type="body" sz="quarter" idx="27" hasCustomPrompt="1"/>
          </p:nvPr>
        </p:nvSpPr>
        <p:spPr>
          <a:xfrm>
            <a:off x="742188"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B9C671BE-DB43-4246-92D6-9B215EBE83B2}"/>
              </a:ext>
            </a:extLst>
          </p:cNvPr>
          <p:cNvSpPr>
            <a:spLocks noGrp="1"/>
          </p:cNvSpPr>
          <p:nvPr>
            <p:ph type="body" sz="quarter" idx="28" hasCustomPrompt="1"/>
          </p:nvPr>
        </p:nvSpPr>
        <p:spPr>
          <a:xfrm>
            <a:off x="2917216"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A70D5167-75D6-4750-AAD9-6EFDB7074C8A}"/>
              </a:ext>
            </a:extLst>
          </p:cNvPr>
          <p:cNvSpPr>
            <a:spLocks noGrp="1"/>
          </p:cNvSpPr>
          <p:nvPr>
            <p:ph type="body" sz="quarter" idx="29" hasCustomPrompt="1"/>
          </p:nvPr>
        </p:nvSpPr>
        <p:spPr>
          <a:xfrm>
            <a:off x="5090855"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4">
            <a:extLst>
              <a:ext uri="{FF2B5EF4-FFF2-40B4-BE49-F238E27FC236}">
                <a16:creationId xmlns:a16="http://schemas.microsoft.com/office/drawing/2014/main" id="{50B61D1E-5D37-4159-B130-F27C269EDF16}"/>
              </a:ext>
            </a:extLst>
          </p:cNvPr>
          <p:cNvSpPr>
            <a:spLocks noGrp="1"/>
          </p:cNvSpPr>
          <p:nvPr>
            <p:ph type="body" sz="quarter" idx="30" hasCustomPrompt="1"/>
          </p:nvPr>
        </p:nvSpPr>
        <p:spPr>
          <a:xfrm>
            <a:off x="7264494"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a:extLst>
              <a:ext uri="{FF2B5EF4-FFF2-40B4-BE49-F238E27FC236}">
                <a16:creationId xmlns:a16="http://schemas.microsoft.com/office/drawing/2014/main" id="{F70BFB0F-3637-4D42-A448-2DF66D763599}"/>
              </a:ext>
            </a:extLst>
          </p:cNvPr>
          <p:cNvSpPr>
            <a:spLocks noGrp="1"/>
          </p:cNvSpPr>
          <p:nvPr>
            <p:ph type="body" sz="quarter" idx="31" hasCustomPrompt="1"/>
          </p:nvPr>
        </p:nvSpPr>
        <p:spPr>
          <a:xfrm>
            <a:off x="9438132"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1">
            <a:extLst>
              <a:ext uri="{FF2B5EF4-FFF2-40B4-BE49-F238E27FC236}">
                <a16:creationId xmlns:a16="http://schemas.microsoft.com/office/drawing/2014/main" id="{6370ED63-B5D2-4B31-B403-18375376B65B}"/>
              </a:ext>
            </a:extLst>
          </p:cNvPr>
          <p:cNvSpPr>
            <a:spLocks noGrp="1"/>
          </p:cNvSpPr>
          <p:nvPr>
            <p:ph type="pic" sz="quarter" idx="32"/>
          </p:nvPr>
        </p:nvSpPr>
        <p:spPr>
          <a:xfrm>
            <a:off x="742188" y="3949700"/>
            <a:ext cx="2011363" cy="548640"/>
          </a:xfrm>
        </p:spPr>
        <p:txBody>
          <a:bodyPr/>
          <a:lstStyle/>
          <a:p>
            <a:endParaRPr lang="en-IN" dirty="0"/>
          </a:p>
        </p:txBody>
      </p:sp>
      <p:sp>
        <p:nvSpPr>
          <p:cNvPr id="24" name="Picture Placeholder 2">
            <a:extLst>
              <a:ext uri="{FF2B5EF4-FFF2-40B4-BE49-F238E27FC236}">
                <a16:creationId xmlns:a16="http://schemas.microsoft.com/office/drawing/2014/main" id="{E478F5C3-30B9-4040-AE22-C6FCD50435BF}"/>
              </a:ext>
            </a:extLst>
          </p:cNvPr>
          <p:cNvSpPr>
            <a:spLocks noGrp="1"/>
          </p:cNvSpPr>
          <p:nvPr>
            <p:ph type="pic" sz="quarter" idx="33"/>
          </p:nvPr>
        </p:nvSpPr>
        <p:spPr>
          <a:xfrm>
            <a:off x="2917533" y="3949700"/>
            <a:ext cx="2011363" cy="548640"/>
          </a:xfrm>
        </p:spPr>
        <p:txBody>
          <a:bodyPr/>
          <a:lstStyle/>
          <a:p>
            <a:endParaRPr lang="en-IN" dirty="0"/>
          </a:p>
        </p:txBody>
      </p:sp>
      <p:sp>
        <p:nvSpPr>
          <p:cNvPr id="25" name="Picture Placeholder 3">
            <a:extLst>
              <a:ext uri="{FF2B5EF4-FFF2-40B4-BE49-F238E27FC236}">
                <a16:creationId xmlns:a16="http://schemas.microsoft.com/office/drawing/2014/main" id="{F1E0114B-A2F4-49E5-B974-69D1FBC8C143}"/>
              </a:ext>
            </a:extLst>
          </p:cNvPr>
          <p:cNvSpPr>
            <a:spLocks noGrp="1"/>
          </p:cNvSpPr>
          <p:nvPr>
            <p:ph type="pic" sz="quarter" idx="34"/>
          </p:nvPr>
        </p:nvSpPr>
        <p:spPr>
          <a:xfrm>
            <a:off x="5091172" y="3949700"/>
            <a:ext cx="2011363" cy="548640"/>
          </a:xfrm>
        </p:spPr>
        <p:txBody>
          <a:bodyPr/>
          <a:lstStyle/>
          <a:p>
            <a:endParaRPr lang="en-IN" dirty="0"/>
          </a:p>
        </p:txBody>
      </p:sp>
      <p:sp>
        <p:nvSpPr>
          <p:cNvPr id="26" name="Picture Placeholder 4">
            <a:extLst>
              <a:ext uri="{FF2B5EF4-FFF2-40B4-BE49-F238E27FC236}">
                <a16:creationId xmlns:a16="http://schemas.microsoft.com/office/drawing/2014/main" id="{43D8B789-8A90-4870-92CA-E23C75C05AD8}"/>
              </a:ext>
            </a:extLst>
          </p:cNvPr>
          <p:cNvSpPr>
            <a:spLocks noGrp="1"/>
          </p:cNvSpPr>
          <p:nvPr>
            <p:ph type="pic" sz="quarter" idx="35"/>
          </p:nvPr>
        </p:nvSpPr>
        <p:spPr>
          <a:xfrm>
            <a:off x="7263104" y="3949700"/>
            <a:ext cx="2011363" cy="548640"/>
          </a:xfrm>
        </p:spPr>
        <p:txBody>
          <a:bodyPr/>
          <a:lstStyle/>
          <a:p>
            <a:endParaRPr lang="en-IN" dirty="0"/>
          </a:p>
        </p:txBody>
      </p:sp>
      <p:sp>
        <p:nvSpPr>
          <p:cNvPr id="27" name="Picture Placeholder 5">
            <a:extLst>
              <a:ext uri="{FF2B5EF4-FFF2-40B4-BE49-F238E27FC236}">
                <a16:creationId xmlns:a16="http://schemas.microsoft.com/office/drawing/2014/main" id="{B9ED4F29-3CA0-415B-B5C9-AA3E034BA288}"/>
              </a:ext>
            </a:extLst>
          </p:cNvPr>
          <p:cNvSpPr>
            <a:spLocks noGrp="1"/>
          </p:cNvSpPr>
          <p:nvPr>
            <p:ph type="pic" sz="quarter" idx="36"/>
          </p:nvPr>
        </p:nvSpPr>
        <p:spPr>
          <a:xfrm>
            <a:off x="9438449" y="3949700"/>
            <a:ext cx="2011363" cy="548640"/>
          </a:xfrm>
        </p:spPr>
        <p:txBody>
          <a:bodyPr/>
          <a:lstStyle/>
          <a:p>
            <a:endParaRPr lang="en-IN" dirty="0"/>
          </a:p>
        </p:txBody>
      </p:sp>
      <p:sp>
        <p:nvSpPr>
          <p:cNvPr id="28" name="Picture Placeholder 6">
            <a:extLst>
              <a:ext uri="{FF2B5EF4-FFF2-40B4-BE49-F238E27FC236}">
                <a16:creationId xmlns:a16="http://schemas.microsoft.com/office/drawing/2014/main" id="{4866FCFC-376D-414C-AD54-2FF8E4E5CDC9}"/>
              </a:ext>
            </a:extLst>
          </p:cNvPr>
          <p:cNvSpPr>
            <a:spLocks noGrp="1"/>
          </p:cNvSpPr>
          <p:nvPr>
            <p:ph type="pic" sz="quarter" idx="37"/>
          </p:nvPr>
        </p:nvSpPr>
        <p:spPr>
          <a:xfrm>
            <a:off x="743894" y="4635182"/>
            <a:ext cx="2011363" cy="548640"/>
          </a:xfrm>
        </p:spPr>
        <p:txBody>
          <a:bodyPr/>
          <a:lstStyle/>
          <a:p>
            <a:endParaRPr lang="en-IN" dirty="0"/>
          </a:p>
        </p:txBody>
      </p:sp>
      <p:sp>
        <p:nvSpPr>
          <p:cNvPr id="29" name="Picture Placeholder 7">
            <a:extLst>
              <a:ext uri="{FF2B5EF4-FFF2-40B4-BE49-F238E27FC236}">
                <a16:creationId xmlns:a16="http://schemas.microsoft.com/office/drawing/2014/main" id="{BA6203FF-0D5F-4CBC-8FA3-53A75BD2B447}"/>
              </a:ext>
            </a:extLst>
          </p:cNvPr>
          <p:cNvSpPr>
            <a:spLocks noGrp="1"/>
          </p:cNvSpPr>
          <p:nvPr>
            <p:ph type="pic" sz="quarter" idx="38"/>
          </p:nvPr>
        </p:nvSpPr>
        <p:spPr>
          <a:xfrm>
            <a:off x="2917216" y="4635182"/>
            <a:ext cx="2011363" cy="548640"/>
          </a:xfrm>
        </p:spPr>
        <p:txBody>
          <a:bodyPr/>
          <a:lstStyle/>
          <a:p>
            <a:endParaRPr lang="en-IN" dirty="0"/>
          </a:p>
        </p:txBody>
      </p:sp>
      <p:sp>
        <p:nvSpPr>
          <p:cNvPr id="30" name="Picture Placeholder 8">
            <a:extLst>
              <a:ext uri="{FF2B5EF4-FFF2-40B4-BE49-F238E27FC236}">
                <a16:creationId xmlns:a16="http://schemas.microsoft.com/office/drawing/2014/main" id="{DD6B591D-0A4D-414F-BDA6-B9417477822C}"/>
              </a:ext>
            </a:extLst>
          </p:cNvPr>
          <p:cNvSpPr>
            <a:spLocks noGrp="1"/>
          </p:cNvSpPr>
          <p:nvPr>
            <p:ph type="pic" sz="quarter" idx="39"/>
          </p:nvPr>
        </p:nvSpPr>
        <p:spPr>
          <a:xfrm>
            <a:off x="5091172" y="4635182"/>
            <a:ext cx="2011363" cy="548640"/>
          </a:xfrm>
        </p:spPr>
        <p:txBody>
          <a:bodyPr/>
          <a:lstStyle/>
          <a:p>
            <a:endParaRPr lang="en-IN" dirty="0"/>
          </a:p>
        </p:txBody>
      </p:sp>
      <p:sp>
        <p:nvSpPr>
          <p:cNvPr id="31" name="Picture Placeholder 9">
            <a:extLst>
              <a:ext uri="{FF2B5EF4-FFF2-40B4-BE49-F238E27FC236}">
                <a16:creationId xmlns:a16="http://schemas.microsoft.com/office/drawing/2014/main" id="{AB38B55C-5DBD-4A82-9A57-13C2C36AEE60}"/>
              </a:ext>
            </a:extLst>
          </p:cNvPr>
          <p:cNvSpPr>
            <a:spLocks noGrp="1"/>
          </p:cNvSpPr>
          <p:nvPr>
            <p:ph type="pic" sz="quarter" idx="40"/>
          </p:nvPr>
        </p:nvSpPr>
        <p:spPr>
          <a:xfrm>
            <a:off x="7264811" y="4635182"/>
            <a:ext cx="2011363" cy="548640"/>
          </a:xfrm>
        </p:spPr>
        <p:txBody>
          <a:bodyPr/>
          <a:lstStyle/>
          <a:p>
            <a:endParaRPr lang="en-IN" dirty="0"/>
          </a:p>
        </p:txBody>
      </p:sp>
      <p:sp>
        <p:nvSpPr>
          <p:cNvPr id="32" name="Picture Placeholder 10">
            <a:extLst>
              <a:ext uri="{FF2B5EF4-FFF2-40B4-BE49-F238E27FC236}">
                <a16:creationId xmlns:a16="http://schemas.microsoft.com/office/drawing/2014/main" id="{1E125D78-9328-4FD2-BA29-1407FA3511E1}"/>
              </a:ext>
            </a:extLst>
          </p:cNvPr>
          <p:cNvSpPr>
            <a:spLocks noGrp="1"/>
          </p:cNvSpPr>
          <p:nvPr>
            <p:ph type="pic" sz="quarter" idx="41"/>
          </p:nvPr>
        </p:nvSpPr>
        <p:spPr>
          <a:xfrm>
            <a:off x="9438449" y="4635182"/>
            <a:ext cx="2011363" cy="548640"/>
          </a:xfrm>
        </p:spPr>
        <p:txBody>
          <a:bodyPr/>
          <a:lstStyle/>
          <a:p>
            <a:endParaRPr lang="en-IN" dirty="0"/>
          </a:p>
        </p:txBody>
      </p:sp>
      <p:sp>
        <p:nvSpPr>
          <p:cNvPr id="34" name="Table Placeholder 1">
            <a:extLst>
              <a:ext uri="{FF2B5EF4-FFF2-40B4-BE49-F238E27FC236}">
                <a16:creationId xmlns:a16="http://schemas.microsoft.com/office/drawing/2014/main" id="{2D09690A-E1A0-42C8-88CF-B17D7FF1E83C}"/>
              </a:ext>
            </a:extLst>
          </p:cNvPr>
          <p:cNvSpPr>
            <a:spLocks noGrp="1"/>
          </p:cNvSpPr>
          <p:nvPr>
            <p:ph type="tbl" sz="quarter" idx="42"/>
          </p:nvPr>
        </p:nvSpPr>
        <p:spPr>
          <a:xfrm>
            <a:off x="743894" y="5346700"/>
            <a:ext cx="2011680" cy="658813"/>
          </a:xfrm>
        </p:spPr>
        <p:txBody>
          <a:bodyPr/>
          <a:lstStyle/>
          <a:p>
            <a:endParaRPr lang="en-IN"/>
          </a:p>
        </p:txBody>
      </p:sp>
      <p:sp>
        <p:nvSpPr>
          <p:cNvPr id="35" name="Table Placeholder 2">
            <a:extLst>
              <a:ext uri="{FF2B5EF4-FFF2-40B4-BE49-F238E27FC236}">
                <a16:creationId xmlns:a16="http://schemas.microsoft.com/office/drawing/2014/main" id="{F57299CF-95D6-4225-A6F3-EB6116A4DAC7}"/>
              </a:ext>
            </a:extLst>
          </p:cNvPr>
          <p:cNvSpPr>
            <a:spLocks noGrp="1"/>
          </p:cNvSpPr>
          <p:nvPr>
            <p:ph type="tbl" sz="quarter" idx="43"/>
          </p:nvPr>
        </p:nvSpPr>
        <p:spPr>
          <a:xfrm>
            <a:off x="2917533" y="5346700"/>
            <a:ext cx="2011680" cy="658813"/>
          </a:xfrm>
        </p:spPr>
        <p:txBody>
          <a:bodyPr/>
          <a:lstStyle/>
          <a:p>
            <a:endParaRPr lang="en-IN"/>
          </a:p>
        </p:txBody>
      </p:sp>
      <p:sp>
        <p:nvSpPr>
          <p:cNvPr id="36" name="Table Placeholder 3">
            <a:extLst>
              <a:ext uri="{FF2B5EF4-FFF2-40B4-BE49-F238E27FC236}">
                <a16:creationId xmlns:a16="http://schemas.microsoft.com/office/drawing/2014/main" id="{E8716C9F-9CB5-46E2-8C57-1A59E1E9AFD7}"/>
              </a:ext>
            </a:extLst>
          </p:cNvPr>
          <p:cNvSpPr>
            <a:spLocks noGrp="1"/>
          </p:cNvSpPr>
          <p:nvPr>
            <p:ph type="tbl" sz="quarter" idx="44"/>
          </p:nvPr>
        </p:nvSpPr>
        <p:spPr>
          <a:xfrm>
            <a:off x="5091172" y="5346700"/>
            <a:ext cx="2011680" cy="658813"/>
          </a:xfrm>
        </p:spPr>
        <p:txBody>
          <a:bodyPr/>
          <a:lstStyle/>
          <a:p>
            <a:endParaRPr lang="en-IN"/>
          </a:p>
        </p:txBody>
      </p:sp>
      <p:sp>
        <p:nvSpPr>
          <p:cNvPr id="37" name="Table Placeholder 4">
            <a:extLst>
              <a:ext uri="{FF2B5EF4-FFF2-40B4-BE49-F238E27FC236}">
                <a16:creationId xmlns:a16="http://schemas.microsoft.com/office/drawing/2014/main" id="{A845E05E-D12A-4018-A21D-9F4B052F6A68}"/>
              </a:ext>
            </a:extLst>
          </p:cNvPr>
          <p:cNvSpPr>
            <a:spLocks noGrp="1"/>
          </p:cNvSpPr>
          <p:nvPr>
            <p:ph type="tbl" sz="quarter" idx="45"/>
          </p:nvPr>
        </p:nvSpPr>
        <p:spPr>
          <a:xfrm>
            <a:off x="7264811" y="5346700"/>
            <a:ext cx="2011680" cy="658813"/>
          </a:xfrm>
        </p:spPr>
        <p:txBody>
          <a:bodyPr/>
          <a:lstStyle/>
          <a:p>
            <a:endParaRPr lang="en-IN"/>
          </a:p>
        </p:txBody>
      </p:sp>
      <p:sp>
        <p:nvSpPr>
          <p:cNvPr id="38" name="Table Placeholder 5">
            <a:extLst>
              <a:ext uri="{FF2B5EF4-FFF2-40B4-BE49-F238E27FC236}">
                <a16:creationId xmlns:a16="http://schemas.microsoft.com/office/drawing/2014/main" id="{06CEF3B2-3A48-483E-A91C-862EA79D22C1}"/>
              </a:ext>
            </a:extLst>
          </p:cNvPr>
          <p:cNvSpPr>
            <a:spLocks noGrp="1"/>
          </p:cNvSpPr>
          <p:nvPr>
            <p:ph type="tbl" sz="quarter" idx="46"/>
          </p:nvPr>
        </p:nvSpPr>
        <p:spPr>
          <a:xfrm>
            <a:off x="9438449" y="5346700"/>
            <a:ext cx="2011680" cy="658813"/>
          </a:xfrm>
        </p:spPr>
        <p:txBody>
          <a:bodyPr/>
          <a:lstStyle/>
          <a:p>
            <a:endParaRPr lang="en-IN"/>
          </a:p>
        </p:txBody>
      </p:sp>
    </p:spTree>
    <p:extLst>
      <p:ext uri="{BB962C8B-B14F-4D97-AF65-F5344CB8AC3E}">
        <p14:creationId xmlns:p14="http://schemas.microsoft.com/office/powerpoint/2010/main" val="217936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Tree>
    <p:extLst>
      <p:ext uri="{BB962C8B-B14F-4D97-AF65-F5344CB8AC3E}">
        <p14:creationId xmlns:p14="http://schemas.microsoft.com/office/powerpoint/2010/main" val="76403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12/30/2022</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3878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12/30/2022</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4909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a:xfrm>
            <a:off x="609600" y="1600201"/>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5155500"/>
            <a:ext cx="10972800" cy="86430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01600"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93F11C3E-2363-406A-811C-74C175320598}"/>
              </a:ext>
            </a:extLst>
          </p:cNvPr>
          <p:cNvSpPr>
            <a:spLocks noGrp="1"/>
          </p:cNvSpPr>
          <p:nvPr>
            <p:ph type="pic" sz="quarter" idx="14"/>
          </p:nvPr>
        </p:nvSpPr>
        <p:spPr>
          <a:xfrm>
            <a:off x="508000" y="4038600"/>
            <a:ext cx="11074400" cy="863600"/>
          </a:xfrm>
        </p:spPr>
        <p:txBody>
          <a:bodyPr/>
          <a:lstStyle/>
          <a:p>
            <a:endParaRPr lang="en-IN"/>
          </a:p>
        </p:txBody>
      </p:sp>
      <p:sp>
        <p:nvSpPr>
          <p:cNvPr id="13" name="Picture Placeholder 12">
            <a:extLst>
              <a:ext uri="{FF2B5EF4-FFF2-40B4-BE49-F238E27FC236}">
                <a16:creationId xmlns:a16="http://schemas.microsoft.com/office/drawing/2014/main" id="{9E4A5F46-BB47-441A-BCBB-FEC5F72EC3D2}"/>
              </a:ext>
            </a:extLst>
          </p:cNvPr>
          <p:cNvSpPr>
            <a:spLocks noGrp="1"/>
          </p:cNvSpPr>
          <p:nvPr>
            <p:ph type="pic" sz="quarter" idx="15"/>
          </p:nvPr>
        </p:nvSpPr>
        <p:spPr>
          <a:xfrm>
            <a:off x="609601" y="2514600"/>
            <a:ext cx="10951633" cy="1143000"/>
          </a:xfrm>
        </p:spPr>
        <p:txBody>
          <a:bodyPr/>
          <a:lstStyle/>
          <a:p>
            <a:endParaRPr lang="en-IN"/>
          </a:p>
        </p:txBody>
      </p:sp>
    </p:spTree>
    <p:extLst>
      <p:ext uri="{BB962C8B-B14F-4D97-AF65-F5344CB8AC3E}">
        <p14:creationId xmlns:p14="http://schemas.microsoft.com/office/powerpoint/2010/main" val="353931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01600"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49075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3856204"/>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0" indent="0">
              <a:buClr>
                <a:srgbClr val="004A78"/>
              </a:buClr>
              <a:buFont typeface="Arial" charset="0"/>
              <a:buNone/>
              <a:defRPr sz="1800">
                <a:solidFill>
                  <a:srgbClr val="000000"/>
                </a:solidFill>
              </a:defRPr>
            </a:lvl1pPr>
            <a:lvl2pPr marL="457200" indent="0">
              <a:buClr>
                <a:srgbClr val="004A78"/>
              </a:buClr>
              <a:buFont typeface="Arial" charset="0"/>
              <a:buNone/>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9" name="Text Placeholder 3">
            <a:extLst>
              <a:ext uri="{FF2B5EF4-FFF2-40B4-BE49-F238E27FC236}">
                <a16:creationId xmlns:a16="http://schemas.microsoft.com/office/drawing/2014/main" id="{F2FC8C61-CC76-42E3-9D34-CF375C545286}"/>
              </a:ext>
            </a:extLst>
          </p:cNvPr>
          <p:cNvSpPr>
            <a:spLocks noGrp="1"/>
          </p:cNvSpPr>
          <p:nvPr>
            <p:ph type="body" sz="quarter" idx="21" hasCustomPrompt="1"/>
          </p:nvPr>
        </p:nvSpPr>
        <p:spPr>
          <a:xfrm>
            <a:off x="6370651" y="2202774"/>
            <a:ext cx="5084468" cy="3953578"/>
          </a:xfrm>
        </p:spPr>
        <p:txBody>
          <a:bodyPr>
            <a:normAutofit/>
          </a:bodyPr>
          <a:lstStyle>
            <a:lvl1pPr marL="0" indent="0">
              <a:buClr>
                <a:srgbClr val="004A78"/>
              </a:buClr>
              <a:buFont typeface="Arial" charset="0"/>
              <a:buNone/>
              <a:defRPr sz="1800">
                <a:solidFill>
                  <a:srgbClr val="000000"/>
                </a:solidFill>
              </a:defRPr>
            </a:lvl1pPr>
            <a:lvl2pPr marL="457200" indent="0">
              <a:buClr>
                <a:srgbClr val="004A78"/>
              </a:buClr>
              <a:buFont typeface="Arial" charset="0"/>
              <a:buNone/>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fringilla</a:t>
            </a:r>
            <a:r>
              <a:rPr lang="en-US" dirty="0"/>
              <a:t> </a:t>
            </a:r>
            <a:r>
              <a:rPr lang="en-US" dirty="0" err="1"/>
              <a:t>est</a:t>
            </a:r>
            <a:r>
              <a:rPr lang="en-US" dirty="0"/>
              <a:t> </a:t>
            </a:r>
            <a:r>
              <a:rPr lang="en-US" dirty="0" err="1"/>
              <a:t>ullamcorper</a:t>
            </a:r>
            <a:r>
              <a:rPr lang="en-US" dirty="0"/>
              <a: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105"/>
          </a:xfrm>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marL="0" indent="0">
              <a:buClr>
                <a:srgbClr val="004A78"/>
              </a:buClr>
              <a:buFont typeface="Arial" panose="020B0604020202020204" pitchFamily="34" charset="0"/>
              <a:buNone/>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1" name="Text Placeholder 3">
            <a:extLst>
              <a:ext uri="{FF2B5EF4-FFF2-40B4-BE49-F238E27FC236}">
                <a16:creationId xmlns:a16="http://schemas.microsoft.com/office/drawing/2014/main" id="{476824C0-E193-4388-8A5C-AA65A42ED713}"/>
              </a:ext>
            </a:extLst>
          </p:cNvPr>
          <p:cNvSpPr>
            <a:spLocks noGrp="1"/>
          </p:cNvSpPr>
          <p:nvPr>
            <p:ph type="body" sz="quarter" idx="23" hasCustomPrompt="1"/>
          </p:nvPr>
        </p:nvSpPr>
        <p:spPr>
          <a:xfrm>
            <a:off x="4445799" y="2202774"/>
            <a:ext cx="3300402" cy="3953578"/>
          </a:xfrm>
        </p:spPr>
        <p:txBody>
          <a:bodyPr>
            <a:normAutofit/>
          </a:bodyPr>
          <a:lstStyle>
            <a:lvl1pPr marL="0" indent="0">
              <a:buClr>
                <a:srgbClr val="004A78"/>
              </a:buClr>
              <a:buFont typeface="Arial" panose="020B0604020202020204" pitchFamily="34" charset="0"/>
              <a:buNone/>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2" name="Content Placeholder 2">
            <a:extLst>
              <a:ext uri="{FF2B5EF4-FFF2-40B4-BE49-F238E27FC236}">
                <a16:creationId xmlns:a16="http://schemas.microsoft.com/office/drawing/2014/main" id="{2631246D-01A7-4035-8C84-90C583476A9A}"/>
              </a:ext>
            </a:extLst>
          </p:cNvPr>
          <p:cNvSpPr>
            <a:spLocks noGrp="1"/>
          </p:cNvSpPr>
          <p:nvPr>
            <p:ph idx="24"/>
          </p:nvPr>
        </p:nvSpPr>
        <p:spPr>
          <a:xfrm>
            <a:off x="8053398"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3" name="Text Placeholder 3">
            <a:extLst>
              <a:ext uri="{FF2B5EF4-FFF2-40B4-BE49-F238E27FC236}">
                <a16:creationId xmlns:a16="http://schemas.microsoft.com/office/drawing/2014/main" id="{4A1AF1CC-CAC5-44DA-8EE1-DA148FF9E665}"/>
              </a:ext>
            </a:extLst>
          </p:cNvPr>
          <p:cNvSpPr>
            <a:spLocks noGrp="1"/>
          </p:cNvSpPr>
          <p:nvPr>
            <p:ph type="body" sz="quarter" idx="25" hasCustomPrompt="1"/>
          </p:nvPr>
        </p:nvSpPr>
        <p:spPr>
          <a:xfrm>
            <a:off x="8053398" y="2202774"/>
            <a:ext cx="3300402" cy="3953578"/>
          </a:xfrm>
        </p:spPr>
        <p:txBody>
          <a:bodyPr>
            <a:normAutofit/>
          </a:bodyPr>
          <a:lstStyle>
            <a:lvl1pPr marL="0" indent="0">
              <a:buClr>
                <a:srgbClr val="004A78"/>
              </a:buClr>
              <a:buFont typeface="Arial" panose="020B0604020202020204" pitchFamily="34" charset="0"/>
              <a:buNone/>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marL="457200" indent="0">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85870" y="3744802"/>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sed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dolore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42DE595-4694-496E-A056-9A304212B92C}"/>
              </a:ext>
            </a:extLst>
          </p:cNvPr>
          <p:cNvSpPr txBox="1"/>
          <p:nvPr userDrawn="1"/>
        </p:nvSpPr>
        <p:spPr>
          <a:xfrm>
            <a:off x="2890279" y="6378573"/>
            <a:ext cx="9052560" cy="365760"/>
          </a:xfrm>
          <a:prstGeom prst="rect">
            <a:avLst/>
          </a:prstGeom>
          <a:noFill/>
          <a:effectLst/>
        </p:spPr>
        <p:txBody>
          <a:bodyPr wrap="square" lIns="91440" tIns="45720" rIns="9144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sz="1400" dirty="0">
                <a:solidFill>
                  <a:srgbClr val="004A78"/>
                </a:solidFill>
                <a:latin typeface="Arial" panose="020B0604020202020204" pitchFamily="34" charset="0"/>
                <a:cs typeface="Arial" panose="020B0604020202020204" pitchFamily="34" charset="0"/>
              </a:rPr>
              <a:t>Boone &amp; Kurtz, Contemporary Marketing, Nineteenth Edition. © 2022 </a:t>
            </a:r>
            <a:r>
              <a:rPr lang="en-US" sz="1400" dirty="0">
                <a:solidFill>
                  <a:srgbClr val="004A78"/>
                </a:solidFill>
                <a:latin typeface="Arial" panose="020B0604020202020204" pitchFamily="34" charset="0"/>
                <a:cs typeface="Arial" panose="020B0604020202020204" pitchFamily="34" charset="0"/>
              </a:rPr>
              <a:t>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5" r:id="rId10"/>
    <p:sldLayoutId id="2147483723" r:id="rId11"/>
    <p:sldLayoutId id="2147483724" r:id="rId12"/>
    <p:sldLayoutId id="2147483713" r:id="rId13"/>
    <p:sldLayoutId id="2147483727" r:id="rId14"/>
    <p:sldLayoutId id="2147483726" r:id="rId15"/>
    <p:sldLayoutId id="2147483717" r:id="rId16"/>
    <p:sldLayoutId id="2147483728" r:id="rId17"/>
    <p:sldLayoutId id="2147483729" r:id="rId18"/>
    <p:sldLayoutId id="2147483730" r:id="rId19"/>
    <p:sldLayoutId id="2147483731" r:id="rId20"/>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01880" y="4035474"/>
            <a:ext cx="6921295" cy="1088572"/>
          </a:xfrm>
        </p:spPr>
        <p:txBody>
          <a:bodyPr/>
          <a:lstStyle/>
          <a:p>
            <a:r>
              <a:rPr lang="en-US" noProof="0" dirty="0"/>
              <a:t>Product and Branding Concepts</a:t>
            </a:r>
          </a:p>
        </p:txBody>
      </p:sp>
      <p:pic>
        <p:nvPicPr>
          <p:cNvPr id="15" name="Picture Placeholder 3">
            <a:extLst>
              <a:ext uri="{FF2B5EF4-FFF2-40B4-BE49-F238E27FC236}">
                <a16:creationId xmlns:a16="http://schemas.microsoft.com/office/drawing/2014/main" id="{E233476F-72D5-43BF-AB42-5F6D95689519}"/>
              </a:ext>
              <a:ext uri="{C183D7F6-B498-43B3-948B-1728B52AA6E4}">
                <adec:decorative xmlns:adec="http://schemas.microsoft.com/office/drawing/2017/decorative" val="1"/>
              </a:ext>
            </a:extLst>
          </p:cNvPr>
          <p:cNvPicPr>
            <a:picLocks noGrp="1" noChangeAspect="1"/>
          </p:cNvPicPr>
          <p:nvPr>
            <p:ph type="pic" sz="quarter" idx="12"/>
          </p:nvPr>
        </p:nvPicPr>
        <p:blipFill>
          <a:blip r:embed="rId3"/>
          <a:stretch>
            <a:fillRect/>
          </a:stretch>
        </p:blipFill>
        <p:spPr>
          <a:xfrm>
            <a:off x="382026" y="354874"/>
            <a:ext cx="3712973" cy="4754880"/>
          </a:xfrm>
          <a:prstGeom prst="rect">
            <a:avLst/>
          </a:prstGeom>
        </p:spPr>
      </p:pic>
      <p:sp>
        <p:nvSpPr>
          <p:cNvPr id="8" name="Footer Placeholder 4"/>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067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11-2 Types of Consumer Products (2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fontScale="92500" lnSpcReduction="10000"/>
          </a:bodyPr>
          <a:lstStyle/>
          <a:p>
            <a:pPr marL="365760" indent="-365760">
              <a:lnSpc>
                <a:spcPct val="100000"/>
              </a:lnSpc>
              <a:spcBef>
                <a:spcPts val="1200"/>
              </a:spcBef>
              <a:spcAft>
                <a:spcPts val="1200"/>
              </a:spcAft>
              <a:buClr>
                <a:srgbClr val="000000"/>
              </a:buClr>
              <a:buFont typeface="Arial" panose="020B0604020202020204" pitchFamily="34" charset="0"/>
              <a:buChar char="•"/>
            </a:pPr>
            <a:r>
              <a:rPr lang="en-US" sz="2400" b="1" noProof="0" dirty="0">
                <a:solidFill>
                  <a:srgbClr val="C00000"/>
                </a:solidFill>
                <a:latin typeface="Arial" panose="020B0604020202020204" pitchFamily="34" charset="0"/>
                <a:cs typeface="Arial" panose="020B0604020202020204" pitchFamily="34" charset="0"/>
              </a:rPr>
              <a:t>Shopping products </a:t>
            </a:r>
            <a:r>
              <a:rPr lang="en-US" sz="2400" noProof="0" dirty="0">
                <a:latin typeface="Arial" panose="020B0604020202020204" pitchFamily="34" charset="0"/>
                <a:cs typeface="Arial" panose="020B0604020202020204" pitchFamily="34" charset="0"/>
              </a:rPr>
              <a:t>are products that are more expensive than convenience items and ones where the shopper lacks complete information prior to the buying process</a:t>
            </a:r>
            <a:endParaRPr lang="tr-TR" sz="2400" noProof="0" dirty="0">
              <a:latin typeface="Arial" panose="020B0604020202020204" pitchFamily="34" charset="0"/>
              <a:cs typeface="Arial" panose="020B0604020202020204" pitchFamily="34" charset="0"/>
            </a:endParaRPr>
          </a:p>
          <a:p>
            <a:pPr marL="365760" indent="-365760">
              <a:lnSpc>
                <a:spcPct val="100000"/>
              </a:lnSpc>
              <a:spcBef>
                <a:spcPts val="1200"/>
              </a:spcBef>
              <a:spcAft>
                <a:spcPts val="1200"/>
              </a:spcAft>
              <a:buClr>
                <a:srgbClr val="000000"/>
              </a:buClr>
              <a:buFont typeface="Arial" panose="020B0604020202020204" pitchFamily="34" charset="0"/>
              <a:buChar char="•"/>
            </a:pPr>
            <a:r>
              <a:rPr lang="tr-TR" sz="2400" dirty="0" err="1">
                <a:latin typeface="Arial" panose="020B0604020202020204" pitchFamily="34" charset="0"/>
                <a:cs typeface="Arial" panose="020B0604020202020204" pitchFamily="34" charset="0"/>
              </a:rPr>
              <a:t>Requires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more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planning</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Customer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compares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competing</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products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price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quality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style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and</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color</a:t>
            </a:r>
            <a:r>
              <a:rPr lang="tr-TR" sz="2400" dirty="0">
                <a:latin typeface="Arial" panose="020B0604020202020204" pitchFamily="34" charset="0"/>
                <a:cs typeface="Arial" panose="020B0604020202020204" pitchFamily="34" charset="0"/>
              </a:rPr>
              <a:t>. </a:t>
            </a:r>
          </a:p>
          <a:p>
            <a:pPr marL="365760" indent="-365760">
              <a:lnSpc>
                <a:spcPct val="100000"/>
              </a:lnSpc>
              <a:spcBef>
                <a:spcPts val="12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The purchaser of a shopping product lacks complete information prior to the buying trip,</a:t>
            </a:r>
            <a:r>
              <a:rPr lang="tr-TR" sz="2400"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and gathers information during the buying process.</a:t>
            </a:r>
          </a:p>
          <a:p>
            <a:pPr marL="640080" lvl="1" indent="-320040">
              <a:lnSpc>
                <a:spcPct val="100000"/>
              </a:lnSpc>
              <a:spcBef>
                <a:spcPts val="600"/>
              </a:spcBef>
              <a:spcAft>
                <a:spcPts val="2400"/>
              </a:spcAft>
              <a:buClr>
                <a:srgbClr val="000000"/>
              </a:buClr>
            </a:pPr>
            <a:r>
              <a:rPr lang="en-US" noProof="0" dirty="0">
                <a:solidFill>
                  <a:srgbClr val="000000"/>
                </a:solidFill>
                <a:latin typeface="Arial" panose="020B0604020202020204" pitchFamily="34" charset="0"/>
                <a:cs typeface="Arial" panose="020B0604020202020204" pitchFamily="34" charset="0"/>
              </a:rPr>
              <a:t>Examples: cars, furniture, services such as child care and insurance</a:t>
            </a:r>
            <a:endParaRPr lang="en-US" sz="2400" noProof="0" dirty="0">
              <a:solidFill>
                <a:srgbClr val="000000"/>
              </a:solidFill>
              <a:latin typeface="Arial" panose="020B0604020202020204" pitchFamily="34" charset="0"/>
              <a:cs typeface="Arial" panose="020B0604020202020204" pitchFamily="34" charset="0"/>
            </a:endParaRPr>
          </a:p>
          <a:p>
            <a:pPr marL="365760" indent="-365760">
              <a:lnSpc>
                <a:spcPct val="100000"/>
              </a:lnSpc>
              <a:spcBef>
                <a:spcPts val="12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Although advertising can be used to raise brand awareness, personal selling is often involved during the purchase process of these items.</a:t>
            </a:r>
          </a:p>
        </p:txBody>
      </p:sp>
    </p:spTree>
    <p:extLst>
      <p:ext uri="{BB962C8B-B14F-4D97-AF65-F5344CB8AC3E}">
        <p14:creationId xmlns:p14="http://schemas.microsoft.com/office/powerpoint/2010/main" val="377281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11-2 Types of Consumer Products (3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fontScale="85000" lnSpcReduction="20000"/>
          </a:bodyPr>
          <a:lstStyle/>
          <a:p>
            <a:pPr marL="365760" indent="-365760">
              <a:lnSpc>
                <a:spcPct val="100000"/>
              </a:lnSpc>
              <a:spcBef>
                <a:spcPts val="600"/>
              </a:spcBef>
              <a:spcAft>
                <a:spcPts val="1200"/>
              </a:spcAft>
              <a:buClr>
                <a:srgbClr val="000000"/>
              </a:buClr>
            </a:pPr>
            <a:r>
              <a:rPr lang="en-US" sz="2400" b="1" noProof="0" dirty="0">
                <a:solidFill>
                  <a:srgbClr val="C00000"/>
                </a:solidFill>
                <a:latin typeface="Arial" panose="020B0604020202020204" pitchFamily="34" charset="0"/>
                <a:cs typeface="Arial" panose="020B0604020202020204" pitchFamily="34" charset="0"/>
              </a:rPr>
              <a:t>Specialty products </a:t>
            </a:r>
            <a:r>
              <a:rPr lang="en-US" sz="2400" noProof="0" dirty="0">
                <a:latin typeface="Arial" panose="020B0604020202020204" pitchFamily="34" charset="0"/>
                <a:cs typeface="Arial" panose="020B0604020202020204" pitchFamily="34" charset="0"/>
              </a:rPr>
              <a:t>are higher-end products offering unique characteristics that compel buyers to purchase particular brands</a:t>
            </a:r>
            <a:r>
              <a:rPr lang="tr-TR" sz="2400" noProof="0" dirty="0">
                <a:latin typeface="Arial" panose="020B0604020202020204" pitchFamily="34" charset="0"/>
                <a:cs typeface="Arial" panose="020B0604020202020204" pitchFamily="34" charset="0"/>
              </a:rPr>
              <a:t>. </a:t>
            </a:r>
          </a:p>
          <a:p>
            <a:pPr marL="365760" indent="-365760">
              <a:lnSpc>
                <a:spcPct val="100000"/>
              </a:lnSpc>
              <a:spcBef>
                <a:spcPts val="600"/>
              </a:spcBef>
              <a:spcAft>
                <a:spcPts val="1200"/>
              </a:spcAft>
              <a:buClr>
                <a:srgbClr val="000000"/>
              </a:buClr>
            </a:pPr>
            <a:r>
              <a:rPr lang="en-US" sz="2400" noProof="0" dirty="0">
                <a:latin typeface="Arial" panose="020B0604020202020204" pitchFamily="34" charset="0"/>
                <a:cs typeface="Arial" panose="020B0604020202020204" pitchFamily="34" charset="0"/>
              </a:rPr>
              <a:t>Purchasers of specialty products typically undergo an extensive search for</a:t>
            </a:r>
            <a:r>
              <a:rPr lang="tr-TR" sz="2400"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their first purchase of a particular product or brand. </a:t>
            </a:r>
            <a:endParaRPr lang="tr-TR" sz="2400" noProof="0" dirty="0">
              <a:latin typeface="Arial" panose="020B0604020202020204" pitchFamily="34" charset="0"/>
              <a:cs typeface="Arial" panose="020B0604020202020204" pitchFamily="34" charset="0"/>
            </a:endParaRPr>
          </a:p>
          <a:p>
            <a:pPr marL="365760" indent="-365760">
              <a:lnSpc>
                <a:spcPct val="100000"/>
              </a:lnSpc>
              <a:spcBef>
                <a:spcPts val="600"/>
              </a:spcBef>
              <a:spcAft>
                <a:spcPts val="1200"/>
              </a:spcAft>
              <a:buClr>
                <a:srgbClr val="000000"/>
              </a:buClr>
            </a:pPr>
            <a:r>
              <a:rPr lang="en-US" sz="2400" noProof="0" dirty="0">
                <a:latin typeface="Arial" panose="020B0604020202020204" pitchFamily="34" charset="0"/>
                <a:cs typeface="Arial" panose="020B0604020202020204" pitchFamily="34" charset="0"/>
              </a:rPr>
              <a:t>But once loyal to that brand, buyers making future purchases know exactly what they want</a:t>
            </a:r>
            <a:r>
              <a:rPr lang="tr-TR" sz="2400"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and they are willing to pay accordingly. These buyers begin shopping with complete information, and they often refuse to accept substitutes.</a:t>
            </a:r>
          </a:p>
          <a:p>
            <a:pPr marL="640080" lvl="1" indent="-320040">
              <a:lnSpc>
                <a:spcPct val="100000"/>
              </a:lnSpc>
              <a:spcBef>
                <a:spcPts val="6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Examples: Hermès scarves, Tiffany jewelry</a:t>
            </a:r>
          </a:p>
          <a:p>
            <a:pPr marL="365760" indent="-365760">
              <a:lnSpc>
                <a:spcPct val="100000"/>
              </a:lnSpc>
              <a:spcBef>
                <a:spcPts val="1800"/>
              </a:spcBef>
              <a:spcAft>
                <a:spcPts val="1200"/>
              </a:spcAft>
              <a:buClr>
                <a:srgbClr val="000000"/>
              </a:buClr>
            </a:pPr>
            <a:r>
              <a:rPr lang="en-US" sz="2400" noProof="0" dirty="0">
                <a:latin typeface="Arial" panose="020B0604020202020204" pitchFamily="34" charset="0"/>
                <a:cs typeface="Arial" panose="020B0604020202020204" pitchFamily="34" charset="0"/>
              </a:rPr>
              <a:t>Marketers promote these items through:</a:t>
            </a:r>
          </a:p>
          <a:p>
            <a:pPr marL="640080" lvl="1" indent="-320040">
              <a:lnSpc>
                <a:spcPct val="100000"/>
              </a:lnSpc>
              <a:spcBef>
                <a:spcPts val="6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Personalized service by sales associates</a:t>
            </a:r>
          </a:p>
          <a:p>
            <a:pPr marL="640080" lvl="1" indent="-320040">
              <a:lnSpc>
                <a:spcPct val="100000"/>
              </a:lnSpc>
              <a:spcBef>
                <a:spcPts val="6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Image advertising</a:t>
            </a:r>
          </a:p>
        </p:txBody>
      </p:sp>
    </p:spTree>
    <p:extLst>
      <p:ext uri="{BB962C8B-B14F-4D97-AF65-F5344CB8AC3E}">
        <p14:creationId xmlns:p14="http://schemas.microsoft.com/office/powerpoint/2010/main" val="348034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11-2 How the Marketing Mix Applies</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65760" indent="-365760">
              <a:lnSpc>
                <a:spcPct val="100000"/>
              </a:lnSpc>
              <a:spcBef>
                <a:spcPts val="1200"/>
              </a:spcBef>
              <a:spcAft>
                <a:spcPts val="1800"/>
              </a:spcAft>
              <a:buClr>
                <a:srgbClr val="000000"/>
              </a:buClr>
              <a:buFont typeface="Arial" panose="020B0604020202020204" pitchFamily="34" charset="0"/>
              <a:buChar char="•"/>
            </a:pPr>
            <a:r>
              <a:rPr lang="en-US" sz="2400" noProof="0" dirty="0">
                <a:cs typeface="Arial" panose="020B0604020202020204" pitchFamily="34" charset="0"/>
              </a:rPr>
              <a:t>Although not all products can be easily classified into one of three categories, this system helps guide marketers in developing a successful marketing strategy.</a:t>
            </a:r>
          </a:p>
          <a:p>
            <a:pPr marL="365760" indent="-365760">
              <a:lnSpc>
                <a:spcPct val="100000"/>
              </a:lnSpc>
              <a:spcBef>
                <a:spcPts val="1200"/>
              </a:spcBef>
              <a:spcAft>
                <a:spcPts val="1800"/>
              </a:spcAft>
              <a:buClr>
                <a:srgbClr val="000000"/>
              </a:buClr>
              <a:buFont typeface="Arial" panose="020B0604020202020204" pitchFamily="34" charset="0"/>
              <a:buChar char="•"/>
            </a:pPr>
            <a:r>
              <a:rPr lang="en-US" sz="2400" noProof="0" dirty="0">
                <a:cs typeface="Arial" panose="020B0604020202020204" pitchFamily="34" charset="0"/>
              </a:rPr>
              <a:t>Buyer behavior differs for the three types of purchases.</a:t>
            </a:r>
          </a:p>
        </p:txBody>
      </p:sp>
    </p:spTree>
    <p:extLst>
      <p:ext uri="{BB962C8B-B14F-4D97-AF65-F5344CB8AC3E}">
        <p14:creationId xmlns:p14="http://schemas.microsoft.com/office/powerpoint/2010/main" val="123919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E90A0DE5-5916-4D1D-5587-60C90E80DEEC}"/>
              </a:ext>
            </a:extLst>
          </p:cNvPr>
          <p:cNvPicPr>
            <a:picLocks noChangeAspect="1"/>
          </p:cNvPicPr>
          <p:nvPr/>
        </p:nvPicPr>
        <p:blipFill>
          <a:blip r:embed="rId2"/>
          <a:stretch>
            <a:fillRect/>
          </a:stretch>
        </p:blipFill>
        <p:spPr>
          <a:xfrm>
            <a:off x="933450" y="646063"/>
            <a:ext cx="10325100" cy="5565874"/>
          </a:xfrm>
          <a:prstGeom prst="rect">
            <a:avLst/>
          </a:prstGeom>
        </p:spPr>
      </p:pic>
      <p:sp>
        <p:nvSpPr>
          <p:cNvPr id="8" name="Dikdörtgen 7">
            <a:extLst>
              <a:ext uri="{FF2B5EF4-FFF2-40B4-BE49-F238E27FC236}">
                <a16:creationId xmlns:a16="http://schemas.microsoft.com/office/drawing/2014/main" id="{781291C3-882C-9F13-58C6-710AE6EF0BB8}"/>
              </a:ext>
            </a:extLst>
          </p:cNvPr>
          <p:cNvSpPr/>
          <p:nvPr/>
        </p:nvSpPr>
        <p:spPr>
          <a:xfrm>
            <a:off x="4552950" y="1910581"/>
            <a:ext cx="6629400" cy="4162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292381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Managing Brands for Competitive Advantage</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11-4</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2077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11-4 Managing Brands for Competitive Advantage</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65760" indent="-365760">
              <a:lnSpc>
                <a:spcPct val="100000"/>
              </a:lnSpc>
              <a:spcBef>
                <a:spcPts val="12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A </a:t>
            </a:r>
            <a:r>
              <a:rPr lang="en-US" sz="2400" b="1" noProof="0" dirty="0">
                <a:solidFill>
                  <a:srgbClr val="C00000"/>
                </a:solidFill>
                <a:latin typeface="Arial" panose="020B0604020202020204" pitchFamily="34" charset="0"/>
                <a:cs typeface="Arial" panose="020B0604020202020204" pitchFamily="34" charset="0"/>
              </a:rPr>
              <a:t>brand</a:t>
            </a:r>
            <a:r>
              <a:rPr lang="en-US" sz="2400" noProof="0" dirty="0">
                <a:latin typeface="Arial" panose="020B0604020202020204" pitchFamily="34" charset="0"/>
                <a:cs typeface="Arial" panose="020B0604020202020204" pitchFamily="34" charset="0"/>
              </a:rPr>
              <a:t> is a name, term, sign, symbol, design, or some combination that identifies the products of one firm while differentiating these products from competitors</a:t>
            </a:r>
          </a:p>
          <a:p>
            <a:pPr marL="365760" indent="-365760">
              <a:lnSpc>
                <a:spcPct val="100000"/>
              </a:lnSpc>
              <a:spcBef>
                <a:spcPts val="12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Marketers work to create strong identities for their products and to protect them.</a:t>
            </a:r>
          </a:p>
          <a:p>
            <a:pPr marL="640080" lvl="1" indent="-320040">
              <a:lnSpc>
                <a:spcPct val="100000"/>
              </a:lnSpc>
              <a:spcBef>
                <a:spcPts val="12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Branding is the process of creating that identity.</a:t>
            </a:r>
            <a:endParaRPr lang="tr-TR" noProof="0" dirty="0">
              <a:solidFill>
                <a:srgbClr val="000000"/>
              </a:solidFill>
              <a:latin typeface="Arial" panose="020B0604020202020204" pitchFamily="34" charset="0"/>
              <a:cs typeface="Arial" panose="020B0604020202020204" pitchFamily="34" charset="0"/>
            </a:endParaRPr>
          </a:p>
          <a:p>
            <a:pPr marL="640080" lvl="1" indent="-320040">
              <a:lnSpc>
                <a:spcPct val="100000"/>
              </a:lnSpc>
              <a:spcBef>
                <a:spcPts val="1200"/>
              </a:spcBef>
              <a:spcAft>
                <a:spcPts val="1200"/>
              </a:spcAft>
              <a:buClr>
                <a:srgbClr val="000000"/>
              </a:buClr>
            </a:pPr>
            <a:r>
              <a:rPr lang="en-US" sz="1800" dirty="0">
                <a:solidFill>
                  <a:srgbClr val="000000"/>
                </a:solidFill>
                <a:latin typeface="Arial" panose="020B0604020202020204" pitchFamily="34" charset="0"/>
                <a:cs typeface="Arial" panose="020B0604020202020204" pitchFamily="34" charset="0"/>
              </a:rPr>
              <a:t>Branding is the process of </a:t>
            </a:r>
            <a:r>
              <a:rPr lang="en-US" sz="1800" b="1" dirty="0">
                <a:solidFill>
                  <a:srgbClr val="000000"/>
                </a:solidFill>
                <a:latin typeface="Arial" panose="020B0604020202020204" pitchFamily="34" charset="0"/>
                <a:cs typeface="Arial" panose="020B0604020202020204" pitchFamily="34" charset="0"/>
              </a:rPr>
              <a:t>creating identity</a:t>
            </a:r>
            <a:r>
              <a:rPr lang="en-US" sz="1800" dirty="0">
                <a:solidFill>
                  <a:srgbClr val="000000"/>
                </a:solidFill>
                <a:latin typeface="Arial" panose="020B0604020202020204" pitchFamily="34" charset="0"/>
                <a:cs typeface="Arial" panose="020B0604020202020204" pitchFamily="34" charset="0"/>
              </a:rPr>
              <a:t>. Satisfied buyers respond to branding by making </a:t>
            </a:r>
            <a:r>
              <a:rPr lang="en-US" sz="1800" b="1" dirty="0">
                <a:solidFill>
                  <a:srgbClr val="000000"/>
                </a:solidFill>
                <a:latin typeface="Arial" panose="020B0604020202020204" pitchFamily="34" charset="0"/>
                <a:cs typeface="Arial" panose="020B0604020202020204" pitchFamily="34" charset="0"/>
              </a:rPr>
              <a:t>repeat purchases of the same product </a:t>
            </a:r>
            <a:r>
              <a:rPr lang="en-US" sz="1800" dirty="0">
                <a:solidFill>
                  <a:srgbClr val="000000"/>
                </a:solidFill>
                <a:latin typeface="Arial" panose="020B0604020202020204" pitchFamily="34" charset="0"/>
                <a:cs typeface="Arial" panose="020B0604020202020204" pitchFamily="34" charset="0"/>
              </a:rPr>
              <a:t>because THEY IDENTIFY THE ITEM WITH THE NAME OF ITS PRODUCER.</a:t>
            </a:r>
            <a:endParaRPr lang="en-US" sz="1800" noProof="0" dirty="0">
              <a:solidFill>
                <a:srgbClr val="000000"/>
              </a:solidFill>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1956270A-B275-BDB5-02FA-460B2F19D685}"/>
              </a:ext>
            </a:extLst>
          </p:cNvPr>
          <p:cNvSpPr txBox="1"/>
          <p:nvPr/>
        </p:nvSpPr>
        <p:spPr>
          <a:xfrm>
            <a:off x="838200" y="1284357"/>
            <a:ext cx="2781300" cy="353943"/>
          </a:xfrm>
          <a:prstGeom prst="rect">
            <a:avLst/>
          </a:prstGeom>
          <a:noFill/>
          <a:effectLst/>
        </p:spPr>
        <p:txBody>
          <a:bodyPr wrap="square" lIns="0" tIns="0" rIns="0" rtlCol="0" anchor="b">
            <a:spAutoFit/>
          </a:bodyPr>
          <a:lstStyle/>
          <a:p>
            <a:r>
              <a:rPr lang="tr-TR" sz="2000" dirty="0">
                <a:latin typeface="Open Sans" panose="020B0606030504020204" pitchFamily="34" charset="0"/>
                <a:ea typeface="Open Sans" panose="020B0606030504020204" pitchFamily="34" charset="0"/>
                <a:cs typeface="Open Sans" panose="020B0606030504020204" pitchFamily="34" charset="0"/>
              </a:rPr>
              <a:t>BRAND</a:t>
            </a:r>
          </a:p>
        </p:txBody>
      </p:sp>
    </p:spTree>
    <p:extLst>
      <p:ext uri="{BB962C8B-B14F-4D97-AF65-F5344CB8AC3E}">
        <p14:creationId xmlns:p14="http://schemas.microsoft.com/office/powerpoint/2010/main" val="115089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a:xfrm>
            <a:off x="838200" y="365125"/>
            <a:ext cx="10515600" cy="672105"/>
          </a:xfrm>
        </p:spPr>
        <p:txBody>
          <a:bodyPr wrap="square" anchor="t">
            <a:normAutofit/>
          </a:bodyPr>
          <a:lstStyle/>
          <a:p>
            <a:r>
              <a:rPr lang="en-US" noProof="0" dirty="0"/>
              <a:t>11-4 Brand Loyalty</a:t>
            </a:r>
          </a:p>
        </p:txBody>
      </p:sp>
      <p:sp>
        <p:nvSpPr>
          <p:cNvPr id="11" name="Content Placeholder 2">
            <a:extLst>
              <a:ext uri="{FF2B5EF4-FFF2-40B4-BE49-F238E27FC236}">
                <a16:creationId xmlns:a16="http://schemas.microsoft.com/office/drawing/2014/main" id="{FFD409D9-0ACF-079D-78E8-32F39170DA76}"/>
              </a:ext>
            </a:extLst>
          </p:cNvPr>
          <p:cNvSpPr>
            <a:spLocks noGrp="1"/>
          </p:cNvSpPr>
          <p:nvPr>
            <p:ph idx="1"/>
          </p:nvPr>
        </p:nvSpPr>
        <p:spPr>
          <a:xfrm>
            <a:off x="438150" y="1045761"/>
            <a:ext cx="11144250" cy="3421464"/>
          </a:xfrm>
        </p:spPr>
        <p:txBody>
          <a:bodyPr/>
          <a:lstStyle/>
          <a:p>
            <a:pPr marL="365760" indent="-365760">
              <a:lnSpc>
                <a:spcPct val="100000"/>
              </a:lnSpc>
              <a:spcBef>
                <a:spcPts val="0"/>
              </a:spcBef>
              <a:spcAft>
                <a:spcPts val="1200"/>
              </a:spcAft>
              <a:buClr>
                <a:srgbClr val="000000"/>
              </a:buClr>
            </a:pPr>
            <a:r>
              <a:rPr lang="tr-TR" sz="1700" b="1" noProof="0" dirty="0">
                <a:solidFill>
                  <a:srgbClr val="C00000"/>
                </a:solidFill>
                <a:latin typeface="Arial" panose="020B0604020202020204" pitchFamily="34" charset="0"/>
                <a:cs typeface="Arial" panose="020B0604020202020204" pitchFamily="34" charset="0"/>
              </a:rPr>
              <a:t>**</a:t>
            </a:r>
            <a:r>
              <a:rPr lang="en-US" sz="1700" b="1" noProof="0" dirty="0">
                <a:solidFill>
                  <a:srgbClr val="C00000"/>
                </a:solidFill>
                <a:latin typeface="Arial" panose="020B0604020202020204" pitchFamily="34" charset="0"/>
                <a:cs typeface="Arial" panose="020B0604020202020204" pitchFamily="34" charset="0"/>
              </a:rPr>
              <a:t>Marketers measure brand loyalty in three stages: brand recognition, brand preference, and brand insistence. </a:t>
            </a:r>
            <a:endParaRPr lang="tr-TR" sz="1700" b="1" noProof="0" dirty="0">
              <a:solidFill>
                <a:srgbClr val="C00000"/>
              </a:solidFill>
              <a:latin typeface="Arial" panose="020B0604020202020204" pitchFamily="34" charset="0"/>
              <a:cs typeface="Arial" panose="020B0604020202020204" pitchFamily="34" charset="0"/>
            </a:endParaRPr>
          </a:p>
          <a:p>
            <a:pPr marL="365760" indent="-365760">
              <a:lnSpc>
                <a:spcPct val="100000"/>
              </a:lnSpc>
              <a:spcBef>
                <a:spcPts val="0"/>
              </a:spcBef>
              <a:spcAft>
                <a:spcPts val="1200"/>
              </a:spcAft>
              <a:buClr>
                <a:srgbClr val="000000"/>
              </a:buClr>
            </a:pPr>
            <a:r>
              <a:rPr lang="en-US" sz="1700" b="1" noProof="0" dirty="0">
                <a:solidFill>
                  <a:srgbClr val="C00000"/>
                </a:solidFill>
                <a:latin typeface="Arial" panose="020B0604020202020204" pitchFamily="34" charset="0"/>
                <a:cs typeface="Arial" panose="020B0604020202020204" pitchFamily="34" charset="0"/>
              </a:rPr>
              <a:t>Brand recognition: </a:t>
            </a:r>
            <a:r>
              <a:rPr lang="en-US" sz="1700" noProof="0" dirty="0">
                <a:latin typeface="Arial" panose="020B0604020202020204" pitchFamily="34" charset="0"/>
                <a:cs typeface="Arial" panose="020B0604020202020204" pitchFamily="34" charset="0"/>
              </a:rPr>
              <a:t>consumer awareness and identification of a brand</a:t>
            </a:r>
          </a:p>
          <a:p>
            <a:pPr marL="640080" lvl="1" indent="-320040">
              <a:lnSpc>
                <a:spcPct val="100000"/>
              </a:lnSpc>
              <a:spcBef>
                <a:spcPts val="0"/>
              </a:spcBef>
              <a:spcAft>
                <a:spcPts val="1200"/>
              </a:spcAft>
              <a:buClr>
                <a:srgbClr val="000000"/>
              </a:buClr>
            </a:pPr>
            <a:r>
              <a:rPr lang="en-US" sz="1700" noProof="0" dirty="0">
                <a:solidFill>
                  <a:srgbClr val="000000"/>
                </a:solidFill>
                <a:latin typeface="Arial" panose="020B0604020202020204" pitchFamily="34" charset="0"/>
                <a:cs typeface="Arial" panose="020B0604020202020204" pitchFamily="34" charset="0"/>
              </a:rPr>
              <a:t>Often a company’s first objective for newly introduced products</a:t>
            </a:r>
          </a:p>
          <a:p>
            <a:pPr marL="640080" lvl="1" indent="-320040">
              <a:lnSpc>
                <a:spcPct val="100000"/>
              </a:lnSpc>
              <a:spcBef>
                <a:spcPts val="0"/>
              </a:spcBef>
              <a:spcAft>
                <a:spcPts val="1200"/>
              </a:spcAft>
              <a:buClr>
                <a:srgbClr val="000000"/>
              </a:buClr>
            </a:pPr>
            <a:r>
              <a:rPr lang="en-US" sz="1700" noProof="0" dirty="0">
                <a:solidFill>
                  <a:srgbClr val="000000"/>
                </a:solidFill>
                <a:latin typeface="Arial" panose="020B0604020202020204" pitchFamily="34" charset="0"/>
                <a:cs typeface="Arial" panose="020B0604020202020204" pitchFamily="34" charset="0"/>
              </a:rPr>
              <a:t>Advertising is an effective way to increase consumer awareness of a brand.</a:t>
            </a:r>
          </a:p>
          <a:p>
            <a:pPr marL="365760" indent="-365760">
              <a:lnSpc>
                <a:spcPct val="100000"/>
              </a:lnSpc>
              <a:spcBef>
                <a:spcPts val="0"/>
              </a:spcBef>
              <a:spcAft>
                <a:spcPts val="1800"/>
              </a:spcAft>
              <a:buClr>
                <a:srgbClr val="000000"/>
              </a:buClr>
            </a:pPr>
            <a:r>
              <a:rPr lang="en-US" sz="1700" b="1" noProof="0" dirty="0">
                <a:solidFill>
                  <a:srgbClr val="C00000"/>
                </a:solidFill>
                <a:latin typeface="Arial" panose="020B0604020202020204" pitchFamily="34" charset="0"/>
                <a:cs typeface="Arial" panose="020B0604020202020204" pitchFamily="34" charset="0"/>
              </a:rPr>
              <a:t>Brand preference: </a:t>
            </a:r>
            <a:r>
              <a:rPr lang="tr-TR" sz="1700" noProof="0" dirty="0" err="1">
                <a:latin typeface="Arial" panose="020B0604020202020204" pitchFamily="34" charset="0"/>
                <a:cs typeface="Arial" panose="020B0604020202020204" pitchFamily="34" charset="0"/>
              </a:rPr>
              <a:t>buyers</a:t>
            </a:r>
            <a:r>
              <a:rPr lang="tr-TR" sz="1700" noProof="0" dirty="0">
                <a:latin typeface="Arial" panose="020B0604020202020204" pitchFamily="34" charset="0"/>
                <a:cs typeface="Arial" panose="020B0604020202020204" pitchFamily="34" charset="0"/>
              </a:rPr>
              <a:t> </a:t>
            </a:r>
            <a:r>
              <a:rPr lang="tr-TR" sz="1700" noProof="0" dirty="0" err="1">
                <a:latin typeface="Arial" panose="020B0604020202020204" pitchFamily="34" charset="0"/>
                <a:cs typeface="Arial" panose="020B0604020202020204" pitchFamily="34" charset="0"/>
              </a:rPr>
              <a:t>rely</a:t>
            </a:r>
            <a:r>
              <a:rPr lang="tr-TR" sz="1700" noProof="0" dirty="0">
                <a:latin typeface="Arial" panose="020B0604020202020204" pitchFamily="34" charset="0"/>
                <a:cs typeface="Arial" panose="020B0604020202020204" pitchFamily="34" charset="0"/>
              </a:rPr>
              <a:t> on </a:t>
            </a:r>
            <a:r>
              <a:rPr lang="tr-TR" sz="1700" noProof="0" dirty="0" err="1">
                <a:latin typeface="Arial" panose="020B0604020202020204" pitchFamily="34" charset="0"/>
                <a:cs typeface="Arial" panose="020B0604020202020204" pitchFamily="34" charset="0"/>
              </a:rPr>
              <a:t>previous</a:t>
            </a:r>
            <a:r>
              <a:rPr lang="tr-TR" sz="1700" noProof="0" dirty="0">
                <a:latin typeface="Arial" panose="020B0604020202020204" pitchFamily="34" charset="0"/>
                <a:cs typeface="Arial" panose="020B0604020202020204" pitchFamily="34" charset="0"/>
              </a:rPr>
              <a:t> </a:t>
            </a:r>
            <a:r>
              <a:rPr lang="tr-TR" sz="1700" noProof="0" dirty="0" err="1">
                <a:latin typeface="Arial" panose="020B0604020202020204" pitchFamily="34" charset="0"/>
                <a:cs typeface="Arial" panose="020B0604020202020204" pitchFamily="34" charset="0"/>
              </a:rPr>
              <a:t>experiences</a:t>
            </a:r>
            <a:r>
              <a:rPr lang="tr-TR" sz="1700" noProof="0" dirty="0">
                <a:latin typeface="Arial" panose="020B0604020202020204" pitchFamily="34" charset="0"/>
                <a:cs typeface="Arial" panose="020B0604020202020204" pitchFamily="34" charset="0"/>
              </a:rPr>
              <a:t> </a:t>
            </a:r>
            <a:r>
              <a:rPr lang="tr-TR" sz="1700" noProof="0" dirty="0" err="1">
                <a:latin typeface="Arial" panose="020B0604020202020204" pitchFamily="34" charset="0"/>
                <a:cs typeface="Arial" panose="020B0604020202020204" pitchFamily="34" charset="0"/>
              </a:rPr>
              <a:t>when</a:t>
            </a:r>
            <a:r>
              <a:rPr lang="tr-TR" sz="1700" noProof="0" dirty="0">
                <a:latin typeface="Arial" panose="020B0604020202020204" pitchFamily="34" charset="0"/>
                <a:cs typeface="Arial" panose="020B0604020202020204" pitchFamily="34" charset="0"/>
              </a:rPr>
              <a:t> </a:t>
            </a:r>
            <a:r>
              <a:rPr lang="tr-TR" sz="1700" noProof="0" dirty="0" err="1">
                <a:latin typeface="Arial" panose="020B0604020202020204" pitchFamily="34" charset="0"/>
                <a:cs typeface="Arial" panose="020B0604020202020204" pitchFamily="34" charset="0"/>
              </a:rPr>
              <a:t>choosing</a:t>
            </a:r>
            <a:r>
              <a:rPr lang="tr-TR" sz="1700" noProof="0" dirty="0">
                <a:latin typeface="Arial" panose="020B0604020202020204" pitchFamily="34" charset="0"/>
                <a:cs typeface="Arial" panose="020B0604020202020204" pitchFamily="34" charset="0"/>
              </a:rPr>
              <a:t> it, w</a:t>
            </a:r>
            <a:r>
              <a:rPr lang="en-US" sz="1700" noProof="0" dirty="0">
                <a:latin typeface="Arial" panose="020B0604020202020204" pitchFamily="34" charset="0"/>
                <a:cs typeface="Arial" panose="020B0604020202020204" pitchFamily="34" charset="0"/>
              </a:rPr>
              <a:t>hen buyers choose a product over a competitor based on experience</a:t>
            </a:r>
            <a:r>
              <a:rPr lang="tr-TR" sz="1700" noProof="0" dirty="0">
                <a:latin typeface="Arial" panose="020B0604020202020204" pitchFamily="34" charset="0"/>
                <a:cs typeface="Arial" panose="020B0604020202020204" pitchFamily="34" charset="0"/>
              </a:rPr>
              <a:t> </a:t>
            </a:r>
            <a:r>
              <a:rPr lang="tr-TR" sz="1700" noProof="0" dirty="0" err="1">
                <a:latin typeface="Arial" panose="020B0604020202020204" pitchFamily="34" charset="0"/>
                <a:cs typeface="Arial" panose="020B0604020202020204" pitchFamily="34" charset="0"/>
              </a:rPr>
              <a:t>its</a:t>
            </a:r>
            <a:r>
              <a:rPr lang="tr-TR" sz="1700" noProof="0" dirty="0">
                <a:latin typeface="Arial" panose="020B0604020202020204" pitchFamily="34" charset="0"/>
                <a:cs typeface="Arial" panose="020B0604020202020204" pitchFamily="34" charset="0"/>
              </a:rPr>
              <a:t> </a:t>
            </a:r>
            <a:r>
              <a:rPr lang="tr-TR" sz="1700" noProof="0" dirty="0" err="1">
                <a:latin typeface="Arial" panose="020B0604020202020204" pitchFamily="34" charset="0"/>
                <a:cs typeface="Arial" panose="020B0604020202020204" pitchFamily="34" charset="0"/>
              </a:rPr>
              <a:t>called</a:t>
            </a:r>
            <a:r>
              <a:rPr lang="tr-TR" sz="1700" noProof="0" dirty="0">
                <a:latin typeface="Arial" panose="020B0604020202020204" pitchFamily="34" charset="0"/>
                <a:cs typeface="Arial" panose="020B0604020202020204" pitchFamily="34" charset="0"/>
              </a:rPr>
              <a:t> </a:t>
            </a:r>
            <a:r>
              <a:rPr lang="tr-TR" sz="1700" noProof="0" dirty="0" err="1">
                <a:latin typeface="Arial" panose="020B0604020202020204" pitchFamily="34" charset="0"/>
                <a:cs typeface="Arial" panose="020B0604020202020204" pitchFamily="34" charset="0"/>
              </a:rPr>
              <a:t>brand</a:t>
            </a:r>
            <a:r>
              <a:rPr lang="tr-TR" sz="1700" noProof="0" dirty="0">
                <a:latin typeface="Arial" panose="020B0604020202020204" pitchFamily="34" charset="0"/>
                <a:cs typeface="Arial" panose="020B0604020202020204" pitchFamily="34" charset="0"/>
              </a:rPr>
              <a:t> </a:t>
            </a:r>
            <a:r>
              <a:rPr lang="tr-TR" sz="1700" noProof="0" dirty="0" err="1">
                <a:latin typeface="Arial" panose="020B0604020202020204" pitchFamily="34" charset="0"/>
                <a:cs typeface="Arial" panose="020B0604020202020204" pitchFamily="34" charset="0"/>
              </a:rPr>
              <a:t>preference</a:t>
            </a:r>
            <a:r>
              <a:rPr lang="tr-TR" sz="1700" noProof="0" dirty="0">
                <a:latin typeface="Arial" panose="020B0604020202020204" pitchFamily="34" charset="0"/>
                <a:cs typeface="Arial" panose="020B0604020202020204" pitchFamily="34" charset="0"/>
              </a:rPr>
              <a:t>.</a:t>
            </a:r>
            <a:endParaRPr lang="en-US" sz="1700" noProof="0" dirty="0">
              <a:latin typeface="Arial" panose="020B0604020202020204" pitchFamily="34" charset="0"/>
              <a:cs typeface="Arial" panose="020B0604020202020204" pitchFamily="34" charset="0"/>
            </a:endParaRPr>
          </a:p>
          <a:p>
            <a:pPr marL="365760" indent="-365760">
              <a:lnSpc>
                <a:spcPct val="100000"/>
              </a:lnSpc>
              <a:spcBef>
                <a:spcPts val="0"/>
              </a:spcBef>
              <a:spcAft>
                <a:spcPts val="1200"/>
              </a:spcAft>
              <a:buClr>
                <a:srgbClr val="000000"/>
              </a:buClr>
            </a:pPr>
            <a:r>
              <a:rPr lang="en-US" sz="1700" b="1" noProof="0" dirty="0">
                <a:solidFill>
                  <a:srgbClr val="C00000"/>
                </a:solidFill>
                <a:latin typeface="Arial" panose="020B0604020202020204" pitchFamily="34" charset="0"/>
                <a:cs typeface="Arial" panose="020B0604020202020204" pitchFamily="34" charset="0"/>
              </a:rPr>
              <a:t>Brand insistence:</a:t>
            </a:r>
            <a:r>
              <a:rPr lang="en-US" sz="1700" noProof="0" dirty="0">
                <a:latin typeface="Arial" panose="020B0604020202020204" pitchFamily="34" charset="0"/>
                <a:cs typeface="Arial" panose="020B0604020202020204" pitchFamily="34" charset="0"/>
              </a:rPr>
              <a:t> when consumers refuse alternatives and search extensively for the desired product</a:t>
            </a:r>
            <a:r>
              <a:rPr lang="tr-TR" sz="1700" noProof="0" dirty="0">
                <a:latin typeface="Arial" panose="020B0604020202020204" pitchFamily="34" charset="0"/>
                <a:cs typeface="Arial" panose="020B0604020202020204" pitchFamily="34" charset="0"/>
              </a:rPr>
              <a:t>. </a:t>
            </a:r>
            <a:r>
              <a:rPr lang="en-US" sz="1700" noProof="0" dirty="0">
                <a:solidFill>
                  <a:srgbClr val="000000"/>
                </a:solidFill>
                <a:latin typeface="Arial" panose="020B0604020202020204" pitchFamily="34" charset="0"/>
                <a:cs typeface="Arial" panose="020B0604020202020204" pitchFamily="34" charset="0"/>
              </a:rPr>
              <a:t>Few firms achieve this goal.</a:t>
            </a:r>
            <a:r>
              <a:rPr lang="tr-TR" sz="1700" noProof="0" dirty="0">
                <a:solidFill>
                  <a:srgbClr val="000000"/>
                </a:solidFill>
                <a:latin typeface="Arial" panose="020B0604020202020204" pitchFamily="34" charset="0"/>
                <a:cs typeface="Arial" panose="020B0604020202020204" pitchFamily="34" charset="0"/>
              </a:rPr>
              <a:t> </a:t>
            </a:r>
            <a:r>
              <a:rPr lang="tr-TR" sz="1700" dirty="0">
                <a:latin typeface="Arial" panose="020B0604020202020204" pitchFamily="34" charset="0"/>
                <a:cs typeface="Arial" panose="020B0604020202020204" pitchFamily="34" charset="0"/>
              </a:rPr>
              <a:t>T</a:t>
            </a:r>
            <a:r>
              <a:rPr lang="en-US" sz="1700" noProof="0" dirty="0">
                <a:solidFill>
                  <a:srgbClr val="000000"/>
                </a:solidFill>
                <a:latin typeface="Arial" panose="020B0604020202020204" pitchFamily="34" charset="0"/>
                <a:cs typeface="Arial" panose="020B0604020202020204" pitchFamily="34" charset="0"/>
              </a:rPr>
              <a:t>he ultimate stage in brand loyalty</a:t>
            </a:r>
            <a:r>
              <a:rPr lang="tr-TR" sz="1700" noProof="0" dirty="0">
                <a:solidFill>
                  <a:srgbClr val="000000"/>
                </a:solidFill>
                <a:latin typeface="Arial" panose="020B0604020202020204" pitchFamily="34" charset="0"/>
                <a:cs typeface="Arial" panose="020B0604020202020204" pitchFamily="34" charset="0"/>
              </a:rPr>
              <a:t>. </a:t>
            </a:r>
            <a:r>
              <a:rPr lang="tr-TR" sz="1700" dirty="0">
                <a:latin typeface="Arial" panose="020B0604020202020204" pitchFamily="34" charset="0"/>
                <a:cs typeface="Arial" panose="020B0604020202020204" pitchFamily="34" charset="0"/>
              </a:rPr>
              <a:t>M</a:t>
            </a:r>
            <a:r>
              <a:rPr lang="en-US" sz="1700" noProof="0" dirty="0" err="1">
                <a:solidFill>
                  <a:srgbClr val="000000"/>
                </a:solidFill>
                <a:latin typeface="Arial" panose="020B0604020202020204" pitchFamily="34" charset="0"/>
                <a:cs typeface="Arial" panose="020B0604020202020204" pitchFamily="34" charset="0"/>
              </a:rPr>
              <a:t>onopoly</a:t>
            </a:r>
            <a:r>
              <a:rPr lang="en-US" sz="1700" noProof="0" dirty="0">
                <a:solidFill>
                  <a:srgbClr val="000000"/>
                </a:solidFill>
                <a:latin typeface="Arial" panose="020B0604020202020204" pitchFamily="34" charset="0"/>
                <a:cs typeface="Arial" panose="020B0604020202020204" pitchFamily="34" charset="0"/>
              </a:rPr>
              <a:t> position within the minds of its consumers.</a:t>
            </a:r>
          </a:p>
          <a:p>
            <a:endParaRPr lang="en-US" sz="1700" dirty="0"/>
          </a:p>
        </p:txBody>
      </p:sp>
      <p:pic>
        <p:nvPicPr>
          <p:cNvPr id="3" name="Resim 2">
            <a:extLst>
              <a:ext uri="{FF2B5EF4-FFF2-40B4-BE49-F238E27FC236}">
                <a16:creationId xmlns:a16="http://schemas.microsoft.com/office/drawing/2014/main" id="{18BA6C84-E4B5-8C23-98F7-687D8688A742}"/>
              </a:ext>
            </a:extLst>
          </p:cNvPr>
          <p:cNvPicPr>
            <a:picLocks noChangeAspect="1"/>
          </p:cNvPicPr>
          <p:nvPr/>
        </p:nvPicPr>
        <p:blipFill rotWithShape="1">
          <a:blip r:embed="rId3"/>
          <a:srcRect t="18120" b="48738"/>
          <a:stretch/>
        </p:blipFill>
        <p:spPr>
          <a:xfrm>
            <a:off x="2695574" y="4373741"/>
            <a:ext cx="8886825" cy="1752423"/>
          </a:xfrm>
          <a:prstGeom prst="rect">
            <a:avLst/>
          </a:prstGeom>
          <a:noFill/>
        </p:spPr>
      </p:pic>
    </p:spTree>
    <p:extLst>
      <p:ext uri="{BB962C8B-B14F-4D97-AF65-F5344CB8AC3E}">
        <p14:creationId xmlns:p14="http://schemas.microsoft.com/office/powerpoint/2010/main" val="14508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1000"/>
                                        <p:tgtEl>
                                          <p:spTgt spid="11">
                                            <p:txEl>
                                              <p:pRg st="3" end="3"/>
                                            </p:txEl>
                                          </p:spTgt>
                                        </p:tgtEl>
                                      </p:cBhvr>
                                    </p:animEffect>
                                    <p:anim calcmode="lin" valueType="num">
                                      <p:cBhvr>
                                        <p:cTn id="1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1000"/>
                                        <p:tgtEl>
                                          <p:spTgt spid="11">
                                            <p:txEl>
                                              <p:pRg st="4" end="4"/>
                                            </p:txEl>
                                          </p:spTgt>
                                        </p:tgtEl>
                                      </p:cBhvr>
                                    </p:animEffect>
                                    <p:anim calcmode="lin" valueType="num">
                                      <p:cBhvr>
                                        <p:cTn id="2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1000"/>
                                        <p:tgtEl>
                                          <p:spTgt spid="11">
                                            <p:txEl>
                                              <p:pRg st="5" end="5"/>
                                            </p:txEl>
                                          </p:spTgt>
                                        </p:tgtEl>
                                      </p:cBhvr>
                                    </p:animEffect>
                                    <p:anim calcmode="lin" valueType="num">
                                      <p:cBhvr>
                                        <p:cTn id="3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11-4 Brand Equity and Personality</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7" y="1610590"/>
            <a:ext cx="5120640" cy="4663440"/>
          </a:xfrm>
        </p:spPr>
        <p:txBody>
          <a:bodyPr>
            <a:normAutofit/>
          </a:bodyPr>
          <a:lstStyle/>
          <a:p>
            <a:pPr>
              <a:lnSpc>
                <a:spcPct val="100000"/>
              </a:lnSpc>
              <a:spcBef>
                <a:spcPts val="600"/>
              </a:spcBef>
              <a:spcAft>
                <a:spcPts val="1200"/>
              </a:spcAft>
            </a:pPr>
            <a:r>
              <a:rPr lang="en-US" b="1" noProof="0" dirty="0">
                <a:solidFill>
                  <a:srgbClr val="C00000"/>
                </a:solidFill>
              </a:rPr>
              <a:t>Brand equity: </a:t>
            </a:r>
            <a:r>
              <a:rPr lang="en-US" noProof="0" dirty="0">
                <a:solidFill>
                  <a:srgbClr val="000000"/>
                </a:solidFill>
              </a:rPr>
              <a:t>the added value the brand gives to a product in the marketplace</a:t>
            </a:r>
          </a:p>
          <a:p>
            <a:pPr>
              <a:lnSpc>
                <a:spcPct val="100000"/>
              </a:lnSpc>
              <a:spcBef>
                <a:spcPts val="1800"/>
              </a:spcBef>
              <a:spcAft>
                <a:spcPts val="1200"/>
              </a:spcAft>
            </a:pPr>
            <a:r>
              <a:rPr lang="en-US" noProof="0" dirty="0">
                <a:solidFill>
                  <a:srgbClr val="000000"/>
                </a:solidFill>
              </a:rPr>
              <a:t>Brands with high brand equity often command comparatively large market shares and higher prices.</a:t>
            </a:r>
            <a:endParaRPr lang="tr-TR" noProof="0" dirty="0">
              <a:solidFill>
                <a:srgbClr val="000000"/>
              </a:solidFill>
            </a:endParaRPr>
          </a:p>
          <a:p>
            <a:pPr>
              <a:lnSpc>
                <a:spcPct val="100000"/>
              </a:lnSpc>
              <a:spcBef>
                <a:spcPts val="1800"/>
              </a:spcBef>
              <a:spcAft>
                <a:spcPts val="1200"/>
              </a:spcAft>
            </a:pPr>
            <a:r>
              <a:rPr lang="tr-TR" dirty="0" err="1">
                <a:solidFill>
                  <a:srgbClr val="000000"/>
                </a:solidFill>
              </a:rPr>
              <a:t>Brand</a:t>
            </a:r>
            <a:r>
              <a:rPr lang="tr-TR" dirty="0">
                <a:solidFill>
                  <a:srgbClr val="000000"/>
                </a:solidFill>
              </a:rPr>
              <a:t> </a:t>
            </a:r>
            <a:r>
              <a:rPr lang="tr-TR" dirty="0" err="1">
                <a:solidFill>
                  <a:srgbClr val="000000"/>
                </a:solidFill>
              </a:rPr>
              <a:t>awareness</a:t>
            </a:r>
            <a:r>
              <a:rPr lang="tr-TR" dirty="0">
                <a:solidFill>
                  <a:srgbClr val="000000"/>
                </a:solidFill>
              </a:rPr>
              <a:t>, </a:t>
            </a:r>
            <a:r>
              <a:rPr lang="tr-TR" dirty="0" err="1">
                <a:solidFill>
                  <a:srgbClr val="000000"/>
                </a:solidFill>
              </a:rPr>
              <a:t>customer</a:t>
            </a:r>
            <a:r>
              <a:rPr lang="tr-TR" dirty="0">
                <a:solidFill>
                  <a:srgbClr val="000000"/>
                </a:solidFill>
              </a:rPr>
              <a:t> </a:t>
            </a:r>
            <a:r>
              <a:rPr lang="tr-TR" dirty="0" err="1">
                <a:solidFill>
                  <a:srgbClr val="000000"/>
                </a:solidFill>
              </a:rPr>
              <a:t>loyalty</a:t>
            </a:r>
            <a:r>
              <a:rPr lang="tr-TR" dirty="0">
                <a:solidFill>
                  <a:srgbClr val="000000"/>
                </a:solidFill>
              </a:rPr>
              <a:t>, </a:t>
            </a:r>
            <a:r>
              <a:rPr lang="tr-TR" dirty="0" err="1">
                <a:solidFill>
                  <a:srgbClr val="000000"/>
                </a:solidFill>
              </a:rPr>
              <a:t>repeat</a:t>
            </a:r>
            <a:r>
              <a:rPr lang="tr-TR" dirty="0">
                <a:solidFill>
                  <a:srgbClr val="000000"/>
                </a:solidFill>
              </a:rPr>
              <a:t> </a:t>
            </a:r>
            <a:r>
              <a:rPr lang="tr-TR" dirty="0" err="1">
                <a:solidFill>
                  <a:srgbClr val="000000"/>
                </a:solidFill>
              </a:rPr>
              <a:t>purchases</a:t>
            </a:r>
            <a:r>
              <a:rPr lang="tr-TR" dirty="0">
                <a:solidFill>
                  <a:srgbClr val="000000"/>
                </a:solidFill>
              </a:rPr>
              <a:t> </a:t>
            </a:r>
            <a:r>
              <a:rPr lang="tr-TR" dirty="0" err="1">
                <a:solidFill>
                  <a:srgbClr val="000000"/>
                </a:solidFill>
              </a:rPr>
              <a:t>contribute</a:t>
            </a:r>
            <a:r>
              <a:rPr lang="tr-TR" dirty="0">
                <a:solidFill>
                  <a:srgbClr val="000000"/>
                </a:solidFill>
              </a:rPr>
              <a:t> </a:t>
            </a:r>
            <a:r>
              <a:rPr lang="tr-TR" dirty="0" err="1">
                <a:solidFill>
                  <a:srgbClr val="000000"/>
                </a:solidFill>
              </a:rPr>
              <a:t>forming</a:t>
            </a:r>
            <a:r>
              <a:rPr lang="tr-TR" dirty="0">
                <a:solidFill>
                  <a:srgbClr val="000000"/>
                </a:solidFill>
              </a:rPr>
              <a:t> </a:t>
            </a:r>
            <a:r>
              <a:rPr lang="tr-TR" dirty="0" err="1">
                <a:solidFill>
                  <a:srgbClr val="000000"/>
                </a:solidFill>
              </a:rPr>
              <a:t>brand</a:t>
            </a:r>
            <a:r>
              <a:rPr lang="tr-TR" dirty="0">
                <a:solidFill>
                  <a:srgbClr val="000000"/>
                </a:solidFill>
              </a:rPr>
              <a:t> </a:t>
            </a:r>
            <a:r>
              <a:rPr lang="tr-TR" dirty="0" err="1">
                <a:solidFill>
                  <a:srgbClr val="000000"/>
                </a:solidFill>
              </a:rPr>
              <a:t>equity</a:t>
            </a:r>
            <a:r>
              <a:rPr lang="tr-TR" dirty="0">
                <a:solidFill>
                  <a:srgbClr val="000000"/>
                </a:solidFill>
              </a:rPr>
              <a:t>.</a:t>
            </a:r>
            <a:endParaRPr lang="en-US" noProof="0" dirty="0">
              <a:solidFill>
                <a:srgbClr val="000000"/>
              </a:solidFill>
            </a:endParaRPr>
          </a:p>
        </p:txBody>
      </p:sp>
      <p:sp>
        <p:nvSpPr>
          <p:cNvPr id="5" name="Text Placeholder 3">
            <a:extLst>
              <a:ext uri="{FF2B5EF4-FFF2-40B4-BE49-F238E27FC236}">
                <a16:creationId xmlns:a16="http://schemas.microsoft.com/office/drawing/2014/main" id="{E8824C15-82EF-4455-BD0C-707232045701}"/>
              </a:ext>
            </a:extLst>
          </p:cNvPr>
          <p:cNvSpPr>
            <a:spLocks noGrp="1"/>
          </p:cNvSpPr>
          <p:nvPr>
            <p:ph type="body" sz="quarter" idx="19"/>
          </p:nvPr>
        </p:nvSpPr>
        <p:spPr>
          <a:xfrm>
            <a:off x="6572586" y="1610588"/>
            <a:ext cx="5120640" cy="4663440"/>
          </a:xfrm>
        </p:spPr>
        <p:txBody>
          <a:bodyPr>
            <a:noAutofit/>
          </a:bodyPr>
          <a:lstStyle/>
          <a:p>
            <a:pPr marL="0" indent="0">
              <a:lnSpc>
                <a:spcPct val="100000"/>
              </a:lnSpc>
              <a:spcBef>
                <a:spcPts val="0"/>
              </a:spcBef>
              <a:spcAft>
                <a:spcPts val="0"/>
              </a:spcAft>
              <a:buNone/>
            </a:pPr>
            <a:r>
              <a:rPr lang="en-US" sz="2000" noProof="0" dirty="0">
                <a:solidFill>
                  <a:srgbClr val="000000"/>
                </a:solidFill>
              </a:rPr>
              <a:t>According to a brand equity system developed by global ad agency Young &amp; Rubicam, a firm builds brand equity on four dimensions of brand personality:</a:t>
            </a:r>
          </a:p>
          <a:p>
            <a:pPr marL="457200" indent="-457200">
              <a:lnSpc>
                <a:spcPct val="100000"/>
              </a:lnSpc>
              <a:spcBef>
                <a:spcPts val="0"/>
              </a:spcBef>
              <a:spcAft>
                <a:spcPts val="0"/>
              </a:spcAft>
              <a:buClr>
                <a:srgbClr val="000000"/>
              </a:buClr>
              <a:buFont typeface="+mj-lt"/>
              <a:buAutoNum type="arabicPeriod"/>
            </a:pPr>
            <a:r>
              <a:rPr lang="en-US" sz="2000" noProof="0" dirty="0">
                <a:solidFill>
                  <a:srgbClr val="000000"/>
                </a:solidFill>
              </a:rPr>
              <a:t>Differentiation: a brand’s ability to stand apart from competitors</a:t>
            </a:r>
          </a:p>
          <a:p>
            <a:pPr marL="457200" indent="-457200">
              <a:lnSpc>
                <a:spcPct val="100000"/>
              </a:lnSpc>
              <a:spcBef>
                <a:spcPts val="0"/>
              </a:spcBef>
              <a:spcAft>
                <a:spcPts val="0"/>
              </a:spcAft>
              <a:buClr>
                <a:srgbClr val="000000"/>
              </a:buClr>
              <a:buFont typeface="+mj-lt"/>
              <a:buAutoNum type="arabicPeriod"/>
            </a:pPr>
            <a:r>
              <a:rPr lang="en-US" sz="2000" noProof="0" dirty="0">
                <a:solidFill>
                  <a:srgbClr val="000000"/>
                </a:solidFill>
              </a:rPr>
              <a:t>Relevance: the real and perceived pertinence of the brand to a consumer segment</a:t>
            </a:r>
          </a:p>
          <a:p>
            <a:pPr marL="457200" indent="-457200">
              <a:lnSpc>
                <a:spcPct val="100000"/>
              </a:lnSpc>
              <a:spcBef>
                <a:spcPts val="0"/>
              </a:spcBef>
              <a:spcAft>
                <a:spcPts val="0"/>
              </a:spcAft>
              <a:buClr>
                <a:srgbClr val="000000"/>
              </a:buClr>
              <a:buFont typeface="+mj-lt"/>
              <a:buAutoNum type="arabicPeriod"/>
            </a:pPr>
            <a:r>
              <a:rPr lang="en-US" sz="2000" noProof="0" dirty="0">
                <a:solidFill>
                  <a:srgbClr val="000000"/>
                </a:solidFill>
              </a:rPr>
              <a:t>Esteem: a combination of perceived quality and consumer perceptions about a brand</a:t>
            </a:r>
          </a:p>
          <a:p>
            <a:pPr marL="457200" indent="-457200">
              <a:lnSpc>
                <a:spcPct val="100000"/>
              </a:lnSpc>
              <a:spcBef>
                <a:spcPts val="0"/>
              </a:spcBef>
              <a:spcAft>
                <a:spcPts val="0"/>
              </a:spcAft>
              <a:buClr>
                <a:srgbClr val="000000"/>
              </a:buClr>
              <a:buFont typeface="+mj-lt"/>
              <a:buAutoNum type="arabicPeriod"/>
            </a:pPr>
            <a:r>
              <a:rPr lang="en-US" sz="2000" noProof="0" dirty="0">
                <a:solidFill>
                  <a:srgbClr val="000000"/>
                </a:solidFill>
              </a:rPr>
              <a:t>Knowledge: the extent of customer awareness of the brand and understanding of what it stands for</a:t>
            </a:r>
          </a:p>
        </p:txBody>
      </p:sp>
    </p:spTree>
    <p:extLst>
      <p:ext uri="{BB962C8B-B14F-4D97-AF65-F5344CB8AC3E}">
        <p14:creationId xmlns:p14="http://schemas.microsoft.com/office/powerpoint/2010/main" val="245212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The Product Lifecycle</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12-4</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7765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12-4 The Product Lifecycle (1 of 5)</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65760" indent="-365760">
              <a:lnSpc>
                <a:spcPct val="100000"/>
              </a:lnSpc>
              <a:spcBef>
                <a:spcPts val="1200"/>
              </a:spcBef>
              <a:spcAft>
                <a:spcPts val="1200"/>
              </a:spcAft>
              <a:buClr>
                <a:srgbClr val="000000"/>
              </a:buClr>
            </a:pPr>
            <a:r>
              <a:rPr lang="en-US" sz="2400" b="1" noProof="0" dirty="0">
                <a:solidFill>
                  <a:srgbClr val="C00000"/>
                </a:solidFill>
                <a:latin typeface="Arial" panose="020B0604020202020204" pitchFamily="34" charset="0"/>
                <a:cs typeface="Arial" panose="020B0604020202020204" pitchFamily="34" charset="0"/>
              </a:rPr>
              <a:t>Product lifecycle </a:t>
            </a:r>
            <a:r>
              <a:rPr lang="en-US" sz="2400" noProof="0" dirty="0">
                <a:latin typeface="Arial" panose="020B0604020202020204" pitchFamily="34" charset="0"/>
                <a:cs typeface="Arial" panose="020B0604020202020204" pitchFamily="34" charset="0"/>
              </a:rPr>
              <a:t>is the progression of a product through four basic stages: introduction, growth, maturity, and decline</a:t>
            </a:r>
          </a:p>
          <a:p>
            <a:pPr marL="640080" lvl="1" indent="-320040">
              <a:lnSpc>
                <a:spcPct val="100000"/>
              </a:lnSpc>
              <a:spcBef>
                <a:spcPts val="18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Applies to products or product categories within an industry, not to individual brands</a:t>
            </a:r>
          </a:p>
          <a:p>
            <a:pPr marL="640080" lvl="1" indent="-320040">
              <a:lnSpc>
                <a:spcPct val="100000"/>
              </a:lnSpc>
              <a:spcBef>
                <a:spcPts val="12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No set schedule or time frame for each stage</a:t>
            </a:r>
          </a:p>
        </p:txBody>
      </p:sp>
    </p:spTree>
    <p:extLst>
      <p:ext uri="{BB962C8B-B14F-4D97-AF65-F5344CB8AC3E}">
        <p14:creationId xmlns:p14="http://schemas.microsoft.com/office/powerpoint/2010/main" val="194724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lstStyle/>
          <a:p>
            <a:r>
              <a:rPr lang="en-US" noProof="0" dirty="0"/>
              <a:t>Learning Objectives</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6" y="1638300"/>
            <a:ext cx="10711543" cy="4394200"/>
          </a:xfrm>
        </p:spPr>
        <p:txBody>
          <a:bodyPr>
            <a:normAutofit/>
          </a:bodyPr>
          <a:lstStyle/>
          <a:p>
            <a:pPr marL="914400" indent="-914400">
              <a:lnSpc>
                <a:spcPct val="100000"/>
              </a:lnSpc>
              <a:spcBef>
                <a:spcPts val="400"/>
              </a:spcBef>
              <a:spcAft>
                <a:spcPts val="600"/>
              </a:spcAft>
              <a:buNone/>
            </a:pPr>
            <a:r>
              <a:rPr lang="en-US" sz="2400" b="1" noProof="0" dirty="0">
                <a:cs typeface="Arial" panose="020B0604020202020204" pitchFamily="34" charset="0"/>
              </a:rPr>
              <a:t>11.1</a:t>
            </a:r>
            <a:r>
              <a:rPr lang="en-US" sz="2400" noProof="0" dirty="0">
                <a:cs typeface="Arial" panose="020B0604020202020204" pitchFamily="34" charset="0"/>
              </a:rPr>
              <a:t>	Distinguish between goods and services.</a:t>
            </a:r>
          </a:p>
          <a:p>
            <a:pPr marL="914400" indent="-914400">
              <a:lnSpc>
                <a:spcPct val="100000"/>
              </a:lnSpc>
              <a:spcBef>
                <a:spcPts val="400"/>
              </a:spcBef>
              <a:spcAft>
                <a:spcPts val="600"/>
              </a:spcAft>
              <a:buNone/>
            </a:pPr>
            <a:r>
              <a:rPr lang="en-US" sz="2400" b="1" noProof="0" dirty="0">
                <a:cs typeface="Arial" panose="020B0604020202020204" pitchFamily="34" charset="0"/>
              </a:rPr>
              <a:t>11.2</a:t>
            </a:r>
            <a:r>
              <a:rPr lang="en-US" sz="2400" noProof="0" dirty="0">
                <a:cs typeface="Arial" panose="020B0604020202020204" pitchFamily="34" charset="0"/>
              </a:rPr>
              <a:t>	Contrast the three classifications of consumer products in terms of consumer factors and marketing mix factors.</a:t>
            </a:r>
          </a:p>
          <a:p>
            <a:pPr marL="914400" indent="-914400">
              <a:lnSpc>
                <a:spcPct val="100000"/>
              </a:lnSpc>
              <a:spcBef>
                <a:spcPts val="400"/>
              </a:spcBef>
              <a:spcAft>
                <a:spcPts val="600"/>
              </a:spcAft>
              <a:buNone/>
            </a:pPr>
            <a:r>
              <a:rPr lang="en-US" sz="2400" b="1" noProof="0" dirty="0">
                <a:cs typeface="Arial" panose="020B0604020202020204" pitchFamily="34" charset="0"/>
              </a:rPr>
              <a:t>11.3</a:t>
            </a:r>
            <a:r>
              <a:rPr lang="en-US" sz="2400" noProof="0" dirty="0">
                <a:cs typeface="Arial" panose="020B0604020202020204" pitchFamily="34" charset="0"/>
              </a:rPr>
              <a:t>	Identify the six types of business products.</a:t>
            </a:r>
          </a:p>
          <a:p>
            <a:pPr marL="914400" indent="-914400">
              <a:lnSpc>
                <a:spcPct val="100000"/>
              </a:lnSpc>
              <a:spcBef>
                <a:spcPts val="400"/>
              </a:spcBef>
              <a:spcAft>
                <a:spcPts val="600"/>
              </a:spcAft>
              <a:buNone/>
            </a:pPr>
            <a:r>
              <a:rPr lang="en-US" sz="2400" b="1" noProof="0" dirty="0">
                <a:cs typeface="Arial" panose="020B0604020202020204" pitchFamily="34" charset="0"/>
              </a:rPr>
              <a:t>11.4</a:t>
            </a:r>
            <a:r>
              <a:rPr lang="en-US" sz="2400" noProof="0" dirty="0">
                <a:cs typeface="Arial" panose="020B0604020202020204" pitchFamily="34" charset="0"/>
              </a:rPr>
              <a:t>	Summarize the major elements of brand equity.</a:t>
            </a:r>
          </a:p>
          <a:p>
            <a:pPr marL="914400" indent="-914400">
              <a:lnSpc>
                <a:spcPct val="100000"/>
              </a:lnSpc>
              <a:spcBef>
                <a:spcPts val="400"/>
              </a:spcBef>
              <a:spcAft>
                <a:spcPts val="600"/>
              </a:spcAft>
              <a:buNone/>
            </a:pPr>
            <a:r>
              <a:rPr lang="en-US" sz="2400" b="1" noProof="0" dirty="0">
                <a:cs typeface="Arial" panose="020B0604020202020204" pitchFamily="34" charset="0"/>
              </a:rPr>
              <a:t>11.5	</a:t>
            </a:r>
            <a:r>
              <a:rPr lang="en-US" sz="2400" noProof="0" dirty="0">
                <a:cs typeface="Arial" panose="020B0604020202020204" pitchFamily="34" charset="0"/>
              </a:rPr>
              <a:t>Differentiate the methods used to develop and protect brand identity.</a:t>
            </a:r>
          </a:p>
          <a:p>
            <a:pPr marL="914400" indent="-914400">
              <a:lnSpc>
                <a:spcPct val="100000"/>
              </a:lnSpc>
              <a:spcBef>
                <a:spcPts val="400"/>
              </a:spcBef>
              <a:spcAft>
                <a:spcPts val="600"/>
              </a:spcAft>
              <a:buNone/>
            </a:pPr>
            <a:r>
              <a:rPr lang="en-US" sz="2400" b="1" noProof="0" dirty="0">
                <a:cs typeface="Arial" panose="020B0604020202020204" pitchFamily="34" charset="0"/>
              </a:rPr>
              <a:t>11.6	</a:t>
            </a:r>
            <a:r>
              <a:rPr lang="en-US" sz="2400" noProof="0" dirty="0">
                <a:cs typeface="Arial" panose="020B0604020202020204" pitchFamily="34" charset="0"/>
              </a:rPr>
              <a:t>Outline the various types of brand strategies used by marketers.</a:t>
            </a:r>
          </a:p>
          <a:p>
            <a:pPr marL="914400" indent="-914400">
              <a:lnSpc>
                <a:spcPct val="100000"/>
              </a:lnSpc>
              <a:spcBef>
                <a:spcPts val="400"/>
              </a:spcBef>
              <a:spcAft>
                <a:spcPts val="600"/>
              </a:spcAft>
              <a:buNone/>
            </a:pPr>
            <a:endParaRPr lang="en-US" sz="2400" noProof="0" dirty="0"/>
          </a:p>
        </p:txBody>
      </p:sp>
    </p:spTree>
    <p:extLst>
      <p:ext uri="{BB962C8B-B14F-4D97-AF65-F5344CB8AC3E}">
        <p14:creationId xmlns:p14="http://schemas.microsoft.com/office/powerpoint/2010/main" val="81248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Exhibit 12.4 Stages in the Product Lifecycle</a:t>
            </a:r>
          </a:p>
        </p:txBody>
      </p:sp>
      <p:pic>
        <p:nvPicPr>
          <p:cNvPr id="1026" name="Picture 2" descr="What is the Product Life Cycle? Definition, Examples, and Resources">
            <a:extLst>
              <a:ext uri="{FF2B5EF4-FFF2-40B4-BE49-F238E27FC236}">
                <a16:creationId xmlns:a16="http://schemas.microsoft.com/office/drawing/2014/main" id="{0687479E-2C97-1098-240C-8898CB533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669" y="1266825"/>
            <a:ext cx="5745131"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25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12-4 The Product Lifecycle (2 of 5)</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65760" indent="-365760">
              <a:lnSpc>
                <a:spcPct val="100000"/>
              </a:lnSpc>
              <a:spcBef>
                <a:spcPts val="1200"/>
              </a:spcBef>
              <a:spcAft>
                <a:spcPts val="1200"/>
              </a:spcAft>
              <a:buClr>
                <a:srgbClr val="000000"/>
              </a:buClr>
              <a:buFont typeface="Arial" panose="020B0604020202020204" pitchFamily="34" charset="0"/>
              <a:buChar char="•"/>
            </a:pPr>
            <a:r>
              <a:rPr lang="en-US" sz="2400" b="1" noProof="0" dirty="0">
                <a:solidFill>
                  <a:srgbClr val="C00000"/>
                </a:solidFill>
              </a:rPr>
              <a:t>Introductory stage: </a:t>
            </a:r>
            <a:r>
              <a:rPr lang="en-US" sz="2400" noProof="0" dirty="0"/>
              <a:t>first stage of the product lifecycle, in which a firm works to stimulate sales of a new product</a:t>
            </a:r>
          </a:p>
          <a:p>
            <a:pPr marL="365760" indent="-365760">
              <a:lnSpc>
                <a:spcPct val="100000"/>
              </a:lnSpc>
              <a:spcBef>
                <a:spcPts val="1200"/>
              </a:spcBef>
              <a:spcAft>
                <a:spcPts val="1200"/>
              </a:spcAft>
              <a:buClr>
                <a:srgbClr val="000000"/>
              </a:buClr>
              <a:buFont typeface="Arial" panose="020B0604020202020204" pitchFamily="34" charset="0"/>
              <a:buChar char="•"/>
            </a:pPr>
            <a:r>
              <a:rPr lang="en-US" sz="2400" noProof="0" dirty="0"/>
              <a:t>The public </a:t>
            </a:r>
            <a:r>
              <a:rPr lang="en-US" sz="2400" noProof="0" dirty="0">
                <a:latin typeface="Arial" panose="020B0604020202020204" pitchFamily="34" charset="0"/>
                <a:cs typeface="Arial" panose="020B0604020202020204" pitchFamily="34" charset="0"/>
              </a:rPr>
              <a:t>becomes acquainted with the item’s merits and begins to accept it.</a:t>
            </a:r>
            <a:r>
              <a:rPr lang="tr-TR" sz="2400" noProof="0" dirty="0">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Sales</a:t>
            </a: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volume</a:t>
            </a: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begins</a:t>
            </a: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to</a:t>
            </a: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grow</a:t>
            </a: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profits</a:t>
            </a: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don’t</a:t>
            </a: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immediately</a:t>
            </a:r>
            <a:r>
              <a:rPr lang="tr-TR" sz="2400" dirty="0">
                <a:solidFill>
                  <a:srgbClr val="000000"/>
                </a:solidFill>
                <a:latin typeface="Arial" panose="020B0604020202020204" pitchFamily="34" charset="0"/>
                <a:cs typeface="Arial" panose="020B0604020202020204" pitchFamily="34" charset="0"/>
              </a:rPr>
              <a:t> </a:t>
            </a:r>
            <a:r>
              <a:rPr lang="tr-TR" sz="2400" dirty="0" err="1">
                <a:solidFill>
                  <a:srgbClr val="000000"/>
                </a:solidFill>
                <a:latin typeface="Arial" panose="020B0604020202020204" pitchFamily="34" charset="0"/>
                <a:cs typeface="Arial" panose="020B0604020202020204" pitchFamily="34" charset="0"/>
              </a:rPr>
              <a:t>follow</a:t>
            </a:r>
            <a:r>
              <a:rPr lang="tr-TR" sz="2400" dirty="0">
                <a:solidFill>
                  <a:srgbClr val="000000"/>
                </a:solidFill>
                <a:latin typeface="Arial" panose="020B0604020202020204" pitchFamily="34" charset="0"/>
                <a:cs typeface="Arial" panose="020B0604020202020204" pitchFamily="34" charset="0"/>
              </a:rPr>
              <a:t>.</a:t>
            </a:r>
            <a:endParaRPr lang="en-US" sz="2400" noProof="0" dirty="0">
              <a:latin typeface="Arial" panose="020B0604020202020204" pitchFamily="34" charset="0"/>
              <a:cs typeface="Arial" panose="020B0604020202020204" pitchFamily="34" charset="0"/>
            </a:endParaRPr>
          </a:p>
          <a:p>
            <a:pPr marL="640080" lvl="1" indent="-320040">
              <a:lnSpc>
                <a:spcPct val="100000"/>
              </a:lnSpc>
              <a:spcBef>
                <a:spcPts val="1200"/>
              </a:spcBef>
              <a:spcAft>
                <a:spcPts val="12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Example: Driverless cars are currently in the introductory stage.</a:t>
            </a:r>
            <a:endParaRPr lang="tr-TR" noProof="0" dirty="0">
              <a:solidFill>
                <a:srgbClr val="000000"/>
              </a:solidFill>
              <a:latin typeface="Arial" panose="020B0604020202020204" pitchFamily="34" charset="0"/>
              <a:cs typeface="Arial" panose="020B0604020202020204" pitchFamily="34" charset="0"/>
            </a:endParaRPr>
          </a:p>
          <a:p>
            <a:pPr marL="320040" lvl="1" indent="0">
              <a:lnSpc>
                <a:spcPct val="100000"/>
              </a:lnSpc>
              <a:spcBef>
                <a:spcPts val="1200"/>
              </a:spcBef>
              <a:spcAft>
                <a:spcPts val="1200"/>
              </a:spcAft>
              <a:buClr>
                <a:srgbClr val="000000"/>
              </a:buClr>
              <a:buNone/>
            </a:pPr>
            <a:r>
              <a:rPr lang="en-US" noProof="0" dirty="0">
                <a:solidFill>
                  <a:srgbClr val="000000"/>
                </a:solidFill>
                <a:latin typeface="Arial" panose="020B0604020202020204" pitchFamily="34" charset="0"/>
                <a:cs typeface="Arial" panose="020B0604020202020204" pitchFamily="34" charset="0"/>
              </a:rPr>
              <a:t>GM,</a:t>
            </a:r>
            <a:r>
              <a:rPr lang="tr-TR" noProof="0" dirty="0">
                <a:solidFill>
                  <a:srgbClr val="000000"/>
                </a:solidFill>
                <a:latin typeface="Arial" panose="020B0604020202020204" pitchFamily="34" charset="0"/>
                <a:cs typeface="Arial" panose="020B0604020202020204" pitchFamily="34" charset="0"/>
              </a:rPr>
              <a:t> </a:t>
            </a:r>
            <a:r>
              <a:rPr lang="en-US" noProof="0" dirty="0">
                <a:solidFill>
                  <a:srgbClr val="000000"/>
                </a:solidFill>
                <a:latin typeface="Arial" panose="020B0604020202020204" pitchFamily="34" charset="0"/>
                <a:cs typeface="Arial" panose="020B0604020202020204" pitchFamily="34" charset="0"/>
              </a:rPr>
              <a:t>Ford, and BMW have all expressed their intent to put driverless cars on the road within the next decade. Initially, costs will be high and profits minimal. However, these companies hope market growth in the category will eventually produce big profits.1</a:t>
            </a:r>
          </a:p>
        </p:txBody>
      </p:sp>
    </p:spTree>
    <p:extLst>
      <p:ext uri="{BB962C8B-B14F-4D97-AF65-F5344CB8AC3E}">
        <p14:creationId xmlns:p14="http://schemas.microsoft.com/office/powerpoint/2010/main" val="329259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12-4 The Product Lifecycle (3 of 5)</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65760" indent="-365760">
              <a:lnSpc>
                <a:spcPct val="100000"/>
              </a:lnSpc>
              <a:spcBef>
                <a:spcPts val="600"/>
              </a:spcBef>
              <a:spcAft>
                <a:spcPts val="1200"/>
              </a:spcAft>
              <a:buClr>
                <a:srgbClr val="000000"/>
              </a:buClr>
              <a:buFont typeface="Arial" panose="020B0604020202020204" pitchFamily="34" charset="0"/>
              <a:buChar char="•"/>
            </a:pPr>
            <a:r>
              <a:rPr lang="en-US" sz="2400" b="1" noProof="0" dirty="0">
                <a:solidFill>
                  <a:srgbClr val="C00000"/>
                </a:solidFill>
              </a:rPr>
              <a:t>Growth stage: </a:t>
            </a:r>
            <a:r>
              <a:rPr lang="en-US" sz="2400" noProof="0" dirty="0"/>
              <a:t>second stage of the product lifecycle that begins when a firm starts to realize substantial profits from its investment</a:t>
            </a:r>
          </a:p>
          <a:p>
            <a:pPr marL="365760" indent="-365760">
              <a:lnSpc>
                <a:spcPct val="100000"/>
              </a:lnSpc>
              <a:spcBef>
                <a:spcPts val="6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Sales volume rises rapidly in this stage.</a:t>
            </a:r>
          </a:p>
          <a:p>
            <a:pPr marL="365760" indent="-365760">
              <a:lnSpc>
                <a:spcPct val="100000"/>
              </a:lnSpc>
              <a:spcBef>
                <a:spcPts val="600"/>
              </a:spcBef>
              <a:spcAft>
                <a:spcPts val="1200"/>
              </a:spcAft>
              <a:buClr>
                <a:srgbClr val="000000"/>
              </a:buClr>
              <a:buFont typeface="Arial" panose="020B0604020202020204" pitchFamily="34" charset="0"/>
              <a:buChar char="•"/>
            </a:pPr>
            <a:r>
              <a:rPr lang="tr-TR" sz="2400" dirty="0" err="1">
                <a:latin typeface="Arial" panose="020B0604020202020204" pitchFamily="34" charset="0"/>
                <a:cs typeface="Arial" panose="020B0604020202020204" pitchFamily="34" charset="0"/>
              </a:rPr>
              <a:t>Category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becomes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attractive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and</a:t>
            </a:r>
            <a:r>
              <a:rPr lang="tr-TR" sz="2400" dirty="0">
                <a:latin typeface="Arial" panose="020B0604020202020204" pitchFamily="34" charset="0"/>
                <a:cs typeface="Arial" panose="020B0604020202020204" pitchFamily="34" charset="0"/>
              </a:rPr>
              <a:t> c</a:t>
            </a:r>
            <a:r>
              <a:rPr lang="en-US" sz="2400" noProof="0" dirty="0" err="1">
                <a:latin typeface="Arial" panose="020B0604020202020204" pitchFamily="34" charset="0"/>
                <a:cs typeface="Arial" panose="020B0604020202020204" pitchFamily="34" charset="0"/>
              </a:rPr>
              <a:t>ompetitors</a:t>
            </a:r>
            <a:r>
              <a:rPr lang="tr-TR" sz="2400" noProof="0" dirty="0">
                <a:latin typeface="Arial" panose="020B0604020202020204" pitchFamily="34" charset="0"/>
                <a:cs typeface="Arial" panose="020B0604020202020204" pitchFamily="34" charset="0"/>
              </a:rPr>
              <a:t> start </a:t>
            </a:r>
            <a:r>
              <a:rPr lang="tr-TR" sz="2400" noProof="0" dirty="0" err="1">
                <a:latin typeface="Arial" panose="020B0604020202020204" pitchFamily="34" charset="0"/>
                <a:cs typeface="Arial" panose="020B0604020202020204" pitchFamily="34" charset="0"/>
              </a:rPr>
              <a:t>to</a:t>
            </a:r>
            <a:r>
              <a:rPr lang="en-US" sz="2400" noProof="0" dirty="0">
                <a:latin typeface="Arial" panose="020B0604020202020204" pitchFamily="34" charset="0"/>
                <a:cs typeface="Arial" panose="020B0604020202020204" pitchFamily="34" charset="0"/>
              </a:rPr>
              <a:t> enter the marketplace.</a:t>
            </a:r>
          </a:p>
          <a:p>
            <a:pPr marL="640080" lvl="1" indent="-320040">
              <a:lnSpc>
                <a:spcPct val="100000"/>
              </a:lnSpc>
              <a:spcBef>
                <a:spcPts val="600"/>
              </a:spcBef>
              <a:spcAft>
                <a:spcPts val="12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Creates new challenges for marketers</a:t>
            </a:r>
          </a:p>
          <a:p>
            <a:pPr marL="640080" lvl="1" indent="-320040">
              <a:lnSpc>
                <a:spcPct val="100000"/>
              </a:lnSpc>
              <a:spcBef>
                <a:spcPts val="600"/>
              </a:spcBef>
              <a:spcAft>
                <a:spcPts val="1200"/>
              </a:spcAft>
              <a:buClr>
                <a:srgbClr val="000000"/>
              </a:buClr>
              <a:buFont typeface="Arial" panose="020B0604020202020204" pitchFamily="34" charset="0"/>
              <a:buChar char="•"/>
              <a:tabLst>
                <a:tab pos="731520" algn="l"/>
              </a:tabLst>
            </a:pPr>
            <a:r>
              <a:rPr lang="en-US" noProof="0" dirty="0">
                <a:solidFill>
                  <a:srgbClr val="000000"/>
                </a:solidFill>
                <a:latin typeface="Arial" panose="020B0604020202020204" pitchFamily="34" charset="0"/>
                <a:cs typeface="Arial" panose="020B0604020202020204" pitchFamily="34" charset="0"/>
              </a:rPr>
              <a:t>Industry profits often peak and begin to decline.</a:t>
            </a:r>
          </a:p>
          <a:p>
            <a:pPr marL="914400" lvl="1" indent="-320040">
              <a:lnSpc>
                <a:spcPct val="100000"/>
              </a:lnSpc>
              <a:spcBef>
                <a:spcPts val="6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Example: After early years of strong growth and profitability in the cell phone market, competition has turned fierce among Apple, Samsung, and LG Electronics.</a:t>
            </a:r>
          </a:p>
        </p:txBody>
      </p:sp>
    </p:spTree>
    <p:extLst>
      <p:ext uri="{BB962C8B-B14F-4D97-AF65-F5344CB8AC3E}">
        <p14:creationId xmlns:p14="http://schemas.microsoft.com/office/powerpoint/2010/main" val="129318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12-4 The Product Lifecycle (4 of 5)</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65760" indent="-365760">
              <a:lnSpc>
                <a:spcPct val="100000"/>
              </a:lnSpc>
              <a:spcBef>
                <a:spcPts val="1200"/>
              </a:spcBef>
              <a:spcAft>
                <a:spcPts val="1200"/>
              </a:spcAft>
              <a:buClr>
                <a:srgbClr val="000000"/>
              </a:buClr>
            </a:pPr>
            <a:r>
              <a:rPr lang="en-US" sz="2400" b="1" noProof="0" dirty="0">
                <a:solidFill>
                  <a:srgbClr val="C00000"/>
                </a:solidFill>
              </a:rPr>
              <a:t>Maturity stage: </a:t>
            </a:r>
            <a:r>
              <a:rPr lang="en-US" sz="2400" noProof="0" dirty="0"/>
              <a:t>third stage of product lifecycle, in which industry sales reach a plateau</a:t>
            </a:r>
            <a:endParaRPr lang="en-US" sz="2400" noProof="0" dirty="0">
              <a:latin typeface="Arial" panose="020B0604020202020204" pitchFamily="34" charset="0"/>
              <a:cs typeface="Arial" panose="020B0604020202020204" pitchFamily="34" charset="0"/>
            </a:endParaRPr>
          </a:p>
          <a:p>
            <a:pPr marL="365760" indent="-365760">
              <a:lnSpc>
                <a:spcPct val="100000"/>
              </a:lnSpc>
              <a:spcBef>
                <a:spcPts val="1200"/>
              </a:spcBef>
              <a:spcAft>
                <a:spcPts val="1200"/>
              </a:spcAft>
              <a:buClr>
                <a:srgbClr val="000000"/>
              </a:buClr>
            </a:pPr>
            <a:r>
              <a:rPr lang="en-US" sz="2400" noProof="0" dirty="0">
                <a:latin typeface="Arial" panose="020B0604020202020204" pitchFamily="34" charset="0"/>
                <a:cs typeface="Arial" panose="020B0604020202020204" pitchFamily="34" charset="0"/>
              </a:rPr>
              <a:t>Industry profits continue to decline as competition intensifies.</a:t>
            </a:r>
            <a:endParaRPr lang="tr-TR" sz="2400" noProof="0" dirty="0">
              <a:latin typeface="Arial" panose="020B0604020202020204" pitchFamily="34" charset="0"/>
              <a:cs typeface="Arial" panose="020B0604020202020204" pitchFamily="34" charset="0"/>
            </a:endParaRPr>
          </a:p>
          <a:p>
            <a:pPr marL="365760" indent="-365760">
              <a:lnSpc>
                <a:spcPct val="100000"/>
              </a:lnSpc>
              <a:spcBef>
                <a:spcPts val="1200"/>
              </a:spcBef>
              <a:spcAft>
                <a:spcPts val="1200"/>
              </a:spcAft>
              <a:buClr>
                <a:srgbClr val="000000"/>
              </a:buClr>
            </a:pPr>
            <a:r>
              <a:rPr lang="tr-TR" sz="2400" dirty="0">
                <a:latin typeface="Arial" panose="020B0604020202020204" pitchFamily="34" charset="0"/>
                <a:cs typeface="Arial" panose="020B0604020202020204" pitchFamily="34" charset="0"/>
              </a:rPr>
              <a:t>M</a:t>
            </a:r>
            <a:r>
              <a:rPr lang="en-US" sz="2400" noProof="0" dirty="0">
                <a:latin typeface="Arial" panose="020B0604020202020204" pitchFamily="34" charset="0"/>
                <a:cs typeface="Arial" panose="020B0604020202020204" pitchFamily="34" charset="0"/>
              </a:rPr>
              <a:t>any competitors have entered the market, and industry profits continue to decline as competition intensifies.</a:t>
            </a:r>
          </a:p>
          <a:p>
            <a:pPr marL="640080" lvl="1" indent="-320040">
              <a:lnSpc>
                <a:spcPct val="100000"/>
              </a:lnSpc>
              <a:spcBef>
                <a:spcPts val="12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Example: Digital cameras are in the maturity stage.</a:t>
            </a:r>
          </a:p>
        </p:txBody>
      </p:sp>
    </p:spTree>
    <p:extLst>
      <p:ext uri="{BB962C8B-B14F-4D97-AF65-F5344CB8AC3E}">
        <p14:creationId xmlns:p14="http://schemas.microsoft.com/office/powerpoint/2010/main" val="337889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12-4 The Product Lifecycle (5 of 5)</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65760" indent="-365760">
              <a:lnSpc>
                <a:spcPct val="100000"/>
              </a:lnSpc>
              <a:spcBef>
                <a:spcPts val="600"/>
              </a:spcBef>
              <a:spcAft>
                <a:spcPts val="1200"/>
              </a:spcAft>
              <a:buClr>
                <a:srgbClr val="000000"/>
              </a:buClr>
              <a:buFont typeface="Arial" panose="020B0604020202020204" pitchFamily="34" charset="0"/>
              <a:buChar char="•"/>
            </a:pPr>
            <a:r>
              <a:rPr lang="en-US" sz="2400" b="1" noProof="0" dirty="0">
                <a:solidFill>
                  <a:srgbClr val="C00000"/>
                </a:solidFill>
              </a:rPr>
              <a:t>Decline stage:</a:t>
            </a:r>
            <a:r>
              <a:rPr lang="en-US" sz="2400" noProof="0" dirty="0">
                <a:solidFill>
                  <a:srgbClr val="C00000"/>
                </a:solidFill>
              </a:rPr>
              <a:t> </a:t>
            </a:r>
            <a:r>
              <a:rPr lang="en-US" sz="2400" noProof="0" dirty="0"/>
              <a:t>final stage of the product lifecycle, in which innovations or </a:t>
            </a:r>
            <a:r>
              <a:rPr lang="en-US" sz="2400" noProof="0" dirty="0">
                <a:latin typeface="Arial" panose="020B0604020202020204" pitchFamily="34" charset="0"/>
                <a:cs typeface="Arial" panose="020B0604020202020204" pitchFamily="34" charset="0"/>
              </a:rPr>
              <a:t>shifts in consumer preferences bring about a steady decline in industry sales</a:t>
            </a:r>
          </a:p>
          <a:p>
            <a:pPr marL="640080" lvl="1" indent="-320040">
              <a:lnSpc>
                <a:spcPct val="100000"/>
              </a:lnSpc>
              <a:spcBef>
                <a:spcPts val="600"/>
              </a:spcBef>
              <a:spcAft>
                <a:spcPts val="12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Example: Dial telephones → touch-tone phones → portable phones → cell phones</a:t>
            </a:r>
          </a:p>
          <a:p>
            <a:pPr marL="640080" lvl="1" indent="-320040">
              <a:lnSpc>
                <a:spcPct val="100000"/>
              </a:lnSpc>
              <a:spcBef>
                <a:spcPts val="600"/>
              </a:spcBef>
              <a:spcAft>
                <a:spcPts val="12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35-mm home movies → videotape → DVD → streaming services</a:t>
            </a:r>
          </a:p>
        </p:txBody>
      </p:sp>
    </p:spTree>
    <p:extLst>
      <p:ext uri="{BB962C8B-B14F-4D97-AF65-F5344CB8AC3E}">
        <p14:creationId xmlns:p14="http://schemas.microsoft.com/office/powerpoint/2010/main" val="4045483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Exhibit 12.5 Marketing Challenges Across the Product Lifecycle</a:t>
            </a:r>
          </a:p>
        </p:txBody>
      </p:sp>
      <p:graphicFrame>
        <p:nvGraphicFramePr>
          <p:cNvPr id="8" name="Table 2">
            <a:extLst>
              <a:ext uri="{FF2B5EF4-FFF2-40B4-BE49-F238E27FC236}">
                <a16:creationId xmlns:a16="http://schemas.microsoft.com/office/drawing/2014/main" id="{CE508B34-E765-4909-94AF-03E5C64BF3B2}"/>
              </a:ext>
            </a:extLst>
          </p:cNvPr>
          <p:cNvGraphicFramePr>
            <a:graphicFrameLocks noGrp="1"/>
          </p:cNvGraphicFramePr>
          <p:nvPr>
            <p:ph type="tbl" sz="quarter" idx="10"/>
            <p:extLst>
              <p:ext uri="{D42A27DB-BD31-4B8C-83A1-F6EECF244321}">
                <p14:modId xmlns:p14="http://schemas.microsoft.com/office/powerpoint/2010/main" val="3557810803"/>
              </p:ext>
            </p:extLst>
          </p:nvPr>
        </p:nvGraphicFramePr>
        <p:xfrm>
          <a:off x="586386" y="1368135"/>
          <a:ext cx="11019229" cy="4754879"/>
        </p:xfrm>
        <a:graphic>
          <a:graphicData uri="http://schemas.openxmlformats.org/drawingml/2006/table">
            <a:tbl>
              <a:tblPr firstRow="1" bandRow="1">
                <a:tableStyleId>{5C22544A-7EE6-4342-B048-85BDC9FD1C3A}</a:tableStyleId>
              </a:tblPr>
              <a:tblGrid>
                <a:gridCol w="2149549">
                  <a:extLst>
                    <a:ext uri="{9D8B030D-6E8A-4147-A177-3AD203B41FA5}">
                      <a16:colId xmlns:a16="http://schemas.microsoft.com/office/drawing/2014/main" val="3532458289"/>
                    </a:ext>
                  </a:extLst>
                </a:gridCol>
                <a:gridCol w="2651760">
                  <a:extLst>
                    <a:ext uri="{9D8B030D-6E8A-4147-A177-3AD203B41FA5}">
                      <a16:colId xmlns:a16="http://schemas.microsoft.com/office/drawing/2014/main" val="2564591482"/>
                    </a:ext>
                  </a:extLst>
                </a:gridCol>
                <a:gridCol w="6217920">
                  <a:extLst>
                    <a:ext uri="{9D8B030D-6E8A-4147-A177-3AD203B41FA5}">
                      <a16:colId xmlns:a16="http://schemas.microsoft.com/office/drawing/2014/main" val="2293618107"/>
                    </a:ext>
                  </a:extLst>
                </a:gridCol>
              </a:tblGrid>
              <a:tr h="637915">
                <a:tc>
                  <a:txBody>
                    <a:bodyPr/>
                    <a:lstStyle/>
                    <a:p>
                      <a:pPr algn="ctr"/>
                      <a:r>
                        <a:rPr lang="en-US" sz="1600" dirty="0">
                          <a:latin typeface="Arial" panose="020B0604020202020204" pitchFamily="34" charset="0"/>
                          <a:cs typeface="Arial" panose="020B0604020202020204" pitchFamily="34" charset="0"/>
                        </a:rPr>
                        <a:t>Stage in Product Lifecycle</a:t>
                      </a:r>
                    </a:p>
                  </a:txBody>
                  <a:tcPr>
                    <a:solidFill>
                      <a:srgbClr val="0062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Key Marketing Challenge</a:t>
                      </a:r>
                    </a:p>
                  </a:txBody>
                  <a:tcPr>
                    <a:solidFill>
                      <a:srgbClr val="0062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Key Marketing Approach</a:t>
                      </a:r>
                    </a:p>
                  </a:txBody>
                  <a:tcPr>
                    <a:solidFill>
                      <a:srgbClr val="006298"/>
                    </a:solidFill>
                  </a:tcPr>
                </a:tc>
                <a:extLst>
                  <a:ext uri="{0D108BD9-81ED-4DB2-BD59-A6C34878D82A}">
                    <a16:rowId xmlns:a16="http://schemas.microsoft.com/office/drawing/2014/main" val="929213733"/>
                  </a:ext>
                </a:extLst>
              </a:tr>
              <a:tr h="1175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latin typeface="Arial" panose="020B0604020202020204" pitchFamily="34" charset="0"/>
                          <a:ea typeface="Arial" charset="0"/>
                          <a:cs typeface="Arial" panose="020B0604020202020204" pitchFamily="34" charset="0"/>
                        </a:rPr>
                        <a:t>Introductory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rgbClr val="000000"/>
                          </a:solidFill>
                          <a:latin typeface="Arial" panose="020B0604020202020204" pitchFamily="34" charset="0"/>
                          <a:cs typeface="Arial" panose="020B0604020202020204" pitchFamily="34" charset="0"/>
                        </a:rPr>
                        <a:t>Need to stimulate initial demand</a:t>
                      </a:r>
                    </a:p>
                    <a:p>
                      <a:endParaRPr lang="en-US" sz="1600" dirty="0">
                        <a:solidFill>
                          <a:srgbClr val="000000"/>
                        </a:solidFill>
                        <a:latin typeface="Arial" panose="020B0604020202020204" pitchFamily="34" charset="0"/>
                        <a:cs typeface="Arial" panose="020B0604020202020204" pitchFamily="34" charset="0"/>
                      </a:endParaRPr>
                    </a:p>
                  </a:txBody>
                  <a:tcPr/>
                </a:tc>
                <a:tc>
                  <a:txBody>
                    <a:bodyPr/>
                    <a:lstStyle/>
                    <a:p>
                      <a:pPr marL="274320" indent="-274320">
                        <a:buFont typeface="Arial" panose="020B0604020202020204" pitchFamily="34" charset="0"/>
                        <a:buChar char="•"/>
                      </a:pPr>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Communicate information to consumers about product features through advertising</a:t>
                      </a:r>
                    </a:p>
                    <a:p>
                      <a:pPr marL="274320" indent="-274320">
                        <a:buFont typeface="Arial" panose="020B0604020202020204" pitchFamily="34" charset="0"/>
                        <a:buChar char="•"/>
                      </a:pPr>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Induce distribution channel members to carry the product, sometimes through discounting</a:t>
                      </a:r>
                    </a:p>
                  </a:txBody>
                  <a:tcPr/>
                </a:tc>
                <a:extLst>
                  <a:ext uri="{0D108BD9-81ED-4DB2-BD59-A6C34878D82A}">
                    <a16:rowId xmlns:a16="http://schemas.microsoft.com/office/drawing/2014/main" val="2017040155"/>
                  </a:ext>
                </a:extLst>
              </a:tr>
              <a:tr h="637915">
                <a:tc>
                  <a:txBody>
                    <a:bodyPr/>
                    <a:lstStyle/>
                    <a:p>
                      <a:r>
                        <a:rPr lang="en-US" sz="1600" dirty="0">
                          <a:solidFill>
                            <a:srgbClr val="000000"/>
                          </a:solidFill>
                          <a:latin typeface="Arial" panose="020B0604020202020204" pitchFamily="34" charset="0"/>
                          <a:cs typeface="Arial" panose="020B0604020202020204" pitchFamily="34" charset="0"/>
                        </a:rPr>
                        <a:t>Growth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rgbClr val="000000"/>
                          </a:solidFill>
                          <a:latin typeface="Arial" panose="020B0604020202020204" pitchFamily="34" charset="0"/>
                          <a:cs typeface="Arial" panose="020B0604020202020204" pitchFamily="34" charset="0"/>
                        </a:rPr>
                        <a:t>Need to encourage trial purchases</a:t>
                      </a:r>
                    </a:p>
                  </a:txBody>
                  <a:tcPr/>
                </a:tc>
                <a:tc>
                  <a:txBody>
                    <a:bodyPr/>
                    <a:lstStyle/>
                    <a:p>
                      <a:pPr marL="274320" indent="-274320">
                        <a:buFont typeface="Arial" panose="020B0604020202020204" pitchFamily="34" charset="0"/>
                        <a:buChar char="•"/>
                      </a:pPr>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Use promotional tools and price discounts to motivate hesitant buyers</a:t>
                      </a:r>
                      <a:endParaRPr lang="en-US" sz="16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3640361"/>
                  </a:ext>
                </a:extLst>
              </a:tr>
              <a:tr h="1397431">
                <a:tc>
                  <a:txBody>
                    <a:bodyPr/>
                    <a:lstStyle/>
                    <a:p>
                      <a:r>
                        <a:rPr lang="en-US" sz="1600" dirty="0">
                          <a:solidFill>
                            <a:srgbClr val="000000"/>
                          </a:solidFill>
                          <a:latin typeface="Arial" panose="020B0604020202020204" pitchFamily="34" charset="0"/>
                          <a:cs typeface="Arial" panose="020B0604020202020204" pitchFamily="34" charset="0"/>
                        </a:rPr>
                        <a:t>Maturity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Need to counter intense competition</a:t>
                      </a:r>
                      <a:endParaRPr lang="en-US" sz="1600" b="0" baseline="0" dirty="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txBody>
                  <a:tcPr/>
                </a:tc>
                <a:tc>
                  <a:txBody>
                    <a:bodyPr/>
                    <a:lstStyle/>
                    <a:p>
                      <a:pPr marL="274320" indent="-274320">
                        <a:buFont typeface="Arial" panose="020B0604020202020204" pitchFamily="34" charset="0"/>
                        <a:buChar char="•"/>
                      </a:pPr>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Shift focus of promotions to emphasize competitive differences</a:t>
                      </a:r>
                    </a:p>
                    <a:p>
                      <a:pPr marL="274320" indent="-274320">
                        <a:buFont typeface="Arial" panose="020B0604020202020204" pitchFamily="34" charset="0"/>
                        <a:buChar char="•"/>
                      </a:pPr>
                      <a:r>
                        <a:rPr lang="en-US" sz="1600" b="1" i="0" u="none" strike="noStrike" kern="1200" baseline="0" dirty="0">
                          <a:solidFill>
                            <a:srgbClr val="000000"/>
                          </a:solidFill>
                          <a:latin typeface="Arial" panose="020B0604020202020204" pitchFamily="34" charset="0"/>
                          <a:ea typeface="+mn-ea"/>
                          <a:cs typeface="Arial" panose="020B0604020202020204" pitchFamily="34" charset="0"/>
                        </a:rPr>
                        <a:t>Differentiate product </a:t>
                      </a:r>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through focus on attributes like quality, reliability, service, redesign</a:t>
                      </a:r>
                    </a:p>
                    <a:p>
                      <a:pPr marL="274320" indent="-274320">
                        <a:buFont typeface="Arial" panose="020B0604020202020204" pitchFamily="34" charset="0"/>
                        <a:buChar char="•"/>
                      </a:pPr>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Possibly </a:t>
                      </a:r>
                      <a:r>
                        <a:rPr lang="en-US" sz="1600" b="1" i="0" u="none" strike="noStrike" kern="1200" baseline="0" dirty="0">
                          <a:solidFill>
                            <a:srgbClr val="000000"/>
                          </a:solidFill>
                          <a:latin typeface="Arial" panose="020B0604020202020204" pitchFamily="34" charset="0"/>
                          <a:ea typeface="+mn-ea"/>
                          <a:cs typeface="Arial" panose="020B0604020202020204" pitchFamily="34" charset="0"/>
                        </a:rPr>
                        <a:t>redesign product or offer additional colors, styles, features</a:t>
                      </a:r>
                    </a:p>
                  </a:txBody>
                  <a:tcPr/>
                </a:tc>
                <a:extLst>
                  <a:ext uri="{0D108BD9-81ED-4DB2-BD59-A6C34878D82A}">
                    <a16:rowId xmlns:a16="http://schemas.microsoft.com/office/drawing/2014/main" val="2611737118"/>
                  </a:ext>
                </a:extLst>
              </a:tr>
              <a:tr h="906511">
                <a:tc>
                  <a:txBody>
                    <a:bodyPr/>
                    <a:lstStyle/>
                    <a:p>
                      <a:r>
                        <a:rPr lang="en-US" sz="1600" dirty="0">
                          <a:solidFill>
                            <a:srgbClr val="000000"/>
                          </a:solidFill>
                          <a:latin typeface="Arial" panose="020B0604020202020204" pitchFamily="34" charset="0"/>
                          <a:cs typeface="Arial" panose="020B0604020202020204" pitchFamily="34" charset="0"/>
                        </a:rPr>
                        <a:t>Decline</a:t>
                      </a:r>
                    </a:p>
                  </a:txBody>
                  <a:tcPr/>
                </a:tc>
                <a:tc>
                  <a:txBody>
                    <a:bodyPr/>
                    <a:lstStyle/>
                    <a:p>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Maximize remaining</a:t>
                      </a:r>
                    </a:p>
                    <a:p>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profits</a:t>
                      </a:r>
                      <a:endParaRPr lang="en-US" sz="1600" b="0" baseline="0" dirty="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txBody>
                  <a:tcPr/>
                </a:tc>
                <a:tc>
                  <a:txBody>
                    <a:bodyPr/>
                    <a:lstStyle/>
                    <a:p>
                      <a:pPr marL="274320" indent="-274320">
                        <a:buFont typeface="Arial" panose="020B0604020202020204" pitchFamily="34" charset="0"/>
                        <a:buChar char="•"/>
                      </a:pPr>
                      <a:r>
                        <a:rPr lang="en-US" sz="1600" b="1" i="0" u="none" strike="noStrike" kern="1200" baseline="0" dirty="0">
                          <a:solidFill>
                            <a:srgbClr val="000000"/>
                          </a:solidFill>
                          <a:latin typeface="Arial" panose="020B0604020202020204" pitchFamily="34" charset="0"/>
                          <a:ea typeface="+mn-ea"/>
                          <a:cs typeface="Arial" panose="020B0604020202020204" pitchFamily="34" charset="0"/>
                        </a:rPr>
                        <a:t>Prune product lines</a:t>
                      </a:r>
                      <a:r>
                        <a:rPr lang="en-US" sz="1600" b="0" i="0" u="none" strike="noStrike" kern="1200" baseline="0" dirty="0">
                          <a:solidFill>
                            <a:srgbClr val="000000"/>
                          </a:solidFill>
                          <a:latin typeface="Arial" panose="020B0604020202020204" pitchFamily="34" charset="0"/>
                          <a:ea typeface="+mn-ea"/>
                          <a:cs typeface="Arial" panose="020B0604020202020204" pitchFamily="34" charset="0"/>
                        </a:rPr>
                        <a:t> to streamline production and lower costs</a:t>
                      </a:r>
                    </a:p>
                    <a:p>
                      <a:pPr marL="274320" indent="-274320">
                        <a:buFont typeface="Arial" panose="020B0604020202020204" pitchFamily="34" charset="0"/>
                        <a:buChar char="•"/>
                      </a:pPr>
                      <a:r>
                        <a:rPr lang="en-US" sz="1600" b="1" i="0" u="none" strike="noStrike" kern="1200" baseline="0" dirty="0">
                          <a:solidFill>
                            <a:srgbClr val="000000"/>
                          </a:solidFill>
                          <a:latin typeface="Arial" panose="020B0604020202020204" pitchFamily="34" charset="0"/>
                          <a:ea typeface="+mn-ea"/>
                          <a:cs typeface="Arial" panose="020B0604020202020204" pitchFamily="34" charset="0"/>
                        </a:rPr>
                        <a:t>Cut back on advertising and other promotional expenses</a:t>
                      </a:r>
                    </a:p>
                    <a:p>
                      <a:pPr marL="274320" indent="-274320">
                        <a:buFont typeface="Arial" panose="020B0604020202020204" pitchFamily="34" charset="0"/>
                        <a:buChar char="•"/>
                      </a:pPr>
                      <a:r>
                        <a:rPr lang="en-US" sz="1600" b="1" i="0" u="none" strike="noStrike" kern="1200" baseline="0" dirty="0">
                          <a:solidFill>
                            <a:srgbClr val="000000"/>
                          </a:solidFill>
                          <a:latin typeface="Arial" panose="020B0604020202020204" pitchFamily="34" charset="0"/>
                          <a:ea typeface="+mn-ea"/>
                          <a:cs typeface="Arial" panose="020B0604020202020204" pitchFamily="34" charset="0"/>
                        </a:rPr>
                        <a:t>Evaluate product for deletion</a:t>
                      </a:r>
                      <a:endParaRPr lang="en-US" sz="1600" b="1" baseline="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2462187"/>
                  </a:ext>
                </a:extLst>
              </a:tr>
            </a:tbl>
          </a:graphicData>
        </a:graphic>
      </p:graphicFrame>
    </p:spTree>
    <p:extLst>
      <p:ext uri="{BB962C8B-B14F-4D97-AF65-F5344CB8AC3E}">
        <p14:creationId xmlns:p14="http://schemas.microsoft.com/office/powerpoint/2010/main" val="2879978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6918"/>
            <a:ext cx="8229600" cy="550652"/>
          </a:xfrm>
        </p:spPr>
        <p:txBody>
          <a:bodyPr wrap="square">
            <a:noAutofit/>
          </a:bodyPr>
          <a:lstStyle/>
          <a:p>
            <a:r>
              <a:rPr lang="en-IN" altLang="en-US" dirty="0">
                <a:ea typeface="ヒラギノ角ゴ Pro W3" charset="-128"/>
              </a:rPr>
              <a:t>What Is a Price? </a:t>
            </a:r>
            <a:endParaRPr lang="en-US" sz="2800" dirty="0"/>
          </a:p>
        </p:txBody>
      </p:sp>
      <p:sp>
        <p:nvSpPr>
          <p:cNvPr id="3" name="Content Placeholder 2"/>
          <p:cNvSpPr>
            <a:spLocks noGrp="1"/>
          </p:cNvSpPr>
          <p:nvPr>
            <p:ph idx="1"/>
          </p:nvPr>
        </p:nvSpPr>
        <p:spPr>
          <a:xfrm>
            <a:off x="774441" y="830424"/>
            <a:ext cx="10515600" cy="3823867"/>
          </a:xfrm>
        </p:spPr>
        <p:txBody>
          <a:bodyPr wrap="square">
            <a:spAutoFit/>
          </a:bodyPr>
          <a:lstStyle/>
          <a:p>
            <a:pPr>
              <a:lnSpc>
                <a:spcPct val="110000"/>
              </a:lnSpc>
            </a:pPr>
            <a:r>
              <a:rPr lang="en-US" altLang="en-US" sz="2400" b="1" dirty="0"/>
              <a:t>Price</a:t>
            </a:r>
            <a:r>
              <a:rPr lang="en-US" altLang="en-US" sz="2400" dirty="0"/>
              <a:t> is the amount of money charged for a product or service, or the sum of all the values that customers exchange for the benefits of having or using the product or service.</a:t>
            </a:r>
            <a:endParaRPr lang="tr-TR" altLang="en-US" sz="2400" dirty="0"/>
          </a:p>
          <a:p>
            <a:pPr>
              <a:lnSpc>
                <a:spcPct val="110000"/>
              </a:lnSpc>
            </a:pPr>
            <a:endParaRPr lang="tr-TR" altLang="en-US" sz="2400" dirty="0"/>
          </a:p>
          <a:p>
            <a:pPr>
              <a:lnSpc>
                <a:spcPct val="110000"/>
              </a:lnSpc>
            </a:pPr>
            <a:r>
              <a:rPr lang="tr-TR" altLang="en-US" sz="2400" dirty="0" err="1"/>
              <a:t>Price</a:t>
            </a:r>
            <a:r>
              <a:rPr lang="tr-TR" altLang="en-US" sz="2400" dirty="0"/>
              <a:t> is </a:t>
            </a:r>
            <a:r>
              <a:rPr lang="tr-TR" altLang="en-US" sz="2400" dirty="0" err="1"/>
              <a:t>important</a:t>
            </a:r>
            <a:r>
              <a:rPr lang="tr-TR" altLang="en-US" sz="2400" dirty="0"/>
              <a:t> </a:t>
            </a:r>
            <a:r>
              <a:rPr lang="tr-TR" altLang="en-US" sz="2400" dirty="0" err="1"/>
              <a:t>for</a:t>
            </a:r>
            <a:r>
              <a:rPr lang="tr-TR" altLang="en-US" sz="2400" dirty="0"/>
              <a:t> </a:t>
            </a:r>
            <a:r>
              <a:rPr lang="tr-TR" altLang="en-US" sz="2400" dirty="0" err="1"/>
              <a:t>determining</a:t>
            </a:r>
            <a:r>
              <a:rPr lang="tr-TR" altLang="en-US" sz="2400" dirty="0"/>
              <a:t> a </a:t>
            </a:r>
            <a:r>
              <a:rPr lang="tr-TR" altLang="en-US" sz="2400" dirty="0" err="1"/>
              <a:t>firm’s</a:t>
            </a:r>
            <a:r>
              <a:rPr lang="tr-TR" altLang="en-US" sz="2400" dirty="0"/>
              <a:t> market </a:t>
            </a:r>
            <a:r>
              <a:rPr lang="tr-TR" altLang="en-US" sz="2400" dirty="0" err="1"/>
              <a:t>share</a:t>
            </a:r>
            <a:r>
              <a:rPr lang="tr-TR" altLang="en-US" sz="2400" dirty="0"/>
              <a:t> </a:t>
            </a:r>
            <a:r>
              <a:rPr lang="tr-TR" altLang="en-US" sz="2400" dirty="0" err="1"/>
              <a:t>and</a:t>
            </a:r>
            <a:r>
              <a:rPr lang="tr-TR" altLang="en-US" sz="2400" dirty="0"/>
              <a:t> </a:t>
            </a:r>
            <a:r>
              <a:rPr lang="tr-TR" altLang="en-US" sz="2400" dirty="0" err="1"/>
              <a:t>profitability</a:t>
            </a:r>
            <a:r>
              <a:rPr lang="tr-TR" altLang="en-US" sz="2400" dirty="0"/>
              <a:t>.</a:t>
            </a:r>
          </a:p>
          <a:p>
            <a:pPr>
              <a:lnSpc>
                <a:spcPct val="110000"/>
              </a:lnSpc>
            </a:pPr>
            <a:endParaRPr lang="tr-TR" altLang="en-US" sz="2400" dirty="0"/>
          </a:p>
          <a:p>
            <a:pPr>
              <a:lnSpc>
                <a:spcPct val="110000"/>
              </a:lnSpc>
            </a:pPr>
            <a:r>
              <a:rPr lang="en-US" altLang="en-US" sz="2400" dirty="0"/>
              <a:t>Price is the only element in the marketing mix that produces revenue; all other elements represent costs.</a:t>
            </a:r>
          </a:p>
        </p:txBody>
      </p:sp>
    </p:spTree>
    <p:extLst>
      <p:ext uri="{BB962C8B-B14F-4D97-AF65-F5344CB8AC3E}">
        <p14:creationId xmlns:p14="http://schemas.microsoft.com/office/powerpoint/2010/main" val="548799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6918"/>
            <a:ext cx="8229600" cy="550652"/>
          </a:xfrm>
        </p:spPr>
        <p:txBody>
          <a:bodyPr wrap="square">
            <a:noAutofit/>
          </a:bodyPr>
          <a:lstStyle/>
          <a:p>
            <a:r>
              <a:rPr lang="en-US" dirty="0"/>
              <a:t>Learning Objective 2</a:t>
            </a:r>
            <a:endParaRPr lang="en-US" sz="2800" dirty="0"/>
          </a:p>
        </p:txBody>
      </p:sp>
      <p:sp>
        <p:nvSpPr>
          <p:cNvPr id="3" name="Content Placeholder 2"/>
          <p:cNvSpPr>
            <a:spLocks noGrp="1"/>
          </p:cNvSpPr>
          <p:nvPr>
            <p:ph idx="1"/>
          </p:nvPr>
        </p:nvSpPr>
        <p:spPr>
          <a:xfrm>
            <a:off x="1992086" y="990602"/>
            <a:ext cx="8229600" cy="1477328"/>
          </a:xfrm>
        </p:spPr>
        <p:txBody>
          <a:bodyPr>
            <a:spAutoFit/>
          </a:bodyPr>
          <a:lstStyle/>
          <a:p>
            <a:r>
              <a:rPr lang="en-IN" altLang="en-US" sz="2400" dirty="0">
                <a:cs typeface="Arial" panose="020B0604020202020204" pitchFamily="34" charset="0"/>
              </a:rPr>
              <a:t>Define price, </a:t>
            </a:r>
            <a:r>
              <a:rPr lang="en-US" sz="2400" dirty="0"/>
              <a:t>identify the three major pricing strategies, and discuss the importance of understanding customer-value perceptions, company costs, and competitor strategies when setting prices.</a:t>
            </a:r>
          </a:p>
        </p:txBody>
      </p:sp>
    </p:spTree>
    <p:extLst>
      <p:ext uri="{BB962C8B-B14F-4D97-AF65-F5344CB8AC3E}">
        <p14:creationId xmlns:p14="http://schemas.microsoft.com/office/powerpoint/2010/main" val="400276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716"/>
            <a:ext cx="8229600" cy="619386"/>
          </a:xfrm>
        </p:spPr>
        <p:txBody>
          <a:bodyPr wrap="square">
            <a:noAutofit/>
          </a:bodyPr>
          <a:lstStyle/>
          <a:p>
            <a:r>
              <a:rPr lang="en-US" dirty="0">
                <a:latin typeface="+mj-lt"/>
              </a:rPr>
              <a:t>Major Pricing Strategies </a:t>
            </a:r>
            <a:r>
              <a:rPr lang="en-US" sz="2800" dirty="0">
                <a:latin typeface="+mj-lt"/>
              </a:rPr>
              <a:t>(1 of 17)</a:t>
            </a:r>
          </a:p>
        </p:txBody>
      </p:sp>
      <p:sp>
        <p:nvSpPr>
          <p:cNvPr id="4" name="Content Placeholder 3"/>
          <p:cNvSpPr>
            <a:spLocks noGrp="1"/>
          </p:cNvSpPr>
          <p:nvPr>
            <p:ph idx="1"/>
          </p:nvPr>
        </p:nvSpPr>
        <p:spPr>
          <a:xfrm>
            <a:off x="1981200" y="1003479"/>
            <a:ext cx="8229600" cy="424732"/>
          </a:xfrm>
        </p:spPr>
        <p:txBody>
          <a:bodyPr>
            <a:spAutoFit/>
          </a:bodyPr>
          <a:lstStyle/>
          <a:p>
            <a:r>
              <a:rPr lang="en-IN" sz="2400" b="1" dirty="0"/>
              <a:t>Figure 10.1</a:t>
            </a:r>
            <a:r>
              <a:rPr lang="en-IN" sz="2400" dirty="0"/>
              <a:t> </a:t>
            </a:r>
            <a:r>
              <a:rPr lang="tr-TR" sz="2400" dirty="0" err="1"/>
              <a:t>Major</a:t>
            </a:r>
            <a:r>
              <a:rPr lang="tr-TR" sz="2400" dirty="0"/>
              <a:t> </a:t>
            </a:r>
            <a:r>
              <a:rPr lang="en-IN" sz="2400" dirty="0"/>
              <a:t>Considerations in Setting Price</a:t>
            </a:r>
          </a:p>
        </p:txBody>
      </p:sp>
      <p:pic>
        <p:nvPicPr>
          <p:cNvPr id="8" name="Picture Placeholder 7" descr="A figure shows the considerations in setting the price of a product.&#10;Long description is available in notes, press F6">
            <a:extLst>
              <a:ext uri="{FF2B5EF4-FFF2-40B4-BE49-F238E27FC236}">
                <a16:creationId xmlns:a16="http://schemas.microsoft.com/office/drawing/2014/main" id="{B5C2AB9D-0FD7-49FC-A83E-B92D618E1F2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08954" y="1951894"/>
            <a:ext cx="11126584" cy="3217984"/>
          </a:xfrm>
          <a:prstGeom prst="rect">
            <a:avLst/>
          </a:prstGeom>
        </p:spPr>
      </p:pic>
      <p:sp>
        <p:nvSpPr>
          <p:cNvPr id="5" name="Metin kutusu 4">
            <a:extLst>
              <a:ext uri="{FF2B5EF4-FFF2-40B4-BE49-F238E27FC236}">
                <a16:creationId xmlns:a16="http://schemas.microsoft.com/office/drawing/2014/main" id="{49FD5553-A26D-A93D-8268-F81E87B33F88}"/>
              </a:ext>
            </a:extLst>
          </p:cNvPr>
          <p:cNvSpPr txBox="1"/>
          <p:nvPr/>
        </p:nvSpPr>
        <p:spPr>
          <a:xfrm>
            <a:off x="426876" y="5231896"/>
            <a:ext cx="6097554" cy="646331"/>
          </a:xfrm>
          <a:prstGeom prst="rect">
            <a:avLst/>
          </a:prstGeom>
          <a:noFill/>
          <a:effectLst/>
        </p:spPr>
        <p:txBody>
          <a:bodyPr wrap="square">
            <a:spAutoFit/>
          </a:bodyPr>
          <a:lstStyle/>
          <a:p>
            <a:r>
              <a:rPr lang="tr-TR" dirty="0"/>
              <a:t> </a:t>
            </a:r>
            <a:r>
              <a:rPr lang="tr-TR" dirty="0" err="1"/>
              <a:t>Customer</a:t>
            </a:r>
            <a:r>
              <a:rPr lang="tr-TR" dirty="0"/>
              <a:t> </a:t>
            </a:r>
            <a:r>
              <a:rPr lang="tr-TR" dirty="0" err="1"/>
              <a:t>perceptions</a:t>
            </a:r>
            <a:r>
              <a:rPr lang="tr-TR" dirty="0"/>
              <a:t> of </a:t>
            </a:r>
            <a:r>
              <a:rPr lang="tr-TR" dirty="0" err="1"/>
              <a:t>the</a:t>
            </a:r>
            <a:r>
              <a:rPr lang="tr-TR" dirty="0"/>
              <a:t> </a:t>
            </a:r>
            <a:r>
              <a:rPr lang="tr-TR" dirty="0" err="1"/>
              <a:t>product’s</a:t>
            </a:r>
            <a:r>
              <a:rPr lang="tr-TR" dirty="0"/>
              <a:t> </a:t>
            </a:r>
            <a:r>
              <a:rPr lang="tr-TR" dirty="0" err="1"/>
              <a:t>value</a:t>
            </a:r>
            <a:r>
              <a:rPr lang="tr-TR" dirty="0"/>
              <a:t> set </a:t>
            </a:r>
            <a:r>
              <a:rPr lang="tr-TR" dirty="0" err="1"/>
              <a:t>the</a:t>
            </a:r>
            <a:r>
              <a:rPr lang="tr-TR" dirty="0"/>
              <a:t> </a:t>
            </a:r>
            <a:r>
              <a:rPr lang="tr-TR" dirty="0" err="1"/>
              <a:t>ceiling</a:t>
            </a:r>
            <a:r>
              <a:rPr lang="tr-TR" dirty="0"/>
              <a:t> </a:t>
            </a:r>
            <a:r>
              <a:rPr lang="tr-TR" dirty="0" err="1"/>
              <a:t>for</a:t>
            </a:r>
            <a:r>
              <a:rPr lang="tr-TR" dirty="0"/>
              <a:t> </a:t>
            </a:r>
            <a:r>
              <a:rPr lang="tr-TR" dirty="0" err="1"/>
              <a:t>its</a:t>
            </a:r>
            <a:r>
              <a:rPr lang="tr-TR" dirty="0"/>
              <a:t> </a:t>
            </a:r>
            <a:r>
              <a:rPr lang="tr-TR" dirty="0" err="1"/>
              <a:t>price</a:t>
            </a:r>
            <a:r>
              <a:rPr lang="tr-TR"/>
              <a:t>. </a:t>
            </a:r>
            <a:endParaRPr lang="tr-TR" dirty="0"/>
          </a:p>
        </p:txBody>
      </p:sp>
    </p:spTree>
    <p:extLst>
      <p:ext uri="{BB962C8B-B14F-4D97-AF65-F5344CB8AC3E}">
        <p14:creationId xmlns:p14="http://schemas.microsoft.com/office/powerpoint/2010/main" val="359572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(2 of 17)</a:t>
            </a:r>
          </a:p>
        </p:txBody>
      </p:sp>
      <p:sp>
        <p:nvSpPr>
          <p:cNvPr id="4" name="Content Placeholder 3"/>
          <p:cNvSpPr>
            <a:spLocks noGrp="1"/>
          </p:cNvSpPr>
          <p:nvPr>
            <p:ph idx="13"/>
          </p:nvPr>
        </p:nvSpPr>
        <p:spPr>
          <a:xfrm>
            <a:off x="961292" y="1002268"/>
            <a:ext cx="9249508" cy="424732"/>
          </a:xfrm>
        </p:spPr>
        <p:txBody>
          <a:bodyPr wrap="square">
            <a:spAutoFit/>
          </a:bodyPr>
          <a:lstStyle/>
          <a:p>
            <a:r>
              <a:rPr lang="en-US" sz="2400" b="1" dirty="0"/>
              <a:t>Customer Value-Based Pricing</a:t>
            </a:r>
            <a:endParaRPr lang="en-US" sz="2400" dirty="0"/>
          </a:p>
        </p:txBody>
      </p:sp>
      <p:sp>
        <p:nvSpPr>
          <p:cNvPr id="3" name="Content Placeholder 2"/>
          <p:cNvSpPr>
            <a:spLocks noGrp="1"/>
          </p:cNvSpPr>
          <p:nvPr>
            <p:ph idx="1"/>
          </p:nvPr>
        </p:nvSpPr>
        <p:spPr>
          <a:xfrm>
            <a:off x="961292" y="1687287"/>
            <a:ext cx="9260394" cy="2139047"/>
          </a:xfrm>
        </p:spPr>
        <p:txBody>
          <a:bodyPr wrap="square">
            <a:spAutoFit/>
          </a:bodyPr>
          <a:lstStyle/>
          <a:p>
            <a:r>
              <a:rPr lang="en-US" altLang="en-US" sz="2400" b="1" dirty="0"/>
              <a:t>Value-based pricing</a:t>
            </a:r>
            <a:r>
              <a:rPr lang="en-US" altLang="en-US" sz="2400" dirty="0"/>
              <a:t> uses the buyers’ perceptions of value rather than the seller’s cost.</a:t>
            </a:r>
          </a:p>
          <a:p>
            <a:r>
              <a:rPr lang="en-US" altLang="en-US" sz="2400" dirty="0"/>
              <a:t>Value-based pricing is customer driven.</a:t>
            </a:r>
          </a:p>
          <a:p>
            <a:r>
              <a:rPr lang="en-US" altLang="en-US" sz="2400" dirty="0"/>
              <a:t>Cost-based pricing is product driven.</a:t>
            </a:r>
          </a:p>
          <a:p>
            <a:r>
              <a:rPr lang="en-US" altLang="en-US" sz="2400" dirty="0"/>
              <a:t>Price is set to match perceived value.</a:t>
            </a:r>
          </a:p>
        </p:txBody>
      </p:sp>
    </p:spTree>
    <p:extLst>
      <p:ext uri="{BB962C8B-B14F-4D97-AF65-F5344CB8AC3E}">
        <p14:creationId xmlns:p14="http://schemas.microsoft.com/office/powerpoint/2010/main" val="428364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096122"/>
            <a:ext cx="10515600" cy="676656"/>
          </a:xfrm>
        </p:spPr>
        <p:txBody>
          <a:bodyPr/>
          <a:lstStyle/>
          <a:p>
            <a:pPr>
              <a:lnSpc>
                <a:spcPct val="100000"/>
              </a:lnSpc>
              <a:spcBef>
                <a:spcPts val="600"/>
              </a:spcBef>
              <a:spcAft>
                <a:spcPts val="600"/>
              </a:spcAft>
            </a:pPr>
            <a:r>
              <a:rPr lang="en-US" noProof="0" dirty="0"/>
              <a:t>What are Goods and Services?</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11-1</a:t>
            </a:r>
          </a:p>
        </p:txBody>
      </p:sp>
      <p:sp>
        <p:nvSpPr>
          <p:cNvPr id="7" name="Footer Placeholder 3"/>
          <p:cNvSpPr>
            <a:spLocks noGrp="1"/>
          </p:cNvSpPr>
          <p:nvPr>
            <p:ph type="ftr" sz="quarter" idx="3"/>
          </p:nvPr>
        </p:nvSpPr>
        <p:spPr>
          <a:xfrm>
            <a:off x="2787409" y="6356350"/>
            <a:ext cx="9052560" cy="365125"/>
          </a:xfrm>
        </p:spPr>
        <p:txBody>
          <a:bodyPr/>
          <a:lstStyle/>
          <a:p>
            <a:r>
              <a:rPr lang="en-IN" dirty="0"/>
              <a:t>Boone &amp; Kurtz, Contemporary Marketing, Nineteenth Edition. © 2022</a:t>
            </a:r>
            <a:r>
              <a:rPr lang="en-US" dirty="0"/>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90844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735"/>
            <a:ext cx="8229600" cy="619386"/>
          </a:xfrm>
        </p:spPr>
        <p:txBody>
          <a:bodyPr wrap="square">
            <a:noAutofit/>
          </a:bodyPr>
          <a:lstStyle/>
          <a:p>
            <a:r>
              <a:rPr lang="en-US" dirty="0">
                <a:latin typeface="+mj-lt"/>
              </a:rPr>
              <a:t>Major Pricing Strategies </a:t>
            </a:r>
            <a:r>
              <a:rPr lang="en-US" sz="2800" dirty="0">
                <a:latin typeface="+mj-lt"/>
              </a:rPr>
              <a:t>(3 of 17)</a:t>
            </a:r>
          </a:p>
        </p:txBody>
      </p:sp>
      <p:sp>
        <p:nvSpPr>
          <p:cNvPr id="4" name="Content Placeholder 3"/>
          <p:cNvSpPr>
            <a:spLocks noGrp="1"/>
          </p:cNvSpPr>
          <p:nvPr>
            <p:ph idx="1"/>
          </p:nvPr>
        </p:nvSpPr>
        <p:spPr>
          <a:xfrm>
            <a:off x="1981200" y="1003479"/>
            <a:ext cx="8229600" cy="424732"/>
          </a:xfrm>
        </p:spPr>
        <p:txBody>
          <a:bodyPr>
            <a:spAutoFit/>
          </a:bodyPr>
          <a:lstStyle/>
          <a:p>
            <a:r>
              <a:rPr lang="en-IN" sz="2400" b="1" dirty="0"/>
              <a:t>Figure</a:t>
            </a:r>
            <a:r>
              <a:rPr lang="en-IN" sz="2400" dirty="0"/>
              <a:t> </a:t>
            </a:r>
            <a:r>
              <a:rPr lang="en-IN" sz="2400" b="1" dirty="0"/>
              <a:t>10.2</a:t>
            </a:r>
            <a:r>
              <a:rPr lang="en-IN" sz="2400" dirty="0"/>
              <a:t> </a:t>
            </a:r>
            <a:r>
              <a:rPr lang="en-US" sz="2400" dirty="0"/>
              <a:t>Value-Based Pricing versus Cost-Based Pricing</a:t>
            </a:r>
            <a:endParaRPr lang="en-IN" sz="2400" dirty="0"/>
          </a:p>
        </p:txBody>
      </p:sp>
      <p:pic>
        <p:nvPicPr>
          <p:cNvPr id="8" name="Picture Placeholder 7" descr="A flowchart shows a comparison of value-based pricing and cost-based pricing. &#10;Long description is available in notes, press F6">
            <a:extLst>
              <a:ext uri="{FF2B5EF4-FFF2-40B4-BE49-F238E27FC236}">
                <a16:creationId xmlns:a16="http://schemas.microsoft.com/office/drawing/2014/main" id="{38087639-15F4-43C3-8C6E-D99CE8B7221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55565" y="1838131"/>
            <a:ext cx="12247565" cy="3566207"/>
          </a:xfrm>
          <a:prstGeom prst="rect">
            <a:avLst/>
          </a:prstGeom>
        </p:spPr>
      </p:pic>
    </p:spTree>
    <p:extLst>
      <p:ext uri="{BB962C8B-B14F-4D97-AF65-F5344CB8AC3E}">
        <p14:creationId xmlns:p14="http://schemas.microsoft.com/office/powerpoint/2010/main" val="208458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(4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Customer Value-Based Pricing</a:t>
            </a:r>
            <a:endParaRPr lang="en-US" sz="2400" dirty="0"/>
          </a:p>
        </p:txBody>
      </p:sp>
      <p:sp>
        <p:nvSpPr>
          <p:cNvPr id="3" name="Content Placeholder 2"/>
          <p:cNvSpPr>
            <a:spLocks noGrp="1"/>
          </p:cNvSpPr>
          <p:nvPr>
            <p:ph idx="1"/>
          </p:nvPr>
        </p:nvSpPr>
        <p:spPr>
          <a:xfrm>
            <a:off x="2115111" y="1687286"/>
            <a:ext cx="8229600" cy="757130"/>
          </a:xfrm>
        </p:spPr>
        <p:txBody>
          <a:bodyPr>
            <a:spAutoFit/>
          </a:bodyPr>
          <a:lstStyle/>
          <a:p>
            <a:r>
              <a:rPr lang="en-US" altLang="en-US" sz="2400" b="1" dirty="0"/>
              <a:t>Good-value pricing </a:t>
            </a:r>
            <a:r>
              <a:rPr lang="en-US" altLang="en-US" sz="2400" dirty="0"/>
              <a:t>is</a:t>
            </a:r>
            <a:r>
              <a:rPr lang="en-US" altLang="en-US" sz="2400" b="1" dirty="0"/>
              <a:t> </a:t>
            </a:r>
            <a:r>
              <a:rPr lang="en-US" altLang="en-US" sz="2400" dirty="0"/>
              <a:t>offering just the right combination of quality and good service at a fair price.</a:t>
            </a:r>
          </a:p>
        </p:txBody>
      </p:sp>
      <p:sp>
        <p:nvSpPr>
          <p:cNvPr id="6" name="Metin kutusu 5">
            <a:extLst>
              <a:ext uri="{FF2B5EF4-FFF2-40B4-BE49-F238E27FC236}">
                <a16:creationId xmlns:a16="http://schemas.microsoft.com/office/drawing/2014/main" id="{CBE8C2EC-12CF-1019-AF7E-EF676563F630}"/>
              </a:ext>
            </a:extLst>
          </p:cNvPr>
          <p:cNvSpPr txBox="1"/>
          <p:nvPr/>
        </p:nvSpPr>
        <p:spPr>
          <a:xfrm>
            <a:off x="1981200" y="2639503"/>
            <a:ext cx="6869663" cy="646331"/>
          </a:xfrm>
          <a:prstGeom prst="rect">
            <a:avLst/>
          </a:prstGeom>
          <a:noFill/>
          <a:effectLst/>
        </p:spPr>
        <p:txBody>
          <a:bodyPr wrap="square">
            <a:spAutoFit/>
          </a:bodyPr>
          <a:lstStyle/>
          <a:p>
            <a:r>
              <a:rPr lang="en-US" dirty="0"/>
              <a:t>In many cases, this has involved introducing less-expensive versions of established brand name products or new lower-price lines.</a:t>
            </a:r>
            <a:endParaRPr lang="tr-TR" dirty="0"/>
          </a:p>
        </p:txBody>
      </p:sp>
    </p:spTree>
    <p:extLst>
      <p:ext uri="{BB962C8B-B14F-4D97-AF65-F5344CB8AC3E}">
        <p14:creationId xmlns:p14="http://schemas.microsoft.com/office/powerpoint/2010/main" val="37430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(5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Customer Value-Based Pricing</a:t>
            </a:r>
            <a:endParaRPr lang="en-US" sz="2400" dirty="0"/>
          </a:p>
        </p:txBody>
      </p:sp>
      <p:sp>
        <p:nvSpPr>
          <p:cNvPr id="3" name="Content Placeholder 2"/>
          <p:cNvSpPr>
            <a:spLocks noGrp="1"/>
          </p:cNvSpPr>
          <p:nvPr>
            <p:ph idx="1"/>
          </p:nvPr>
        </p:nvSpPr>
        <p:spPr>
          <a:xfrm>
            <a:off x="1992086" y="1612651"/>
            <a:ext cx="8229600" cy="1550168"/>
          </a:xfrm>
        </p:spPr>
        <p:txBody>
          <a:bodyPr>
            <a:spAutoFit/>
          </a:bodyPr>
          <a:lstStyle/>
          <a:p>
            <a:r>
              <a:rPr lang="en-IN" altLang="en-US" sz="2400" b="1" dirty="0"/>
              <a:t>Everyday low pricing (</a:t>
            </a:r>
            <a:r>
              <a:rPr lang="en-IN" altLang="en-US" sz="2400" b="1" spc="-300" dirty="0"/>
              <a:t>E D L </a:t>
            </a:r>
            <a:r>
              <a:rPr lang="en-IN" altLang="en-US" sz="2400" b="1" dirty="0"/>
              <a:t>P)</a:t>
            </a:r>
            <a:r>
              <a:rPr lang="en-IN" altLang="en-US" sz="2400" dirty="0"/>
              <a:t> involves charging a constant everyday low price with few or no temporary price discounts.</a:t>
            </a:r>
            <a:endParaRPr lang="tr-TR" altLang="en-US" sz="2400" dirty="0"/>
          </a:p>
          <a:p>
            <a:r>
              <a:rPr lang="tr-TR" altLang="en-US" sz="2400" dirty="0" err="1"/>
              <a:t>Ex</a:t>
            </a:r>
            <a:r>
              <a:rPr lang="tr-TR" altLang="en-US" sz="2400" dirty="0"/>
              <a:t>. Walmart</a:t>
            </a:r>
            <a:endParaRPr lang="en-IN" altLang="en-US" sz="2400" dirty="0"/>
          </a:p>
        </p:txBody>
      </p:sp>
    </p:spTree>
    <p:extLst>
      <p:ext uri="{BB962C8B-B14F-4D97-AF65-F5344CB8AC3E}">
        <p14:creationId xmlns:p14="http://schemas.microsoft.com/office/powerpoint/2010/main" val="2367393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(6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Customer Value-Based Pricing</a:t>
            </a:r>
            <a:endParaRPr lang="en-US" sz="2400" dirty="0"/>
          </a:p>
        </p:txBody>
      </p:sp>
      <p:sp>
        <p:nvSpPr>
          <p:cNvPr id="3" name="Content Placeholder 2"/>
          <p:cNvSpPr>
            <a:spLocks noGrp="1"/>
          </p:cNvSpPr>
          <p:nvPr>
            <p:ph idx="1"/>
          </p:nvPr>
        </p:nvSpPr>
        <p:spPr>
          <a:xfrm>
            <a:off x="1992086" y="1612650"/>
            <a:ext cx="8229600" cy="1107996"/>
          </a:xfrm>
        </p:spPr>
        <p:txBody>
          <a:bodyPr>
            <a:spAutoFit/>
          </a:bodyPr>
          <a:lstStyle/>
          <a:p>
            <a:r>
              <a:rPr lang="en-IN" altLang="en-US" sz="2400" b="1" dirty="0"/>
              <a:t>High-low pricing</a:t>
            </a:r>
            <a:r>
              <a:rPr lang="en-IN" altLang="en-US" sz="2400" dirty="0"/>
              <a:t> involves charging higher prices on an everyday basis but running frequent promotions to lower prices temporarily on selected items.</a:t>
            </a:r>
          </a:p>
        </p:txBody>
      </p:sp>
      <p:sp>
        <p:nvSpPr>
          <p:cNvPr id="6" name="Metin kutusu 5">
            <a:extLst>
              <a:ext uri="{FF2B5EF4-FFF2-40B4-BE49-F238E27FC236}">
                <a16:creationId xmlns:a16="http://schemas.microsoft.com/office/drawing/2014/main" id="{406BE0A4-CE14-CEF4-002D-2EBC1899828E}"/>
              </a:ext>
            </a:extLst>
          </p:cNvPr>
          <p:cNvSpPr txBox="1"/>
          <p:nvPr/>
        </p:nvSpPr>
        <p:spPr>
          <a:xfrm>
            <a:off x="1992086" y="3030079"/>
            <a:ext cx="8803432" cy="923330"/>
          </a:xfrm>
          <a:prstGeom prst="rect">
            <a:avLst/>
          </a:prstGeom>
          <a:noFill/>
          <a:effectLst/>
        </p:spPr>
        <p:txBody>
          <a:bodyPr wrap="square">
            <a:spAutoFit/>
          </a:bodyPr>
          <a:lstStyle/>
          <a:p>
            <a:r>
              <a:rPr lang="en-US" dirty="0"/>
              <a:t>Walmart promises everyday low prices on everything it sells. In contrast, high-low pricing involves charging higher prices on an everyday basis but running frequent promotions to lower prices temporarily on selected items.</a:t>
            </a:r>
            <a:endParaRPr lang="tr-TR" dirty="0"/>
          </a:p>
        </p:txBody>
      </p:sp>
    </p:spTree>
    <p:extLst>
      <p:ext uri="{BB962C8B-B14F-4D97-AF65-F5344CB8AC3E}">
        <p14:creationId xmlns:p14="http://schemas.microsoft.com/office/powerpoint/2010/main" val="2788807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(7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Customer Value-Based Pricing</a:t>
            </a:r>
            <a:endParaRPr lang="en-US" sz="2400" dirty="0"/>
          </a:p>
        </p:txBody>
      </p:sp>
      <p:sp>
        <p:nvSpPr>
          <p:cNvPr id="3" name="Content Placeholder 2"/>
          <p:cNvSpPr>
            <a:spLocks noGrp="1"/>
          </p:cNvSpPr>
          <p:nvPr>
            <p:ph idx="1"/>
          </p:nvPr>
        </p:nvSpPr>
        <p:spPr>
          <a:xfrm>
            <a:off x="1992086" y="1612650"/>
            <a:ext cx="8229600" cy="1107996"/>
          </a:xfrm>
        </p:spPr>
        <p:txBody>
          <a:bodyPr>
            <a:spAutoFit/>
          </a:bodyPr>
          <a:lstStyle/>
          <a:p>
            <a:r>
              <a:rPr lang="en-IN" altLang="en-US" sz="2400" b="1" dirty="0"/>
              <a:t>Value-added pricing</a:t>
            </a:r>
            <a:r>
              <a:rPr lang="en-IN" altLang="en-US" sz="2400" dirty="0"/>
              <a:t> attaches value-added features and services to differentiate a company’s offers and thus their higher prices.</a:t>
            </a:r>
          </a:p>
        </p:txBody>
      </p:sp>
      <p:sp>
        <p:nvSpPr>
          <p:cNvPr id="6" name="Metin kutusu 5">
            <a:extLst>
              <a:ext uri="{FF2B5EF4-FFF2-40B4-BE49-F238E27FC236}">
                <a16:creationId xmlns:a16="http://schemas.microsoft.com/office/drawing/2014/main" id="{CCBA99A3-EFAF-F3DF-AE7B-65FEB8BB5209}"/>
              </a:ext>
            </a:extLst>
          </p:cNvPr>
          <p:cNvSpPr txBox="1"/>
          <p:nvPr/>
        </p:nvSpPr>
        <p:spPr>
          <a:xfrm>
            <a:off x="1854460" y="2720646"/>
            <a:ext cx="9631524" cy="1323439"/>
          </a:xfrm>
          <a:prstGeom prst="rect">
            <a:avLst/>
          </a:prstGeom>
          <a:noFill/>
          <a:effectLst/>
        </p:spPr>
        <p:txBody>
          <a:bodyPr wrap="square">
            <a:spAutoFit/>
          </a:bodyPr>
          <a:lstStyle/>
          <a:p>
            <a:r>
              <a:rPr lang="en-US" sz="2000" dirty="0"/>
              <a:t>Value-based pricing doesn’t mean simply charging what customers want to pay or setting low prices to meet competition. Instead, many companies adopt value-added pricing strategies. Rather than cutting prices to match competitors, they add quality, services, and value-added features to differentiate their offers and thus support their higher prices.</a:t>
            </a:r>
            <a:endParaRPr lang="tr-TR" sz="2000" dirty="0"/>
          </a:p>
        </p:txBody>
      </p:sp>
    </p:spTree>
    <p:extLst>
      <p:ext uri="{BB962C8B-B14F-4D97-AF65-F5344CB8AC3E}">
        <p14:creationId xmlns:p14="http://schemas.microsoft.com/office/powerpoint/2010/main" val="261460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(8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Cost-Based Pricing</a:t>
            </a:r>
            <a:endParaRPr lang="en-US" sz="2400" dirty="0"/>
          </a:p>
        </p:txBody>
      </p:sp>
      <p:sp>
        <p:nvSpPr>
          <p:cNvPr id="3" name="Content Placeholder 2"/>
          <p:cNvSpPr>
            <a:spLocks noGrp="1"/>
          </p:cNvSpPr>
          <p:nvPr>
            <p:ph idx="1"/>
          </p:nvPr>
        </p:nvSpPr>
        <p:spPr>
          <a:xfrm>
            <a:off x="1992086" y="1612650"/>
            <a:ext cx="8229600" cy="1107996"/>
          </a:xfrm>
        </p:spPr>
        <p:txBody>
          <a:bodyPr>
            <a:spAutoFit/>
          </a:bodyPr>
          <a:lstStyle/>
          <a:p>
            <a:r>
              <a:rPr lang="en-US" altLang="en-US" sz="2400" b="1" dirty="0"/>
              <a:t>Cost-based pricing </a:t>
            </a:r>
            <a:r>
              <a:rPr lang="en-US" altLang="en-US" sz="2400" dirty="0"/>
              <a:t>sets prices based on the costs for producing, distributing, and selling the product plus a fair rate of return for effort and risk.</a:t>
            </a:r>
          </a:p>
        </p:txBody>
      </p:sp>
      <p:sp>
        <p:nvSpPr>
          <p:cNvPr id="8" name="Metin kutusu 7">
            <a:extLst>
              <a:ext uri="{FF2B5EF4-FFF2-40B4-BE49-F238E27FC236}">
                <a16:creationId xmlns:a16="http://schemas.microsoft.com/office/drawing/2014/main" id="{380ABD49-8A34-31AB-8999-7A126A6EBE69}"/>
              </a:ext>
            </a:extLst>
          </p:cNvPr>
          <p:cNvSpPr txBox="1"/>
          <p:nvPr/>
        </p:nvSpPr>
        <p:spPr>
          <a:xfrm>
            <a:off x="1992085" y="2902002"/>
            <a:ext cx="8971383" cy="2031325"/>
          </a:xfrm>
          <a:prstGeom prst="rect">
            <a:avLst/>
          </a:prstGeom>
          <a:noFill/>
          <a:effectLst/>
        </p:spPr>
        <p:txBody>
          <a:bodyPr wrap="square">
            <a:spAutoFit/>
          </a:bodyPr>
          <a:lstStyle/>
          <a:p>
            <a:r>
              <a:rPr lang="en-US" dirty="0"/>
              <a:t>Some companies, such as Walmart or ALDI, work to become the low-cost producers</a:t>
            </a:r>
          </a:p>
          <a:p>
            <a:r>
              <a:rPr lang="en-US" dirty="0"/>
              <a:t>in their industries. Companies with lower costs can set lower prices that result in smaller margins but greater sales and profits. </a:t>
            </a:r>
            <a:endParaRPr lang="tr-TR" dirty="0"/>
          </a:p>
          <a:p>
            <a:r>
              <a:rPr lang="en-US" dirty="0"/>
              <a:t>However, other companies—such as Apple, BMW, and Steinway—intentionally pay higher costs so that they can add value and claim higher prices and margins. For example, it costs more to make a “handcrafted” Steinway piano than a Yamaha production model. But the higher costs result in higher quality</a:t>
            </a:r>
            <a:endParaRPr lang="tr-TR" dirty="0"/>
          </a:p>
        </p:txBody>
      </p:sp>
    </p:spTree>
    <p:extLst>
      <p:ext uri="{BB962C8B-B14F-4D97-AF65-F5344CB8AC3E}">
        <p14:creationId xmlns:p14="http://schemas.microsoft.com/office/powerpoint/2010/main" val="2942531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(9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Cost-Based Pricing</a:t>
            </a:r>
            <a:endParaRPr lang="en-US" sz="2400" dirty="0"/>
          </a:p>
        </p:txBody>
      </p:sp>
      <p:sp>
        <p:nvSpPr>
          <p:cNvPr id="3" name="Content Placeholder 2"/>
          <p:cNvSpPr>
            <a:spLocks noGrp="1"/>
          </p:cNvSpPr>
          <p:nvPr>
            <p:ph idx="1"/>
          </p:nvPr>
        </p:nvSpPr>
        <p:spPr>
          <a:xfrm>
            <a:off x="1992086" y="1612650"/>
            <a:ext cx="8229600" cy="2599686"/>
          </a:xfrm>
        </p:spPr>
        <p:txBody>
          <a:bodyPr>
            <a:spAutoFit/>
          </a:bodyPr>
          <a:lstStyle/>
          <a:p>
            <a:r>
              <a:rPr lang="en-US" altLang="en-US" sz="2400" b="1" dirty="0"/>
              <a:t>Fixed costs</a:t>
            </a:r>
            <a:r>
              <a:rPr lang="en-US" altLang="en-US" sz="2400" dirty="0"/>
              <a:t> are the costs that </a:t>
            </a:r>
            <a:r>
              <a:rPr lang="en-US" altLang="en-US" sz="2400" b="1" dirty="0"/>
              <a:t>do not vary with production or sales level. </a:t>
            </a:r>
          </a:p>
          <a:p>
            <a:r>
              <a:rPr lang="en-US" altLang="en-US" sz="2400" dirty="0"/>
              <a:t>Rent</a:t>
            </a:r>
          </a:p>
          <a:p>
            <a:r>
              <a:rPr lang="en-US" altLang="en-US" sz="2400" dirty="0"/>
              <a:t>Heat</a:t>
            </a:r>
          </a:p>
          <a:p>
            <a:r>
              <a:rPr lang="en-US" altLang="en-US" sz="2400" dirty="0"/>
              <a:t>Interest</a:t>
            </a:r>
          </a:p>
          <a:p>
            <a:r>
              <a:rPr lang="en-US" altLang="en-US" sz="2400" dirty="0"/>
              <a:t>Executive salaries</a:t>
            </a:r>
          </a:p>
        </p:txBody>
      </p:sp>
    </p:spTree>
    <p:extLst>
      <p:ext uri="{BB962C8B-B14F-4D97-AF65-F5344CB8AC3E}">
        <p14:creationId xmlns:p14="http://schemas.microsoft.com/office/powerpoint/2010/main" val="3842193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(10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Cost-Based Pricing</a:t>
            </a:r>
            <a:endParaRPr lang="en-US" sz="2400" dirty="0"/>
          </a:p>
        </p:txBody>
      </p:sp>
      <p:sp>
        <p:nvSpPr>
          <p:cNvPr id="3" name="Content Placeholder 2"/>
          <p:cNvSpPr>
            <a:spLocks noGrp="1"/>
          </p:cNvSpPr>
          <p:nvPr>
            <p:ph idx="1"/>
          </p:nvPr>
        </p:nvSpPr>
        <p:spPr>
          <a:xfrm>
            <a:off x="1992086" y="1612650"/>
            <a:ext cx="8229600" cy="1346010"/>
          </a:xfrm>
        </p:spPr>
        <p:txBody>
          <a:bodyPr>
            <a:spAutoFit/>
          </a:bodyPr>
          <a:lstStyle/>
          <a:p>
            <a:r>
              <a:rPr lang="en-IN" altLang="en-US" sz="2400" b="1" dirty="0"/>
              <a:t>Variable costs</a:t>
            </a:r>
            <a:r>
              <a:rPr lang="en-IN" altLang="en-US" sz="2400" dirty="0"/>
              <a:t> vary </a:t>
            </a:r>
            <a:r>
              <a:rPr lang="en-IN" altLang="en-US" sz="2400" u="sng" dirty="0"/>
              <a:t>directly with the level of production</a:t>
            </a:r>
            <a:r>
              <a:rPr lang="en-IN" altLang="en-US" sz="2400" dirty="0"/>
              <a:t>.</a:t>
            </a:r>
          </a:p>
          <a:p>
            <a:r>
              <a:rPr lang="en-IN" altLang="en-US" sz="2400" dirty="0"/>
              <a:t>Raw materials</a:t>
            </a:r>
          </a:p>
          <a:p>
            <a:r>
              <a:rPr lang="en-IN" altLang="en-US" sz="2400" dirty="0"/>
              <a:t>Packaging</a:t>
            </a:r>
          </a:p>
        </p:txBody>
      </p:sp>
      <p:sp>
        <p:nvSpPr>
          <p:cNvPr id="6" name="Metin kutusu 5">
            <a:extLst>
              <a:ext uri="{FF2B5EF4-FFF2-40B4-BE49-F238E27FC236}">
                <a16:creationId xmlns:a16="http://schemas.microsoft.com/office/drawing/2014/main" id="{39E3A4E2-FE5C-6E58-BE78-4FF503472356}"/>
              </a:ext>
            </a:extLst>
          </p:cNvPr>
          <p:cNvSpPr txBox="1"/>
          <p:nvPr/>
        </p:nvSpPr>
        <p:spPr>
          <a:xfrm>
            <a:off x="1981199" y="3173847"/>
            <a:ext cx="9336833" cy="923330"/>
          </a:xfrm>
          <a:prstGeom prst="rect">
            <a:avLst/>
          </a:prstGeom>
          <a:noFill/>
          <a:effectLst/>
        </p:spPr>
        <p:txBody>
          <a:bodyPr wrap="square">
            <a:spAutoFit/>
          </a:bodyPr>
          <a:lstStyle/>
          <a:p>
            <a:r>
              <a:rPr lang="tr-TR" dirty="0" err="1"/>
              <a:t>Each</a:t>
            </a:r>
            <a:r>
              <a:rPr lang="tr-TR" dirty="0"/>
              <a:t> </a:t>
            </a:r>
            <a:r>
              <a:rPr lang="tr-TR" dirty="0" err="1"/>
              <a:t>smartphone</a:t>
            </a:r>
            <a:r>
              <a:rPr lang="tr-TR" dirty="0"/>
              <a:t> </a:t>
            </a:r>
            <a:r>
              <a:rPr lang="tr-TR" dirty="0" err="1"/>
              <a:t>or</a:t>
            </a:r>
            <a:r>
              <a:rPr lang="tr-TR" dirty="0"/>
              <a:t> tablet </a:t>
            </a:r>
            <a:r>
              <a:rPr lang="tr-TR" dirty="0" err="1"/>
              <a:t>produced</a:t>
            </a:r>
            <a:r>
              <a:rPr lang="tr-TR" dirty="0"/>
              <a:t> </a:t>
            </a:r>
            <a:r>
              <a:rPr lang="tr-TR" dirty="0" err="1"/>
              <a:t>by</a:t>
            </a:r>
            <a:r>
              <a:rPr lang="tr-TR" dirty="0"/>
              <a:t> Samsung </a:t>
            </a:r>
            <a:r>
              <a:rPr lang="tr-TR" dirty="0" err="1"/>
              <a:t>involves</a:t>
            </a:r>
            <a:r>
              <a:rPr lang="tr-TR" dirty="0"/>
              <a:t> a </a:t>
            </a:r>
            <a:r>
              <a:rPr lang="tr-TR" dirty="0" err="1"/>
              <a:t>cost</a:t>
            </a:r>
            <a:r>
              <a:rPr lang="tr-TR" dirty="0"/>
              <a:t> of </a:t>
            </a:r>
            <a:r>
              <a:rPr lang="tr-TR" dirty="0" err="1"/>
              <a:t>computer</a:t>
            </a:r>
            <a:r>
              <a:rPr lang="tr-TR" dirty="0"/>
              <a:t> </a:t>
            </a:r>
            <a:r>
              <a:rPr lang="tr-TR" dirty="0" err="1"/>
              <a:t>chips</a:t>
            </a:r>
            <a:r>
              <a:rPr lang="tr-TR" dirty="0"/>
              <a:t>, </a:t>
            </a:r>
            <a:r>
              <a:rPr lang="tr-TR" dirty="0" err="1"/>
              <a:t>wires</a:t>
            </a:r>
            <a:r>
              <a:rPr lang="tr-TR" dirty="0"/>
              <a:t>, </a:t>
            </a:r>
            <a:r>
              <a:rPr lang="tr-TR" dirty="0" err="1"/>
              <a:t>plastic</a:t>
            </a:r>
            <a:r>
              <a:rPr lang="tr-TR" dirty="0"/>
              <a:t>, </a:t>
            </a:r>
            <a:r>
              <a:rPr lang="tr-TR" dirty="0" err="1"/>
              <a:t>packaging</a:t>
            </a:r>
            <a:r>
              <a:rPr lang="tr-TR" dirty="0"/>
              <a:t>, </a:t>
            </a:r>
            <a:r>
              <a:rPr lang="tr-TR" dirty="0" err="1"/>
              <a:t>and</a:t>
            </a:r>
            <a:r>
              <a:rPr lang="tr-TR" dirty="0"/>
              <a:t> </a:t>
            </a:r>
            <a:r>
              <a:rPr lang="tr-TR" dirty="0" err="1"/>
              <a:t>other</a:t>
            </a:r>
            <a:r>
              <a:rPr lang="tr-TR" dirty="0"/>
              <a:t> </a:t>
            </a:r>
            <a:r>
              <a:rPr lang="tr-TR" dirty="0" err="1"/>
              <a:t>inputs</a:t>
            </a:r>
            <a:r>
              <a:rPr lang="tr-TR" dirty="0"/>
              <a:t>. </a:t>
            </a:r>
            <a:r>
              <a:rPr lang="tr-TR" dirty="0" err="1"/>
              <a:t>Although</a:t>
            </a:r>
            <a:r>
              <a:rPr lang="tr-TR" dirty="0"/>
              <a:t> </a:t>
            </a:r>
            <a:r>
              <a:rPr lang="tr-TR" dirty="0" err="1"/>
              <a:t>these</a:t>
            </a:r>
            <a:r>
              <a:rPr lang="tr-TR" dirty="0"/>
              <a:t> </a:t>
            </a:r>
            <a:r>
              <a:rPr lang="tr-TR" dirty="0" err="1"/>
              <a:t>costs</a:t>
            </a:r>
            <a:r>
              <a:rPr lang="tr-TR" dirty="0"/>
              <a:t> </a:t>
            </a:r>
            <a:r>
              <a:rPr lang="tr-TR" dirty="0" err="1"/>
              <a:t>tend</a:t>
            </a:r>
            <a:r>
              <a:rPr lang="tr-TR" dirty="0"/>
              <a:t> </a:t>
            </a:r>
            <a:r>
              <a:rPr lang="tr-TR" dirty="0" err="1"/>
              <a:t>to</a:t>
            </a:r>
            <a:r>
              <a:rPr lang="tr-TR" dirty="0"/>
              <a:t> be </a:t>
            </a:r>
            <a:r>
              <a:rPr lang="tr-TR" dirty="0" err="1"/>
              <a:t>the</a:t>
            </a:r>
            <a:r>
              <a:rPr lang="tr-TR" dirty="0"/>
              <a:t> </a:t>
            </a:r>
            <a:r>
              <a:rPr lang="tr-TR" dirty="0" err="1"/>
              <a:t>same</a:t>
            </a:r>
            <a:r>
              <a:rPr lang="tr-TR" dirty="0"/>
              <a:t> </a:t>
            </a:r>
            <a:r>
              <a:rPr lang="tr-TR" dirty="0" err="1"/>
              <a:t>for</a:t>
            </a:r>
            <a:r>
              <a:rPr lang="tr-TR" dirty="0"/>
              <a:t> </a:t>
            </a:r>
            <a:r>
              <a:rPr lang="tr-TR" dirty="0" err="1"/>
              <a:t>each</a:t>
            </a:r>
            <a:r>
              <a:rPr lang="tr-TR" dirty="0"/>
              <a:t> </a:t>
            </a:r>
            <a:r>
              <a:rPr lang="tr-TR" dirty="0" err="1"/>
              <a:t>unit</a:t>
            </a:r>
            <a:r>
              <a:rPr lang="tr-TR" dirty="0"/>
              <a:t> </a:t>
            </a:r>
            <a:r>
              <a:rPr lang="tr-TR" dirty="0" err="1"/>
              <a:t>produced</a:t>
            </a:r>
            <a:r>
              <a:rPr lang="tr-TR" dirty="0"/>
              <a:t>, they </a:t>
            </a:r>
            <a:r>
              <a:rPr lang="tr-TR" dirty="0" err="1"/>
              <a:t>are</a:t>
            </a:r>
            <a:r>
              <a:rPr lang="tr-TR" dirty="0"/>
              <a:t> </a:t>
            </a:r>
            <a:r>
              <a:rPr lang="tr-TR" dirty="0" err="1"/>
              <a:t>called</a:t>
            </a:r>
            <a:r>
              <a:rPr lang="tr-TR" dirty="0"/>
              <a:t> </a:t>
            </a:r>
            <a:r>
              <a:rPr lang="tr-TR" dirty="0" err="1"/>
              <a:t>variable</a:t>
            </a:r>
            <a:r>
              <a:rPr lang="tr-TR" dirty="0"/>
              <a:t> </a:t>
            </a:r>
            <a:r>
              <a:rPr lang="tr-TR" dirty="0" err="1"/>
              <a:t>costs</a:t>
            </a:r>
            <a:r>
              <a:rPr lang="tr-TR" dirty="0"/>
              <a:t> </a:t>
            </a:r>
            <a:r>
              <a:rPr lang="tr-TR" dirty="0" err="1"/>
              <a:t>because</a:t>
            </a:r>
            <a:r>
              <a:rPr lang="tr-TR" dirty="0"/>
              <a:t> </a:t>
            </a:r>
            <a:r>
              <a:rPr lang="tr-TR" dirty="0" err="1"/>
              <a:t>the</a:t>
            </a:r>
            <a:r>
              <a:rPr lang="tr-TR" dirty="0"/>
              <a:t> total </a:t>
            </a:r>
            <a:r>
              <a:rPr lang="tr-TR" dirty="0" err="1"/>
              <a:t>varies</a:t>
            </a:r>
            <a:r>
              <a:rPr lang="tr-TR" dirty="0"/>
              <a:t> </a:t>
            </a:r>
            <a:r>
              <a:rPr lang="tr-TR" dirty="0" err="1"/>
              <a:t>with</a:t>
            </a:r>
            <a:r>
              <a:rPr lang="tr-TR" dirty="0"/>
              <a:t> </a:t>
            </a:r>
            <a:r>
              <a:rPr lang="tr-TR" dirty="0" err="1"/>
              <a:t>the</a:t>
            </a:r>
            <a:r>
              <a:rPr lang="tr-TR" dirty="0"/>
              <a:t> </a:t>
            </a:r>
            <a:r>
              <a:rPr lang="tr-TR" dirty="0" err="1"/>
              <a:t>number</a:t>
            </a:r>
            <a:r>
              <a:rPr lang="tr-TR" dirty="0"/>
              <a:t> of </a:t>
            </a:r>
            <a:r>
              <a:rPr lang="tr-TR" dirty="0" err="1"/>
              <a:t>units</a:t>
            </a:r>
            <a:r>
              <a:rPr lang="tr-TR" dirty="0"/>
              <a:t> </a:t>
            </a:r>
            <a:r>
              <a:rPr lang="tr-TR" dirty="0" err="1"/>
              <a:t>produced</a:t>
            </a:r>
            <a:r>
              <a:rPr lang="tr-TR" dirty="0"/>
              <a:t>.</a:t>
            </a:r>
          </a:p>
        </p:txBody>
      </p:sp>
    </p:spTree>
    <p:extLst>
      <p:ext uri="{BB962C8B-B14F-4D97-AF65-F5344CB8AC3E}">
        <p14:creationId xmlns:p14="http://schemas.microsoft.com/office/powerpoint/2010/main" val="2084495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(11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Cost-Based Pricing</a:t>
            </a:r>
          </a:p>
        </p:txBody>
      </p:sp>
      <p:sp>
        <p:nvSpPr>
          <p:cNvPr id="3" name="Content Placeholder 2"/>
          <p:cNvSpPr>
            <a:spLocks noGrp="1"/>
          </p:cNvSpPr>
          <p:nvPr>
            <p:ph idx="1"/>
          </p:nvPr>
        </p:nvSpPr>
        <p:spPr>
          <a:xfrm>
            <a:off x="1992086" y="1612650"/>
            <a:ext cx="4103914" cy="1421928"/>
          </a:xfrm>
        </p:spPr>
        <p:txBody>
          <a:bodyPr wrap="square">
            <a:spAutoFit/>
          </a:bodyPr>
          <a:lstStyle/>
          <a:p>
            <a:r>
              <a:rPr lang="en-IN" altLang="en-US" sz="2400" b="1" dirty="0"/>
              <a:t>Total costs</a:t>
            </a:r>
            <a:r>
              <a:rPr lang="en-IN" altLang="en-US" sz="2400" dirty="0"/>
              <a:t> are </a:t>
            </a:r>
            <a:r>
              <a:rPr lang="en-IN" altLang="en-US" sz="2400" b="1" dirty="0"/>
              <a:t>the sum of the fixed and variable costs </a:t>
            </a:r>
            <a:r>
              <a:rPr lang="en-IN" altLang="en-US" sz="2400" dirty="0"/>
              <a:t>for any given level of production.</a:t>
            </a:r>
          </a:p>
        </p:txBody>
      </p:sp>
      <p:sp>
        <p:nvSpPr>
          <p:cNvPr id="6" name="Metin kutusu 5">
            <a:extLst>
              <a:ext uri="{FF2B5EF4-FFF2-40B4-BE49-F238E27FC236}">
                <a16:creationId xmlns:a16="http://schemas.microsoft.com/office/drawing/2014/main" id="{43E47687-73A7-3268-1D83-0B26D13FB078}"/>
              </a:ext>
            </a:extLst>
          </p:cNvPr>
          <p:cNvSpPr txBox="1"/>
          <p:nvPr/>
        </p:nvSpPr>
        <p:spPr>
          <a:xfrm>
            <a:off x="1617306" y="3564248"/>
            <a:ext cx="3150637" cy="1631216"/>
          </a:xfrm>
          <a:prstGeom prst="rect">
            <a:avLst/>
          </a:prstGeom>
          <a:noFill/>
          <a:effectLst/>
        </p:spPr>
        <p:txBody>
          <a:bodyPr wrap="square">
            <a:spAutoFit/>
          </a:bodyPr>
          <a:lstStyle/>
          <a:p>
            <a:r>
              <a:rPr lang="tr-TR" sz="2000" dirty="0"/>
              <a:t> Management </a:t>
            </a:r>
            <a:r>
              <a:rPr lang="tr-TR" sz="2000" dirty="0" err="1"/>
              <a:t>wants</a:t>
            </a:r>
            <a:r>
              <a:rPr lang="tr-TR" sz="2000" dirty="0"/>
              <a:t> </a:t>
            </a:r>
            <a:r>
              <a:rPr lang="tr-TR" sz="2000" dirty="0" err="1"/>
              <a:t>to</a:t>
            </a:r>
            <a:r>
              <a:rPr lang="tr-TR" sz="2000" dirty="0"/>
              <a:t> </a:t>
            </a:r>
            <a:r>
              <a:rPr lang="tr-TR" sz="2000" dirty="0" err="1"/>
              <a:t>charge</a:t>
            </a:r>
            <a:r>
              <a:rPr lang="tr-TR" sz="2000" dirty="0"/>
              <a:t> a </a:t>
            </a:r>
            <a:r>
              <a:rPr lang="tr-TR" sz="2000" dirty="0" err="1"/>
              <a:t>price</a:t>
            </a:r>
            <a:r>
              <a:rPr lang="tr-TR" sz="2000" dirty="0"/>
              <a:t> </a:t>
            </a:r>
            <a:r>
              <a:rPr lang="tr-TR" sz="2000" dirty="0" err="1"/>
              <a:t>that</a:t>
            </a:r>
            <a:r>
              <a:rPr lang="tr-TR" sz="2000" dirty="0"/>
              <a:t> </a:t>
            </a:r>
            <a:r>
              <a:rPr lang="tr-TR" sz="2000" dirty="0" err="1"/>
              <a:t>will</a:t>
            </a:r>
            <a:r>
              <a:rPr lang="tr-TR" sz="2000" dirty="0"/>
              <a:t> at </a:t>
            </a:r>
            <a:r>
              <a:rPr lang="tr-TR" sz="2000" dirty="0" err="1"/>
              <a:t>least</a:t>
            </a:r>
            <a:r>
              <a:rPr lang="tr-TR" sz="2000" dirty="0"/>
              <a:t> </a:t>
            </a:r>
            <a:r>
              <a:rPr lang="tr-TR" sz="2000" dirty="0" err="1"/>
              <a:t>cover</a:t>
            </a:r>
            <a:r>
              <a:rPr lang="tr-TR" sz="2000" dirty="0"/>
              <a:t> </a:t>
            </a:r>
            <a:r>
              <a:rPr lang="tr-TR" sz="2000" dirty="0" err="1"/>
              <a:t>the</a:t>
            </a:r>
            <a:r>
              <a:rPr lang="tr-TR" sz="2000" dirty="0"/>
              <a:t> total </a:t>
            </a:r>
            <a:r>
              <a:rPr lang="tr-TR" sz="2000" dirty="0" err="1"/>
              <a:t>production</a:t>
            </a:r>
            <a:r>
              <a:rPr lang="tr-TR" sz="2000" dirty="0"/>
              <a:t> </a:t>
            </a:r>
            <a:r>
              <a:rPr lang="tr-TR" sz="2000" dirty="0" err="1"/>
              <a:t>costs</a:t>
            </a:r>
            <a:r>
              <a:rPr lang="tr-TR" sz="2000" dirty="0"/>
              <a:t> at a </a:t>
            </a:r>
            <a:r>
              <a:rPr lang="tr-TR" sz="2000" dirty="0" err="1"/>
              <a:t>given</a:t>
            </a:r>
            <a:r>
              <a:rPr lang="tr-TR" sz="2000" dirty="0"/>
              <a:t> </a:t>
            </a:r>
            <a:r>
              <a:rPr lang="tr-TR" sz="2000" dirty="0" err="1"/>
              <a:t>level</a:t>
            </a:r>
            <a:r>
              <a:rPr lang="tr-TR" sz="2000" dirty="0"/>
              <a:t> of </a:t>
            </a:r>
            <a:r>
              <a:rPr lang="tr-TR" sz="2000" dirty="0" err="1"/>
              <a:t>production</a:t>
            </a:r>
            <a:r>
              <a:rPr lang="tr-TR" sz="2000" dirty="0"/>
              <a:t>. </a:t>
            </a:r>
          </a:p>
        </p:txBody>
      </p:sp>
      <p:pic>
        <p:nvPicPr>
          <p:cNvPr id="8" name="Resim 7">
            <a:extLst>
              <a:ext uri="{FF2B5EF4-FFF2-40B4-BE49-F238E27FC236}">
                <a16:creationId xmlns:a16="http://schemas.microsoft.com/office/drawing/2014/main" id="{39BB21B8-9BD9-63F5-A056-B1AE900CCE01}"/>
              </a:ext>
            </a:extLst>
          </p:cNvPr>
          <p:cNvPicPr>
            <a:picLocks noChangeAspect="1"/>
          </p:cNvPicPr>
          <p:nvPr/>
        </p:nvPicPr>
        <p:blipFill>
          <a:blip r:embed="rId3"/>
          <a:stretch>
            <a:fillRect/>
          </a:stretch>
        </p:blipFill>
        <p:spPr>
          <a:xfrm>
            <a:off x="6966858" y="1105781"/>
            <a:ext cx="3816220" cy="5050546"/>
          </a:xfrm>
          <a:prstGeom prst="rect">
            <a:avLst/>
          </a:prstGeom>
        </p:spPr>
      </p:pic>
    </p:spTree>
    <p:extLst>
      <p:ext uri="{BB962C8B-B14F-4D97-AF65-F5344CB8AC3E}">
        <p14:creationId xmlns:p14="http://schemas.microsoft.com/office/powerpoint/2010/main" val="3757057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52400"/>
            <a:ext cx="8229600" cy="550652"/>
          </a:xfrm>
        </p:spPr>
        <p:txBody>
          <a:bodyPr wrap="square">
            <a:noAutofit/>
          </a:bodyPr>
          <a:lstStyle/>
          <a:p>
            <a:r>
              <a:rPr lang="en-US" dirty="0">
                <a:latin typeface="+mj-lt"/>
              </a:rPr>
              <a:t>Major Pricing Strategies </a:t>
            </a:r>
            <a:r>
              <a:rPr lang="en-US" sz="2800" dirty="0">
                <a:latin typeface="+mj-lt"/>
              </a:rPr>
              <a:t>(14 of 17)</a:t>
            </a:r>
          </a:p>
        </p:txBody>
      </p:sp>
      <p:sp>
        <p:nvSpPr>
          <p:cNvPr id="4" name="Content Placeholder 3"/>
          <p:cNvSpPr>
            <a:spLocks noGrp="1"/>
          </p:cNvSpPr>
          <p:nvPr>
            <p:ph idx="13"/>
          </p:nvPr>
        </p:nvSpPr>
        <p:spPr>
          <a:xfrm>
            <a:off x="1981200" y="1002268"/>
            <a:ext cx="8229600" cy="424732"/>
          </a:xfrm>
        </p:spPr>
        <p:txBody>
          <a:bodyPr>
            <a:spAutoFit/>
          </a:bodyPr>
          <a:lstStyle/>
          <a:p>
            <a:r>
              <a:rPr lang="en-US" sz="2400" b="1" dirty="0"/>
              <a:t>Cost-Based Pricing</a:t>
            </a:r>
          </a:p>
        </p:txBody>
      </p:sp>
      <p:sp>
        <p:nvSpPr>
          <p:cNvPr id="3" name="Content Placeholder 2"/>
          <p:cNvSpPr>
            <a:spLocks noGrp="1"/>
          </p:cNvSpPr>
          <p:nvPr>
            <p:ph idx="1"/>
          </p:nvPr>
        </p:nvSpPr>
        <p:spPr>
          <a:xfrm>
            <a:off x="1992086" y="1612651"/>
            <a:ext cx="8229600" cy="3264483"/>
          </a:xfrm>
        </p:spPr>
        <p:txBody>
          <a:bodyPr>
            <a:spAutoFit/>
          </a:bodyPr>
          <a:lstStyle/>
          <a:p>
            <a:r>
              <a:rPr lang="en-IN" altLang="en-US" sz="2400" b="1" dirty="0"/>
              <a:t>Cost-plus pricing</a:t>
            </a:r>
            <a:r>
              <a:rPr lang="en-IN" altLang="en-US" sz="2400" dirty="0"/>
              <a:t> adds a standard </a:t>
            </a:r>
            <a:r>
              <a:rPr lang="en-IN" altLang="en-US" sz="2400" dirty="0" err="1"/>
              <a:t>markup</a:t>
            </a:r>
            <a:r>
              <a:rPr lang="en-IN" altLang="en-US" sz="2400" dirty="0"/>
              <a:t> to the cost of the product.</a:t>
            </a:r>
          </a:p>
          <a:p>
            <a:r>
              <a:rPr lang="en-IN" altLang="en-US" sz="2400" dirty="0"/>
              <a:t>Benefits</a:t>
            </a:r>
          </a:p>
          <a:p>
            <a:pPr lvl="1"/>
            <a:r>
              <a:rPr lang="en-IN" altLang="en-US" sz="2400" dirty="0"/>
              <a:t>Sellers are certain about costs.</a:t>
            </a:r>
          </a:p>
          <a:p>
            <a:pPr lvl="1"/>
            <a:r>
              <a:rPr lang="en-IN" altLang="en-US" sz="2400" dirty="0"/>
              <a:t>Price competition is minimized.</a:t>
            </a:r>
          </a:p>
          <a:p>
            <a:pPr lvl="1"/>
            <a:r>
              <a:rPr lang="en-IN" altLang="en-US" sz="2400" dirty="0"/>
              <a:t>Buyers feel it is fair.</a:t>
            </a:r>
          </a:p>
          <a:p>
            <a:r>
              <a:rPr lang="en-IN" altLang="en-US" sz="2400" dirty="0"/>
              <a:t>Disadvantages</a:t>
            </a:r>
          </a:p>
          <a:p>
            <a:pPr lvl="1"/>
            <a:r>
              <a:rPr lang="en-IN" altLang="en-US" sz="2400" dirty="0"/>
              <a:t>Ignores demand and competitor prices</a:t>
            </a:r>
          </a:p>
        </p:txBody>
      </p:sp>
    </p:spTree>
    <p:extLst>
      <p:ext uri="{BB962C8B-B14F-4D97-AF65-F5344CB8AC3E}">
        <p14:creationId xmlns:p14="http://schemas.microsoft.com/office/powerpoint/2010/main" val="358556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11-1 What are Goods and Services? (1 of 2)</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1200"/>
              </a:spcBef>
              <a:spcAft>
                <a:spcPts val="1200"/>
              </a:spcAft>
            </a:pPr>
            <a:r>
              <a:rPr lang="en-US" sz="2400" b="1" noProof="0" dirty="0">
                <a:solidFill>
                  <a:srgbClr val="C00000"/>
                </a:solidFill>
                <a:latin typeface="Arial" panose="020B0604020202020204" pitchFamily="34" charset="0"/>
                <a:cs typeface="Arial" panose="020B0604020202020204" pitchFamily="34" charset="0"/>
              </a:rPr>
              <a:t>Goods</a:t>
            </a:r>
            <a:r>
              <a:rPr lang="en-US" sz="2400" noProof="0" dirty="0">
                <a:latin typeface="Arial" panose="020B0604020202020204" pitchFamily="34" charset="0"/>
                <a:cs typeface="Arial" panose="020B0604020202020204" pitchFamily="34" charset="0"/>
              </a:rPr>
              <a:t> are tangible products that customers can see, hear, smell, taste, and/or touch</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Examples: televisions, shovels, cereal</a:t>
            </a:r>
          </a:p>
          <a:p>
            <a:pPr>
              <a:lnSpc>
                <a:spcPct val="100000"/>
              </a:lnSpc>
              <a:spcBef>
                <a:spcPts val="1200"/>
              </a:spcBef>
              <a:spcAft>
                <a:spcPts val="1200"/>
              </a:spcAft>
            </a:pPr>
            <a:r>
              <a:rPr lang="en-US" sz="2400" b="1" noProof="0" dirty="0">
                <a:solidFill>
                  <a:srgbClr val="C00000"/>
                </a:solidFill>
                <a:latin typeface="Arial" panose="020B0604020202020204" pitchFamily="34" charset="0"/>
                <a:cs typeface="Arial" panose="020B0604020202020204" pitchFamily="34" charset="0"/>
              </a:rPr>
              <a:t>Services</a:t>
            </a:r>
            <a:r>
              <a:rPr lang="en-US" sz="2400" noProof="0" dirty="0">
                <a:latin typeface="Arial" panose="020B0604020202020204" pitchFamily="34" charset="0"/>
                <a:cs typeface="Arial" panose="020B0604020202020204" pitchFamily="34" charset="0"/>
              </a:rPr>
              <a:t> are intangible products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Examples: haircuts, car repairs, dental work</a:t>
            </a:r>
          </a:p>
        </p:txBody>
      </p:sp>
    </p:spTree>
    <p:extLst>
      <p:ext uri="{BB962C8B-B14F-4D97-AF65-F5344CB8AC3E}">
        <p14:creationId xmlns:p14="http://schemas.microsoft.com/office/powerpoint/2010/main" val="3498705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21B8F17F-9374-17E1-0631-3806A8782D61}"/>
              </a:ext>
            </a:extLst>
          </p:cNvPr>
          <p:cNvPicPr>
            <a:picLocks noChangeAspect="1"/>
          </p:cNvPicPr>
          <p:nvPr/>
        </p:nvPicPr>
        <p:blipFill>
          <a:blip r:embed="rId2"/>
          <a:stretch>
            <a:fillRect/>
          </a:stretch>
        </p:blipFill>
        <p:spPr>
          <a:xfrm>
            <a:off x="558281" y="160429"/>
            <a:ext cx="8408437" cy="2501511"/>
          </a:xfrm>
          <a:prstGeom prst="rect">
            <a:avLst/>
          </a:prstGeom>
          <a:noFill/>
        </p:spPr>
      </p:pic>
      <p:pic>
        <p:nvPicPr>
          <p:cNvPr id="10" name="Resim 9">
            <a:extLst>
              <a:ext uri="{FF2B5EF4-FFF2-40B4-BE49-F238E27FC236}">
                <a16:creationId xmlns:a16="http://schemas.microsoft.com/office/drawing/2014/main" id="{C27A401E-64BE-C9D4-9CBB-42ABD7B0535B}"/>
              </a:ext>
            </a:extLst>
          </p:cNvPr>
          <p:cNvPicPr>
            <a:picLocks noChangeAspect="1"/>
          </p:cNvPicPr>
          <p:nvPr/>
        </p:nvPicPr>
        <p:blipFill>
          <a:blip r:embed="rId3"/>
          <a:stretch>
            <a:fillRect/>
          </a:stretch>
        </p:blipFill>
        <p:spPr>
          <a:xfrm>
            <a:off x="672062" y="2999174"/>
            <a:ext cx="7932156" cy="2291283"/>
          </a:xfrm>
          <a:prstGeom prst="rect">
            <a:avLst/>
          </a:prstGeom>
        </p:spPr>
      </p:pic>
    </p:spTree>
    <p:extLst>
      <p:ext uri="{BB962C8B-B14F-4D97-AF65-F5344CB8AC3E}">
        <p14:creationId xmlns:p14="http://schemas.microsoft.com/office/powerpoint/2010/main" val="117014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1959"/>
            <a:ext cx="8229600" cy="681325"/>
          </a:xfrm>
        </p:spPr>
        <p:txBody>
          <a:bodyPr wrap="square">
            <a:noAutofit/>
          </a:bodyPr>
          <a:lstStyle/>
          <a:p>
            <a:r>
              <a:rPr lang="en-US" dirty="0">
                <a:latin typeface="+mj-lt"/>
              </a:rPr>
              <a:t>Major Pricing Strategies </a:t>
            </a:r>
            <a:r>
              <a:rPr lang="en-US" sz="2800" dirty="0">
                <a:latin typeface="+mj-lt"/>
              </a:rPr>
              <a:t>(15 of 17)</a:t>
            </a:r>
          </a:p>
        </p:txBody>
      </p:sp>
      <p:sp>
        <p:nvSpPr>
          <p:cNvPr id="4" name="Content Placeholder 3"/>
          <p:cNvSpPr>
            <a:spLocks noGrp="1"/>
          </p:cNvSpPr>
          <p:nvPr>
            <p:ph idx="13"/>
          </p:nvPr>
        </p:nvSpPr>
        <p:spPr>
          <a:xfrm>
            <a:off x="1981200" y="1007034"/>
            <a:ext cx="8229600" cy="424732"/>
          </a:xfrm>
        </p:spPr>
        <p:txBody>
          <a:bodyPr>
            <a:spAutoFit/>
          </a:bodyPr>
          <a:lstStyle/>
          <a:p>
            <a:r>
              <a:rPr lang="en-US" sz="2400" b="1" dirty="0"/>
              <a:t>Cost-Based Pricing</a:t>
            </a:r>
            <a:endParaRPr lang="en-US" sz="2400" dirty="0"/>
          </a:p>
        </p:txBody>
      </p:sp>
      <p:sp>
        <p:nvSpPr>
          <p:cNvPr id="3" name="Content Placeholder 2"/>
          <p:cNvSpPr>
            <a:spLocks noGrp="1"/>
          </p:cNvSpPr>
          <p:nvPr>
            <p:ph idx="1"/>
          </p:nvPr>
        </p:nvSpPr>
        <p:spPr>
          <a:xfrm>
            <a:off x="1981200" y="1562637"/>
            <a:ext cx="8229600" cy="1550168"/>
          </a:xfrm>
        </p:spPr>
        <p:txBody>
          <a:bodyPr>
            <a:spAutoFit/>
          </a:bodyPr>
          <a:lstStyle/>
          <a:p>
            <a:r>
              <a:rPr lang="en-US" altLang="en-US" sz="2400" b="1" dirty="0"/>
              <a:t>Break-even pricing </a:t>
            </a:r>
            <a:r>
              <a:rPr lang="en-US" sz="2400" b="1" dirty="0"/>
              <a:t>(target return pricing) </a:t>
            </a:r>
            <a:r>
              <a:rPr lang="en-US" sz="2400" dirty="0"/>
              <a:t>is</a:t>
            </a:r>
            <a:r>
              <a:rPr lang="en-US" sz="2400" b="1" dirty="0"/>
              <a:t> </a:t>
            </a:r>
            <a:r>
              <a:rPr lang="en-US" sz="2400" dirty="0"/>
              <a:t>setting price to break even on costs or to make a target return.</a:t>
            </a:r>
          </a:p>
          <a:p>
            <a:r>
              <a:rPr lang="en-US" altLang="en-US" sz="2400" b="1" dirty="0"/>
              <a:t>Figure 10.5</a:t>
            </a:r>
            <a:r>
              <a:rPr lang="en-US" sz="2400" dirty="0"/>
              <a:t> Break-Even Chart for Determining Target Return Price and Break-Even Volume</a:t>
            </a:r>
            <a:endParaRPr lang="en-US" altLang="en-US" sz="2400" b="1" dirty="0"/>
          </a:p>
        </p:txBody>
      </p:sp>
      <p:pic>
        <p:nvPicPr>
          <p:cNvPr id="8" name="Picture Placeholder 7" descr="A break-even chart explains determining target return price and break-even volume. &#10;Long description is available in notes, press F6">
            <a:extLst>
              <a:ext uri="{FF2B5EF4-FFF2-40B4-BE49-F238E27FC236}">
                <a16:creationId xmlns:a16="http://schemas.microsoft.com/office/drawing/2014/main" id="{5A6E4B9E-6C7A-41FD-9F55-CDEB9CB2AC7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458585" y="3429000"/>
            <a:ext cx="5300586" cy="2733440"/>
          </a:xfrm>
          <a:prstGeom prst="rect">
            <a:avLst/>
          </a:prstGeom>
        </p:spPr>
      </p:pic>
    </p:spTree>
    <p:extLst>
      <p:ext uri="{BB962C8B-B14F-4D97-AF65-F5344CB8AC3E}">
        <p14:creationId xmlns:p14="http://schemas.microsoft.com/office/powerpoint/2010/main" val="74810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34A0BE3B-BB0C-B281-00B2-26F78424622F}"/>
              </a:ext>
            </a:extLst>
          </p:cNvPr>
          <p:cNvPicPr>
            <a:picLocks noChangeAspect="1"/>
          </p:cNvPicPr>
          <p:nvPr/>
        </p:nvPicPr>
        <p:blipFill>
          <a:blip r:embed="rId2"/>
          <a:stretch>
            <a:fillRect/>
          </a:stretch>
        </p:blipFill>
        <p:spPr>
          <a:xfrm>
            <a:off x="1933676" y="1081862"/>
            <a:ext cx="7615967" cy="3088922"/>
          </a:xfrm>
          <a:prstGeom prst="rect">
            <a:avLst/>
          </a:prstGeom>
        </p:spPr>
      </p:pic>
    </p:spTree>
    <p:extLst>
      <p:ext uri="{BB962C8B-B14F-4D97-AF65-F5344CB8AC3E}">
        <p14:creationId xmlns:p14="http://schemas.microsoft.com/office/powerpoint/2010/main" val="2122116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1959"/>
            <a:ext cx="8229600" cy="681325"/>
          </a:xfrm>
        </p:spPr>
        <p:txBody>
          <a:bodyPr wrap="square">
            <a:noAutofit/>
          </a:bodyPr>
          <a:lstStyle/>
          <a:p>
            <a:r>
              <a:rPr lang="en-US" dirty="0">
                <a:latin typeface="+mj-lt"/>
              </a:rPr>
              <a:t>Major Pricing Strategies </a:t>
            </a:r>
            <a:r>
              <a:rPr lang="en-US" sz="2800" dirty="0">
                <a:latin typeface="+mj-lt"/>
              </a:rPr>
              <a:t>(16 of 17)</a:t>
            </a:r>
          </a:p>
        </p:txBody>
      </p:sp>
      <p:sp>
        <p:nvSpPr>
          <p:cNvPr id="4" name="Content Placeholder 3"/>
          <p:cNvSpPr>
            <a:spLocks noGrp="1"/>
          </p:cNvSpPr>
          <p:nvPr>
            <p:ph idx="13"/>
          </p:nvPr>
        </p:nvSpPr>
        <p:spPr>
          <a:xfrm>
            <a:off x="1981200" y="1003479"/>
            <a:ext cx="8229600" cy="757130"/>
          </a:xfrm>
        </p:spPr>
        <p:txBody>
          <a:bodyPr>
            <a:spAutoFit/>
          </a:bodyPr>
          <a:lstStyle/>
          <a:p>
            <a:r>
              <a:rPr lang="en-US" sz="2400" b="1" dirty="0"/>
              <a:t>Table 10.1</a:t>
            </a:r>
            <a:r>
              <a:rPr lang="en-US" sz="2400" dirty="0"/>
              <a:t> Break-Even Volume and Profits at Different Prices</a:t>
            </a:r>
          </a:p>
        </p:txBody>
      </p:sp>
      <p:graphicFrame>
        <p:nvGraphicFramePr>
          <p:cNvPr id="5" name="Table 4">
            <a:extLst>
              <a:ext uri="{FF2B5EF4-FFF2-40B4-BE49-F238E27FC236}">
                <a16:creationId xmlns:a16="http://schemas.microsoft.com/office/drawing/2014/main" id="{EB07EF55-A4E9-432F-8B34-E86347027EF5}"/>
              </a:ext>
            </a:extLst>
          </p:cNvPr>
          <p:cNvGraphicFramePr>
            <a:graphicFrameLocks noGrp="1"/>
          </p:cNvGraphicFramePr>
          <p:nvPr/>
        </p:nvGraphicFramePr>
        <p:xfrm>
          <a:off x="1981199" y="2088805"/>
          <a:ext cx="8229600" cy="2677160"/>
        </p:xfrm>
        <a:graphic>
          <a:graphicData uri="http://schemas.openxmlformats.org/drawingml/2006/table">
            <a:tbl>
              <a:tblPr firstRow="1" bandRow="1">
                <a:tableStyleId>{2D5ABB26-0587-4C30-8999-92F81FD0307C}</a:tableStyleId>
              </a:tblPr>
              <a:tblGrid>
                <a:gridCol w="685801">
                  <a:extLst>
                    <a:ext uri="{9D8B030D-6E8A-4147-A177-3AD203B41FA5}">
                      <a16:colId xmlns:a16="http://schemas.microsoft.com/office/drawing/2014/main" val="2213658258"/>
                    </a:ext>
                  </a:extLst>
                </a:gridCol>
                <a:gridCol w="1828800">
                  <a:extLst>
                    <a:ext uri="{9D8B030D-6E8A-4147-A177-3AD203B41FA5}">
                      <a16:colId xmlns:a16="http://schemas.microsoft.com/office/drawing/2014/main" val="2681334207"/>
                    </a:ext>
                  </a:extLst>
                </a:gridCol>
                <a:gridCol w="1600199">
                  <a:extLst>
                    <a:ext uri="{9D8B030D-6E8A-4147-A177-3AD203B41FA5}">
                      <a16:colId xmlns:a16="http://schemas.microsoft.com/office/drawing/2014/main" val="1236220617"/>
                    </a:ext>
                  </a:extLst>
                </a:gridCol>
                <a:gridCol w="1752601">
                  <a:extLst>
                    <a:ext uri="{9D8B030D-6E8A-4147-A177-3AD203B41FA5}">
                      <a16:colId xmlns:a16="http://schemas.microsoft.com/office/drawing/2014/main" val="1089320902"/>
                    </a:ext>
                  </a:extLst>
                </a:gridCol>
                <a:gridCol w="1219200">
                  <a:extLst>
                    <a:ext uri="{9D8B030D-6E8A-4147-A177-3AD203B41FA5}">
                      <a16:colId xmlns:a16="http://schemas.microsoft.com/office/drawing/2014/main" val="572017500"/>
                    </a:ext>
                  </a:extLst>
                </a:gridCol>
                <a:gridCol w="1142999">
                  <a:extLst>
                    <a:ext uri="{9D8B030D-6E8A-4147-A177-3AD203B41FA5}">
                      <a16:colId xmlns:a16="http://schemas.microsoft.com/office/drawing/2014/main" val="4135216084"/>
                    </a:ext>
                  </a:extLst>
                </a:gridCol>
              </a:tblGrid>
              <a:tr h="370840">
                <a:tc>
                  <a:txBody>
                    <a:bodyPr/>
                    <a:lstStyle/>
                    <a:p>
                      <a:pPr algn="ctr"/>
                      <a:r>
                        <a:rPr lang="en-IN" sz="1600" b="1" i="0" u="none" strike="noStrike" kern="1200" baseline="0" dirty="0">
                          <a:solidFill>
                            <a:schemeClr val="bg1"/>
                          </a:solidFill>
                          <a:latin typeface="+mn-lt"/>
                          <a:ea typeface="+mn-ea"/>
                          <a:cs typeface="+mn-cs"/>
                        </a:rPr>
                        <a:t>Price</a:t>
                      </a:r>
                      <a:endParaRPr lang="en-IN" sz="1600" b="1" dirty="0">
                        <a:solidFill>
                          <a:schemeClr val="bg1"/>
                        </a:solidFill>
                      </a:endParaRPr>
                    </a:p>
                  </a:txBody>
                  <a:tcPr>
                    <a:solidFill>
                      <a:schemeClr val="bg2"/>
                    </a:solidFill>
                  </a:tcPr>
                </a:tc>
                <a:tc>
                  <a:txBody>
                    <a:bodyPr/>
                    <a:lstStyle/>
                    <a:p>
                      <a:pPr algn="ctr"/>
                      <a:r>
                        <a:rPr lang="en-IN" sz="1600" b="1" i="0" u="none" strike="noStrike" kern="1200" baseline="0" dirty="0">
                          <a:solidFill>
                            <a:schemeClr val="bg1"/>
                          </a:solidFill>
                          <a:latin typeface="+mn-lt"/>
                          <a:ea typeface="+mn-ea"/>
                          <a:cs typeface="+mn-cs"/>
                        </a:rPr>
                        <a:t>Unit Demand Needed</a:t>
                      </a:r>
                    </a:p>
                    <a:p>
                      <a:pPr algn="ctr"/>
                      <a:r>
                        <a:rPr lang="en-IN" sz="1600" b="1" i="0" u="none" strike="noStrike" kern="1200" baseline="0" dirty="0">
                          <a:solidFill>
                            <a:schemeClr val="bg1"/>
                          </a:solidFill>
                          <a:latin typeface="+mn-lt"/>
                          <a:ea typeface="+mn-ea"/>
                          <a:cs typeface="+mn-cs"/>
                        </a:rPr>
                        <a:t>to Break Even</a:t>
                      </a:r>
                      <a:endParaRPr lang="en-IN" sz="1600" b="1" dirty="0">
                        <a:solidFill>
                          <a:schemeClr val="bg1"/>
                        </a:solidFill>
                      </a:endParaRPr>
                    </a:p>
                  </a:txBody>
                  <a:tcPr>
                    <a:solidFill>
                      <a:schemeClr val="bg2"/>
                    </a:solidFill>
                  </a:tcPr>
                </a:tc>
                <a:tc>
                  <a:txBody>
                    <a:bodyPr/>
                    <a:lstStyle/>
                    <a:p>
                      <a:pPr algn="ctr"/>
                      <a:r>
                        <a:rPr lang="en-IN" sz="1600" b="1" i="0" u="none" strike="noStrike" kern="1200" baseline="0" dirty="0">
                          <a:solidFill>
                            <a:schemeClr val="bg1"/>
                          </a:solidFill>
                          <a:latin typeface="+mn-lt"/>
                          <a:ea typeface="+mn-ea"/>
                          <a:cs typeface="+mn-cs"/>
                        </a:rPr>
                        <a:t>Expected Unit Demand</a:t>
                      </a:r>
                    </a:p>
                    <a:p>
                      <a:pPr algn="ctr"/>
                      <a:r>
                        <a:rPr lang="en-IN" sz="1600" b="1" i="0" u="none" strike="noStrike" kern="1200" baseline="0" dirty="0">
                          <a:solidFill>
                            <a:schemeClr val="bg1"/>
                          </a:solidFill>
                          <a:latin typeface="+mn-lt"/>
                          <a:ea typeface="+mn-ea"/>
                          <a:cs typeface="+mn-cs"/>
                        </a:rPr>
                        <a:t>at Given Price</a:t>
                      </a:r>
                      <a:endParaRPr lang="en-IN" sz="1600" b="1" dirty="0">
                        <a:solidFill>
                          <a:schemeClr val="bg1"/>
                        </a:solidFill>
                      </a:endParaRPr>
                    </a:p>
                  </a:txBody>
                  <a:tcPr>
                    <a:solidFill>
                      <a:schemeClr val="bg2"/>
                    </a:solidFill>
                  </a:tcPr>
                </a:tc>
                <a:tc>
                  <a:txBody>
                    <a:bodyPr/>
                    <a:lstStyle/>
                    <a:p>
                      <a:pPr algn="ctr"/>
                      <a:r>
                        <a:rPr lang="en-IN" sz="1600" b="1" i="0" u="none" strike="noStrike" kern="1200" baseline="0" dirty="0">
                          <a:solidFill>
                            <a:schemeClr val="bg1"/>
                          </a:solidFill>
                          <a:latin typeface="+mn-lt"/>
                          <a:ea typeface="+mn-ea"/>
                          <a:cs typeface="+mn-cs"/>
                        </a:rPr>
                        <a:t>Total Revenue</a:t>
                      </a:r>
                    </a:p>
                    <a:p>
                      <a:pPr algn="ctr"/>
                      <a:r>
                        <a:rPr lang="en-IN" sz="1600" b="1" i="0" u="none" strike="noStrike" kern="1200" baseline="0" dirty="0">
                          <a:solidFill>
                            <a:schemeClr val="bg1"/>
                          </a:solidFill>
                          <a:latin typeface="+mn-lt"/>
                          <a:ea typeface="+mn-ea"/>
                          <a:cs typeface="+mn-cs"/>
                        </a:rPr>
                        <a:t>(1) × (3)</a:t>
                      </a:r>
                      <a:endParaRPr lang="en-IN" sz="1600" b="1" dirty="0">
                        <a:solidFill>
                          <a:schemeClr val="bg1"/>
                        </a:solidFill>
                      </a:endParaRPr>
                    </a:p>
                  </a:txBody>
                  <a:tcPr>
                    <a:solidFill>
                      <a:schemeClr val="bg2"/>
                    </a:solidFill>
                  </a:tcPr>
                </a:tc>
                <a:tc>
                  <a:txBody>
                    <a:bodyPr/>
                    <a:lstStyle/>
                    <a:p>
                      <a:pPr algn="ctr"/>
                      <a:r>
                        <a:rPr lang="en-IN" sz="1600" b="1" i="0" u="none" strike="noStrike" kern="1200" baseline="0" dirty="0">
                          <a:solidFill>
                            <a:schemeClr val="bg1"/>
                          </a:solidFill>
                          <a:latin typeface="+mn-lt"/>
                          <a:ea typeface="+mn-ea"/>
                          <a:cs typeface="+mn-cs"/>
                        </a:rPr>
                        <a:t>Total Costs*</a:t>
                      </a:r>
                      <a:endParaRPr lang="en-IN" sz="1600" b="1" dirty="0">
                        <a:solidFill>
                          <a:schemeClr val="bg1"/>
                        </a:solidFill>
                      </a:endParaRPr>
                    </a:p>
                  </a:txBody>
                  <a:tcPr>
                    <a:solidFill>
                      <a:schemeClr val="bg2"/>
                    </a:solidFill>
                  </a:tcPr>
                </a:tc>
                <a:tc>
                  <a:txBody>
                    <a:bodyPr/>
                    <a:lstStyle/>
                    <a:p>
                      <a:pPr algn="ctr"/>
                      <a:r>
                        <a:rPr lang="en-IN" sz="1600" b="1" i="0" u="none" strike="noStrike" kern="1200" baseline="0" dirty="0">
                          <a:solidFill>
                            <a:schemeClr val="bg1"/>
                          </a:solidFill>
                          <a:latin typeface="+mn-lt"/>
                          <a:ea typeface="+mn-ea"/>
                          <a:cs typeface="+mn-cs"/>
                        </a:rPr>
                        <a:t>Profit</a:t>
                      </a:r>
                    </a:p>
                    <a:p>
                      <a:pPr algn="ctr"/>
                      <a:r>
                        <a:rPr lang="en-IN" sz="1600" b="1" i="0" u="none" strike="noStrike" kern="1200" baseline="0" dirty="0">
                          <a:solidFill>
                            <a:schemeClr val="bg1"/>
                          </a:solidFill>
                          <a:latin typeface="+mn-lt"/>
                          <a:ea typeface="+mn-ea"/>
                          <a:cs typeface="+mn-cs"/>
                        </a:rPr>
                        <a:t>(4) - (5)</a:t>
                      </a:r>
                      <a:endParaRPr lang="en-IN" sz="1600" b="1" dirty="0">
                        <a:solidFill>
                          <a:schemeClr val="bg1"/>
                        </a:solidFill>
                      </a:endParaRPr>
                    </a:p>
                  </a:txBody>
                  <a:tcPr>
                    <a:solidFill>
                      <a:schemeClr val="bg2"/>
                    </a:solidFill>
                  </a:tcPr>
                </a:tc>
                <a:extLst>
                  <a:ext uri="{0D108BD9-81ED-4DB2-BD59-A6C34878D82A}">
                    <a16:rowId xmlns:a16="http://schemas.microsoft.com/office/drawing/2014/main" val="3565214896"/>
                  </a:ext>
                </a:extLst>
              </a:tr>
              <a:tr h="370840">
                <a:tc>
                  <a:txBody>
                    <a:bodyPr/>
                    <a:lstStyle/>
                    <a:p>
                      <a:pPr algn="r"/>
                      <a:r>
                        <a:rPr lang="en-IN" sz="1600" b="0" i="0" u="none" strike="noStrike" kern="1200" baseline="0" dirty="0">
                          <a:solidFill>
                            <a:schemeClr val="tx1"/>
                          </a:solidFill>
                          <a:latin typeface="+mn-lt"/>
                          <a:ea typeface="+mn-ea"/>
                          <a:cs typeface="+mn-cs"/>
                        </a:rPr>
                        <a:t>$14</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75,000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71,000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$994,000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$1,010,000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–$16,000</a:t>
                      </a:r>
                      <a:endParaRPr lang="en-IN" sz="1600" dirty="0"/>
                    </a:p>
                  </a:txBody>
                  <a:tcPr>
                    <a:solidFill>
                      <a:srgbClr val="D4EAE4"/>
                    </a:solidFill>
                  </a:tcPr>
                </a:tc>
                <a:extLst>
                  <a:ext uri="{0D108BD9-81ED-4DB2-BD59-A6C34878D82A}">
                    <a16:rowId xmlns:a16="http://schemas.microsoft.com/office/drawing/2014/main" val="454425212"/>
                  </a:ext>
                </a:extLst>
              </a:tr>
              <a:tr h="370840">
                <a:tc>
                  <a:txBody>
                    <a:bodyPr/>
                    <a:lstStyle/>
                    <a:p>
                      <a:pPr algn="r"/>
                      <a:r>
                        <a:rPr lang="en-IN" sz="1600" dirty="0"/>
                        <a:t>16</a:t>
                      </a:r>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50,000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67,000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1,072,000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970,000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102,000</a:t>
                      </a:r>
                      <a:endParaRPr lang="en-IN" sz="1600" dirty="0"/>
                    </a:p>
                  </a:txBody>
                  <a:tcPr>
                    <a:solidFill>
                      <a:srgbClr val="D4EAE4"/>
                    </a:solidFill>
                  </a:tcPr>
                </a:tc>
                <a:extLst>
                  <a:ext uri="{0D108BD9-81ED-4DB2-BD59-A6C34878D82A}">
                    <a16:rowId xmlns:a16="http://schemas.microsoft.com/office/drawing/2014/main" val="3009566846"/>
                  </a:ext>
                </a:extLst>
              </a:tr>
              <a:tr h="370840">
                <a:tc>
                  <a:txBody>
                    <a:bodyPr/>
                    <a:lstStyle/>
                    <a:p>
                      <a:pPr algn="r"/>
                      <a:r>
                        <a:rPr lang="en-IN" sz="1600" dirty="0"/>
                        <a:t>18</a:t>
                      </a:r>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37,500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60,000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1,080,000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900,000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180,000</a:t>
                      </a:r>
                      <a:endParaRPr lang="en-IN" sz="1600" dirty="0"/>
                    </a:p>
                  </a:txBody>
                  <a:tcPr>
                    <a:solidFill>
                      <a:srgbClr val="D4EAE4"/>
                    </a:solidFill>
                  </a:tcPr>
                </a:tc>
                <a:extLst>
                  <a:ext uri="{0D108BD9-81ED-4DB2-BD59-A6C34878D82A}">
                    <a16:rowId xmlns:a16="http://schemas.microsoft.com/office/drawing/2014/main" val="4056454197"/>
                  </a:ext>
                </a:extLst>
              </a:tr>
              <a:tr h="370840">
                <a:tc>
                  <a:txBody>
                    <a:bodyPr/>
                    <a:lstStyle/>
                    <a:p>
                      <a:pPr algn="r"/>
                      <a:r>
                        <a:rPr lang="en-IN" sz="1600" dirty="0"/>
                        <a:t>20</a:t>
                      </a:r>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30,000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42,000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840,000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720,000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120,000</a:t>
                      </a:r>
                      <a:endParaRPr lang="en-IN" sz="1600" dirty="0"/>
                    </a:p>
                  </a:txBody>
                  <a:tcPr>
                    <a:solidFill>
                      <a:srgbClr val="D4EAE4"/>
                    </a:solidFill>
                  </a:tcPr>
                </a:tc>
                <a:extLst>
                  <a:ext uri="{0D108BD9-81ED-4DB2-BD59-A6C34878D82A}">
                    <a16:rowId xmlns:a16="http://schemas.microsoft.com/office/drawing/2014/main" val="1905268179"/>
                  </a:ext>
                </a:extLst>
              </a:tr>
              <a:tr h="370840">
                <a:tc>
                  <a:txBody>
                    <a:bodyPr/>
                    <a:lstStyle/>
                    <a:p>
                      <a:pPr algn="r"/>
                      <a:r>
                        <a:rPr lang="en-IN" sz="1600" dirty="0"/>
                        <a:t>22</a:t>
                      </a:r>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25,000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23,000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506,000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530,000</a:t>
                      </a:r>
                      <a:endParaRPr lang="en-IN" sz="1600" dirty="0"/>
                    </a:p>
                  </a:txBody>
                  <a:tcPr>
                    <a:solidFill>
                      <a:srgbClr val="D4EAE4"/>
                    </a:solidFill>
                  </a:tcPr>
                </a:tc>
                <a:tc>
                  <a:txBody>
                    <a:bodyPr/>
                    <a:lstStyle/>
                    <a:p>
                      <a:pPr algn="r"/>
                      <a:r>
                        <a:rPr lang="en-IN" sz="1600" b="0" i="0" u="none" strike="noStrike" kern="1200" baseline="0" dirty="0">
                          <a:solidFill>
                            <a:schemeClr val="tx1"/>
                          </a:solidFill>
                          <a:latin typeface="+mn-lt"/>
                          <a:ea typeface="+mn-ea"/>
                          <a:cs typeface="+mn-cs"/>
                        </a:rPr>
                        <a:t>–24,000</a:t>
                      </a:r>
                      <a:endParaRPr lang="en-IN" sz="1600" dirty="0"/>
                    </a:p>
                  </a:txBody>
                  <a:tcPr>
                    <a:solidFill>
                      <a:srgbClr val="D4EAE4"/>
                    </a:solidFill>
                  </a:tcPr>
                </a:tc>
                <a:extLst>
                  <a:ext uri="{0D108BD9-81ED-4DB2-BD59-A6C34878D82A}">
                    <a16:rowId xmlns:a16="http://schemas.microsoft.com/office/drawing/2014/main" val="4222299977"/>
                  </a:ext>
                </a:extLst>
              </a:tr>
            </a:tbl>
          </a:graphicData>
        </a:graphic>
      </p:graphicFrame>
      <p:sp>
        <p:nvSpPr>
          <p:cNvPr id="3" name="Content Placeholder 2"/>
          <p:cNvSpPr>
            <a:spLocks noGrp="1"/>
          </p:cNvSpPr>
          <p:nvPr>
            <p:ph idx="1"/>
          </p:nvPr>
        </p:nvSpPr>
        <p:spPr>
          <a:xfrm>
            <a:off x="1981200" y="5964016"/>
            <a:ext cx="8229600" cy="313932"/>
          </a:xfrm>
        </p:spPr>
        <p:txBody>
          <a:bodyPr>
            <a:spAutoFit/>
          </a:bodyPr>
          <a:lstStyle/>
          <a:p>
            <a:r>
              <a:rPr lang="en-IN" dirty="0"/>
              <a:t>*Assumes fixed costs of $300,000 and constant unit variable costs of $10.</a:t>
            </a:r>
            <a:endParaRPr lang="en-IN" altLang="en-US" sz="2400" dirty="0"/>
          </a:p>
        </p:txBody>
      </p:sp>
    </p:spTree>
    <p:extLst>
      <p:ext uri="{BB962C8B-B14F-4D97-AF65-F5344CB8AC3E}">
        <p14:creationId xmlns:p14="http://schemas.microsoft.com/office/powerpoint/2010/main" val="2248729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3979"/>
            <a:ext cx="8229600" cy="470898"/>
          </a:xfrm>
        </p:spPr>
        <p:txBody>
          <a:bodyPr wrap="square">
            <a:spAutoFit/>
          </a:bodyPr>
          <a:lstStyle/>
          <a:p>
            <a:r>
              <a:rPr lang="en-US" dirty="0">
                <a:latin typeface="+mj-lt"/>
              </a:rPr>
              <a:t>Major Pricing Strategies </a:t>
            </a:r>
            <a:r>
              <a:rPr lang="en-US" sz="2800" dirty="0">
                <a:latin typeface="+mj-lt"/>
              </a:rPr>
              <a:t>(17 of 17)</a:t>
            </a:r>
          </a:p>
        </p:txBody>
      </p:sp>
      <p:sp>
        <p:nvSpPr>
          <p:cNvPr id="4" name="Content Placeholder 3"/>
          <p:cNvSpPr>
            <a:spLocks noGrp="1"/>
          </p:cNvSpPr>
          <p:nvPr>
            <p:ph idx="13"/>
          </p:nvPr>
        </p:nvSpPr>
        <p:spPr>
          <a:xfrm>
            <a:off x="1981200" y="1003479"/>
            <a:ext cx="8229600" cy="424732"/>
          </a:xfrm>
        </p:spPr>
        <p:txBody>
          <a:bodyPr>
            <a:spAutoFit/>
          </a:bodyPr>
          <a:lstStyle/>
          <a:p>
            <a:r>
              <a:rPr lang="en-US" sz="2400" b="1" dirty="0"/>
              <a:t>Competition-Based Pricing</a:t>
            </a:r>
          </a:p>
        </p:txBody>
      </p:sp>
      <p:sp>
        <p:nvSpPr>
          <p:cNvPr id="3" name="Content Placeholder 2"/>
          <p:cNvSpPr>
            <a:spLocks noGrp="1"/>
          </p:cNvSpPr>
          <p:nvPr>
            <p:ph idx="1"/>
          </p:nvPr>
        </p:nvSpPr>
        <p:spPr>
          <a:xfrm>
            <a:off x="1981200" y="1506282"/>
            <a:ext cx="8229600" cy="779719"/>
          </a:xfrm>
        </p:spPr>
        <p:txBody>
          <a:bodyPr>
            <a:spAutoFit/>
          </a:bodyPr>
          <a:lstStyle/>
          <a:p>
            <a:r>
              <a:rPr lang="en-US" altLang="en-US" sz="2400" b="1" dirty="0"/>
              <a:t>Competition-based pricing</a:t>
            </a:r>
            <a:r>
              <a:rPr lang="en-US" altLang="en-US" sz="2400" dirty="0"/>
              <a:t> is setting prices based on competitors’ strategies, costs, prices, and market offerings. </a:t>
            </a:r>
          </a:p>
        </p:txBody>
      </p:sp>
      <p:sp>
        <p:nvSpPr>
          <p:cNvPr id="9" name="Content Placeholder 8"/>
          <p:cNvSpPr>
            <a:spLocks noGrp="1"/>
          </p:cNvSpPr>
          <p:nvPr>
            <p:ph idx="4294967295"/>
          </p:nvPr>
        </p:nvSpPr>
        <p:spPr>
          <a:xfrm>
            <a:off x="1981200" y="2399764"/>
            <a:ext cx="8229600" cy="1547813"/>
          </a:xfrm>
        </p:spPr>
        <p:txBody>
          <a:bodyPr/>
          <a:lstStyle/>
          <a:p>
            <a:r>
              <a:rPr lang="en-US" sz="2400" dirty="0"/>
              <a:t>Pricing versus competitors: Caterpillar dominates the heavy equipment industry despite charging premium prices. Customers believe that Caterpillar gives them a lot more value for the price over the lifetime of its machines.</a:t>
            </a:r>
            <a:endParaRPr lang="en-IN" sz="2400" dirty="0"/>
          </a:p>
        </p:txBody>
      </p:sp>
      <p:pic>
        <p:nvPicPr>
          <p:cNvPr id="10" name="Picture Placeholder 9" descr="A photo shows a Caterpillar heavy-duty vehicle. ">
            <a:extLst>
              <a:ext uri="{FF2B5EF4-FFF2-40B4-BE49-F238E27FC236}">
                <a16:creationId xmlns:a16="http://schemas.microsoft.com/office/drawing/2014/main" id="{F086F0C0-9DED-45A8-8F94-E33EB4D2A653}"/>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4587237" y="4142138"/>
            <a:ext cx="3017526" cy="2182462"/>
          </a:xfrm>
          <a:prstGeom prst="rect">
            <a:avLst/>
          </a:prstGeom>
        </p:spPr>
      </p:pic>
    </p:spTree>
    <p:extLst>
      <p:ext uri="{BB962C8B-B14F-4D97-AF65-F5344CB8AC3E}">
        <p14:creationId xmlns:p14="http://schemas.microsoft.com/office/powerpoint/2010/main" val="1123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11-1 What are Goods and Services? (2 of 2)</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600"/>
              </a:spcBef>
              <a:spcAft>
                <a:spcPts val="600"/>
              </a:spcAft>
              <a:buClr>
                <a:srgbClr val="000000"/>
              </a:buClr>
            </a:pPr>
            <a:r>
              <a:rPr lang="en-US" sz="2400" noProof="0" dirty="0">
                <a:latin typeface="Arial" panose="020B0604020202020204" pitchFamily="34" charset="0"/>
                <a:cs typeface="Arial" panose="020B0604020202020204" pitchFamily="34" charset="0"/>
              </a:rPr>
              <a:t>Services can be distinguished from goods in several ways.</a:t>
            </a:r>
          </a:p>
          <a:p>
            <a:pPr marL="731520" lvl="1" indent="-365760">
              <a:lnSpc>
                <a:spcPct val="100000"/>
              </a:lnSpc>
              <a:spcBef>
                <a:spcPts val="600"/>
              </a:spcBef>
              <a:spcAft>
                <a:spcPts val="6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Services are intangible.</a:t>
            </a:r>
          </a:p>
          <a:p>
            <a:pPr marL="1097280" lvl="1" indent="-320040">
              <a:lnSpc>
                <a:spcPct val="100000"/>
              </a:lnSpc>
              <a:spcBef>
                <a:spcPts val="600"/>
              </a:spcBef>
              <a:spcAft>
                <a:spcPts val="6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They do not have physical features that buyers can see, hear, smell, taste, or touch prior to purchase.</a:t>
            </a:r>
          </a:p>
          <a:p>
            <a:pPr marL="731520" lvl="1" indent="-365760">
              <a:lnSpc>
                <a:spcPct val="100000"/>
              </a:lnSpc>
              <a:spcBef>
                <a:spcPts val="600"/>
              </a:spcBef>
              <a:spcAft>
                <a:spcPts val="6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Services are inseparable from the service providers.</a:t>
            </a:r>
          </a:p>
          <a:p>
            <a:pPr marL="1097280" lvl="1" indent="-320040">
              <a:lnSpc>
                <a:spcPct val="100000"/>
              </a:lnSpc>
              <a:spcBef>
                <a:spcPts val="600"/>
              </a:spcBef>
              <a:spcAft>
                <a:spcPts val="6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The names of doctors or lawyers are synonymous with the service they provide.</a:t>
            </a:r>
          </a:p>
          <a:p>
            <a:pPr marL="731520" lvl="1" indent="-365760">
              <a:lnSpc>
                <a:spcPct val="100000"/>
              </a:lnSpc>
              <a:spcBef>
                <a:spcPts val="600"/>
              </a:spcBef>
              <a:spcAft>
                <a:spcPts val="6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Services are perishable.</a:t>
            </a:r>
          </a:p>
          <a:p>
            <a:pPr marL="1097280" lvl="1" indent="-320040">
              <a:lnSpc>
                <a:spcPct val="100000"/>
              </a:lnSpc>
              <a:spcBef>
                <a:spcPts val="600"/>
              </a:spcBef>
              <a:spcAft>
                <a:spcPts val="6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Providers cannot maintain inventories of their services.</a:t>
            </a:r>
          </a:p>
          <a:p>
            <a:pPr marL="731520" lvl="1" indent="-365760">
              <a:lnSpc>
                <a:spcPct val="100000"/>
              </a:lnSpc>
              <a:spcBef>
                <a:spcPts val="600"/>
              </a:spcBef>
              <a:spcAft>
                <a:spcPts val="6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Companies cannot easily standardize services.</a:t>
            </a:r>
          </a:p>
          <a:p>
            <a:pPr marL="1097280" lvl="1" indent="-320040">
              <a:lnSpc>
                <a:spcPct val="100000"/>
              </a:lnSpc>
              <a:spcBef>
                <a:spcPts val="600"/>
              </a:spcBef>
              <a:spcAft>
                <a:spcPts val="6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Example: A hair coloring from a salon stylist will be slightly different for each customer.</a:t>
            </a:r>
            <a:endParaRPr lang="en-US"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45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Exhibit 11.1 The Goods-Services Continuum</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7" y="1638300"/>
            <a:ext cx="10515600" cy="548640"/>
          </a:xfrm>
        </p:spPr>
        <p:txBody>
          <a:bodyPr>
            <a:normAutofit/>
          </a:bodyPr>
          <a:lstStyle/>
          <a:p>
            <a:pPr marL="365760" indent="-365760">
              <a:lnSpc>
                <a:spcPct val="100000"/>
              </a:lnSpc>
              <a:spcBef>
                <a:spcPts val="600"/>
              </a:spcBef>
              <a:spcAft>
                <a:spcPts val="600"/>
              </a:spcAft>
              <a:buClr>
                <a:srgbClr val="000000"/>
              </a:buClr>
              <a:buFont typeface="Arial" panose="020B0604020202020204" pitchFamily="34" charset="0"/>
              <a:buChar char="•"/>
            </a:pPr>
            <a:r>
              <a:rPr lang="en-US" sz="2400" noProof="0" dirty="0">
                <a:solidFill>
                  <a:srgbClr val="000000"/>
                </a:solidFill>
                <a:cs typeface="Arial" panose="020B0604020202020204" pitchFamily="34" charset="0"/>
              </a:rPr>
              <a:t>This is a tool that marketers use to distinguish services from goods.</a:t>
            </a:r>
          </a:p>
        </p:txBody>
      </p:sp>
      <p:pic>
        <p:nvPicPr>
          <p:cNvPr id="36" name="Picture 3" descr="The Goods-Services Continuum">
            <a:extLst>
              <a:ext uri="{FF2B5EF4-FFF2-40B4-BE49-F238E27FC236}">
                <a16:creationId xmlns:a16="http://schemas.microsoft.com/office/drawing/2014/main" id="{E3CB5604-93E0-4F0E-9083-7FE980AAA745}"/>
              </a:ext>
            </a:extLst>
          </p:cNvPr>
          <p:cNvPicPr>
            <a:picLocks noGrp="1" noChangeAspect="1"/>
          </p:cNvPicPr>
          <p:nvPr>
            <p:ph type="pic" sz="quarter" idx="32"/>
          </p:nvPr>
        </p:nvPicPr>
        <p:blipFill>
          <a:blip r:embed="rId3"/>
          <a:stretch>
            <a:fillRect/>
          </a:stretch>
        </p:blipFill>
        <p:spPr>
          <a:xfrm>
            <a:off x="939269" y="2721036"/>
            <a:ext cx="10629339" cy="2468880"/>
          </a:xfrm>
          <a:prstGeom prst="rect">
            <a:avLst/>
          </a:prstGeom>
        </p:spPr>
      </p:pic>
    </p:spTree>
    <p:extLst>
      <p:ext uri="{BB962C8B-B14F-4D97-AF65-F5344CB8AC3E}">
        <p14:creationId xmlns:p14="http://schemas.microsoft.com/office/powerpoint/2010/main" val="202732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Types of Consumer Products</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11-2</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8405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Exhibit 11.2 Classification of Consumer Products</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7" y="1638299"/>
            <a:ext cx="10515600" cy="1769920"/>
          </a:xfrm>
        </p:spPr>
        <p:txBody>
          <a:bodyPr>
            <a:normAutofit lnSpcReduction="10000"/>
          </a:bodyPr>
          <a:lstStyle/>
          <a:p>
            <a:pPr marL="365760" indent="-365760">
              <a:lnSpc>
                <a:spcPct val="110000"/>
              </a:lnSpc>
              <a:spcBef>
                <a:spcPts val="300"/>
              </a:spcBef>
              <a:spcAft>
                <a:spcPts val="300"/>
              </a:spcAft>
              <a:buClr>
                <a:srgbClr val="000000"/>
              </a:buClr>
              <a:buFont typeface="Arial" panose="020B0604020202020204" pitchFamily="34" charset="0"/>
              <a:buChar char="•"/>
            </a:pPr>
            <a:r>
              <a:rPr lang="en-US" noProof="0" dirty="0">
                <a:solidFill>
                  <a:srgbClr val="000000"/>
                </a:solidFill>
                <a:cs typeface="Arial" panose="020B0604020202020204" pitchFamily="34" charset="0"/>
              </a:rPr>
              <a:t>Not all consumer products can be marketed the same.</a:t>
            </a:r>
          </a:p>
          <a:p>
            <a:pPr marL="365760" indent="-365760">
              <a:lnSpc>
                <a:spcPct val="110000"/>
              </a:lnSpc>
              <a:spcBef>
                <a:spcPts val="300"/>
              </a:spcBef>
              <a:spcAft>
                <a:spcPts val="300"/>
              </a:spcAft>
              <a:buClr>
                <a:srgbClr val="000000"/>
              </a:buClr>
              <a:buFont typeface="Arial" panose="020B0604020202020204" pitchFamily="34" charset="0"/>
              <a:buChar char="•"/>
            </a:pPr>
            <a:r>
              <a:rPr lang="en-US" noProof="0" dirty="0">
                <a:solidFill>
                  <a:srgbClr val="000000"/>
                </a:solidFill>
                <a:cs typeface="Arial" panose="020B0604020202020204" pitchFamily="34" charset="0"/>
              </a:rPr>
              <a:t>A good starting point for a company building a marketing mix is to understand the type of product it is selling.</a:t>
            </a:r>
          </a:p>
          <a:p>
            <a:pPr marL="365760" indent="-365760">
              <a:lnSpc>
                <a:spcPct val="110000"/>
              </a:lnSpc>
              <a:spcBef>
                <a:spcPts val="300"/>
              </a:spcBef>
              <a:spcAft>
                <a:spcPts val="300"/>
              </a:spcAft>
              <a:buClr>
                <a:srgbClr val="000000"/>
              </a:buClr>
              <a:buFont typeface="Arial" panose="020B0604020202020204" pitchFamily="34" charset="0"/>
              <a:buChar char="•"/>
            </a:pPr>
            <a:r>
              <a:rPr lang="en-US" noProof="0" dirty="0">
                <a:solidFill>
                  <a:srgbClr val="000000"/>
                </a:solidFill>
                <a:cs typeface="Arial" panose="020B0604020202020204" pitchFamily="34" charset="0"/>
              </a:rPr>
              <a:t>Consumer products are classified into three groups.</a:t>
            </a:r>
            <a:endParaRPr lang="en-US" noProof="0" dirty="0">
              <a:solidFill>
                <a:srgbClr val="000000"/>
              </a:solidFill>
            </a:endParaRPr>
          </a:p>
        </p:txBody>
      </p:sp>
      <p:pic>
        <p:nvPicPr>
          <p:cNvPr id="8" name="Picture 3" descr="This exhibit is titled, classification of consumer products. Consumer products can be classified into three categories: convenience products, shopping products, specialty products. Convenience products are further divided into impulse items and staples. Impulse items: magazines, gum, candy. Staples: gasoline, dry cleaning, milk. Shopping products are divided into homogeneous and heterogeneous. Homogeneous: airplane flights, computers. Heterogeneous: child care, furniture, Zumba, yoga instruction, Caribbean cruise. Specialty products: Lexus and Mercedes luxury cars, tax attorney, Tory Burch designer clothes and accessories, Botox injections. ">
            <a:extLst>
              <a:ext uri="{FF2B5EF4-FFF2-40B4-BE49-F238E27FC236}">
                <a16:creationId xmlns:a16="http://schemas.microsoft.com/office/drawing/2014/main" id="{D9047DCF-0481-40B7-B120-0290DABC8238}"/>
              </a:ext>
            </a:extLst>
          </p:cNvPr>
          <p:cNvPicPr>
            <a:picLocks noGrp="1" noChangeAspect="1"/>
          </p:cNvPicPr>
          <p:nvPr>
            <p:ph type="pic" sz="quarter" idx="32"/>
          </p:nvPr>
        </p:nvPicPr>
        <p:blipFill>
          <a:blip r:embed="rId3"/>
          <a:stretch>
            <a:fillRect/>
          </a:stretch>
        </p:blipFill>
        <p:spPr>
          <a:xfrm>
            <a:off x="2484410" y="3485234"/>
            <a:ext cx="7223181" cy="2743200"/>
          </a:xfrm>
          <a:prstGeom prst="rect">
            <a:avLst/>
          </a:prstGeom>
        </p:spPr>
      </p:pic>
    </p:spTree>
    <p:extLst>
      <p:ext uri="{BB962C8B-B14F-4D97-AF65-F5344CB8AC3E}">
        <p14:creationId xmlns:p14="http://schemas.microsoft.com/office/powerpoint/2010/main" val="354499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11-2 Types of Consumer Products (1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fontScale="85000" lnSpcReduction="10000"/>
          </a:bodyPr>
          <a:lstStyle/>
          <a:p>
            <a:pPr marL="365760" indent="-365760">
              <a:lnSpc>
                <a:spcPct val="110000"/>
              </a:lnSpc>
              <a:spcBef>
                <a:spcPts val="300"/>
              </a:spcBef>
              <a:spcAft>
                <a:spcPts val="300"/>
              </a:spcAft>
              <a:buClr>
                <a:srgbClr val="000000"/>
              </a:buClr>
              <a:buFont typeface="Arial" panose="020B0604020202020204" pitchFamily="34" charset="0"/>
              <a:buChar char="•"/>
            </a:pPr>
            <a:r>
              <a:rPr lang="en-US" sz="2400" b="1" noProof="0" dirty="0">
                <a:solidFill>
                  <a:srgbClr val="C00000"/>
                </a:solidFill>
                <a:latin typeface="Arial" panose="020B0604020202020204" pitchFamily="34" charset="0"/>
                <a:cs typeface="Arial" panose="020B0604020202020204" pitchFamily="34" charset="0"/>
              </a:rPr>
              <a:t>Convenience products </a:t>
            </a:r>
            <a:r>
              <a:rPr lang="en-US" sz="2400" noProof="0" dirty="0">
                <a:latin typeface="Arial" panose="020B0604020202020204" pitchFamily="34" charset="0"/>
                <a:cs typeface="Arial" panose="020B0604020202020204" pitchFamily="34" charset="0"/>
              </a:rPr>
              <a:t>are goods and services consumers want to purchase frequently, immediately, and with minimal effort</a:t>
            </a:r>
          </a:p>
          <a:p>
            <a:pPr marL="640080" lvl="1" indent="-320040">
              <a:lnSpc>
                <a:spcPct val="110000"/>
              </a:lnSpc>
              <a:spcBef>
                <a:spcPts val="300"/>
              </a:spcBef>
              <a:spcAft>
                <a:spcPts val="3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Because these are generally low-cost items, advertising is the most effective form of promotion.</a:t>
            </a:r>
          </a:p>
          <a:p>
            <a:pPr marL="914400" lvl="2" indent="-320040">
              <a:lnSpc>
                <a:spcPct val="110000"/>
              </a:lnSpc>
              <a:spcBef>
                <a:spcPts val="300"/>
              </a:spcBef>
              <a:spcAft>
                <a:spcPts val="300"/>
              </a:spcAft>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Examples: bread, toothpaste</a:t>
            </a:r>
            <a:endParaRPr lang="tr-TR" sz="1800" noProof="0" dirty="0">
              <a:solidFill>
                <a:srgbClr val="000000"/>
              </a:solidFill>
              <a:latin typeface="Arial" panose="020B0604020202020204" pitchFamily="34" charset="0"/>
              <a:cs typeface="Arial" panose="020B0604020202020204" pitchFamily="34" charset="0"/>
            </a:endParaRPr>
          </a:p>
          <a:p>
            <a:pPr marL="914400" lvl="2" indent="-320040">
              <a:lnSpc>
                <a:spcPct val="110000"/>
              </a:lnSpc>
              <a:spcBef>
                <a:spcPts val="300"/>
              </a:spcBef>
              <a:spcAft>
                <a:spcPts val="300"/>
              </a:spcAft>
              <a:buFont typeface="Arial" panose="020B0604020202020204" pitchFamily="34" charset="0"/>
              <a:buChar char="•"/>
            </a:pPr>
            <a:r>
              <a:rPr lang="tr-TR" sz="1800" noProof="0" dirty="0" err="1">
                <a:solidFill>
                  <a:srgbClr val="000000"/>
                </a:solidFill>
                <a:latin typeface="Arial" panose="020B0604020202020204" pitchFamily="34" charset="0"/>
                <a:cs typeface="Arial" panose="020B0604020202020204" pitchFamily="34" charset="0"/>
              </a:rPr>
              <a:t>Exampla</a:t>
            </a:r>
            <a:r>
              <a:rPr lang="tr-TR" sz="1800" noProof="0" dirty="0">
                <a:solidFill>
                  <a:srgbClr val="000000"/>
                </a:solidFill>
                <a:latin typeface="Arial" panose="020B0604020202020204" pitchFamily="34" charset="0"/>
                <a:cs typeface="Arial" panose="020B0604020202020204" pitchFamily="34" charset="0"/>
              </a:rPr>
              <a:t>: </a:t>
            </a:r>
            <a:r>
              <a:rPr lang="en-US" sz="1800" noProof="0" dirty="0">
                <a:solidFill>
                  <a:srgbClr val="000000"/>
                </a:solidFill>
                <a:latin typeface="Arial" panose="020B0604020202020204" pitchFamily="34" charset="0"/>
                <a:cs typeface="Arial" panose="020B0604020202020204" pitchFamily="34" charset="0"/>
              </a:rPr>
              <a:t>Convenience services include 24-hour roadside assistance, walk-in nail salons, copy shops, and dry cleaners. </a:t>
            </a:r>
            <a:endParaRPr lang="tr-TR" sz="1800" noProof="0" dirty="0">
              <a:solidFill>
                <a:srgbClr val="000000"/>
              </a:solidFill>
              <a:latin typeface="Arial" panose="020B0604020202020204" pitchFamily="34" charset="0"/>
              <a:cs typeface="Arial" panose="020B0604020202020204" pitchFamily="34" charset="0"/>
            </a:endParaRPr>
          </a:p>
          <a:p>
            <a:pPr marL="594360" lvl="2" indent="0">
              <a:lnSpc>
                <a:spcPct val="110000"/>
              </a:lnSpc>
              <a:spcBef>
                <a:spcPts val="300"/>
              </a:spcBef>
              <a:spcAft>
                <a:spcPts val="300"/>
              </a:spcAft>
              <a:buNone/>
            </a:pPr>
            <a:r>
              <a:rPr lang="tr-TR" sz="2400" b="1" noProof="0" dirty="0" err="1">
                <a:solidFill>
                  <a:srgbClr val="000000"/>
                </a:solidFill>
                <a:latin typeface="Arial" panose="020B0604020202020204" pitchFamily="34" charset="0"/>
                <a:cs typeface="Arial" panose="020B0604020202020204" pitchFamily="34" charset="0"/>
              </a:rPr>
              <a:t>Subdiviso</a:t>
            </a:r>
            <a:r>
              <a:rPr lang="tr-TR" sz="2400" b="1" dirty="0">
                <a:solidFill>
                  <a:srgbClr val="000000"/>
                </a:solidFill>
                <a:latin typeface="Arial" panose="020B0604020202020204" pitchFamily="34" charset="0"/>
                <a:cs typeface="Arial" panose="020B0604020202020204" pitchFamily="34" charset="0"/>
              </a:rPr>
              <a:t>n of </a:t>
            </a:r>
            <a:r>
              <a:rPr lang="tr-TR" sz="2400" b="1" dirty="0" err="1">
                <a:solidFill>
                  <a:srgbClr val="000000"/>
                </a:solidFill>
                <a:latin typeface="Arial" panose="020B0604020202020204" pitchFamily="34" charset="0"/>
                <a:cs typeface="Arial" panose="020B0604020202020204" pitchFamily="34" charset="0"/>
              </a:rPr>
              <a:t>convenience</a:t>
            </a:r>
            <a:r>
              <a:rPr lang="tr-TR" sz="2400" b="1" dirty="0">
                <a:solidFill>
                  <a:srgbClr val="000000"/>
                </a:solidFill>
                <a:latin typeface="Arial" panose="020B0604020202020204" pitchFamily="34" charset="0"/>
                <a:cs typeface="Arial" panose="020B0604020202020204" pitchFamily="34" charset="0"/>
              </a:rPr>
              <a:t> </a:t>
            </a:r>
            <a:r>
              <a:rPr lang="tr-TR" sz="2400" b="1" dirty="0" err="1">
                <a:solidFill>
                  <a:srgbClr val="000000"/>
                </a:solidFill>
                <a:latin typeface="Arial" panose="020B0604020202020204" pitchFamily="34" charset="0"/>
                <a:cs typeface="Arial" panose="020B0604020202020204" pitchFamily="34" charset="0"/>
              </a:rPr>
              <a:t>products</a:t>
            </a:r>
            <a:r>
              <a:rPr lang="tr-TR" sz="2400" dirty="0">
                <a:solidFill>
                  <a:srgbClr val="000000"/>
                </a:solidFill>
                <a:latin typeface="Arial" panose="020B0604020202020204" pitchFamily="34" charset="0"/>
                <a:cs typeface="Arial" panose="020B0604020202020204" pitchFamily="34" charset="0"/>
              </a:rPr>
              <a:t>: </a:t>
            </a:r>
            <a:endParaRPr lang="en-US" sz="2400" noProof="0" dirty="0">
              <a:solidFill>
                <a:srgbClr val="000000"/>
              </a:solidFill>
              <a:latin typeface="Arial" panose="020B0604020202020204" pitchFamily="34" charset="0"/>
              <a:cs typeface="Arial" panose="020B0604020202020204" pitchFamily="34" charset="0"/>
            </a:endParaRPr>
          </a:p>
          <a:p>
            <a:pPr marL="365760" indent="-365760">
              <a:lnSpc>
                <a:spcPct val="110000"/>
              </a:lnSpc>
              <a:spcBef>
                <a:spcPts val="600"/>
              </a:spcBef>
              <a:spcAft>
                <a:spcPts val="300"/>
              </a:spcAft>
              <a:buClr>
                <a:srgbClr val="000000"/>
              </a:buClr>
              <a:buFont typeface="Arial" panose="020B0604020202020204" pitchFamily="34" charset="0"/>
              <a:buChar char="•"/>
            </a:pPr>
            <a:r>
              <a:rPr lang="tr-TR" sz="2400" b="1" noProof="0" dirty="0">
                <a:solidFill>
                  <a:srgbClr val="C00000"/>
                </a:solidFill>
                <a:latin typeface="Arial" panose="020B0604020202020204" pitchFamily="34" charset="0"/>
                <a:cs typeface="Arial" panose="020B0604020202020204" pitchFamily="34" charset="0"/>
              </a:rPr>
              <a:t>1. </a:t>
            </a:r>
            <a:r>
              <a:rPr lang="en-US" sz="2400" b="1" noProof="0" dirty="0">
                <a:solidFill>
                  <a:srgbClr val="C00000"/>
                </a:solidFill>
                <a:latin typeface="Arial" panose="020B0604020202020204" pitchFamily="34" charset="0"/>
                <a:cs typeface="Arial" panose="020B0604020202020204" pitchFamily="34" charset="0"/>
              </a:rPr>
              <a:t>Impulse goods and services </a:t>
            </a:r>
            <a:r>
              <a:rPr lang="en-US" sz="2400" noProof="0" dirty="0">
                <a:latin typeface="Arial" panose="020B0604020202020204" pitchFamily="34" charset="0"/>
                <a:cs typeface="Arial" panose="020B0604020202020204" pitchFamily="34" charset="0"/>
              </a:rPr>
              <a:t>are products purchased on the spur of the moment </a:t>
            </a:r>
          </a:p>
          <a:p>
            <a:pPr marL="914400" lvl="2" indent="-320040">
              <a:lnSpc>
                <a:spcPct val="110000"/>
              </a:lnSpc>
              <a:spcBef>
                <a:spcPts val="300"/>
              </a:spcBef>
              <a:spcAft>
                <a:spcPts val="300"/>
              </a:spcAft>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Example: a pack of gum from the checkout line</a:t>
            </a:r>
          </a:p>
          <a:p>
            <a:pPr marL="365760" indent="-365760">
              <a:lnSpc>
                <a:spcPct val="110000"/>
              </a:lnSpc>
              <a:spcBef>
                <a:spcPts val="600"/>
              </a:spcBef>
              <a:spcAft>
                <a:spcPts val="300"/>
              </a:spcAft>
              <a:buClr>
                <a:srgbClr val="000000"/>
              </a:buClr>
              <a:buFont typeface="Arial" panose="020B0604020202020204" pitchFamily="34" charset="0"/>
              <a:buChar char="•"/>
            </a:pPr>
            <a:r>
              <a:rPr lang="tr-TR" sz="2400" b="1" noProof="0" dirty="0">
                <a:solidFill>
                  <a:srgbClr val="C00000"/>
                </a:solidFill>
                <a:latin typeface="Arial" panose="020B0604020202020204" pitchFamily="34" charset="0"/>
                <a:cs typeface="Arial" panose="020B0604020202020204" pitchFamily="34" charset="0"/>
              </a:rPr>
              <a:t>2. </a:t>
            </a:r>
            <a:r>
              <a:rPr lang="en-US" sz="2400" b="1" noProof="0" dirty="0">
                <a:solidFill>
                  <a:srgbClr val="C00000"/>
                </a:solidFill>
                <a:latin typeface="Arial" panose="020B0604020202020204" pitchFamily="34" charset="0"/>
                <a:cs typeface="Arial" panose="020B0604020202020204" pitchFamily="34" charset="0"/>
              </a:rPr>
              <a:t>Staples</a:t>
            </a:r>
            <a:r>
              <a:rPr lang="en-US" sz="2400" noProof="0" dirty="0">
                <a:latin typeface="Arial" panose="020B0604020202020204" pitchFamily="34" charset="0"/>
                <a:cs typeface="Arial" panose="020B0604020202020204" pitchFamily="34" charset="0"/>
              </a:rPr>
              <a:t> are convenience products that consumers frequently purchase to maintain a ready inventory</a:t>
            </a:r>
          </a:p>
          <a:p>
            <a:pPr marL="914400" lvl="2" indent="-320040">
              <a:lnSpc>
                <a:spcPct val="110000"/>
              </a:lnSpc>
              <a:spcBef>
                <a:spcPts val="300"/>
              </a:spcBef>
              <a:spcAft>
                <a:spcPts val="300"/>
              </a:spcAft>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Examples: gasoline, shampoo, milk</a:t>
            </a:r>
          </a:p>
        </p:txBody>
      </p:sp>
    </p:spTree>
    <p:extLst>
      <p:ext uri="{BB962C8B-B14F-4D97-AF65-F5344CB8AC3E}">
        <p14:creationId xmlns:p14="http://schemas.microsoft.com/office/powerpoint/2010/main" val="4192070851"/>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Topic xmlns="c8ecdccd-e3b0-4392-94c4-49d90f16d1d5">Unassigned</Topic>
    <Copy xmlns="c8ecdccd-e3b0-4392-94c4-49d90f16d1d5">false</Copy>
    <MasterLocation_x0028_ifCopy_x003d_Yes_x0029_ xmlns="c8ecdccd-e3b0-4392-94c4-49d90f16d1d5">n/a</MasterLocation_x0028_ifCopy_x003d_Yes_x0029_>
    <Owner xmlns="c8ecdccd-e3b0-4392-94c4-49d90f16d1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1" ma:contentTypeDescription="Create a new document." ma:contentTypeScope="" ma:versionID="1177622bc41ff2ae409b47c42609b58c">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4e7805079d2b8820fedccb37c9831f23" ns2:_="" ns3:_="">
    <xsd:import namespace="c8ecdccd-e3b0-4392-94c4-49d90f16d1d5"/>
    <xsd:import namespace="cc1e726a-7c3b-4654-9122-87de3e28a5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Topic" minOccurs="0"/>
                <xsd:element ref="ns3:SharedWithUsers" minOccurs="0"/>
                <xsd:element ref="ns3:SharedWithDetails" minOccurs="0"/>
                <xsd:element ref="ns2:MediaServiceAutoKeyPoints" minOccurs="0"/>
                <xsd:element ref="ns2:MediaServiceKeyPoints" minOccurs="0"/>
                <xsd:element ref="ns2:MediaServiceDateTaken" minOccurs="0"/>
                <xsd:element ref="ns2:Owner" minOccurs="0"/>
                <xsd:element ref="ns2:Copy" minOccurs="0"/>
                <xsd:element ref="ns2:MasterLocation_x0028_ifCopy_x003d_Yes_x0029_" minOccurs="0"/>
                <xsd:element ref="ns2:AdminNote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Topic" ma:index="11" nillable="true" ma:displayName="Topic" ma:default="Unassigned" ma:format="Dropdown" ma:internalName="Topic">
      <xsd:simpleType>
        <xsd:restriction base="dms:Choice">
          <xsd:enumeration value="Accessibility"/>
          <xsd:enumeration value="Archiving"/>
          <xsd:enumeration value="CenDoc"/>
          <xsd:enumeration value="Content Corrections/Reprints"/>
          <xsd:enumeration value="Content Creation"/>
          <xsd:enumeration value="Files to Printer"/>
          <xsd:enumeration value="Invoicing"/>
          <xsd:enumeration value="Partner Programs"/>
          <xsd:enumeration value="Project Management"/>
          <xsd:enumeration value="Other"/>
          <xsd:enumeration value="Unassigned"/>
          <xsd:enumeration value="Source Document Only"/>
          <xsd:enumeration value="Design"/>
          <xsd:enumeration value="Inclusivity &amp; Diversity"/>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Owner" ma:index="17" nillable="true" ma:displayName="Owner" ma:format="Dropdown" ma:internalName="Owner">
      <xsd:simpleType>
        <xsd:restriction base="dms:Choice">
          <xsd:enumeration value="Content Corrections"/>
          <xsd:enumeration value="Content Creation"/>
          <xsd:enumeration value="Content Management Services"/>
          <xsd:enumeration value="Creative Studio"/>
          <xsd:enumeration value="Digital Production"/>
          <xsd:enumeration value="Finance"/>
          <xsd:enumeration value="LCoE"/>
          <xsd:enumeration value="Manufacturing"/>
          <xsd:enumeration value="Strategic Sourcing"/>
        </xsd:restriction>
      </xsd:simpleType>
    </xsd:element>
    <xsd:element name="Copy" ma:index="18"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19"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Content Management Services"/>
          <xsd:enumeration value="GPMOT"/>
          <xsd:enumeration value="LCoE"/>
          <xsd:enumeration value="Strategic Sourcing"/>
          <xsd:enumeration value="VIP Documents"/>
          <xsd:enumeration value="n/a"/>
          <xsd:enumeration value="Creative Studio"/>
        </xsd:restriction>
      </xsd:simpleType>
    </xsd:element>
    <xsd:element name="AdminNotes" ma:index="20"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purl.org/dc/terms/"/>
    <ds:schemaRef ds:uri="http://schemas.microsoft.com/office/2006/metadata/properties"/>
    <ds:schemaRef ds:uri="c8ecdccd-e3b0-4392-94c4-49d90f16d1d5"/>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cc1e726a-7c3b-4654-9122-87de3e28a51c"/>
    <ds:schemaRef ds:uri="http://www.w3.org/XML/1998/namespace"/>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82E6796D-FFB4-4E7D-A5B6-AA41ADF0E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1166</TotalTime>
  <Words>5076</Words>
  <Application>Microsoft Office PowerPoint</Application>
  <PresentationFormat>Geniş ekran</PresentationFormat>
  <Paragraphs>403</Paragraphs>
  <Slides>44</Slides>
  <Notes>36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44</vt:i4>
      </vt:variant>
    </vt:vector>
  </HeadingPairs>
  <TitlesOfParts>
    <vt:vector size="53" baseType="lpstr">
      <vt:lpstr>Arial</vt:lpstr>
      <vt:lpstr>Arial</vt:lpstr>
      <vt:lpstr>Calibri</vt:lpstr>
      <vt:lpstr>Calibri Light</vt:lpstr>
      <vt:lpstr>Helvetica</vt:lpstr>
      <vt:lpstr>Open Sans</vt:lpstr>
      <vt:lpstr>Summer Font</vt:lpstr>
      <vt:lpstr>Symbol</vt:lpstr>
      <vt:lpstr>Office Theme</vt:lpstr>
      <vt:lpstr>Product and Branding Concepts</vt:lpstr>
      <vt:lpstr>Learning Objectives</vt:lpstr>
      <vt:lpstr>What are Goods and Services?</vt:lpstr>
      <vt:lpstr>11-1 What are Goods and Services? (1 of 2)</vt:lpstr>
      <vt:lpstr>11-1 What are Goods and Services? (2 of 2)</vt:lpstr>
      <vt:lpstr>Exhibit 11.1 The Goods-Services Continuum</vt:lpstr>
      <vt:lpstr>Types of Consumer Products</vt:lpstr>
      <vt:lpstr>Exhibit 11.2 Classification of Consumer Products</vt:lpstr>
      <vt:lpstr>11-2 Types of Consumer Products (1 of 3)</vt:lpstr>
      <vt:lpstr>11-2 Types of Consumer Products (2 of 3)</vt:lpstr>
      <vt:lpstr>11-2 Types of Consumer Products (3 of 3)</vt:lpstr>
      <vt:lpstr>11-2 How the Marketing Mix Applies</vt:lpstr>
      <vt:lpstr>PowerPoint Sunusu</vt:lpstr>
      <vt:lpstr>Managing Brands for Competitive Advantage</vt:lpstr>
      <vt:lpstr>11-4 Managing Brands for Competitive Advantage</vt:lpstr>
      <vt:lpstr>11-4 Brand Loyalty</vt:lpstr>
      <vt:lpstr>11-4 Brand Equity and Personality</vt:lpstr>
      <vt:lpstr>The Product Lifecycle</vt:lpstr>
      <vt:lpstr>12-4 The Product Lifecycle (1 of 5)</vt:lpstr>
      <vt:lpstr>Exhibit 12.4 Stages in the Product Lifecycle</vt:lpstr>
      <vt:lpstr>12-4 The Product Lifecycle (2 of 5)</vt:lpstr>
      <vt:lpstr>12-4 The Product Lifecycle (3 of 5)</vt:lpstr>
      <vt:lpstr>12-4 The Product Lifecycle (4 of 5)</vt:lpstr>
      <vt:lpstr>12-4 The Product Lifecycle (5 of 5)</vt:lpstr>
      <vt:lpstr>Exhibit 12.5 Marketing Challenges Across the Product Lifecycle</vt:lpstr>
      <vt:lpstr>What Is a Price? </vt:lpstr>
      <vt:lpstr>Learning Objective 2</vt:lpstr>
      <vt:lpstr>Major Pricing Strategies (1 of 17)</vt:lpstr>
      <vt:lpstr>Major Pricing Strategies (2 of 17)</vt:lpstr>
      <vt:lpstr>Major Pricing Strategies (3 of 17)</vt:lpstr>
      <vt:lpstr>Major Pricing Strategies (4 of 17)</vt:lpstr>
      <vt:lpstr>Major Pricing Strategies (5 of 17)</vt:lpstr>
      <vt:lpstr>Major Pricing Strategies (6 of 17)</vt:lpstr>
      <vt:lpstr>Major Pricing Strategies (7 of 17)</vt:lpstr>
      <vt:lpstr>Major Pricing Strategies (8 of 17)</vt:lpstr>
      <vt:lpstr>Major Pricing Strategies (9 of 17)</vt:lpstr>
      <vt:lpstr>Major Pricing Strategies (10 of 17)</vt:lpstr>
      <vt:lpstr>Major Pricing Strategies (11 of 17)</vt:lpstr>
      <vt:lpstr>Major Pricing Strategies (14 of 17)</vt:lpstr>
      <vt:lpstr>PowerPoint Sunusu</vt:lpstr>
      <vt:lpstr>Major Pricing Strategies (15 of 17)</vt:lpstr>
      <vt:lpstr>PowerPoint Sunusu</vt:lpstr>
      <vt:lpstr>Major Pricing Strategies (16 of 17)</vt:lpstr>
      <vt:lpstr>Major Pricing Strategies (17 of 17)</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Marketing, Nineteenth Edition</dc:title>
  <dc:subject>Chapter 11: Product and Branding Concepts</dc:subject>
  <dc:creator>Boone &amp; Kurtz</dc:creator>
  <cp:lastModifiedBy>duygu gur</cp:lastModifiedBy>
  <cp:revision>319</cp:revision>
  <cp:lastPrinted>2016-10-03T15:29:39Z</cp:lastPrinted>
  <dcterms:created xsi:type="dcterms:W3CDTF">2019-11-14T21:20:16Z</dcterms:created>
  <dcterms:modified xsi:type="dcterms:W3CDTF">2022-12-30T07:27:09Z</dcterms:modified>
  <cp:category>Accessible 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Status">
    <vt:lpwstr>1. In development</vt:lpwstr>
  </property>
  <property fmtid="{D5CDD505-2E9C-101B-9397-08002B2CF9AE}" pid="13" name="_SourceUrl">
    <vt:lpwstr/>
  </property>
  <property fmtid="{D5CDD505-2E9C-101B-9397-08002B2CF9AE}" pid="14" name="_SharedFileIndex">
    <vt:lpwstr/>
  </property>
</Properties>
</file>