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4" d="100"/>
          <a:sy n="104"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0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hafta, önceki üç derste kurulan tarihsel arka planın 2025’te doğrudan İran–İsrail savaşı ve ABD müdahalesiyle nasıl yeni bir aşamaya geçtiğini inceler. Amaç operasyonları kronolojik biçimde saymak değil, nükleer dosya, caydırıcılık, enerji güvenliği ve bölgesel düzen arasındaki bağlantıyı tartışmaktır.</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slaytta ABD, Avrupa, Rusya, Çin ve Körfez ülkelerinin krizi farklı önceliklerle okuduğunu anlatın. Avrupa için denetim/diplomasi, Çin için enerji istikrarı, Körfez için savaşın yayılmasını önleme, ABD için caydırıcılık ve karşı-yayılma ön plandadır.</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slaytta kesin bir hukuk hükmü vermek yerine tartışmanın eksenlerini açın: BM Şartı madde 2(4), madde 51, önleyici/ön alıcı meşru müdafaa ayrımı ve nükleer tesislerin hedef alınmasının insancıl hukuk boyutu.</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slayt teorik sentezdir. Öğrencilerin savaşı tek bir teorik açıklamayla değil, birden fazla düzeyde okuması amaçlanır. Realizm maddi kapasite ve caydırıcılığı açıklar; inşacılık tehdit algısının nasıl kurulduğunu; güvenlikleştirme ise nükleer dosyanın neden olağan diplomasi dışına çıktığını gösterir.</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Kaynakça slaytı APA’ya yakın ders sunumu formatında hazırlanmıştır. Öğrencilere Reuters kronolojisini, IAEA teknik açıklamalarını ve CSIS/CRS analizlerini birlikte okumaları önerilebilir.</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 slayt ders serisinin bütünlüğünü gösterir. Dördüncü hafta, 1953 darbesinden 1979 devrimine, 1980’ler savaş hafızasına ve 2003 sonrası nükleer krize uzanan sürecin son aşamasıdır. Öğrencilere temel soruyu yöneltin: Bu savaş, bir “ani patlama” mı yoksa kurumsallaşmış güvenlik ikileminin sonucu mu?</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Kaynaklar: IAEA’nın Haziran 2025 Kurul açıklamaları ve Reuters’ın 13–17 Haziran haberleri. Vurgu, tırmanmanın tek bir nedenden değil, nükleer eşik algısı ile bölgesel çatışmaların üst üste binmesinden doğduğudur.</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Reuters 13 Haziran 2025, İsrail’in nükleer tesisleri ve üst düzey askerî komutanları hedef aldığını bildirdi. Bu slaytta operasyonu “başarılı/başarısız” diye değil, önleyici savaş mantığı açısından tartışın. Öğrencilere şu soru sorulabilir: Bir kapasiteyi geciktirmek, tehdidi ortadan kaldırmakla aynı şey midir?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Reuters 13–19 Haziran 2025 haberleri İran’ın İsrail’e füze ve İHA saldırıları düzenlediğini, bazı saldırıların İsrail hava savunmasını aştığını aktardı. Burada İran’ın kapasite gösterisiyle tırmanmayı kontrol etme çabasını birlikte ele alın.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CSIS, Operation Midnight Hammer’ın Fordow, Natanz ve İsfahan’ı hedef aldığını belirtir. ABD Savunma Bakanlığı operasyonun çok sayıda B-2 ve GBU-57 sığınak delici mühimmat içerdiğini açıkladı. Tartışma noktası: Bu, nükleer yayılmayı önleme mi, yoksa savaşın genişlemesi mi?</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IAEA açıklamaları, Reuters haberleri ve CSIS değerlendirmeleri hasarın önemli fakat stratejik sonuçlarının tartışmalı olduğunu gösterir. Bu slaytta öğrencilerle şu ayrımı kurun: fiziksel kapasite, teknik bilgi ve siyasi motivasyon.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Reuters 23 Haziran 2025, İran’ın Al Udeid’e füze saldırısının can kaybına yol açmadığını, Trump’ın bunu “zayıf yanıt” olarak nitelediğini ve barış çağrısı yaptığını aktardı. Ateşkes slaytında diplomasiyi başarı hikâyesi olarak değil, maliyetli tırmanmanın geçici yönetimi olarak sunun.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Hürmüz Boğazı, petrol ve LNG akışları nedeniyle yalnızca bölgesel bir deniz geçidi değil, küresel enerji güvenliğinin sembolüdür. Bu slaytta güvenlik çalışmalarında askeri, ekonomik ve deniz güvenliği alanlarının nasıl birleştiğini anlatın.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pic>
        <p:nvPicPr>
          <p:cNvPr id="3" name="Image 0" descr="/mnt/data/iran_israel_map.jpg"/>
          <p:cNvPicPr>
            <a:picLocks noChangeAspect="1"/>
          </p:cNvPicPr>
          <p:nvPr/>
        </p:nvPicPr>
        <p:blipFill>
          <a:blip r:embed="rId3"/>
          <a:srcRect l="25226" r="25226"/>
          <a:stretch/>
        </p:blipFill>
        <p:spPr>
          <a:xfrm>
            <a:off x="6446520" y="0"/>
            <a:ext cx="5742432" cy="6858000"/>
          </a:xfrm>
          <a:prstGeom prst="rect">
            <a:avLst/>
          </a:prstGeom>
        </p:spPr>
      </p:pic>
      <p:sp>
        <p:nvSpPr>
          <p:cNvPr id="4" name="Shape 1"/>
          <p:cNvSpPr/>
          <p:nvPr/>
        </p:nvSpPr>
        <p:spPr>
          <a:xfrm>
            <a:off x="6309360" y="0"/>
            <a:ext cx="5879592" cy="6858000"/>
          </a:xfrm>
          <a:prstGeom prst="rect">
            <a:avLst/>
          </a:prstGeom>
          <a:solidFill>
            <a:srgbClr val="08111E">
              <a:alpha val="85000"/>
            </a:srgbClr>
          </a:solidFill>
          <a:ln w="12700">
            <a:solidFill>
              <a:srgbClr val="08111E">
                <a:alpha val="0"/>
              </a:srgbClr>
            </a:solidFill>
            <a:prstDash val="solid"/>
          </a:ln>
        </p:spPr>
        <p:txBody>
          <a:bodyPr/>
          <a:lstStyle/>
          <a:p>
            <a:endParaRPr lang="tr-TR"/>
          </a:p>
        </p:txBody>
      </p:sp>
      <p:sp>
        <p:nvSpPr>
          <p:cNvPr id="5" name="Shape 2"/>
          <p:cNvSpPr/>
          <p:nvPr/>
        </p:nvSpPr>
        <p:spPr>
          <a:xfrm>
            <a:off x="0" y="0"/>
            <a:ext cx="6291072" cy="6858000"/>
          </a:xfrm>
          <a:prstGeom prst="rect">
            <a:avLst/>
          </a:prstGeom>
          <a:solidFill>
            <a:srgbClr val="08111E"/>
          </a:solidFill>
          <a:ln w="12700">
            <a:solidFill>
              <a:srgbClr val="08111E">
                <a:alpha val="0"/>
              </a:srgbClr>
            </a:solidFill>
            <a:prstDash val="solid"/>
          </a:ln>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solidFill>
                  <a:srgbClr val="00B050"/>
                </a:solidFill>
              </a:rPr>
              <a:t>         Prof. Ali Engin </a:t>
            </a:r>
            <a:r>
              <a:rPr lang="tr-TR" sz="1600" dirty="0">
                <a:solidFill>
                  <a:srgbClr val="00B050"/>
                </a:solidFill>
              </a:rPr>
              <a:t>Oba</a:t>
            </a:r>
          </a:p>
        </p:txBody>
      </p:sp>
      <p:sp>
        <p:nvSpPr>
          <p:cNvPr id="6" name="Text 3"/>
          <p:cNvSpPr/>
          <p:nvPr/>
        </p:nvSpPr>
        <p:spPr>
          <a:xfrm>
            <a:off x="502920" y="502920"/>
            <a:ext cx="1234440" cy="274320"/>
          </a:xfrm>
          <a:prstGeom prst="rect">
            <a:avLst/>
          </a:prstGeom>
          <a:noFill/>
          <a:ln/>
        </p:spPr>
        <p:txBody>
          <a:bodyPr wrap="square" lIns="0" tIns="0" rIns="0" bIns="0" rtlCol="0" anchor="ctr"/>
          <a:lstStyle/>
          <a:p>
            <a:pPr marL="0" indent="0">
              <a:buNone/>
            </a:pPr>
            <a:r>
              <a:rPr lang="en-US" sz="1300" b="1" dirty="0">
                <a:solidFill>
                  <a:srgbClr val="D6A94B"/>
                </a:solidFill>
              </a:rPr>
              <a:t>DERS 4</a:t>
            </a:r>
            <a:endParaRPr lang="en-US" sz="1300" dirty="0"/>
          </a:p>
        </p:txBody>
      </p:sp>
      <p:sp>
        <p:nvSpPr>
          <p:cNvPr id="7" name="Text 4"/>
          <p:cNvSpPr/>
          <p:nvPr/>
        </p:nvSpPr>
        <p:spPr>
          <a:xfrm>
            <a:off x="502920" y="932688"/>
            <a:ext cx="5257800" cy="1024128"/>
          </a:xfrm>
          <a:prstGeom prst="rect">
            <a:avLst/>
          </a:prstGeom>
          <a:noFill/>
          <a:ln/>
        </p:spPr>
        <p:txBody>
          <a:bodyPr wrap="square" lIns="0" tIns="0" rIns="0" bIns="0" rtlCol="0" anchor="ctr">
            <a:normAutofit/>
          </a:bodyPr>
          <a:lstStyle/>
          <a:p>
            <a:pPr marL="0" indent="0">
              <a:buNone/>
            </a:pPr>
            <a:r>
              <a:rPr lang="en-US" sz="2800" b="1" dirty="0">
                <a:solidFill>
                  <a:srgbClr val="F5F6F8"/>
                </a:solidFill>
                <a:latin typeface="Aptos Display" pitchFamily="34" charset="0"/>
                <a:ea typeface="Aptos Display" pitchFamily="34" charset="-122"/>
                <a:cs typeface="Aptos Display" pitchFamily="34" charset="-120"/>
              </a:rPr>
              <a:t>İran–İsrail Savaşı ve</a:t>
            </a:r>
            <a:endParaRPr lang="en-US" sz="2800" dirty="0"/>
          </a:p>
          <a:p>
            <a:pPr marL="0" indent="0">
              <a:buNone/>
            </a:pPr>
            <a:r>
              <a:rPr lang="en-US" sz="2800" b="1" dirty="0">
                <a:solidFill>
                  <a:srgbClr val="F5F6F8"/>
                </a:solidFill>
                <a:latin typeface="Aptos Display" pitchFamily="34" charset="0"/>
                <a:ea typeface="Aptos Display" pitchFamily="34" charset="-122"/>
                <a:cs typeface="Aptos Display" pitchFamily="34" charset="-120"/>
              </a:rPr>
              <a:t>ABD Müdahalesi</a:t>
            </a:r>
            <a:endParaRPr lang="en-US" sz="2800" dirty="0"/>
          </a:p>
        </p:txBody>
      </p:sp>
      <p:sp>
        <p:nvSpPr>
          <p:cNvPr id="8" name="Text 5"/>
          <p:cNvSpPr/>
          <p:nvPr/>
        </p:nvSpPr>
        <p:spPr>
          <a:xfrm>
            <a:off x="530352" y="2286000"/>
            <a:ext cx="5074920" cy="502920"/>
          </a:xfrm>
          <a:prstGeom prst="rect">
            <a:avLst/>
          </a:prstGeom>
          <a:noFill/>
          <a:ln/>
        </p:spPr>
        <p:txBody>
          <a:bodyPr wrap="square" lIns="0" tIns="0" rIns="0" bIns="0" rtlCol="0" anchor="ctr">
            <a:normAutofit/>
          </a:bodyPr>
          <a:lstStyle/>
          <a:p>
            <a:pPr marL="0" indent="0">
              <a:buNone/>
            </a:pPr>
            <a:r>
              <a:rPr lang="en-US" sz="1350" dirty="0">
                <a:solidFill>
                  <a:srgbClr val="C8D0DA"/>
                </a:solidFill>
              </a:rPr>
              <a:t>2025: Operation Rising Lion, Operation True Promise III ve Operation Midnight Hammer</a:t>
            </a:r>
            <a:endParaRPr lang="en-US" sz="1350" dirty="0"/>
          </a:p>
        </p:txBody>
      </p:sp>
      <p:sp>
        <p:nvSpPr>
          <p:cNvPr id="9" name="Shape 6"/>
          <p:cNvSpPr/>
          <p:nvPr/>
        </p:nvSpPr>
        <p:spPr>
          <a:xfrm>
            <a:off x="502920" y="2962656"/>
            <a:ext cx="4069080" cy="0"/>
          </a:xfrm>
          <a:prstGeom prst="line">
            <a:avLst/>
          </a:prstGeom>
          <a:noFill/>
          <a:ln w="17780">
            <a:solidFill>
              <a:srgbClr val="D6A94B"/>
            </a:solidFill>
            <a:prstDash val="solid"/>
          </a:ln>
        </p:spPr>
        <p:txBody>
          <a:bodyPr/>
          <a:lstStyle/>
          <a:p>
            <a:endParaRPr lang="tr-TR"/>
          </a:p>
        </p:txBody>
      </p:sp>
      <p:sp>
        <p:nvSpPr>
          <p:cNvPr id="10" name="Text 7"/>
          <p:cNvSpPr/>
          <p:nvPr/>
        </p:nvSpPr>
        <p:spPr>
          <a:xfrm>
            <a:off x="530352" y="5897880"/>
            <a:ext cx="5303520" cy="201168"/>
          </a:xfrm>
          <a:prstGeom prst="rect">
            <a:avLst/>
          </a:prstGeom>
          <a:noFill/>
          <a:ln/>
        </p:spPr>
        <p:txBody>
          <a:bodyPr wrap="square" lIns="0" tIns="0" rIns="0" bIns="0" rtlCol="0" anchor="ctr"/>
          <a:lstStyle/>
          <a:p>
            <a:pPr marL="0" indent="0">
              <a:buNone/>
            </a:pPr>
            <a:r>
              <a:rPr lang="en-US" sz="950" dirty="0">
                <a:solidFill>
                  <a:srgbClr val="C8D0DA"/>
                </a:solidFill>
              </a:rPr>
              <a:t>Uluslararası Güncel Sorunlar · Tezsiz çevrimiçi yüksek lisans dersi</a:t>
            </a:r>
            <a:endParaRPr lang="en-US" sz="950" dirty="0"/>
          </a:p>
        </p:txBody>
      </p:sp>
      <p:sp>
        <p:nvSpPr>
          <p:cNvPr id="11" name="Text 8"/>
          <p:cNvSpPr/>
          <p:nvPr/>
        </p:nvSpPr>
        <p:spPr>
          <a:xfrm>
            <a:off x="6876288" y="6291072"/>
            <a:ext cx="3931920" cy="182880"/>
          </a:xfrm>
          <a:prstGeom prst="rect">
            <a:avLst/>
          </a:prstGeom>
          <a:noFill/>
          <a:ln/>
        </p:spPr>
        <p:txBody>
          <a:bodyPr wrap="square" lIns="0" tIns="0" rIns="0" bIns="0" rtlCol="0" anchor="ctr"/>
          <a:lstStyle/>
          <a:p>
            <a:pPr marL="0" indent="0">
              <a:buNone/>
            </a:pPr>
            <a:r>
              <a:rPr lang="en-US" sz="850" dirty="0">
                <a:solidFill>
                  <a:srgbClr val="C8D0DA"/>
                </a:solidFill>
              </a:rPr>
              <a:t>Görsel: İran–İsrail bölgesel haritası.</a:t>
            </a:r>
            <a:endParaRPr lang="en-US" sz="850" dirty="0"/>
          </a:p>
        </p:txBody>
      </p:sp>
      <p:sp>
        <p:nvSpPr>
          <p:cNvPr id="12" name="Text 9"/>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13" name="Text 10"/>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1</a:t>
            </a:r>
            <a:endParaRPr lang="en-US" sz="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Küresel ve bölgesel tepkiler</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Aktörlerin tepkileri, aynı krizin farklı stratejik öncelikler üzerinden okunduğunu gösterdi.</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658368" y="141732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22960" y="156362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ABD</a:t>
            </a:r>
            <a:endParaRPr lang="en-US" sz="1280" dirty="0"/>
          </a:p>
        </p:txBody>
      </p:sp>
      <p:sp>
        <p:nvSpPr>
          <p:cNvPr id="9" name="Text 7"/>
          <p:cNvSpPr/>
          <p:nvPr/>
        </p:nvSpPr>
        <p:spPr>
          <a:xfrm>
            <a:off x="822960" y="187452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İsrail’in güvenliği, İran’ın nükleer kapasitesinin sınırlandırılması ve caydırıcılık.</a:t>
            </a:r>
            <a:endParaRPr lang="en-US" sz="1030" dirty="0"/>
          </a:p>
        </p:txBody>
      </p:sp>
      <p:sp>
        <p:nvSpPr>
          <p:cNvPr id="10" name="Shape 8"/>
          <p:cNvSpPr/>
          <p:nvPr/>
        </p:nvSpPr>
        <p:spPr>
          <a:xfrm>
            <a:off x="4361688" y="141732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4526280" y="156362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Avrupa</a:t>
            </a:r>
            <a:endParaRPr lang="en-US" sz="1280" dirty="0"/>
          </a:p>
        </p:txBody>
      </p:sp>
      <p:sp>
        <p:nvSpPr>
          <p:cNvPr id="12" name="Text 10"/>
          <p:cNvSpPr/>
          <p:nvPr/>
        </p:nvSpPr>
        <p:spPr>
          <a:xfrm>
            <a:off x="4526280" y="187452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Ateşkes, diplomasi ve nükleer denetim rejimine geri dönüş vurgusu.</a:t>
            </a:r>
            <a:endParaRPr lang="en-US" sz="1030" dirty="0"/>
          </a:p>
        </p:txBody>
      </p:sp>
      <p:sp>
        <p:nvSpPr>
          <p:cNvPr id="13" name="Shape 11"/>
          <p:cNvSpPr/>
          <p:nvPr/>
        </p:nvSpPr>
        <p:spPr>
          <a:xfrm>
            <a:off x="8065008" y="141732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8229600" y="156362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Rusya</a:t>
            </a:r>
            <a:endParaRPr lang="en-US" sz="1280" dirty="0"/>
          </a:p>
        </p:txBody>
      </p:sp>
      <p:sp>
        <p:nvSpPr>
          <p:cNvPr id="15" name="Text 13"/>
          <p:cNvSpPr/>
          <p:nvPr/>
        </p:nvSpPr>
        <p:spPr>
          <a:xfrm>
            <a:off x="8229600" y="187452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İsrail/ABD saldırılarını eleştiren söylem; İran’la diplomatik temasın sürdürülmesi.</a:t>
            </a:r>
            <a:endParaRPr lang="en-US" sz="1030" dirty="0"/>
          </a:p>
        </p:txBody>
      </p:sp>
      <p:sp>
        <p:nvSpPr>
          <p:cNvPr id="16" name="Shape 14"/>
          <p:cNvSpPr/>
          <p:nvPr/>
        </p:nvSpPr>
        <p:spPr>
          <a:xfrm>
            <a:off x="658368" y="292608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822960" y="307238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Çin</a:t>
            </a:r>
            <a:endParaRPr lang="en-US" sz="1280" dirty="0"/>
          </a:p>
        </p:txBody>
      </p:sp>
      <p:sp>
        <p:nvSpPr>
          <p:cNvPr id="18" name="Text 16"/>
          <p:cNvSpPr/>
          <p:nvPr/>
        </p:nvSpPr>
        <p:spPr>
          <a:xfrm>
            <a:off x="822960" y="338328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Enerji güvenliği, bölgesel istikrar ve Hürmüz riskinin azaltılması.</a:t>
            </a:r>
            <a:endParaRPr lang="en-US" sz="1030" dirty="0"/>
          </a:p>
        </p:txBody>
      </p:sp>
      <p:sp>
        <p:nvSpPr>
          <p:cNvPr id="19" name="Shape 17"/>
          <p:cNvSpPr/>
          <p:nvPr/>
        </p:nvSpPr>
        <p:spPr>
          <a:xfrm>
            <a:off x="4361688" y="292608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20" name="Text 18"/>
          <p:cNvSpPr/>
          <p:nvPr/>
        </p:nvSpPr>
        <p:spPr>
          <a:xfrm>
            <a:off x="4526280" y="307238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Körfez</a:t>
            </a:r>
            <a:endParaRPr lang="en-US" sz="1280" dirty="0"/>
          </a:p>
        </p:txBody>
      </p:sp>
      <p:sp>
        <p:nvSpPr>
          <p:cNvPr id="21" name="Text 19"/>
          <p:cNvSpPr/>
          <p:nvPr/>
        </p:nvSpPr>
        <p:spPr>
          <a:xfrm>
            <a:off x="4526280" y="338328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Savaşın kendi topraklarına yayılmasını engelleme ve enerji ihracatını koruma.</a:t>
            </a:r>
            <a:endParaRPr lang="en-US" sz="1030" dirty="0"/>
          </a:p>
        </p:txBody>
      </p:sp>
      <p:sp>
        <p:nvSpPr>
          <p:cNvPr id="22" name="Shape 20"/>
          <p:cNvSpPr/>
          <p:nvPr/>
        </p:nvSpPr>
        <p:spPr>
          <a:xfrm>
            <a:off x="8065008" y="2926080"/>
            <a:ext cx="3246120" cy="1024128"/>
          </a:xfrm>
          <a:prstGeom prst="roundRect">
            <a:avLst>
              <a:gd name="adj" fmla="val 7143"/>
            </a:avLst>
          </a:prstGeom>
          <a:solidFill>
            <a:srgbClr val="111E31"/>
          </a:solidFill>
          <a:ln w="12700">
            <a:solidFill>
              <a:srgbClr val="18273F">
                <a:alpha val="90000"/>
              </a:srgbClr>
            </a:solidFill>
            <a:prstDash val="solid"/>
          </a:ln>
        </p:spPr>
        <p:txBody>
          <a:bodyPr/>
          <a:lstStyle/>
          <a:p>
            <a:endParaRPr lang="tr-TR"/>
          </a:p>
        </p:txBody>
      </p:sp>
      <p:sp>
        <p:nvSpPr>
          <p:cNvPr id="23" name="Text 21"/>
          <p:cNvSpPr/>
          <p:nvPr/>
        </p:nvSpPr>
        <p:spPr>
          <a:xfrm>
            <a:off x="8229600" y="3072384"/>
            <a:ext cx="2916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IAEA</a:t>
            </a:r>
            <a:endParaRPr lang="en-US" sz="1280" dirty="0"/>
          </a:p>
        </p:txBody>
      </p:sp>
      <p:sp>
        <p:nvSpPr>
          <p:cNvPr id="24" name="Text 22"/>
          <p:cNvSpPr/>
          <p:nvPr/>
        </p:nvSpPr>
        <p:spPr>
          <a:xfrm>
            <a:off x="8229600" y="3383280"/>
            <a:ext cx="2916936" cy="457200"/>
          </a:xfrm>
          <a:prstGeom prst="rect">
            <a:avLst/>
          </a:prstGeom>
          <a:noFill/>
          <a:ln/>
        </p:spPr>
        <p:txBody>
          <a:bodyPr wrap="square" lIns="254" tIns="254" rIns="254" bIns="254" rtlCol="0" anchor="t">
            <a:normAutofit/>
          </a:bodyPr>
          <a:lstStyle/>
          <a:p>
            <a:pPr marL="0" indent="0">
              <a:buNone/>
            </a:pPr>
            <a:r>
              <a:rPr lang="en-US" sz="1030" dirty="0">
                <a:solidFill>
                  <a:srgbClr val="F5F6F8"/>
                </a:solidFill>
                <a:latin typeface="Aptos" pitchFamily="34" charset="0"/>
                <a:ea typeface="Aptos" pitchFamily="34" charset="-122"/>
                <a:cs typeface="Aptos" pitchFamily="34" charset="-120"/>
              </a:rPr>
              <a:t>Tesis hasarı, denetim güvenliği ve NPT yükümlülüklerinin sürdürülmesi.</a:t>
            </a:r>
            <a:endParaRPr lang="en-US" sz="1030" dirty="0"/>
          </a:p>
        </p:txBody>
      </p:sp>
      <p:sp>
        <p:nvSpPr>
          <p:cNvPr id="25" name="Shape 23"/>
          <p:cNvSpPr/>
          <p:nvPr/>
        </p:nvSpPr>
        <p:spPr>
          <a:xfrm>
            <a:off x="896112" y="4663440"/>
            <a:ext cx="10287000" cy="868680"/>
          </a:xfrm>
          <a:prstGeom prst="roundRect">
            <a:avLst>
              <a:gd name="adj" fmla="val 8421"/>
            </a:avLst>
          </a:prstGeom>
          <a:solidFill>
            <a:srgbClr val="111E31"/>
          </a:solidFill>
          <a:ln w="12700">
            <a:solidFill>
              <a:srgbClr val="18273F"/>
            </a:solidFill>
            <a:prstDash val="solid"/>
          </a:ln>
        </p:spPr>
        <p:txBody>
          <a:bodyPr/>
          <a:lstStyle/>
          <a:p>
            <a:endParaRPr lang="tr-TR"/>
          </a:p>
        </p:txBody>
      </p:sp>
      <p:sp>
        <p:nvSpPr>
          <p:cNvPr id="26" name="Text 24"/>
          <p:cNvSpPr/>
          <p:nvPr/>
        </p:nvSpPr>
        <p:spPr>
          <a:xfrm>
            <a:off x="1060704" y="475488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7" name="Text 25"/>
          <p:cNvSpPr/>
          <p:nvPr/>
        </p:nvSpPr>
        <p:spPr>
          <a:xfrm>
            <a:off x="1463040" y="4864608"/>
            <a:ext cx="9445752" cy="576072"/>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Tepkilerdeki fark, uluslararası toplumun tek bir “kriz okuması”na sahip olmadığını; her aktörün kendi kırılganlığını merkeze aldığını gösterir.</a:t>
            </a:r>
            <a:endParaRPr lang="en-US" sz="1550" dirty="0"/>
          </a:p>
        </p:txBody>
      </p:sp>
      <p:sp>
        <p:nvSpPr>
          <p:cNvPr id="28" name="Text 26"/>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9" name="Text 27"/>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10</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Uluslararası hukuk tartışması</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Savaş, meşru müdafaa, önleyici saldırı ve nükleer tesislerin hedef alınması başlıklarında tartışma yarattı.</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13232" y="1417320"/>
            <a:ext cx="2514600" cy="1874520"/>
          </a:xfrm>
          <a:prstGeom prst="roundRect">
            <a:avLst>
              <a:gd name="adj" fmla="val 3902"/>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77824" y="1563624"/>
            <a:ext cx="21854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İsrail argümanı</a:t>
            </a:r>
            <a:endParaRPr lang="en-US" sz="1280" dirty="0"/>
          </a:p>
        </p:txBody>
      </p:sp>
      <p:sp>
        <p:nvSpPr>
          <p:cNvPr id="9" name="Text 7"/>
          <p:cNvSpPr/>
          <p:nvPr/>
        </p:nvSpPr>
        <p:spPr>
          <a:xfrm>
            <a:off x="877824" y="1874520"/>
            <a:ext cx="2185416" cy="1307592"/>
          </a:xfrm>
          <a:prstGeom prst="rect">
            <a:avLst/>
          </a:prstGeom>
          <a:noFill/>
          <a:ln/>
        </p:spPr>
        <p:txBody>
          <a:bodyPr wrap="square" lIns="254" tIns="254" rIns="254" bIns="254" rtlCol="0" anchor="t">
            <a:normAutofit/>
          </a:bodyPr>
          <a:lstStyle/>
          <a:p>
            <a:pPr marL="0" indent="0">
              <a:buNone/>
            </a:pPr>
            <a:r>
              <a:rPr lang="en-US" sz="1100" dirty="0">
                <a:solidFill>
                  <a:srgbClr val="F5F6F8"/>
                </a:solidFill>
                <a:latin typeface="Aptos" pitchFamily="34" charset="0"/>
                <a:ea typeface="Aptos" pitchFamily="34" charset="-122"/>
                <a:cs typeface="Aptos" pitchFamily="34" charset="-120"/>
              </a:rPr>
              <a:t>Nükleer kapasitenin yakın ve varoluşsal tehdit oluşturduğu; saldırının önleyici meşru müdafaa olduğu savunuldu.</a:t>
            </a:r>
            <a:endParaRPr lang="en-US" sz="1100" dirty="0"/>
          </a:p>
        </p:txBody>
      </p:sp>
      <p:sp>
        <p:nvSpPr>
          <p:cNvPr id="10" name="Shape 8"/>
          <p:cNvSpPr/>
          <p:nvPr/>
        </p:nvSpPr>
        <p:spPr>
          <a:xfrm>
            <a:off x="3456432" y="1417320"/>
            <a:ext cx="2514600" cy="1874520"/>
          </a:xfrm>
          <a:prstGeom prst="roundRect">
            <a:avLst>
              <a:gd name="adj" fmla="val 3902"/>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621024" y="1563624"/>
            <a:ext cx="21854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İran argümanı</a:t>
            </a:r>
            <a:endParaRPr lang="en-US" sz="1280" dirty="0"/>
          </a:p>
        </p:txBody>
      </p:sp>
      <p:sp>
        <p:nvSpPr>
          <p:cNvPr id="12" name="Text 10"/>
          <p:cNvSpPr/>
          <p:nvPr/>
        </p:nvSpPr>
        <p:spPr>
          <a:xfrm>
            <a:off x="3621024" y="1874520"/>
            <a:ext cx="2185416" cy="1307592"/>
          </a:xfrm>
          <a:prstGeom prst="rect">
            <a:avLst/>
          </a:prstGeom>
          <a:noFill/>
          <a:ln/>
        </p:spPr>
        <p:txBody>
          <a:bodyPr wrap="square" lIns="254" tIns="254" rIns="254" bIns="254" rtlCol="0" anchor="t">
            <a:normAutofit/>
          </a:bodyPr>
          <a:lstStyle/>
          <a:p>
            <a:pPr marL="0" indent="0">
              <a:buNone/>
            </a:pPr>
            <a:r>
              <a:rPr lang="en-US" sz="1100" dirty="0">
                <a:solidFill>
                  <a:srgbClr val="F5F6F8"/>
                </a:solidFill>
                <a:latin typeface="Aptos" pitchFamily="34" charset="0"/>
                <a:ea typeface="Aptos" pitchFamily="34" charset="-122"/>
                <a:cs typeface="Aptos" pitchFamily="34" charset="-120"/>
              </a:rPr>
              <a:t>Saldırıların egemenliğe ve BM Şartı’nın kuvvet kullanma yasağına aykırı olduğu ileri sürüldü.</a:t>
            </a:r>
            <a:endParaRPr lang="en-US" sz="1100" dirty="0"/>
          </a:p>
        </p:txBody>
      </p:sp>
      <p:sp>
        <p:nvSpPr>
          <p:cNvPr id="13" name="Shape 11"/>
          <p:cNvSpPr/>
          <p:nvPr/>
        </p:nvSpPr>
        <p:spPr>
          <a:xfrm>
            <a:off x="6199632" y="1417320"/>
            <a:ext cx="2514600" cy="1874520"/>
          </a:xfrm>
          <a:prstGeom prst="roundRect">
            <a:avLst>
              <a:gd name="adj" fmla="val 3902"/>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6364224" y="1563624"/>
            <a:ext cx="21854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ABD argümanı</a:t>
            </a:r>
            <a:endParaRPr lang="en-US" sz="1280" dirty="0"/>
          </a:p>
        </p:txBody>
      </p:sp>
      <p:sp>
        <p:nvSpPr>
          <p:cNvPr id="15" name="Text 13"/>
          <p:cNvSpPr/>
          <p:nvPr/>
        </p:nvSpPr>
        <p:spPr>
          <a:xfrm>
            <a:off x="6364224" y="1874520"/>
            <a:ext cx="2185416" cy="1307592"/>
          </a:xfrm>
          <a:prstGeom prst="rect">
            <a:avLst/>
          </a:prstGeom>
          <a:noFill/>
          <a:ln/>
        </p:spPr>
        <p:txBody>
          <a:bodyPr wrap="square" lIns="254" tIns="254" rIns="254" bIns="254" rtlCol="0" anchor="t">
            <a:normAutofit/>
          </a:bodyPr>
          <a:lstStyle/>
          <a:p>
            <a:pPr marL="0" indent="0">
              <a:buNone/>
            </a:pPr>
            <a:r>
              <a:rPr lang="en-US" sz="1100" dirty="0">
                <a:solidFill>
                  <a:srgbClr val="F5F6F8"/>
                </a:solidFill>
                <a:latin typeface="Aptos" pitchFamily="34" charset="0"/>
                <a:ea typeface="Aptos" pitchFamily="34" charset="-122"/>
                <a:cs typeface="Aptos" pitchFamily="34" charset="-120"/>
              </a:rPr>
              <a:t>Operasyonun İran’ın nükleer silah altyapısını ağır biçimde sınırlama amacı taşıdığı belirtildi.</a:t>
            </a:r>
            <a:endParaRPr lang="en-US" sz="1100" dirty="0"/>
          </a:p>
        </p:txBody>
      </p:sp>
      <p:sp>
        <p:nvSpPr>
          <p:cNvPr id="16" name="Shape 14"/>
          <p:cNvSpPr/>
          <p:nvPr/>
        </p:nvSpPr>
        <p:spPr>
          <a:xfrm>
            <a:off x="8942832" y="1417320"/>
            <a:ext cx="2514600" cy="1874520"/>
          </a:xfrm>
          <a:prstGeom prst="roundRect">
            <a:avLst>
              <a:gd name="adj" fmla="val 3902"/>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9107424" y="1563624"/>
            <a:ext cx="21854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Eleştirel soru</a:t>
            </a:r>
            <a:endParaRPr lang="en-US" sz="1280" dirty="0"/>
          </a:p>
        </p:txBody>
      </p:sp>
      <p:sp>
        <p:nvSpPr>
          <p:cNvPr id="18" name="Text 16"/>
          <p:cNvSpPr/>
          <p:nvPr/>
        </p:nvSpPr>
        <p:spPr>
          <a:xfrm>
            <a:off x="9107424" y="1874520"/>
            <a:ext cx="2185416" cy="1307592"/>
          </a:xfrm>
          <a:prstGeom prst="rect">
            <a:avLst/>
          </a:prstGeom>
          <a:noFill/>
          <a:ln/>
        </p:spPr>
        <p:txBody>
          <a:bodyPr wrap="square" lIns="254" tIns="254" rIns="254" bIns="254" rtlCol="0" anchor="t">
            <a:normAutofit/>
          </a:bodyPr>
          <a:lstStyle/>
          <a:p>
            <a:pPr marL="0" indent="0">
              <a:buNone/>
            </a:pPr>
            <a:r>
              <a:rPr lang="en-US" sz="1100" dirty="0">
                <a:solidFill>
                  <a:srgbClr val="F5F6F8"/>
                </a:solidFill>
                <a:latin typeface="Aptos" pitchFamily="34" charset="0"/>
                <a:ea typeface="Aptos" pitchFamily="34" charset="-122"/>
                <a:cs typeface="Aptos" pitchFamily="34" charset="-120"/>
              </a:rPr>
              <a:t>Yakın tehdit kanıtı olmadan önleyici saldırı, uluslararası hukuku genişletir mi yoksa aşındırır mı?</a:t>
            </a:r>
            <a:endParaRPr lang="en-US" sz="1100" dirty="0"/>
          </a:p>
        </p:txBody>
      </p:sp>
      <p:sp>
        <p:nvSpPr>
          <p:cNvPr id="19" name="Shape 17"/>
          <p:cNvSpPr/>
          <p:nvPr/>
        </p:nvSpPr>
        <p:spPr>
          <a:xfrm>
            <a:off x="914400" y="4069080"/>
            <a:ext cx="10149840" cy="868680"/>
          </a:xfrm>
          <a:prstGeom prst="roundRect">
            <a:avLst>
              <a:gd name="adj" fmla="val 8421"/>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1078992" y="416052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481328" y="4270248"/>
            <a:ext cx="9308592" cy="576072"/>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Hukukî tartışmanın kalbi şudur: “tehdit henüz gerçekleşmeden” kuvvet kullanımı hangi koşullarda meşru sayılabilir?</a:t>
            </a:r>
            <a:endParaRPr lang="en-US" sz="1550" dirty="0"/>
          </a:p>
        </p:txBody>
      </p:sp>
      <p:sp>
        <p:nvSpPr>
          <p:cNvPr id="22" name="Text 2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3" name="Text 2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11</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Teorik okuma: güvenlik ikilemi, caydırıcılık ve sınırlı savaş</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2025 savaşı, savunma hamlelerinin karşı tarafta saldırgan niyet gibi okunmasının çarpıcı örneğidir.</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77240" y="1417320"/>
            <a:ext cx="288036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941832" y="1563624"/>
            <a:ext cx="255117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Güvenlik ikilemi</a:t>
            </a:r>
            <a:endParaRPr lang="en-US" sz="1280" dirty="0"/>
          </a:p>
        </p:txBody>
      </p:sp>
      <p:sp>
        <p:nvSpPr>
          <p:cNvPr id="9" name="Text 7"/>
          <p:cNvSpPr/>
          <p:nvPr/>
        </p:nvSpPr>
        <p:spPr>
          <a:xfrm>
            <a:off x="941832" y="1874520"/>
            <a:ext cx="2551176" cy="1033272"/>
          </a:xfrm>
          <a:prstGeom prst="rect">
            <a:avLst/>
          </a:prstGeom>
          <a:noFill/>
          <a:ln/>
        </p:spPr>
        <p:txBody>
          <a:bodyPr wrap="square" lIns="254" tIns="254" rIns="254" bIns="254" rtlCol="0" anchor="t">
            <a:normAutofit/>
          </a:bodyPr>
          <a:lstStyle/>
          <a:p>
            <a:pPr marL="0" indent="0">
              <a:buNone/>
            </a:pPr>
            <a:r>
              <a:rPr lang="en-US" sz="1080" dirty="0">
                <a:solidFill>
                  <a:srgbClr val="F5F6F8"/>
                </a:solidFill>
                <a:latin typeface="Aptos" pitchFamily="34" charset="0"/>
                <a:ea typeface="Aptos" pitchFamily="34" charset="-122"/>
                <a:cs typeface="Aptos" pitchFamily="34" charset="-120"/>
              </a:rPr>
              <a:t>İsrail’in güvenlik arayışı İran’da rejim tehdidi; İran’ın caydırıcılık arayışı İsrail’de varoluşsal tehdit olarak okundu.</a:t>
            </a:r>
            <a:endParaRPr lang="en-US" sz="1080" dirty="0"/>
          </a:p>
        </p:txBody>
      </p:sp>
      <p:sp>
        <p:nvSpPr>
          <p:cNvPr id="10" name="Shape 8"/>
          <p:cNvSpPr/>
          <p:nvPr/>
        </p:nvSpPr>
        <p:spPr>
          <a:xfrm>
            <a:off x="3886200" y="1417320"/>
            <a:ext cx="288036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4050792" y="1563624"/>
            <a:ext cx="255117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Caydırıcılık</a:t>
            </a:r>
            <a:endParaRPr lang="en-US" sz="1280" dirty="0"/>
          </a:p>
        </p:txBody>
      </p:sp>
      <p:sp>
        <p:nvSpPr>
          <p:cNvPr id="12" name="Text 10"/>
          <p:cNvSpPr/>
          <p:nvPr/>
        </p:nvSpPr>
        <p:spPr>
          <a:xfrm>
            <a:off x="4050792" y="1874520"/>
            <a:ext cx="2551176" cy="1033272"/>
          </a:xfrm>
          <a:prstGeom prst="rect">
            <a:avLst/>
          </a:prstGeom>
          <a:noFill/>
          <a:ln/>
        </p:spPr>
        <p:txBody>
          <a:bodyPr wrap="square" lIns="254" tIns="254" rIns="254" bIns="254" rtlCol="0" anchor="t">
            <a:normAutofit/>
          </a:bodyPr>
          <a:lstStyle/>
          <a:p>
            <a:pPr marL="0" indent="0">
              <a:buNone/>
            </a:pPr>
            <a:r>
              <a:rPr lang="en-US" sz="1080" dirty="0">
                <a:solidFill>
                  <a:srgbClr val="F5F6F8"/>
                </a:solidFill>
                <a:latin typeface="Aptos" pitchFamily="34" charset="0"/>
                <a:ea typeface="Aptos" pitchFamily="34" charset="-122"/>
                <a:cs typeface="Aptos" pitchFamily="34" charset="-120"/>
              </a:rPr>
              <a:t>Taraflar saldırıyı maliyetli kılmak istedi; ancak kapasite gösterileri tırmanmayı da hızlandırdı.</a:t>
            </a:r>
            <a:endParaRPr lang="en-US" sz="1080" dirty="0"/>
          </a:p>
        </p:txBody>
      </p:sp>
      <p:sp>
        <p:nvSpPr>
          <p:cNvPr id="13" name="Shape 11"/>
          <p:cNvSpPr/>
          <p:nvPr/>
        </p:nvSpPr>
        <p:spPr>
          <a:xfrm>
            <a:off x="6995160" y="1417320"/>
            <a:ext cx="288036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7159752" y="1563624"/>
            <a:ext cx="255117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Sınırlı savaş</a:t>
            </a:r>
            <a:endParaRPr lang="en-US" sz="1280" dirty="0"/>
          </a:p>
        </p:txBody>
      </p:sp>
      <p:sp>
        <p:nvSpPr>
          <p:cNvPr id="15" name="Text 13"/>
          <p:cNvSpPr/>
          <p:nvPr/>
        </p:nvSpPr>
        <p:spPr>
          <a:xfrm>
            <a:off x="7159752" y="1874520"/>
            <a:ext cx="2551176" cy="1033272"/>
          </a:xfrm>
          <a:prstGeom prst="rect">
            <a:avLst/>
          </a:prstGeom>
          <a:noFill/>
          <a:ln/>
        </p:spPr>
        <p:txBody>
          <a:bodyPr wrap="square" lIns="254" tIns="254" rIns="254" bIns="254" rtlCol="0" anchor="t">
            <a:normAutofit/>
          </a:bodyPr>
          <a:lstStyle/>
          <a:p>
            <a:pPr marL="0" indent="0">
              <a:buNone/>
            </a:pPr>
            <a:r>
              <a:rPr lang="en-US" sz="1080" dirty="0">
                <a:solidFill>
                  <a:srgbClr val="F5F6F8"/>
                </a:solidFill>
                <a:latin typeface="Aptos" pitchFamily="34" charset="0"/>
                <a:ea typeface="Aptos" pitchFamily="34" charset="-122"/>
                <a:cs typeface="Aptos" pitchFamily="34" charset="-120"/>
              </a:rPr>
              <a:t>Yoğun askerî güç kullanıldı; fakat taraflar rejim değişikliği ya da topyekûn bölgesel savaştan kaçındı.</a:t>
            </a:r>
            <a:endParaRPr lang="en-US" sz="1080" dirty="0"/>
          </a:p>
        </p:txBody>
      </p:sp>
      <p:sp>
        <p:nvSpPr>
          <p:cNvPr id="16" name="Shape 14"/>
          <p:cNvSpPr/>
          <p:nvPr/>
        </p:nvSpPr>
        <p:spPr>
          <a:xfrm>
            <a:off x="868680" y="3931920"/>
            <a:ext cx="10424160" cy="896112"/>
          </a:xfrm>
          <a:prstGeom prst="roundRect">
            <a:avLst>
              <a:gd name="adj" fmla="val 8163"/>
            </a:avLst>
          </a:prstGeom>
          <a:solidFill>
            <a:srgbClr val="111E31"/>
          </a:solidFill>
          <a:ln w="12700">
            <a:solidFill>
              <a:srgbClr val="18273F"/>
            </a:solidFill>
            <a:prstDash val="solid"/>
          </a:ln>
        </p:spPr>
        <p:txBody>
          <a:bodyPr/>
          <a:lstStyle/>
          <a:p>
            <a:endParaRPr lang="tr-TR"/>
          </a:p>
        </p:txBody>
      </p:sp>
      <p:sp>
        <p:nvSpPr>
          <p:cNvPr id="17" name="Text 15"/>
          <p:cNvSpPr/>
          <p:nvPr/>
        </p:nvSpPr>
        <p:spPr>
          <a:xfrm>
            <a:off x="1033272" y="402336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18" name="Text 16"/>
          <p:cNvSpPr/>
          <p:nvPr/>
        </p:nvSpPr>
        <p:spPr>
          <a:xfrm>
            <a:off x="1435608" y="4133088"/>
            <a:ext cx="9582912" cy="603504"/>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Savaş, realizmin güç ve güvenlik vurgusunu doğrularken, inşacı yaklaşımların tehdit algısı ve tarihsel hafıza vurgusunu da gerekli kılar.</a:t>
            </a:r>
            <a:endParaRPr lang="en-US" sz="1550" dirty="0"/>
          </a:p>
        </p:txBody>
      </p:sp>
      <p:sp>
        <p:nvSpPr>
          <p:cNvPr id="19" name="Shape 17"/>
          <p:cNvSpPr/>
          <p:nvPr/>
        </p:nvSpPr>
        <p:spPr>
          <a:xfrm>
            <a:off x="1280160" y="5138928"/>
            <a:ext cx="2103120" cy="594360"/>
          </a:xfrm>
          <a:prstGeom prst="roundRect">
            <a:avLst>
              <a:gd name="adj" fmla="val 12308"/>
            </a:avLst>
          </a:prstGeom>
          <a:solidFill>
            <a:srgbClr val="111E31"/>
          </a:solidFill>
          <a:ln w="12700">
            <a:solidFill>
              <a:srgbClr val="18273F">
                <a:alpha val="90000"/>
              </a:srgbClr>
            </a:solidFill>
            <a:prstDash val="solid"/>
          </a:ln>
        </p:spPr>
        <p:txBody>
          <a:bodyPr/>
          <a:lstStyle/>
          <a:p>
            <a:endParaRPr lang="tr-TR"/>
          </a:p>
        </p:txBody>
      </p:sp>
      <p:sp>
        <p:nvSpPr>
          <p:cNvPr id="20" name="Text 18"/>
          <p:cNvSpPr/>
          <p:nvPr/>
        </p:nvSpPr>
        <p:spPr>
          <a:xfrm>
            <a:off x="1444752" y="5285232"/>
            <a:ext cx="1773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Realizm</a:t>
            </a:r>
            <a:endParaRPr lang="en-US" sz="1280" dirty="0"/>
          </a:p>
        </p:txBody>
      </p:sp>
      <p:sp>
        <p:nvSpPr>
          <p:cNvPr id="21" name="Text 19"/>
          <p:cNvSpPr/>
          <p:nvPr/>
        </p:nvSpPr>
        <p:spPr>
          <a:xfrm>
            <a:off x="1444752" y="5596128"/>
            <a:ext cx="1773936" cy="27432"/>
          </a:xfrm>
          <a:prstGeom prst="rect">
            <a:avLst/>
          </a:prstGeom>
          <a:noFill/>
          <a:ln/>
        </p:spPr>
        <p:txBody>
          <a:bodyPr wrap="square" lIns="254" tIns="254" rIns="254" bIns="254" rtlCol="0" anchor="t">
            <a:normAutofit fontScale="25000" lnSpcReduction="20000"/>
          </a:bodyPr>
          <a:lstStyle/>
          <a:p>
            <a:pPr marL="0" indent="0">
              <a:buNone/>
            </a:pPr>
            <a:r>
              <a:rPr lang="en-US" sz="920" dirty="0">
                <a:solidFill>
                  <a:srgbClr val="F5F6F8"/>
                </a:solidFill>
                <a:latin typeface="Aptos" pitchFamily="34" charset="0"/>
                <a:ea typeface="Aptos" pitchFamily="34" charset="-122"/>
                <a:cs typeface="Aptos" pitchFamily="34" charset="-120"/>
              </a:rPr>
              <a:t>Güç dengesi ve caydırıcılık</a:t>
            </a:r>
            <a:endParaRPr lang="en-US" sz="920" dirty="0"/>
          </a:p>
        </p:txBody>
      </p:sp>
      <p:sp>
        <p:nvSpPr>
          <p:cNvPr id="22" name="Shape 20"/>
          <p:cNvSpPr/>
          <p:nvPr/>
        </p:nvSpPr>
        <p:spPr>
          <a:xfrm>
            <a:off x="4023360" y="5138928"/>
            <a:ext cx="2103120" cy="594360"/>
          </a:xfrm>
          <a:prstGeom prst="roundRect">
            <a:avLst>
              <a:gd name="adj" fmla="val 12308"/>
            </a:avLst>
          </a:prstGeom>
          <a:solidFill>
            <a:srgbClr val="111E31"/>
          </a:solidFill>
          <a:ln w="12700">
            <a:solidFill>
              <a:srgbClr val="18273F">
                <a:alpha val="90000"/>
              </a:srgbClr>
            </a:solidFill>
            <a:prstDash val="solid"/>
          </a:ln>
        </p:spPr>
        <p:txBody>
          <a:bodyPr/>
          <a:lstStyle/>
          <a:p>
            <a:endParaRPr lang="tr-TR"/>
          </a:p>
        </p:txBody>
      </p:sp>
      <p:sp>
        <p:nvSpPr>
          <p:cNvPr id="23" name="Text 21"/>
          <p:cNvSpPr/>
          <p:nvPr/>
        </p:nvSpPr>
        <p:spPr>
          <a:xfrm>
            <a:off x="4187952" y="5285232"/>
            <a:ext cx="1773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İnşacılık</a:t>
            </a:r>
            <a:endParaRPr lang="en-US" sz="1280" dirty="0"/>
          </a:p>
        </p:txBody>
      </p:sp>
      <p:sp>
        <p:nvSpPr>
          <p:cNvPr id="24" name="Text 22"/>
          <p:cNvSpPr/>
          <p:nvPr/>
        </p:nvSpPr>
        <p:spPr>
          <a:xfrm>
            <a:off x="4187952" y="5596128"/>
            <a:ext cx="1773936" cy="27432"/>
          </a:xfrm>
          <a:prstGeom prst="rect">
            <a:avLst/>
          </a:prstGeom>
          <a:noFill/>
          <a:ln/>
        </p:spPr>
        <p:txBody>
          <a:bodyPr wrap="square" lIns="254" tIns="254" rIns="254" bIns="254" rtlCol="0" anchor="t">
            <a:normAutofit fontScale="25000" lnSpcReduction="20000"/>
          </a:bodyPr>
          <a:lstStyle/>
          <a:p>
            <a:pPr marL="0" indent="0">
              <a:buNone/>
            </a:pPr>
            <a:r>
              <a:rPr lang="en-US" sz="920" dirty="0">
                <a:solidFill>
                  <a:srgbClr val="F5F6F8"/>
                </a:solidFill>
                <a:latin typeface="Aptos" pitchFamily="34" charset="0"/>
                <a:ea typeface="Aptos" pitchFamily="34" charset="-122"/>
                <a:cs typeface="Aptos" pitchFamily="34" charset="-120"/>
              </a:rPr>
              <a:t>Tehdit algısı ve kimlik</a:t>
            </a:r>
            <a:endParaRPr lang="en-US" sz="920" dirty="0"/>
          </a:p>
        </p:txBody>
      </p:sp>
      <p:sp>
        <p:nvSpPr>
          <p:cNvPr id="25" name="Shape 23"/>
          <p:cNvSpPr/>
          <p:nvPr/>
        </p:nvSpPr>
        <p:spPr>
          <a:xfrm>
            <a:off x="6766560" y="5138928"/>
            <a:ext cx="2103120" cy="594360"/>
          </a:xfrm>
          <a:prstGeom prst="roundRect">
            <a:avLst>
              <a:gd name="adj" fmla="val 12308"/>
            </a:avLst>
          </a:prstGeom>
          <a:solidFill>
            <a:srgbClr val="111E31"/>
          </a:solidFill>
          <a:ln w="12700">
            <a:solidFill>
              <a:srgbClr val="18273F">
                <a:alpha val="90000"/>
              </a:srgbClr>
            </a:solidFill>
            <a:prstDash val="solid"/>
          </a:ln>
        </p:spPr>
        <p:txBody>
          <a:bodyPr/>
          <a:lstStyle/>
          <a:p>
            <a:endParaRPr lang="tr-TR"/>
          </a:p>
        </p:txBody>
      </p:sp>
      <p:sp>
        <p:nvSpPr>
          <p:cNvPr id="26" name="Text 24"/>
          <p:cNvSpPr/>
          <p:nvPr/>
        </p:nvSpPr>
        <p:spPr>
          <a:xfrm>
            <a:off x="6931152" y="5285232"/>
            <a:ext cx="17739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Güvenlikleştirme</a:t>
            </a:r>
            <a:endParaRPr lang="en-US" sz="1280" dirty="0"/>
          </a:p>
        </p:txBody>
      </p:sp>
      <p:sp>
        <p:nvSpPr>
          <p:cNvPr id="27" name="Text 25"/>
          <p:cNvSpPr/>
          <p:nvPr/>
        </p:nvSpPr>
        <p:spPr>
          <a:xfrm>
            <a:off x="6931152" y="5596128"/>
            <a:ext cx="1773936" cy="27432"/>
          </a:xfrm>
          <a:prstGeom prst="rect">
            <a:avLst/>
          </a:prstGeom>
          <a:noFill/>
          <a:ln/>
        </p:spPr>
        <p:txBody>
          <a:bodyPr wrap="square" lIns="254" tIns="254" rIns="254" bIns="254" rtlCol="0" anchor="t">
            <a:normAutofit fontScale="25000" lnSpcReduction="20000"/>
          </a:bodyPr>
          <a:lstStyle/>
          <a:p>
            <a:pPr marL="0" indent="0">
              <a:buNone/>
            </a:pPr>
            <a:r>
              <a:rPr lang="en-US" sz="920" dirty="0">
                <a:solidFill>
                  <a:srgbClr val="F5F6F8"/>
                </a:solidFill>
                <a:latin typeface="Aptos" pitchFamily="34" charset="0"/>
                <a:ea typeface="Aptos" pitchFamily="34" charset="-122"/>
                <a:cs typeface="Aptos" pitchFamily="34" charset="-120"/>
              </a:rPr>
              <a:t>Nükleer dosyanın olağanüstüleşmesi</a:t>
            </a:r>
            <a:endParaRPr lang="en-US" sz="920" dirty="0"/>
          </a:p>
        </p:txBody>
      </p:sp>
      <p:sp>
        <p:nvSpPr>
          <p:cNvPr id="28" name="Shape 26"/>
          <p:cNvSpPr/>
          <p:nvPr/>
        </p:nvSpPr>
        <p:spPr>
          <a:xfrm>
            <a:off x="9509760" y="5138928"/>
            <a:ext cx="1463040" cy="594360"/>
          </a:xfrm>
          <a:prstGeom prst="roundRect">
            <a:avLst>
              <a:gd name="adj" fmla="val 12308"/>
            </a:avLst>
          </a:prstGeom>
          <a:solidFill>
            <a:srgbClr val="111E31"/>
          </a:solidFill>
          <a:ln w="12700">
            <a:solidFill>
              <a:srgbClr val="18273F">
                <a:alpha val="90000"/>
              </a:srgbClr>
            </a:solidFill>
            <a:prstDash val="solid"/>
          </a:ln>
        </p:spPr>
        <p:txBody>
          <a:bodyPr/>
          <a:lstStyle/>
          <a:p>
            <a:endParaRPr lang="tr-TR"/>
          </a:p>
        </p:txBody>
      </p:sp>
      <p:sp>
        <p:nvSpPr>
          <p:cNvPr id="29" name="Text 27"/>
          <p:cNvSpPr/>
          <p:nvPr/>
        </p:nvSpPr>
        <p:spPr>
          <a:xfrm>
            <a:off x="9674352" y="5285232"/>
            <a:ext cx="113385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IPE</a:t>
            </a:r>
            <a:endParaRPr lang="en-US" sz="1280" dirty="0"/>
          </a:p>
        </p:txBody>
      </p:sp>
      <p:sp>
        <p:nvSpPr>
          <p:cNvPr id="30" name="Text 28"/>
          <p:cNvSpPr/>
          <p:nvPr/>
        </p:nvSpPr>
        <p:spPr>
          <a:xfrm>
            <a:off x="9674352" y="5596128"/>
            <a:ext cx="1133856" cy="27432"/>
          </a:xfrm>
          <a:prstGeom prst="rect">
            <a:avLst/>
          </a:prstGeom>
          <a:noFill/>
          <a:ln/>
        </p:spPr>
        <p:txBody>
          <a:bodyPr wrap="square" lIns="254" tIns="254" rIns="254" bIns="254" rtlCol="0" anchor="t">
            <a:normAutofit fontScale="25000" lnSpcReduction="20000"/>
          </a:bodyPr>
          <a:lstStyle/>
          <a:p>
            <a:pPr marL="0" indent="0">
              <a:buNone/>
            </a:pPr>
            <a:r>
              <a:rPr lang="en-US" sz="920" dirty="0">
                <a:solidFill>
                  <a:srgbClr val="F5F6F8"/>
                </a:solidFill>
                <a:latin typeface="Aptos" pitchFamily="34" charset="0"/>
                <a:ea typeface="Aptos" pitchFamily="34" charset="-122"/>
                <a:cs typeface="Aptos" pitchFamily="34" charset="-120"/>
              </a:rPr>
              <a:t>Enerji piyasaları</a:t>
            </a:r>
            <a:endParaRPr lang="en-US" sz="920" dirty="0"/>
          </a:p>
        </p:txBody>
      </p:sp>
      <p:sp>
        <p:nvSpPr>
          <p:cNvPr id="31" name="Text 29"/>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32" name="Text 30"/>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12</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Okuma / izleme önerileri ve kaynakça</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Sunumun dayandığı temel kaynaklar ve öğrenciler için ileri okuma önerileri.</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13232" y="1325880"/>
            <a:ext cx="3474720" cy="4389120"/>
          </a:xfrm>
          <a:prstGeom prst="roundRect">
            <a:avLst>
              <a:gd name="adj" fmla="val 2105"/>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77824" y="1472184"/>
            <a:ext cx="3145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Resmî kurumlar</a:t>
            </a:r>
            <a:endParaRPr lang="en-US" sz="1280" dirty="0"/>
          </a:p>
        </p:txBody>
      </p:sp>
      <p:sp>
        <p:nvSpPr>
          <p:cNvPr id="9" name="Text 7"/>
          <p:cNvSpPr/>
          <p:nvPr/>
        </p:nvSpPr>
        <p:spPr>
          <a:xfrm>
            <a:off x="877824" y="1783080"/>
            <a:ext cx="3145536" cy="3822192"/>
          </a:xfrm>
          <a:prstGeom prst="rect">
            <a:avLst/>
          </a:prstGeom>
          <a:noFill/>
          <a:ln/>
        </p:spPr>
        <p:txBody>
          <a:bodyPr wrap="square" lIns="254" tIns="254" rIns="254" bIns="254" rtlCol="0" anchor="t">
            <a:normAutofit/>
          </a:bodyPr>
          <a:lstStyle/>
          <a:p>
            <a:pPr marL="0" indent="0">
              <a:buNone/>
            </a:pPr>
            <a:r>
              <a:rPr lang="en-US" sz="960" dirty="0">
                <a:solidFill>
                  <a:srgbClr val="F5F6F8"/>
                </a:solidFill>
                <a:latin typeface="Aptos" pitchFamily="34" charset="0"/>
                <a:ea typeface="Aptos" pitchFamily="34" charset="-122"/>
                <a:cs typeface="Aptos" pitchFamily="34" charset="-120"/>
              </a:rPr>
              <a:t>International Atomic Energy Agency. (2025). Director General statements and Iran verification reports.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U.S. Department of Defense. (2025). Operation Midnight Hammer briefings.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Congressional Research Service. (2025). Counterproliferation in U.S. Policy / Iran-related updates.</a:t>
            </a:r>
            <a:endParaRPr lang="en-US" sz="960" dirty="0"/>
          </a:p>
        </p:txBody>
      </p:sp>
      <p:sp>
        <p:nvSpPr>
          <p:cNvPr id="10" name="Shape 8"/>
          <p:cNvSpPr/>
          <p:nvPr/>
        </p:nvSpPr>
        <p:spPr>
          <a:xfrm>
            <a:off x="4407408" y="1325880"/>
            <a:ext cx="3474720" cy="4389120"/>
          </a:xfrm>
          <a:prstGeom prst="roundRect">
            <a:avLst>
              <a:gd name="adj" fmla="val 2105"/>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4572000" y="1472184"/>
            <a:ext cx="3145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Analiz ve düşünce kuruluşları</a:t>
            </a:r>
            <a:endParaRPr lang="en-US" sz="1280" dirty="0"/>
          </a:p>
        </p:txBody>
      </p:sp>
      <p:sp>
        <p:nvSpPr>
          <p:cNvPr id="12" name="Text 10"/>
          <p:cNvSpPr/>
          <p:nvPr/>
        </p:nvSpPr>
        <p:spPr>
          <a:xfrm>
            <a:off x="4572000" y="1783080"/>
            <a:ext cx="3145536" cy="3822192"/>
          </a:xfrm>
          <a:prstGeom prst="rect">
            <a:avLst/>
          </a:prstGeom>
          <a:noFill/>
          <a:ln/>
        </p:spPr>
        <p:txBody>
          <a:bodyPr wrap="square" lIns="254" tIns="254" rIns="254" bIns="254" rtlCol="0" anchor="t">
            <a:normAutofit/>
          </a:bodyPr>
          <a:lstStyle/>
          <a:p>
            <a:pPr marL="0" indent="0">
              <a:buNone/>
            </a:pPr>
            <a:r>
              <a:rPr lang="en-US" sz="960" dirty="0">
                <a:solidFill>
                  <a:srgbClr val="F5F6F8"/>
                </a:solidFill>
                <a:latin typeface="Aptos" pitchFamily="34" charset="0"/>
                <a:ea typeface="Aptos" pitchFamily="34" charset="-122"/>
                <a:cs typeface="Aptos" pitchFamily="34" charset="-120"/>
              </a:rPr>
              <a:t>CSIS. (2025). What Operation Midnight Hammer means for Iran’s nuclear ambitions.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SIPRI. (2025). Middle East security and arms control assessments.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International Crisis Group. (2025). Iran-Israel escalation and regional diplomacy.</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Carnegie Endowment. (2025). Consequences for IAEA monitoring.</a:t>
            </a:r>
            <a:endParaRPr lang="en-US" sz="960" dirty="0"/>
          </a:p>
        </p:txBody>
      </p:sp>
      <p:sp>
        <p:nvSpPr>
          <p:cNvPr id="13" name="Shape 11"/>
          <p:cNvSpPr/>
          <p:nvPr/>
        </p:nvSpPr>
        <p:spPr>
          <a:xfrm>
            <a:off x="8101584" y="1325880"/>
            <a:ext cx="3474720" cy="4389120"/>
          </a:xfrm>
          <a:prstGeom prst="roundRect">
            <a:avLst>
              <a:gd name="adj" fmla="val 2105"/>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8266176" y="1472184"/>
            <a:ext cx="3145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Haber ve akademik çerçeve</a:t>
            </a:r>
            <a:endParaRPr lang="en-US" sz="1280" dirty="0"/>
          </a:p>
        </p:txBody>
      </p:sp>
      <p:sp>
        <p:nvSpPr>
          <p:cNvPr id="15" name="Text 13"/>
          <p:cNvSpPr/>
          <p:nvPr/>
        </p:nvSpPr>
        <p:spPr>
          <a:xfrm>
            <a:off x="8266176" y="1783080"/>
            <a:ext cx="3145536" cy="3822192"/>
          </a:xfrm>
          <a:prstGeom prst="rect">
            <a:avLst/>
          </a:prstGeom>
          <a:noFill/>
          <a:ln/>
        </p:spPr>
        <p:txBody>
          <a:bodyPr wrap="square" lIns="254" tIns="254" rIns="254" bIns="254" rtlCol="0" anchor="t">
            <a:normAutofit/>
          </a:bodyPr>
          <a:lstStyle/>
          <a:p>
            <a:pPr marL="0" indent="0">
              <a:buNone/>
            </a:pPr>
            <a:r>
              <a:rPr lang="en-US" sz="960" dirty="0">
                <a:solidFill>
                  <a:srgbClr val="F5F6F8"/>
                </a:solidFill>
                <a:latin typeface="Aptos" pitchFamily="34" charset="0"/>
                <a:ea typeface="Aptos" pitchFamily="34" charset="-122"/>
                <a:cs typeface="Aptos" pitchFamily="34" charset="-120"/>
              </a:rPr>
              <a:t>Reuters. (2025). Israel-Iran war, U.S. strikes, Al Udeid retaliation and ceasefire coverage.</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Jervis, R. (1976). Perception and Misperception in International Politics.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Waltz, K. (1979). Theory of International Politics.</a:t>
            </a:r>
            <a:endParaRPr lang="en-US" sz="960" dirty="0"/>
          </a:p>
          <a:p>
            <a:pPr marL="0" indent="0">
              <a:buNone/>
            </a:pP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Mearsheimer, J. (2001). The Tragedy of Great Power Politics.</a:t>
            </a:r>
            <a:endParaRPr lang="en-US" sz="960" dirty="0"/>
          </a:p>
        </p:txBody>
      </p:sp>
      <p:sp>
        <p:nvSpPr>
          <p:cNvPr id="16" name="Text 14"/>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17" name="Text 15"/>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13</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Dört haftalık ders yolu</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Dördüncü hafta, önceki üç haftanın tarihsel ve kurumsal birikimini 2025 savaşı üzerinden okur.</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658368" y="1554480"/>
            <a:ext cx="2331720" cy="2331720"/>
          </a:xfrm>
          <a:prstGeom prst="roundRect">
            <a:avLst>
              <a:gd name="adj" fmla="val 3137"/>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22960" y="170078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1 · 1953–1979</a:t>
            </a:r>
            <a:endParaRPr lang="en-US" sz="1280" dirty="0"/>
          </a:p>
        </p:txBody>
      </p:sp>
      <p:sp>
        <p:nvSpPr>
          <p:cNvPr id="9" name="Text 7"/>
          <p:cNvSpPr/>
          <p:nvPr/>
        </p:nvSpPr>
        <p:spPr>
          <a:xfrm>
            <a:off x="822960" y="2011680"/>
            <a:ext cx="2002536" cy="1764792"/>
          </a:xfrm>
          <a:prstGeom prst="rect">
            <a:avLst/>
          </a:prstGeom>
          <a:noFill/>
          <a:ln/>
        </p:spPr>
        <p:txBody>
          <a:bodyPr wrap="square" lIns="254" tIns="254" rIns="254" bIns="254" rtlCol="0" anchor="t">
            <a:normAutofit/>
          </a:bodyPr>
          <a:lstStyle/>
          <a:p>
            <a:pPr marL="0" indent="0">
              <a:buNone/>
            </a:pPr>
            <a:r>
              <a:rPr lang="en-US" sz="1300" dirty="0">
                <a:solidFill>
                  <a:srgbClr val="F5F6F8"/>
                </a:solidFill>
                <a:latin typeface="Aptos" pitchFamily="34" charset="0"/>
                <a:ea typeface="Aptos" pitchFamily="34" charset="-122"/>
                <a:cs typeface="Aptos" pitchFamily="34" charset="-120"/>
              </a:rPr>
              <a:t>Darbe, Şah ittifakı, devrim ve rehine krizi</a:t>
            </a:r>
            <a:endParaRPr lang="en-US" sz="1300" dirty="0"/>
          </a:p>
        </p:txBody>
      </p:sp>
      <p:sp>
        <p:nvSpPr>
          <p:cNvPr id="10" name="Shape 8"/>
          <p:cNvSpPr/>
          <p:nvPr/>
        </p:nvSpPr>
        <p:spPr>
          <a:xfrm>
            <a:off x="3493008" y="1554480"/>
            <a:ext cx="2331720" cy="2331720"/>
          </a:xfrm>
          <a:prstGeom prst="roundRect">
            <a:avLst>
              <a:gd name="adj" fmla="val 3137"/>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657600" y="170078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2 · 1979–2003</a:t>
            </a:r>
            <a:endParaRPr lang="en-US" sz="1280" dirty="0"/>
          </a:p>
        </p:txBody>
      </p:sp>
      <p:sp>
        <p:nvSpPr>
          <p:cNvPr id="12" name="Text 10"/>
          <p:cNvSpPr/>
          <p:nvPr/>
        </p:nvSpPr>
        <p:spPr>
          <a:xfrm>
            <a:off x="3657600" y="2011680"/>
            <a:ext cx="2002536" cy="1764792"/>
          </a:xfrm>
          <a:prstGeom prst="rect">
            <a:avLst/>
          </a:prstGeom>
          <a:noFill/>
          <a:ln/>
        </p:spPr>
        <p:txBody>
          <a:bodyPr wrap="square" lIns="254" tIns="254" rIns="254" bIns="254" rtlCol="0" anchor="t">
            <a:normAutofit/>
          </a:bodyPr>
          <a:lstStyle/>
          <a:p>
            <a:pPr marL="0" indent="0">
              <a:buNone/>
            </a:pPr>
            <a:r>
              <a:rPr lang="en-US" sz="1300" dirty="0">
                <a:solidFill>
                  <a:srgbClr val="F5F6F8"/>
                </a:solidFill>
                <a:latin typeface="Aptos" pitchFamily="34" charset="0"/>
                <a:ea typeface="Aptos" pitchFamily="34" charset="-122"/>
                <a:cs typeface="Aptos" pitchFamily="34" charset="-120"/>
              </a:rPr>
              <a:t>Savaş, yaptırımlar, vekiller ve güvenlik ikilemi</a:t>
            </a:r>
            <a:endParaRPr lang="en-US" sz="1300" dirty="0"/>
          </a:p>
        </p:txBody>
      </p:sp>
      <p:sp>
        <p:nvSpPr>
          <p:cNvPr id="13" name="Shape 11"/>
          <p:cNvSpPr/>
          <p:nvPr/>
        </p:nvSpPr>
        <p:spPr>
          <a:xfrm>
            <a:off x="6327648" y="1554480"/>
            <a:ext cx="2331720" cy="2331720"/>
          </a:xfrm>
          <a:prstGeom prst="roundRect">
            <a:avLst>
              <a:gd name="adj" fmla="val 3137"/>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6492240" y="170078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3 · 2003–2024</a:t>
            </a:r>
            <a:endParaRPr lang="en-US" sz="1280" dirty="0"/>
          </a:p>
        </p:txBody>
      </p:sp>
      <p:sp>
        <p:nvSpPr>
          <p:cNvPr id="15" name="Text 13"/>
          <p:cNvSpPr/>
          <p:nvPr/>
        </p:nvSpPr>
        <p:spPr>
          <a:xfrm>
            <a:off x="6492240" y="2011680"/>
            <a:ext cx="2002536" cy="1764792"/>
          </a:xfrm>
          <a:prstGeom prst="rect">
            <a:avLst/>
          </a:prstGeom>
          <a:noFill/>
          <a:ln/>
        </p:spPr>
        <p:txBody>
          <a:bodyPr wrap="square" lIns="254" tIns="254" rIns="254" bIns="254" rtlCol="0" anchor="t">
            <a:normAutofit/>
          </a:bodyPr>
          <a:lstStyle/>
          <a:p>
            <a:pPr marL="0" indent="0">
              <a:buNone/>
            </a:pPr>
            <a:r>
              <a:rPr lang="en-US" sz="1300" dirty="0">
                <a:solidFill>
                  <a:srgbClr val="F5F6F8"/>
                </a:solidFill>
                <a:latin typeface="Aptos" pitchFamily="34" charset="0"/>
                <a:ea typeface="Aptos" pitchFamily="34" charset="-122"/>
                <a:cs typeface="Aptos" pitchFamily="34" charset="-120"/>
              </a:rPr>
              <a:t>Nükleer kriz, JCPOA ve maksimum baskı</a:t>
            </a:r>
            <a:endParaRPr lang="en-US" sz="1300" dirty="0"/>
          </a:p>
        </p:txBody>
      </p:sp>
      <p:sp>
        <p:nvSpPr>
          <p:cNvPr id="16" name="Shape 14"/>
          <p:cNvSpPr/>
          <p:nvPr/>
        </p:nvSpPr>
        <p:spPr>
          <a:xfrm>
            <a:off x="9162288" y="1554480"/>
            <a:ext cx="2331720" cy="2331720"/>
          </a:xfrm>
          <a:prstGeom prst="roundRect">
            <a:avLst>
              <a:gd name="adj" fmla="val 3137"/>
            </a:avLst>
          </a:prstGeom>
          <a:solidFill>
            <a:srgbClr val="18273F"/>
          </a:solidFill>
          <a:ln w="12700">
            <a:solidFill>
              <a:srgbClr val="18273F">
                <a:alpha val="90000"/>
              </a:srgbClr>
            </a:solidFill>
            <a:prstDash val="solid"/>
          </a:ln>
        </p:spPr>
        <p:txBody>
          <a:bodyPr/>
          <a:lstStyle/>
          <a:p>
            <a:endParaRPr lang="tr-TR"/>
          </a:p>
        </p:txBody>
      </p:sp>
      <p:sp>
        <p:nvSpPr>
          <p:cNvPr id="17" name="Text 15"/>
          <p:cNvSpPr/>
          <p:nvPr/>
        </p:nvSpPr>
        <p:spPr>
          <a:xfrm>
            <a:off x="9326880" y="170078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4 · 2025</a:t>
            </a:r>
            <a:endParaRPr lang="en-US" sz="1280" dirty="0"/>
          </a:p>
        </p:txBody>
      </p:sp>
      <p:sp>
        <p:nvSpPr>
          <p:cNvPr id="18" name="Text 16"/>
          <p:cNvSpPr/>
          <p:nvPr/>
        </p:nvSpPr>
        <p:spPr>
          <a:xfrm>
            <a:off x="9326880" y="2011680"/>
            <a:ext cx="2002536" cy="1764792"/>
          </a:xfrm>
          <a:prstGeom prst="rect">
            <a:avLst/>
          </a:prstGeom>
          <a:noFill/>
          <a:ln/>
        </p:spPr>
        <p:txBody>
          <a:bodyPr wrap="square" lIns="254" tIns="254" rIns="254" bIns="254" rtlCol="0" anchor="t">
            <a:normAutofit/>
          </a:bodyPr>
          <a:lstStyle/>
          <a:p>
            <a:pPr marL="0" indent="0">
              <a:buNone/>
            </a:pPr>
            <a:r>
              <a:rPr lang="en-US" sz="1300" dirty="0">
                <a:solidFill>
                  <a:srgbClr val="F5F6F8"/>
                </a:solidFill>
                <a:latin typeface="Aptos" pitchFamily="34" charset="0"/>
                <a:ea typeface="Aptos" pitchFamily="34" charset="-122"/>
                <a:cs typeface="Aptos" pitchFamily="34" charset="-120"/>
              </a:rPr>
              <a:t>Savaş, Hürmüz, ABD müdahalesi ve bölgesel sonuçlar</a:t>
            </a:r>
            <a:endParaRPr lang="en-US" sz="1300" dirty="0"/>
          </a:p>
        </p:txBody>
      </p:sp>
      <p:sp>
        <p:nvSpPr>
          <p:cNvPr id="19" name="Shape 17"/>
          <p:cNvSpPr/>
          <p:nvPr/>
        </p:nvSpPr>
        <p:spPr>
          <a:xfrm>
            <a:off x="786384" y="4343400"/>
            <a:ext cx="10607040" cy="804672"/>
          </a:xfrm>
          <a:prstGeom prst="roundRect">
            <a:avLst>
              <a:gd name="adj" fmla="val 9091"/>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950976" y="443484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353312" y="4544568"/>
            <a:ext cx="9765792" cy="512064"/>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Bugünkü hedef: 2025 savaşını tekil bir kriz değil, uzun süreli düşmanlığın askerîleşmiş sonucu olarak okumak.</a:t>
            </a:r>
            <a:endParaRPr lang="en-US" sz="1550" dirty="0"/>
          </a:p>
        </p:txBody>
      </p:sp>
      <p:sp>
        <p:nvSpPr>
          <p:cNvPr id="22" name="Text 2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3" name="Text 2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2</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2025’e giden yol: kriz nasıl tırmandı?</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Nükleer dosya, vekil aktörler ve doğrudan saldırılar aynı kriz alanında birleşti.</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13232" y="1417320"/>
            <a:ext cx="3429000" cy="1078992"/>
          </a:xfrm>
          <a:prstGeom prst="roundRect">
            <a:avLst>
              <a:gd name="adj" fmla="val 6780"/>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77824" y="1563624"/>
            <a:ext cx="30998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Nükleer eşik</a:t>
            </a:r>
            <a:endParaRPr lang="en-US" sz="1280" dirty="0"/>
          </a:p>
        </p:txBody>
      </p:sp>
      <p:sp>
        <p:nvSpPr>
          <p:cNvPr id="9" name="Text 7"/>
          <p:cNvSpPr/>
          <p:nvPr/>
        </p:nvSpPr>
        <p:spPr>
          <a:xfrm>
            <a:off x="877824" y="1874520"/>
            <a:ext cx="3099816" cy="512064"/>
          </a:xfrm>
          <a:prstGeom prst="rect">
            <a:avLst/>
          </a:prstGeom>
          <a:noFill/>
          <a:ln/>
        </p:spPr>
        <p:txBody>
          <a:bodyPr wrap="square" lIns="254" tIns="254" rIns="254" bIns="254" rtlCol="0" anchor="t">
            <a:normAutofit/>
          </a:bodyPr>
          <a:lstStyle/>
          <a:p>
            <a:pPr marL="0" indent="0">
              <a:buNone/>
            </a:pPr>
            <a:r>
              <a:rPr lang="en-US" sz="1060" dirty="0">
                <a:solidFill>
                  <a:srgbClr val="F5F6F8"/>
                </a:solidFill>
                <a:latin typeface="Aptos" pitchFamily="34" charset="0"/>
                <a:ea typeface="Aptos" pitchFamily="34" charset="-122"/>
                <a:cs typeface="Aptos" pitchFamily="34" charset="-120"/>
              </a:rPr>
              <a:t>IAEA, Haziran 2025 öncesinde İran’ın yüksek düzeyde zenginleştirilmiş uranyum stokunun ciddi yayılma riski yarattığını vurguladı.</a:t>
            </a:r>
            <a:endParaRPr lang="en-US" sz="1060" dirty="0"/>
          </a:p>
        </p:txBody>
      </p:sp>
      <p:sp>
        <p:nvSpPr>
          <p:cNvPr id="10" name="Shape 8"/>
          <p:cNvSpPr/>
          <p:nvPr/>
        </p:nvSpPr>
        <p:spPr>
          <a:xfrm>
            <a:off x="4407408" y="1417320"/>
            <a:ext cx="3429000" cy="1078992"/>
          </a:xfrm>
          <a:prstGeom prst="roundRect">
            <a:avLst>
              <a:gd name="adj" fmla="val 6780"/>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4572000" y="1563624"/>
            <a:ext cx="30998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Bölgesel cepheler</a:t>
            </a:r>
            <a:endParaRPr lang="en-US" sz="1280" dirty="0"/>
          </a:p>
        </p:txBody>
      </p:sp>
      <p:sp>
        <p:nvSpPr>
          <p:cNvPr id="12" name="Text 10"/>
          <p:cNvSpPr/>
          <p:nvPr/>
        </p:nvSpPr>
        <p:spPr>
          <a:xfrm>
            <a:off x="4572000" y="1874520"/>
            <a:ext cx="3099816" cy="512064"/>
          </a:xfrm>
          <a:prstGeom prst="rect">
            <a:avLst/>
          </a:prstGeom>
          <a:noFill/>
          <a:ln/>
        </p:spPr>
        <p:txBody>
          <a:bodyPr wrap="square" lIns="254" tIns="254" rIns="254" bIns="254" rtlCol="0" anchor="t">
            <a:normAutofit/>
          </a:bodyPr>
          <a:lstStyle/>
          <a:p>
            <a:pPr marL="0" indent="0">
              <a:buNone/>
            </a:pPr>
            <a:r>
              <a:rPr lang="en-US" sz="1060" dirty="0">
                <a:solidFill>
                  <a:srgbClr val="F5F6F8"/>
                </a:solidFill>
                <a:latin typeface="Aptos" pitchFamily="34" charset="0"/>
                <a:ea typeface="Aptos" pitchFamily="34" charset="-122"/>
                <a:cs typeface="Aptos" pitchFamily="34" charset="-120"/>
              </a:rPr>
              <a:t>Gazze savaşı sonrası Lübnan, Yemen, Irak ve Suriye hatlarındaki gerilim İran–İsrail rekabetine eklemlendi.</a:t>
            </a:r>
            <a:endParaRPr lang="en-US" sz="1060" dirty="0"/>
          </a:p>
        </p:txBody>
      </p:sp>
      <p:sp>
        <p:nvSpPr>
          <p:cNvPr id="13" name="Shape 11"/>
          <p:cNvSpPr/>
          <p:nvPr/>
        </p:nvSpPr>
        <p:spPr>
          <a:xfrm>
            <a:off x="8101584" y="1417320"/>
            <a:ext cx="3429000" cy="1078992"/>
          </a:xfrm>
          <a:prstGeom prst="roundRect">
            <a:avLst>
              <a:gd name="adj" fmla="val 6780"/>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8266176" y="1563624"/>
            <a:ext cx="30998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Diplomatik tıkanma</a:t>
            </a:r>
            <a:endParaRPr lang="en-US" sz="1280" dirty="0"/>
          </a:p>
        </p:txBody>
      </p:sp>
      <p:sp>
        <p:nvSpPr>
          <p:cNvPr id="15" name="Text 13"/>
          <p:cNvSpPr/>
          <p:nvPr/>
        </p:nvSpPr>
        <p:spPr>
          <a:xfrm>
            <a:off x="8266176" y="1874520"/>
            <a:ext cx="3099816" cy="512064"/>
          </a:xfrm>
          <a:prstGeom prst="rect">
            <a:avLst/>
          </a:prstGeom>
          <a:noFill/>
          <a:ln/>
        </p:spPr>
        <p:txBody>
          <a:bodyPr wrap="square" lIns="254" tIns="254" rIns="254" bIns="254" rtlCol="0" anchor="t">
            <a:normAutofit/>
          </a:bodyPr>
          <a:lstStyle/>
          <a:p>
            <a:pPr marL="0" indent="0">
              <a:buNone/>
            </a:pPr>
            <a:r>
              <a:rPr lang="en-US" sz="1060" dirty="0">
                <a:solidFill>
                  <a:srgbClr val="F5F6F8"/>
                </a:solidFill>
                <a:latin typeface="Aptos" pitchFamily="34" charset="0"/>
                <a:ea typeface="Aptos" pitchFamily="34" charset="-122"/>
                <a:cs typeface="Aptos" pitchFamily="34" charset="-120"/>
              </a:rPr>
              <a:t>Nükleer müzakerelerde güven kaybı ve denetim krizleri askerî seçeneğin siyasi maliyetini düşürdü.</a:t>
            </a:r>
            <a:endParaRPr lang="en-US" sz="1060" dirty="0"/>
          </a:p>
        </p:txBody>
      </p:sp>
      <p:pic>
        <p:nvPicPr>
          <p:cNvPr id="16" name="Image 0" descr="/mnt/data/iran_israel_map.jpg"/>
          <p:cNvPicPr>
            <a:picLocks noChangeAspect="1"/>
          </p:cNvPicPr>
          <p:nvPr/>
        </p:nvPicPr>
        <p:blipFill>
          <a:blip r:embed="rId3"/>
          <a:srcRect t="787" b="787"/>
          <a:stretch/>
        </p:blipFill>
        <p:spPr>
          <a:xfrm>
            <a:off x="731520" y="2788920"/>
            <a:ext cx="4160520" cy="2423160"/>
          </a:xfrm>
          <a:prstGeom prst="rect">
            <a:avLst/>
          </a:prstGeom>
        </p:spPr>
      </p:pic>
      <p:sp>
        <p:nvSpPr>
          <p:cNvPr id="17" name="Shape 14"/>
          <p:cNvSpPr/>
          <p:nvPr/>
        </p:nvSpPr>
        <p:spPr>
          <a:xfrm>
            <a:off x="5212080" y="2880360"/>
            <a:ext cx="6126480" cy="1005840"/>
          </a:xfrm>
          <a:prstGeom prst="roundRect">
            <a:avLst>
              <a:gd name="adj" fmla="val 7273"/>
            </a:avLst>
          </a:prstGeom>
          <a:solidFill>
            <a:srgbClr val="111E31"/>
          </a:solidFill>
          <a:ln w="12700">
            <a:solidFill>
              <a:srgbClr val="18273F"/>
            </a:solidFill>
            <a:prstDash val="solid"/>
          </a:ln>
        </p:spPr>
        <p:txBody>
          <a:bodyPr/>
          <a:lstStyle/>
          <a:p>
            <a:endParaRPr lang="tr-TR"/>
          </a:p>
        </p:txBody>
      </p:sp>
      <p:sp>
        <p:nvSpPr>
          <p:cNvPr id="18" name="Text 15"/>
          <p:cNvSpPr/>
          <p:nvPr/>
        </p:nvSpPr>
        <p:spPr>
          <a:xfrm>
            <a:off x="5376672" y="297180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19" name="Text 16"/>
          <p:cNvSpPr/>
          <p:nvPr/>
        </p:nvSpPr>
        <p:spPr>
          <a:xfrm>
            <a:off x="5779008" y="3081528"/>
            <a:ext cx="5285232" cy="713232"/>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Savaşın zemini yalnızca nükleer program değil; nükleer programın bölgesel güvenlik mimarisi içinde nasıl okunduğudur.</a:t>
            </a:r>
            <a:endParaRPr lang="en-US" sz="1550" dirty="0"/>
          </a:p>
        </p:txBody>
      </p:sp>
      <p:sp>
        <p:nvSpPr>
          <p:cNvPr id="20" name="Shape 17"/>
          <p:cNvSpPr/>
          <p:nvPr/>
        </p:nvSpPr>
        <p:spPr>
          <a:xfrm>
            <a:off x="5212080" y="4251960"/>
            <a:ext cx="1874520" cy="960120"/>
          </a:xfrm>
          <a:prstGeom prst="roundRect">
            <a:avLst>
              <a:gd name="adj" fmla="val 7619"/>
            </a:avLst>
          </a:prstGeom>
          <a:solidFill>
            <a:srgbClr val="111E31"/>
          </a:solidFill>
          <a:ln w="12700">
            <a:solidFill>
              <a:srgbClr val="18273F">
                <a:alpha val="90000"/>
              </a:srgbClr>
            </a:solidFill>
            <a:prstDash val="solid"/>
          </a:ln>
        </p:spPr>
        <p:txBody>
          <a:bodyPr/>
          <a:lstStyle/>
          <a:p>
            <a:endParaRPr lang="tr-TR"/>
          </a:p>
        </p:txBody>
      </p:sp>
      <p:sp>
        <p:nvSpPr>
          <p:cNvPr id="21" name="Text 18"/>
          <p:cNvSpPr/>
          <p:nvPr/>
        </p:nvSpPr>
        <p:spPr>
          <a:xfrm>
            <a:off x="5376672" y="4398264"/>
            <a:ext cx="1545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İsrail okuması</a:t>
            </a:r>
            <a:endParaRPr lang="en-US" sz="1280" dirty="0"/>
          </a:p>
        </p:txBody>
      </p:sp>
      <p:sp>
        <p:nvSpPr>
          <p:cNvPr id="22" name="Text 19"/>
          <p:cNvSpPr/>
          <p:nvPr/>
        </p:nvSpPr>
        <p:spPr>
          <a:xfrm>
            <a:off x="5376672" y="4709160"/>
            <a:ext cx="1545336" cy="393192"/>
          </a:xfrm>
          <a:prstGeom prst="rect">
            <a:avLst/>
          </a:prstGeom>
          <a:noFill/>
          <a:ln/>
        </p:spPr>
        <p:txBody>
          <a:bodyPr wrap="square" lIns="254" tIns="254" rIns="254" bIns="254" rtlCol="0" anchor="t">
            <a:normAutofit/>
          </a:bodyPr>
          <a:lstStyle/>
          <a:p>
            <a:pPr marL="0" indent="0">
              <a:buNone/>
            </a:pPr>
            <a:r>
              <a:rPr lang="en-US" sz="980" dirty="0">
                <a:solidFill>
                  <a:srgbClr val="F5F6F8"/>
                </a:solidFill>
                <a:latin typeface="Aptos" pitchFamily="34" charset="0"/>
                <a:ea typeface="Aptos" pitchFamily="34" charset="-122"/>
                <a:cs typeface="Aptos" pitchFamily="34" charset="-120"/>
              </a:rPr>
              <a:t>Nükleerleşme + füze kapasitesi = varoluşsal risk</a:t>
            </a:r>
            <a:endParaRPr lang="en-US" sz="980" dirty="0"/>
          </a:p>
        </p:txBody>
      </p:sp>
      <p:sp>
        <p:nvSpPr>
          <p:cNvPr id="23" name="Shape 20"/>
          <p:cNvSpPr/>
          <p:nvPr/>
        </p:nvSpPr>
        <p:spPr>
          <a:xfrm>
            <a:off x="7269480" y="4251960"/>
            <a:ext cx="1874520" cy="960120"/>
          </a:xfrm>
          <a:prstGeom prst="roundRect">
            <a:avLst>
              <a:gd name="adj" fmla="val 7619"/>
            </a:avLst>
          </a:prstGeom>
          <a:solidFill>
            <a:srgbClr val="111E31"/>
          </a:solidFill>
          <a:ln w="12700">
            <a:solidFill>
              <a:srgbClr val="18273F">
                <a:alpha val="90000"/>
              </a:srgbClr>
            </a:solidFill>
            <a:prstDash val="solid"/>
          </a:ln>
        </p:spPr>
        <p:txBody>
          <a:bodyPr/>
          <a:lstStyle/>
          <a:p>
            <a:endParaRPr lang="tr-TR"/>
          </a:p>
        </p:txBody>
      </p:sp>
      <p:sp>
        <p:nvSpPr>
          <p:cNvPr id="24" name="Text 21"/>
          <p:cNvSpPr/>
          <p:nvPr/>
        </p:nvSpPr>
        <p:spPr>
          <a:xfrm>
            <a:off x="7434072" y="4398264"/>
            <a:ext cx="1545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İran okuması</a:t>
            </a:r>
            <a:endParaRPr lang="en-US" sz="1280" dirty="0"/>
          </a:p>
        </p:txBody>
      </p:sp>
      <p:sp>
        <p:nvSpPr>
          <p:cNvPr id="25" name="Text 22"/>
          <p:cNvSpPr/>
          <p:nvPr/>
        </p:nvSpPr>
        <p:spPr>
          <a:xfrm>
            <a:off x="7434072" y="4709160"/>
            <a:ext cx="1545336" cy="393192"/>
          </a:xfrm>
          <a:prstGeom prst="rect">
            <a:avLst/>
          </a:prstGeom>
          <a:noFill/>
          <a:ln/>
        </p:spPr>
        <p:txBody>
          <a:bodyPr wrap="square" lIns="254" tIns="254" rIns="254" bIns="254" rtlCol="0" anchor="t">
            <a:normAutofit/>
          </a:bodyPr>
          <a:lstStyle/>
          <a:p>
            <a:pPr marL="0" indent="0">
              <a:buNone/>
            </a:pPr>
            <a:r>
              <a:rPr lang="en-US" sz="980" dirty="0">
                <a:solidFill>
                  <a:srgbClr val="F5F6F8"/>
                </a:solidFill>
                <a:latin typeface="Aptos" pitchFamily="34" charset="0"/>
                <a:ea typeface="Aptos" pitchFamily="34" charset="-122"/>
                <a:cs typeface="Aptos" pitchFamily="34" charset="-120"/>
              </a:rPr>
              <a:t>Saldırılar + yaptırımlar = rejim güvenliği tehdidi</a:t>
            </a:r>
            <a:endParaRPr lang="en-US" sz="980" dirty="0"/>
          </a:p>
        </p:txBody>
      </p:sp>
      <p:sp>
        <p:nvSpPr>
          <p:cNvPr id="26" name="Shape 23"/>
          <p:cNvSpPr/>
          <p:nvPr/>
        </p:nvSpPr>
        <p:spPr>
          <a:xfrm>
            <a:off x="9326880" y="4251960"/>
            <a:ext cx="1874520" cy="960120"/>
          </a:xfrm>
          <a:prstGeom prst="roundRect">
            <a:avLst>
              <a:gd name="adj" fmla="val 7619"/>
            </a:avLst>
          </a:prstGeom>
          <a:solidFill>
            <a:srgbClr val="111E31"/>
          </a:solidFill>
          <a:ln w="12700">
            <a:solidFill>
              <a:srgbClr val="18273F">
                <a:alpha val="90000"/>
              </a:srgbClr>
            </a:solidFill>
            <a:prstDash val="solid"/>
          </a:ln>
        </p:spPr>
        <p:txBody>
          <a:bodyPr/>
          <a:lstStyle/>
          <a:p>
            <a:endParaRPr lang="tr-TR"/>
          </a:p>
        </p:txBody>
      </p:sp>
      <p:sp>
        <p:nvSpPr>
          <p:cNvPr id="27" name="Text 24"/>
          <p:cNvSpPr/>
          <p:nvPr/>
        </p:nvSpPr>
        <p:spPr>
          <a:xfrm>
            <a:off x="9491472" y="4398264"/>
            <a:ext cx="1545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ABD okuması</a:t>
            </a:r>
            <a:endParaRPr lang="en-US" sz="1280" dirty="0"/>
          </a:p>
        </p:txBody>
      </p:sp>
      <p:sp>
        <p:nvSpPr>
          <p:cNvPr id="28" name="Text 25"/>
          <p:cNvSpPr/>
          <p:nvPr/>
        </p:nvSpPr>
        <p:spPr>
          <a:xfrm>
            <a:off x="9491472" y="4709160"/>
            <a:ext cx="1545336" cy="393192"/>
          </a:xfrm>
          <a:prstGeom prst="rect">
            <a:avLst/>
          </a:prstGeom>
          <a:noFill/>
          <a:ln/>
        </p:spPr>
        <p:txBody>
          <a:bodyPr wrap="square" lIns="254" tIns="254" rIns="254" bIns="254" rtlCol="0" anchor="t">
            <a:normAutofit/>
          </a:bodyPr>
          <a:lstStyle/>
          <a:p>
            <a:pPr marL="0" indent="0">
              <a:buNone/>
            </a:pPr>
            <a:r>
              <a:rPr lang="en-US" sz="980" dirty="0">
                <a:solidFill>
                  <a:srgbClr val="F5F6F8"/>
                </a:solidFill>
                <a:latin typeface="Aptos" pitchFamily="34" charset="0"/>
                <a:ea typeface="Aptos" pitchFamily="34" charset="-122"/>
                <a:cs typeface="Aptos" pitchFamily="34" charset="-120"/>
              </a:rPr>
              <a:t>Yayılmayı önleme + bölgesel caydırıcılık</a:t>
            </a:r>
            <a:endParaRPr lang="en-US" sz="980" dirty="0"/>
          </a:p>
        </p:txBody>
      </p:sp>
      <p:sp>
        <p:nvSpPr>
          <p:cNvPr id="29" name="Text 26"/>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30" name="Text 27"/>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3</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Operation Rising Lion: İsrail’in önleyici saldırısı</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13 Haziran 2025’te İsrail, İran’ın nükleer ve askerî altyapısına karşı geniş çaplı bir operasyon başlattı.</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658368" y="1417320"/>
            <a:ext cx="2331720" cy="1965960"/>
          </a:xfrm>
          <a:prstGeom prst="roundRect">
            <a:avLst>
              <a:gd name="adj" fmla="val 3721"/>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22960" y="156362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Hedef seti</a:t>
            </a:r>
            <a:endParaRPr lang="en-US" sz="1280" dirty="0"/>
          </a:p>
        </p:txBody>
      </p:sp>
      <p:sp>
        <p:nvSpPr>
          <p:cNvPr id="9" name="Text 7"/>
          <p:cNvSpPr/>
          <p:nvPr/>
        </p:nvSpPr>
        <p:spPr>
          <a:xfrm>
            <a:off x="822960" y="1874520"/>
            <a:ext cx="2002536" cy="1399032"/>
          </a:xfrm>
          <a:prstGeom prst="rect">
            <a:avLst/>
          </a:prstGeom>
          <a:noFill/>
          <a:ln/>
        </p:spPr>
        <p:txBody>
          <a:bodyPr wrap="square" lIns="254" tIns="254" rIns="254" bIns="254" rtlCol="0" anchor="t">
            <a:normAutofit/>
          </a:bodyPr>
          <a:lstStyle/>
          <a:p>
            <a:pPr marL="0" indent="0">
              <a:buNone/>
            </a:pPr>
            <a:r>
              <a:rPr lang="en-US" sz="1220" dirty="0">
                <a:solidFill>
                  <a:srgbClr val="F5F6F8"/>
                </a:solidFill>
                <a:latin typeface="Aptos" pitchFamily="34" charset="0"/>
                <a:ea typeface="Aptos" pitchFamily="34" charset="-122"/>
                <a:cs typeface="Aptos" pitchFamily="34" charset="-120"/>
              </a:rPr>
              <a:t>Nükleer tesisler</a:t>
            </a:r>
            <a:endParaRPr lang="en-US" sz="1220" dirty="0"/>
          </a:p>
          <a:p>
            <a:pPr marL="0" indent="0">
              <a:buNone/>
            </a:pPr>
            <a:r>
              <a:rPr lang="en-US" sz="1220" dirty="0">
                <a:solidFill>
                  <a:srgbClr val="F5F6F8"/>
                </a:solidFill>
                <a:latin typeface="Aptos" pitchFamily="34" charset="0"/>
                <a:ea typeface="Aptos" pitchFamily="34" charset="-122"/>
                <a:cs typeface="Aptos" pitchFamily="34" charset="-120"/>
              </a:rPr>
              <a:t>Balistik füze altyapısı</a:t>
            </a:r>
            <a:endParaRPr lang="en-US" sz="1220" dirty="0"/>
          </a:p>
          <a:p>
            <a:pPr marL="0" indent="0">
              <a:buNone/>
            </a:pPr>
            <a:r>
              <a:rPr lang="en-US" sz="1220" dirty="0">
                <a:solidFill>
                  <a:srgbClr val="F5F6F8"/>
                </a:solidFill>
                <a:latin typeface="Aptos" pitchFamily="34" charset="0"/>
                <a:ea typeface="Aptos" pitchFamily="34" charset="-122"/>
                <a:cs typeface="Aptos" pitchFamily="34" charset="-120"/>
              </a:rPr>
              <a:t>Hava savunma sistemleri</a:t>
            </a:r>
            <a:endParaRPr lang="en-US" sz="1220" dirty="0"/>
          </a:p>
          <a:p>
            <a:pPr marL="0" indent="0">
              <a:buNone/>
            </a:pPr>
            <a:r>
              <a:rPr lang="en-US" sz="1220" dirty="0">
                <a:solidFill>
                  <a:srgbClr val="F5F6F8"/>
                </a:solidFill>
                <a:latin typeface="Aptos" pitchFamily="34" charset="0"/>
                <a:ea typeface="Aptos" pitchFamily="34" charset="-122"/>
                <a:cs typeface="Aptos" pitchFamily="34" charset="-120"/>
              </a:rPr>
              <a:t>Komuta-kontrol merkezleri</a:t>
            </a:r>
            <a:endParaRPr lang="en-US" sz="1220" dirty="0"/>
          </a:p>
        </p:txBody>
      </p:sp>
      <p:sp>
        <p:nvSpPr>
          <p:cNvPr id="10" name="Shape 8"/>
          <p:cNvSpPr/>
          <p:nvPr/>
        </p:nvSpPr>
        <p:spPr>
          <a:xfrm>
            <a:off x="3246120" y="1417320"/>
            <a:ext cx="2331720" cy="1965960"/>
          </a:xfrm>
          <a:prstGeom prst="roundRect">
            <a:avLst>
              <a:gd name="adj" fmla="val 3721"/>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410712" y="156362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Operasyonel mantık</a:t>
            </a:r>
            <a:endParaRPr lang="en-US" sz="1280" dirty="0"/>
          </a:p>
        </p:txBody>
      </p:sp>
      <p:sp>
        <p:nvSpPr>
          <p:cNvPr id="12" name="Text 10"/>
          <p:cNvSpPr/>
          <p:nvPr/>
        </p:nvSpPr>
        <p:spPr>
          <a:xfrm>
            <a:off x="3410712" y="1874520"/>
            <a:ext cx="2002536" cy="1399032"/>
          </a:xfrm>
          <a:prstGeom prst="rect">
            <a:avLst/>
          </a:prstGeom>
          <a:noFill/>
          <a:ln/>
        </p:spPr>
        <p:txBody>
          <a:bodyPr wrap="square" lIns="254" tIns="254" rIns="254" bIns="254" rtlCol="0" anchor="t">
            <a:normAutofit/>
          </a:bodyPr>
          <a:lstStyle/>
          <a:p>
            <a:pPr marL="0" indent="0">
              <a:buNone/>
            </a:pPr>
            <a:r>
              <a:rPr lang="en-US" sz="1220" dirty="0">
                <a:solidFill>
                  <a:srgbClr val="F5F6F8"/>
                </a:solidFill>
                <a:latin typeface="Aptos" pitchFamily="34" charset="0"/>
                <a:ea typeface="Aptos" pitchFamily="34" charset="-122"/>
                <a:cs typeface="Aptos" pitchFamily="34" charset="-120"/>
              </a:rPr>
              <a:t>İran’ın kapasitesini zamansal olarak geciktirmek; İsrail’in bölgesel caydırıcılığını yeniden üretmek.</a:t>
            </a:r>
            <a:endParaRPr lang="en-US" sz="1220" dirty="0"/>
          </a:p>
        </p:txBody>
      </p:sp>
      <p:sp>
        <p:nvSpPr>
          <p:cNvPr id="13" name="Shape 11"/>
          <p:cNvSpPr/>
          <p:nvPr/>
        </p:nvSpPr>
        <p:spPr>
          <a:xfrm>
            <a:off x="5833872" y="1417320"/>
            <a:ext cx="2331720" cy="1965960"/>
          </a:xfrm>
          <a:prstGeom prst="roundRect">
            <a:avLst>
              <a:gd name="adj" fmla="val 3721"/>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5998464" y="156362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Siyasi mesaj</a:t>
            </a:r>
            <a:endParaRPr lang="en-US" sz="1280" dirty="0"/>
          </a:p>
        </p:txBody>
      </p:sp>
      <p:sp>
        <p:nvSpPr>
          <p:cNvPr id="15" name="Text 13"/>
          <p:cNvSpPr/>
          <p:nvPr/>
        </p:nvSpPr>
        <p:spPr>
          <a:xfrm>
            <a:off x="5998464" y="1874520"/>
            <a:ext cx="2002536" cy="1399032"/>
          </a:xfrm>
          <a:prstGeom prst="rect">
            <a:avLst/>
          </a:prstGeom>
          <a:noFill/>
          <a:ln/>
        </p:spPr>
        <p:txBody>
          <a:bodyPr wrap="square" lIns="254" tIns="254" rIns="254" bIns="254" rtlCol="0" anchor="t">
            <a:normAutofit/>
          </a:bodyPr>
          <a:lstStyle/>
          <a:p>
            <a:pPr marL="0" indent="0">
              <a:buNone/>
            </a:pPr>
            <a:r>
              <a:rPr lang="en-US" sz="1220" dirty="0">
                <a:solidFill>
                  <a:srgbClr val="F5F6F8"/>
                </a:solidFill>
                <a:latin typeface="Aptos" pitchFamily="34" charset="0"/>
                <a:ea typeface="Aptos" pitchFamily="34" charset="-122"/>
                <a:cs typeface="Aptos" pitchFamily="34" charset="-120"/>
              </a:rPr>
              <a:t>İsrail, nükleer eşiğin diplomasiyle yönetilemeyecek kadar yakınlaştığını ileri sürdü.</a:t>
            </a:r>
            <a:endParaRPr lang="en-US" sz="1220" dirty="0"/>
          </a:p>
        </p:txBody>
      </p:sp>
      <p:sp>
        <p:nvSpPr>
          <p:cNvPr id="16" name="Shape 14"/>
          <p:cNvSpPr/>
          <p:nvPr/>
        </p:nvSpPr>
        <p:spPr>
          <a:xfrm>
            <a:off x="8421624" y="1417320"/>
            <a:ext cx="2331720" cy="1965960"/>
          </a:xfrm>
          <a:prstGeom prst="roundRect">
            <a:avLst>
              <a:gd name="adj" fmla="val 3721"/>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8586216" y="1563624"/>
            <a:ext cx="20025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Stratejik risk</a:t>
            </a:r>
            <a:endParaRPr lang="en-US" sz="1280" dirty="0"/>
          </a:p>
        </p:txBody>
      </p:sp>
      <p:sp>
        <p:nvSpPr>
          <p:cNvPr id="18" name="Text 16"/>
          <p:cNvSpPr/>
          <p:nvPr/>
        </p:nvSpPr>
        <p:spPr>
          <a:xfrm>
            <a:off x="8586216" y="1874520"/>
            <a:ext cx="2002536" cy="1399032"/>
          </a:xfrm>
          <a:prstGeom prst="rect">
            <a:avLst/>
          </a:prstGeom>
          <a:noFill/>
          <a:ln/>
        </p:spPr>
        <p:txBody>
          <a:bodyPr wrap="square" lIns="254" tIns="254" rIns="254" bIns="254" rtlCol="0" anchor="t">
            <a:normAutofit/>
          </a:bodyPr>
          <a:lstStyle/>
          <a:p>
            <a:pPr marL="0" indent="0">
              <a:buNone/>
            </a:pPr>
            <a:r>
              <a:rPr lang="en-US" sz="1220" dirty="0">
                <a:solidFill>
                  <a:srgbClr val="F5F6F8"/>
                </a:solidFill>
                <a:latin typeface="Aptos" pitchFamily="34" charset="0"/>
                <a:ea typeface="Aptos" pitchFamily="34" charset="-122"/>
                <a:cs typeface="Aptos" pitchFamily="34" charset="-120"/>
              </a:rPr>
              <a:t>Saldırı, İran’ı doğrudan misillemeye zorlayarak savaşı bölgesel bir krize dönüştürdü.</a:t>
            </a:r>
            <a:endParaRPr lang="en-US" sz="1220" dirty="0"/>
          </a:p>
        </p:txBody>
      </p:sp>
      <p:sp>
        <p:nvSpPr>
          <p:cNvPr id="19" name="Shape 17"/>
          <p:cNvSpPr/>
          <p:nvPr/>
        </p:nvSpPr>
        <p:spPr>
          <a:xfrm>
            <a:off x="841248" y="4069080"/>
            <a:ext cx="10378440" cy="841248"/>
          </a:xfrm>
          <a:prstGeom prst="roundRect">
            <a:avLst>
              <a:gd name="adj" fmla="val 8696"/>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1005840" y="416052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408176" y="4270248"/>
            <a:ext cx="9537192" cy="548640"/>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Önleyici saldırı mantığı, kısa vadede kapasiteyi zayıflatırken uzun vadede tehdidin siyasi anlamını derinleştirebilir.</a:t>
            </a:r>
            <a:endParaRPr lang="en-US" sz="1550" dirty="0"/>
          </a:p>
        </p:txBody>
      </p:sp>
      <p:sp>
        <p:nvSpPr>
          <p:cNvPr id="22" name="Shape 20"/>
          <p:cNvSpPr/>
          <p:nvPr/>
        </p:nvSpPr>
        <p:spPr>
          <a:xfrm>
            <a:off x="1188720" y="5321808"/>
            <a:ext cx="123444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3" name="Text 21"/>
          <p:cNvSpPr/>
          <p:nvPr/>
        </p:nvSpPr>
        <p:spPr>
          <a:xfrm>
            <a:off x="1261872" y="5385816"/>
            <a:ext cx="108813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Nükleer</a:t>
            </a:r>
            <a:endParaRPr lang="en-US" sz="850" dirty="0"/>
          </a:p>
        </p:txBody>
      </p:sp>
      <p:sp>
        <p:nvSpPr>
          <p:cNvPr id="24" name="Shape 22"/>
          <p:cNvSpPr/>
          <p:nvPr/>
        </p:nvSpPr>
        <p:spPr>
          <a:xfrm>
            <a:off x="3200400" y="5321808"/>
            <a:ext cx="123444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5" name="Text 23"/>
          <p:cNvSpPr/>
          <p:nvPr/>
        </p:nvSpPr>
        <p:spPr>
          <a:xfrm>
            <a:off x="3273552" y="5385816"/>
            <a:ext cx="108813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Füze</a:t>
            </a:r>
            <a:endParaRPr lang="en-US" sz="850" dirty="0"/>
          </a:p>
        </p:txBody>
      </p:sp>
      <p:sp>
        <p:nvSpPr>
          <p:cNvPr id="26" name="Shape 24"/>
          <p:cNvSpPr/>
          <p:nvPr/>
        </p:nvSpPr>
        <p:spPr>
          <a:xfrm>
            <a:off x="5212080" y="5321808"/>
            <a:ext cx="150876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7" name="Text 25"/>
          <p:cNvSpPr/>
          <p:nvPr/>
        </p:nvSpPr>
        <p:spPr>
          <a:xfrm>
            <a:off x="5285232" y="5385816"/>
            <a:ext cx="136245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Hava savunma</a:t>
            </a:r>
            <a:endParaRPr lang="en-US" sz="850" dirty="0"/>
          </a:p>
        </p:txBody>
      </p:sp>
      <p:sp>
        <p:nvSpPr>
          <p:cNvPr id="28" name="Shape 26"/>
          <p:cNvSpPr/>
          <p:nvPr/>
        </p:nvSpPr>
        <p:spPr>
          <a:xfrm>
            <a:off x="7498080" y="5321808"/>
            <a:ext cx="141732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9" name="Text 27"/>
          <p:cNvSpPr/>
          <p:nvPr/>
        </p:nvSpPr>
        <p:spPr>
          <a:xfrm>
            <a:off x="7571232" y="5385816"/>
            <a:ext cx="127101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Komuta</a:t>
            </a:r>
            <a:endParaRPr lang="en-US" sz="850" dirty="0"/>
          </a:p>
        </p:txBody>
      </p:sp>
      <p:sp>
        <p:nvSpPr>
          <p:cNvPr id="30" name="Shape 28"/>
          <p:cNvSpPr/>
          <p:nvPr/>
        </p:nvSpPr>
        <p:spPr>
          <a:xfrm>
            <a:off x="9646920" y="5321808"/>
            <a:ext cx="132588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31" name="Text 29"/>
          <p:cNvSpPr/>
          <p:nvPr/>
        </p:nvSpPr>
        <p:spPr>
          <a:xfrm>
            <a:off x="9720072" y="5385816"/>
            <a:ext cx="117957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Caydırıcılık</a:t>
            </a:r>
            <a:endParaRPr lang="en-US" sz="850" dirty="0"/>
          </a:p>
        </p:txBody>
      </p:sp>
      <p:sp>
        <p:nvSpPr>
          <p:cNvPr id="32" name="Text 3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33" name="Text 3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4</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Operation True Promise III: İran’ın misillemesi</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İran, saldırıları doğrudan İsrail’e yönelen füze ve İHA dalgalarıyla yanıtladı.</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658368" y="1417320"/>
            <a:ext cx="2834640" cy="1828800"/>
          </a:xfrm>
          <a:prstGeom prst="roundRect">
            <a:avLst>
              <a:gd name="adj" fmla="val 4000"/>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22960" y="1563624"/>
            <a:ext cx="250545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Araçlar</a:t>
            </a:r>
            <a:endParaRPr lang="en-US" sz="1280" dirty="0"/>
          </a:p>
        </p:txBody>
      </p:sp>
      <p:sp>
        <p:nvSpPr>
          <p:cNvPr id="9" name="Text 7"/>
          <p:cNvSpPr/>
          <p:nvPr/>
        </p:nvSpPr>
        <p:spPr>
          <a:xfrm>
            <a:off x="822960" y="1874520"/>
            <a:ext cx="2505456" cy="1261872"/>
          </a:xfrm>
          <a:prstGeom prst="rect">
            <a:avLst/>
          </a:prstGeom>
          <a:noFill/>
          <a:ln/>
        </p:spPr>
        <p:txBody>
          <a:bodyPr wrap="square" lIns="254" tIns="254" rIns="254" bIns="254" rtlCol="0" anchor="t">
            <a:normAutofit/>
          </a:bodyPr>
          <a:lstStyle/>
          <a:p>
            <a:pPr marL="0" indent="0">
              <a:buNone/>
            </a:pPr>
            <a:r>
              <a:rPr lang="en-US" sz="1200" dirty="0">
                <a:solidFill>
                  <a:srgbClr val="F5F6F8"/>
                </a:solidFill>
                <a:latin typeface="Aptos" pitchFamily="34" charset="0"/>
                <a:ea typeface="Aptos" pitchFamily="34" charset="-122"/>
                <a:cs typeface="Aptos" pitchFamily="34" charset="-120"/>
              </a:rPr>
              <a:t>Balistik füzeler</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Seyir füzeleri</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Kamikaze İHA’lar</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Çok dalgalı saldırı düzeni</a:t>
            </a:r>
            <a:endParaRPr lang="en-US" sz="1200" dirty="0"/>
          </a:p>
        </p:txBody>
      </p:sp>
      <p:sp>
        <p:nvSpPr>
          <p:cNvPr id="10" name="Shape 8"/>
          <p:cNvSpPr/>
          <p:nvPr/>
        </p:nvSpPr>
        <p:spPr>
          <a:xfrm>
            <a:off x="3703320" y="1417320"/>
            <a:ext cx="2834640" cy="1828800"/>
          </a:xfrm>
          <a:prstGeom prst="roundRect">
            <a:avLst>
              <a:gd name="adj" fmla="val 4000"/>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867912" y="1563624"/>
            <a:ext cx="250545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Amaçlar</a:t>
            </a:r>
            <a:endParaRPr lang="en-US" sz="1280" dirty="0"/>
          </a:p>
        </p:txBody>
      </p:sp>
      <p:sp>
        <p:nvSpPr>
          <p:cNvPr id="12" name="Text 10"/>
          <p:cNvSpPr/>
          <p:nvPr/>
        </p:nvSpPr>
        <p:spPr>
          <a:xfrm>
            <a:off x="3867912" y="1874520"/>
            <a:ext cx="2505456" cy="1261872"/>
          </a:xfrm>
          <a:prstGeom prst="rect">
            <a:avLst/>
          </a:prstGeom>
          <a:noFill/>
          <a:ln/>
        </p:spPr>
        <p:txBody>
          <a:bodyPr wrap="square" lIns="254" tIns="254" rIns="254" bIns="254" rtlCol="0" anchor="t">
            <a:normAutofit/>
          </a:bodyPr>
          <a:lstStyle/>
          <a:p>
            <a:pPr marL="0" indent="0">
              <a:buNone/>
            </a:pPr>
            <a:r>
              <a:rPr lang="en-US" sz="1200" dirty="0">
                <a:solidFill>
                  <a:srgbClr val="F5F6F8"/>
                </a:solidFill>
                <a:latin typeface="Aptos" pitchFamily="34" charset="0"/>
                <a:ea typeface="Aptos" pitchFamily="34" charset="-122"/>
                <a:cs typeface="Aptos" pitchFamily="34" charset="-120"/>
              </a:rPr>
              <a:t>Caydırıcılığı restore etmek</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İç kamuoyuna kararlılık göstermek</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Bölgesel ortaklara güven vermek</a:t>
            </a:r>
            <a:endParaRPr lang="en-US" sz="1200" dirty="0"/>
          </a:p>
        </p:txBody>
      </p:sp>
      <p:sp>
        <p:nvSpPr>
          <p:cNvPr id="13" name="Shape 11"/>
          <p:cNvSpPr/>
          <p:nvPr/>
        </p:nvSpPr>
        <p:spPr>
          <a:xfrm>
            <a:off x="6748272" y="1417320"/>
            <a:ext cx="2834640" cy="1828800"/>
          </a:xfrm>
          <a:prstGeom prst="roundRect">
            <a:avLst>
              <a:gd name="adj" fmla="val 4000"/>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6912864" y="1563624"/>
            <a:ext cx="250545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Sınırlar</a:t>
            </a:r>
            <a:endParaRPr lang="en-US" sz="1280" dirty="0"/>
          </a:p>
        </p:txBody>
      </p:sp>
      <p:sp>
        <p:nvSpPr>
          <p:cNvPr id="15" name="Text 13"/>
          <p:cNvSpPr/>
          <p:nvPr/>
        </p:nvSpPr>
        <p:spPr>
          <a:xfrm>
            <a:off x="6912864" y="1874520"/>
            <a:ext cx="2505456" cy="1261872"/>
          </a:xfrm>
          <a:prstGeom prst="rect">
            <a:avLst/>
          </a:prstGeom>
          <a:noFill/>
          <a:ln/>
        </p:spPr>
        <p:txBody>
          <a:bodyPr wrap="square" lIns="254" tIns="254" rIns="254" bIns="254" rtlCol="0" anchor="t">
            <a:normAutofit/>
          </a:bodyPr>
          <a:lstStyle/>
          <a:p>
            <a:pPr marL="0" indent="0">
              <a:buNone/>
            </a:pPr>
            <a:r>
              <a:rPr lang="en-US" sz="1200" dirty="0">
                <a:solidFill>
                  <a:srgbClr val="F5F6F8"/>
                </a:solidFill>
                <a:latin typeface="Aptos" pitchFamily="34" charset="0"/>
                <a:ea typeface="Aptos" pitchFamily="34" charset="-122"/>
                <a:cs typeface="Aptos" pitchFamily="34" charset="-120"/>
              </a:rPr>
              <a:t>Hava savunma katmanları</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ABD desteği</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Bölgesel hava sahası kısıtları</a:t>
            </a:r>
            <a:endParaRPr lang="en-US" sz="1200" dirty="0"/>
          </a:p>
          <a:p>
            <a:pPr marL="0" indent="0">
              <a:buNone/>
            </a:pPr>
            <a:r>
              <a:rPr lang="en-US" sz="1200" dirty="0">
                <a:solidFill>
                  <a:srgbClr val="F5F6F8"/>
                </a:solidFill>
                <a:latin typeface="Aptos" pitchFamily="34" charset="0"/>
                <a:ea typeface="Aptos" pitchFamily="34" charset="-122"/>
                <a:cs typeface="Aptos" pitchFamily="34" charset="-120"/>
              </a:rPr>
              <a:t>Tırmanma maliyeti</a:t>
            </a:r>
            <a:endParaRPr lang="en-US" sz="1200" dirty="0"/>
          </a:p>
        </p:txBody>
      </p:sp>
      <p:sp>
        <p:nvSpPr>
          <p:cNvPr id="16" name="Shape 14"/>
          <p:cNvSpPr/>
          <p:nvPr/>
        </p:nvSpPr>
        <p:spPr>
          <a:xfrm>
            <a:off x="9784080" y="1417320"/>
            <a:ext cx="1737360" cy="1828800"/>
          </a:xfrm>
          <a:prstGeom prst="roundRect">
            <a:avLst>
              <a:gd name="adj" fmla="val 4211"/>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9948672" y="1563624"/>
            <a:ext cx="140817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Sonuç</a:t>
            </a:r>
            <a:endParaRPr lang="en-US" sz="1280" dirty="0"/>
          </a:p>
        </p:txBody>
      </p:sp>
      <p:sp>
        <p:nvSpPr>
          <p:cNvPr id="18" name="Text 16"/>
          <p:cNvSpPr/>
          <p:nvPr/>
        </p:nvSpPr>
        <p:spPr>
          <a:xfrm>
            <a:off x="9948672" y="1874520"/>
            <a:ext cx="1408176" cy="1261872"/>
          </a:xfrm>
          <a:prstGeom prst="rect">
            <a:avLst/>
          </a:prstGeom>
          <a:noFill/>
          <a:ln/>
        </p:spPr>
        <p:txBody>
          <a:bodyPr wrap="square" lIns="254" tIns="254" rIns="254" bIns="254" rtlCol="0" anchor="t">
            <a:normAutofit/>
          </a:bodyPr>
          <a:lstStyle/>
          <a:p>
            <a:pPr marL="0" indent="0">
              <a:buNone/>
            </a:pPr>
            <a:r>
              <a:rPr lang="en-US" sz="1080" dirty="0">
                <a:solidFill>
                  <a:srgbClr val="F5F6F8"/>
                </a:solidFill>
                <a:latin typeface="Aptos" pitchFamily="34" charset="0"/>
                <a:ea typeface="Aptos" pitchFamily="34" charset="-122"/>
                <a:cs typeface="Aptos" pitchFamily="34" charset="-120"/>
              </a:rPr>
              <a:t>Savaş, gölge rekabetten doğrudan devletler arası ateş teatisine geçti.</a:t>
            </a:r>
            <a:endParaRPr lang="en-US" sz="1080" dirty="0"/>
          </a:p>
        </p:txBody>
      </p:sp>
      <p:sp>
        <p:nvSpPr>
          <p:cNvPr id="19" name="Shape 17"/>
          <p:cNvSpPr/>
          <p:nvPr/>
        </p:nvSpPr>
        <p:spPr>
          <a:xfrm>
            <a:off x="822960" y="3977640"/>
            <a:ext cx="10561320" cy="932688"/>
          </a:xfrm>
          <a:prstGeom prst="roundRect">
            <a:avLst>
              <a:gd name="adj" fmla="val 7843"/>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987552" y="406908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389888" y="4178808"/>
            <a:ext cx="9720072" cy="640080"/>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İran’ın misillemesi yalnızca askerî değil; “vurulabilir ama karşılıksız kalmaz” mesajını taşıyan bir prestij ve rejim güvenliği hamlesiydi.</a:t>
            </a:r>
            <a:endParaRPr lang="en-US" sz="1550" dirty="0"/>
          </a:p>
        </p:txBody>
      </p:sp>
      <p:sp>
        <p:nvSpPr>
          <p:cNvPr id="22" name="Text 2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3" name="Text 2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5</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Operation Midnight Hammer: ABD’nin doğrudan müdahalesi</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22 Haziran 2025’te ABD, Fordow, Natanz ve İsfahan’daki nükleer hedeflere saldırdı.</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31520" y="1444752"/>
            <a:ext cx="269748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96112" y="1591056"/>
            <a:ext cx="236829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Fordow</a:t>
            </a:r>
            <a:endParaRPr lang="en-US" sz="1280" dirty="0"/>
          </a:p>
        </p:txBody>
      </p:sp>
      <p:sp>
        <p:nvSpPr>
          <p:cNvPr id="9" name="Text 7"/>
          <p:cNvSpPr/>
          <p:nvPr/>
        </p:nvSpPr>
        <p:spPr>
          <a:xfrm>
            <a:off x="896112" y="1901952"/>
            <a:ext cx="2368296" cy="103327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Derin ve sertleştirilmiş uranyum zenginleştirme tesisi; operasyonun sembolik merkezi.</a:t>
            </a:r>
            <a:endParaRPr lang="en-US" sz="1120" dirty="0"/>
          </a:p>
        </p:txBody>
      </p:sp>
      <p:sp>
        <p:nvSpPr>
          <p:cNvPr id="10" name="Shape 8"/>
          <p:cNvSpPr/>
          <p:nvPr/>
        </p:nvSpPr>
        <p:spPr>
          <a:xfrm>
            <a:off x="3703320" y="1444752"/>
            <a:ext cx="269748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867912" y="1591056"/>
            <a:ext cx="236829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Natanz</a:t>
            </a:r>
            <a:endParaRPr lang="en-US" sz="1280" dirty="0"/>
          </a:p>
        </p:txBody>
      </p:sp>
      <p:sp>
        <p:nvSpPr>
          <p:cNvPr id="12" name="Text 10"/>
          <p:cNvSpPr/>
          <p:nvPr/>
        </p:nvSpPr>
        <p:spPr>
          <a:xfrm>
            <a:off x="3867912" y="1901952"/>
            <a:ext cx="2368296" cy="103327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Zenginleştirme altyapısı ve yeraltı salonları; İsrail saldırılarında da merkezî hedef.</a:t>
            </a:r>
            <a:endParaRPr lang="en-US" sz="1120" dirty="0"/>
          </a:p>
        </p:txBody>
      </p:sp>
      <p:sp>
        <p:nvSpPr>
          <p:cNvPr id="13" name="Shape 11"/>
          <p:cNvSpPr/>
          <p:nvPr/>
        </p:nvSpPr>
        <p:spPr>
          <a:xfrm>
            <a:off x="6675120" y="1444752"/>
            <a:ext cx="2697480"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6839712" y="1591056"/>
            <a:ext cx="236829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İsfahan</a:t>
            </a:r>
            <a:endParaRPr lang="en-US" sz="1280" dirty="0"/>
          </a:p>
        </p:txBody>
      </p:sp>
      <p:sp>
        <p:nvSpPr>
          <p:cNvPr id="15" name="Text 13"/>
          <p:cNvSpPr/>
          <p:nvPr/>
        </p:nvSpPr>
        <p:spPr>
          <a:xfrm>
            <a:off x="6839712" y="1901952"/>
            <a:ext cx="2368296" cy="103327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Uranium conversion ve yakıt üretimiyle ilişkili çok işlevli nükleer kompleks.</a:t>
            </a:r>
            <a:endParaRPr lang="en-US" sz="1120" dirty="0"/>
          </a:p>
        </p:txBody>
      </p:sp>
      <p:sp>
        <p:nvSpPr>
          <p:cNvPr id="16" name="Shape 14"/>
          <p:cNvSpPr/>
          <p:nvPr/>
        </p:nvSpPr>
        <p:spPr>
          <a:xfrm>
            <a:off x="9646920" y="1444752"/>
            <a:ext cx="1627632" cy="1600200"/>
          </a:xfrm>
          <a:prstGeom prst="roundRect">
            <a:avLst>
              <a:gd name="adj" fmla="val 4571"/>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9811512" y="1591056"/>
            <a:ext cx="1298448"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Araçlar</a:t>
            </a:r>
            <a:endParaRPr lang="en-US" sz="1280" dirty="0"/>
          </a:p>
        </p:txBody>
      </p:sp>
      <p:sp>
        <p:nvSpPr>
          <p:cNvPr id="18" name="Text 16"/>
          <p:cNvSpPr/>
          <p:nvPr/>
        </p:nvSpPr>
        <p:spPr>
          <a:xfrm>
            <a:off x="9811512" y="1901952"/>
            <a:ext cx="1298448" cy="1033272"/>
          </a:xfrm>
          <a:prstGeom prst="rect">
            <a:avLst/>
          </a:prstGeom>
          <a:noFill/>
          <a:ln/>
        </p:spPr>
        <p:txBody>
          <a:bodyPr wrap="square" lIns="254" tIns="254" rIns="254" bIns="254" rtlCol="0" anchor="t">
            <a:normAutofit/>
          </a:bodyPr>
          <a:lstStyle/>
          <a:p>
            <a:pPr marL="0" indent="0">
              <a:buNone/>
            </a:pPr>
            <a:r>
              <a:rPr lang="en-US" sz="960" dirty="0">
                <a:solidFill>
                  <a:srgbClr val="F5F6F8"/>
                </a:solidFill>
                <a:latin typeface="Aptos" pitchFamily="34" charset="0"/>
                <a:ea typeface="Aptos" pitchFamily="34" charset="-122"/>
                <a:cs typeface="Aptos" pitchFamily="34" charset="-120"/>
              </a:rPr>
              <a:t>B-2 bombardıman uçakları</a:t>
            </a: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GBU-57 MOP</a:t>
            </a:r>
            <a:endParaRPr lang="en-US" sz="960" dirty="0"/>
          </a:p>
          <a:p>
            <a:pPr marL="0" indent="0">
              <a:buNone/>
            </a:pPr>
            <a:r>
              <a:rPr lang="en-US" sz="960" dirty="0">
                <a:solidFill>
                  <a:srgbClr val="F5F6F8"/>
                </a:solidFill>
                <a:latin typeface="Aptos" pitchFamily="34" charset="0"/>
                <a:ea typeface="Aptos" pitchFamily="34" charset="-122"/>
                <a:cs typeface="Aptos" pitchFamily="34" charset="-120"/>
              </a:rPr>
              <a:t>Tomahawk füzeleri</a:t>
            </a:r>
            <a:endParaRPr lang="en-US" sz="960" dirty="0"/>
          </a:p>
        </p:txBody>
      </p:sp>
      <p:sp>
        <p:nvSpPr>
          <p:cNvPr id="19" name="Shape 17"/>
          <p:cNvSpPr/>
          <p:nvPr/>
        </p:nvSpPr>
        <p:spPr>
          <a:xfrm>
            <a:off x="914400" y="3767328"/>
            <a:ext cx="10287000" cy="877824"/>
          </a:xfrm>
          <a:prstGeom prst="roundRect">
            <a:avLst>
              <a:gd name="adj" fmla="val 8333"/>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1078992" y="3858768"/>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481328" y="3968496"/>
            <a:ext cx="9445752" cy="585216"/>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ABD müdahalesi, İran nükleer dosyasını diplomatik krizden doğrudan askerî karşı-yayılma dosyasına taşıdı.</a:t>
            </a:r>
            <a:endParaRPr lang="en-US" sz="1550" dirty="0"/>
          </a:p>
        </p:txBody>
      </p:sp>
      <p:sp>
        <p:nvSpPr>
          <p:cNvPr id="22" name="Shape 20"/>
          <p:cNvSpPr/>
          <p:nvPr/>
        </p:nvSpPr>
        <p:spPr>
          <a:xfrm>
            <a:off x="960120" y="4882896"/>
            <a:ext cx="3017520" cy="685800"/>
          </a:xfrm>
          <a:prstGeom prst="roundRect">
            <a:avLst>
              <a:gd name="adj" fmla="val 10667"/>
            </a:avLst>
          </a:prstGeom>
          <a:solidFill>
            <a:srgbClr val="111E31"/>
          </a:solidFill>
          <a:ln w="12700">
            <a:solidFill>
              <a:srgbClr val="18273F">
                <a:alpha val="90000"/>
              </a:srgbClr>
            </a:solidFill>
            <a:prstDash val="solid"/>
          </a:ln>
        </p:spPr>
        <p:txBody>
          <a:bodyPr/>
          <a:lstStyle/>
          <a:p>
            <a:endParaRPr lang="tr-TR"/>
          </a:p>
        </p:txBody>
      </p:sp>
      <p:sp>
        <p:nvSpPr>
          <p:cNvPr id="23" name="Text 21"/>
          <p:cNvSpPr/>
          <p:nvPr/>
        </p:nvSpPr>
        <p:spPr>
          <a:xfrm>
            <a:off x="1124712" y="5029200"/>
            <a:ext cx="2688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ABD mesajı</a:t>
            </a:r>
            <a:endParaRPr lang="en-US" sz="1280" dirty="0"/>
          </a:p>
        </p:txBody>
      </p:sp>
      <p:sp>
        <p:nvSpPr>
          <p:cNvPr id="24" name="Text 22"/>
          <p:cNvSpPr/>
          <p:nvPr/>
        </p:nvSpPr>
        <p:spPr>
          <a:xfrm>
            <a:off x="1124712" y="5340096"/>
            <a:ext cx="2688336" cy="118872"/>
          </a:xfrm>
          <a:prstGeom prst="rect">
            <a:avLst/>
          </a:prstGeom>
          <a:noFill/>
          <a:ln/>
        </p:spPr>
        <p:txBody>
          <a:bodyPr wrap="square" lIns="254" tIns="254" rIns="254" bIns="254" rtlCol="0" anchor="t">
            <a:normAutofit fontScale="92500" lnSpcReduction="20000"/>
          </a:bodyPr>
          <a:lstStyle/>
          <a:p>
            <a:pPr marL="0" indent="0">
              <a:buNone/>
            </a:pPr>
            <a:r>
              <a:rPr lang="en-US" sz="950" dirty="0">
                <a:solidFill>
                  <a:srgbClr val="F5F6F8"/>
                </a:solidFill>
                <a:latin typeface="Aptos" pitchFamily="34" charset="0"/>
                <a:ea typeface="Aptos" pitchFamily="34" charset="-122"/>
                <a:cs typeface="Aptos" pitchFamily="34" charset="-120"/>
              </a:rPr>
              <a:t>Nükleer altyapıyı ağır biçimde geriletme</a:t>
            </a:r>
            <a:endParaRPr lang="en-US" sz="950" dirty="0"/>
          </a:p>
        </p:txBody>
      </p:sp>
      <p:sp>
        <p:nvSpPr>
          <p:cNvPr id="25" name="Shape 23"/>
          <p:cNvSpPr/>
          <p:nvPr/>
        </p:nvSpPr>
        <p:spPr>
          <a:xfrm>
            <a:off x="4572000" y="4882896"/>
            <a:ext cx="3017520" cy="685800"/>
          </a:xfrm>
          <a:prstGeom prst="roundRect">
            <a:avLst>
              <a:gd name="adj" fmla="val 10667"/>
            </a:avLst>
          </a:prstGeom>
          <a:solidFill>
            <a:srgbClr val="111E31"/>
          </a:solidFill>
          <a:ln w="12700">
            <a:solidFill>
              <a:srgbClr val="18273F">
                <a:alpha val="90000"/>
              </a:srgbClr>
            </a:solidFill>
            <a:prstDash val="solid"/>
          </a:ln>
        </p:spPr>
        <p:txBody>
          <a:bodyPr/>
          <a:lstStyle/>
          <a:p>
            <a:endParaRPr lang="tr-TR"/>
          </a:p>
        </p:txBody>
      </p:sp>
      <p:sp>
        <p:nvSpPr>
          <p:cNvPr id="26" name="Text 24"/>
          <p:cNvSpPr/>
          <p:nvPr/>
        </p:nvSpPr>
        <p:spPr>
          <a:xfrm>
            <a:off x="4736592" y="5029200"/>
            <a:ext cx="2688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İran mesajı</a:t>
            </a:r>
            <a:endParaRPr lang="en-US" sz="1280" dirty="0"/>
          </a:p>
        </p:txBody>
      </p:sp>
      <p:sp>
        <p:nvSpPr>
          <p:cNvPr id="27" name="Text 25"/>
          <p:cNvSpPr/>
          <p:nvPr/>
        </p:nvSpPr>
        <p:spPr>
          <a:xfrm>
            <a:off x="4736592" y="5340096"/>
            <a:ext cx="2688336" cy="118872"/>
          </a:xfrm>
          <a:prstGeom prst="rect">
            <a:avLst/>
          </a:prstGeom>
          <a:noFill/>
          <a:ln/>
        </p:spPr>
        <p:txBody>
          <a:bodyPr wrap="square" lIns="254" tIns="254" rIns="254" bIns="254" rtlCol="0" anchor="t">
            <a:normAutofit fontScale="92500" lnSpcReduction="20000"/>
          </a:bodyPr>
          <a:lstStyle/>
          <a:p>
            <a:pPr marL="0" indent="0">
              <a:buNone/>
            </a:pPr>
            <a:r>
              <a:rPr lang="en-US" sz="950" dirty="0">
                <a:solidFill>
                  <a:srgbClr val="F5F6F8"/>
                </a:solidFill>
                <a:latin typeface="Aptos" pitchFamily="34" charset="0"/>
                <a:ea typeface="Aptos" pitchFamily="34" charset="-122"/>
                <a:cs typeface="Aptos" pitchFamily="34" charset="-120"/>
              </a:rPr>
              <a:t>Egemenliğe açık saldırı ve savaş nedeni</a:t>
            </a:r>
            <a:endParaRPr lang="en-US" sz="950" dirty="0"/>
          </a:p>
        </p:txBody>
      </p:sp>
      <p:sp>
        <p:nvSpPr>
          <p:cNvPr id="28" name="Shape 26"/>
          <p:cNvSpPr/>
          <p:nvPr/>
        </p:nvSpPr>
        <p:spPr>
          <a:xfrm>
            <a:off x="8183880" y="4882896"/>
            <a:ext cx="3017520" cy="685800"/>
          </a:xfrm>
          <a:prstGeom prst="roundRect">
            <a:avLst>
              <a:gd name="adj" fmla="val 10667"/>
            </a:avLst>
          </a:prstGeom>
          <a:solidFill>
            <a:srgbClr val="111E31"/>
          </a:solidFill>
          <a:ln w="12700">
            <a:solidFill>
              <a:srgbClr val="18273F">
                <a:alpha val="90000"/>
              </a:srgbClr>
            </a:solidFill>
            <a:prstDash val="solid"/>
          </a:ln>
        </p:spPr>
        <p:txBody>
          <a:bodyPr/>
          <a:lstStyle/>
          <a:p>
            <a:endParaRPr lang="tr-TR"/>
          </a:p>
        </p:txBody>
      </p:sp>
      <p:sp>
        <p:nvSpPr>
          <p:cNvPr id="29" name="Text 27"/>
          <p:cNvSpPr/>
          <p:nvPr/>
        </p:nvSpPr>
        <p:spPr>
          <a:xfrm>
            <a:off x="8348472" y="5029200"/>
            <a:ext cx="26883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Bölgesel mesaj</a:t>
            </a:r>
            <a:endParaRPr lang="en-US" sz="1280" dirty="0"/>
          </a:p>
        </p:txBody>
      </p:sp>
      <p:sp>
        <p:nvSpPr>
          <p:cNvPr id="30" name="Text 28"/>
          <p:cNvSpPr/>
          <p:nvPr/>
        </p:nvSpPr>
        <p:spPr>
          <a:xfrm>
            <a:off x="8348472" y="5340096"/>
            <a:ext cx="2688336" cy="118872"/>
          </a:xfrm>
          <a:prstGeom prst="rect">
            <a:avLst/>
          </a:prstGeom>
          <a:noFill/>
          <a:ln/>
        </p:spPr>
        <p:txBody>
          <a:bodyPr wrap="square" lIns="254" tIns="254" rIns="254" bIns="254" rtlCol="0" anchor="t">
            <a:normAutofit fontScale="92500" lnSpcReduction="20000"/>
          </a:bodyPr>
          <a:lstStyle/>
          <a:p>
            <a:pPr marL="0" indent="0">
              <a:buNone/>
            </a:pPr>
            <a:r>
              <a:rPr lang="en-US" sz="950" dirty="0">
                <a:solidFill>
                  <a:srgbClr val="F5F6F8"/>
                </a:solidFill>
                <a:latin typeface="Aptos" pitchFamily="34" charset="0"/>
                <a:ea typeface="Aptos" pitchFamily="34" charset="-122"/>
                <a:cs typeface="Aptos" pitchFamily="34" charset="-120"/>
              </a:rPr>
              <a:t>ABD caydırıcılığının yeniden sergilenmesi</a:t>
            </a:r>
            <a:endParaRPr lang="en-US" sz="950" dirty="0"/>
          </a:p>
        </p:txBody>
      </p:sp>
      <p:sp>
        <p:nvSpPr>
          <p:cNvPr id="31" name="Text 29"/>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32" name="Text 30"/>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6</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Hasar değerlendirmesi: geciktirme mi, söküp atma mı?</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Savaş sonrası en kritik tartışma, İran’ın nükleer programının ne ölçüde geriletildiğidir.</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713232" y="1417320"/>
            <a:ext cx="2743200" cy="2057400"/>
          </a:xfrm>
          <a:prstGeom prst="roundRect">
            <a:avLst>
              <a:gd name="adj" fmla="val 3556"/>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77824" y="1563624"/>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IAEA hattı</a:t>
            </a:r>
            <a:endParaRPr lang="en-US" sz="1280" dirty="0"/>
          </a:p>
        </p:txBody>
      </p:sp>
      <p:sp>
        <p:nvSpPr>
          <p:cNvPr id="9" name="Text 7"/>
          <p:cNvSpPr/>
          <p:nvPr/>
        </p:nvSpPr>
        <p:spPr>
          <a:xfrm>
            <a:off x="877824" y="1874520"/>
            <a:ext cx="2414016" cy="1490472"/>
          </a:xfrm>
          <a:prstGeom prst="rect">
            <a:avLst/>
          </a:prstGeom>
          <a:noFill/>
          <a:ln/>
        </p:spPr>
        <p:txBody>
          <a:bodyPr wrap="square" lIns="254" tIns="254" rIns="254" bIns="254" rtlCol="0" anchor="t">
            <a:normAutofit/>
          </a:bodyPr>
          <a:lstStyle/>
          <a:p>
            <a:pPr marL="0" indent="0">
              <a:buNone/>
            </a:pPr>
            <a:r>
              <a:rPr lang="en-US" sz="1140" dirty="0">
                <a:solidFill>
                  <a:srgbClr val="F5F6F8"/>
                </a:solidFill>
                <a:latin typeface="Aptos" pitchFamily="34" charset="0"/>
                <a:ea typeface="Aptos" pitchFamily="34" charset="-122"/>
                <a:cs typeface="Aptos" pitchFamily="34" charset="-120"/>
              </a:rPr>
              <a:t>Natanz ve İsfahan’da hasar raporlandı; Fordow için ilk değerlendirmeler daha ihtiyatlıydı. Denetim güvenliği ve erişim sorunu büyüdü.</a:t>
            </a:r>
            <a:endParaRPr lang="en-US" sz="1140" dirty="0"/>
          </a:p>
        </p:txBody>
      </p:sp>
      <p:sp>
        <p:nvSpPr>
          <p:cNvPr id="10" name="Shape 8"/>
          <p:cNvSpPr/>
          <p:nvPr/>
        </p:nvSpPr>
        <p:spPr>
          <a:xfrm>
            <a:off x="3657600" y="1417320"/>
            <a:ext cx="2743200" cy="2057400"/>
          </a:xfrm>
          <a:prstGeom prst="roundRect">
            <a:avLst>
              <a:gd name="adj" fmla="val 3556"/>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3822192" y="1563624"/>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ABD/İsrail hattı</a:t>
            </a:r>
            <a:endParaRPr lang="en-US" sz="1280" dirty="0"/>
          </a:p>
        </p:txBody>
      </p:sp>
      <p:sp>
        <p:nvSpPr>
          <p:cNvPr id="12" name="Text 10"/>
          <p:cNvSpPr/>
          <p:nvPr/>
        </p:nvSpPr>
        <p:spPr>
          <a:xfrm>
            <a:off x="3822192" y="1874520"/>
            <a:ext cx="2414016" cy="1490472"/>
          </a:xfrm>
          <a:prstGeom prst="rect">
            <a:avLst/>
          </a:prstGeom>
          <a:noFill/>
          <a:ln/>
        </p:spPr>
        <p:txBody>
          <a:bodyPr wrap="square" lIns="254" tIns="254" rIns="254" bIns="254" rtlCol="0" anchor="t">
            <a:normAutofit/>
          </a:bodyPr>
          <a:lstStyle/>
          <a:p>
            <a:pPr marL="0" indent="0">
              <a:buNone/>
            </a:pPr>
            <a:r>
              <a:rPr lang="en-US" sz="1140" dirty="0">
                <a:solidFill>
                  <a:srgbClr val="F5F6F8"/>
                </a:solidFill>
                <a:latin typeface="Aptos" pitchFamily="34" charset="0"/>
                <a:ea typeface="Aptos" pitchFamily="34" charset="-122"/>
                <a:cs typeface="Aptos" pitchFamily="34" charset="-120"/>
              </a:rPr>
              <a:t>Operasyonların programı ciddi şekilde gerilettiği savunuldu; ancak hasarın süresi üzerinde farklı değerlendirmeler yapıldı.</a:t>
            </a:r>
            <a:endParaRPr lang="en-US" sz="1140" dirty="0"/>
          </a:p>
        </p:txBody>
      </p:sp>
      <p:sp>
        <p:nvSpPr>
          <p:cNvPr id="13" name="Shape 11"/>
          <p:cNvSpPr/>
          <p:nvPr/>
        </p:nvSpPr>
        <p:spPr>
          <a:xfrm>
            <a:off x="6601968" y="1417320"/>
            <a:ext cx="2743200" cy="2057400"/>
          </a:xfrm>
          <a:prstGeom prst="roundRect">
            <a:avLst>
              <a:gd name="adj" fmla="val 3556"/>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6766560" y="1563624"/>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İran hattı</a:t>
            </a:r>
            <a:endParaRPr lang="en-US" sz="1280" dirty="0"/>
          </a:p>
        </p:txBody>
      </p:sp>
      <p:sp>
        <p:nvSpPr>
          <p:cNvPr id="15" name="Text 13"/>
          <p:cNvSpPr/>
          <p:nvPr/>
        </p:nvSpPr>
        <p:spPr>
          <a:xfrm>
            <a:off x="6766560" y="1874520"/>
            <a:ext cx="2414016" cy="1490472"/>
          </a:xfrm>
          <a:prstGeom prst="rect">
            <a:avLst/>
          </a:prstGeom>
          <a:noFill/>
          <a:ln/>
        </p:spPr>
        <p:txBody>
          <a:bodyPr wrap="square" lIns="254" tIns="254" rIns="254" bIns="254" rtlCol="0" anchor="t">
            <a:normAutofit/>
          </a:bodyPr>
          <a:lstStyle/>
          <a:p>
            <a:pPr marL="0" indent="0">
              <a:buNone/>
            </a:pPr>
            <a:r>
              <a:rPr lang="en-US" sz="1140" dirty="0">
                <a:solidFill>
                  <a:srgbClr val="F5F6F8"/>
                </a:solidFill>
                <a:latin typeface="Aptos" pitchFamily="34" charset="0"/>
                <a:ea typeface="Aptos" pitchFamily="34" charset="-122"/>
                <a:cs typeface="Aptos" pitchFamily="34" charset="-120"/>
              </a:rPr>
              <a:t>Tahran, programın siyasi iradesinin ve teknik bilgisinin ortadan kaldırılamayacağını vurguladı.</a:t>
            </a:r>
            <a:endParaRPr lang="en-US" sz="1140" dirty="0"/>
          </a:p>
        </p:txBody>
      </p:sp>
      <p:sp>
        <p:nvSpPr>
          <p:cNvPr id="16" name="Shape 14"/>
          <p:cNvSpPr/>
          <p:nvPr/>
        </p:nvSpPr>
        <p:spPr>
          <a:xfrm>
            <a:off x="9546336" y="1417320"/>
            <a:ext cx="1737360" cy="2057400"/>
          </a:xfrm>
          <a:prstGeom prst="roundRect">
            <a:avLst>
              <a:gd name="adj" fmla="val 4211"/>
            </a:avLst>
          </a:prstGeom>
          <a:solidFill>
            <a:srgbClr val="111E31"/>
          </a:solidFill>
          <a:ln w="12700">
            <a:solidFill>
              <a:srgbClr val="18273F">
                <a:alpha val="90000"/>
              </a:srgbClr>
            </a:solidFill>
            <a:prstDash val="solid"/>
          </a:ln>
        </p:spPr>
        <p:txBody>
          <a:bodyPr/>
          <a:lstStyle/>
          <a:p>
            <a:endParaRPr lang="tr-TR"/>
          </a:p>
        </p:txBody>
      </p:sp>
      <p:sp>
        <p:nvSpPr>
          <p:cNvPr id="17" name="Text 15"/>
          <p:cNvSpPr/>
          <p:nvPr/>
        </p:nvSpPr>
        <p:spPr>
          <a:xfrm>
            <a:off x="9710928" y="1563624"/>
            <a:ext cx="140817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Analitik sonuç</a:t>
            </a:r>
            <a:endParaRPr lang="en-US" sz="1280" dirty="0"/>
          </a:p>
        </p:txBody>
      </p:sp>
      <p:sp>
        <p:nvSpPr>
          <p:cNvPr id="18" name="Text 16"/>
          <p:cNvSpPr/>
          <p:nvPr/>
        </p:nvSpPr>
        <p:spPr>
          <a:xfrm>
            <a:off x="9710928" y="1874520"/>
            <a:ext cx="1408176" cy="1490472"/>
          </a:xfrm>
          <a:prstGeom prst="rect">
            <a:avLst/>
          </a:prstGeom>
          <a:noFill/>
          <a:ln/>
        </p:spPr>
        <p:txBody>
          <a:bodyPr wrap="square" lIns="254" tIns="254" rIns="254" bIns="254" rtlCol="0" anchor="t">
            <a:normAutofit/>
          </a:bodyPr>
          <a:lstStyle/>
          <a:p>
            <a:pPr marL="0" indent="0">
              <a:buNone/>
            </a:pPr>
            <a:r>
              <a:rPr lang="en-US" sz="1100" dirty="0">
                <a:solidFill>
                  <a:srgbClr val="F5F6F8"/>
                </a:solidFill>
                <a:latin typeface="Aptos" pitchFamily="34" charset="0"/>
                <a:ea typeface="Aptos" pitchFamily="34" charset="-122"/>
                <a:cs typeface="Aptos" pitchFamily="34" charset="-120"/>
              </a:rPr>
              <a:t>Bilgi birikimi fiziksel tesisten daha kalıcıdır.</a:t>
            </a:r>
            <a:endParaRPr lang="en-US" sz="1100" dirty="0"/>
          </a:p>
        </p:txBody>
      </p:sp>
      <p:sp>
        <p:nvSpPr>
          <p:cNvPr id="19" name="Shape 17"/>
          <p:cNvSpPr/>
          <p:nvPr/>
        </p:nvSpPr>
        <p:spPr>
          <a:xfrm>
            <a:off x="868680" y="4114800"/>
            <a:ext cx="10469880" cy="914400"/>
          </a:xfrm>
          <a:prstGeom prst="roundRect">
            <a:avLst>
              <a:gd name="adj" fmla="val 8000"/>
            </a:avLst>
          </a:prstGeom>
          <a:solidFill>
            <a:srgbClr val="111E31"/>
          </a:solidFill>
          <a:ln w="12700">
            <a:solidFill>
              <a:srgbClr val="18273F"/>
            </a:solidFill>
            <a:prstDash val="solid"/>
          </a:ln>
        </p:spPr>
        <p:txBody>
          <a:bodyPr/>
          <a:lstStyle/>
          <a:p>
            <a:endParaRPr lang="tr-TR"/>
          </a:p>
        </p:txBody>
      </p:sp>
      <p:sp>
        <p:nvSpPr>
          <p:cNvPr id="20" name="Text 18"/>
          <p:cNvSpPr/>
          <p:nvPr/>
        </p:nvSpPr>
        <p:spPr>
          <a:xfrm>
            <a:off x="1033272" y="420624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1" name="Text 19"/>
          <p:cNvSpPr/>
          <p:nvPr/>
        </p:nvSpPr>
        <p:spPr>
          <a:xfrm>
            <a:off x="1435608" y="4315968"/>
            <a:ext cx="9628632" cy="621792"/>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Askerî saldırılar tesisleri yıkabilir; ancak nükleer programı mümkün kılan örgütsel bilgi, motivasyon ve güvenlik kaygısını otomatik olarak yok edemez.</a:t>
            </a:r>
            <a:endParaRPr lang="en-US" sz="1550" dirty="0"/>
          </a:p>
        </p:txBody>
      </p:sp>
      <p:sp>
        <p:nvSpPr>
          <p:cNvPr id="22" name="Text 2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3" name="Text 2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7</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Al Udeid saldırısı ve ateşkes diplomasisi</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İran’ın Katar’daki ABD üssüne saldırısı, tırmanmayı sınırlı tutan kontrollü misilleme olarak okundu.</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sp>
        <p:nvSpPr>
          <p:cNvPr id="7" name="Shape 5"/>
          <p:cNvSpPr/>
          <p:nvPr/>
        </p:nvSpPr>
        <p:spPr>
          <a:xfrm>
            <a:off x="658368" y="1408176"/>
            <a:ext cx="3383280" cy="1463040"/>
          </a:xfrm>
          <a:prstGeom prst="roundRect">
            <a:avLst>
              <a:gd name="adj" fmla="val 5000"/>
            </a:avLst>
          </a:prstGeom>
          <a:solidFill>
            <a:srgbClr val="111E31"/>
          </a:solidFill>
          <a:ln w="12700">
            <a:solidFill>
              <a:srgbClr val="18273F">
                <a:alpha val="90000"/>
              </a:srgbClr>
            </a:solidFill>
            <a:prstDash val="solid"/>
          </a:ln>
        </p:spPr>
        <p:txBody>
          <a:bodyPr/>
          <a:lstStyle/>
          <a:p>
            <a:endParaRPr lang="tr-TR"/>
          </a:p>
        </p:txBody>
      </p:sp>
      <p:sp>
        <p:nvSpPr>
          <p:cNvPr id="8" name="Text 6"/>
          <p:cNvSpPr/>
          <p:nvPr/>
        </p:nvSpPr>
        <p:spPr>
          <a:xfrm>
            <a:off x="822960" y="1554480"/>
            <a:ext cx="305409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İran’ın yanıtı</a:t>
            </a:r>
            <a:endParaRPr lang="en-US" sz="1280" dirty="0"/>
          </a:p>
        </p:txBody>
      </p:sp>
      <p:sp>
        <p:nvSpPr>
          <p:cNvPr id="9" name="Text 7"/>
          <p:cNvSpPr/>
          <p:nvPr/>
        </p:nvSpPr>
        <p:spPr>
          <a:xfrm>
            <a:off x="822960" y="1865376"/>
            <a:ext cx="3054096" cy="896112"/>
          </a:xfrm>
          <a:prstGeom prst="rect">
            <a:avLst/>
          </a:prstGeom>
          <a:noFill/>
          <a:ln/>
        </p:spPr>
        <p:txBody>
          <a:bodyPr wrap="square" lIns="254" tIns="254" rIns="254" bIns="254" rtlCol="0" anchor="t">
            <a:normAutofit/>
          </a:bodyPr>
          <a:lstStyle/>
          <a:p>
            <a:pPr marL="0" indent="0">
              <a:buNone/>
            </a:pPr>
            <a:r>
              <a:rPr lang="en-US" sz="1150" dirty="0">
                <a:solidFill>
                  <a:srgbClr val="F5F6F8"/>
                </a:solidFill>
                <a:latin typeface="Aptos" pitchFamily="34" charset="0"/>
                <a:ea typeface="Aptos" pitchFamily="34" charset="-122"/>
                <a:cs typeface="Aptos" pitchFamily="34" charset="-120"/>
              </a:rPr>
              <a:t>23 Haziran’da İran, Katar’daki Al Udeid hava üssüne füze saldırısı düzenledi; Reuters’a göre can kaybı yaşanmadı.</a:t>
            </a:r>
            <a:endParaRPr lang="en-US" sz="1150" dirty="0"/>
          </a:p>
        </p:txBody>
      </p:sp>
      <p:sp>
        <p:nvSpPr>
          <p:cNvPr id="10" name="Shape 8"/>
          <p:cNvSpPr/>
          <p:nvPr/>
        </p:nvSpPr>
        <p:spPr>
          <a:xfrm>
            <a:off x="4407408" y="1408176"/>
            <a:ext cx="3383280" cy="1463040"/>
          </a:xfrm>
          <a:prstGeom prst="roundRect">
            <a:avLst>
              <a:gd name="adj" fmla="val 5000"/>
            </a:avLst>
          </a:prstGeom>
          <a:solidFill>
            <a:srgbClr val="111E31"/>
          </a:solidFill>
          <a:ln w="12700">
            <a:solidFill>
              <a:srgbClr val="18273F">
                <a:alpha val="90000"/>
              </a:srgbClr>
            </a:solidFill>
            <a:prstDash val="solid"/>
          </a:ln>
        </p:spPr>
        <p:txBody>
          <a:bodyPr/>
          <a:lstStyle/>
          <a:p>
            <a:endParaRPr lang="tr-TR"/>
          </a:p>
        </p:txBody>
      </p:sp>
      <p:sp>
        <p:nvSpPr>
          <p:cNvPr id="11" name="Text 9"/>
          <p:cNvSpPr/>
          <p:nvPr/>
        </p:nvSpPr>
        <p:spPr>
          <a:xfrm>
            <a:off x="4572000" y="1554480"/>
            <a:ext cx="305409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Kontrollü tırmanma</a:t>
            </a:r>
            <a:endParaRPr lang="en-US" sz="1280" dirty="0"/>
          </a:p>
        </p:txBody>
      </p:sp>
      <p:sp>
        <p:nvSpPr>
          <p:cNvPr id="12" name="Text 10"/>
          <p:cNvSpPr/>
          <p:nvPr/>
        </p:nvSpPr>
        <p:spPr>
          <a:xfrm>
            <a:off x="4572000" y="1865376"/>
            <a:ext cx="3054096" cy="896112"/>
          </a:xfrm>
          <a:prstGeom prst="rect">
            <a:avLst/>
          </a:prstGeom>
          <a:noFill/>
          <a:ln/>
        </p:spPr>
        <p:txBody>
          <a:bodyPr wrap="square" lIns="254" tIns="254" rIns="254" bIns="254" rtlCol="0" anchor="t">
            <a:normAutofit/>
          </a:bodyPr>
          <a:lstStyle/>
          <a:p>
            <a:pPr marL="0" indent="0">
              <a:buNone/>
            </a:pPr>
            <a:r>
              <a:rPr lang="en-US" sz="1150" dirty="0">
                <a:solidFill>
                  <a:srgbClr val="F5F6F8"/>
                </a:solidFill>
                <a:latin typeface="Aptos" pitchFamily="34" charset="0"/>
                <a:ea typeface="Aptos" pitchFamily="34" charset="-122"/>
                <a:cs typeface="Aptos" pitchFamily="34" charset="-120"/>
              </a:rPr>
              <a:t>Saldırının ölçeği ve önceden bildirim iddiaları, doğrudan ABD savaşını sınırlama çabası olarak yorumlandı.</a:t>
            </a:r>
            <a:endParaRPr lang="en-US" sz="1150" dirty="0"/>
          </a:p>
        </p:txBody>
      </p:sp>
      <p:sp>
        <p:nvSpPr>
          <p:cNvPr id="13" name="Shape 11"/>
          <p:cNvSpPr/>
          <p:nvPr/>
        </p:nvSpPr>
        <p:spPr>
          <a:xfrm>
            <a:off x="8156448" y="1408176"/>
            <a:ext cx="2788920" cy="1463040"/>
          </a:xfrm>
          <a:prstGeom prst="roundRect">
            <a:avLst>
              <a:gd name="adj" fmla="val 5000"/>
            </a:avLst>
          </a:prstGeom>
          <a:solidFill>
            <a:srgbClr val="111E31"/>
          </a:solidFill>
          <a:ln w="12700">
            <a:solidFill>
              <a:srgbClr val="18273F">
                <a:alpha val="90000"/>
              </a:srgbClr>
            </a:solidFill>
            <a:prstDash val="solid"/>
          </a:ln>
        </p:spPr>
        <p:txBody>
          <a:bodyPr/>
          <a:lstStyle/>
          <a:p>
            <a:endParaRPr lang="tr-TR"/>
          </a:p>
        </p:txBody>
      </p:sp>
      <p:sp>
        <p:nvSpPr>
          <p:cNvPr id="14" name="Text 12"/>
          <p:cNvSpPr/>
          <p:nvPr/>
        </p:nvSpPr>
        <p:spPr>
          <a:xfrm>
            <a:off x="8321040" y="1554480"/>
            <a:ext cx="245973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Ateşkes</a:t>
            </a:r>
            <a:endParaRPr lang="en-US" sz="1280" dirty="0"/>
          </a:p>
        </p:txBody>
      </p:sp>
      <p:sp>
        <p:nvSpPr>
          <p:cNvPr id="15" name="Text 13"/>
          <p:cNvSpPr/>
          <p:nvPr/>
        </p:nvSpPr>
        <p:spPr>
          <a:xfrm>
            <a:off x="8321040" y="1865376"/>
            <a:ext cx="2459736" cy="896112"/>
          </a:xfrm>
          <a:prstGeom prst="rect">
            <a:avLst/>
          </a:prstGeom>
          <a:noFill/>
          <a:ln/>
        </p:spPr>
        <p:txBody>
          <a:bodyPr wrap="square" lIns="254" tIns="254" rIns="254" bIns="254" rtlCol="0" anchor="t">
            <a:normAutofit/>
          </a:bodyPr>
          <a:lstStyle/>
          <a:p>
            <a:pPr marL="0" indent="0">
              <a:buNone/>
            </a:pPr>
            <a:r>
              <a:rPr lang="en-US" sz="1150" dirty="0">
                <a:solidFill>
                  <a:srgbClr val="F5F6F8"/>
                </a:solidFill>
                <a:latin typeface="Aptos" pitchFamily="34" charset="0"/>
                <a:ea typeface="Aptos" pitchFamily="34" charset="-122"/>
                <a:cs typeface="Aptos" pitchFamily="34" charset="-120"/>
              </a:rPr>
              <a:t>24–25 Haziran’da Trump’ın duyurduğu ateşkes kırılgan da olsa yoğun çatışmayı durdurdu.</a:t>
            </a:r>
            <a:endParaRPr lang="en-US" sz="1150" dirty="0"/>
          </a:p>
        </p:txBody>
      </p:sp>
      <p:sp>
        <p:nvSpPr>
          <p:cNvPr id="16" name="Shape 14"/>
          <p:cNvSpPr/>
          <p:nvPr/>
        </p:nvSpPr>
        <p:spPr>
          <a:xfrm>
            <a:off x="960120" y="3429000"/>
            <a:ext cx="10104120" cy="868680"/>
          </a:xfrm>
          <a:prstGeom prst="roundRect">
            <a:avLst>
              <a:gd name="adj" fmla="val 8421"/>
            </a:avLst>
          </a:prstGeom>
          <a:solidFill>
            <a:srgbClr val="111E31"/>
          </a:solidFill>
          <a:ln w="12700">
            <a:solidFill>
              <a:srgbClr val="18273F"/>
            </a:solidFill>
            <a:prstDash val="solid"/>
          </a:ln>
        </p:spPr>
        <p:txBody>
          <a:bodyPr/>
          <a:lstStyle/>
          <a:p>
            <a:endParaRPr lang="tr-TR"/>
          </a:p>
        </p:txBody>
      </p:sp>
      <p:sp>
        <p:nvSpPr>
          <p:cNvPr id="17" name="Text 15"/>
          <p:cNvSpPr/>
          <p:nvPr/>
        </p:nvSpPr>
        <p:spPr>
          <a:xfrm>
            <a:off x="1124712" y="352044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18" name="Text 16"/>
          <p:cNvSpPr/>
          <p:nvPr/>
        </p:nvSpPr>
        <p:spPr>
          <a:xfrm>
            <a:off x="1527048" y="3630168"/>
            <a:ext cx="9262872" cy="576072"/>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Ateşkes, çatışmanın nedenlerini çözmedi; sadece tarafların maliyet hesabında geçici bir denge noktası yarattı.</a:t>
            </a:r>
            <a:endParaRPr lang="en-US" sz="1550" dirty="0"/>
          </a:p>
        </p:txBody>
      </p:sp>
      <p:sp>
        <p:nvSpPr>
          <p:cNvPr id="19" name="Shape 17"/>
          <p:cNvSpPr/>
          <p:nvPr/>
        </p:nvSpPr>
        <p:spPr>
          <a:xfrm>
            <a:off x="1143000" y="4892040"/>
            <a:ext cx="1417320" cy="292608"/>
          </a:xfrm>
          <a:prstGeom prst="roundRect">
            <a:avLst>
              <a:gd name="adj" fmla="val 25000"/>
            </a:avLst>
          </a:prstGeom>
          <a:solidFill>
            <a:srgbClr val="B35A5A"/>
          </a:solidFill>
          <a:ln w="12700">
            <a:solidFill>
              <a:srgbClr val="B35A5A">
                <a:alpha val="0"/>
              </a:srgbClr>
            </a:solidFill>
            <a:prstDash val="solid"/>
          </a:ln>
        </p:spPr>
        <p:txBody>
          <a:bodyPr/>
          <a:lstStyle/>
          <a:p>
            <a:endParaRPr lang="tr-TR"/>
          </a:p>
        </p:txBody>
      </p:sp>
      <p:sp>
        <p:nvSpPr>
          <p:cNvPr id="20" name="Text 18"/>
          <p:cNvSpPr/>
          <p:nvPr/>
        </p:nvSpPr>
        <p:spPr>
          <a:xfrm>
            <a:off x="1216152" y="4956048"/>
            <a:ext cx="127101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Misilleme</a:t>
            </a:r>
            <a:endParaRPr lang="en-US" sz="850" dirty="0"/>
          </a:p>
        </p:txBody>
      </p:sp>
      <p:sp>
        <p:nvSpPr>
          <p:cNvPr id="21" name="Shape 19"/>
          <p:cNvSpPr/>
          <p:nvPr/>
        </p:nvSpPr>
        <p:spPr>
          <a:xfrm>
            <a:off x="3246120" y="4892040"/>
            <a:ext cx="155448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2" name="Text 20"/>
          <p:cNvSpPr/>
          <p:nvPr/>
        </p:nvSpPr>
        <p:spPr>
          <a:xfrm>
            <a:off x="3319272" y="4956048"/>
            <a:ext cx="140817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Sinyal verme</a:t>
            </a:r>
            <a:endParaRPr lang="en-US" sz="850" dirty="0"/>
          </a:p>
        </p:txBody>
      </p:sp>
      <p:sp>
        <p:nvSpPr>
          <p:cNvPr id="23" name="Shape 21"/>
          <p:cNvSpPr/>
          <p:nvPr/>
        </p:nvSpPr>
        <p:spPr>
          <a:xfrm>
            <a:off x="5532120" y="4892040"/>
            <a:ext cx="141732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4" name="Text 22"/>
          <p:cNvSpPr/>
          <p:nvPr/>
        </p:nvSpPr>
        <p:spPr>
          <a:xfrm>
            <a:off x="5605272" y="4956048"/>
            <a:ext cx="127101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Arabuluculuk</a:t>
            </a:r>
            <a:endParaRPr lang="en-US" sz="850" dirty="0"/>
          </a:p>
        </p:txBody>
      </p:sp>
      <p:sp>
        <p:nvSpPr>
          <p:cNvPr id="25" name="Shape 23"/>
          <p:cNvSpPr/>
          <p:nvPr/>
        </p:nvSpPr>
        <p:spPr>
          <a:xfrm>
            <a:off x="7635240" y="4892040"/>
            <a:ext cx="1417320" cy="292608"/>
          </a:xfrm>
          <a:prstGeom prst="roundRect">
            <a:avLst>
              <a:gd name="adj" fmla="val 25000"/>
            </a:avLst>
          </a:prstGeom>
          <a:solidFill>
            <a:srgbClr val="76A77C"/>
          </a:solidFill>
          <a:ln w="12700">
            <a:solidFill>
              <a:srgbClr val="76A77C">
                <a:alpha val="0"/>
              </a:srgbClr>
            </a:solidFill>
            <a:prstDash val="solid"/>
          </a:ln>
        </p:spPr>
        <p:txBody>
          <a:bodyPr/>
          <a:lstStyle/>
          <a:p>
            <a:endParaRPr lang="tr-TR"/>
          </a:p>
        </p:txBody>
      </p:sp>
      <p:sp>
        <p:nvSpPr>
          <p:cNvPr id="26" name="Text 24"/>
          <p:cNvSpPr/>
          <p:nvPr/>
        </p:nvSpPr>
        <p:spPr>
          <a:xfrm>
            <a:off x="7708392" y="4956048"/>
            <a:ext cx="127101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Ateşkes</a:t>
            </a:r>
            <a:endParaRPr lang="en-US" sz="850" dirty="0"/>
          </a:p>
        </p:txBody>
      </p:sp>
      <p:sp>
        <p:nvSpPr>
          <p:cNvPr id="27" name="Shape 25"/>
          <p:cNvSpPr/>
          <p:nvPr/>
        </p:nvSpPr>
        <p:spPr>
          <a:xfrm>
            <a:off x="9738360" y="4892040"/>
            <a:ext cx="1325880" cy="292608"/>
          </a:xfrm>
          <a:prstGeom prst="roundRect">
            <a:avLst>
              <a:gd name="adj" fmla="val 25000"/>
            </a:avLst>
          </a:prstGeom>
          <a:solidFill>
            <a:srgbClr val="D6A94B"/>
          </a:solidFill>
          <a:ln w="12700">
            <a:solidFill>
              <a:srgbClr val="D6A94B">
                <a:alpha val="0"/>
              </a:srgbClr>
            </a:solidFill>
            <a:prstDash val="solid"/>
          </a:ln>
        </p:spPr>
        <p:txBody>
          <a:bodyPr/>
          <a:lstStyle/>
          <a:p>
            <a:endParaRPr lang="tr-TR"/>
          </a:p>
        </p:txBody>
      </p:sp>
      <p:sp>
        <p:nvSpPr>
          <p:cNvPr id="28" name="Text 26"/>
          <p:cNvSpPr/>
          <p:nvPr/>
        </p:nvSpPr>
        <p:spPr>
          <a:xfrm>
            <a:off x="9811512" y="4956048"/>
            <a:ext cx="1179576" cy="146304"/>
          </a:xfrm>
          <a:prstGeom prst="rect">
            <a:avLst/>
          </a:prstGeom>
          <a:noFill/>
          <a:ln/>
        </p:spPr>
        <p:txBody>
          <a:bodyPr wrap="square" lIns="0" tIns="0" rIns="0" bIns="0" rtlCol="0" anchor="ctr"/>
          <a:lstStyle/>
          <a:p>
            <a:pPr marL="0" indent="0" algn="ctr">
              <a:buNone/>
            </a:pPr>
            <a:r>
              <a:rPr lang="en-US" sz="850" b="1" dirty="0">
                <a:solidFill>
                  <a:srgbClr val="0B1524"/>
                </a:solidFill>
                <a:latin typeface="Aptos" pitchFamily="34" charset="0"/>
                <a:ea typeface="Aptos" pitchFamily="34" charset="-122"/>
                <a:cs typeface="Aptos" pitchFamily="34" charset="-120"/>
              </a:rPr>
              <a:t>Kırılganlık</a:t>
            </a:r>
            <a:endParaRPr lang="en-US" sz="850" dirty="0"/>
          </a:p>
        </p:txBody>
      </p:sp>
      <p:sp>
        <p:nvSpPr>
          <p:cNvPr id="29" name="Text 27"/>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30" name="Text 28"/>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8</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8111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8111E"/>
          </a:solidFill>
          <a:ln w="12700">
            <a:solidFill>
              <a:srgbClr val="08111E">
                <a:alpha val="0"/>
              </a:srgbClr>
            </a:solidFill>
            <a:prstDash val="solid"/>
          </a:ln>
        </p:spPr>
        <p:txBody>
          <a:bodyPr/>
          <a:lstStyle/>
          <a:p>
            <a:endParaRPr lang="tr-TR"/>
          </a:p>
        </p:txBody>
      </p:sp>
      <p:sp>
        <p:nvSpPr>
          <p:cNvPr id="3" name="Text 1"/>
          <p:cNvSpPr/>
          <p:nvPr/>
        </p:nvSpPr>
        <p:spPr>
          <a:xfrm>
            <a:off x="457200" y="347472"/>
            <a:ext cx="8778240" cy="384048"/>
          </a:xfrm>
          <a:prstGeom prst="rect">
            <a:avLst/>
          </a:prstGeom>
          <a:noFill/>
          <a:ln/>
        </p:spPr>
        <p:txBody>
          <a:bodyPr wrap="square" lIns="0" tIns="0" rIns="0" bIns="0" rtlCol="0" anchor="ctr"/>
          <a:lstStyle/>
          <a:p>
            <a:pPr marL="0" indent="0">
              <a:buNone/>
            </a:pPr>
            <a:r>
              <a:rPr lang="en-US" sz="2500" b="1" dirty="0">
                <a:solidFill>
                  <a:srgbClr val="F5F6F8"/>
                </a:solidFill>
                <a:latin typeface="Aptos Display" pitchFamily="34" charset="0"/>
                <a:ea typeface="Aptos Display" pitchFamily="34" charset="-122"/>
                <a:cs typeface="Aptos Display" pitchFamily="34" charset="-120"/>
              </a:rPr>
              <a:t>Hürmüz Boğazı: savaşın küresel ekonomik siniri</a:t>
            </a:r>
            <a:endParaRPr lang="en-US" sz="2500" dirty="0"/>
          </a:p>
        </p:txBody>
      </p:sp>
      <p:sp>
        <p:nvSpPr>
          <p:cNvPr id="4" name="Text 2"/>
          <p:cNvSpPr/>
          <p:nvPr/>
        </p:nvSpPr>
        <p:spPr>
          <a:xfrm>
            <a:off x="475488" y="813816"/>
            <a:ext cx="9875520" cy="228600"/>
          </a:xfrm>
          <a:prstGeom prst="rect">
            <a:avLst/>
          </a:prstGeom>
          <a:noFill/>
          <a:ln/>
        </p:spPr>
        <p:txBody>
          <a:bodyPr wrap="square" lIns="0" tIns="0" rIns="0" bIns="0" rtlCol="0" anchor="ctr"/>
          <a:lstStyle/>
          <a:p>
            <a:pPr marL="0" indent="0">
              <a:buNone/>
            </a:pPr>
            <a:r>
              <a:rPr lang="en-US" sz="1150" dirty="0">
                <a:solidFill>
                  <a:srgbClr val="C8D0DA"/>
                </a:solidFill>
                <a:latin typeface="Aptos" pitchFamily="34" charset="0"/>
                <a:ea typeface="Aptos" pitchFamily="34" charset="-122"/>
                <a:cs typeface="Aptos" pitchFamily="34" charset="-120"/>
              </a:rPr>
              <a:t>Enerji güvenliği, savaşın bölgesel sınırları aşarak küresel piyasaları etkilemesinin ana kanalıdır.</a:t>
            </a:r>
            <a:endParaRPr lang="en-US" sz="1150" dirty="0"/>
          </a:p>
        </p:txBody>
      </p:sp>
      <p:sp>
        <p:nvSpPr>
          <p:cNvPr id="5" name="Shape 3"/>
          <p:cNvSpPr/>
          <p:nvPr/>
        </p:nvSpPr>
        <p:spPr>
          <a:xfrm>
            <a:off x="457200" y="1133856"/>
            <a:ext cx="10972800" cy="0"/>
          </a:xfrm>
          <a:prstGeom prst="line">
            <a:avLst/>
          </a:prstGeom>
          <a:noFill/>
          <a:ln w="15240">
            <a:solidFill>
              <a:srgbClr val="D6A94B">
                <a:alpha val="85000"/>
              </a:srgbClr>
            </a:solidFill>
            <a:prstDash val="solid"/>
          </a:ln>
        </p:spPr>
        <p:txBody>
          <a:bodyPr/>
          <a:lstStyle/>
          <a:p>
            <a:endParaRPr lang="tr-TR"/>
          </a:p>
        </p:txBody>
      </p:sp>
      <p:sp>
        <p:nvSpPr>
          <p:cNvPr id="6" name="Shape 4"/>
          <p:cNvSpPr/>
          <p:nvPr/>
        </p:nvSpPr>
        <p:spPr>
          <a:xfrm>
            <a:off x="457200" y="1133856"/>
            <a:ext cx="1463040" cy="0"/>
          </a:xfrm>
          <a:prstGeom prst="line">
            <a:avLst/>
          </a:prstGeom>
          <a:noFill/>
          <a:ln w="38100">
            <a:solidFill>
              <a:srgbClr val="D6A94B"/>
            </a:solidFill>
            <a:prstDash val="solid"/>
          </a:ln>
        </p:spPr>
        <p:txBody>
          <a:bodyPr/>
          <a:lstStyle/>
          <a:p>
            <a:endParaRPr lang="tr-TR"/>
          </a:p>
        </p:txBody>
      </p:sp>
      <p:pic>
        <p:nvPicPr>
          <p:cNvPr id="7" name="Image 0" descr="/mnt/data/hormuz_map.jpg"/>
          <p:cNvPicPr>
            <a:picLocks noChangeAspect="1"/>
          </p:cNvPicPr>
          <p:nvPr/>
        </p:nvPicPr>
        <p:blipFill>
          <a:blip r:embed="rId3"/>
          <a:srcRect t="9290" b="9290"/>
          <a:stretch/>
        </p:blipFill>
        <p:spPr>
          <a:xfrm>
            <a:off x="658368" y="1353312"/>
            <a:ext cx="4343400" cy="3063240"/>
          </a:xfrm>
          <a:prstGeom prst="rect">
            <a:avLst/>
          </a:prstGeom>
        </p:spPr>
      </p:pic>
      <p:sp>
        <p:nvSpPr>
          <p:cNvPr id="8" name="Shape 5"/>
          <p:cNvSpPr/>
          <p:nvPr/>
        </p:nvSpPr>
        <p:spPr>
          <a:xfrm>
            <a:off x="5349240" y="1408176"/>
            <a:ext cx="2743200" cy="1325880"/>
          </a:xfrm>
          <a:prstGeom prst="roundRect">
            <a:avLst>
              <a:gd name="adj" fmla="val 5517"/>
            </a:avLst>
          </a:prstGeom>
          <a:solidFill>
            <a:srgbClr val="111E31"/>
          </a:solidFill>
          <a:ln w="12700">
            <a:solidFill>
              <a:srgbClr val="18273F">
                <a:alpha val="90000"/>
              </a:srgbClr>
            </a:solidFill>
            <a:prstDash val="solid"/>
          </a:ln>
        </p:spPr>
        <p:txBody>
          <a:bodyPr/>
          <a:lstStyle/>
          <a:p>
            <a:endParaRPr lang="tr-TR"/>
          </a:p>
        </p:txBody>
      </p:sp>
      <p:sp>
        <p:nvSpPr>
          <p:cNvPr id="9" name="Text 6"/>
          <p:cNvSpPr/>
          <p:nvPr/>
        </p:nvSpPr>
        <p:spPr>
          <a:xfrm>
            <a:off x="5513832" y="1554480"/>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Stratejik darboğaz</a:t>
            </a:r>
            <a:endParaRPr lang="en-US" sz="1280" dirty="0"/>
          </a:p>
        </p:txBody>
      </p:sp>
      <p:sp>
        <p:nvSpPr>
          <p:cNvPr id="10" name="Text 7"/>
          <p:cNvSpPr/>
          <p:nvPr/>
        </p:nvSpPr>
        <p:spPr>
          <a:xfrm>
            <a:off x="5513832" y="1865376"/>
            <a:ext cx="2414016" cy="75895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Basra Körfezi petrol ve LNG ihracatı için Hürmüz kritik geçiş noktasıdır.</a:t>
            </a:r>
            <a:endParaRPr lang="en-US" sz="1120" dirty="0"/>
          </a:p>
        </p:txBody>
      </p:sp>
      <p:sp>
        <p:nvSpPr>
          <p:cNvPr id="11" name="Shape 8"/>
          <p:cNvSpPr/>
          <p:nvPr/>
        </p:nvSpPr>
        <p:spPr>
          <a:xfrm>
            <a:off x="8366760" y="1408176"/>
            <a:ext cx="2743200" cy="1325880"/>
          </a:xfrm>
          <a:prstGeom prst="roundRect">
            <a:avLst>
              <a:gd name="adj" fmla="val 5517"/>
            </a:avLst>
          </a:prstGeom>
          <a:solidFill>
            <a:srgbClr val="111E31"/>
          </a:solidFill>
          <a:ln w="12700">
            <a:solidFill>
              <a:srgbClr val="18273F">
                <a:alpha val="90000"/>
              </a:srgbClr>
            </a:solidFill>
            <a:prstDash val="solid"/>
          </a:ln>
        </p:spPr>
        <p:txBody>
          <a:bodyPr/>
          <a:lstStyle/>
          <a:p>
            <a:endParaRPr lang="tr-TR"/>
          </a:p>
        </p:txBody>
      </p:sp>
      <p:sp>
        <p:nvSpPr>
          <p:cNvPr id="12" name="Text 9"/>
          <p:cNvSpPr/>
          <p:nvPr/>
        </p:nvSpPr>
        <p:spPr>
          <a:xfrm>
            <a:off x="8531352" y="1554480"/>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Caydırıcılık aracı</a:t>
            </a:r>
            <a:endParaRPr lang="en-US" sz="1280" dirty="0"/>
          </a:p>
        </p:txBody>
      </p:sp>
      <p:sp>
        <p:nvSpPr>
          <p:cNvPr id="13" name="Text 10"/>
          <p:cNvSpPr/>
          <p:nvPr/>
        </p:nvSpPr>
        <p:spPr>
          <a:xfrm>
            <a:off x="8531352" y="1865376"/>
            <a:ext cx="2414016" cy="75895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İran için kapatma tehdidi, doğrudan saldırı kadar politik baskı üretir.</a:t>
            </a:r>
            <a:endParaRPr lang="en-US" sz="1120" dirty="0"/>
          </a:p>
        </p:txBody>
      </p:sp>
      <p:sp>
        <p:nvSpPr>
          <p:cNvPr id="14" name="Shape 11"/>
          <p:cNvSpPr/>
          <p:nvPr/>
        </p:nvSpPr>
        <p:spPr>
          <a:xfrm>
            <a:off x="5349240" y="3127248"/>
            <a:ext cx="2743200" cy="1325880"/>
          </a:xfrm>
          <a:prstGeom prst="roundRect">
            <a:avLst>
              <a:gd name="adj" fmla="val 5517"/>
            </a:avLst>
          </a:prstGeom>
          <a:solidFill>
            <a:srgbClr val="111E31"/>
          </a:solidFill>
          <a:ln w="12700">
            <a:solidFill>
              <a:srgbClr val="18273F">
                <a:alpha val="90000"/>
              </a:srgbClr>
            </a:solidFill>
            <a:prstDash val="solid"/>
          </a:ln>
        </p:spPr>
        <p:txBody>
          <a:bodyPr/>
          <a:lstStyle/>
          <a:p>
            <a:endParaRPr lang="tr-TR"/>
          </a:p>
        </p:txBody>
      </p:sp>
      <p:sp>
        <p:nvSpPr>
          <p:cNvPr id="15" name="Text 12"/>
          <p:cNvSpPr/>
          <p:nvPr/>
        </p:nvSpPr>
        <p:spPr>
          <a:xfrm>
            <a:off x="5513832" y="3273552"/>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Piyasa etkisi</a:t>
            </a:r>
            <a:endParaRPr lang="en-US" sz="1280" dirty="0"/>
          </a:p>
        </p:txBody>
      </p:sp>
      <p:sp>
        <p:nvSpPr>
          <p:cNvPr id="16" name="Text 13"/>
          <p:cNvSpPr/>
          <p:nvPr/>
        </p:nvSpPr>
        <p:spPr>
          <a:xfrm>
            <a:off x="5513832" y="3584448"/>
            <a:ext cx="2414016" cy="75895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Risk primi, sigorta maliyetleri ve petrol fiyatları kriz algısına duyarlıdır.</a:t>
            </a:r>
            <a:endParaRPr lang="en-US" sz="1120" dirty="0"/>
          </a:p>
        </p:txBody>
      </p:sp>
      <p:sp>
        <p:nvSpPr>
          <p:cNvPr id="17" name="Shape 14"/>
          <p:cNvSpPr/>
          <p:nvPr/>
        </p:nvSpPr>
        <p:spPr>
          <a:xfrm>
            <a:off x="8366760" y="3127248"/>
            <a:ext cx="2743200" cy="1325880"/>
          </a:xfrm>
          <a:prstGeom prst="roundRect">
            <a:avLst>
              <a:gd name="adj" fmla="val 5517"/>
            </a:avLst>
          </a:prstGeom>
          <a:solidFill>
            <a:srgbClr val="111E31"/>
          </a:solidFill>
          <a:ln w="12700">
            <a:solidFill>
              <a:srgbClr val="18273F">
                <a:alpha val="90000"/>
              </a:srgbClr>
            </a:solidFill>
            <a:prstDash val="solid"/>
          </a:ln>
        </p:spPr>
        <p:txBody>
          <a:bodyPr/>
          <a:lstStyle/>
          <a:p>
            <a:endParaRPr lang="tr-TR"/>
          </a:p>
        </p:txBody>
      </p:sp>
      <p:sp>
        <p:nvSpPr>
          <p:cNvPr id="18" name="Text 15"/>
          <p:cNvSpPr/>
          <p:nvPr/>
        </p:nvSpPr>
        <p:spPr>
          <a:xfrm>
            <a:off x="8531352" y="3273552"/>
            <a:ext cx="2414016" cy="228600"/>
          </a:xfrm>
          <a:prstGeom prst="rect">
            <a:avLst/>
          </a:prstGeom>
          <a:noFill/>
          <a:ln/>
        </p:spPr>
        <p:txBody>
          <a:bodyPr wrap="square" lIns="0" tIns="0" rIns="0" bIns="0" rtlCol="0" anchor="ctr"/>
          <a:lstStyle/>
          <a:p>
            <a:pPr marL="0" indent="0">
              <a:buNone/>
            </a:pPr>
            <a:r>
              <a:rPr lang="en-US" sz="1280" b="1" dirty="0">
                <a:solidFill>
                  <a:srgbClr val="D6A94B"/>
                </a:solidFill>
                <a:latin typeface="Aptos Display" pitchFamily="34" charset="0"/>
                <a:ea typeface="Aptos Display" pitchFamily="34" charset="-122"/>
                <a:cs typeface="Aptos Display" pitchFamily="34" charset="-120"/>
              </a:rPr>
              <a:t>Bölgesel sonuç</a:t>
            </a:r>
            <a:endParaRPr lang="en-US" sz="1280" dirty="0"/>
          </a:p>
        </p:txBody>
      </p:sp>
      <p:sp>
        <p:nvSpPr>
          <p:cNvPr id="19" name="Text 16"/>
          <p:cNvSpPr/>
          <p:nvPr/>
        </p:nvSpPr>
        <p:spPr>
          <a:xfrm>
            <a:off x="8531352" y="3584448"/>
            <a:ext cx="2414016" cy="758952"/>
          </a:xfrm>
          <a:prstGeom prst="rect">
            <a:avLst/>
          </a:prstGeom>
          <a:noFill/>
          <a:ln/>
        </p:spPr>
        <p:txBody>
          <a:bodyPr wrap="square" lIns="254" tIns="254" rIns="254" bIns="254" rtlCol="0" anchor="t">
            <a:normAutofit/>
          </a:bodyPr>
          <a:lstStyle/>
          <a:p>
            <a:pPr marL="0" indent="0">
              <a:buNone/>
            </a:pPr>
            <a:r>
              <a:rPr lang="en-US" sz="1120" dirty="0">
                <a:solidFill>
                  <a:srgbClr val="F5F6F8"/>
                </a:solidFill>
                <a:latin typeface="Aptos" pitchFamily="34" charset="0"/>
                <a:ea typeface="Aptos" pitchFamily="34" charset="-122"/>
                <a:cs typeface="Aptos" pitchFamily="34" charset="-120"/>
              </a:rPr>
              <a:t>Körfez monarşileri savaşın yayılmasından çok enerji akışının korunmasına odaklandı.</a:t>
            </a:r>
            <a:endParaRPr lang="en-US" sz="1120" dirty="0"/>
          </a:p>
        </p:txBody>
      </p:sp>
      <p:sp>
        <p:nvSpPr>
          <p:cNvPr id="20" name="Shape 17"/>
          <p:cNvSpPr/>
          <p:nvPr/>
        </p:nvSpPr>
        <p:spPr>
          <a:xfrm>
            <a:off x="841248" y="4892040"/>
            <a:ext cx="10424160" cy="658368"/>
          </a:xfrm>
          <a:prstGeom prst="roundRect">
            <a:avLst>
              <a:gd name="adj" fmla="val 11111"/>
            </a:avLst>
          </a:prstGeom>
          <a:solidFill>
            <a:srgbClr val="111E31"/>
          </a:solidFill>
          <a:ln w="12700">
            <a:solidFill>
              <a:srgbClr val="18273F"/>
            </a:solidFill>
            <a:prstDash val="solid"/>
          </a:ln>
        </p:spPr>
        <p:txBody>
          <a:bodyPr/>
          <a:lstStyle/>
          <a:p>
            <a:endParaRPr lang="tr-TR"/>
          </a:p>
        </p:txBody>
      </p:sp>
      <p:sp>
        <p:nvSpPr>
          <p:cNvPr id="21" name="Text 18"/>
          <p:cNvSpPr/>
          <p:nvPr/>
        </p:nvSpPr>
        <p:spPr>
          <a:xfrm>
            <a:off x="1005840" y="4983480"/>
            <a:ext cx="329184" cy="329184"/>
          </a:xfrm>
          <a:prstGeom prst="rect">
            <a:avLst/>
          </a:prstGeom>
          <a:noFill/>
          <a:ln/>
        </p:spPr>
        <p:txBody>
          <a:bodyPr wrap="square" lIns="0" tIns="0" rIns="0" bIns="0" rtlCol="0" anchor="ctr"/>
          <a:lstStyle/>
          <a:p>
            <a:pPr marL="0" indent="0">
              <a:buNone/>
            </a:pPr>
            <a:r>
              <a:rPr lang="en-US" sz="2600" b="1" dirty="0">
                <a:solidFill>
                  <a:srgbClr val="D6A94B"/>
                </a:solidFill>
                <a:latin typeface="Georgia" pitchFamily="34" charset="0"/>
                <a:ea typeface="Georgia" pitchFamily="34" charset="-122"/>
                <a:cs typeface="Georgia" pitchFamily="34" charset="-120"/>
              </a:rPr>
              <a:t>“</a:t>
            </a:r>
            <a:endParaRPr lang="en-US" sz="2600" dirty="0"/>
          </a:p>
        </p:txBody>
      </p:sp>
      <p:sp>
        <p:nvSpPr>
          <p:cNvPr id="22" name="Text 19"/>
          <p:cNvSpPr/>
          <p:nvPr/>
        </p:nvSpPr>
        <p:spPr>
          <a:xfrm>
            <a:off x="1408176" y="5093208"/>
            <a:ext cx="9582912" cy="365760"/>
          </a:xfrm>
          <a:prstGeom prst="rect">
            <a:avLst/>
          </a:prstGeom>
          <a:noFill/>
          <a:ln/>
        </p:spPr>
        <p:txBody>
          <a:bodyPr wrap="square" lIns="0" tIns="0" rIns="0" bIns="0" rtlCol="0" anchor="ctr">
            <a:normAutofit/>
          </a:bodyPr>
          <a:lstStyle/>
          <a:p>
            <a:pPr marL="0" indent="0">
              <a:buNone/>
            </a:pPr>
            <a:r>
              <a:rPr lang="en-US" sz="1550" b="1" dirty="0">
                <a:solidFill>
                  <a:srgbClr val="F5F6F8"/>
                </a:solidFill>
                <a:latin typeface="Aptos" pitchFamily="34" charset="0"/>
                <a:ea typeface="Aptos" pitchFamily="34" charset="-122"/>
                <a:cs typeface="Aptos" pitchFamily="34" charset="-120"/>
              </a:rPr>
              <a:t>Hürmüz, İran’ın asimetrik gücünü küresel ekonomiyle bağlayan jeopolitik boğazdır.</a:t>
            </a:r>
            <a:endParaRPr lang="en-US" sz="1550" dirty="0"/>
          </a:p>
        </p:txBody>
      </p:sp>
      <p:sp>
        <p:nvSpPr>
          <p:cNvPr id="23" name="Text 20"/>
          <p:cNvSpPr/>
          <p:nvPr/>
        </p:nvSpPr>
        <p:spPr>
          <a:xfrm>
            <a:off x="438912" y="6473952"/>
            <a:ext cx="3657600" cy="164592"/>
          </a:xfrm>
          <a:prstGeom prst="rect">
            <a:avLst/>
          </a:prstGeom>
          <a:noFill/>
          <a:ln/>
        </p:spPr>
        <p:txBody>
          <a:bodyPr wrap="square" lIns="0" tIns="0" rIns="0" bIns="0" rtlCol="0" anchor="ctr"/>
          <a:lstStyle/>
          <a:p>
            <a:pPr marL="0" indent="0">
              <a:buNone/>
            </a:pPr>
            <a:r>
              <a:rPr lang="en-US" sz="850" dirty="0">
                <a:solidFill>
                  <a:srgbClr val="AAB4C2"/>
                </a:solidFill>
                <a:latin typeface="Aptos" pitchFamily="34" charset="0"/>
                <a:ea typeface="Aptos" pitchFamily="34" charset="-122"/>
                <a:cs typeface="Aptos" pitchFamily="34" charset="-120"/>
              </a:rPr>
              <a:t>Hafta 4 · İran–İsrail Savaşı ve ABD müdahalesi</a:t>
            </a:r>
            <a:endParaRPr lang="en-US" sz="850" dirty="0"/>
          </a:p>
        </p:txBody>
      </p:sp>
      <p:sp>
        <p:nvSpPr>
          <p:cNvPr id="24" name="Text 21"/>
          <p:cNvSpPr/>
          <p:nvPr/>
        </p:nvSpPr>
        <p:spPr>
          <a:xfrm>
            <a:off x="11466576" y="6473952"/>
            <a:ext cx="256032" cy="164592"/>
          </a:xfrm>
          <a:prstGeom prst="rect">
            <a:avLst/>
          </a:prstGeom>
          <a:noFill/>
          <a:ln/>
        </p:spPr>
        <p:txBody>
          <a:bodyPr wrap="square" lIns="0" tIns="0" rIns="0" bIns="0" rtlCol="0" anchor="ctr"/>
          <a:lstStyle/>
          <a:p>
            <a:pPr marL="0" indent="0" algn="r">
              <a:buNone/>
            </a:pPr>
            <a:r>
              <a:rPr lang="en-US" sz="850" b="1" dirty="0">
                <a:solidFill>
                  <a:srgbClr val="AAB4C2"/>
                </a:solidFill>
                <a:latin typeface="Aptos" pitchFamily="34" charset="0"/>
                <a:ea typeface="Aptos" pitchFamily="34" charset="-122"/>
                <a:cs typeface="Aptos" pitchFamily="34" charset="-120"/>
              </a:rPr>
              <a:t>9</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2007</Words>
  <Application>Microsoft Office PowerPoint</Application>
  <PresentationFormat>Geniş ekran</PresentationFormat>
  <Paragraphs>267</Paragraphs>
  <Slides>13</Slides>
  <Notes>13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Aptos</vt:lpstr>
      <vt:lpstr>Aptos Display</vt:lpstr>
      <vt:lpstr>Arial</vt:lpstr>
      <vt:lpstr>Georgia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Çağ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İran–İsrail Savaşı ve ABD Müdahalesi</dc:title>
  <dc:subject>Uluslararası Güncel Sorunlar - Hafta 4</dc:subject>
  <dc:creator>OpenAI</dc:creator>
  <cp:lastModifiedBy>İrfan Bahadır Işık</cp:lastModifiedBy>
  <cp:revision>2</cp:revision>
  <dcterms:created xsi:type="dcterms:W3CDTF">2026-07-18T06:20:06Z</dcterms:created>
  <dcterms:modified xsi:type="dcterms:W3CDTF">2026-07-21T08:01:48Z</dcterms:modified>
</cp:coreProperties>
</file>