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67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2" r:id="rId37"/>
    <p:sldId id="291" r:id="rId38"/>
    <p:sldId id="293" r:id="rId39"/>
    <p:sldId id="294" r:id="rId40"/>
    <p:sldId id="300" r:id="rId41"/>
    <p:sldId id="295" r:id="rId42"/>
    <p:sldId id="296" r:id="rId43"/>
    <p:sldId id="297" r:id="rId44"/>
    <p:sldId id="298" r:id="rId45"/>
    <p:sldId id="299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Chapter 7</a:t>
            </a:r>
            <a:br>
              <a:rPr lang="tr-TR" dirty="0" smtClean="0"/>
            </a:br>
            <a:r>
              <a:rPr lang="tr-TR" dirty="0" smtClean="0"/>
              <a:t>MANAGING INVENTORIES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tr-TR" dirty="0">
                <a:solidFill>
                  <a:schemeClr val="tx1"/>
                </a:solidFill>
              </a:rPr>
              <a:t>SÜREYYA YILMAZ –RA</a:t>
            </a:r>
          </a:p>
          <a:p>
            <a:pPr algn="l"/>
            <a:r>
              <a:rPr lang="tr-TR" dirty="0">
                <a:solidFill>
                  <a:schemeClr val="tx1"/>
                </a:solidFill>
              </a:rPr>
              <a:t>Working Capital Management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2018</a:t>
            </a:r>
            <a:endParaRPr lang="tr-TR" dirty="0">
              <a:solidFill>
                <a:schemeClr val="tx1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7697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Class A consists of items that have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large </a:t>
            </a:r>
            <a:r>
              <a:rPr lang="en-US" dirty="0"/>
              <a:t>effect on total inventory value, class B consists of items that have </a:t>
            </a:r>
            <a:r>
              <a:rPr lang="en-US" dirty="0" smtClean="0"/>
              <a:t>less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an effect on inventory value, and class C includes items that </a:t>
            </a:r>
            <a:r>
              <a:rPr lang="en-US" dirty="0" smtClean="0"/>
              <a:t>contribute</a:t>
            </a:r>
            <a:r>
              <a:rPr lang="tr-TR" dirty="0" smtClean="0"/>
              <a:t> </a:t>
            </a:r>
            <a:r>
              <a:rPr lang="en-US" dirty="0" smtClean="0"/>
              <a:t>little </a:t>
            </a:r>
            <a:r>
              <a:rPr lang="en-US" dirty="0"/>
              <a:t>to total inventory value. </a:t>
            </a:r>
            <a:endParaRPr lang="tr-TR" dirty="0" smtClean="0"/>
          </a:p>
          <a:p>
            <a:pPr algn="just"/>
            <a:r>
              <a:rPr lang="en-US" dirty="0" smtClean="0"/>
              <a:t>Based </a:t>
            </a:r>
            <a:r>
              <a:rPr lang="en-US" dirty="0"/>
              <a:t>on this </a:t>
            </a:r>
            <a:r>
              <a:rPr lang="en-US" dirty="0" smtClean="0"/>
              <a:t>classification</a:t>
            </a:r>
            <a:r>
              <a:rPr lang="en-US" dirty="0"/>
              <a:t>, </a:t>
            </a:r>
            <a:r>
              <a:rPr lang="en-US" dirty="0" smtClean="0"/>
              <a:t>fi</a:t>
            </a:r>
            <a:r>
              <a:rPr lang="tr-TR" dirty="0"/>
              <a:t>r</a:t>
            </a:r>
            <a:r>
              <a:rPr lang="en-US" dirty="0" err="1" smtClean="0"/>
              <a:t>ms</a:t>
            </a:r>
            <a:r>
              <a:rPr lang="en-US" dirty="0" smtClean="0"/>
              <a:t> maintain</a:t>
            </a:r>
            <a:r>
              <a:rPr lang="tr-TR" dirty="0" smtClean="0"/>
              <a:t> </a:t>
            </a:r>
            <a:r>
              <a:rPr lang="en-US" dirty="0" smtClean="0"/>
              <a:t>tighter </a:t>
            </a:r>
            <a:r>
              <a:rPr lang="en-US" dirty="0"/>
              <a:t>physical control over the class A items, that is, those items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contribute </a:t>
            </a:r>
            <a:r>
              <a:rPr lang="en-US" dirty="0"/>
              <a:t>most to inventory value.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0362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In a fourth approach, many </a:t>
            </a:r>
            <a:r>
              <a:rPr lang="en-US" dirty="0" smtClean="0"/>
              <a:t>firms </a:t>
            </a:r>
            <a:r>
              <a:rPr lang="en-US" dirty="0"/>
              <a:t>manage their inventory by </a:t>
            </a:r>
            <a:r>
              <a:rPr lang="en-US" dirty="0" smtClean="0"/>
              <a:t>combining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previous technique with cycle counting. </a:t>
            </a:r>
            <a:endParaRPr lang="tr-TR" dirty="0" smtClean="0"/>
          </a:p>
          <a:p>
            <a:pPr algn="just"/>
            <a:r>
              <a:rPr lang="en-US" dirty="0" smtClean="0"/>
              <a:t>Cycle </a:t>
            </a:r>
            <a:r>
              <a:rPr lang="en-US" dirty="0"/>
              <a:t>counting </a:t>
            </a:r>
            <a:r>
              <a:rPr lang="en-US" dirty="0" smtClean="0"/>
              <a:t>involves</a:t>
            </a:r>
            <a:r>
              <a:rPr lang="tr-TR" dirty="0" smtClean="0"/>
              <a:t> </a:t>
            </a:r>
            <a:r>
              <a:rPr lang="en-US" dirty="0" smtClean="0"/>
              <a:t>physically </a:t>
            </a:r>
            <a:r>
              <a:rPr lang="en-US" dirty="0"/>
              <a:t>counting a subset of the total stock of inventory at </a:t>
            </a:r>
            <a:r>
              <a:rPr lang="en-US" dirty="0" smtClean="0"/>
              <a:t>predetermined</a:t>
            </a:r>
            <a:r>
              <a:rPr lang="tr-TR" dirty="0" smtClean="0"/>
              <a:t> </a:t>
            </a:r>
            <a:r>
              <a:rPr lang="en-US" dirty="0" smtClean="0"/>
              <a:t>points </a:t>
            </a:r>
            <a:r>
              <a:rPr lang="en-US" dirty="0"/>
              <a:t>in time. This combined approach helps a </a:t>
            </a:r>
            <a:r>
              <a:rPr lang="en-US" dirty="0" smtClean="0"/>
              <a:t>firm maintain</a:t>
            </a:r>
            <a:r>
              <a:rPr lang="tr-TR" dirty="0" smtClean="0"/>
              <a:t> </a:t>
            </a:r>
            <a:r>
              <a:rPr lang="en-US" dirty="0" smtClean="0"/>
              <a:t>accurate </a:t>
            </a:r>
            <a:r>
              <a:rPr lang="en-US" dirty="0"/>
              <a:t>inventory records and identify and resolve inventory </a:t>
            </a:r>
            <a:r>
              <a:rPr lang="en-US" dirty="0" smtClean="0"/>
              <a:t>stock-outs</a:t>
            </a:r>
            <a:r>
              <a:rPr lang="tr-TR" dirty="0" smtClean="0"/>
              <a:t> on </a:t>
            </a:r>
            <a:r>
              <a:rPr lang="tr-TR" dirty="0"/>
              <a:t>a timely basis.</a:t>
            </a:r>
          </a:p>
        </p:txBody>
      </p:sp>
    </p:spTree>
    <p:extLst>
      <p:ext uri="{BB962C8B-B14F-4D97-AF65-F5344CB8AC3E}">
        <p14:creationId xmlns:p14="http://schemas.microsoft.com/office/powerpoint/2010/main" val="1862068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Finally, the best-known approach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managing </a:t>
            </a:r>
            <a:r>
              <a:rPr lang="en-US" dirty="0"/>
              <a:t>inventory is the </a:t>
            </a:r>
            <a:r>
              <a:rPr lang="en-US" i="1" dirty="0" smtClean="0"/>
              <a:t>economic</a:t>
            </a:r>
            <a:r>
              <a:rPr lang="tr-TR" i="1" dirty="0" smtClean="0"/>
              <a:t> </a:t>
            </a:r>
            <a:r>
              <a:rPr lang="en-US" i="1" dirty="0" smtClean="0"/>
              <a:t>order </a:t>
            </a:r>
            <a:r>
              <a:rPr lang="en-US" i="1" dirty="0"/>
              <a:t>quantity </a:t>
            </a:r>
            <a:r>
              <a:rPr lang="en-US" dirty="0"/>
              <a:t>(EOQ) approach. This mechanism is based on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idea </a:t>
            </a:r>
            <a:r>
              <a:rPr lang="en-US" dirty="0"/>
              <a:t>of minimizing the total costs associated with inventory investment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5430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MEASURING INVENTORY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Before a </a:t>
            </a:r>
            <a:r>
              <a:rPr lang="en-US" dirty="0" smtClean="0"/>
              <a:t>firm </a:t>
            </a:r>
            <a:r>
              <a:rPr lang="en-US" dirty="0"/>
              <a:t>can think about </a:t>
            </a:r>
            <a:r>
              <a:rPr lang="en-US" dirty="0" smtClean="0"/>
              <a:t>optimal</a:t>
            </a:r>
            <a:r>
              <a:rPr lang="tr-TR" dirty="0" smtClean="0"/>
              <a:t> </a:t>
            </a:r>
            <a:r>
              <a:rPr lang="en-US" dirty="0" smtClean="0"/>
              <a:t>investment </a:t>
            </a:r>
            <a:r>
              <a:rPr lang="en-US" dirty="0"/>
              <a:t>in inventory, it </a:t>
            </a:r>
            <a:r>
              <a:rPr lang="en-US" dirty="0" smtClean="0"/>
              <a:t>needs</a:t>
            </a:r>
            <a:r>
              <a:rPr lang="tr-TR" dirty="0" smtClean="0"/>
              <a:t> </a:t>
            </a:r>
            <a:r>
              <a:rPr lang="en-US" dirty="0" smtClean="0"/>
              <a:t>to define </a:t>
            </a:r>
            <a:r>
              <a:rPr lang="en-US" dirty="0"/>
              <a:t>a sensible measure of its inventory balances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/>
              <a:t>The </a:t>
            </a:r>
            <a:r>
              <a:rPr lang="en-US" dirty="0" smtClean="0"/>
              <a:t>first </a:t>
            </a:r>
            <a:r>
              <a:rPr lang="en-US" dirty="0"/>
              <a:t>of </a:t>
            </a:r>
            <a:r>
              <a:rPr lang="en-US" dirty="0" smtClean="0"/>
              <a:t>these</a:t>
            </a:r>
            <a:r>
              <a:rPr lang="tr-TR" dirty="0" smtClean="0"/>
              <a:t> (day of inventories and inventories turnover)</a:t>
            </a:r>
            <a:r>
              <a:rPr lang="en-US" dirty="0" smtClean="0"/>
              <a:t> </a:t>
            </a:r>
            <a:r>
              <a:rPr lang="en-US" dirty="0"/>
              <a:t>measures, days of </a:t>
            </a:r>
            <a:r>
              <a:rPr lang="en-US" dirty="0" smtClean="0"/>
              <a:t>inventory,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calculated by dividing the inventory account on the assets side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balance </a:t>
            </a:r>
            <a:r>
              <a:rPr lang="en-US" dirty="0"/>
              <a:t>sheet by the daily cost of goods sold (CGS); that is: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5603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algn="just"/>
                <a:r>
                  <a:rPr lang="tr-TR" dirty="0"/>
                  <a:t>D</a:t>
                </a:r>
                <a:r>
                  <a:rPr lang="en-US" dirty="0" err="1" smtClean="0"/>
                  <a:t>ays</a:t>
                </a:r>
                <a:r>
                  <a:rPr lang="en-US" dirty="0" smtClean="0"/>
                  <a:t> of inventory,</a:t>
                </a:r>
                <a:r>
                  <a:rPr lang="tr-TR" dirty="0"/>
                  <a:t> </a:t>
                </a:r>
                <a:r>
                  <a:rPr lang="en-US" dirty="0"/>
                  <a:t>is calculated by dividing the inventory account on the assets side of the</a:t>
                </a:r>
                <a:r>
                  <a:rPr lang="tr-TR" dirty="0"/>
                  <a:t> </a:t>
                </a:r>
                <a:r>
                  <a:rPr lang="en-US" dirty="0"/>
                  <a:t>balance sheet by the daily cost of goods sold (CGS); that is</a:t>
                </a:r>
                <a:r>
                  <a:rPr lang="en-US" dirty="0" smtClean="0"/>
                  <a:t>:</a:t>
                </a: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/>
                        </a:rPr>
                        <m:t>𝐷𝑎𝑦</m:t>
                      </m:r>
                      <m:r>
                        <a:rPr lang="tr-TR" b="0" i="1" smtClean="0">
                          <a:latin typeface="Cambria Math"/>
                        </a:rPr>
                        <m:t> </m:t>
                      </m:r>
                      <m:r>
                        <a:rPr lang="tr-TR" b="0" i="1" smtClean="0">
                          <a:latin typeface="Cambria Math"/>
                        </a:rPr>
                        <m:t>𝑜𝑓</m:t>
                      </m:r>
                      <m:r>
                        <a:rPr lang="tr-TR" b="0" i="1" smtClean="0">
                          <a:latin typeface="Cambria Math"/>
                        </a:rPr>
                        <m:t> </m:t>
                      </m:r>
                      <m:r>
                        <a:rPr lang="tr-TR" b="0" i="1" smtClean="0">
                          <a:latin typeface="Cambria Math"/>
                        </a:rPr>
                        <m:t>𝐼𝑛𝑣𝑒𝑛𝑡𝑜𝑟𝑖𝑒𝑠</m:t>
                      </m:r>
                      <m:r>
                        <a:rPr lang="tr-TR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tr-TR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tr-TR" b="0" i="1" smtClean="0">
                              <a:latin typeface="Cambria Math"/>
                            </a:rPr>
                            <m:t>𝐼𝑛𝑣𝑒𝑛𝑡𝑜𝑟𝑖𝑒𝑠</m:t>
                          </m:r>
                        </m:num>
                        <m:den>
                          <m:r>
                            <a:rPr lang="tr-TR" b="0" i="1" smtClean="0">
                              <a:latin typeface="Cambria Math"/>
                            </a:rPr>
                            <m:t>𝐶𝐺𝑆</m:t>
                          </m:r>
                          <m:r>
                            <a:rPr lang="tr-TR" b="0" i="1" smtClean="0">
                              <a:latin typeface="Cambria Math"/>
                            </a:rPr>
                            <m:t>/360</m:t>
                          </m:r>
                        </m:den>
                      </m:f>
                    </m:oMath>
                  </m:oMathPara>
                </a14:m>
                <a:endParaRPr lang="tr-TR" dirty="0" smtClean="0"/>
              </a:p>
              <a:p>
                <a:r>
                  <a:rPr lang="en-US" dirty="0"/>
                  <a:t>This </a:t>
                </a:r>
                <a:r>
                  <a:rPr lang="en-US" dirty="0" smtClean="0"/>
                  <a:t>figure </a:t>
                </a:r>
                <a:r>
                  <a:rPr lang="en-US" dirty="0"/>
                  <a:t>can be interpreted as the average number of days a </a:t>
                </a:r>
                <a:r>
                  <a:rPr lang="en-US" dirty="0" smtClean="0"/>
                  <a:t>firm can</a:t>
                </a:r>
                <a:r>
                  <a:rPr lang="tr-TR" dirty="0" smtClean="0"/>
                  <a:t> </a:t>
                </a:r>
                <a:r>
                  <a:rPr lang="en-US" dirty="0" smtClean="0"/>
                  <a:t>continue </a:t>
                </a:r>
                <a:r>
                  <a:rPr lang="en-US" dirty="0"/>
                  <a:t>selling based on the inventory it has in its warehouse, or </a:t>
                </a:r>
                <a:r>
                  <a:rPr lang="en-US" dirty="0" smtClean="0"/>
                  <a:t>the</a:t>
                </a:r>
                <a:r>
                  <a:rPr lang="tr-TR" dirty="0" smtClean="0"/>
                  <a:t> </a:t>
                </a:r>
                <a:r>
                  <a:rPr lang="en-US" dirty="0" smtClean="0"/>
                  <a:t>average </a:t>
                </a:r>
                <a:r>
                  <a:rPr lang="en-US" dirty="0"/>
                  <a:t>number of days it takes a </a:t>
                </a:r>
                <a:r>
                  <a:rPr lang="en-US" dirty="0" smtClean="0"/>
                  <a:t>firm </a:t>
                </a:r>
                <a:r>
                  <a:rPr lang="en-US" dirty="0"/>
                  <a:t>to turn over its </a:t>
                </a:r>
                <a:r>
                  <a:rPr lang="en-US" dirty="0" smtClean="0"/>
                  <a:t>inventory</a:t>
                </a:r>
                <a:r>
                  <a:rPr lang="tr-TR" dirty="0" smtClean="0"/>
                  <a:t>.</a:t>
                </a:r>
                <a:endParaRPr lang="tr-T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875" r="-111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91337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This </a:t>
            </a:r>
            <a:r>
              <a:rPr lang="en-US" dirty="0"/>
              <a:t>number varies across </a:t>
            </a:r>
            <a:r>
              <a:rPr lang="en-US" dirty="0" smtClean="0"/>
              <a:t>firms </a:t>
            </a:r>
            <a:r>
              <a:rPr lang="en-US" dirty="0"/>
              <a:t>depending on </a:t>
            </a:r>
            <a:endParaRPr lang="tr-TR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</a:rPr>
              <a:t>1) </a:t>
            </a:r>
            <a:r>
              <a:rPr lang="en-US" dirty="0"/>
              <a:t>the characteristics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good </a:t>
            </a:r>
            <a:r>
              <a:rPr lang="en-US" dirty="0"/>
              <a:t>itself (e.g., whether it suffers from quick obsolescence, whether </a:t>
            </a:r>
            <a:r>
              <a:rPr lang="en-US" dirty="0" smtClean="0"/>
              <a:t>it</a:t>
            </a:r>
            <a:r>
              <a:rPr lang="tr-TR" dirty="0" smtClean="0"/>
              <a:t> </a:t>
            </a:r>
            <a:r>
              <a:rPr lang="en-US" dirty="0" smtClean="0"/>
              <a:t>requires </a:t>
            </a:r>
            <a:r>
              <a:rPr lang="en-US" dirty="0"/>
              <a:t>more time to build, etc.), </a:t>
            </a:r>
            <a:endParaRPr lang="tr-TR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</a:rPr>
              <a:t>2) </a:t>
            </a:r>
            <a:r>
              <a:rPr lang="en-US" dirty="0"/>
              <a:t>the competitive environment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industry </a:t>
            </a:r>
            <a:r>
              <a:rPr lang="en-US" dirty="0"/>
              <a:t>(which will determine, for example, potential losses from </a:t>
            </a:r>
            <a:r>
              <a:rPr lang="en-US" dirty="0" smtClean="0"/>
              <a:t>stock</a:t>
            </a:r>
            <a:r>
              <a:rPr lang="tr-TR" dirty="0" smtClean="0"/>
              <a:t> </a:t>
            </a:r>
            <a:r>
              <a:rPr lang="en-US" dirty="0" smtClean="0"/>
              <a:t>outs</a:t>
            </a:r>
            <a:r>
              <a:rPr lang="en-US" dirty="0"/>
              <a:t>),</a:t>
            </a:r>
          </a:p>
          <a:p>
            <a:r>
              <a:rPr lang="en-US" dirty="0">
                <a:solidFill>
                  <a:srgbClr val="FF0000"/>
                </a:solidFill>
              </a:rPr>
              <a:t>(3) </a:t>
            </a:r>
            <a:r>
              <a:rPr lang="en-US" dirty="0" smtClean="0"/>
              <a:t>firms</a:t>
            </a:r>
            <a:r>
              <a:rPr lang="en-US" dirty="0"/>
              <a:t>’ idiosyncratic </a:t>
            </a:r>
            <a:r>
              <a:rPr lang="en-US" dirty="0" smtClean="0"/>
              <a:t>strategies</a:t>
            </a:r>
            <a:endParaRPr lang="tr-TR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</a:rPr>
              <a:t>4) </a:t>
            </a:r>
            <a:r>
              <a:rPr lang="en-US" dirty="0" smtClean="0"/>
              <a:t>firm</a:t>
            </a:r>
            <a:r>
              <a:rPr lang="tr-TR" dirty="0"/>
              <a:t> </a:t>
            </a:r>
            <a:r>
              <a:rPr lang="en-US" dirty="0" smtClean="0"/>
              <a:t>size </a:t>
            </a:r>
            <a:r>
              <a:rPr lang="en-US" dirty="0"/>
              <a:t>(e.g., to </a:t>
            </a:r>
            <a:r>
              <a:rPr lang="en-US" dirty="0" smtClean="0"/>
              <a:t>benefit </a:t>
            </a:r>
            <a:r>
              <a:rPr lang="en-US" dirty="0"/>
              <a:t>from economies of scale, new small </a:t>
            </a:r>
            <a:r>
              <a:rPr lang="en-US" dirty="0" smtClean="0"/>
              <a:t>firms </a:t>
            </a:r>
            <a:r>
              <a:rPr lang="en-US" dirty="0"/>
              <a:t>may </a:t>
            </a:r>
            <a:r>
              <a:rPr lang="en-US" dirty="0" smtClean="0"/>
              <a:t>maintain</a:t>
            </a:r>
            <a:r>
              <a:rPr lang="tr-TR" dirty="0" smtClean="0"/>
              <a:t> </a:t>
            </a:r>
            <a:r>
              <a:rPr lang="en-US" dirty="0" smtClean="0"/>
              <a:t>higher </a:t>
            </a:r>
            <a:r>
              <a:rPr lang="en-US" dirty="0"/>
              <a:t>levels of inventory relative to their still modest sales </a:t>
            </a:r>
            <a:r>
              <a:rPr lang="en-US" dirty="0" smtClean="0"/>
              <a:t>than</a:t>
            </a:r>
            <a:r>
              <a:rPr lang="tr-TR" dirty="0" smtClean="0"/>
              <a:t> </a:t>
            </a:r>
            <a:r>
              <a:rPr lang="en-US" dirty="0" smtClean="0"/>
              <a:t>more </a:t>
            </a:r>
            <a:r>
              <a:rPr lang="en-US" dirty="0"/>
              <a:t>mature </a:t>
            </a:r>
            <a:r>
              <a:rPr lang="en-US" dirty="0" smtClean="0"/>
              <a:t>firms </a:t>
            </a:r>
            <a:r>
              <a:rPr lang="en-US" dirty="0"/>
              <a:t>will need to maintain).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5459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dirty="0"/>
                  <a:t>I</a:t>
                </a:r>
                <a:r>
                  <a:rPr lang="en-US" dirty="0" err="1" smtClean="0"/>
                  <a:t>nventory</a:t>
                </a:r>
                <a:r>
                  <a:rPr lang="en-US" dirty="0" smtClean="0"/>
                  <a:t> </a:t>
                </a:r>
                <a:r>
                  <a:rPr lang="en-US" dirty="0"/>
                  <a:t>turnover, is estimated as</a:t>
                </a:r>
                <a:r>
                  <a:rPr lang="en-US" dirty="0" smtClean="0"/>
                  <a:t>:</a:t>
                </a:r>
                <a:endParaRPr lang="tr-TR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/>
                        </a:rPr>
                        <m:t>𝐼𝑛𝑣𝑒𝑛𝑡𝑜𝑟𝑦</m:t>
                      </m:r>
                      <m:r>
                        <a:rPr lang="tr-TR" i="1">
                          <a:latin typeface="Cambria Math"/>
                        </a:rPr>
                        <m:t> </m:t>
                      </m:r>
                      <m:r>
                        <a:rPr lang="tr-TR" i="1">
                          <a:latin typeface="Cambria Math"/>
                        </a:rPr>
                        <m:t>𝑇𝑢𝑟𝑛𝑜𝑣𝑒𝑟</m:t>
                      </m:r>
                      <m:r>
                        <a:rPr lang="tr-TR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tr-TR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tr-TR" i="1">
                              <a:latin typeface="Cambria Math"/>
                            </a:rPr>
                            <m:t>𝑆𝑎𝑙𝑒𝑠</m:t>
                          </m:r>
                        </m:num>
                        <m:den>
                          <m:r>
                            <a:rPr lang="tr-TR" i="1">
                              <a:latin typeface="Cambria Math"/>
                            </a:rPr>
                            <m:t>𝐼𝑛𝑣𝑒𝑛𝑡𝑜𝑟𝑦</m:t>
                          </m:r>
                        </m:den>
                      </m:f>
                    </m:oMath>
                  </m:oMathPara>
                </a14:m>
                <a:endParaRPr lang="tr-TR" dirty="0" smtClean="0"/>
              </a:p>
              <a:p>
                <a:r>
                  <a:rPr lang="en-US" dirty="0"/>
                  <a:t>This </a:t>
                </a:r>
                <a:r>
                  <a:rPr lang="en-US" dirty="0" smtClean="0"/>
                  <a:t>figure </a:t>
                </a:r>
                <a:r>
                  <a:rPr lang="en-US" dirty="0"/>
                  <a:t>captures the number of times a company sells </a:t>
                </a:r>
                <a:r>
                  <a:rPr lang="en-US" dirty="0" smtClean="0"/>
                  <a:t>its</a:t>
                </a:r>
                <a:r>
                  <a:rPr lang="tr-TR" dirty="0" smtClean="0"/>
                  <a:t> </a:t>
                </a:r>
                <a:r>
                  <a:rPr lang="en-US" dirty="0" smtClean="0"/>
                  <a:t>inventory</a:t>
                </a:r>
                <a:r>
                  <a:rPr lang="tr-TR" dirty="0" smtClean="0"/>
                  <a:t> </a:t>
                </a:r>
                <a:r>
                  <a:rPr lang="en-US" dirty="0" smtClean="0"/>
                  <a:t>during </a:t>
                </a:r>
                <a:r>
                  <a:rPr lang="en-US" dirty="0"/>
                  <a:t>a given period of time (usually a year, quarter, or month). </a:t>
                </a:r>
                <a:endParaRPr lang="tr-TR" dirty="0" smtClean="0"/>
              </a:p>
              <a:p>
                <a:r>
                  <a:rPr lang="en-US" dirty="0" smtClean="0"/>
                  <a:t>A low</a:t>
                </a:r>
                <a:r>
                  <a:rPr lang="tr-TR" dirty="0" smtClean="0"/>
                  <a:t> </a:t>
                </a:r>
                <a:r>
                  <a:rPr lang="en-US" dirty="0" smtClean="0"/>
                  <a:t>inventory </a:t>
                </a:r>
                <a:r>
                  <a:rPr lang="en-US" dirty="0"/>
                  <a:t>turnover ratio means that each dollar of investment that </a:t>
                </a:r>
                <a:r>
                  <a:rPr lang="en-US" dirty="0" smtClean="0"/>
                  <a:t>the</a:t>
                </a:r>
                <a:r>
                  <a:rPr lang="tr-TR" dirty="0" smtClean="0"/>
                  <a:t> </a:t>
                </a:r>
                <a:r>
                  <a:rPr lang="en-US" dirty="0" smtClean="0"/>
                  <a:t>firm </a:t>
                </a:r>
                <a:r>
                  <a:rPr lang="en-US" dirty="0"/>
                  <a:t>puts into the warehouse is not </a:t>
                </a:r>
                <a:r>
                  <a:rPr lang="en-US" dirty="0" smtClean="0"/>
                  <a:t>efficient </a:t>
                </a:r>
                <a:r>
                  <a:rPr lang="en-US" dirty="0"/>
                  <a:t>in generating sales, due </a:t>
                </a:r>
                <a:r>
                  <a:rPr lang="en-US" dirty="0" smtClean="0"/>
                  <a:t>perhaps</a:t>
                </a:r>
                <a:r>
                  <a:rPr lang="tr-TR" dirty="0" smtClean="0"/>
                  <a:t> </a:t>
                </a:r>
                <a:r>
                  <a:rPr lang="en-US" dirty="0" smtClean="0"/>
                  <a:t>to </a:t>
                </a:r>
                <a:r>
                  <a:rPr lang="en-US" dirty="0"/>
                  <a:t>market conditions (if it happens to the whole industry) or to </a:t>
                </a:r>
                <a:r>
                  <a:rPr lang="en-US" dirty="0" smtClean="0"/>
                  <a:t>a</a:t>
                </a:r>
                <a:r>
                  <a:rPr lang="tr-TR" dirty="0" smtClean="0"/>
                  <a:t> </a:t>
                </a:r>
                <a:r>
                  <a:rPr lang="en-US" dirty="0" smtClean="0"/>
                  <a:t>firm-specific </a:t>
                </a:r>
                <a:r>
                  <a:rPr lang="en-US" dirty="0"/>
                  <a:t>business strategy or </a:t>
                </a:r>
                <a:r>
                  <a:rPr lang="en-US" dirty="0" smtClean="0"/>
                  <a:t>inefficiency</a:t>
                </a:r>
                <a:r>
                  <a:rPr lang="en-US" dirty="0"/>
                  <a:t>.</a:t>
                </a:r>
                <a:endParaRPr lang="tr-T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85" t="-2022" r="-1926" b="-161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99391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see the importance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ratio, recall that </a:t>
            </a:r>
            <a:r>
              <a:rPr lang="en-US" dirty="0" smtClean="0"/>
              <a:t>profitability </a:t>
            </a:r>
            <a:r>
              <a:rPr lang="en-US" dirty="0"/>
              <a:t>is a function of both margin and turnover.</a:t>
            </a:r>
          </a:p>
          <a:p>
            <a:r>
              <a:rPr lang="en-US" dirty="0"/>
              <a:t>Thus, turnover is especially important for </a:t>
            </a:r>
            <a:r>
              <a:rPr lang="en-US" dirty="0" smtClean="0"/>
              <a:t>f</a:t>
            </a:r>
            <a:r>
              <a:rPr lang="tr-TR" dirty="0" smtClean="0"/>
              <a:t>i</a:t>
            </a:r>
            <a:r>
              <a:rPr lang="en-US" dirty="0" err="1" smtClean="0"/>
              <a:t>rms</a:t>
            </a:r>
            <a:r>
              <a:rPr lang="en-US" dirty="0" smtClean="0"/>
              <a:t> </a:t>
            </a:r>
            <a:r>
              <a:rPr lang="en-US" dirty="0"/>
              <a:t>that rely on </a:t>
            </a:r>
            <a:r>
              <a:rPr lang="en-US" dirty="0" smtClean="0"/>
              <a:t>high</a:t>
            </a:r>
            <a:r>
              <a:rPr lang="tr-TR" dirty="0" smtClean="0"/>
              <a:t> turnover </a:t>
            </a:r>
            <a:r>
              <a:rPr lang="tr-TR" dirty="0"/>
              <a:t>to generate </a:t>
            </a:r>
            <a:r>
              <a:rPr lang="tr-TR" dirty="0" smtClean="0"/>
              <a:t>profits.</a:t>
            </a:r>
          </a:p>
          <a:p>
            <a:r>
              <a:rPr lang="en-US" dirty="0"/>
              <a:t>A more accurate estimate can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obtained </a:t>
            </a:r>
            <a:r>
              <a:rPr lang="en-US" dirty="0"/>
              <a:t>by using CGS instead of sales. Further, since sales (or CGS)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obtained </a:t>
            </a:r>
            <a:r>
              <a:rPr lang="en-US" dirty="0"/>
              <a:t>for the entire year, whereas inventory is evaluated at a </a:t>
            </a:r>
            <a:r>
              <a:rPr lang="en-US" dirty="0" smtClean="0"/>
              <a:t>particular</a:t>
            </a:r>
            <a:r>
              <a:rPr lang="tr-TR" dirty="0" smtClean="0"/>
              <a:t> </a:t>
            </a:r>
            <a:r>
              <a:rPr lang="en-US" dirty="0" smtClean="0"/>
              <a:t>point </a:t>
            </a:r>
            <a:r>
              <a:rPr lang="en-US" dirty="0"/>
              <a:t>in time, a more correct estimate can be obtained by using the </a:t>
            </a:r>
            <a:r>
              <a:rPr lang="en-US" dirty="0" smtClean="0"/>
              <a:t>firm’s</a:t>
            </a:r>
            <a:r>
              <a:rPr lang="tr-TR" dirty="0"/>
              <a:t> </a:t>
            </a:r>
            <a:r>
              <a:rPr lang="en-US" dirty="0" smtClean="0"/>
              <a:t>average </a:t>
            </a:r>
            <a:r>
              <a:rPr lang="en-US" dirty="0"/>
              <a:t>inventory over the year, especially for seasonal businesses.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50667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 smtClean="0"/>
                  <a:t>This </a:t>
                </a:r>
                <a:r>
                  <a:rPr lang="en-US" dirty="0" smtClean="0"/>
                  <a:t>discussion </a:t>
                </a:r>
                <a:r>
                  <a:rPr lang="en-US" dirty="0"/>
                  <a:t>suggests that a more accurate expression for the estimation </a:t>
                </a:r>
                <a:r>
                  <a:rPr lang="en-US" dirty="0" smtClean="0"/>
                  <a:t>of</a:t>
                </a:r>
                <a:r>
                  <a:rPr lang="tr-TR" dirty="0" smtClean="0"/>
                  <a:t> </a:t>
                </a:r>
                <a:r>
                  <a:rPr lang="en-US" dirty="0" smtClean="0"/>
                  <a:t>a firm’s </a:t>
                </a:r>
                <a:r>
                  <a:rPr lang="en-US" dirty="0"/>
                  <a:t>inventory turnover would be</a:t>
                </a:r>
                <a:r>
                  <a:rPr lang="en-US" dirty="0" smtClean="0"/>
                  <a:t>:</a:t>
                </a:r>
                <a:endParaRPr lang="tr-TR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/>
                        </a:rPr>
                        <m:t>𝐼𝑛𝑣𝑒𝑛𝑡𝑜𝑟𝑦</m:t>
                      </m:r>
                      <m:r>
                        <a:rPr lang="tr-TR" i="1">
                          <a:latin typeface="Cambria Math"/>
                        </a:rPr>
                        <m:t> </m:t>
                      </m:r>
                      <m:r>
                        <a:rPr lang="tr-TR" i="1">
                          <a:latin typeface="Cambria Math"/>
                        </a:rPr>
                        <m:t>𝑇𝑢𝑟𝑛𝑜𝑣𝑒𝑟</m:t>
                      </m:r>
                      <m:r>
                        <a:rPr lang="tr-TR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tr-TR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tr-TR" b="0" i="1" smtClean="0">
                              <a:latin typeface="Cambria Math"/>
                            </a:rPr>
                            <m:t>𝐶𝐺𝑆</m:t>
                          </m:r>
                        </m:num>
                        <m:den>
                          <m:r>
                            <a:rPr lang="tr-TR" b="0" i="1" smtClean="0">
                              <a:latin typeface="Cambria Math"/>
                            </a:rPr>
                            <m:t>𝐴𝑣𝑒𝑟𝑎𝑔𝑒</m:t>
                          </m:r>
                          <m:r>
                            <a:rPr lang="tr-TR" b="0" i="1" smtClean="0">
                              <a:latin typeface="Cambria Math"/>
                            </a:rPr>
                            <m:t> </m:t>
                          </m:r>
                          <m:r>
                            <a:rPr lang="tr-TR" i="1">
                              <a:latin typeface="Cambria Math"/>
                            </a:rPr>
                            <m:t>𝐼𝑛𝑣𝑒𝑛𝑡𝑜𝑟𝑦</m:t>
                          </m:r>
                        </m:den>
                      </m:f>
                    </m:oMath>
                  </m:oMathPara>
                </a14:m>
                <a:endParaRPr lang="tr-TR" dirty="0" smtClean="0"/>
              </a:p>
              <a:p>
                <a:r>
                  <a:rPr lang="en-US" dirty="0"/>
                  <a:t>Nevertheless, managers tend to use the sales-to-inventory ratio </a:t>
                </a:r>
                <a:r>
                  <a:rPr lang="en-US" dirty="0" smtClean="0"/>
                  <a:t>rather</a:t>
                </a:r>
                <a:r>
                  <a:rPr lang="tr-TR" dirty="0" smtClean="0"/>
                  <a:t> than </a:t>
                </a:r>
                <a:r>
                  <a:rPr lang="tr-TR" dirty="0"/>
                  <a:t>this alternative expression.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 r="-44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83652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An Accounting Perspective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A firm’s </a:t>
                </a:r>
                <a:r>
                  <a:rPr lang="en-US" dirty="0"/>
                  <a:t>inventory balance is linked to the </a:t>
                </a:r>
                <a:r>
                  <a:rPr lang="en-US" dirty="0" smtClean="0"/>
                  <a:t>firm’s </a:t>
                </a:r>
                <a:r>
                  <a:rPr lang="en-US" dirty="0"/>
                  <a:t>purchases, sales, </a:t>
                </a:r>
                <a:r>
                  <a:rPr lang="en-US" dirty="0" smtClean="0"/>
                  <a:t>and</a:t>
                </a:r>
                <a:r>
                  <a:rPr lang="tr-TR" dirty="0" smtClean="0"/>
                  <a:t> </a:t>
                </a:r>
                <a:r>
                  <a:rPr lang="en-US" dirty="0" smtClean="0"/>
                  <a:t>initial </a:t>
                </a:r>
                <a:r>
                  <a:rPr lang="en-US" dirty="0"/>
                  <a:t>balances of inventory. More formally, a </a:t>
                </a:r>
                <a:r>
                  <a:rPr lang="en-US" dirty="0" smtClean="0"/>
                  <a:t>firm’s </a:t>
                </a:r>
                <a:r>
                  <a:rPr lang="en-US" dirty="0"/>
                  <a:t>inventory </a:t>
                </a:r>
                <a:r>
                  <a:rPr lang="en-US" dirty="0" smtClean="0"/>
                  <a:t>balance</a:t>
                </a:r>
                <a:r>
                  <a:rPr lang="tr-TR" dirty="0" smtClean="0"/>
                  <a:t> can </a:t>
                </a:r>
                <a:r>
                  <a:rPr lang="tr-TR" dirty="0"/>
                  <a:t>be expressed by</a:t>
                </a:r>
                <a:r>
                  <a:rPr lang="tr-TR" dirty="0" smtClean="0"/>
                  <a:t>:</a:t>
                </a:r>
              </a:p>
              <a:p>
                <a:endParaRPr lang="tr-TR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b="0" i="1" smtClean="0">
                          <a:latin typeface="Cambria Math"/>
                        </a:rPr>
                        <m:t>𝐹𝑖𝑛𝑎𝑙</m:t>
                      </m:r>
                      <m:r>
                        <a:rPr lang="tr-TR" sz="2400" b="0" i="1" smtClean="0">
                          <a:latin typeface="Cambria Math"/>
                        </a:rPr>
                        <m:t> </m:t>
                      </m:r>
                      <m:r>
                        <a:rPr lang="tr-TR" sz="2400" b="0" i="1" smtClean="0">
                          <a:latin typeface="Cambria Math"/>
                        </a:rPr>
                        <m:t>𝐼𝑛𝑣𝑒𝑛𝑡𝑜𝑟𝑦</m:t>
                      </m:r>
                      <m:r>
                        <a:rPr lang="tr-TR" sz="2400" b="0" i="1" smtClean="0">
                          <a:latin typeface="Cambria Math"/>
                        </a:rPr>
                        <m:t>=</m:t>
                      </m:r>
                      <m:r>
                        <a:rPr lang="tr-TR" sz="2400" b="0" i="1" smtClean="0">
                          <a:latin typeface="Cambria Math"/>
                        </a:rPr>
                        <m:t>𝐼𝑛𝑖𝑡𝑖𝑎𝑙</m:t>
                      </m:r>
                      <m:r>
                        <a:rPr lang="tr-TR" sz="2400" b="0" i="1" smtClean="0">
                          <a:latin typeface="Cambria Math"/>
                        </a:rPr>
                        <m:t> </m:t>
                      </m:r>
                      <m:r>
                        <a:rPr lang="tr-TR" sz="2400" b="0" i="1" smtClean="0">
                          <a:latin typeface="Cambria Math"/>
                        </a:rPr>
                        <m:t>𝐼𝑛𝑣𝑒𝑛𝑡𝑜𝑟𝑖𝑒𝑠</m:t>
                      </m:r>
                      <m:r>
                        <a:rPr lang="tr-TR" sz="2400" b="0" i="1" smtClean="0">
                          <a:latin typeface="Cambria Math"/>
                        </a:rPr>
                        <m:t>+</m:t>
                      </m:r>
                      <m:r>
                        <a:rPr lang="tr-TR" sz="2400" b="0" i="1" smtClean="0">
                          <a:latin typeface="Cambria Math"/>
                        </a:rPr>
                        <m:t>𝑃𝑢𝑟𝑐h𝑎𝑠𝑒𝑠</m:t>
                      </m:r>
                      <m:r>
                        <a:rPr lang="tr-TR" sz="2400" b="0" i="1" smtClean="0">
                          <a:latin typeface="Cambria Math"/>
                        </a:rPr>
                        <m:t>−</m:t>
                      </m:r>
                      <m:r>
                        <a:rPr lang="tr-TR" sz="2400" b="0" i="1" smtClean="0">
                          <a:latin typeface="Cambria Math"/>
                        </a:rPr>
                        <m:t>𝐶𝐺𝑆</m:t>
                      </m:r>
                    </m:oMath>
                  </m:oMathPara>
                </a14:m>
                <a:endParaRPr lang="tr-TR" sz="2400" dirty="0" smtClean="0"/>
              </a:p>
              <a:p>
                <a:pPr marL="0" indent="0">
                  <a:buNone/>
                </a:pPr>
                <a:endParaRPr lang="tr-TR" sz="2400" dirty="0" smtClean="0"/>
              </a:p>
              <a:p>
                <a:r>
                  <a:rPr lang="en-US" dirty="0"/>
                  <a:t>Firms may choose from various methodologies to value inventory </a:t>
                </a:r>
                <a:r>
                  <a:rPr lang="en-US" dirty="0" smtClean="0"/>
                  <a:t>sold</a:t>
                </a:r>
                <a:r>
                  <a:rPr lang="tr-TR" dirty="0" smtClean="0"/>
                  <a:t> </a:t>
                </a:r>
                <a:r>
                  <a:rPr lang="en-US" dirty="0" smtClean="0"/>
                  <a:t>and </a:t>
                </a:r>
                <a:r>
                  <a:rPr lang="en-US" dirty="0"/>
                  <a:t>residual inventory, or inventory held as operating assets.</a:t>
                </a:r>
                <a:endParaRPr lang="tr-TR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2695" r="-229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8641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INVENTORY MANAGEMENT TECHNIQUES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A </a:t>
            </a:r>
            <a:r>
              <a:rPr lang="en-US" dirty="0" smtClean="0"/>
              <a:t>firm’s </a:t>
            </a:r>
            <a:r>
              <a:rPr lang="en-US" dirty="0"/>
              <a:t>inventory may take different forms. For instance, a </a:t>
            </a:r>
            <a:r>
              <a:rPr lang="en-US" dirty="0" smtClean="0"/>
              <a:t>manufacturing</a:t>
            </a:r>
            <a:r>
              <a:rPr lang="tr-TR" dirty="0" smtClean="0"/>
              <a:t> </a:t>
            </a:r>
            <a:r>
              <a:rPr lang="en-US" dirty="0" smtClean="0"/>
              <a:t>firm’s </a:t>
            </a:r>
            <a:r>
              <a:rPr lang="en-US" dirty="0"/>
              <a:t>inventory is likely to consist of raw materials, which are inputs to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production </a:t>
            </a:r>
            <a:r>
              <a:rPr lang="en-US" dirty="0"/>
              <a:t>process; work in progress, which are </a:t>
            </a:r>
            <a:r>
              <a:rPr lang="en-US" dirty="0" smtClean="0"/>
              <a:t>unfinished </a:t>
            </a:r>
            <a:r>
              <a:rPr lang="en-US" dirty="0"/>
              <a:t>goods that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process of being produced at the time the balance sheets are </a:t>
            </a:r>
            <a:r>
              <a:rPr lang="en-US" dirty="0" smtClean="0"/>
              <a:t>closed;</a:t>
            </a:r>
            <a:r>
              <a:rPr lang="tr-TR" dirty="0" smtClean="0"/>
              <a:t> </a:t>
            </a:r>
            <a:r>
              <a:rPr lang="en-US" dirty="0" smtClean="0"/>
              <a:t>and finished </a:t>
            </a:r>
            <a:r>
              <a:rPr lang="en-US" dirty="0"/>
              <a:t>goods, which are goods that the </a:t>
            </a:r>
            <a:r>
              <a:rPr lang="en-US" dirty="0" smtClean="0"/>
              <a:t>firm </a:t>
            </a:r>
            <a:r>
              <a:rPr lang="en-US" dirty="0"/>
              <a:t>has produced and is </a:t>
            </a:r>
            <a:r>
              <a:rPr lang="en-US" dirty="0" smtClean="0"/>
              <a:t>ready</a:t>
            </a:r>
            <a:r>
              <a:rPr lang="tr-TR" dirty="0" smtClean="0"/>
              <a:t> to </a:t>
            </a:r>
            <a:r>
              <a:rPr lang="tr-TR" dirty="0"/>
              <a:t>ship.</a:t>
            </a:r>
          </a:p>
        </p:txBody>
      </p:sp>
    </p:spTree>
    <p:extLst>
      <p:ext uri="{BB962C8B-B14F-4D97-AF65-F5344CB8AC3E}">
        <p14:creationId xmlns:p14="http://schemas.microsoft.com/office/powerpoint/2010/main" val="3181339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Three common</a:t>
            </a:r>
            <a:r>
              <a:rPr lang="tr-TR" dirty="0" smtClean="0"/>
              <a:t> </a:t>
            </a:r>
            <a:r>
              <a:rPr lang="en-US" dirty="0" smtClean="0"/>
              <a:t>approaches </a:t>
            </a:r>
            <a:r>
              <a:rPr lang="en-US" dirty="0"/>
              <a:t>are the </a:t>
            </a:r>
            <a:r>
              <a:rPr lang="en-US" i="1" dirty="0" smtClean="0"/>
              <a:t>first </a:t>
            </a:r>
            <a:r>
              <a:rPr lang="en-US" i="1" dirty="0"/>
              <a:t>in </a:t>
            </a:r>
            <a:r>
              <a:rPr lang="en-US" i="1" dirty="0" smtClean="0"/>
              <a:t>first </a:t>
            </a:r>
            <a:r>
              <a:rPr lang="en-US" i="1" dirty="0"/>
              <a:t>out </a:t>
            </a:r>
            <a:r>
              <a:rPr lang="en-US" dirty="0"/>
              <a:t>(FIFO), </a:t>
            </a:r>
            <a:r>
              <a:rPr lang="en-US" i="1" dirty="0"/>
              <a:t>last </a:t>
            </a:r>
            <a:r>
              <a:rPr lang="tr-TR" i="1" dirty="0"/>
              <a:t> </a:t>
            </a:r>
            <a:r>
              <a:rPr lang="en-US" i="1" dirty="0" smtClean="0"/>
              <a:t>in first </a:t>
            </a:r>
            <a:r>
              <a:rPr lang="en-US" i="1" dirty="0"/>
              <a:t>out </a:t>
            </a:r>
            <a:r>
              <a:rPr lang="en-US" dirty="0"/>
              <a:t>(LIFO</a:t>
            </a:r>
            <a:r>
              <a:rPr lang="en-US" dirty="0" smtClean="0"/>
              <a:t>),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i="1" dirty="0"/>
              <a:t>next in </a:t>
            </a:r>
            <a:r>
              <a:rPr lang="en-US" i="1" dirty="0" smtClean="0"/>
              <a:t>first </a:t>
            </a:r>
            <a:r>
              <a:rPr lang="en-US" i="1" dirty="0"/>
              <a:t>out </a:t>
            </a:r>
            <a:r>
              <a:rPr lang="en-US" dirty="0"/>
              <a:t>(NIFO) approaches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If the </a:t>
            </a:r>
            <a:r>
              <a:rPr lang="en-US" dirty="0" smtClean="0"/>
              <a:t>firm </a:t>
            </a:r>
            <a:r>
              <a:rPr lang="en-US" dirty="0"/>
              <a:t>uses the </a:t>
            </a:r>
            <a:r>
              <a:rPr lang="en-US" dirty="0" smtClean="0"/>
              <a:t>FIFO</a:t>
            </a:r>
            <a:r>
              <a:rPr lang="tr-TR" dirty="0" smtClean="0"/>
              <a:t> </a:t>
            </a:r>
            <a:r>
              <a:rPr lang="en-US" dirty="0" smtClean="0"/>
              <a:t>approach</a:t>
            </a:r>
            <a:r>
              <a:rPr lang="en-US" dirty="0"/>
              <a:t>, the </a:t>
            </a:r>
            <a:r>
              <a:rPr lang="en-US" dirty="0" smtClean="0"/>
              <a:t>first </a:t>
            </a:r>
            <a:r>
              <a:rPr lang="en-US" dirty="0"/>
              <a:t>goods sold will be the </a:t>
            </a:r>
            <a:r>
              <a:rPr lang="en-US" dirty="0" smtClean="0"/>
              <a:t>first </a:t>
            </a:r>
            <a:r>
              <a:rPr lang="en-US" dirty="0"/>
              <a:t>ones used to compute </a:t>
            </a:r>
            <a:r>
              <a:rPr lang="en-US" dirty="0" smtClean="0"/>
              <a:t>CGS.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an </a:t>
            </a:r>
            <a:r>
              <a:rPr lang="en-US" dirty="0" smtClean="0"/>
              <a:t>inflationary </a:t>
            </a:r>
            <a:r>
              <a:rPr lang="en-US" dirty="0"/>
              <a:t>environment, </a:t>
            </a:r>
            <a:r>
              <a:rPr lang="en-US" dirty="0" smtClean="0"/>
              <a:t>accounting</a:t>
            </a:r>
            <a:r>
              <a:rPr lang="tr-TR" dirty="0" smtClean="0"/>
              <a:t> </a:t>
            </a:r>
            <a:r>
              <a:rPr lang="en-US" dirty="0" smtClean="0"/>
              <a:t>systems </a:t>
            </a:r>
            <a:r>
              <a:rPr lang="en-US" dirty="0"/>
              <a:t>using FIFO </a:t>
            </a:r>
            <a:r>
              <a:rPr lang="en-US" dirty="0" smtClean="0"/>
              <a:t>will</a:t>
            </a:r>
            <a:r>
              <a:rPr lang="tr-TR" dirty="0" smtClean="0"/>
              <a:t> </a:t>
            </a:r>
            <a:r>
              <a:rPr lang="en-US" dirty="0" smtClean="0"/>
              <a:t>report </a:t>
            </a:r>
            <a:r>
              <a:rPr lang="en-US" dirty="0"/>
              <a:t>lower costs of goods sold and higher margins due to the use of </a:t>
            </a:r>
            <a:r>
              <a:rPr lang="en-US" dirty="0" smtClean="0"/>
              <a:t>old,</a:t>
            </a:r>
            <a:r>
              <a:rPr lang="tr-TR" dirty="0" smtClean="0"/>
              <a:t> </a:t>
            </a:r>
            <a:r>
              <a:rPr lang="en-US" dirty="0" smtClean="0"/>
              <a:t>lower </a:t>
            </a:r>
            <a:r>
              <a:rPr lang="en-US" dirty="0"/>
              <a:t>CGS in the cost of sales.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01633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For the same reason, this method tends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overestimate </a:t>
            </a:r>
            <a:r>
              <a:rPr lang="en-US" dirty="0"/>
              <a:t>the value of residual inventory. The higher inventory </a:t>
            </a:r>
            <a:r>
              <a:rPr lang="en-US" dirty="0" smtClean="0"/>
              <a:t>valuation</a:t>
            </a:r>
            <a:r>
              <a:rPr lang="tr-TR" dirty="0" smtClean="0"/>
              <a:t> </a:t>
            </a:r>
            <a:r>
              <a:rPr lang="en-US" dirty="0" smtClean="0"/>
              <a:t>associated </a:t>
            </a:r>
            <a:r>
              <a:rPr lang="en-US" dirty="0"/>
              <a:t>with this approach can be useful if the </a:t>
            </a:r>
            <a:r>
              <a:rPr lang="en-US" dirty="0" smtClean="0"/>
              <a:t>firm </a:t>
            </a:r>
            <a:r>
              <a:rPr lang="en-US" dirty="0"/>
              <a:t>intends to </a:t>
            </a:r>
            <a:r>
              <a:rPr lang="en-US" dirty="0" smtClean="0"/>
              <a:t>use</a:t>
            </a:r>
            <a:r>
              <a:rPr lang="tr-TR" dirty="0" smtClean="0"/>
              <a:t> </a:t>
            </a:r>
            <a:r>
              <a:rPr lang="en-US" dirty="0" smtClean="0"/>
              <a:t>inventory </a:t>
            </a:r>
            <a:r>
              <a:rPr lang="en-US" dirty="0"/>
              <a:t>as collateral when pursuing </a:t>
            </a:r>
            <a:r>
              <a:rPr lang="en-US" dirty="0" smtClean="0"/>
              <a:t>financing </a:t>
            </a:r>
            <a:r>
              <a:rPr lang="en-US" dirty="0"/>
              <a:t>choices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96728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the </a:t>
            </a:r>
            <a:r>
              <a:rPr lang="en-US" dirty="0" smtClean="0"/>
              <a:t>firm </a:t>
            </a:r>
            <a:r>
              <a:rPr lang="en-US" dirty="0"/>
              <a:t>instead uses the LIFO approach, it will estimate </a:t>
            </a:r>
            <a:r>
              <a:rPr lang="en-US" dirty="0" smtClean="0"/>
              <a:t>CGS</a:t>
            </a:r>
            <a:r>
              <a:rPr lang="tr-TR" dirty="0" smtClean="0"/>
              <a:t> </a:t>
            </a:r>
            <a:r>
              <a:rPr lang="en-US" dirty="0" smtClean="0"/>
              <a:t>assuming </a:t>
            </a:r>
            <a:r>
              <a:rPr lang="en-US" dirty="0"/>
              <a:t>that the </a:t>
            </a:r>
            <a:r>
              <a:rPr lang="en-US" dirty="0" smtClean="0"/>
              <a:t>first </a:t>
            </a:r>
            <a:r>
              <a:rPr lang="en-US" dirty="0"/>
              <a:t>goods sold were the last to enter its inventory.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method </a:t>
            </a:r>
            <a:r>
              <a:rPr lang="en-US" dirty="0"/>
              <a:t>allows the </a:t>
            </a:r>
            <a:r>
              <a:rPr lang="en-US" dirty="0" smtClean="0"/>
              <a:t>firm </a:t>
            </a:r>
            <a:r>
              <a:rPr lang="en-US" dirty="0"/>
              <a:t>to compute its CGS close to current market costs.</a:t>
            </a:r>
          </a:p>
          <a:p>
            <a:r>
              <a:rPr lang="en-US" dirty="0"/>
              <a:t>If prices show increasing patterns (as they typically do), the </a:t>
            </a:r>
            <a:r>
              <a:rPr lang="en-US" dirty="0" smtClean="0"/>
              <a:t>firm will</a:t>
            </a:r>
            <a:r>
              <a:rPr lang="tr-TR" dirty="0" smtClean="0"/>
              <a:t> </a:t>
            </a:r>
            <a:r>
              <a:rPr lang="en-US" dirty="0" smtClean="0"/>
              <a:t>report </a:t>
            </a:r>
            <a:r>
              <a:rPr lang="en-US" dirty="0"/>
              <a:t>lower margins, which in turn usually lead to a lower tax bill.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86256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Finally, if the </a:t>
            </a:r>
            <a:r>
              <a:rPr lang="en-US" dirty="0" smtClean="0"/>
              <a:t>firm </a:t>
            </a:r>
            <a:r>
              <a:rPr lang="en-US" dirty="0"/>
              <a:t>follows the NIFO approach, CGS is </a:t>
            </a:r>
            <a:r>
              <a:rPr lang="en-US" dirty="0" smtClean="0"/>
              <a:t>computed</a:t>
            </a:r>
            <a:r>
              <a:rPr lang="tr-TR" dirty="0" smtClean="0"/>
              <a:t> </a:t>
            </a:r>
            <a:r>
              <a:rPr lang="en-US" dirty="0" smtClean="0"/>
              <a:t>using </a:t>
            </a:r>
            <a:r>
              <a:rPr lang="en-US" dirty="0"/>
              <a:t>the cost of the next good to be included in the inventory.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approach </a:t>
            </a:r>
            <a:r>
              <a:rPr lang="en-US" dirty="0"/>
              <a:t>can be thought of as a more extreme version of the </a:t>
            </a:r>
            <a:r>
              <a:rPr lang="en-US" dirty="0" smtClean="0"/>
              <a:t>current</a:t>
            </a:r>
            <a:r>
              <a:rPr lang="tr-TR" dirty="0" smtClean="0"/>
              <a:t> </a:t>
            </a:r>
            <a:r>
              <a:rPr lang="en-US" dirty="0" smtClean="0"/>
              <a:t>market </a:t>
            </a:r>
            <a:r>
              <a:rPr lang="en-US" dirty="0"/>
              <a:t>pricing approach associated with the LIFO method.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76738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note that a </a:t>
            </a:r>
            <a:r>
              <a:rPr lang="en-US" dirty="0" smtClean="0"/>
              <a:t>firm </a:t>
            </a:r>
            <a:r>
              <a:rPr lang="en-US" dirty="0"/>
              <a:t>can value its inventory following other </a:t>
            </a:r>
            <a:r>
              <a:rPr lang="en-US" dirty="0" smtClean="0"/>
              <a:t>methodologies,</a:t>
            </a:r>
            <a:r>
              <a:rPr lang="tr-TR" dirty="0" smtClean="0"/>
              <a:t> </a:t>
            </a:r>
            <a:r>
              <a:rPr lang="en-US" dirty="0" smtClean="0"/>
              <a:t>such </a:t>
            </a:r>
            <a:r>
              <a:rPr lang="en-US" dirty="0"/>
              <a:t>as </a:t>
            </a:r>
            <a:r>
              <a:rPr lang="en-US" i="1" dirty="0">
                <a:solidFill>
                  <a:srgbClr val="FF0000"/>
                </a:solidFill>
              </a:rPr>
              <a:t>average costing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/>
              <a:t>where CGS is based on a </a:t>
            </a:r>
            <a:r>
              <a:rPr lang="en-US" dirty="0" smtClean="0"/>
              <a:t>combination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all the goods available in inventory) and </a:t>
            </a:r>
            <a:r>
              <a:rPr lang="en-US" i="1" dirty="0">
                <a:solidFill>
                  <a:srgbClr val="FF0000"/>
                </a:solidFill>
              </a:rPr>
              <a:t>standard costing </a:t>
            </a:r>
            <a:r>
              <a:rPr lang="en-US" dirty="0"/>
              <a:t>(</a:t>
            </a:r>
            <a:r>
              <a:rPr lang="en-US" dirty="0" smtClean="0"/>
              <a:t>where</a:t>
            </a:r>
            <a:r>
              <a:rPr lang="tr-TR" dirty="0" smtClean="0"/>
              <a:t> </a:t>
            </a:r>
            <a:r>
              <a:rPr lang="en-US" dirty="0" smtClean="0"/>
              <a:t>measures </a:t>
            </a:r>
            <a:r>
              <a:rPr lang="en-US" dirty="0"/>
              <a:t>are assessed relative to predetermined standards). However,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more </a:t>
            </a:r>
            <a:r>
              <a:rPr lang="en-US" dirty="0"/>
              <a:t>rigorous presentation of all possible choices is beyond the </a:t>
            </a:r>
            <a:r>
              <a:rPr lang="en-US" dirty="0" smtClean="0"/>
              <a:t>scope</a:t>
            </a:r>
            <a:r>
              <a:rPr lang="tr-TR" dirty="0" smtClean="0"/>
              <a:t> of </a:t>
            </a:r>
            <a:r>
              <a:rPr lang="tr-TR" dirty="0"/>
              <a:t>this book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71057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CARRYING COSTS AND SHORTAGE COSTS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Inventory investment is associated with two chief types of costs: </a:t>
            </a:r>
            <a:r>
              <a:rPr lang="en-US" i="1" dirty="0" smtClean="0">
                <a:solidFill>
                  <a:srgbClr val="FF0000"/>
                </a:solidFill>
              </a:rPr>
              <a:t>carrying</a:t>
            </a:r>
            <a:r>
              <a:rPr lang="tr-TR" i="1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costs </a:t>
            </a:r>
            <a:r>
              <a:rPr lang="en-US" dirty="0"/>
              <a:t>, which capture the direct costs, including opportunity costs, of </a:t>
            </a:r>
            <a:r>
              <a:rPr lang="en-US" dirty="0" smtClean="0"/>
              <a:t>holding</a:t>
            </a:r>
            <a:r>
              <a:rPr lang="tr-TR" dirty="0" smtClean="0"/>
              <a:t> inventory</a:t>
            </a:r>
            <a:r>
              <a:rPr lang="tr-TR" dirty="0"/>
              <a:t>, and </a:t>
            </a:r>
            <a:r>
              <a:rPr lang="tr-TR" i="1" dirty="0" err="1">
                <a:solidFill>
                  <a:srgbClr val="FF0000"/>
                </a:solidFill>
              </a:rPr>
              <a:t>shortage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 smtClean="0">
                <a:solidFill>
                  <a:srgbClr val="FF0000"/>
                </a:solidFill>
              </a:rPr>
              <a:t>costs</a:t>
            </a:r>
            <a:r>
              <a:rPr lang="tr-TR" dirty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is </a:t>
            </a:r>
            <a:r>
              <a:rPr lang="tr-TR" dirty="0" err="1" smtClean="0"/>
              <a:t>associated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regenerated</a:t>
            </a:r>
            <a:r>
              <a:rPr lang="tr-TR" dirty="0" smtClean="0"/>
              <a:t> </a:t>
            </a:r>
            <a:r>
              <a:rPr lang="tr-TR" dirty="0" err="1" smtClean="0"/>
              <a:t>stock’s</a:t>
            </a:r>
            <a:r>
              <a:rPr lang="tr-TR" dirty="0" smtClean="0"/>
              <a:t> </a:t>
            </a:r>
            <a:r>
              <a:rPr lang="tr-TR" dirty="0" err="1" smtClean="0"/>
              <a:t>cost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94213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On the carrying cost side, one of the </a:t>
            </a:r>
            <a:r>
              <a:rPr lang="en-US" dirty="0" smtClean="0"/>
              <a:t>first </a:t>
            </a:r>
            <a:r>
              <a:rPr lang="en-US" dirty="0"/>
              <a:t>types of direct cost to </a:t>
            </a:r>
            <a:r>
              <a:rPr lang="en-US" dirty="0" smtClean="0"/>
              <a:t>come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mind is likely </a:t>
            </a:r>
            <a:r>
              <a:rPr lang="en-US" i="1" dirty="0"/>
              <a:t>storage </a:t>
            </a:r>
            <a:r>
              <a:rPr lang="en-US" dirty="0"/>
              <a:t>costs. Holding a stock of inventory implies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use </a:t>
            </a:r>
            <a:r>
              <a:rPr lang="en-US" dirty="0"/>
              <a:t>of space dedicated to this purpose. Such space has to be bought </a:t>
            </a:r>
            <a:r>
              <a:rPr lang="en-US" dirty="0" smtClean="0"/>
              <a:t>or</a:t>
            </a:r>
            <a:r>
              <a:rPr lang="tr-TR" dirty="0" smtClean="0"/>
              <a:t> rented.</a:t>
            </a:r>
          </a:p>
          <a:p>
            <a:r>
              <a:rPr lang="en-US" dirty="0"/>
              <a:t>Moreover, this space probably requires some complements </a:t>
            </a:r>
            <a:r>
              <a:rPr lang="en-US" dirty="0" smtClean="0"/>
              <a:t>such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shelves, boxes, mechanical lifts, and, depending on the product, </a:t>
            </a:r>
            <a:r>
              <a:rPr lang="en-US" dirty="0" smtClean="0"/>
              <a:t>even</a:t>
            </a:r>
            <a:r>
              <a:rPr lang="tr-TR" dirty="0" smtClean="0"/>
              <a:t> </a:t>
            </a:r>
            <a:r>
              <a:rPr lang="en-US" dirty="0" smtClean="0"/>
              <a:t>cooling </a:t>
            </a:r>
            <a:r>
              <a:rPr lang="en-US" dirty="0"/>
              <a:t>or other </a:t>
            </a:r>
            <a:r>
              <a:rPr lang="en-US" dirty="0" smtClean="0"/>
              <a:t>specific </a:t>
            </a:r>
            <a:r>
              <a:rPr lang="en-US" dirty="0"/>
              <a:t>equipment. </a:t>
            </a:r>
            <a:endParaRPr lang="tr-TR" dirty="0" smtClean="0"/>
          </a:p>
          <a:p>
            <a:r>
              <a:rPr lang="en-US" dirty="0" smtClean="0"/>
              <a:t>Other </a:t>
            </a:r>
            <a:r>
              <a:rPr lang="en-US" dirty="0"/>
              <a:t>common types of direct </a:t>
            </a:r>
            <a:r>
              <a:rPr lang="en-US" dirty="0" smtClean="0"/>
              <a:t>cost</a:t>
            </a:r>
            <a:r>
              <a:rPr lang="tr-TR" dirty="0" smtClean="0"/>
              <a:t> </a:t>
            </a:r>
            <a:r>
              <a:rPr lang="en-US" dirty="0" smtClean="0"/>
              <a:t>include </a:t>
            </a:r>
            <a:r>
              <a:rPr lang="en-US" i="1" dirty="0">
                <a:solidFill>
                  <a:srgbClr val="FF0000"/>
                </a:solidFill>
              </a:rPr>
              <a:t>handling </a:t>
            </a:r>
            <a:r>
              <a:rPr lang="en-US" dirty="0">
                <a:solidFill>
                  <a:srgbClr val="FF0000"/>
                </a:solidFill>
              </a:rPr>
              <a:t>costs </a:t>
            </a:r>
            <a:r>
              <a:rPr lang="en-US" dirty="0"/>
              <a:t>(i.e., the costs of tracking inventory) and </a:t>
            </a:r>
            <a:r>
              <a:rPr lang="en-US" i="1" dirty="0" smtClean="0">
                <a:solidFill>
                  <a:srgbClr val="FF0000"/>
                </a:solidFill>
              </a:rPr>
              <a:t>security</a:t>
            </a:r>
            <a:r>
              <a:rPr lang="tr-TR" i="1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costs </a:t>
            </a:r>
            <a:r>
              <a:rPr lang="en-US" dirty="0"/>
              <a:t>(i.e., the costs of ensuring that the goods are free of other </a:t>
            </a:r>
            <a:r>
              <a:rPr lang="en-US" dirty="0" smtClean="0"/>
              <a:t>unexpected</a:t>
            </a:r>
            <a:r>
              <a:rPr lang="tr-TR" dirty="0" smtClean="0"/>
              <a:t> </a:t>
            </a:r>
            <a:r>
              <a:rPr lang="en-US" dirty="0" smtClean="0"/>
              <a:t>costs</a:t>
            </a:r>
            <a:r>
              <a:rPr lang="en-US" dirty="0"/>
              <a:t>; e.g., insurance costs). </a:t>
            </a:r>
            <a:r>
              <a:rPr lang="en-US" i="1" dirty="0">
                <a:solidFill>
                  <a:srgbClr val="FF0000"/>
                </a:solidFill>
              </a:rPr>
              <a:t>Obsolescence</a:t>
            </a:r>
            <a:r>
              <a:rPr lang="en-US" i="1" dirty="0"/>
              <a:t> </a:t>
            </a:r>
            <a:r>
              <a:rPr lang="en-US" dirty="0"/>
              <a:t>that causes value </a:t>
            </a:r>
            <a:r>
              <a:rPr lang="en-US" dirty="0" smtClean="0"/>
              <a:t>losses</a:t>
            </a:r>
            <a:r>
              <a:rPr lang="tr-TR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also be thought of as a direct cost of holding inventory.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40251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presence of these two types of costs—carrying costs and </a:t>
            </a:r>
            <a:r>
              <a:rPr lang="en-US" dirty="0" smtClean="0"/>
              <a:t>shortage</a:t>
            </a:r>
            <a:r>
              <a:rPr lang="tr-TR" dirty="0" smtClean="0"/>
              <a:t> </a:t>
            </a:r>
            <a:r>
              <a:rPr lang="en-US" dirty="0" smtClean="0"/>
              <a:t>costs—implies </a:t>
            </a:r>
            <a:r>
              <a:rPr lang="en-US" dirty="0"/>
              <a:t>a trade-off that each </a:t>
            </a:r>
            <a:r>
              <a:rPr lang="en-US" dirty="0" smtClean="0"/>
              <a:t>firm </a:t>
            </a:r>
            <a:r>
              <a:rPr lang="en-US" dirty="0"/>
              <a:t>needs to analyze. The most </a:t>
            </a:r>
            <a:r>
              <a:rPr lang="en-US" dirty="0" smtClean="0"/>
              <a:t>practical</a:t>
            </a:r>
            <a:r>
              <a:rPr lang="tr-TR" dirty="0" smtClean="0"/>
              <a:t> </a:t>
            </a:r>
            <a:r>
              <a:rPr lang="en-US" dirty="0" smtClean="0"/>
              <a:t>way </a:t>
            </a:r>
            <a:r>
              <a:rPr lang="en-US" dirty="0"/>
              <a:t>of solving the resulting problem is to </a:t>
            </a:r>
            <a:r>
              <a:rPr lang="en-US" dirty="0" smtClean="0"/>
              <a:t>find </a:t>
            </a:r>
            <a:r>
              <a:rPr lang="en-US" dirty="0"/>
              <a:t>the combination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these </a:t>
            </a:r>
            <a:r>
              <a:rPr lang="en-US" dirty="0"/>
              <a:t>two costs that minimizes their sum.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41940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ECONOMIC ORDER QUANTITY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EOQ approach is based on the idea of minimizing the sum of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firm’s </a:t>
            </a:r>
            <a:r>
              <a:rPr lang="en-US" dirty="0"/>
              <a:t>carrying and shortage costs. </a:t>
            </a:r>
            <a:endParaRPr lang="tr-TR" dirty="0" smtClean="0"/>
          </a:p>
          <a:p>
            <a:r>
              <a:rPr lang="en-US" dirty="0" smtClean="0"/>
              <a:t>As </a:t>
            </a:r>
            <a:r>
              <a:rPr lang="en-US" dirty="0"/>
              <a:t>we discussed earlier, carrying </a:t>
            </a:r>
            <a:r>
              <a:rPr lang="en-US" dirty="0" smtClean="0"/>
              <a:t>costs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increasing in inventory investment, whereas shortage costs are </a:t>
            </a:r>
            <a:r>
              <a:rPr lang="en-US" dirty="0" smtClean="0"/>
              <a:t>decreasing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this investment. The aim of the EOQ model is simply to </a:t>
            </a:r>
            <a:r>
              <a:rPr lang="en-US" dirty="0" smtClean="0"/>
              <a:t>find the</a:t>
            </a:r>
            <a:r>
              <a:rPr lang="tr-TR" dirty="0" smtClean="0"/>
              <a:t> minimum </a:t>
            </a:r>
            <a:r>
              <a:rPr lang="tr-TR" dirty="0"/>
              <a:t>total cost.</a:t>
            </a:r>
          </a:p>
        </p:txBody>
      </p:sp>
    </p:spTree>
    <p:extLst>
      <p:ext uri="{BB962C8B-B14F-4D97-AF65-F5344CB8AC3E}">
        <p14:creationId xmlns:p14="http://schemas.microsoft.com/office/powerpoint/2010/main" val="29777475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how does this model work? We begin by looking at expressions </a:t>
            </a:r>
            <a:r>
              <a:rPr lang="en-US" dirty="0" smtClean="0"/>
              <a:t>for</a:t>
            </a:r>
            <a:r>
              <a:rPr lang="tr-TR" dirty="0" smtClean="0"/>
              <a:t> carrying </a:t>
            </a:r>
            <a:r>
              <a:rPr lang="tr-TR" dirty="0"/>
              <a:t>and shortage </a:t>
            </a:r>
            <a:r>
              <a:rPr lang="tr-TR" dirty="0" smtClean="0"/>
              <a:t>costs. </a:t>
            </a:r>
            <a:r>
              <a:rPr lang="en-US" dirty="0" smtClean="0"/>
              <a:t>Carrying </a:t>
            </a:r>
            <a:r>
              <a:rPr lang="en-US" dirty="0"/>
              <a:t>costs can be estimated as the </a:t>
            </a:r>
            <a:r>
              <a:rPr lang="en-US" dirty="0" smtClean="0"/>
              <a:t>firm’s </a:t>
            </a:r>
            <a:r>
              <a:rPr lang="en-US" dirty="0"/>
              <a:t>average inventory </a:t>
            </a:r>
            <a:r>
              <a:rPr lang="en-US" i="1" dirty="0" smtClean="0"/>
              <a:t>times</a:t>
            </a:r>
            <a:r>
              <a:rPr lang="tr-TR" i="1" dirty="0" smtClean="0"/>
              <a:t> </a:t>
            </a:r>
            <a:r>
              <a:rPr lang="en-US" dirty="0" smtClean="0"/>
              <a:t>per-unit </a:t>
            </a:r>
            <a:r>
              <a:rPr lang="en-US" dirty="0"/>
              <a:t>carrying costs, </a:t>
            </a:r>
            <a:r>
              <a:rPr lang="en-US" i="1" dirty="0"/>
              <a:t>C </a:t>
            </a:r>
            <a:r>
              <a:rPr lang="en-US" dirty="0"/>
              <a:t>, or</a:t>
            </a:r>
            <a:r>
              <a:rPr lang="en-US" dirty="0" smtClean="0"/>
              <a:t>:</a:t>
            </a:r>
            <a:endParaRPr lang="tr-TR" dirty="0" smtClean="0"/>
          </a:p>
          <a:p>
            <a:pPr marL="0" indent="0" algn="ctr">
              <a:buNone/>
            </a:pPr>
            <a:r>
              <a:rPr lang="pt-BR" i="1" dirty="0" smtClean="0"/>
              <a:t>Carrying Costs </a:t>
            </a:r>
            <a:r>
              <a:rPr lang="pt-BR" i="1" dirty="0"/>
              <a:t>= </a:t>
            </a:r>
            <a:r>
              <a:rPr lang="pt-BR" i="1" dirty="0" smtClean="0"/>
              <a:t>Average Inventory </a:t>
            </a:r>
            <a:r>
              <a:rPr lang="tr-TR" i="1" dirty="0"/>
              <a:t>x</a:t>
            </a:r>
            <a:r>
              <a:rPr lang="pt-BR" i="1" dirty="0" smtClean="0"/>
              <a:t> </a:t>
            </a:r>
            <a:r>
              <a:rPr lang="pt-BR" i="1" dirty="0"/>
              <a:t>C </a:t>
            </a:r>
            <a:endParaRPr lang="tr-TR" i="1" dirty="0" smtClean="0"/>
          </a:p>
          <a:p>
            <a:pPr marL="0" indent="0" algn="ctr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4661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INVENTORY MANAGEMENT TECHNIQUES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Retailers typically have only </a:t>
            </a:r>
            <a:r>
              <a:rPr lang="en-US" dirty="0" smtClean="0"/>
              <a:t>finished </a:t>
            </a:r>
            <a:r>
              <a:rPr lang="en-US" dirty="0"/>
              <a:t>goods </a:t>
            </a:r>
            <a:r>
              <a:rPr lang="en-US" dirty="0" smtClean="0"/>
              <a:t>in their </a:t>
            </a:r>
            <a:r>
              <a:rPr lang="en-US" dirty="0"/>
              <a:t>inventory,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they </a:t>
            </a:r>
            <a:r>
              <a:rPr lang="en-US" dirty="0"/>
              <a:t>do not add </a:t>
            </a:r>
            <a:r>
              <a:rPr lang="en-US" dirty="0" smtClean="0"/>
              <a:t>value through </a:t>
            </a:r>
            <a:r>
              <a:rPr lang="en-US" dirty="0"/>
              <a:t>a manufacturing process. And service </a:t>
            </a:r>
            <a:r>
              <a:rPr lang="en-US" dirty="0" smtClean="0"/>
              <a:t>firms</a:t>
            </a:r>
            <a:r>
              <a:rPr lang="tr-TR" dirty="0"/>
              <a:t> </a:t>
            </a:r>
            <a:r>
              <a:rPr lang="en-US" dirty="0" smtClean="0"/>
              <a:t>generally have </a:t>
            </a:r>
            <a:r>
              <a:rPr lang="en-US" dirty="0"/>
              <a:t>no goods to store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/>
              <a:t>Together with investments in cash </a:t>
            </a:r>
            <a:r>
              <a:rPr lang="en-US" dirty="0" smtClean="0"/>
              <a:t>holdings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receivables, investment in inventory constitutes the main </a:t>
            </a:r>
            <a:r>
              <a:rPr lang="en-US" dirty="0" smtClean="0"/>
              <a:t>operating</a:t>
            </a:r>
            <a:r>
              <a:rPr lang="tr-TR" dirty="0" smtClean="0"/>
              <a:t> </a:t>
            </a:r>
            <a:r>
              <a:rPr lang="en-US" dirty="0" smtClean="0"/>
              <a:t>investment </a:t>
            </a:r>
            <a:r>
              <a:rPr lang="en-US" dirty="0"/>
              <a:t>of many </a:t>
            </a:r>
            <a:r>
              <a:rPr lang="en-US" dirty="0" smtClean="0"/>
              <a:t>firms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57827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estimate the </a:t>
            </a:r>
            <a:r>
              <a:rPr lang="en-US" dirty="0" smtClean="0"/>
              <a:t>firm’s </a:t>
            </a:r>
            <a:r>
              <a:rPr lang="en-US" dirty="0"/>
              <a:t>average inventory, we need to consider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EOQ’s </a:t>
            </a:r>
            <a:r>
              <a:rPr lang="en-US" dirty="0"/>
              <a:t>assumptions about inventory management. </a:t>
            </a:r>
            <a:endParaRPr lang="tr-TR" dirty="0" smtClean="0"/>
          </a:p>
          <a:p>
            <a:r>
              <a:rPr lang="en-US" dirty="0" smtClean="0"/>
              <a:t>The </a:t>
            </a:r>
            <a:r>
              <a:rPr lang="en-US" dirty="0"/>
              <a:t>EOQ </a:t>
            </a:r>
            <a:r>
              <a:rPr lang="en-US" dirty="0" smtClean="0"/>
              <a:t>model</a:t>
            </a:r>
            <a:r>
              <a:rPr lang="tr-TR" dirty="0" smtClean="0"/>
              <a:t> </a:t>
            </a:r>
            <a:r>
              <a:rPr lang="en-US" dirty="0" smtClean="0"/>
              <a:t>assumes </a:t>
            </a:r>
            <a:r>
              <a:rPr lang="en-US" dirty="0"/>
              <a:t>that inventory is sold off at a constant rate; once exhausted, it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returned </a:t>
            </a:r>
            <a:r>
              <a:rPr lang="en-US" dirty="0"/>
              <a:t>to some optimal level, </a:t>
            </a:r>
            <a:r>
              <a:rPr lang="en-US" i="1" dirty="0"/>
              <a:t>Q</a:t>
            </a:r>
            <a:r>
              <a:rPr lang="en-US" dirty="0"/>
              <a:t>* . </a:t>
            </a:r>
            <a:endParaRPr lang="tr-TR" dirty="0" smtClean="0"/>
          </a:p>
          <a:p>
            <a:r>
              <a:rPr lang="en-US" dirty="0" smtClean="0"/>
              <a:t>The </a:t>
            </a:r>
            <a:r>
              <a:rPr lang="en-US" dirty="0"/>
              <a:t>model also assumes </a:t>
            </a:r>
            <a:r>
              <a:rPr lang="en-US" dirty="0" smtClean="0"/>
              <a:t>instantaneous</a:t>
            </a:r>
            <a:r>
              <a:rPr lang="tr-TR" dirty="0" smtClean="0"/>
              <a:t> </a:t>
            </a:r>
            <a:r>
              <a:rPr lang="en-US" dirty="0" smtClean="0"/>
              <a:t>receipt </a:t>
            </a:r>
            <a:r>
              <a:rPr lang="en-US" dirty="0"/>
              <a:t>of ordered material. This selling and restocking </a:t>
            </a:r>
            <a:r>
              <a:rPr lang="en-US" dirty="0" smtClean="0"/>
              <a:t>process</a:t>
            </a:r>
            <a:r>
              <a:rPr lang="tr-TR" dirty="0" smtClean="0"/>
              <a:t> </a:t>
            </a:r>
            <a:r>
              <a:rPr lang="en-US" dirty="0" smtClean="0"/>
              <a:t>generates </a:t>
            </a:r>
            <a:r>
              <a:rPr lang="en-US" dirty="0"/>
              <a:t>a pattern like the one depicted in Figure 7.1 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94331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788" y="1676400"/>
            <a:ext cx="4924425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68554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With this average value of inventory, carrying costs can be computed as:</a:t>
                </a:r>
                <a:endParaRPr lang="tr-TR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/>
                        </a:rPr>
                        <m:t>𝐶𝑎𝑟𝑟𝑖𝑛𝑔</m:t>
                      </m:r>
                      <m:r>
                        <a:rPr lang="tr-TR" b="0" i="1" smtClean="0">
                          <a:latin typeface="Cambria Math"/>
                        </a:rPr>
                        <m:t> </m:t>
                      </m:r>
                      <m:r>
                        <a:rPr lang="tr-TR" b="0" i="1" smtClean="0">
                          <a:latin typeface="Cambria Math"/>
                        </a:rPr>
                        <m:t>𝐶𝑜𝑠𝑡</m:t>
                      </m:r>
                      <m:r>
                        <a:rPr lang="tr-TR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tr-T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tr-TR" b="0" i="1" smtClean="0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tr-TR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tr-TR" b="0" i="1" smtClean="0">
                          <a:latin typeface="Cambria Math"/>
                        </a:rPr>
                        <m:t>𝑥𝐶</m:t>
                      </m:r>
                    </m:oMath>
                  </m:oMathPara>
                </a14:m>
                <a:endParaRPr lang="tr-TR" dirty="0" smtClean="0"/>
              </a:p>
              <a:p>
                <a:r>
                  <a:rPr lang="en-US" dirty="0"/>
                  <a:t>Easy! Now, what about shortage costs</a:t>
                </a:r>
                <a:r>
                  <a:rPr lang="en-US" dirty="0" smtClean="0"/>
                  <a:t>?</a:t>
                </a:r>
                <a:endParaRPr lang="tr-TR" dirty="0" smtClean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87612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Assuming </a:t>
            </a:r>
            <a:r>
              <a:rPr lang="en-US" dirty="0"/>
              <a:t>that restocking costs (including the cost of placing orders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other </a:t>
            </a:r>
            <a:r>
              <a:rPr lang="en-US" dirty="0"/>
              <a:t>administrative costs) are </a:t>
            </a:r>
            <a:r>
              <a:rPr lang="en-US" dirty="0" smtClean="0"/>
              <a:t>fixed </a:t>
            </a:r>
            <a:r>
              <a:rPr lang="en-US" dirty="0"/>
              <a:t>at, say, </a:t>
            </a:r>
            <a:r>
              <a:rPr lang="en-US" i="1" dirty="0"/>
              <a:t>F </a:t>
            </a:r>
            <a:r>
              <a:rPr lang="en-US" dirty="0"/>
              <a:t>, total restocking costs </a:t>
            </a:r>
            <a:r>
              <a:rPr lang="en-US" dirty="0" smtClean="0"/>
              <a:t>can</a:t>
            </a:r>
            <a:r>
              <a:rPr lang="tr-TR" dirty="0" smtClean="0"/>
              <a:t> be </a:t>
            </a:r>
            <a:r>
              <a:rPr lang="tr-TR" dirty="0"/>
              <a:t>computed as</a:t>
            </a:r>
            <a:r>
              <a:rPr lang="tr-TR" dirty="0" smtClean="0"/>
              <a:t>:</a:t>
            </a:r>
          </a:p>
          <a:p>
            <a:pPr marL="0" indent="0" algn="ctr">
              <a:buNone/>
            </a:pPr>
            <a:r>
              <a:rPr lang="pt-BR" i="1" dirty="0" smtClean="0"/>
              <a:t>Shortage Costs </a:t>
            </a:r>
            <a:r>
              <a:rPr lang="pt-BR" dirty="0"/>
              <a:t>= </a:t>
            </a:r>
            <a:r>
              <a:rPr lang="pt-BR" i="1" dirty="0"/>
              <a:t>F </a:t>
            </a:r>
            <a:r>
              <a:rPr lang="tr-TR" dirty="0"/>
              <a:t>X</a:t>
            </a:r>
            <a:r>
              <a:rPr lang="pt-BR" dirty="0" smtClean="0"/>
              <a:t> </a:t>
            </a:r>
            <a:r>
              <a:rPr lang="pt-BR" i="1" dirty="0" smtClean="0"/>
              <a:t>Number of Orders </a:t>
            </a:r>
            <a:endParaRPr lang="tr-TR" i="1" dirty="0" smtClean="0"/>
          </a:p>
          <a:p>
            <a:pPr marL="0" indent="0" algn="ctr">
              <a:buNone/>
            </a:pPr>
            <a:endParaRPr lang="tr-TR" i="1" dirty="0" smtClean="0"/>
          </a:p>
          <a:p>
            <a:pPr algn="just"/>
            <a:r>
              <a:rPr lang="en-US" dirty="0"/>
              <a:t>To perform this calculation, we need to estimate the number of </a:t>
            </a:r>
            <a:r>
              <a:rPr lang="en-US" dirty="0" smtClean="0"/>
              <a:t>times</a:t>
            </a:r>
            <a:r>
              <a:rPr lang="tr-TR" dirty="0" smtClean="0"/>
              <a:t> </a:t>
            </a:r>
            <a:r>
              <a:rPr lang="en-US" dirty="0" smtClean="0"/>
              <a:t>the firm will</a:t>
            </a:r>
            <a:r>
              <a:rPr lang="tr-TR" dirty="0" smtClean="0"/>
              <a:t> </a:t>
            </a:r>
            <a:r>
              <a:rPr lang="en-US" dirty="0" smtClean="0"/>
              <a:t>have </a:t>
            </a:r>
            <a:r>
              <a:rPr lang="en-US" dirty="0"/>
              <a:t>to restock during the year.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14302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3000" dirty="0" smtClean="0"/>
                  <a:t>If the firm </a:t>
                </a:r>
                <a:r>
                  <a:rPr lang="en-US" sz="3000" dirty="0"/>
                  <a:t>has an annual demand </a:t>
                </a:r>
                <a:r>
                  <a:rPr lang="en-US" sz="3000" dirty="0" smtClean="0"/>
                  <a:t>for</a:t>
                </a:r>
                <a:r>
                  <a:rPr lang="tr-TR" sz="3000" dirty="0" smtClean="0"/>
                  <a:t> </a:t>
                </a:r>
                <a:r>
                  <a:rPr lang="en-US" sz="3000" dirty="0" smtClean="0"/>
                  <a:t>inventory </a:t>
                </a:r>
                <a:r>
                  <a:rPr lang="en-US" sz="3000" dirty="0"/>
                  <a:t>material equal to </a:t>
                </a:r>
                <a:r>
                  <a:rPr lang="en-US" sz="3000" i="1" dirty="0"/>
                  <a:t>D </a:t>
                </a:r>
                <a:r>
                  <a:rPr lang="en-US" sz="3000" dirty="0" smtClean="0"/>
                  <a:t>,</a:t>
                </a:r>
                <a:r>
                  <a:rPr lang="tr-TR" sz="3000" dirty="0" smtClean="0"/>
                  <a:t> </a:t>
                </a:r>
                <a:r>
                  <a:rPr lang="en-US" sz="3000" dirty="0" smtClean="0"/>
                  <a:t>and </a:t>
                </a:r>
                <a:r>
                  <a:rPr lang="en-US" sz="3000" dirty="0"/>
                  <a:t>if the </a:t>
                </a:r>
                <a:r>
                  <a:rPr lang="en-US" sz="3000" dirty="0" smtClean="0"/>
                  <a:t>firm </a:t>
                </a:r>
                <a:r>
                  <a:rPr lang="en-US" sz="3000" dirty="0"/>
                  <a:t>purchases </a:t>
                </a:r>
                <a:r>
                  <a:rPr lang="en-US" sz="3000" i="1" dirty="0"/>
                  <a:t>Q </a:t>
                </a:r>
                <a:r>
                  <a:rPr lang="en-US" sz="3000" dirty="0"/>
                  <a:t>each time it places an order, the number </a:t>
                </a:r>
                <a:r>
                  <a:rPr lang="en-US" sz="3000" dirty="0" smtClean="0"/>
                  <a:t>of</a:t>
                </a:r>
                <a:r>
                  <a:rPr lang="tr-TR" sz="3000" dirty="0" smtClean="0"/>
                  <a:t> </a:t>
                </a:r>
                <a:r>
                  <a:rPr lang="en-US" sz="3000" dirty="0" smtClean="0"/>
                  <a:t>orders </a:t>
                </a:r>
                <a:r>
                  <a:rPr lang="en-US" sz="3000" dirty="0"/>
                  <a:t>during the year will be equal to </a:t>
                </a:r>
                <a:r>
                  <a:rPr lang="en-US" sz="3000" i="1" dirty="0"/>
                  <a:t>D / Q </a:t>
                </a:r>
                <a:r>
                  <a:rPr lang="en-US" sz="3000" dirty="0"/>
                  <a:t>. </a:t>
                </a:r>
                <a:endParaRPr lang="tr-TR" sz="3000" dirty="0" smtClean="0"/>
              </a:p>
              <a:p>
                <a:r>
                  <a:rPr lang="en-US" sz="3000" dirty="0" smtClean="0"/>
                  <a:t>Therefore</a:t>
                </a:r>
                <a:r>
                  <a:rPr lang="en-US" sz="3000" dirty="0"/>
                  <a:t>, total </a:t>
                </a:r>
                <a:r>
                  <a:rPr lang="en-US" sz="3000" dirty="0" smtClean="0"/>
                  <a:t>shortage</a:t>
                </a:r>
                <a:r>
                  <a:rPr lang="tr-TR" sz="3000" dirty="0" smtClean="0"/>
                  <a:t> </a:t>
                </a:r>
                <a:r>
                  <a:rPr lang="en-US" sz="3000" dirty="0" smtClean="0"/>
                  <a:t>costs </a:t>
                </a:r>
                <a:r>
                  <a:rPr lang="en-US" sz="3000" dirty="0"/>
                  <a:t>can be estimated as</a:t>
                </a:r>
                <a:r>
                  <a:rPr lang="en-US" sz="3000" dirty="0" smtClean="0"/>
                  <a:t>:</a:t>
                </a:r>
                <a:endParaRPr lang="tr-TR" sz="30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/>
                        </a:rPr>
                        <m:t>𝑆h𝑜𝑟𝑡𝑎𝑔𝑒</m:t>
                      </m:r>
                      <m:r>
                        <a:rPr lang="tr-TR" b="0" i="1" smtClean="0">
                          <a:latin typeface="Cambria Math"/>
                        </a:rPr>
                        <m:t> </m:t>
                      </m:r>
                      <m:r>
                        <a:rPr lang="tr-TR" b="0" i="1" smtClean="0">
                          <a:latin typeface="Cambria Math"/>
                        </a:rPr>
                        <m:t>𝐶𝑜𝑠𝑡</m:t>
                      </m:r>
                      <m:r>
                        <a:rPr lang="tr-TR" b="0" i="1" smtClean="0">
                          <a:latin typeface="Cambria Math"/>
                        </a:rPr>
                        <m:t>=</m:t>
                      </m:r>
                      <m:r>
                        <a:rPr lang="tr-TR" b="0" i="1" smtClean="0">
                          <a:latin typeface="Cambria Math"/>
                        </a:rPr>
                        <m:t>𝐹𝑥</m:t>
                      </m:r>
                      <m:f>
                        <m:fPr>
                          <m:ctrlPr>
                            <a:rPr lang="tr-T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tr-TR" b="0" i="1" smtClean="0">
                              <a:latin typeface="Cambria Math"/>
                            </a:rPr>
                            <m:t>𝐷</m:t>
                          </m:r>
                        </m:num>
                        <m:den>
                          <m:r>
                            <a:rPr lang="tr-TR" b="0" i="1" smtClean="0">
                              <a:latin typeface="Cambria Math"/>
                            </a:rPr>
                            <m:t>𝑄</m:t>
                          </m:r>
                        </m:den>
                      </m:f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161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15784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Given estimates for both components of inventory costs, we can now</a:t>
                </a:r>
                <a:r>
                  <a:rPr lang="tr-TR" dirty="0" smtClean="0"/>
                  <a:t> </a:t>
                </a:r>
                <a:r>
                  <a:rPr lang="en-US" dirty="0" smtClean="0"/>
                  <a:t>estimate </a:t>
                </a:r>
                <a:r>
                  <a:rPr lang="en-US" dirty="0"/>
                  <a:t>the total costs of holding inventory as</a:t>
                </a:r>
                <a:r>
                  <a:rPr lang="en-US" dirty="0" smtClean="0"/>
                  <a:t>:</a:t>
                </a:r>
                <a:endParaRPr lang="tr-TR" dirty="0" smtClean="0"/>
              </a:p>
              <a:p>
                <a:pPr marL="0" indent="0">
                  <a:buNone/>
                </a:pPr>
                <a:endParaRPr lang="tr-TR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b="0" i="1" smtClean="0">
                          <a:latin typeface="Cambria Math"/>
                        </a:rPr>
                        <m:t>𝑇𝑜𝑡𝑎𝑙</m:t>
                      </m:r>
                      <m:r>
                        <a:rPr lang="tr-TR" sz="2400" b="0" i="1" smtClean="0">
                          <a:latin typeface="Cambria Math"/>
                        </a:rPr>
                        <m:t> </m:t>
                      </m:r>
                      <m:r>
                        <a:rPr lang="tr-TR" sz="2400" b="0" i="1" smtClean="0">
                          <a:latin typeface="Cambria Math"/>
                        </a:rPr>
                        <m:t>𝐼𝑛𝑣𝑒𝑛𝑡𝑜𝑟𝑖𝑒𝑠</m:t>
                      </m:r>
                      <m:r>
                        <a:rPr lang="tr-TR" sz="2400" b="0" i="1" smtClean="0">
                          <a:latin typeface="Cambria Math"/>
                        </a:rPr>
                        <m:t> </m:t>
                      </m:r>
                      <m:r>
                        <a:rPr lang="tr-TR" sz="2400" b="0" i="1" smtClean="0">
                          <a:latin typeface="Cambria Math"/>
                        </a:rPr>
                        <m:t>𝐶𝑜𝑠𝑡</m:t>
                      </m:r>
                      <m:r>
                        <a:rPr lang="tr-TR" sz="2400" b="0" i="1" smtClean="0">
                          <a:latin typeface="Cambria Math"/>
                        </a:rPr>
                        <m:t>=</m:t>
                      </m:r>
                      <m:r>
                        <a:rPr lang="tr-TR" sz="2400" i="1">
                          <a:latin typeface="Cambria Math"/>
                        </a:rPr>
                        <m:t>𝐶𝑎𝑟𝑟𝑖𝑛𝑔</m:t>
                      </m:r>
                      <m:r>
                        <a:rPr lang="tr-TR" sz="2400" i="1">
                          <a:latin typeface="Cambria Math"/>
                        </a:rPr>
                        <m:t> </m:t>
                      </m:r>
                      <m:r>
                        <a:rPr lang="tr-TR" sz="2400" i="1">
                          <a:latin typeface="Cambria Math"/>
                        </a:rPr>
                        <m:t>𝐶𝑜𝑠𝑡</m:t>
                      </m:r>
                      <m:r>
                        <a:rPr lang="tr-TR" sz="2400" b="0" i="1" smtClean="0">
                          <a:latin typeface="Cambria Math"/>
                        </a:rPr>
                        <m:t>+</m:t>
                      </m:r>
                      <m:r>
                        <a:rPr lang="tr-TR" sz="2400" i="1">
                          <a:latin typeface="Cambria Math"/>
                        </a:rPr>
                        <m:t>𝑆h𝑜𝑟𝑡𝑎𝑔𝑒</m:t>
                      </m:r>
                      <m:r>
                        <a:rPr lang="tr-TR" sz="2400" i="1">
                          <a:latin typeface="Cambria Math"/>
                        </a:rPr>
                        <m:t> </m:t>
                      </m:r>
                      <m:r>
                        <a:rPr lang="tr-TR" sz="2400" i="1">
                          <a:latin typeface="Cambria Math"/>
                        </a:rPr>
                        <m:t>𝐶𝑜𝑠𝑡</m:t>
                      </m:r>
                    </m:oMath>
                  </m:oMathPara>
                </a14:m>
                <a:endParaRPr lang="tr-TR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/>
                        </a:rPr>
                        <m:t>               </m:t>
                      </m:r>
                      <m:r>
                        <a:rPr lang="tr-TR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tr-TR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tr-TR" i="1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tr-TR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tr-TR" i="1">
                          <a:latin typeface="Cambria Math"/>
                        </a:rPr>
                        <m:t>𝑥𝐶</m:t>
                      </m:r>
                      <m:r>
                        <a:rPr lang="tr-TR" b="0" i="0" smtClean="0">
                          <a:latin typeface="Cambria Math"/>
                        </a:rPr>
                        <m:t>+</m:t>
                      </m:r>
                      <m:r>
                        <a:rPr lang="tr-TR" i="1">
                          <a:latin typeface="Cambria Math"/>
                        </a:rPr>
                        <m:t>𝐹𝑥</m:t>
                      </m:r>
                      <m:f>
                        <m:fPr>
                          <m:ctrlPr>
                            <a:rPr lang="tr-TR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tr-TR" i="1">
                              <a:latin typeface="Cambria Math"/>
                            </a:rPr>
                            <m:t>𝐷</m:t>
                          </m:r>
                        </m:num>
                        <m:den>
                          <m:r>
                            <a:rPr lang="tr-TR" i="1">
                              <a:latin typeface="Cambria Math"/>
                            </a:rPr>
                            <m:t>𝑄</m:t>
                          </m:r>
                        </m:den>
                      </m:f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 r="-274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74103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51" y="1770017"/>
            <a:ext cx="7848600" cy="4783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73737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 the previous formula, </a:t>
            </a:r>
            <a:r>
              <a:rPr lang="en-US" sz="2800" i="1" dirty="0"/>
              <a:t>Q </a:t>
            </a:r>
            <a:r>
              <a:rPr lang="en-US" sz="2800" dirty="0"/>
              <a:t>is our decision variable; that is, we need </a:t>
            </a:r>
            <a:r>
              <a:rPr lang="en-US" sz="2800" dirty="0" smtClean="0"/>
              <a:t>to</a:t>
            </a:r>
            <a:r>
              <a:rPr lang="tr-TR" sz="2800" dirty="0" smtClean="0"/>
              <a:t> </a:t>
            </a:r>
            <a:r>
              <a:rPr lang="en-US" sz="2800" dirty="0" smtClean="0"/>
              <a:t>determine </a:t>
            </a:r>
            <a:r>
              <a:rPr lang="en-US" sz="2800" dirty="0"/>
              <a:t>the optimum order quantity, </a:t>
            </a:r>
            <a:r>
              <a:rPr lang="en-US" sz="2800" i="1" dirty="0"/>
              <a:t>Q </a:t>
            </a:r>
            <a:r>
              <a:rPr lang="en-US" sz="2800" dirty="0"/>
              <a:t>* . </a:t>
            </a:r>
            <a:endParaRPr lang="tr-TR" sz="2800" dirty="0" smtClean="0"/>
          </a:p>
          <a:p>
            <a:r>
              <a:rPr lang="en-US" sz="2800" dirty="0" smtClean="0"/>
              <a:t>All </a:t>
            </a:r>
            <a:r>
              <a:rPr lang="en-US" sz="2800" dirty="0"/>
              <a:t>the other variables ( </a:t>
            </a:r>
            <a:r>
              <a:rPr lang="en-US" sz="2800" i="1" dirty="0"/>
              <a:t>C, F </a:t>
            </a:r>
            <a:r>
              <a:rPr lang="en-US" sz="2800" dirty="0" smtClean="0"/>
              <a:t>,</a:t>
            </a:r>
            <a:r>
              <a:rPr lang="tr-TR" sz="2800" dirty="0" smtClean="0"/>
              <a:t> </a:t>
            </a:r>
            <a:r>
              <a:rPr lang="en-US" sz="2800" dirty="0" smtClean="0"/>
              <a:t>and </a:t>
            </a:r>
            <a:r>
              <a:rPr lang="en-US" sz="2800" i="1" dirty="0"/>
              <a:t>D </a:t>
            </a:r>
            <a:r>
              <a:rPr lang="en-US" sz="2800" dirty="0"/>
              <a:t>) are data we need to provide to solve the problem. Using </a:t>
            </a:r>
            <a:r>
              <a:rPr lang="en-US" sz="2800" dirty="0" smtClean="0"/>
              <a:t>maximum</a:t>
            </a:r>
            <a:r>
              <a:rPr lang="tr-TR" sz="2800" dirty="0" smtClean="0"/>
              <a:t> </a:t>
            </a:r>
            <a:r>
              <a:rPr lang="en-US" sz="2800" dirty="0" smtClean="0"/>
              <a:t>and </a:t>
            </a:r>
            <a:r>
              <a:rPr lang="en-US" sz="2800" dirty="0"/>
              <a:t>minimum </a:t>
            </a:r>
            <a:r>
              <a:rPr lang="en-US" sz="2800" dirty="0" smtClean="0"/>
              <a:t>identification </a:t>
            </a:r>
            <a:r>
              <a:rPr lang="en-US" sz="2800" dirty="0"/>
              <a:t>techniques, </a:t>
            </a:r>
            <a:r>
              <a:rPr lang="en-US" sz="2800" i="1" dirty="0"/>
              <a:t>Q </a:t>
            </a:r>
            <a:r>
              <a:rPr lang="en-US" sz="2800" dirty="0"/>
              <a:t>* can be obtained </a:t>
            </a:r>
            <a:r>
              <a:rPr lang="en-US" sz="2800" dirty="0" smtClean="0"/>
              <a:t>by</a:t>
            </a:r>
            <a:r>
              <a:rPr lang="tr-TR" sz="2800" dirty="0" smtClean="0"/>
              <a:t> solving:</a:t>
            </a:r>
          </a:p>
          <a:p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876800"/>
            <a:ext cx="35814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087713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Naturally, the optimum order quantity is increasing in total </a:t>
            </a:r>
            <a:r>
              <a:rPr lang="en-US" dirty="0" smtClean="0"/>
              <a:t>demand,</a:t>
            </a:r>
            <a:r>
              <a:rPr lang="tr-TR" dirty="0" smtClean="0"/>
              <a:t> </a:t>
            </a:r>
            <a:r>
              <a:rPr lang="en-US" i="1" dirty="0" smtClean="0"/>
              <a:t>D</a:t>
            </a:r>
            <a:r>
              <a:rPr lang="en-US" dirty="0" smtClean="0"/>
              <a:t>. </a:t>
            </a:r>
            <a:r>
              <a:rPr lang="en-US" dirty="0"/>
              <a:t>Additionally, </a:t>
            </a:r>
            <a:r>
              <a:rPr lang="en-US" i="1" dirty="0"/>
              <a:t>Q </a:t>
            </a:r>
            <a:r>
              <a:rPr lang="en-US" dirty="0"/>
              <a:t>* is increasing in per-order </a:t>
            </a:r>
            <a:r>
              <a:rPr lang="en-US" dirty="0" smtClean="0"/>
              <a:t>fixed </a:t>
            </a:r>
            <a:r>
              <a:rPr lang="en-US" dirty="0"/>
              <a:t>costs, </a:t>
            </a:r>
            <a:r>
              <a:rPr lang="en-US" i="1" dirty="0"/>
              <a:t>F; </a:t>
            </a:r>
            <a:r>
              <a:rPr lang="en-US" dirty="0"/>
              <a:t>that is,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higher </a:t>
            </a:r>
            <a:r>
              <a:rPr lang="en-US" dirty="0"/>
              <a:t>these costs are, the more the </a:t>
            </a:r>
            <a:r>
              <a:rPr lang="en-US" dirty="0" smtClean="0"/>
              <a:t>firm </a:t>
            </a:r>
            <a:r>
              <a:rPr lang="en-US" dirty="0"/>
              <a:t>will attempt to avoid </a:t>
            </a:r>
            <a:r>
              <a:rPr lang="en-US" dirty="0" smtClean="0"/>
              <a:t>them</a:t>
            </a:r>
            <a:r>
              <a:rPr lang="tr-TR" dirty="0" smtClean="0"/>
              <a:t> </a:t>
            </a:r>
            <a:r>
              <a:rPr lang="en-US" dirty="0" smtClean="0"/>
              <a:t>by </a:t>
            </a:r>
            <a:r>
              <a:rPr lang="en-US" dirty="0"/>
              <a:t>ordering larger quantities each time it places an order. </a:t>
            </a:r>
            <a:endParaRPr lang="tr-TR" dirty="0" smtClean="0"/>
          </a:p>
          <a:p>
            <a:pPr algn="just"/>
            <a:r>
              <a:rPr lang="en-US" dirty="0" smtClean="0"/>
              <a:t>Finally</a:t>
            </a:r>
            <a:r>
              <a:rPr lang="en-US" dirty="0"/>
              <a:t>, </a:t>
            </a:r>
            <a:r>
              <a:rPr lang="en-US" i="1" dirty="0" smtClean="0"/>
              <a:t>Q</a:t>
            </a:r>
            <a:r>
              <a:rPr lang="en-US" dirty="0" smtClean="0"/>
              <a:t>*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decreasing in </a:t>
            </a:r>
            <a:r>
              <a:rPr lang="en-US" i="1" dirty="0" smtClean="0"/>
              <a:t>C</a:t>
            </a:r>
            <a:r>
              <a:rPr lang="en-US" dirty="0" smtClean="0"/>
              <a:t>, </a:t>
            </a:r>
            <a:r>
              <a:rPr lang="en-US" dirty="0"/>
              <a:t>the per-unit carrying costs; thus, the higher </a:t>
            </a:r>
            <a:r>
              <a:rPr lang="en-US" dirty="0" smtClean="0"/>
              <a:t>these</a:t>
            </a:r>
            <a:r>
              <a:rPr lang="tr-TR" dirty="0" smtClean="0"/>
              <a:t> </a:t>
            </a:r>
            <a:r>
              <a:rPr lang="en-US" dirty="0" smtClean="0"/>
              <a:t>costs </a:t>
            </a:r>
            <a:r>
              <a:rPr lang="en-US" dirty="0"/>
              <a:t>are, the lower the investment in inventory the </a:t>
            </a:r>
            <a:r>
              <a:rPr lang="en-US" dirty="0" smtClean="0"/>
              <a:t>firm </a:t>
            </a:r>
            <a:r>
              <a:rPr lang="en-US" dirty="0"/>
              <a:t>will be </a:t>
            </a:r>
            <a:r>
              <a:rPr lang="en-US" dirty="0" smtClean="0"/>
              <a:t>willing</a:t>
            </a:r>
            <a:r>
              <a:rPr lang="tr-TR" dirty="0" smtClean="0"/>
              <a:t>to </a:t>
            </a:r>
            <a:r>
              <a:rPr lang="tr-TR" dirty="0"/>
              <a:t>make.</a:t>
            </a:r>
          </a:p>
        </p:txBody>
      </p:sp>
    </p:spTree>
    <p:extLst>
      <p:ext uri="{BB962C8B-B14F-4D97-AF65-F5344CB8AC3E}">
        <p14:creationId xmlns:p14="http://schemas.microsoft.com/office/powerpoint/2010/main" val="9816611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Autofit/>
          </a:bodyPr>
          <a:lstStyle/>
          <a:p>
            <a:r>
              <a:rPr lang="en-US" sz="2300" dirty="0"/>
              <a:t>EOQ model described earlier assumes, among </a:t>
            </a:r>
            <a:r>
              <a:rPr lang="en-US" sz="2300" dirty="0" smtClean="0"/>
              <a:t>other</a:t>
            </a:r>
            <a:r>
              <a:rPr lang="tr-TR" sz="2300" dirty="0" smtClean="0"/>
              <a:t> </a:t>
            </a:r>
            <a:r>
              <a:rPr lang="en-US" sz="2300" dirty="0" smtClean="0"/>
              <a:t>things</a:t>
            </a:r>
            <a:r>
              <a:rPr lang="en-US" sz="2300" dirty="0"/>
              <a:t>, that restocking is performed when inventory is </a:t>
            </a:r>
            <a:r>
              <a:rPr lang="en-US" sz="2300" dirty="0" smtClean="0"/>
              <a:t>completely</a:t>
            </a:r>
            <a:r>
              <a:rPr lang="tr-TR" sz="2300" dirty="0" smtClean="0"/>
              <a:t> </a:t>
            </a:r>
            <a:r>
              <a:rPr lang="en-US" sz="2300" dirty="0" smtClean="0"/>
              <a:t>exhausted</a:t>
            </a:r>
            <a:r>
              <a:rPr lang="en-US" sz="2300" dirty="0"/>
              <a:t>. However, while in reality this might be ideal (it would help </a:t>
            </a:r>
            <a:r>
              <a:rPr lang="en-US" sz="2300" dirty="0" smtClean="0"/>
              <a:t>in</a:t>
            </a:r>
            <a:r>
              <a:rPr lang="tr-TR" sz="2300" dirty="0" smtClean="0"/>
              <a:t> </a:t>
            </a:r>
            <a:r>
              <a:rPr lang="en-US" sz="2300" dirty="0" smtClean="0"/>
              <a:t>minimizing </a:t>
            </a:r>
            <a:r>
              <a:rPr lang="en-US" sz="2300" dirty="0"/>
              <a:t>average holdings), it is usually not the case. Indeed, it is </a:t>
            </a:r>
            <a:r>
              <a:rPr lang="en-US" sz="2300" dirty="0" smtClean="0"/>
              <a:t>common</a:t>
            </a:r>
            <a:r>
              <a:rPr lang="tr-TR" sz="2300" dirty="0" smtClean="0"/>
              <a:t> </a:t>
            </a:r>
            <a:r>
              <a:rPr lang="en-US" sz="2300" dirty="0" smtClean="0"/>
              <a:t>to find f</a:t>
            </a:r>
            <a:r>
              <a:rPr lang="tr-TR" sz="2300" dirty="0" smtClean="0"/>
              <a:t>i</a:t>
            </a:r>
            <a:r>
              <a:rPr lang="en-US" sz="2300" dirty="0" err="1" smtClean="0"/>
              <a:t>rms</a:t>
            </a:r>
            <a:r>
              <a:rPr lang="en-US" sz="2300" dirty="0" smtClean="0"/>
              <a:t> </a:t>
            </a:r>
            <a:r>
              <a:rPr lang="en-US" sz="2300" dirty="0"/>
              <a:t>placing orders according to some predetermined </a:t>
            </a:r>
            <a:r>
              <a:rPr lang="en-US" sz="2300" i="1" dirty="0" smtClean="0"/>
              <a:t>lead</a:t>
            </a:r>
            <a:r>
              <a:rPr lang="tr-TR" sz="2300" i="1" dirty="0" smtClean="0"/>
              <a:t> </a:t>
            </a:r>
            <a:r>
              <a:rPr lang="en-US" sz="2300" i="1" dirty="0" smtClean="0"/>
              <a:t>time </a:t>
            </a:r>
            <a:r>
              <a:rPr lang="en-US" sz="2300" dirty="0"/>
              <a:t>. </a:t>
            </a:r>
            <a:endParaRPr lang="tr-TR" sz="2300" dirty="0" smtClean="0"/>
          </a:p>
          <a:p>
            <a:pPr marL="0" indent="0">
              <a:buNone/>
            </a:pPr>
            <a:r>
              <a:rPr lang="tr-TR" sz="2300" dirty="0" smtClean="0"/>
              <a:t>.</a:t>
            </a:r>
            <a:endParaRPr lang="tr-TR" sz="2300" dirty="0"/>
          </a:p>
        </p:txBody>
      </p:sp>
    </p:spTree>
    <p:extLst>
      <p:ext uri="{BB962C8B-B14F-4D97-AF65-F5344CB8AC3E}">
        <p14:creationId xmlns:p14="http://schemas.microsoft.com/office/powerpoint/2010/main" val="44475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is such an investment </a:t>
            </a:r>
            <a:r>
              <a:rPr lang="en-US" dirty="0" smtClean="0"/>
              <a:t>so</a:t>
            </a:r>
            <a:r>
              <a:rPr lang="tr-TR" dirty="0" smtClean="0"/>
              <a:t> </a:t>
            </a:r>
            <a:r>
              <a:rPr lang="en-US" dirty="0" smtClean="0"/>
              <a:t>important to</a:t>
            </a:r>
            <a:r>
              <a:rPr lang="tr-TR" dirty="0" smtClean="0"/>
              <a:t> a firm</a:t>
            </a:r>
            <a:r>
              <a:rPr lang="tr-TR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Well, inventory balances can help </a:t>
            </a:r>
            <a:r>
              <a:rPr lang="en-US" dirty="0" smtClean="0"/>
              <a:t>firms </a:t>
            </a:r>
            <a:r>
              <a:rPr lang="en-US" dirty="0"/>
              <a:t>meet variation in </a:t>
            </a:r>
            <a:r>
              <a:rPr lang="en-US" dirty="0" smtClean="0"/>
              <a:t>demand,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well as variation in the supply of raw materials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 smtClean="0"/>
              <a:t>They </a:t>
            </a:r>
            <a:r>
              <a:rPr lang="en-US" dirty="0"/>
              <a:t>can also allow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flexibility </a:t>
            </a:r>
            <a:r>
              <a:rPr lang="en-US" dirty="0"/>
              <a:t>in the production schedule, and they can allow a </a:t>
            </a:r>
            <a:r>
              <a:rPr lang="en-US" dirty="0" smtClean="0"/>
              <a:t>firm </a:t>
            </a:r>
            <a:r>
              <a:rPr lang="en-US" dirty="0"/>
              <a:t>to </a:t>
            </a:r>
            <a:r>
              <a:rPr lang="en-US" dirty="0" smtClean="0"/>
              <a:t>take</a:t>
            </a:r>
            <a:r>
              <a:rPr lang="tr-TR" dirty="0" smtClean="0"/>
              <a:t> </a:t>
            </a:r>
            <a:r>
              <a:rPr lang="en-US" dirty="0" smtClean="0"/>
              <a:t>advantage </a:t>
            </a:r>
            <a:r>
              <a:rPr lang="en-US" dirty="0"/>
              <a:t>of economies related to purchase order size. Yet not all types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inventory </a:t>
            </a:r>
            <a:r>
              <a:rPr lang="en-US" dirty="0"/>
              <a:t>are easy to turn into cash.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01890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Taking such behavior into account would naturally alter our previous</a:t>
            </a:r>
            <a:r>
              <a:rPr lang="tr-TR" dirty="0"/>
              <a:t> </a:t>
            </a:r>
            <a:r>
              <a:rPr lang="en-US" dirty="0"/>
              <a:t>results, but the basic idea remains the same: the order will be placed</a:t>
            </a:r>
            <a:r>
              <a:rPr lang="tr-TR" dirty="0"/>
              <a:t> </a:t>
            </a:r>
            <a:r>
              <a:rPr lang="en-US" dirty="0"/>
              <a:t>not at the time when inventory reaches zero, but at a </a:t>
            </a:r>
            <a:r>
              <a:rPr lang="en-US" i="1" dirty="0"/>
              <a:t>given lead time </a:t>
            </a:r>
            <a:r>
              <a:rPr lang="en-US" dirty="0"/>
              <a:t>before</a:t>
            </a:r>
            <a:r>
              <a:rPr lang="tr-TR" dirty="0"/>
              <a:t> </a:t>
            </a:r>
            <a:r>
              <a:rPr lang="en-US" dirty="0"/>
              <a:t>the zero boundary is reached. </a:t>
            </a:r>
            <a:endParaRPr lang="tr-TR" dirty="0"/>
          </a:p>
          <a:p>
            <a:r>
              <a:rPr lang="en-US" dirty="0"/>
              <a:t>Similarly, the model can be adjusted to</a:t>
            </a:r>
            <a:r>
              <a:rPr lang="tr-TR" dirty="0"/>
              <a:t> </a:t>
            </a:r>
            <a:r>
              <a:rPr lang="en-US" dirty="0"/>
              <a:t>allow firms with high potential stock-out costs to set pre-established </a:t>
            </a:r>
            <a:r>
              <a:rPr lang="en-US" i="1" dirty="0"/>
              <a:t>safety</a:t>
            </a:r>
            <a:r>
              <a:rPr lang="tr-TR" i="1" dirty="0"/>
              <a:t> </a:t>
            </a:r>
            <a:r>
              <a:rPr lang="en-US" i="1" dirty="0"/>
              <a:t>inventory </a:t>
            </a:r>
            <a:r>
              <a:rPr lang="en-US" dirty="0"/>
              <a:t>levels that trigger new orders when such thresholds are reached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39822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INVENTORY AND HEDGING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Inventory holdings can also help guard against unfavorable changes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price of raw materials, due, for instance, to changes in </a:t>
            </a:r>
            <a:r>
              <a:rPr lang="en-US" dirty="0" smtClean="0"/>
              <a:t>commodity</a:t>
            </a:r>
            <a:r>
              <a:rPr lang="tr-TR" dirty="0" smtClean="0"/>
              <a:t> </a:t>
            </a:r>
            <a:r>
              <a:rPr lang="en-US" dirty="0" smtClean="0"/>
              <a:t>prices </a:t>
            </a:r>
            <a:r>
              <a:rPr lang="en-US" dirty="0"/>
              <a:t>or to </a:t>
            </a:r>
            <a:r>
              <a:rPr lang="en-US" dirty="0" smtClean="0"/>
              <a:t>inflation</a:t>
            </a:r>
            <a:r>
              <a:rPr lang="en-US" dirty="0"/>
              <a:t>. Indeed, some </a:t>
            </a:r>
            <a:r>
              <a:rPr lang="en-US" dirty="0" smtClean="0"/>
              <a:t>fi</a:t>
            </a:r>
            <a:r>
              <a:rPr lang="tr-TR" dirty="0" smtClean="0"/>
              <a:t>r</a:t>
            </a:r>
            <a:r>
              <a:rPr lang="en-US" dirty="0" err="1" smtClean="0"/>
              <a:t>ms</a:t>
            </a:r>
            <a:r>
              <a:rPr lang="en-US" dirty="0" smtClean="0"/>
              <a:t> </a:t>
            </a:r>
            <a:r>
              <a:rPr lang="en-US" dirty="0"/>
              <a:t>go so far as to decide that, </a:t>
            </a:r>
            <a:r>
              <a:rPr lang="en-US" dirty="0" smtClean="0"/>
              <a:t>due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nature of their business, they do not want to hold any raw </a:t>
            </a:r>
            <a:r>
              <a:rPr lang="en-US" dirty="0" smtClean="0"/>
              <a:t>material</a:t>
            </a:r>
            <a:r>
              <a:rPr lang="tr-TR" dirty="0" smtClean="0"/>
              <a:t> </a:t>
            </a:r>
            <a:r>
              <a:rPr lang="en-US" dirty="0" smtClean="0"/>
              <a:t>price </a:t>
            </a:r>
            <a:r>
              <a:rPr lang="en-US" dirty="0"/>
              <a:t>risk and thus they purchase and maintain in their inventory all </a:t>
            </a:r>
            <a:r>
              <a:rPr lang="en-US" dirty="0" smtClean="0"/>
              <a:t>their</a:t>
            </a:r>
            <a:r>
              <a:rPr lang="tr-TR" dirty="0" smtClean="0"/>
              <a:t> </a:t>
            </a:r>
            <a:r>
              <a:rPr lang="en-US" dirty="0" smtClean="0"/>
              <a:t>product </a:t>
            </a:r>
            <a:r>
              <a:rPr lang="en-US" dirty="0"/>
              <a:t>needs for an entire project. </a:t>
            </a:r>
            <a:endParaRPr lang="tr-TR" dirty="0" smtClean="0"/>
          </a:p>
          <a:p>
            <a:r>
              <a:rPr lang="en-US" dirty="0" smtClean="0"/>
              <a:t>This </a:t>
            </a:r>
            <a:r>
              <a:rPr lang="en-US" dirty="0"/>
              <a:t>sort of hedging practice is </a:t>
            </a:r>
            <a:r>
              <a:rPr lang="en-US" dirty="0" smtClean="0"/>
              <a:t>quite</a:t>
            </a:r>
            <a:r>
              <a:rPr lang="tr-TR" dirty="0" smtClean="0"/>
              <a:t> </a:t>
            </a:r>
            <a:r>
              <a:rPr lang="en-US" dirty="0" smtClean="0"/>
              <a:t>common </a:t>
            </a:r>
            <a:r>
              <a:rPr lang="en-US" dirty="0"/>
              <a:t>in the case of construction projects, especially if the </a:t>
            </a:r>
            <a:r>
              <a:rPr lang="en-US" dirty="0" smtClean="0"/>
              <a:t>firm has</a:t>
            </a:r>
            <a:r>
              <a:rPr lang="tr-TR" dirty="0" smtClean="0"/>
              <a:t> </a:t>
            </a:r>
            <a:r>
              <a:rPr lang="en-US" dirty="0" smtClean="0"/>
              <a:t>agreed </a:t>
            </a:r>
            <a:r>
              <a:rPr lang="en-US" dirty="0"/>
              <a:t>to deliver the project at a </a:t>
            </a:r>
            <a:r>
              <a:rPr lang="en-US" dirty="0" smtClean="0"/>
              <a:t>fixed </a:t>
            </a:r>
            <a:r>
              <a:rPr lang="en-US" dirty="0"/>
              <a:t>price.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258110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OPTIMAL INVENTORY LEVELS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Thus far we have discussed many factors that a </a:t>
            </a:r>
            <a:r>
              <a:rPr lang="en-US" dirty="0" smtClean="0"/>
              <a:t>firm </a:t>
            </a:r>
            <a:r>
              <a:rPr lang="en-US" dirty="0"/>
              <a:t>should consider </a:t>
            </a:r>
            <a:r>
              <a:rPr lang="en-US" dirty="0" smtClean="0"/>
              <a:t>in</a:t>
            </a:r>
            <a:r>
              <a:rPr lang="tr-TR" dirty="0" smtClean="0"/>
              <a:t> setting </a:t>
            </a:r>
            <a:r>
              <a:rPr lang="tr-TR" dirty="0"/>
              <a:t>optimal inventory levels</a:t>
            </a:r>
            <a:r>
              <a:rPr lang="tr-TR" dirty="0" smtClean="0"/>
              <a:t>. </a:t>
            </a:r>
            <a:r>
              <a:rPr lang="en-US" dirty="0"/>
              <a:t>Note that we could add to the aforementioned criteria other </a:t>
            </a:r>
            <a:r>
              <a:rPr lang="en-US" dirty="0" smtClean="0"/>
              <a:t>factors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may also be relevant to the management of inventory. </a:t>
            </a:r>
            <a:endParaRPr lang="tr-TR" dirty="0" smtClean="0"/>
          </a:p>
          <a:p>
            <a:r>
              <a:rPr lang="en-US" dirty="0" smtClean="0"/>
              <a:t>For example,</a:t>
            </a:r>
            <a:r>
              <a:rPr lang="tr-TR" dirty="0" smtClean="0"/>
              <a:t> </a:t>
            </a:r>
            <a:r>
              <a:rPr lang="en-US" dirty="0" smtClean="0"/>
              <a:t>if </a:t>
            </a:r>
            <a:r>
              <a:rPr lang="en-US" dirty="0"/>
              <a:t>a </a:t>
            </a:r>
            <a:r>
              <a:rPr lang="en-US" dirty="0" smtClean="0"/>
              <a:t>firm </a:t>
            </a:r>
            <a:r>
              <a:rPr lang="en-US" dirty="0"/>
              <a:t>produces and sells components for replacement purposes, </a:t>
            </a:r>
            <a:r>
              <a:rPr lang="en-US" dirty="0" smtClean="0"/>
              <a:t>then</a:t>
            </a:r>
            <a:r>
              <a:rPr lang="tr-TR" dirty="0" smtClean="0"/>
              <a:t> </a:t>
            </a:r>
            <a:r>
              <a:rPr lang="en-US" dirty="0" smtClean="0"/>
              <a:t>it </a:t>
            </a:r>
            <a:r>
              <a:rPr lang="en-US" dirty="0"/>
              <a:t>will probably need to hold a much larger inventory than a similar </a:t>
            </a:r>
            <a:r>
              <a:rPr lang="en-US" dirty="0" smtClean="0"/>
              <a:t>firm</a:t>
            </a:r>
            <a:r>
              <a:rPr lang="tr-TR" dirty="0"/>
              <a:t> </a:t>
            </a:r>
            <a:r>
              <a:rPr lang="en-US" dirty="0" smtClean="0"/>
              <a:t>that </a:t>
            </a:r>
            <a:r>
              <a:rPr lang="en-US" dirty="0"/>
              <a:t>sells the same components to original equipment manufacturers.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125765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Consider the case of a </a:t>
            </a:r>
            <a:r>
              <a:rPr lang="en-US" dirty="0" smtClean="0"/>
              <a:t>firm </a:t>
            </a:r>
            <a:r>
              <a:rPr lang="en-US" dirty="0"/>
              <a:t>that sells auto parts for replacement </a:t>
            </a:r>
            <a:r>
              <a:rPr lang="en-US" dirty="0" smtClean="0"/>
              <a:t>purposes:</a:t>
            </a:r>
            <a:r>
              <a:rPr lang="tr-TR" dirty="0" smtClean="0"/>
              <a:t> </a:t>
            </a:r>
            <a:r>
              <a:rPr lang="en-US" dirty="0" smtClean="0"/>
              <a:t>this firm </a:t>
            </a:r>
            <a:r>
              <a:rPr lang="en-US" dirty="0"/>
              <a:t>will probably need to keep in its inventory not only those </a:t>
            </a:r>
            <a:r>
              <a:rPr lang="en-US" dirty="0" smtClean="0"/>
              <a:t>components</a:t>
            </a:r>
            <a:r>
              <a:rPr lang="tr-TR" dirty="0" smtClean="0"/>
              <a:t> </a:t>
            </a:r>
            <a:r>
              <a:rPr lang="en-US" dirty="0" smtClean="0"/>
              <a:t>used </a:t>
            </a:r>
            <a:r>
              <a:rPr lang="en-US" dirty="0"/>
              <a:t>in current models but also those used in still-in-use </a:t>
            </a:r>
            <a:r>
              <a:rPr lang="en-US" dirty="0" smtClean="0"/>
              <a:t>older</a:t>
            </a:r>
            <a:r>
              <a:rPr lang="tr-TR" dirty="0" smtClean="0"/>
              <a:t> </a:t>
            </a:r>
            <a:r>
              <a:rPr lang="en-US" dirty="0" smtClean="0"/>
              <a:t>cars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Similarly</a:t>
            </a:r>
            <a:r>
              <a:rPr lang="en-US" dirty="0"/>
              <a:t>, if a </a:t>
            </a:r>
            <a:r>
              <a:rPr lang="en-US" dirty="0" smtClean="0"/>
              <a:t>firm </a:t>
            </a:r>
            <a:r>
              <a:rPr lang="en-US" dirty="0"/>
              <a:t>produces and sells within a highly seasonal </a:t>
            </a:r>
            <a:r>
              <a:rPr lang="en-US" dirty="0" smtClean="0"/>
              <a:t>framework,</a:t>
            </a:r>
            <a:r>
              <a:rPr lang="tr-TR" dirty="0" smtClean="0"/>
              <a:t> </a:t>
            </a:r>
            <a:r>
              <a:rPr lang="en-US" dirty="0" smtClean="0"/>
              <a:t>then </a:t>
            </a:r>
            <a:r>
              <a:rPr lang="en-US" dirty="0"/>
              <a:t>its optimal inventory will depend on whether it </a:t>
            </a:r>
            <a:r>
              <a:rPr lang="en-US" dirty="0" smtClean="0"/>
              <a:t>employs</a:t>
            </a:r>
            <a:r>
              <a:rPr lang="tr-TR" dirty="0" smtClean="0"/>
              <a:t> </a:t>
            </a:r>
            <a:r>
              <a:rPr lang="en-US" dirty="0" smtClean="0"/>
              <a:t>seasonal </a:t>
            </a:r>
            <a:r>
              <a:rPr lang="en-US" dirty="0"/>
              <a:t>or level production systems.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431288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CONCLUSION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</a:t>
            </a:r>
            <a:r>
              <a:rPr lang="en-US" dirty="0"/>
              <a:t>this chapter, we started by discussing the importance of </a:t>
            </a:r>
            <a:r>
              <a:rPr lang="en-US" dirty="0" smtClean="0"/>
              <a:t>efficient inventory</a:t>
            </a:r>
            <a:r>
              <a:rPr lang="tr-TR" dirty="0" smtClean="0"/>
              <a:t> </a:t>
            </a:r>
            <a:r>
              <a:rPr lang="en-US" dirty="0" smtClean="0"/>
              <a:t>management</a:t>
            </a:r>
            <a:r>
              <a:rPr lang="en-US" dirty="0"/>
              <a:t>. The </a:t>
            </a:r>
            <a:r>
              <a:rPr lang="en-US" dirty="0" smtClean="0"/>
              <a:t>first </a:t>
            </a:r>
            <a:r>
              <a:rPr lang="en-US" dirty="0"/>
              <a:t>part of the chapter stressed the fact that, </a:t>
            </a:r>
            <a:r>
              <a:rPr lang="en-US" dirty="0" smtClean="0"/>
              <a:t>like</a:t>
            </a:r>
            <a:r>
              <a:rPr lang="tr-TR" dirty="0" smtClean="0"/>
              <a:t> </a:t>
            </a:r>
            <a:r>
              <a:rPr lang="en-US" dirty="0" smtClean="0"/>
              <a:t>other </a:t>
            </a:r>
            <a:r>
              <a:rPr lang="en-US" dirty="0"/>
              <a:t>assets, inventory is an investment and as such needs to be </a:t>
            </a:r>
            <a:r>
              <a:rPr lang="en-US" dirty="0" smtClean="0"/>
              <a:t>financed</a:t>
            </a:r>
            <a:r>
              <a:rPr lang="tr-TR" dirty="0"/>
              <a:t> </a:t>
            </a:r>
            <a:r>
              <a:rPr lang="en-US" dirty="0" smtClean="0"/>
              <a:t>by </a:t>
            </a:r>
            <a:r>
              <a:rPr lang="en-US" dirty="0"/>
              <a:t>the </a:t>
            </a:r>
            <a:r>
              <a:rPr lang="en-US" dirty="0" smtClean="0"/>
              <a:t>firm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Next</a:t>
            </a:r>
            <a:r>
              <a:rPr lang="en-US" dirty="0"/>
              <a:t>, we presented the main factors affecting </a:t>
            </a:r>
            <a:r>
              <a:rPr lang="en-US" dirty="0" smtClean="0"/>
              <a:t>firms</a:t>
            </a:r>
            <a:r>
              <a:rPr lang="en-US" dirty="0"/>
              <a:t>’ </a:t>
            </a:r>
            <a:r>
              <a:rPr lang="en-US" dirty="0" smtClean="0"/>
              <a:t>inventory</a:t>
            </a:r>
            <a:r>
              <a:rPr lang="tr-TR" dirty="0" smtClean="0"/>
              <a:t> </a:t>
            </a:r>
            <a:r>
              <a:rPr lang="en-US" dirty="0" smtClean="0"/>
              <a:t>policies</a:t>
            </a:r>
            <a:r>
              <a:rPr lang="en-US" dirty="0"/>
              <a:t>. Finally, we considered some of the hedging implications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holding </a:t>
            </a:r>
            <a:r>
              <a:rPr lang="en-US" dirty="0"/>
              <a:t>inventory, and we provided a summary discussion on </a:t>
            </a:r>
            <a:r>
              <a:rPr lang="en-US" dirty="0" smtClean="0"/>
              <a:t>various</a:t>
            </a:r>
            <a:r>
              <a:rPr lang="tr-TR" dirty="0" smtClean="0"/>
              <a:t> </a:t>
            </a:r>
            <a:r>
              <a:rPr lang="en-US" dirty="0" smtClean="0"/>
              <a:t>factors </a:t>
            </a:r>
            <a:r>
              <a:rPr lang="en-US" dirty="0"/>
              <a:t>relevant to identifying optimal inventory balances.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401083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NEXT WEEK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CHAPTER 8 &amp; 9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6639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Inventory management involves the setting of inventory levels so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to</a:t>
            </a:r>
            <a:r>
              <a:rPr lang="tr-TR" dirty="0"/>
              <a:t> </a:t>
            </a:r>
            <a:r>
              <a:rPr lang="en-US" dirty="0" smtClean="0"/>
              <a:t>maximize </a:t>
            </a:r>
            <a:r>
              <a:rPr lang="en-US" dirty="0"/>
              <a:t>the </a:t>
            </a:r>
            <a:r>
              <a:rPr lang="en-US" dirty="0" smtClean="0"/>
              <a:t>benefits </a:t>
            </a:r>
            <a:r>
              <a:rPr lang="en-US" dirty="0"/>
              <a:t>while minimizing the costs of holding </a:t>
            </a:r>
            <a:r>
              <a:rPr lang="en-US" dirty="0" smtClean="0"/>
              <a:t>inventory.</a:t>
            </a:r>
            <a:endParaRPr lang="tr-TR" dirty="0" smtClean="0"/>
          </a:p>
          <a:p>
            <a:pPr algn="just"/>
            <a:r>
              <a:rPr lang="en-US" dirty="0" smtClean="0"/>
              <a:t>Inventory </a:t>
            </a:r>
            <a:r>
              <a:rPr lang="en-US" dirty="0"/>
              <a:t>management is important to most </a:t>
            </a:r>
            <a:r>
              <a:rPr lang="en-US" dirty="0" smtClean="0"/>
              <a:t>firms</a:t>
            </a:r>
            <a:r>
              <a:rPr lang="en-US" dirty="0"/>
              <a:t>, for a diverse set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reasons</a:t>
            </a:r>
            <a:r>
              <a:rPr lang="en-US" dirty="0"/>
              <a:t>. For example, </a:t>
            </a:r>
            <a:r>
              <a:rPr lang="en-US" dirty="0" smtClean="0"/>
              <a:t>firms </a:t>
            </a:r>
            <a:r>
              <a:rPr lang="en-US" dirty="0"/>
              <a:t>that sell goods associated with high </a:t>
            </a:r>
            <a:r>
              <a:rPr lang="en-US" dirty="0" smtClean="0"/>
              <a:t>obsolescence</a:t>
            </a:r>
            <a:r>
              <a:rPr lang="tr-TR" dirty="0" smtClean="0"/>
              <a:t> </a:t>
            </a:r>
            <a:r>
              <a:rPr lang="en-US" dirty="0" smtClean="0"/>
              <a:t>rates </a:t>
            </a:r>
            <a:r>
              <a:rPr lang="en-US" dirty="0"/>
              <a:t>(e.g., high-technology goods or goods related to </a:t>
            </a:r>
            <a:r>
              <a:rPr lang="en-US" dirty="0" smtClean="0"/>
              <a:t>fashion</a:t>
            </a:r>
            <a:r>
              <a:rPr lang="tr-TR" dirty="0" smtClean="0"/>
              <a:t> </a:t>
            </a:r>
            <a:r>
              <a:rPr lang="en-US" dirty="0" smtClean="0"/>
              <a:t>trends</a:t>
            </a:r>
            <a:r>
              <a:rPr lang="en-US" dirty="0"/>
              <a:t>) need to take care to not set inventory levels so high that </a:t>
            </a:r>
            <a:r>
              <a:rPr lang="en-US" dirty="0" smtClean="0"/>
              <a:t>they</a:t>
            </a:r>
            <a:r>
              <a:rPr lang="tr-TR" dirty="0" smtClean="0"/>
              <a:t> </a:t>
            </a:r>
            <a:r>
              <a:rPr lang="en-US" dirty="0" smtClean="0"/>
              <a:t>could </a:t>
            </a:r>
            <a:r>
              <a:rPr lang="en-US" dirty="0"/>
              <a:t>suffer </a:t>
            </a:r>
            <a:r>
              <a:rPr lang="en-US" dirty="0" smtClean="0"/>
              <a:t>significant </a:t>
            </a:r>
            <a:r>
              <a:rPr lang="en-US" dirty="0"/>
              <a:t>losses in terms of inventory obsolescence.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9329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In </a:t>
            </a:r>
            <a:r>
              <a:rPr lang="tr-TR" dirty="0" smtClean="0"/>
              <a:t>addition, </a:t>
            </a:r>
            <a:r>
              <a:rPr lang="en-US" dirty="0" smtClean="0"/>
              <a:t>firms </a:t>
            </a:r>
            <a:r>
              <a:rPr lang="en-US" dirty="0"/>
              <a:t>that sell perishable goods need to avoid inventory levels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far </a:t>
            </a:r>
            <a:r>
              <a:rPr lang="en-US" dirty="0"/>
              <a:t>exceed short-term demand to avoid losses from perished inventory.</a:t>
            </a:r>
          </a:p>
          <a:p>
            <a:pPr algn="just"/>
            <a:r>
              <a:rPr lang="en-US" dirty="0"/>
              <a:t>On the other hand, </a:t>
            </a:r>
            <a:r>
              <a:rPr lang="en-US" dirty="0" smtClean="0"/>
              <a:t>firms </a:t>
            </a:r>
            <a:r>
              <a:rPr lang="en-US" dirty="0"/>
              <a:t>that sell goods that are hard to access (</a:t>
            </a:r>
            <a:r>
              <a:rPr lang="en-US" dirty="0" smtClean="0"/>
              <a:t>e.g.</a:t>
            </a:r>
            <a:r>
              <a:rPr lang="tr-TR" dirty="0" smtClean="0"/>
              <a:t> </a:t>
            </a:r>
            <a:r>
              <a:rPr lang="en-US" dirty="0" smtClean="0"/>
              <a:t>because </a:t>
            </a:r>
            <a:r>
              <a:rPr lang="en-US" dirty="0"/>
              <a:t>they take a long time to produce, they require imported </a:t>
            </a:r>
            <a:r>
              <a:rPr lang="en-US" dirty="0" smtClean="0"/>
              <a:t>materials</a:t>
            </a:r>
            <a:r>
              <a:rPr lang="tr-TR" dirty="0" smtClean="0"/>
              <a:t> </a:t>
            </a:r>
            <a:r>
              <a:rPr lang="en-US" dirty="0" smtClean="0"/>
              <a:t>with </a:t>
            </a:r>
            <a:r>
              <a:rPr lang="en-US" dirty="0"/>
              <a:t>a long backlog time, etc.) need to manage inventory levels to </a:t>
            </a:r>
            <a:r>
              <a:rPr lang="en-US" dirty="0" smtClean="0"/>
              <a:t>avoid</a:t>
            </a:r>
            <a:r>
              <a:rPr lang="tr-TR" dirty="0" smtClean="0"/>
              <a:t> losing </a:t>
            </a:r>
            <a:r>
              <a:rPr lang="tr-TR" dirty="0"/>
              <a:t>sales.</a:t>
            </a:r>
          </a:p>
        </p:txBody>
      </p:sp>
    </p:spTree>
    <p:extLst>
      <p:ext uri="{BB962C8B-B14F-4D97-AF65-F5344CB8AC3E}">
        <p14:creationId xmlns:p14="http://schemas.microsoft.com/office/powerpoint/2010/main" val="3979001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 how does a </a:t>
            </a:r>
            <a:r>
              <a:rPr lang="en-US" dirty="0" smtClean="0"/>
              <a:t>firm </a:t>
            </a:r>
            <a:r>
              <a:rPr lang="en-US" dirty="0"/>
              <a:t>go about managing its inventory?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There are </a:t>
            </a:r>
            <a:r>
              <a:rPr lang="tr-TR" dirty="0" smtClean="0"/>
              <a:t>many </a:t>
            </a:r>
            <a:r>
              <a:rPr lang="en-US" dirty="0" smtClean="0"/>
              <a:t>techniques </a:t>
            </a:r>
            <a:r>
              <a:rPr lang="en-US" dirty="0"/>
              <a:t>for inventory management. Some </a:t>
            </a:r>
            <a:r>
              <a:rPr lang="en-US" dirty="0" smtClean="0"/>
              <a:t>firms </a:t>
            </a:r>
            <a:r>
              <a:rPr lang="en-US" dirty="0"/>
              <a:t>do not set an </a:t>
            </a:r>
            <a:r>
              <a:rPr lang="en-US" dirty="0" smtClean="0"/>
              <a:t>explicit</a:t>
            </a:r>
            <a:r>
              <a:rPr lang="tr-TR" dirty="0" smtClean="0"/>
              <a:t> </a:t>
            </a:r>
            <a:r>
              <a:rPr lang="en-US" dirty="0" smtClean="0"/>
              <a:t>inventory </a:t>
            </a:r>
            <a:r>
              <a:rPr lang="en-US" dirty="0"/>
              <a:t>policy, but instead purchase inputs or goods on an </a:t>
            </a:r>
            <a:r>
              <a:rPr lang="en-US" dirty="0" smtClean="0"/>
              <a:t>as-needed</a:t>
            </a:r>
            <a:r>
              <a:rPr lang="tr-TR" dirty="0" smtClean="0"/>
              <a:t> </a:t>
            </a:r>
            <a:r>
              <a:rPr lang="en-US" dirty="0" smtClean="0"/>
              <a:t>basis</a:t>
            </a:r>
            <a:r>
              <a:rPr lang="en-US" dirty="0"/>
              <a:t>. </a:t>
            </a:r>
            <a:endParaRPr lang="tr-TR" dirty="0"/>
          </a:p>
          <a:p>
            <a:pPr algn="just"/>
            <a:r>
              <a:rPr lang="en-US" dirty="0" smtClean="0"/>
              <a:t>If </a:t>
            </a:r>
            <a:r>
              <a:rPr lang="en-US" dirty="0"/>
              <a:t>inputs or goods can be accessed immediately and goods can be </a:t>
            </a:r>
            <a:r>
              <a:rPr lang="en-US" dirty="0" smtClean="0"/>
              <a:t>sold</a:t>
            </a:r>
            <a:r>
              <a:rPr lang="tr-TR" dirty="0" smtClean="0"/>
              <a:t> </a:t>
            </a:r>
            <a:r>
              <a:rPr lang="en-US" dirty="0" smtClean="0"/>
              <a:t>at </a:t>
            </a:r>
            <a:r>
              <a:rPr lang="en-US" dirty="0"/>
              <a:t>once, this mechanism might work </a:t>
            </a:r>
            <a:r>
              <a:rPr lang="en-US" dirty="0" smtClean="0"/>
              <a:t>efficiently</a:t>
            </a:r>
            <a:r>
              <a:rPr lang="en-US" dirty="0"/>
              <a:t>. The effectiveness of such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system </a:t>
            </a:r>
            <a:r>
              <a:rPr lang="en-US" dirty="0"/>
              <a:t>depends on factors such as potential quantity discounts, </a:t>
            </a:r>
            <a:r>
              <a:rPr lang="en-US" dirty="0" smtClean="0"/>
              <a:t>which</a:t>
            </a:r>
            <a:r>
              <a:rPr lang="tr-TR" dirty="0" smtClean="0"/>
              <a:t> </a:t>
            </a:r>
            <a:r>
              <a:rPr lang="en-US" dirty="0" smtClean="0"/>
              <a:t>would </a:t>
            </a:r>
            <a:r>
              <a:rPr lang="en-US" dirty="0"/>
              <a:t>be missed if orders are in small lots, and potential costs of stock-out.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1169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Other </a:t>
            </a:r>
            <a:r>
              <a:rPr lang="en-US" dirty="0" smtClean="0"/>
              <a:t>firms</a:t>
            </a:r>
            <a:r>
              <a:rPr lang="en-US" dirty="0"/>
              <a:t>, in contrast, prefer to buy large quantities to take </a:t>
            </a:r>
            <a:r>
              <a:rPr lang="en-US" dirty="0" smtClean="0"/>
              <a:t>advantage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size discounts and to avoid stock-out problems. However,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strategy </a:t>
            </a:r>
            <a:r>
              <a:rPr lang="en-US" dirty="0"/>
              <a:t>might involve storage and obsolescence costs. </a:t>
            </a:r>
            <a:endParaRPr lang="tr-TR" dirty="0" smtClean="0"/>
          </a:p>
          <a:p>
            <a:pPr algn="just"/>
            <a:r>
              <a:rPr lang="en-US" dirty="0" smtClean="0"/>
              <a:t>Additionally,</a:t>
            </a:r>
            <a:r>
              <a:rPr lang="tr-TR" dirty="0" smtClean="0"/>
              <a:t> </a:t>
            </a:r>
            <a:r>
              <a:rPr lang="en-US" dirty="0" smtClean="0"/>
              <a:t>absent </a:t>
            </a:r>
            <a:r>
              <a:rPr lang="en-US" dirty="0"/>
              <a:t>a mechanism to determine the optimal size and composition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inventory</a:t>
            </a:r>
            <a:r>
              <a:rPr lang="en-US" dirty="0"/>
              <a:t>, this technique may lead to </a:t>
            </a:r>
            <a:r>
              <a:rPr lang="en-US" dirty="0" smtClean="0"/>
              <a:t>over</a:t>
            </a:r>
            <a:r>
              <a:rPr lang="tr-TR" dirty="0" smtClean="0"/>
              <a:t> </a:t>
            </a:r>
            <a:r>
              <a:rPr lang="en-US" dirty="0" smtClean="0"/>
              <a:t>investment </a:t>
            </a:r>
            <a:r>
              <a:rPr lang="en-US" dirty="0"/>
              <a:t>problems, </a:t>
            </a:r>
            <a:r>
              <a:rPr lang="en-US" dirty="0" smtClean="0"/>
              <a:t>specifically</a:t>
            </a:r>
            <a:r>
              <a:rPr lang="en-US" dirty="0"/>
              <a:t>, the cost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financing </a:t>
            </a:r>
            <a:r>
              <a:rPr lang="en-US" dirty="0"/>
              <a:t>larger-than-needed investment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inventory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9356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A third way </a:t>
            </a:r>
            <a:r>
              <a:rPr lang="en-US" dirty="0" smtClean="0"/>
              <a:t>firms </a:t>
            </a:r>
            <a:r>
              <a:rPr lang="en-US" dirty="0"/>
              <a:t>can manage their inventory is to follow the </a:t>
            </a:r>
            <a:r>
              <a:rPr lang="en-US" i="1" dirty="0" smtClean="0"/>
              <a:t>ABC</a:t>
            </a:r>
            <a:r>
              <a:rPr lang="tr-TR" i="1" dirty="0" smtClean="0"/>
              <a:t> </a:t>
            </a:r>
            <a:r>
              <a:rPr lang="en-US" i="1" dirty="0" smtClean="0"/>
              <a:t>approach </a:t>
            </a:r>
            <a:r>
              <a:rPr lang="en-US" dirty="0"/>
              <a:t>. To do so, a </a:t>
            </a:r>
            <a:r>
              <a:rPr lang="en-US" dirty="0" smtClean="0"/>
              <a:t>firm </a:t>
            </a:r>
            <a:r>
              <a:rPr lang="en-US" dirty="0"/>
              <a:t>divides its inventory into three classes</a:t>
            </a:r>
            <a:r>
              <a:rPr lang="en-US" i="1" dirty="0"/>
              <a:t>—</a:t>
            </a:r>
            <a:r>
              <a:rPr lang="en-US" dirty="0"/>
              <a:t>A, </a:t>
            </a:r>
            <a:r>
              <a:rPr lang="en-US" dirty="0" smtClean="0"/>
              <a:t>B,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C</a:t>
            </a:r>
            <a:r>
              <a:rPr lang="en-US" i="1" dirty="0"/>
              <a:t>—</a:t>
            </a:r>
            <a:r>
              <a:rPr lang="en-US" dirty="0"/>
              <a:t>based on annual volume in monetary terms (estimated as </a:t>
            </a:r>
            <a:r>
              <a:rPr lang="en-US" dirty="0" smtClean="0"/>
              <a:t>annual</a:t>
            </a:r>
            <a:r>
              <a:rPr lang="tr-TR" dirty="0" smtClean="0"/>
              <a:t> </a:t>
            </a:r>
            <a:r>
              <a:rPr lang="en-US" dirty="0" smtClean="0"/>
              <a:t>demand </a:t>
            </a:r>
            <a:r>
              <a:rPr lang="en-US" dirty="0"/>
              <a:t>multiplied by unit cost).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88656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545</TotalTime>
  <Words>2890</Words>
  <Application>Microsoft Office PowerPoint</Application>
  <PresentationFormat>On-screen Show (4:3)</PresentationFormat>
  <Paragraphs>111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Clarity</vt:lpstr>
      <vt:lpstr>Chapter 7 MANAGING INVENTORIES</vt:lpstr>
      <vt:lpstr>INVENTORY MANAGEMENT TECHNIQUES</vt:lpstr>
      <vt:lpstr>INVENTORY MANAGEMENT TECHNIQUES</vt:lpstr>
      <vt:lpstr>Why is such an investment so important to a firm?</vt:lpstr>
      <vt:lpstr>PowerPoint Presentation</vt:lpstr>
      <vt:lpstr>PowerPoint Presentation</vt:lpstr>
      <vt:lpstr>So how does a firm go about managing its inventory?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MEASURING INVENTORY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 Accounting Perspective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CARRYING COSTS AND SHORTAGE COSTS</vt:lpstr>
      <vt:lpstr>PowerPoint Presentation</vt:lpstr>
      <vt:lpstr>PowerPoint Presentation</vt:lpstr>
      <vt:lpstr>ECONOMIC ORDER QUANTITY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INVENTORY AND HEDGING</vt:lpstr>
      <vt:lpstr>OPTIMAL INVENTORY LEVELS</vt:lpstr>
      <vt:lpstr>PowerPoint Presentation</vt:lpstr>
      <vt:lpstr>CONCLUSION </vt:lpstr>
      <vt:lpstr>NEXT WEEK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Sureyya YILMAZ</dc:creator>
  <cp:lastModifiedBy>Sureyya YILMAZ</cp:lastModifiedBy>
  <cp:revision>17</cp:revision>
  <dcterms:created xsi:type="dcterms:W3CDTF">2006-08-16T00:00:00Z</dcterms:created>
  <dcterms:modified xsi:type="dcterms:W3CDTF">2018-11-27T10:39:39Z</dcterms:modified>
</cp:coreProperties>
</file>