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44"/>
  </p:notesMasterIdLst>
  <p:sldIdLst>
    <p:sldId id="256" r:id="rId2"/>
    <p:sldId id="298" r:id="rId3"/>
    <p:sldId id="296" r:id="rId4"/>
    <p:sldId id="283" r:id="rId5"/>
    <p:sldId id="272" r:id="rId6"/>
    <p:sldId id="284" r:id="rId7"/>
    <p:sldId id="258" r:id="rId8"/>
    <p:sldId id="297" r:id="rId9"/>
    <p:sldId id="260" r:id="rId10"/>
    <p:sldId id="261" r:id="rId11"/>
    <p:sldId id="285" r:id="rId12"/>
    <p:sldId id="276" r:id="rId13"/>
    <p:sldId id="262" r:id="rId14"/>
    <p:sldId id="286" r:id="rId15"/>
    <p:sldId id="259" r:id="rId16"/>
    <p:sldId id="263" r:id="rId17"/>
    <p:sldId id="287" r:id="rId18"/>
    <p:sldId id="277" r:id="rId19"/>
    <p:sldId id="278" r:id="rId20"/>
    <p:sldId id="288" r:id="rId21"/>
    <p:sldId id="279" r:id="rId22"/>
    <p:sldId id="289" r:id="rId23"/>
    <p:sldId id="265" r:id="rId24"/>
    <p:sldId id="290" r:id="rId25"/>
    <p:sldId id="264" r:id="rId26"/>
    <p:sldId id="280" r:id="rId27"/>
    <p:sldId id="281" r:id="rId28"/>
    <p:sldId id="266" r:id="rId29"/>
    <p:sldId id="271" r:id="rId30"/>
    <p:sldId id="267" r:id="rId31"/>
    <p:sldId id="291" r:id="rId32"/>
    <p:sldId id="270" r:id="rId33"/>
    <p:sldId id="292" r:id="rId34"/>
    <p:sldId id="273" r:id="rId35"/>
    <p:sldId id="268" r:id="rId36"/>
    <p:sldId id="293" r:id="rId37"/>
    <p:sldId id="274" r:id="rId38"/>
    <p:sldId id="269" r:id="rId39"/>
    <p:sldId id="294" r:id="rId40"/>
    <p:sldId id="275" r:id="rId41"/>
    <p:sldId id="295" r:id="rId42"/>
    <p:sldId id="299"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70"/>
  </p:normalViewPr>
  <p:slideViewPr>
    <p:cSldViewPr snapToGrid="0">
      <p:cViewPr varScale="1">
        <p:scale>
          <a:sx n="97" d="100"/>
          <a:sy n="97" d="100"/>
        </p:scale>
        <p:origin x="240" y="4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9157F-9F35-404E-A40D-CF7AD8B43C30}" type="datetimeFigureOut">
              <a:rPr lang="tr-TR" smtClean="0"/>
              <a:t>7.10.2025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13B2C1-E443-154E-A022-0981665F3510}" type="slidenum">
              <a:rPr lang="tr-TR" smtClean="0"/>
              <a:t>‹#›</a:t>
            </a:fld>
            <a:endParaRPr lang="tr-TR"/>
          </a:p>
        </p:txBody>
      </p:sp>
    </p:spTree>
    <p:extLst>
      <p:ext uri="{BB962C8B-B14F-4D97-AF65-F5344CB8AC3E}">
        <p14:creationId xmlns:p14="http://schemas.microsoft.com/office/powerpoint/2010/main" val="138512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56BD0FB-1F55-BA4C-B7F6-08F259995624}"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54073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08DF79E-5520-7647-812A-BA7B578C00DC}"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19410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383DCA4C-595F-084B-AF87-14C6D474502E}"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87D4C4-A31F-43C3-849A-36AF9EC1E5F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82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8CDE0D44-13FB-7F4A-88CE-FBA84E03AE1A}"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59065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66938ED7-A59B-BC48-BD0F-3E9616C7F918}"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973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1DB5DCB8-D7C3-5E4A-B512-824012701E47}"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48225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43AA402-DB6F-6148-9A47-E4D3DEC7555A}"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677023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64F463B-8C01-C245-A36C-0FBC4FD9B704}"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69038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D63A54-7AB8-EC49-8022-9EE24C80314D}"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397523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18533B-8F04-464C-8218-EF3374DC2AB5}" type="datetime1">
              <a:rPr lang="tr-TR" smtClean="0"/>
              <a:t>7.10.2025</a:t>
            </a:fld>
            <a:endParaRPr lang="tr-TR"/>
          </a:p>
        </p:txBody>
      </p:sp>
      <p:sp>
        <p:nvSpPr>
          <p:cNvPr id="5" name="Footer Placeholder 4"/>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76294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AFCAF01-A015-5846-A8EB-B8194337F6FB}"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5830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EACD11B-ACC6-DF48-82A0-905A4AA67D61}" type="datetime1">
              <a:rPr lang="tr-TR" smtClean="0"/>
              <a:t>7.10.2025</a:t>
            </a:fld>
            <a:endParaRPr lang="tr-TR"/>
          </a:p>
        </p:txBody>
      </p:sp>
      <p:sp>
        <p:nvSpPr>
          <p:cNvPr id="8" name="Footer Placeholder 7"/>
          <p:cNvSpPr>
            <a:spLocks noGrp="1"/>
          </p:cNvSpPr>
          <p:nvPr>
            <p:ph type="ftr" sz="quarter" idx="11"/>
          </p:nvPr>
        </p:nvSpPr>
        <p:spPr/>
        <p:txBody>
          <a:bodyPr/>
          <a:lstStyle/>
          <a:p>
            <a:r>
              <a:rPr lang="tr-TR"/>
              <a:t>Dr. Öğr. Üyesi Dilara Demirez</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192985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A275EAF-22C5-164E-854B-F5470D51CBC7}" type="datetime1">
              <a:rPr lang="tr-TR" smtClean="0"/>
              <a:t>7.10.2025</a:t>
            </a:fld>
            <a:endParaRPr lang="tr-TR"/>
          </a:p>
        </p:txBody>
      </p:sp>
      <p:sp>
        <p:nvSpPr>
          <p:cNvPr id="4" name="Footer Placeholder 3"/>
          <p:cNvSpPr>
            <a:spLocks noGrp="1"/>
          </p:cNvSpPr>
          <p:nvPr>
            <p:ph type="ftr" sz="quarter" idx="11"/>
          </p:nvPr>
        </p:nvSpPr>
        <p:spPr/>
        <p:txBody>
          <a:bodyPr/>
          <a:lstStyle/>
          <a:p>
            <a:r>
              <a:rPr lang="tr-TR"/>
              <a:t>Dr. Öğr. Üyesi Dilara Demirez</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10193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F75DB1-7B93-E74B-B953-AE85BFD43F8B}" type="datetime1">
              <a:rPr lang="tr-TR" smtClean="0"/>
              <a:t>7.10.2025</a:t>
            </a:fld>
            <a:endParaRPr lang="tr-TR"/>
          </a:p>
        </p:txBody>
      </p:sp>
      <p:sp>
        <p:nvSpPr>
          <p:cNvPr id="3" name="Footer Placeholder 2"/>
          <p:cNvSpPr>
            <a:spLocks noGrp="1"/>
          </p:cNvSpPr>
          <p:nvPr>
            <p:ph type="ftr" sz="quarter" idx="11"/>
          </p:nvPr>
        </p:nvSpPr>
        <p:spPr/>
        <p:txBody>
          <a:bodyPr/>
          <a:lstStyle/>
          <a:p>
            <a:r>
              <a:rPr lang="tr-TR"/>
              <a:t>Dr. Öğr. Üyesi Dilara Demirez</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124769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98BC2BD-7E04-AC48-B142-F040D7A4EC6D}"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22086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18F4634-259E-0247-AEDB-A0DE9F84C679}" type="datetime1">
              <a:rPr lang="tr-TR" smtClean="0"/>
              <a:t>7.10.2025</a:t>
            </a:fld>
            <a:endParaRPr lang="tr-TR"/>
          </a:p>
        </p:txBody>
      </p:sp>
      <p:sp>
        <p:nvSpPr>
          <p:cNvPr id="6" name="Footer Placeholder 5"/>
          <p:cNvSpPr>
            <a:spLocks noGrp="1"/>
          </p:cNvSpPr>
          <p:nvPr>
            <p:ph type="ftr" sz="quarter" idx="11"/>
          </p:nvPr>
        </p:nvSpPr>
        <p:spPr/>
        <p:txBody>
          <a:bodyPr/>
          <a:lstStyle/>
          <a:p>
            <a:r>
              <a:rPr lang="tr-TR"/>
              <a:t>Dr. Öğr. Üyesi Dilara Demirez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87D4C4-A31F-43C3-849A-36AF9EC1E5F7}" type="slidenum">
              <a:rPr lang="tr-TR" smtClean="0"/>
              <a:t>‹#›</a:t>
            </a:fld>
            <a:endParaRPr lang="tr-TR"/>
          </a:p>
        </p:txBody>
      </p:sp>
    </p:spTree>
    <p:extLst>
      <p:ext uri="{BB962C8B-B14F-4D97-AF65-F5344CB8AC3E}">
        <p14:creationId xmlns:p14="http://schemas.microsoft.com/office/powerpoint/2010/main" val="44364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EB8E287-B755-B048-91EF-C88D36B51A47}" type="datetime1">
              <a:rPr lang="tr-TR" smtClean="0"/>
              <a:t>7.10.2025</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a:t>Dr. Öğr. Üyesi Dilara Demirez</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487D4C4-A31F-43C3-849A-36AF9EC1E5F7}" type="slidenum">
              <a:rPr lang="tr-TR" smtClean="0"/>
              <a:t>‹#›</a:t>
            </a:fld>
            <a:endParaRPr lang="tr-TR"/>
          </a:p>
        </p:txBody>
      </p:sp>
    </p:spTree>
    <p:extLst>
      <p:ext uri="{BB962C8B-B14F-4D97-AF65-F5344CB8AC3E}">
        <p14:creationId xmlns:p14="http://schemas.microsoft.com/office/powerpoint/2010/main" val="9517903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ilarademirez@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herkesicin.tcmb.gov.tr/wps/wcm/connect/ekonomi/hie/icerik/ekonom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erkesicin.tcmb.gov.tr/wps/wcm/connect/ekonomi/hie/icerik/firsa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2" y="1905000"/>
            <a:ext cx="8915399" cy="2262781"/>
          </a:xfrm>
        </p:spPr>
        <p:txBody>
          <a:bodyPr>
            <a:normAutofit fontScale="90000"/>
          </a:bodyPr>
          <a:lstStyle/>
          <a:p>
            <a:br>
              <a:rPr lang="tr-TR" b="1" dirty="0"/>
            </a:br>
            <a:r>
              <a:rPr lang="tr-TR" sz="4900" dirty="0"/>
              <a:t>İKT 103</a:t>
            </a:r>
            <a:br>
              <a:rPr lang="tr-TR" b="1" dirty="0"/>
            </a:br>
            <a:r>
              <a:rPr lang="tr-TR" b="1" dirty="0">
                <a:effectLst>
                  <a:outerShdw blurRad="38100" dist="38100" dir="2700000" algn="tl">
                    <a:srgbClr val="000000">
                      <a:alpha val="43137"/>
                    </a:srgbClr>
                  </a:outerShdw>
                </a:effectLst>
              </a:rPr>
              <a:t>GENEL İKTİSAT</a:t>
            </a:r>
          </a:p>
        </p:txBody>
      </p:sp>
      <p:sp>
        <p:nvSpPr>
          <p:cNvPr id="3" name="Alt Başlık 2"/>
          <p:cNvSpPr>
            <a:spLocks noGrp="1"/>
          </p:cNvSpPr>
          <p:nvPr>
            <p:ph type="subTitle" idx="1"/>
          </p:nvPr>
        </p:nvSpPr>
        <p:spPr>
          <a:xfrm>
            <a:off x="2589211" y="4541851"/>
            <a:ext cx="8915399" cy="2080621"/>
          </a:xfrm>
        </p:spPr>
        <p:txBody>
          <a:bodyPr>
            <a:normAutofit/>
          </a:bodyPr>
          <a:lstStyle/>
          <a:p>
            <a:endParaRPr lang="tr-TR" dirty="0"/>
          </a:p>
          <a:p>
            <a:endParaRPr lang="tr-TR" dirty="0"/>
          </a:p>
          <a:p>
            <a:endParaRPr lang="tr-TR" dirty="0"/>
          </a:p>
          <a:p>
            <a:r>
              <a:rPr lang="tr-TR" dirty="0"/>
              <a:t>Dr. Öğr. Üyesi Dilara Demirez</a:t>
            </a:r>
          </a:p>
          <a:p>
            <a:r>
              <a:rPr lang="tr-TR" dirty="0">
                <a:hlinkClick r:id="rId2"/>
              </a:rPr>
              <a:t>dilarademirez@cag.edu.tr</a:t>
            </a:r>
            <a:endParaRPr lang="tr-TR" dirty="0"/>
          </a:p>
          <a:p>
            <a:endParaRPr lang="tr-TR" dirty="0"/>
          </a:p>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265" y="335540"/>
            <a:ext cx="5218185" cy="213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4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İhtiyaç:</a:t>
            </a:r>
            <a:r>
              <a:rPr lang="tr-TR" sz="2400" dirty="0"/>
              <a:t> Karşılandığı zaman kişiye mutluluk veren, karşılanmadığı zaman ise üzüntü veren bir duygudur. Ancak bu kavramın ekonomik bir nitelik kazanabilmesi için ihtiyaç duyan kişinin ekonomik faaliyet içinde bulunması gerekir. </a:t>
            </a:r>
          </a:p>
          <a:p>
            <a:r>
              <a:rPr lang="tr-TR" sz="2400" dirty="0"/>
              <a:t>Ekonomik anlamda ihtiyaçların 3 temel özelliği:	</a:t>
            </a:r>
          </a:p>
          <a:p>
            <a:pPr lvl="1"/>
            <a:r>
              <a:rPr lang="tr-TR" sz="2400" dirty="0"/>
              <a:t>Sürekli olması,</a:t>
            </a:r>
          </a:p>
          <a:p>
            <a:pPr lvl="1"/>
            <a:r>
              <a:rPr lang="tr-TR" sz="2400" dirty="0"/>
              <a:t>Sürekli artması,</a:t>
            </a:r>
          </a:p>
          <a:p>
            <a:pPr lvl="1"/>
            <a:r>
              <a:rPr lang="tr-TR" sz="2400" dirty="0"/>
              <a:t>Karşılandıkça şiddetlerini kaybetmeleridir.</a:t>
            </a:r>
          </a:p>
        </p:txBody>
      </p:sp>
      <p:sp>
        <p:nvSpPr>
          <p:cNvPr id="4" name="Veri Yer Tutucusu 3">
            <a:extLst>
              <a:ext uri="{FF2B5EF4-FFF2-40B4-BE49-F238E27FC236}">
                <a16:creationId xmlns:a16="http://schemas.microsoft.com/office/drawing/2014/main" id="{B35EFDE2-CA37-8442-9FD6-50BC1AD9A8E6}"/>
              </a:ext>
            </a:extLst>
          </p:cNvPr>
          <p:cNvSpPr>
            <a:spLocks noGrp="1"/>
          </p:cNvSpPr>
          <p:nvPr>
            <p:ph type="dt" sz="half" idx="10"/>
          </p:nvPr>
        </p:nvSpPr>
        <p:spPr/>
        <p:txBody>
          <a:bodyPr/>
          <a:lstStyle/>
          <a:p>
            <a:fld id="{6FCC622C-6BE0-B841-B19D-46ADA7CE658E}" type="datetime1">
              <a:rPr lang="tr-TR" smtClean="0"/>
              <a:t>7.10.2025</a:t>
            </a:fld>
            <a:endParaRPr lang="tr-TR"/>
          </a:p>
        </p:txBody>
      </p:sp>
      <p:sp>
        <p:nvSpPr>
          <p:cNvPr id="5" name="Alt Bilgi Yer Tutucusu 4">
            <a:extLst>
              <a:ext uri="{FF2B5EF4-FFF2-40B4-BE49-F238E27FC236}">
                <a16:creationId xmlns:a16="http://schemas.microsoft.com/office/drawing/2014/main" id="{D4C129AA-90FD-CF40-8B5D-AF0B2C3DDFEC}"/>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65320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t>İhtiyaçlar günümüzde 3 grup altında toplanmaktadır:</a:t>
            </a:r>
          </a:p>
          <a:p>
            <a:pPr lvl="1"/>
            <a:r>
              <a:rPr lang="tr-TR" sz="2400" dirty="0">
                <a:solidFill>
                  <a:schemeClr val="accent2"/>
                </a:solidFill>
              </a:rPr>
              <a:t>Zorunlu ihtiyaçlar: </a:t>
            </a:r>
            <a:r>
              <a:rPr lang="tr-TR" sz="2400" dirty="0"/>
              <a:t>Beslenme, barınma, giyinme, sağlık.</a:t>
            </a:r>
          </a:p>
          <a:p>
            <a:pPr lvl="1"/>
            <a:r>
              <a:rPr lang="tr-TR" sz="2400" dirty="0">
                <a:solidFill>
                  <a:schemeClr val="accent2"/>
                </a:solidFill>
              </a:rPr>
              <a:t>Kültürel ihtiyaçlar:</a:t>
            </a:r>
            <a:r>
              <a:rPr lang="tr-TR" sz="2400" dirty="0"/>
              <a:t> Eğitim, gezi, eğlenme, spor.</a:t>
            </a:r>
          </a:p>
          <a:p>
            <a:pPr lvl="1"/>
            <a:r>
              <a:rPr lang="tr-TR" sz="2400" dirty="0">
                <a:solidFill>
                  <a:schemeClr val="accent2"/>
                </a:solidFill>
              </a:rPr>
              <a:t>Lüks ihtiyaçlar: </a:t>
            </a:r>
            <a:r>
              <a:rPr lang="tr-TR" sz="2400" dirty="0"/>
              <a:t>Otomobil, yurt dışı gezi, bilgisayar.</a:t>
            </a:r>
          </a:p>
        </p:txBody>
      </p:sp>
      <p:sp>
        <p:nvSpPr>
          <p:cNvPr id="4" name="Veri Yer Tutucusu 3">
            <a:extLst>
              <a:ext uri="{FF2B5EF4-FFF2-40B4-BE49-F238E27FC236}">
                <a16:creationId xmlns:a16="http://schemas.microsoft.com/office/drawing/2014/main" id="{9F46957D-7CA6-9440-A008-9327E7B67813}"/>
              </a:ext>
            </a:extLst>
          </p:cNvPr>
          <p:cNvSpPr>
            <a:spLocks noGrp="1"/>
          </p:cNvSpPr>
          <p:nvPr>
            <p:ph type="dt" sz="half" idx="10"/>
          </p:nvPr>
        </p:nvSpPr>
        <p:spPr/>
        <p:txBody>
          <a:bodyPr/>
          <a:lstStyle/>
          <a:p>
            <a:fld id="{0C0FFB45-142B-8044-B349-AFD5C649147E}" type="datetime1">
              <a:rPr lang="tr-TR" smtClean="0"/>
              <a:t>7.10.2025</a:t>
            </a:fld>
            <a:endParaRPr lang="tr-TR"/>
          </a:p>
        </p:txBody>
      </p:sp>
      <p:sp>
        <p:nvSpPr>
          <p:cNvPr id="5" name="Alt Bilgi Yer Tutucusu 4">
            <a:extLst>
              <a:ext uri="{FF2B5EF4-FFF2-40B4-BE49-F238E27FC236}">
                <a16:creationId xmlns:a16="http://schemas.microsoft.com/office/drawing/2014/main" id="{302D462A-CE94-9542-8F56-E07FE070811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15321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08566" y="1905000"/>
            <a:ext cx="5080403" cy="4903784"/>
          </a:xfrm>
          <a:prstGeom prst="rect">
            <a:avLst/>
          </a:prstGeom>
        </p:spPr>
      </p:pic>
      <p:sp>
        <p:nvSpPr>
          <p:cNvPr id="3" name="Veri Yer Tutucusu 2">
            <a:extLst>
              <a:ext uri="{FF2B5EF4-FFF2-40B4-BE49-F238E27FC236}">
                <a16:creationId xmlns:a16="http://schemas.microsoft.com/office/drawing/2014/main" id="{BE6E6C0C-5F03-E94B-8D78-D234CF81051B}"/>
              </a:ext>
            </a:extLst>
          </p:cNvPr>
          <p:cNvSpPr>
            <a:spLocks noGrp="1"/>
          </p:cNvSpPr>
          <p:nvPr>
            <p:ph type="dt" sz="half" idx="10"/>
          </p:nvPr>
        </p:nvSpPr>
        <p:spPr/>
        <p:txBody>
          <a:bodyPr/>
          <a:lstStyle/>
          <a:p>
            <a:fld id="{CF8CBA31-3706-6445-A636-616D70F042A6}" type="datetime1">
              <a:rPr lang="tr-TR" smtClean="0"/>
              <a:t>7.10.2025</a:t>
            </a:fld>
            <a:endParaRPr lang="tr-TR"/>
          </a:p>
        </p:txBody>
      </p:sp>
      <p:sp>
        <p:nvSpPr>
          <p:cNvPr id="5" name="Alt Bilgi Yer Tutucusu 4">
            <a:extLst>
              <a:ext uri="{FF2B5EF4-FFF2-40B4-BE49-F238E27FC236}">
                <a16:creationId xmlns:a16="http://schemas.microsoft.com/office/drawing/2014/main" id="{8BE57D13-D8D6-8945-A5E0-6D15908C302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20824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000" b="1" dirty="0">
                <a:solidFill>
                  <a:schemeClr val="accent2"/>
                </a:solidFill>
              </a:rPr>
              <a:t>Kıtlık:</a:t>
            </a:r>
            <a:r>
              <a:rPr lang="tr-TR" sz="2000" dirty="0"/>
              <a:t> Ekonomi biliminde toplumu oluşturan bireylerin tümünün ihtiyaçlarına yetecek kadar bol bulunmayan kaynaklara kıt kaynaklar denilmektedir. İnsan ihtiyaçları ile kaynaklar arasındaki bu dengesizlik tüm insanlık için söz konusu olduğundan bu durum </a:t>
            </a:r>
            <a:r>
              <a:rPr lang="tr-TR" sz="2000" dirty="0">
                <a:solidFill>
                  <a:schemeClr val="accent2"/>
                </a:solidFill>
              </a:rPr>
              <a:t>kıtlık kanunu </a:t>
            </a:r>
            <a:r>
              <a:rPr lang="tr-TR" sz="2000" dirty="0"/>
              <a:t>olarak adlandırılır.</a:t>
            </a:r>
          </a:p>
          <a:p>
            <a:r>
              <a:rPr lang="tr-TR" sz="2000" dirty="0"/>
              <a:t>Kıt mal ve kıt hizmet kavramları da az bulunan mal ve hizmetleri ifade eder ve sahip olunmak istendiğinde bir bedel ödenmesi gerekir. Bir bedel ödenerek sahip olunan her mal kıttır ve bunlara </a:t>
            </a:r>
            <a:r>
              <a:rPr lang="tr-TR" sz="2000" dirty="0">
                <a:solidFill>
                  <a:schemeClr val="accent2"/>
                </a:solidFill>
              </a:rPr>
              <a:t>ekonomik mal </a:t>
            </a:r>
            <a:r>
              <a:rPr lang="tr-TR" sz="2000" dirty="0"/>
              <a:t>adı da verilir. Eğer bir mal veya hizmet insanların ihtiyaç duyduğu miktardan fazla olursa kıt olma özelliğini kaybedecek ve </a:t>
            </a:r>
            <a:r>
              <a:rPr lang="tr-TR" sz="2000" dirty="0">
                <a:solidFill>
                  <a:schemeClr val="accent2"/>
                </a:solidFill>
              </a:rPr>
              <a:t>serbest mal </a:t>
            </a:r>
            <a:r>
              <a:rPr lang="tr-TR" sz="2000" dirty="0"/>
              <a:t>niteliği kazanacaktır.</a:t>
            </a:r>
            <a:endParaRPr lang="tr-TR" sz="2000" b="1" dirty="0">
              <a:solidFill>
                <a:schemeClr val="accent2"/>
              </a:solidFill>
            </a:endParaRPr>
          </a:p>
          <a:p>
            <a:endParaRPr lang="tr-TR" dirty="0"/>
          </a:p>
        </p:txBody>
      </p:sp>
      <p:sp>
        <p:nvSpPr>
          <p:cNvPr id="4" name="Veri Yer Tutucusu 3">
            <a:extLst>
              <a:ext uri="{FF2B5EF4-FFF2-40B4-BE49-F238E27FC236}">
                <a16:creationId xmlns:a16="http://schemas.microsoft.com/office/drawing/2014/main" id="{18D480BD-A621-0643-8678-F35E0628C465}"/>
              </a:ext>
            </a:extLst>
          </p:cNvPr>
          <p:cNvSpPr>
            <a:spLocks noGrp="1"/>
          </p:cNvSpPr>
          <p:nvPr>
            <p:ph type="dt" sz="half" idx="10"/>
          </p:nvPr>
        </p:nvSpPr>
        <p:spPr/>
        <p:txBody>
          <a:bodyPr/>
          <a:lstStyle/>
          <a:p>
            <a:fld id="{1FCF1A2C-C8DA-7843-BA33-95A096950AE9}" type="datetime1">
              <a:rPr lang="tr-TR" smtClean="0"/>
              <a:t>7.10.2025</a:t>
            </a:fld>
            <a:endParaRPr lang="tr-TR"/>
          </a:p>
        </p:txBody>
      </p:sp>
      <p:sp>
        <p:nvSpPr>
          <p:cNvPr id="5" name="Alt Bilgi Yer Tutucusu 4">
            <a:extLst>
              <a:ext uri="{FF2B5EF4-FFF2-40B4-BE49-F238E27FC236}">
                <a16:creationId xmlns:a16="http://schemas.microsoft.com/office/drawing/2014/main" id="{B198E2CA-9E89-EB48-8B08-F28000E64726}"/>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4409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Mal ve Hizmet: </a:t>
            </a:r>
            <a:r>
              <a:rPr lang="tr-TR" sz="2400" dirty="0"/>
              <a:t>İhtiyaçları doğrudan karşılama özelliği olan ve belirli bir cismi olan varlıklara ‘mal’ adı verilirken, belirli bir cismi olmayanlara ‘hizmet’ denilmektedir.</a:t>
            </a:r>
          </a:p>
          <a:p>
            <a:r>
              <a:rPr lang="tr-TR" sz="2400" dirty="0"/>
              <a:t>İktisat biliminin temel uğraş alanının insan ihtiyaçlarının karşılanması ile ilgili olduğunu düşündüğümüzde, mal ve hizmet kavramlarının ne kadar önemli olduğunu unutmamak gerekir. Hizmet kavramı durağan değildir ve aynı mallar gibi üretilirler. Bir araçla yolculuk ettiğinizde </a:t>
            </a:r>
            <a:r>
              <a:rPr lang="tr-TR" sz="2400" dirty="0">
                <a:solidFill>
                  <a:schemeClr val="accent2"/>
                </a:solidFill>
              </a:rPr>
              <a:t>“ulaşım hizmeti”, </a:t>
            </a:r>
            <a:r>
              <a:rPr lang="tr-TR" sz="2400" dirty="0"/>
              <a:t>bir bankadan para çektiğinizde </a:t>
            </a:r>
            <a:r>
              <a:rPr lang="tr-TR" sz="2400" dirty="0">
                <a:solidFill>
                  <a:schemeClr val="accent2"/>
                </a:solidFill>
              </a:rPr>
              <a:t>“bankacılık hizmeti” </a:t>
            </a:r>
            <a:r>
              <a:rPr lang="tr-TR" sz="2400" dirty="0"/>
              <a:t>ya da bir doktora gittiğinizde </a:t>
            </a:r>
            <a:r>
              <a:rPr lang="tr-TR" sz="2400" dirty="0">
                <a:solidFill>
                  <a:schemeClr val="accent2"/>
                </a:solidFill>
              </a:rPr>
              <a:t>“sağlık hizmeti” </a:t>
            </a:r>
            <a:r>
              <a:rPr lang="tr-TR" sz="2400" dirty="0"/>
              <a:t>almış olursunuz.</a:t>
            </a:r>
          </a:p>
          <a:p>
            <a:endParaRPr lang="tr-TR" dirty="0"/>
          </a:p>
        </p:txBody>
      </p:sp>
      <p:sp>
        <p:nvSpPr>
          <p:cNvPr id="4" name="Veri Yer Tutucusu 3">
            <a:extLst>
              <a:ext uri="{FF2B5EF4-FFF2-40B4-BE49-F238E27FC236}">
                <a16:creationId xmlns:a16="http://schemas.microsoft.com/office/drawing/2014/main" id="{A318F1A0-3888-2548-AF75-1D4F62D82153}"/>
              </a:ext>
            </a:extLst>
          </p:cNvPr>
          <p:cNvSpPr>
            <a:spLocks noGrp="1"/>
          </p:cNvSpPr>
          <p:nvPr>
            <p:ph type="dt" sz="half" idx="10"/>
          </p:nvPr>
        </p:nvSpPr>
        <p:spPr/>
        <p:txBody>
          <a:bodyPr/>
          <a:lstStyle/>
          <a:p>
            <a:fld id="{5C5CAACF-C880-C341-BC73-BC031C1078C1}" type="datetime1">
              <a:rPr lang="tr-TR" smtClean="0"/>
              <a:t>7.10.2025</a:t>
            </a:fld>
            <a:endParaRPr lang="tr-TR"/>
          </a:p>
        </p:txBody>
      </p:sp>
      <p:sp>
        <p:nvSpPr>
          <p:cNvPr id="5" name="Alt Bilgi Yer Tutucusu 4">
            <a:extLst>
              <a:ext uri="{FF2B5EF4-FFF2-40B4-BE49-F238E27FC236}">
                <a16:creationId xmlns:a16="http://schemas.microsoft.com/office/drawing/2014/main" id="{4AA2761E-4177-DE45-A9C9-E1D66ECAC970}"/>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56078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pic>
        <p:nvPicPr>
          <p:cNvPr id="3" name="Resim 2"/>
          <p:cNvPicPr>
            <a:picLocks noChangeAspect="1"/>
          </p:cNvPicPr>
          <p:nvPr/>
        </p:nvPicPr>
        <p:blipFill>
          <a:blip r:embed="rId2"/>
          <a:stretch>
            <a:fillRect/>
          </a:stretch>
        </p:blipFill>
        <p:spPr>
          <a:xfrm>
            <a:off x="3553572" y="1905000"/>
            <a:ext cx="6990391" cy="4718772"/>
          </a:xfrm>
          <a:prstGeom prst="rect">
            <a:avLst/>
          </a:prstGeom>
        </p:spPr>
      </p:pic>
      <p:sp>
        <p:nvSpPr>
          <p:cNvPr id="4" name="Veri Yer Tutucusu 3">
            <a:extLst>
              <a:ext uri="{FF2B5EF4-FFF2-40B4-BE49-F238E27FC236}">
                <a16:creationId xmlns:a16="http://schemas.microsoft.com/office/drawing/2014/main" id="{EF8B8688-EFFF-3146-BE58-614BFB7F8E0A}"/>
              </a:ext>
            </a:extLst>
          </p:cNvPr>
          <p:cNvSpPr>
            <a:spLocks noGrp="1"/>
          </p:cNvSpPr>
          <p:nvPr>
            <p:ph type="dt" sz="half" idx="10"/>
          </p:nvPr>
        </p:nvSpPr>
        <p:spPr/>
        <p:txBody>
          <a:bodyPr/>
          <a:lstStyle/>
          <a:p>
            <a:fld id="{E9363B3D-76B5-2847-991D-47938FE28283}" type="datetime1">
              <a:rPr lang="tr-TR" smtClean="0"/>
              <a:t>7.10.2025</a:t>
            </a:fld>
            <a:endParaRPr lang="tr-TR"/>
          </a:p>
        </p:txBody>
      </p:sp>
      <p:sp>
        <p:nvSpPr>
          <p:cNvPr id="5" name="Alt Bilgi Yer Tutucusu 4">
            <a:extLst>
              <a:ext uri="{FF2B5EF4-FFF2-40B4-BE49-F238E27FC236}">
                <a16:creationId xmlns:a16="http://schemas.microsoft.com/office/drawing/2014/main" id="{E599C610-CAE4-4B4A-B65F-CF1143A8D12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5628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t>Serbest mal ve kıt mal (ekonomik mal) arasındaki </a:t>
            </a:r>
            <a:r>
              <a:rPr lang="tr-TR" sz="2400" dirty="0">
                <a:solidFill>
                  <a:schemeClr val="accent2"/>
                </a:solidFill>
              </a:rPr>
              <a:t>3 belirgin farklılık</a:t>
            </a:r>
            <a:r>
              <a:rPr lang="tr-TR" sz="2400" dirty="0"/>
              <a:t>:</a:t>
            </a:r>
          </a:p>
          <a:p>
            <a:pPr lvl="1"/>
            <a:r>
              <a:rPr lang="tr-TR" sz="2400" dirty="0"/>
              <a:t>Serbest mallar doğada herkese yetecek kadar bol bulunurken, ekonomik mallar çoğu zaman sınırlıdır.</a:t>
            </a:r>
          </a:p>
          <a:p>
            <a:pPr lvl="1"/>
            <a:r>
              <a:rPr lang="tr-TR" sz="2400" dirty="0"/>
              <a:t>Serbest malların elde edilmesinde bir bedel ödenmezken, ekonomik mallar için bedel ödenmesi gerekir.</a:t>
            </a:r>
          </a:p>
          <a:p>
            <a:pPr lvl="1"/>
            <a:r>
              <a:rPr lang="tr-TR" sz="2400" dirty="0"/>
              <a:t>Serbest mallar doğada hazır halde bulunurken, ekonomik malların bir </a:t>
            </a:r>
            <a:r>
              <a:rPr lang="tr-TR" sz="2400" dirty="0">
                <a:solidFill>
                  <a:schemeClr val="accent2"/>
                </a:solidFill>
              </a:rPr>
              <a:t>üretim sürecinden</a:t>
            </a:r>
            <a:r>
              <a:rPr lang="tr-TR" sz="2400" dirty="0"/>
              <a:t> geçmesi gerekmektedir.</a:t>
            </a:r>
          </a:p>
          <a:p>
            <a:endParaRPr lang="tr-TR" dirty="0"/>
          </a:p>
        </p:txBody>
      </p:sp>
      <p:sp>
        <p:nvSpPr>
          <p:cNvPr id="4" name="Veri Yer Tutucusu 3">
            <a:extLst>
              <a:ext uri="{FF2B5EF4-FFF2-40B4-BE49-F238E27FC236}">
                <a16:creationId xmlns:a16="http://schemas.microsoft.com/office/drawing/2014/main" id="{CAABB041-80A0-BD41-88A7-CE8CDEA8578C}"/>
              </a:ext>
            </a:extLst>
          </p:cNvPr>
          <p:cNvSpPr>
            <a:spLocks noGrp="1"/>
          </p:cNvSpPr>
          <p:nvPr>
            <p:ph type="dt" sz="half" idx="10"/>
          </p:nvPr>
        </p:nvSpPr>
        <p:spPr/>
        <p:txBody>
          <a:bodyPr/>
          <a:lstStyle/>
          <a:p>
            <a:fld id="{96B48796-3ABF-C549-B446-75DEC75B9FF3}" type="datetime1">
              <a:rPr lang="tr-TR" smtClean="0"/>
              <a:t>7.10.2025</a:t>
            </a:fld>
            <a:endParaRPr lang="tr-TR"/>
          </a:p>
        </p:txBody>
      </p:sp>
      <p:sp>
        <p:nvSpPr>
          <p:cNvPr id="5" name="Alt Bilgi Yer Tutucusu 4">
            <a:extLst>
              <a:ext uri="{FF2B5EF4-FFF2-40B4-BE49-F238E27FC236}">
                <a16:creationId xmlns:a16="http://schemas.microsoft.com/office/drawing/2014/main" id="{278CA787-0778-1142-A737-EBBE64B0D93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52961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t>Ekonomi biliminde önemli yer tutan 2 özel mal türü vardır. Bunlar; ikame malı ve tamamlayıcı mal. Eğer bir ihtiyaç birbirinden farklı iki mal tarafından da karşılanabiliyorsa bu mallara </a:t>
            </a:r>
            <a:r>
              <a:rPr lang="tr-TR" sz="2400" dirty="0">
                <a:solidFill>
                  <a:schemeClr val="accent2"/>
                </a:solidFill>
              </a:rPr>
              <a:t>ikame mal </a:t>
            </a:r>
            <a:r>
              <a:rPr lang="tr-TR" sz="2400" dirty="0"/>
              <a:t>adı verilir. Bu mallar arasındaki ilişkiye ‘ikame ilişkisi’, birbirlerinin yerine kullanılmasına ‘ikame etme’ denir. </a:t>
            </a:r>
          </a:p>
          <a:p>
            <a:r>
              <a:rPr lang="tr-TR" sz="2400" dirty="0"/>
              <a:t>Bunun tersine, bir ihtiyaç ancak iki malın birlikte kullanılmasıyla karşılanabiliyorsa bu mallar </a:t>
            </a:r>
            <a:r>
              <a:rPr lang="tr-TR" sz="2400" dirty="0">
                <a:solidFill>
                  <a:schemeClr val="accent2"/>
                </a:solidFill>
              </a:rPr>
              <a:t>tamamlayıcı mal </a:t>
            </a:r>
            <a:r>
              <a:rPr lang="tr-TR" sz="2400" dirty="0"/>
              <a:t>niteliğindedir. Bu mallar arasındaki ilişki tamamlayıcılık ilişkisi olmaktadır. </a:t>
            </a:r>
            <a:endParaRPr lang="tr-TR" dirty="0"/>
          </a:p>
        </p:txBody>
      </p:sp>
      <p:sp>
        <p:nvSpPr>
          <p:cNvPr id="4" name="Veri Yer Tutucusu 3">
            <a:extLst>
              <a:ext uri="{FF2B5EF4-FFF2-40B4-BE49-F238E27FC236}">
                <a16:creationId xmlns:a16="http://schemas.microsoft.com/office/drawing/2014/main" id="{72291A25-CB32-3243-941C-288AE2193CAF}"/>
              </a:ext>
            </a:extLst>
          </p:cNvPr>
          <p:cNvSpPr>
            <a:spLocks noGrp="1"/>
          </p:cNvSpPr>
          <p:nvPr>
            <p:ph type="dt" sz="half" idx="10"/>
          </p:nvPr>
        </p:nvSpPr>
        <p:spPr/>
        <p:txBody>
          <a:bodyPr/>
          <a:lstStyle/>
          <a:p>
            <a:fld id="{C4837CDF-C62A-7045-9F4B-9B1A67CCBEFD}" type="datetime1">
              <a:rPr lang="tr-TR" smtClean="0"/>
              <a:t>7.10.2025</a:t>
            </a:fld>
            <a:endParaRPr lang="tr-TR"/>
          </a:p>
        </p:txBody>
      </p:sp>
      <p:sp>
        <p:nvSpPr>
          <p:cNvPr id="5" name="Alt Bilgi Yer Tutucusu 4">
            <a:extLst>
              <a:ext uri="{FF2B5EF4-FFF2-40B4-BE49-F238E27FC236}">
                <a16:creationId xmlns:a16="http://schemas.microsoft.com/office/drawing/2014/main" id="{CBDC1396-8053-D54A-A2E5-C5D8FD3F6219}"/>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82025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lnSpcReduction="10000"/>
          </a:bodyPr>
          <a:lstStyle/>
          <a:p>
            <a:r>
              <a:rPr lang="tr-TR" sz="2000" b="1" dirty="0">
                <a:solidFill>
                  <a:schemeClr val="accent2"/>
                </a:solidFill>
              </a:rPr>
              <a:t>Fayda ve Değer: </a:t>
            </a:r>
            <a:r>
              <a:rPr lang="tr-TR" sz="2000" dirty="0">
                <a:solidFill>
                  <a:schemeClr val="tx1">
                    <a:lumMod val="85000"/>
                    <a:lumOff val="15000"/>
                  </a:schemeClr>
                </a:solidFill>
              </a:rPr>
              <a:t>Bir mal ve hizmetin ihtiyaçları tatmin etme özelliğine </a:t>
            </a:r>
            <a:r>
              <a:rPr lang="tr-TR" sz="2000" dirty="0">
                <a:solidFill>
                  <a:schemeClr val="accent2"/>
                </a:solidFill>
              </a:rPr>
              <a:t>fayda</a:t>
            </a:r>
            <a:r>
              <a:rPr lang="tr-TR" sz="2000" dirty="0">
                <a:solidFill>
                  <a:schemeClr val="tx1">
                    <a:lumMod val="85000"/>
                    <a:lumOff val="15000"/>
                  </a:schemeClr>
                </a:solidFill>
              </a:rPr>
              <a:t> denir. Tüketiciler mal ve hizmetlere, onların kendilerine sağladıkları fayda oranında değer verirler. Bazı durumlarda ise faydası çok olan birtakım mal ve hizmetlere az, faydası düşük olanlara daha fazla önem verildiği görülmektedir. </a:t>
            </a:r>
          </a:p>
          <a:p>
            <a:r>
              <a:rPr lang="tr-TR" sz="2000" dirty="0">
                <a:solidFill>
                  <a:schemeClr val="tx1">
                    <a:lumMod val="85000"/>
                    <a:lumOff val="15000"/>
                  </a:schemeClr>
                </a:solidFill>
              </a:rPr>
              <a:t>Örneğin; su ve hava çok faydalı olmalarına karşın bunların bol olması değerinin düşük olması sonucunu doğurmaktadır. Oysa bir ziynet eşyası olan elmasın faydası su ya da hava ile karşılaştırılmayacak kadar azdır. Fakat </a:t>
            </a:r>
            <a:r>
              <a:rPr lang="tr-TR" sz="2000" dirty="0">
                <a:solidFill>
                  <a:schemeClr val="accent2"/>
                </a:solidFill>
              </a:rPr>
              <a:t>kıt olmasından</a:t>
            </a:r>
            <a:r>
              <a:rPr lang="tr-TR" sz="2000" dirty="0">
                <a:solidFill>
                  <a:schemeClr val="tx1">
                    <a:lumMod val="85000"/>
                    <a:lumOff val="15000"/>
                  </a:schemeClr>
                </a:solidFill>
              </a:rPr>
              <a:t> dolayı çok yüksek değere sahiptir. </a:t>
            </a:r>
          </a:p>
          <a:p>
            <a:r>
              <a:rPr lang="tr-TR" sz="2000" dirty="0">
                <a:solidFill>
                  <a:schemeClr val="tx1">
                    <a:lumMod val="85000"/>
                    <a:lumOff val="15000"/>
                  </a:schemeClr>
                </a:solidFill>
              </a:rPr>
              <a:t>Bu bakımdan fayda ve değer kavramları birbirinin ayrılmaz bütünü gibidir. Çünkü bireylerin kişisel ihtiyaçlarına, gelir ve kültür düzeylerine göre mal ve hizmetlerden sağlayacakları faydaya verdikleri bu öneme </a:t>
            </a:r>
            <a:r>
              <a:rPr lang="tr-TR" sz="2000" dirty="0">
                <a:solidFill>
                  <a:schemeClr val="accent2"/>
                </a:solidFill>
              </a:rPr>
              <a:t>değer </a:t>
            </a:r>
            <a:r>
              <a:rPr lang="tr-TR" sz="2000" dirty="0">
                <a:solidFill>
                  <a:schemeClr val="tx1">
                    <a:lumMod val="85000"/>
                    <a:lumOff val="15000"/>
                  </a:schemeClr>
                </a:solidFill>
              </a:rPr>
              <a:t>denir.</a:t>
            </a:r>
          </a:p>
          <a:p>
            <a:endParaRPr lang="tr-TR" dirty="0">
              <a:solidFill>
                <a:schemeClr val="tx1">
                  <a:lumMod val="85000"/>
                  <a:lumOff val="15000"/>
                </a:schemeClr>
              </a:solidFill>
            </a:endParaRPr>
          </a:p>
          <a:p>
            <a:endParaRPr lang="tr-TR" b="1" dirty="0">
              <a:solidFill>
                <a:schemeClr val="accent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91" y="3274436"/>
            <a:ext cx="16764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i Yer Tutucusu 3">
            <a:extLst>
              <a:ext uri="{FF2B5EF4-FFF2-40B4-BE49-F238E27FC236}">
                <a16:creationId xmlns:a16="http://schemas.microsoft.com/office/drawing/2014/main" id="{DD57B54D-3DD7-9746-8C6E-1AAE0221A9BA}"/>
              </a:ext>
            </a:extLst>
          </p:cNvPr>
          <p:cNvSpPr>
            <a:spLocks noGrp="1"/>
          </p:cNvSpPr>
          <p:nvPr>
            <p:ph type="dt" sz="half" idx="10"/>
          </p:nvPr>
        </p:nvSpPr>
        <p:spPr/>
        <p:txBody>
          <a:bodyPr/>
          <a:lstStyle/>
          <a:p>
            <a:fld id="{B719DD01-116B-464F-B8BE-E3E3CDC1471D}" type="datetime1">
              <a:rPr lang="tr-TR" smtClean="0"/>
              <a:t>7.10.2025</a:t>
            </a:fld>
            <a:endParaRPr lang="tr-TR"/>
          </a:p>
        </p:txBody>
      </p:sp>
      <p:sp>
        <p:nvSpPr>
          <p:cNvPr id="5" name="Alt Bilgi Yer Tutucusu 4">
            <a:extLst>
              <a:ext uri="{FF2B5EF4-FFF2-40B4-BE49-F238E27FC236}">
                <a16:creationId xmlns:a16="http://schemas.microsoft.com/office/drawing/2014/main" id="{A6672604-FFB6-724A-91F8-C7DED411588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173882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Servet: </a:t>
            </a:r>
            <a:r>
              <a:rPr lang="tr-TR" sz="2400" dirty="0">
                <a:solidFill>
                  <a:schemeClr val="tx1"/>
                </a:solidFill>
              </a:rPr>
              <a:t>Her toplum, belli bir dönemdeki ihtiyaçlarını, esas olarak o dönemde ürettiği mallarla karşılar. Fakat hiçbir toplum günü gününe yaşamaz. Yani yalnız o dönemde meydana getirdiği malları kullanmaz. Önceki dönemlerde biriktirdiği mallardan da faydalanır. Buna gelişmiş toplumlarda olduğu gibi ilkel toplumlarda da rastlanılır.</a:t>
            </a: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4335D5F0-5CBE-8E46-A754-0CB1847AF1F2}"/>
              </a:ext>
            </a:extLst>
          </p:cNvPr>
          <p:cNvSpPr>
            <a:spLocks noGrp="1"/>
          </p:cNvSpPr>
          <p:nvPr>
            <p:ph type="dt" sz="half" idx="10"/>
          </p:nvPr>
        </p:nvSpPr>
        <p:spPr/>
        <p:txBody>
          <a:bodyPr/>
          <a:lstStyle/>
          <a:p>
            <a:fld id="{1698619A-8A51-5342-B16E-B7DDAFF296CE}" type="datetime1">
              <a:rPr lang="tr-TR" smtClean="0"/>
              <a:t>7.10.2025</a:t>
            </a:fld>
            <a:endParaRPr lang="tr-TR"/>
          </a:p>
        </p:txBody>
      </p:sp>
      <p:sp>
        <p:nvSpPr>
          <p:cNvPr id="5" name="Alt Bilgi Yer Tutucusu 4">
            <a:extLst>
              <a:ext uri="{FF2B5EF4-FFF2-40B4-BE49-F238E27FC236}">
                <a16:creationId xmlns:a16="http://schemas.microsoft.com/office/drawing/2014/main" id="{6FD9A18D-C27A-F34E-A1DA-B74642F17F80}"/>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10503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a:extLst>
              <a:ext uri="{FF2B5EF4-FFF2-40B4-BE49-F238E27FC236}">
                <a16:creationId xmlns:a16="http://schemas.microsoft.com/office/drawing/2014/main" id="{2C8ED057-9607-A842-A26F-CAE7389559D6}"/>
              </a:ext>
            </a:extLst>
          </p:cNvPr>
          <p:cNvSpPr>
            <a:spLocks noGrp="1"/>
          </p:cNvSpPr>
          <p:nvPr>
            <p:ph idx="1"/>
          </p:nvPr>
        </p:nvSpPr>
        <p:spPr>
          <a:ln w="762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a:lstStyle/>
          <a:p>
            <a:pPr marL="0" indent="0">
              <a:buNone/>
            </a:pPr>
            <a:endParaRPr lang="tr-TR" sz="2400" b="1" dirty="0"/>
          </a:p>
          <a:p>
            <a:pPr marL="0" indent="0">
              <a:buNone/>
            </a:pPr>
            <a:r>
              <a:rPr lang="tr-TR" sz="2400" b="1" dirty="0"/>
              <a:t>Dersin Öğrenme Çıktısı:</a:t>
            </a:r>
          </a:p>
          <a:p>
            <a:pPr marL="0" indent="0">
              <a:lnSpc>
                <a:spcPct val="150000"/>
              </a:lnSpc>
              <a:buNone/>
            </a:pPr>
            <a:r>
              <a:rPr lang="tr-TR" sz="2400" dirty="0"/>
              <a:t>1. Bu dersin sonunda «Ekonomi» biliminin temel kavramlarını tanımlayarak, Mikroekonomi ve Makroekonomi ayrımını yapabilirsiniz.</a:t>
            </a:r>
          </a:p>
          <a:p>
            <a:pPr marL="0" indent="0">
              <a:buNone/>
            </a:pPr>
            <a:endParaRPr lang="tr-TR" sz="2400" b="1" dirty="0"/>
          </a:p>
        </p:txBody>
      </p:sp>
      <p:sp>
        <p:nvSpPr>
          <p:cNvPr id="3" name="Veri Yer Tutucusu 2">
            <a:extLst>
              <a:ext uri="{FF2B5EF4-FFF2-40B4-BE49-F238E27FC236}">
                <a16:creationId xmlns:a16="http://schemas.microsoft.com/office/drawing/2014/main" id="{F8BB25DE-77D0-6841-A9B3-EF19EC686FCB}"/>
              </a:ext>
            </a:extLst>
          </p:cNvPr>
          <p:cNvSpPr>
            <a:spLocks noGrp="1"/>
          </p:cNvSpPr>
          <p:nvPr>
            <p:ph type="dt" sz="half" idx="10"/>
          </p:nvPr>
        </p:nvSpPr>
        <p:spPr/>
        <p:txBody>
          <a:bodyPr/>
          <a:lstStyle/>
          <a:p>
            <a:fld id="{B39F93F8-A4E7-4D4C-AC5A-F0AE5D35148A}" type="datetime1">
              <a:rPr lang="tr-TR" smtClean="0"/>
              <a:t>7.10.2025</a:t>
            </a:fld>
            <a:endParaRPr lang="tr-TR"/>
          </a:p>
        </p:txBody>
      </p:sp>
      <p:sp>
        <p:nvSpPr>
          <p:cNvPr id="4" name="Alt Bilgi Yer Tutucusu 3">
            <a:extLst>
              <a:ext uri="{FF2B5EF4-FFF2-40B4-BE49-F238E27FC236}">
                <a16:creationId xmlns:a16="http://schemas.microsoft.com/office/drawing/2014/main" id="{7FEA1C72-9A58-2B4A-B863-40B953F08B7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984739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Gelir: </a:t>
            </a:r>
            <a:r>
              <a:rPr lang="tr-TR" sz="2400" dirty="0">
                <a:solidFill>
                  <a:schemeClr val="tx1">
                    <a:lumMod val="85000"/>
                    <a:lumOff val="15000"/>
                  </a:schemeClr>
                </a:solidFill>
              </a:rPr>
              <a:t>Gelir, insanların belirli bir dönemde sahip oldukları nakit veya nakit olarak ifade edilebilen unsurların toplamına denir. İnsanlar kendilerine faydalı olan mal ve hizmetleri, ihtiyaçları paralelinde satın alırlar. Bu ihtiyaçlarının karşılanmasında önemli bir faktör de gelirdir. Çünkü geliri artan birey gittikçe artan ihtiyaçlarını daha çok tatmin edebilme şansına sahip olacaktır.</a:t>
            </a:r>
          </a:p>
          <a:p>
            <a:r>
              <a:rPr lang="tr-TR" sz="2400" dirty="0">
                <a:solidFill>
                  <a:schemeClr val="tx1">
                    <a:lumMod val="85000"/>
                    <a:lumOff val="15000"/>
                  </a:schemeClr>
                </a:solidFill>
              </a:rPr>
              <a:t>Gelir, ister makroekonomi, ister mikroekonomi disiplininde incelensin sonuçta, iş gücünün payı olan </a:t>
            </a:r>
            <a:r>
              <a:rPr lang="tr-TR" sz="2400" dirty="0">
                <a:solidFill>
                  <a:schemeClr val="accent2"/>
                </a:solidFill>
              </a:rPr>
              <a:t>ücret</a:t>
            </a:r>
            <a:r>
              <a:rPr lang="tr-TR" sz="2400" dirty="0">
                <a:solidFill>
                  <a:schemeClr val="tx1">
                    <a:lumMod val="85000"/>
                    <a:lumOff val="15000"/>
                  </a:schemeClr>
                </a:solidFill>
              </a:rPr>
              <a:t>, toprağın payı olan </a:t>
            </a:r>
            <a:r>
              <a:rPr lang="tr-TR" sz="2400" dirty="0">
                <a:solidFill>
                  <a:schemeClr val="accent2"/>
                </a:solidFill>
              </a:rPr>
              <a:t>rant</a:t>
            </a:r>
            <a:r>
              <a:rPr lang="tr-TR" sz="2400" dirty="0">
                <a:solidFill>
                  <a:schemeClr val="tx1">
                    <a:lumMod val="85000"/>
                    <a:lumOff val="15000"/>
                  </a:schemeClr>
                </a:solidFill>
              </a:rPr>
              <a:t>, sermayenin payı olan </a:t>
            </a:r>
            <a:r>
              <a:rPr lang="tr-TR" sz="2400" dirty="0">
                <a:solidFill>
                  <a:schemeClr val="accent2"/>
                </a:solidFill>
              </a:rPr>
              <a:t>faiz</a:t>
            </a:r>
            <a:r>
              <a:rPr lang="tr-TR" sz="2400" dirty="0">
                <a:solidFill>
                  <a:schemeClr val="tx1">
                    <a:lumMod val="85000"/>
                    <a:lumOff val="15000"/>
                  </a:schemeClr>
                </a:solidFill>
              </a:rPr>
              <a:t> ve girişimcinin payı olan </a:t>
            </a:r>
            <a:r>
              <a:rPr lang="tr-TR" sz="2400" dirty="0">
                <a:solidFill>
                  <a:schemeClr val="accent2"/>
                </a:solidFill>
              </a:rPr>
              <a:t>kâr</a:t>
            </a:r>
            <a:r>
              <a:rPr lang="tr-TR" sz="2400" dirty="0">
                <a:solidFill>
                  <a:schemeClr val="tx1">
                    <a:lumMod val="85000"/>
                    <a:lumOff val="15000"/>
                  </a:schemeClr>
                </a:solidFill>
              </a:rPr>
              <a:t> şeklinde isimlendirilecektir.</a:t>
            </a: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A7FAF6A2-56E5-BA42-8041-5F28F2D33369}"/>
              </a:ext>
            </a:extLst>
          </p:cNvPr>
          <p:cNvSpPr>
            <a:spLocks noGrp="1"/>
          </p:cNvSpPr>
          <p:nvPr>
            <p:ph type="dt" sz="half" idx="10"/>
          </p:nvPr>
        </p:nvSpPr>
        <p:spPr/>
        <p:txBody>
          <a:bodyPr/>
          <a:lstStyle/>
          <a:p>
            <a:fld id="{4027A51A-7DF8-8142-B348-51EB494D88EF}" type="datetime1">
              <a:rPr lang="tr-TR" smtClean="0"/>
              <a:t>7.10.2025</a:t>
            </a:fld>
            <a:endParaRPr lang="tr-TR"/>
          </a:p>
        </p:txBody>
      </p:sp>
      <p:sp>
        <p:nvSpPr>
          <p:cNvPr id="5" name="Alt Bilgi Yer Tutucusu 4">
            <a:extLst>
              <a:ext uri="{FF2B5EF4-FFF2-40B4-BE49-F238E27FC236}">
                <a16:creationId xmlns:a16="http://schemas.microsoft.com/office/drawing/2014/main" id="{D3FE14DA-2316-E74F-AA65-7D6EBE2502C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88415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Tüketim ve Tüketim Harcamaları: </a:t>
            </a:r>
            <a:r>
              <a:rPr lang="tr-TR" sz="2400" dirty="0">
                <a:solidFill>
                  <a:schemeClr val="tx1"/>
                </a:solidFill>
              </a:rPr>
              <a:t>Tüketim, mal ve hizmetlerin ihtiyaçların giderilmesinde kullanılmasıdır. Burada önemli husus malların ihtiyaçların karşılanmasında gerçekten kullanılıp kullanılmadığıdır. Çünkü malların bunları kullanacak olan tüketicilerin eline geçmesine </a:t>
            </a:r>
            <a:r>
              <a:rPr lang="tr-TR" sz="2400" dirty="0">
                <a:solidFill>
                  <a:schemeClr val="accent2"/>
                </a:solidFill>
              </a:rPr>
              <a:t>tüketim</a:t>
            </a:r>
            <a:r>
              <a:rPr lang="tr-TR" sz="2400" dirty="0">
                <a:solidFill>
                  <a:schemeClr val="tx1"/>
                </a:solidFill>
              </a:rPr>
              <a:t>, gelirin tüketim malları satın alınmasında kullanılmasına ise </a:t>
            </a:r>
            <a:r>
              <a:rPr lang="tr-TR" sz="2400" dirty="0">
                <a:solidFill>
                  <a:schemeClr val="accent2"/>
                </a:solidFill>
              </a:rPr>
              <a:t>tüketim harcaması </a:t>
            </a:r>
            <a:r>
              <a:rPr lang="tr-TR" sz="2400" dirty="0">
                <a:solidFill>
                  <a:schemeClr val="tx1"/>
                </a:solidFill>
              </a:rPr>
              <a:t>denir.</a:t>
            </a:r>
          </a:p>
          <a:p>
            <a:endParaRPr lang="tr-TR" dirty="0">
              <a:solidFill>
                <a:schemeClr val="tx1"/>
              </a:solidFill>
            </a:endParaRPr>
          </a:p>
          <a:p>
            <a:endParaRPr lang="tr-TR" dirty="0">
              <a:solidFill>
                <a:schemeClr val="tx1"/>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C6E209CA-87D2-334D-971D-E7A92AA805E7}"/>
              </a:ext>
            </a:extLst>
          </p:cNvPr>
          <p:cNvSpPr>
            <a:spLocks noGrp="1"/>
          </p:cNvSpPr>
          <p:nvPr>
            <p:ph type="dt" sz="half" idx="10"/>
          </p:nvPr>
        </p:nvSpPr>
        <p:spPr/>
        <p:txBody>
          <a:bodyPr/>
          <a:lstStyle/>
          <a:p>
            <a:fld id="{E788B801-17FE-8941-85BB-A9864F9F6FB6}" type="datetime1">
              <a:rPr lang="tr-TR" smtClean="0"/>
              <a:t>7.10.2025</a:t>
            </a:fld>
            <a:endParaRPr lang="tr-TR"/>
          </a:p>
        </p:txBody>
      </p:sp>
      <p:sp>
        <p:nvSpPr>
          <p:cNvPr id="5" name="Alt Bilgi Yer Tutucusu 4">
            <a:extLst>
              <a:ext uri="{FF2B5EF4-FFF2-40B4-BE49-F238E27FC236}">
                <a16:creationId xmlns:a16="http://schemas.microsoft.com/office/drawing/2014/main" id="{742FD16E-E05F-C84E-A5A3-88A33AA58A86}"/>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66600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Firma:</a:t>
            </a:r>
            <a:r>
              <a:rPr lang="tr-TR" sz="2400" dirty="0">
                <a:solidFill>
                  <a:schemeClr val="tx1"/>
                </a:solidFill>
              </a:rPr>
              <a:t> Firma, üretim için gerekli üretim faktörlerini satın alıp bunları üretim sürecinden geçirerek mal ve hizmet hâline getirip piyasaya arz eden ekonomik bir birimdir. Bu fonksiyonu itibarıyla firma, karar birimi olarak tüketicilere göre daha karmaşık bir yapıya sahiptir.</a:t>
            </a:r>
          </a:p>
          <a:p>
            <a:r>
              <a:rPr lang="tr-TR" sz="2400" dirty="0">
                <a:solidFill>
                  <a:schemeClr val="tx1"/>
                </a:solidFill>
              </a:rPr>
              <a:t>Bazı durumlarda firma, piyasada hem satıcı hem alıcı niteliğinde olabilmektedir. Firma, piyasadan üretimde bulunacağı mal için gerekli üretim mallarını (ham maddeleri), ara malları ve üretim faktörlerini satın alır. Firma alıcı olarak çıktıkları bu piyasaya </a:t>
            </a:r>
            <a:r>
              <a:rPr lang="tr-TR" sz="2400" dirty="0">
                <a:solidFill>
                  <a:schemeClr val="accent2"/>
                </a:solidFill>
              </a:rPr>
              <a:t>tedarik piyasaları </a:t>
            </a:r>
            <a:r>
              <a:rPr lang="tr-TR" sz="2400" dirty="0">
                <a:solidFill>
                  <a:schemeClr val="tx1"/>
                </a:solidFill>
              </a:rPr>
              <a:t>(ya da faktör piyasası) denir. </a:t>
            </a:r>
          </a:p>
          <a:p>
            <a:endParaRPr lang="tr-TR" dirty="0">
              <a:solidFill>
                <a:schemeClr val="tx1"/>
              </a:solidFill>
            </a:endParaRPr>
          </a:p>
          <a:p>
            <a:endParaRPr lang="tr-TR" dirty="0">
              <a:solidFill>
                <a:schemeClr val="tx1"/>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dirty="0">
              <a:solidFill>
                <a:schemeClr val="tx1">
                  <a:lumMod val="85000"/>
                  <a:lumOff val="15000"/>
                </a:schemeClr>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D351DD17-DCD6-234E-9A88-678C3547B6AF}"/>
              </a:ext>
            </a:extLst>
          </p:cNvPr>
          <p:cNvSpPr>
            <a:spLocks noGrp="1"/>
          </p:cNvSpPr>
          <p:nvPr>
            <p:ph type="dt" sz="half" idx="10"/>
          </p:nvPr>
        </p:nvSpPr>
        <p:spPr/>
        <p:txBody>
          <a:bodyPr/>
          <a:lstStyle/>
          <a:p>
            <a:fld id="{2D75192B-C3D9-AF4C-93C9-ED1F3D98825E}" type="datetime1">
              <a:rPr lang="tr-TR" smtClean="0"/>
              <a:t>7.10.2025</a:t>
            </a:fld>
            <a:endParaRPr lang="tr-TR"/>
          </a:p>
        </p:txBody>
      </p:sp>
      <p:sp>
        <p:nvSpPr>
          <p:cNvPr id="5" name="Alt Bilgi Yer Tutucusu 4">
            <a:extLst>
              <a:ext uri="{FF2B5EF4-FFF2-40B4-BE49-F238E27FC236}">
                <a16:creationId xmlns:a16="http://schemas.microsoft.com/office/drawing/2014/main" id="{21F1814C-2245-F84F-893B-0708CC128B9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68313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Üretim Kavramı ve Üretim Olanakları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Üretim: </a:t>
            </a:r>
            <a:r>
              <a:rPr lang="tr-TR" sz="2400" dirty="0">
                <a:solidFill>
                  <a:schemeClr val="tx1">
                    <a:lumMod val="85000"/>
                    <a:lumOff val="15000"/>
                  </a:schemeClr>
                </a:solidFill>
              </a:rPr>
              <a:t>Emek, doğal kaynak ve sermaye faktörlerinin girişimci tarafından mal ve hizmetlere dönüştürülmesi faaliyetidir. </a:t>
            </a:r>
            <a:r>
              <a:rPr lang="tr-TR" sz="2400" dirty="0">
                <a:solidFill>
                  <a:schemeClr val="accent2"/>
                </a:solidFill>
              </a:rPr>
              <a:t>Toplumun üretim olanakları </a:t>
            </a:r>
            <a:r>
              <a:rPr lang="tr-TR" sz="2400" dirty="0">
                <a:solidFill>
                  <a:schemeClr val="tx1">
                    <a:lumMod val="85000"/>
                    <a:lumOff val="15000"/>
                  </a:schemeClr>
                </a:solidFill>
              </a:rPr>
              <a:t>ise, mevcut sınırlı kaynaklar ve teknoloji düzeyi ile üretilebilecek maksimum mal ve hizmet bileşenleridir. </a:t>
            </a:r>
          </a:p>
          <a:p>
            <a:r>
              <a:rPr lang="tr-TR" sz="2400" dirty="0">
                <a:solidFill>
                  <a:schemeClr val="tx1">
                    <a:lumMod val="85000"/>
                    <a:lumOff val="15000"/>
                  </a:schemeClr>
                </a:solidFill>
              </a:rPr>
              <a:t>Ekonomide kaynaklar en verimli şekilde tam olarak kullanılabiliyorsa değişik mal ve hizmet bileşimleri elde edilebilir, böylece </a:t>
            </a:r>
            <a:r>
              <a:rPr lang="tr-TR" sz="2400" dirty="0">
                <a:solidFill>
                  <a:schemeClr val="accent2"/>
                </a:solidFill>
              </a:rPr>
              <a:t>üretim etkinliği </a:t>
            </a:r>
            <a:r>
              <a:rPr lang="tr-TR" sz="2400" dirty="0">
                <a:solidFill>
                  <a:schemeClr val="tx1">
                    <a:lumMod val="85000"/>
                    <a:lumOff val="15000"/>
                  </a:schemeClr>
                </a:solidFill>
              </a:rPr>
              <a:t>sağlanır. Fakat bu değişik mal ve hizmet bileşimlerinden ancak toplumun tercih edeceği bileşim </a:t>
            </a:r>
            <a:r>
              <a:rPr lang="tr-TR" sz="2400" dirty="0">
                <a:solidFill>
                  <a:schemeClr val="accent2"/>
                </a:solidFill>
              </a:rPr>
              <a:t>ekonomik etkinliği </a:t>
            </a:r>
            <a:r>
              <a:rPr lang="tr-TR" sz="2400" dirty="0">
                <a:solidFill>
                  <a:schemeClr val="tx1">
                    <a:lumMod val="85000"/>
                    <a:lumOff val="15000"/>
                  </a:schemeClr>
                </a:solidFill>
              </a:rPr>
              <a:t>ifade eder.</a:t>
            </a:r>
          </a:p>
        </p:txBody>
      </p:sp>
      <p:sp>
        <p:nvSpPr>
          <p:cNvPr id="4" name="Veri Yer Tutucusu 3">
            <a:extLst>
              <a:ext uri="{FF2B5EF4-FFF2-40B4-BE49-F238E27FC236}">
                <a16:creationId xmlns:a16="http://schemas.microsoft.com/office/drawing/2014/main" id="{880BDF87-CE56-954D-9410-1064990F9A53}"/>
              </a:ext>
            </a:extLst>
          </p:cNvPr>
          <p:cNvSpPr>
            <a:spLocks noGrp="1"/>
          </p:cNvSpPr>
          <p:nvPr>
            <p:ph type="dt" sz="half" idx="10"/>
          </p:nvPr>
        </p:nvSpPr>
        <p:spPr/>
        <p:txBody>
          <a:bodyPr/>
          <a:lstStyle/>
          <a:p>
            <a:fld id="{0B8FB742-50D1-4F48-B612-EDB2C260652A}" type="datetime1">
              <a:rPr lang="tr-TR" smtClean="0"/>
              <a:t>7.10.2025</a:t>
            </a:fld>
            <a:endParaRPr lang="tr-TR"/>
          </a:p>
        </p:txBody>
      </p:sp>
      <p:sp>
        <p:nvSpPr>
          <p:cNvPr id="5" name="Alt Bilgi Yer Tutucusu 4">
            <a:extLst>
              <a:ext uri="{FF2B5EF4-FFF2-40B4-BE49-F238E27FC236}">
                <a16:creationId xmlns:a16="http://schemas.microsoft.com/office/drawing/2014/main" id="{2C2A9149-41EC-5B4D-B7EB-984C879D9C8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03684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Üretim Kavramı ve Üretim Olanakları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solidFill>
                  <a:schemeClr val="tx1">
                    <a:lumMod val="85000"/>
                    <a:lumOff val="15000"/>
                  </a:schemeClr>
                </a:solidFill>
              </a:rPr>
              <a:t>Zaman içerisinde ekonomideki sınırlı kaynaklarda ve teknoloji düzeyinde artışlar olur ve </a:t>
            </a:r>
            <a:r>
              <a:rPr lang="tr-TR" sz="2400" dirty="0">
                <a:solidFill>
                  <a:schemeClr val="accent2"/>
                </a:solidFill>
              </a:rPr>
              <a:t>üretim kapasitesi </a:t>
            </a:r>
            <a:r>
              <a:rPr lang="tr-TR" sz="2400" dirty="0">
                <a:solidFill>
                  <a:schemeClr val="tx1">
                    <a:lumMod val="85000"/>
                    <a:lumOff val="15000"/>
                  </a:schemeClr>
                </a:solidFill>
              </a:rPr>
              <a:t>de artar. Ekonominin üretim kapasitesinin artıp daha fazla mal ve hizmet üretilmesi durumuna </a:t>
            </a:r>
            <a:r>
              <a:rPr lang="tr-TR" sz="2400" dirty="0">
                <a:solidFill>
                  <a:schemeClr val="accent2"/>
                </a:solidFill>
              </a:rPr>
              <a:t>ekonomik büyüme </a:t>
            </a:r>
            <a:r>
              <a:rPr lang="tr-TR" sz="2400" dirty="0">
                <a:solidFill>
                  <a:schemeClr val="tx1">
                    <a:lumMod val="85000"/>
                    <a:lumOff val="15000"/>
                  </a:schemeClr>
                </a:solidFill>
              </a:rPr>
              <a:t>denir.</a:t>
            </a:r>
          </a:p>
          <a:p>
            <a:r>
              <a:rPr lang="tr-TR" sz="2400" dirty="0">
                <a:solidFill>
                  <a:schemeClr val="tx1">
                    <a:lumMod val="85000"/>
                    <a:lumOff val="15000"/>
                  </a:schemeClr>
                </a:solidFill>
              </a:rPr>
              <a:t>Ekonomik büyümenin ölçülmesi </a:t>
            </a:r>
            <a:r>
              <a:rPr lang="tr-TR" sz="2400" dirty="0">
                <a:solidFill>
                  <a:schemeClr val="accent2"/>
                </a:solidFill>
              </a:rPr>
              <a:t>milli gelirdeki artış </a:t>
            </a:r>
            <a:r>
              <a:rPr lang="tr-TR" sz="2400" dirty="0">
                <a:solidFill>
                  <a:schemeClr val="tx1">
                    <a:lumMod val="85000"/>
                    <a:lumOff val="15000"/>
                  </a:schemeClr>
                </a:solidFill>
              </a:rPr>
              <a:t>oranının bulunması ile mümkün olur. Bir ülkede sermaye malları üretimine, yani yatırımlara ne kadar ağırlık verilirse ekonomik büyüme o kadar fazla olur.</a:t>
            </a:r>
          </a:p>
        </p:txBody>
      </p:sp>
      <p:sp>
        <p:nvSpPr>
          <p:cNvPr id="4" name="Veri Yer Tutucusu 3">
            <a:extLst>
              <a:ext uri="{FF2B5EF4-FFF2-40B4-BE49-F238E27FC236}">
                <a16:creationId xmlns:a16="http://schemas.microsoft.com/office/drawing/2014/main" id="{51D94A31-C42F-F349-B940-58ADE3D7FA2E}"/>
              </a:ext>
            </a:extLst>
          </p:cNvPr>
          <p:cNvSpPr>
            <a:spLocks noGrp="1"/>
          </p:cNvSpPr>
          <p:nvPr>
            <p:ph type="dt" sz="half" idx="10"/>
          </p:nvPr>
        </p:nvSpPr>
        <p:spPr/>
        <p:txBody>
          <a:bodyPr/>
          <a:lstStyle/>
          <a:p>
            <a:fld id="{FE588A9A-4FB8-B641-8B9B-FF50BA734E02}" type="datetime1">
              <a:rPr lang="tr-TR" smtClean="0"/>
              <a:t>7.10.2025</a:t>
            </a:fld>
            <a:endParaRPr lang="tr-TR"/>
          </a:p>
        </p:txBody>
      </p:sp>
      <p:sp>
        <p:nvSpPr>
          <p:cNvPr id="5" name="Alt Bilgi Yer Tutucusu 4">
            <a:extLst>
              <a:ext uri="{FF2B5EF4-FFF2-40B4-BE49-F238E27FC236}">
                <a16:creationId xmlns:a16="http://schemas.microsoft.com/office/drawing/2014/main" id="{C4F16A91-CEA7-604D-A56D-7BBBC7C3835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779969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Üretim Faktörleri</a:t>
            </a:r>
          </a:p>
        </p:txBody>
      </p:sp>
      <p:sp>
        <p:nvSpPr>
          <p:cNvPr id="3" name="İçerik Yer Tutucusu 2"/>
          <p:cNvSpPr>
            <a:spLocks noGrp="1"/>
          </p:cNvSpPr>
          <p:nvPr>
            <p:ph idx="1"/>
          </p:nvPr>
        </p:nvSpPr>
        <p:spPr>
          <a:xfrm>
            <a:off x="2589212" y="2133599"/>
            <a:ext cx="8915400" cy="4502727"/>
          </a:xfrm>
        </p:spPr>
        <p:txBody>
          <a:bodyPr>
            <a:normAutofit/>
          </a:bodyPr>
          <a:lstStyle/>
          <a:p>
            <a:r>
              <a:rPr lang="tr-TR" b="1" dirty="0">
                <a:solidFill>
                  <a:schemeClr val="accent2"/>
                </a:solidFill>
              </a:rPr>
              <a:t>1. Doğal kaynaklar: </a:t>
            </a:r>
            <a:r>
              <a:rPr lang="tr-TR" dirty="0"/>
              <a:t>Hava, su, toprak, madenler ve ormanlar gibi doğanın insanlara sağladığı olanaklardır.</a:t>
            </a:r>
            <a:endParaRPr lang="tr-TR" b="1" dirty="0">
              <a:solidFill>
                <a:schemeClr val="accent2"/>
              </a:solidFill>
            </a:endParaRPr>
          </a:p>
          <a:p>
            <a:r>
              <a:rPr lang="tr-TR" b="1" dirty="0">
                <a:solidFill>
                  <a:schemeClr val="accent2"/>
                </a:solidFill>
              </a:rPr>
              <a:t>2. Emek:</a:t>
            </a:r>
            <a:r>
              <a:rPr lang="tr-TR" dirty="0"/>
              <a:t> İnsanların mal ve hizmet üretiminde harcadıkları bedensel ve zihinsel çalışmalardır.</a:t>
            </a:r>
          </a:p>
          <a:p>
            <a:r>
              <a:rPr lang="tr-TR" b="1" dirty="0">
                <a:solidFill>
                  <a:schemeClr val="accent2"/>
                </a:solidFill>
              </a:rPr>
              <a:t>3. Sermaye: </a:t>
            </a:r>
            <a:r>
              <a:rPr lang="tr-TR" dirty="0"/>
              <a:t>İnsanların ürettiği ve diğer mal ve hizmetlerin üretiminde kullanılan mallardır. Makine ve teçhizat ile binalara </a:t>
            </a:r>
            <a:r>
              <a:rPr lang="tr-TR" dirty="0">
                <a:solidFill>
                  <a:schemeClr val="accent2"/>
                </a:solidFill>
              </a:rPr>
              <a:t>sabit sermaye</a:t>
            </a:r>
            <a:r>
              <a:rPr lang="tr-TR" dirty="0"/>
              <a:t>, hammadde ve mal stoklarına da </a:t>
            </a:r>
            <a:r>
              <a:rPr lang="tr-TR" dirty="0">
                <a:solidFill>
                  <a:schemeClr val="accent2"/>
                </a:solidFill>
              </a:rPr>
              <a:t>stoklar</a:t>
            </a:r>
            <a:r>
              <a:rPr lang="tr-TR" dirty="0"/>
              <a:t> denir. Sermaye emeğin verimliliğini arttırır. Üretimde önemli olan sabit sermayedir. Paranın kendisi bizzat üretimde kullanılamayacağı için üretim faktörü olarak değerlendirilmez, finansal sermaye (para) üretimde kullanılan fiziksel sermayenin satın alınmasında kullanılır.</a:t>
            </a:r>
          </a:p>
          <a:p>
            <a:r>
              <a:rPr lang="tr-TR" b="1" dirty="0">
                <a:solidFill>
                  <a:schemeClr val="accent2"/>
                </a:solidFill>
              </a:rPr>
              <a:t>4. Girişimcilik: </a:t>
            </a:r>
            <a:r>
              <a:rPr lang="tr-TR" dirty="0"/>
              <a:t>Girişimcinin mal ve hizmet üretme çabasıdır.</a:t>
            </a:r>
          </a:p>
          <a:p>
            <a:endParaRPr lang="tr-TR" b="1" dirty="0">
              <a:solidFill>
                <a:schemeClr val="accent2"/>
              </a:solidFill>
            </a:endParaRPr>
          </a:p>
          <a:p>
            <a:endParaRPr lang="tr-TR" b="1" dirty="0">
              <a:solidFill>
                <a:schemeClr val="accent2"/>
              </a:solidFill>
            </a:endParaRPr>
          </a:p>
        </p:txBody>
      </p:sp>
      <p:pic>
        <p:nvPicPr>
          <p:cNvPr id="4" name="Resim 3"/>
          <p:cNvPicPr>
            <a:picLocks noChangeAspect="1"/>
          </p:cNvPicPr>
          <p:nvPr/>
        </p:nvPicPr>
        <p:blipFill>
          <a:blip r:embed="rId2"/>
          <a:stretch>
            <a:fillRect/>
          </a:stretch>
        </p:blipFill>
        <p:spPr>
          <a:xfrm>
            <a:off x="3003838" y="5874327"/>
            <a:ext cx="7181850" cy="990599"/>
          </a:xfrm>
          <a:prstGeom prst="rect">
            <a:avLst/>
          </a:prstGeom>
        </p:spPr>
      </p:pic>
      <p:sp>
        <p:nvSpPr>
          <p:cNvPr id="5" name="Veri Yer Tutucusu 4">
            <a:extLst>
              <a:ext uri="{FF2B5EF4-FFF2-40B4-BE49-F238E27FC236}">
                <a16:creationId xmlns:a16="http://schemas.microsoft.com/office/drawing/2014/main" id="{24741D34-040A-374D-9EDA-570719A58EB4}"/>
              </a:ext>
            </a:extLst>
          </p:cNvPr>
          <p:cNvSpPr>
            <a:spLocks noGrp="1"/>
          </p:cNvSpPr>
          <p:nvPr>
            <p:ph type="dt" sz="half" idx="10"/>
          </p:nvPr>
        </p:nvSpPr>
        <p:spPr/>
        <p:txBody>
          <a:bodyPr/>
          <a:lstStyle/>
          <a:p>
            <a:fld id="{55D5E3E9-DC08-D84D-A964-1A1755B8535F}" type="datetime1">
              <a:rPr lang="tr-TR" smtClean="0"/>
              <a:t>7.10.2025</a:t>
            </a:fld>
            <a:endParaRPr lang="tr-TR"/>
          </a:p>
        </p:txBody>
      </p:sp>
      <p:sp>
        <p:nvSpPr>
          <p:cNvPr id="6" name="Alt Bilgi Yer Tutucusu 5">
            <a:extLst>
              <a:ext uri="{FF2B5EF4-FFF2-40B4-BE49-F238E27FC236}">
                <a16:creationId xmlns:a16="http://schemas.microsoft.com/office/drawing/2014/main" id="{F854436F-8B0E-AA46-9E47-279369DC3242}"/>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145828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9225002" cy="1280890"/>
          </a:xfrm>
        </p:spPr>
        <p:txBody>
          <a:bodyPr>
            <a:normAutofit/>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Piyasa ve Piyasada Fiyatların Oluşumu</a:t>
            </a:r>
          </a:p>
        </p:txBody>
      </p:sp>
      <p:sp>
        <p:nvSpPr>
          <p:cNvPr id="3" name="İçerik Yer Tutucusu 2"/>
          <p:cNvSpPr>
            <a:spLocks noGrp="1"/>
          </p:cNvSpPr>
          <p:nvPr>
            <p:ph idx="1"/>
          </p:nvPr>
        </p:nvSpPr>
        <p:spPr>
          <a:xfrm>
            <a:off x="2589212" y="2133599"/>
            <a:ext cx="8915400" cy="4502727"/>
          </a:xfrm>
        </p:spPr>
        <p:txBody>
          <a:bodyPr>
            <a:normAutofit/>
          </a:bodyPr>
          <a:lstStyle/>
          <a:p>
            <a:r>
              <a:rPr lang="tr-TR" dirty="0">
                <a:solidFill>
                  <a:schemeClr val="accent2"/>
                </a:solidFill>
              </a:rPr>
              <a:t>Piyasa,</a:t>
            </a:r>
            <a:r>
              <a:rPr lang="tr-TR" dirty="0">
                <a:solidFill>
                  <a:schemeClr val="tx1">
                    <a:lumMod val="85000"/>
                    <a:lumOff val="15000"/>
                  </a:schemeClr>
                </a:solidFill>
              </a:rPr>
              <a:t> alıcı ve satıcıların karşı karşıya geldikleri ya da bir maldan talep edenlerle o malı arz edenlerin karşılaştıkları yer olarak tanımlanabilir. </a:t>
            </a:r>
          </a:p>
          <a:p>
            <a:r>
              <a:rPr lang="tr-TR" dirty="0">
                <a:solidFill>
                  <a:schemeClr val="tx1">
                    <a:lumMod val="85000"/>
                    <a:lumOff val="15000"/>
                  </a:schemeClr>
                </a:solidFill>
              </a:rPr>
              <a:t>Doğal olarak bazı malların piyasaları geniş, bazılarınınki ise dardır. Bu alıcı ve satıcı grupların farklı büyüklükte olmasından kaynaklanır. </a:t>
            </a:r>
          </a:p>
          <a:p>
            <a:r>
              <a:rPr lang="tr-TR" dirty="0">
                <a:solidFill>
                  <a:schemeClr val="tx1">
                    <a:lumMod val="85000"/>
                    <a:lumOff val="15000"/>
                  </a:schemeClr>
                </a:solidFill>
              </a:rPr>
              <a:t>Piyasalar; alıcıların ve satıcıların durumuna, alışveriş yapılan koşullara göre </a:t>
            </a:r>
            <a:r>
              <a:rPr lang="tr-TR" dirty="0">
                <a:solidFill>
                  <a:schemeClr val="accent2"/>
                </a:solidFill>
              </a:rPr>
              <a:t>sınıflandırılabilir.</a:t>
            </a:r>
          </a:p>
          <a:p>
            <a:endParaRPr lang="tr-TR" dirty="0">
              <a:solidFill>
                <a:schemeClr val="tx1">
                  <a:lumMod val="85000"/>
                  <a:lumOff val="15000"/>
                </a:schemeClr>
              </a:solidFill>
            </a:endParaRPr>
          </a:p>
        </p:txBody>
      </p:sp>
      <p:pic>
        <p:nvPicPr>
          <p:cNvPr id="5" name="Resim 4"/>
          <p:cNvPicPr>
            <a:picLocks noChangeAspect="1"/>
          </p:cNvPicPr>
          <p:nvPr/>
        </p:nvPicPr>
        <p:blipFill>
          <a:blip r:embed="rId2"/>
          <a:stretch>
            <a:fillRect/>
          </a:stretch>
        </p:blipFill>
        <p:spPr>
          <a:xfrm>
            <a:off x="3002540" y="4210050"/>
            <a:ext cx="4946852" cy="2647950"/>
          </a:xfrm>
          <a:prstGeom prst="rect">
            <a:avLst/>
          </a:prstGeom>
        </p:spPr>
      </p:pic>
      <p:sp>
        <p:nvSpPr>
          <p:cNvPr id="4" name="Veri Yer Tutucusu 3">
            <a:extLst>
              <a:ext uri="{FF2B5EF4-FFF2-40B4-BE49-F238E27FC236}">
                <a16:creationId xmlns:a16="http://schemas.microsoft.com/office/drawing/2014/main" id="{37202C15-5262-084F-9E5B-3B8CE1F9974E}"/>
              </a:ext>
            </a:extLst>
          </p:cNvPr>
          <p:cNvSpPr>
            <a:spLocks noGrp="1"/>
          </p:cNvSpPr>
          <p:nvPr>
            <p:ph type="dt" sz="half" idx="10"/>
          </p:nvPr>
        </p:nvSpPr>
        <p:spPr/>
        <p:txBody>
          <a:bodyPr/>
          <a:lstStyle/>
          <a:p>
            <a:fld id="{D2338C14-0786-2747-B1DE-D129875039A1}" type="datetime1">
              <a:rPr lang="tr-TR" smtClean="0"/>
              <a:t>7.10.2025</a:t>
            </a:fld>
            <a:endParaRPr lang="tr-TR"/>
          </a:p>
        </p:txBody>
      </p:sp>
      <p:sp>
        <p:nvSpPr>
          <p:cNvPr id="6" name="Alt Bilgi Yer Tutucusu 5">
            <a:extLst>
              <a:ext uri="{FF2B5EF4-FFF2-40B4-BE49-F238E27FC236}">
                <a16:creationId xmlns:a16="http://schemas.microsoft.com/office/drawing/2014/main" id="{E63ADDDF-DFF9-0445-8C23-27795B7AFCEC}"/>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963974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9225002" cy="1280890"/>
          </a:xfrm>
        </p:spPr>
        <p:txBody>
          <a:bodyPr>
            <a:normAutofit/>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Piyasa ve Piyasada Fiyatların Oluşumu</a:t>
            </a: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425" y="2040636"/>
            <a:ext cx="6485311" cy="4817364"/>
          </a:xfrm>
          <a:prstGeom prst="rect">
            <a:avLst/>
          </a:prstGeom>
        </p:spPr>
      </p:pic>
      <p:sp>
        <p:nvSpPr>
          <p:cNvPr id="3" name="Veri Yer Tutucusu 2">
            <a:extLst>
              <a:ext uri="{FF2B5EF4-FFF2-40B4-BE49-F238E27FC236}">
                <a16:creationId xmlns:a16="http://schemas.microsoft.com/office/drawing/2014/main" id="{D14A7845-3CB7-014C-B5F4-9B518DAD4333}"/>
              </a:ext>
            </a:extLst>
          </p:cNvPr>
          <p:cNvSpPr>
            <a:spLocks noGrp="1"/>
          </p:cNvSpPr>
          <p:nvPr>
            <p:ph type="dt" sz="half" idx="10"/>
          </p:nvPr>
        </p:nvSpPr>
        <p:spPr/>
        <p:txBody>
          <a:bodyPr/>
          <a:lstStyle/>
          <a:p>
            <a:fld id="{AF49DC86-ACAB-0B45-8659-C8780D484820}" type="datetime1">
              <a:rPr lang="tr-TR" smtClean="0"/>
              <a:t>7.10.2025</a:t>
            </a:fld>
            <a:endParaRPr lang="tr-TR"/>
          </a:p>
        </p:txBody>
      </p:sp>
      <p:sp>
        <p:nvSpPr>
          <p:cNvPr id="4" name="Alt Bilgi Yer Tutucusu 3">
            <a:extLst>
              <a:ext uri="{FF2B5EF4-FFF2-40B4-BE49-F238E27FC236}">
                <a16:creationId xmlns:a16="http://schemas.microsoft.com/office/drawing/2014/main" id="{B9BE1232-A633-8A4D-B94D-D733D4983431}"/>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6667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Ekonominin İlgilendiği Temel Sorular</a:t>
            </a:r>
          </a:p>
        </p:txBody>
      </p:sp>
      <p:sp>
        <p:nvSpPr>
          <p:cNvPr id="3" name="İçerik Yer Tutucusu 2"/>
          <p:cNvSpPr>
            <a:spLocks noGrp="1"/>
          </p:cNvSpPr>
          <p:nvPr>
            <p:ph idx="1"/>
          </p:nvPr>
        </p:nvSpPr>
        <p:spPr>
          <a:xfrm>
            <a:off x="2589212" y="2133599"/>
            <a:ext cx="8915400" cy="4502727"/>
          </a:xfrm>
        </p:spPr>
        <p:txBody>
          <a:bodyPr>
            <a:noAutofit/>
          </a:bodyPr>
          <a:lstStyle/>
          <a:p>
            <a:r>
              <a:rPr lang="tr-TR" sz="2000" b="1" dirty="0">
                <a:solidFill>
                  <a:schemeClr val="accent2"/>
                </a:solidFill>
              </a:rPr>
              <a:t>Ne, Ne kadar üretilecek?</a:t>
            </a:r>
          </a:p>
          <a:p>
            <a:pPr lvl="1"/>
            <a:r>
              <a:rPr lang="tr-TR" sz="1800" dirty="0">
                <a:solidFill>
                  <a:schemeClr val="tx1">
                    <a:lumMod val="85000"/>
                    <a:lumOff val="15000"/>
                  </a:schemeClr>
                </a:solidFill>
              </a:rPr>
              <a:t>Bu soru sınırlı kaynak, tercihler ve fırsat maliyeti kavramlarını içerir. Üretim faktörleri sınırlı olduğu için üretilecek mal ve hizmetler de sınırlıdır, tercih yapılması gerekir.</a:t>
            </a:r>
          </a:p>
          <a:p>
            <a:r>
              <a:rPr lang="tr-TR" sz="2000" b="1" dirty="0">
                <a:solidFill>
                  <a:schemeClr val="accent2"/>
                </a:solidFill>
              </a:rPr>
              <a:t>Nerede üretilecek?</a:t>
            </a:r>
          </a:p>
          <a:p>
            <a:pPr lvl="1"/>
            <a:r>
              <a:rPr lang="tr-TR" sz="1800" dirty="0">
                <a:solidFill>
                  <a:schemeClr val="tx1">
                    <a:lumMod val="85000"/>
                    <a:lumOff val="15000"/>
                  </a:schemeClr>
                </a:solidFill>
              </a:rPr>
              <a:t>Bir malın üretileceği yer seçilirken girdilerin sağlanması ve üretilen malın pazarlanması için gerekli ulaşım maliyetlerinin üzerinde durulmalıdır. Örneğin, bir çimento fabrikası bir tarım alanına veya şehre yakın kurulmuş ise çevre kirliliğine neden olur.</a:t>
            </a:r>
          </a:p>
          <a:p>
            <a:r>
              <a:rPr lang="tr-TR" sz="2000" b="1" dirty="0">
                <a:solidFill>
                  <a:schemeClr val="accent2"/>
                </a:solidFill>
              </a:rPr>
              <a:t>Nasıl üretilecek?</a:t>
            </a:r>
          </a:p>
          <a:p>
            <a:pPr lvl="1"/>
            <a:r>
              <a:rPr lang="tr-TR" sz="1800" dirty="0">
                <a:solidFill>
                  <a:schemeClr val="tx1">
                    <a:lumMod val="85000"/>
                    <a:lumOff val="15000"/>
                  </a:schemeClr>
                </a:solidFill>
              </a:rPr>
              <a:t>Üretimde sermaye yoğun teknolojiler mi, yoksa emek yoğun teknolojiler mi kullanılacak? Hangi faktör daha bol ise, o faktörün fiyatı daha ucuz ve kullanımı daha fazla olacaktır.  Örneğin, Çin emek yoğun bir ülkedir.</a:t>
            </a:r>
            <a:endParaRPr lang="tr-TR" sz="1800" b="1" dirty="0">
              <a:solidFill>
                <a:schemeClr val="accent2"/>
              </a:solidFill>
            </a:endParaRPr>
          </a:p>
        </p:txBody>
      </p:sp>
      <p:sp>
        <p:nvSpPr>
          <p:cNvPr id="4" name="Veri Yer Tutucusu 3">
            <a:extLst>
              <a:ext uri="{FF2B5EF4-FFF2-40B4-BE49-F238E27FC236}">
                <a16:creationId xmlns:a16="http://schemas.microsoft.com/office/drawing/2014/main" id="{653F2FCB-3EF4-3D4D-800D-E217F6B67157}"/>
              </a:ext>
            </a:extLst>
          </p:cNvPr>
          <p:cNvSpPr>
            <a:spLocks noGrp="1"/>
          </p:cNvSpPr>
          <p:nvPr>
            <p:ph type="dt" sz="half" idx="10"/>
          </p:nvPr>
        </p:nvSpPr>
        <p:spPr/>
        <p:txBody>
          <a:bodyPr/>
          <a:lstStyle/>
          <a:p>
            <a:fld id="{B5ACB03F-F271-D34C-B83F-365C0E2205CA}" type="datetime1">
              <a:rPr lang="tr-TR" smtClean="0"/>
              <a:t>7.10.2025</a:t>
            </a:fld>
            <a:endParaRPr lang="tr-TR"/>
          </a:p>
        </p:txBody>
      </p:sp>
      <p:sp>
        <p:nvSpPr>
          <p:cNvPr id="5" name="Alt Bilgi Yer Tutucusu 4">
            <a:extLst>
              <a:ext uri="{FF2B5EF4-FFF2-40B4-BE49-F238E27FC236}">
                <a16:creationId xmlns:a16="http://schemas.microsoft.com/office/drawing/2014/main" id="{E9BE8739-920C-354F-8C98-B7E9B39CC72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548138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Ekonominin İlgilendiği Temel Sorular</a:t>
            </a:r>
          </a:p>
        </p:txBody>
      </p:sp>
      <p:sp>
        <p:nvSpPr>
          <p:cNvPr id="3" name="İçerik Yer Tutucusu 2"/>
          <p:cNvSpPr>
            <a:spLocks noGrp="1"/>
          </p:cNvSpPr>
          <p:nvPr>
            <p:ph idx="1"/>
          </p:nvPr>
        </p:nvSpPr>
        <p:spPr>
          <a:xfrm>
            <a:off x="2589212" y="2133599"/>
            <a:ext cx="8915400" cy="4502727"/>
          </a:xfrm>
        </p:spPr>
        <p:txBody>
          <a:bodyPr>
            <a:noAutofit/>
          </a:bodyPr>
          <a:lstStyle/>
          <a:p>
            <a:r>
              <a:rPr lang="tr-TR" sz="2000" b="1" dirty="0">
                <a:solidFill>
                  <a:schemeClr val="accent2"/>
                </a:solidFill>
              </a:rPr>
              <a:t>Kim için üretilecek?</a:t>
            </a:r>
          </a:p>
          <a:p>
            <a:pPr lvl="1"/>
            <a:r>
              <a:rPr lang="tr-TR" sz="1800" dirty="0">
                <a:solidFill>
                  <a:schemeClr val="tx1">
                    <a:lumMod val="85000"/>
                    <a:lumOff val="15000"/>
                  </a:schemeClr>
                </a:solidFill>
              </a:rPr>
              <a:t>Mal ve hizmetlerin kimler tarafından tüketileceği sorusudur. Bu soru </a:t>
            </a:r>
            <a:r>
              <a:rPr lang="tr-TR" sz="1800" dirty="0">
                <a:solidFill>
                  <a:schemeClr val="accent2"/>
                </a:solidFill>
              </a:rPr>
              <a:t>gelir dağılımı </a:t>
            </a:r>
            <a:r>
              <a:rPr lang="tr-TR" sz="1800" dirty="0">
                <a:solidFill>
                  <a:schemeClr val="tx1">
                    <a:lumMod val="85000"/>
                    <a:lumOff val="15000"/>
                  </a:schemeClr>
                </a:solidFill>
              </a:rPr>
              <a:t>ile ilgili olup, toplumsal adalet ve huzur bakımından çok önemlidir. </a:t>
            </a:r>
          </a:p>
          <a:p>
            <a:pPr lvl="1"/>
            <a:r>
              <a:rPr lang="tr-TR" sz="1800" dirty="0">
                <a:solidFill>
                  <a:schemeClr val="tx1">
                    <a:lumMod val="85000"/>
                    <a:lumOff val="15000"/>
                  </a:schemeClr>
                </a:solidFill>
              </a:rPr>
              <a:t>Üretilen mal ve hizmetlerden kimlerin ne kadar pay alacağı sorunu, </a:t>
            </a:r>
            <a:r>
              <a:rPr lang="tr-TR" sz="1800" dirty="0">
                <a:solidFill>
                  <a:schemeClr val="accent2"/>
                </a:solidFill>
              </a:rPr>
              <a:t>Marjinal Verimliliğe Göre Gelir Dağılımı Teorisi</a:t>
            </a:r>
            <a:r>
              <a:rPr lang="tr-TR" sz="1800" dirty="0">
                <a:solidFill>
                  <a:schemeClr val="tx1">
                    <a:lumMod val="85000"/>
                    <a:lumOff val="15000"/>
                  </a:schemeClr>
                </a:solidFill>
              </a:rPr>
              <a:t> ile açıklanabilir. Bu teoriye göre, bir işçinin üretimdeki payı ne kadar ise, gelirden o kadar pay alacaktır.  Her alanda rekabet ortamı ne kadar fazla ise bu teori de o derece geçerlidir. Rekabetten uzaklaşıldığı oranda verimsizlik ve gelir dağılımında adaletsizlik olur.</a:t>
            </a:r>
            <a:endParaRPr lang="tr-TR" sz="1800" dirty="0">
              <a:solidFill>
                <a:schemeClr val="accent2"/>
              </a:solidFill>
            </a:endParaRPr>
          </a:p>
        </p:txBody>
      </p:sp>
      <p:sp>
        <p:nvSpPr>
          <p:cNvPr id="4" name="Veri Yer Tutucusu 3">
            <a:extLst>
              <a:ext uri="{FF2B5EF4-FFF2-40B4-BE49-F238E27FC236}">
                <a16:creationId xmlns:a16="http://schemas.microsoft.com/office/drawing/2014/main" id="{60D12143-5221-F14E-8914-65BB63C93FA6}"/>
              </a:ext>
            </a:extLst>
          </p:cNvPr>
          <p:cNvSpPr>
            <a:spLocks noGrp="1"/>
          </p:cNvSpPr>
          <p:nvPr>
            <p:ph type="dt" sz="half" idx="10"/>
          </p:nvPr>
        </p:nvSpPr>
        <p:spPr/>
        <p:txBody>
          <a:bodyPr/>
          <a:lstStyle/>
          <a:p>
            <a:fld id="{6CD9A427-03B5-2543-8AFE-0E6503CCAEBC}" type="datetime1">
              <a:rPr lang="tr-TR" smtClean="0"/>
              <a:t>7.10.2025</a:t>
            </a:fld>
            <a:endParaRPr lang="tr-TR"/>
          </a:p>
        </p:txBody>
      </p:sp>
      <p:sp>
        <p:nvSpPr>
          <p:cNvPr id="5" name="Alt Bilgi Yer Tutucusu 4">
            <a:extLst>
              <a:ext uri="{FF2B5EF4-FFF2-40B4-BE49-F238E27FC236}">
                <a16:creationId xmlns:a16="http://schemas.microsoft.com/office/drawing/2014/main" id="{86039B46-67D9-AA46-82F5-9895322CDEC8}"/>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78375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Nedir?</a:t>
            </a:r>
          </a:p>
        </p:txBody>
      </p:sp>
      <p:sp>
        <p:nvSpPr>
          <p:cNvPr id="5" name="İçerik Yer Tutucusu 4">
            <a:extLst>
              <a:ext uri="{FF2B5EF4-FFF2-40B4-BE49-F238E27FC236}">
                <a16:creationId xmlns:a16="http://schemas.microsoft.com/office/drawing/2014/main" id="{2C8ED057-9607-A842-A26F-CAE7389559D6}"/>
              </a:ext>
            </a:extLst>
          </p:cNvPr>
          <p:cNvSpPr>
            <a:spLocks noGrp="1"/>
          </p:cNvSpPr>
          <p:nvPr>
            <p:ph idx="1"/>
          </p:nvPr>
        </p:nvSpPr>
        <p:spPr/>
        <p:txBody>
          <a:bodyPr/>
          <a:lstStyle/>
          <a:p>
            <a:endParaRPr lang="tr-TR" dirty="0">
              <a:hlinkClick r:id="rId2"/>
            </a:endParaRPr>
          </a:p>
          <a:p>
            <a:r>
              <a:rPr lang="tr-TR" dirty="0">
                <a:hlinkClick r:id="rId2"/>
              </a:rPr>
              <a:t>(Ekonomi Nedir?)</a:t>
            </a:r>
          </a:p>
          <a:p>
            <a:endParaRPr lang="tr-TR" dirty="0">
              <a:hlinkClick r:id="rId2"/>
            </a:endParaRPr>
          </a:p>
          <a:p>
            <a:r>
              <a:rPr lang="tr-TR" dirty="0">
                <a:hlinkClick r:id="rId2"/>
              </a:rPr>
              <a:t>https://herkesicin.tcmb.gov.tr/wps/wcm/connect/ekonomi/hie/icerik/ekonomi</a:t>
            </a:r>
            <a:endParaRPr lang="tr-TR" dirty="0"/>
          </a:p>
          <a:p>
            <a:endParaRPr lang="tr-TR" dirty="0"/>
          </a:p>
          <a:p>
            <a:endParaRPr lang="tr-TR" dirty="0"/>
          </a:p>
        </p:txBody>
      </p:sp>
      <p:sp>
        <p:nvSpPr>
          <p:cNvPr id="3" name="Veri Yer Tutucusu 2">
            <a:extLst>
              <a:ext uri="{FF2B5EF4-FFF2-40B4-BE49-F238E27FC236}">
                <a16:creationId xmlns:a16="http://schemas.microsoft.com/office/drawing/2014/main" id="{F8BB25DE-77D0-6841-A9B3-EF19EC686FCB}"/>
              </a:ext>
            </a:extLst>
          </p:cNvPr>
          <p:cNvSpPr>
            <a:spLocks noGrp="1"/>
          </p:cNvSpPr>
          <p:nvPr>
            <p:ph type="dt" sz="half" idx="10"/>
          </p:nvPr>
        </p:nvSpPr>
        <p:spPr/>
        <p:txBody>
          <a:bodyPr/>
          <a:lstStyle/>
          <a:p>
            <a:fld id="{B39F93F8-A4E7-4D4C-AC5A-F0AE5D35148A}" type="datetime1">
              <a:rPr lang="tr-TR" smtClean="0"/>
              <a:t>7.10.2025</a:t>
            </a:fld>
            <a:endParaRPr lang="tr-TR"/>
          </a:p>
        </p:txBody>
      </p:sp>
      <p:sp>
        <p:nvSpPr>
          <p:cNvPr id="4" name="Alt Bilgi Yer Tutucusu 3">
            <a:extLst>
              <a:ext uri="{FF2B5EF4-FFF2-40B4-BE49-F238E27FC236}">
                <a16:creationId xmlns:a16="http://schemas.microsoft.com/office/drawing/2014/main" id="{7FEA1C72-9A58-2B4A-B863-40B953F08B73}"/>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07675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Politikasının Temel Hedefleri</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1. Etkinlik</a:t>
            </a:r>
          </a:p>
          <a:p>
            <a:pPr lvl="1"/>
            <a:r>
              <a:rPr lang="tr-TR" sz="2000" dirty="0">
                <a:solidFill>
                  <a:schemeClr val="tx1">
                    <a:lumMod val="85000"/>
                    <a:lumOff val="15000"/>
                  </a:schemeClr>
                </a:solidFill>
              </a:rPr>
              <a:t>Kaynakların tam ve verimli şekilde kullanılması üretim etkinliğini ifade eder, kullanılamaması ise açık ve gizli her türlü </a:t>
            </a:r>
            <a:r>
              <a:rPr lang="tr-TR" sz="2000" dirty="0">
                <a:solidFill>
                  <a:schemeClr val="accent2"/>
                </a:solidFill>
              </a:rPr>
              <a:t>işsizliği</a:t>
            </a:r>
            <a:r>
              <a:rPr lang="tr-TR" sz="2000" dirty="0">
                <a:solidFill>
                  <a:schemeClr val="tx1">
                    <a:lumMod val="85000"/>
                    <a:lumOff val="15000"/>
                  </a:schemeClr>
                </a:solidFill>
              </a:rPr>
              <a:t> ifade eder. Bir toplumda işsiz olup iş arayanlar, çalışıyor görünüp bir üretime katkısı olmayanlar, atıl durumda bulunan fabrika kapasiteleri kaynakların tam kullanılamadığına ilişkin örneklerdir.</a:t>
            </a:r>
          </a:p>
          <a:p>
            <a:pPr lvl="1"/>
            <a:r>
              <a:rPr lang="tr-TR" sz="2000" dirty="0">
                <a:solidFill>
                  <a:schemeClr val="tx1">
                    <a:lumMod val="85000"/>
                    <a:lumOff val="15000"/>
                  </a:schemeClr>
                </a:solidFill>
              </a:rPr>
              <a:t>Kaynaklar tam olarak kullanılamadığında toplum, mevcut kaynaklar ve teknoloji düzeyi ile üretebileceğinden daha azını üretiyor olacak ve ekonomide verimsizlik ortaya çıkacaktır.</a:t>
            </a:r>
            <a:endParaRPr lang="tr-TR" sz="2000" b="1" dirty="0">
              <a:solidFill>
                <a:schemeClr val="accent2"/>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6CD50B13-0E51-8B4C-9AE7-CC343DD3F52A}"/>
              </a:ext>
            </a:extLst>
          </p:cNvPr>
          <p:cNvSpPr>
            <a:spLocks noGrp="1"/>
          </p:cNvSpPr>
          <p:nvPr>
            <p:ph type="dt" sz="half" idx="10"/>
          </p:nvPr>
        </p:nvSpPr>
        <p:spPr/>
        <p:txBody>
          <a:bodyPr/>
          <a:lstStyle/>
          <a:p>
            <a:fld id="{61670DA3-73F8-F145-A015-DAE0F88F42C6}" type="datetime1">
              <a:rPr lang="tr-TR" smtClean="0"/>
              <a:t>7.10.2025</a:t>
            </a:fld>
            <a:endParaRPr lang="tr-TR"/>
          </a:p>
        </p:txBody>
      </p:sp>
      <p:sp>
        <p:nvSpPr>
          <p:cNvPr id="5" name="Alt Bilgi Yer Tutucusu 4">
            <a:extLst>
              <a:ext uri="{FF2B5EF4-FFF2-40B4-BE49-F238E27FC236}">
                <a16:creationId xmlns:a16="http://schemas.microsoft.com/office/drawing/2014/main" id="{B858D654-F1AF-EB43-BCA5-AEDE1C4D47FC}"/>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14466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Politikasının Temel Hedefleri</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2. Adil Gelir Dağılımı</a:t>
            </a:r>
          </a:p>
          <a:p>
            <a:pPr lvl="1"/>
            <a:r>
              <a:rPr lang="tr-TR" sz="2000" dirty="0">
                <a:solidFill>
                  <a:schemeClr val="tx1">
                    <a:lumMod val="85000"/>
                    <a:lumOff val="15000"/>
                  </a:schemeClr>
                </a:solidFill>
              </a:rPr>
              <a:t>Gelir dağılımı hiç bir toplumda hiç bir zaman eşit olmamıştır. Önemli olan toplumsal hayatın her yönünde olabildiğince tam rekabet ortamının sağlanmasıdır. Rekabetin olmadığı ortamda gelir dağılımında </a:t>
            </a:r>
            <a:r>
              <a:rPr lang="tr-TR" sz="2000" dirty="0">
                <a:solidFill>
                  <a:schemeClr val="accent2"/>
                </a:solidFill>
              </a:rPr>
              <a:t>eşitsizlik</a:t>
            </a:r>
            <a:r>
              <a:rPr lang="tr-TR" sz="2000" dirty="0">
                <a:solidFill>
                  <a:schemeClr val="tx1">
                    <a:lumMod val="85000"/>
                    <a:lumOff val="15000"/>
                  </a:schemeClr>
                </a:solidFill>
              </a:rPr>
              <a:t> olur.</a:t>
            </a:r>
          </a:p>
          <a:p>
            <a:endParaRPr lang="tr-TR" b="1" dirty="0">
              <a:solidFill>
                <a:schemeClr val="accent2"/>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D6BD09FA-C65A-5349-9524-2BA059B02C26}"/>
              </a:ext>
            </a:extLst>
          </p:cNvPr>
          <p:cNvSpPr>
            <a:spLocks noGrp="1"/>
          </p:cNvSpPr>
          <p:nvPr>
            <p:ph type="dt" sz="half" idx="10"/>
          </p:nvPr>
        </p:nvSpPr>
        <p:spPr/>
        <p:txBody>
          <a:bodyPr/>
          <a:lstStyle/>
          <a:p>
            <a:fld id="{E60E876B-E99E-9A4D-A334-1095F4C768AB}" type="datetime1">
              <a:rPr lang="tr-TR" smtClean="0"/>
              <a:t>7.10.2025</a:t>
            </a:fld>
            <a:endParaRPr lang="tr-TR"/>
          </a:p>
        </p:txBody>
      </p:sp>
      <p:sp>
        <p:nvSpPr>
          <p:cNvPr id="5" name="Alt Bilgi Yer Tutucusu 4">
            <a:extLst>
              <a:ext uri="{FF2B5EF4-FFF2-40B4-BE49-F238E27FC236}">
                <a16:creationId xmlns:a16="http://schemas.microsoft.com/office/drawing/2014/main" id="{4ADF7315-DB43-D041-88F3-A5DB324CE0D0}"/>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93929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Politikasının Temel Hedefleri</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3. Büyüme</a:t>
            </a:r>
          </a:p>
          <a:p>
            <a:pPr lvl="1"/>
            <a:r>
              <a:rPr lang="tr-TR" sz="2000" dirty="0">
                <a:solidFill>
                  <a:schemeClr val="tx1">
                    <a:lumMod val="85000"/>
                    <a:lumOff val="15000"/>
                  </a:schemeClr>
                </a:solidFill>
              </a:rPr>
              <a:t>Ekonomik büyüme ekonominin üretim kapasitesinin arttırılması ve dolayısıyla daha fazla mal ve hizmet üretilmesidir. Bu da reel </a:t>
            </a:r>
            <a:r>
              <a:rPr lang="tr-TR" sz="2000" dirty="0">
                <a:solidFill>
                  <a:schemeClr val="accent2"/>
                </a:solidFill>
              </a:rPr>
              <a:t>GSMH veya </a:t>
            </a:r>
            <a:r>
              <a:rPr lang="tr-TR" sz="2000" dirty="0" err="1">
                <a:solidFill>
                  <a:schemeClr val="accent2"/>
                </a:solidFill>
              </a:rPr>
              <a:t>GSYİH’daki</a:t>
            </a:r>
            <a:r>
              <a:rPr lang="tr-TR" sz="2000" dirty="0">
                <a:solidFill>
                  <a:schemeClr val="accent2"/>
                </a:solidFill>
              </a:rPr>
              <a:t> artış oranı </a:t>
            </a:r>
            <a:r>
              <a:rPr lang="tr-TR" sz="2000" dirty="0">
                <a:solidFill>
                  <a:schemeClr val="tx1">
                    <a:lumMod val="85000"/>
                    <a:lumOff val="15000"/>
                  </a:schemeClr>
                </a:solidFill>
              </a:rPr>
              <a:t>ile ölçülür. İnsanların gelirleri ve dolayısıyla satın alma güçleri ne kadar artarsa kendilerini o kadar mutlu hissederler. Hükümetlerin hedefi ülkede milli geliri ve özellikle kişi başına düşen milli gelir düzeyini arttırmak olmalıdır. </a:t>
            </a:r>
            <a:endParaRPr lang="tr-TR" sz="2000" b="1" dirty="0">
              <a:solidFill>
                <a:schemeClr val="accent2"/>
              </a:solidFill>
            </a:endParaRPr>
          </a:p>
          <a:p>
            <a:pPr marL="0" indent="0">
              <a:buNone/>
            </a:pPr>
            <a:endParaRPr lang="tr-TR" b="1" dirty="0">
              <a:solidFill>
                <a:schemeClr val="accent2"/>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2D759281-161C-8C4D-B1AB-6FC1AB1655F9}"/>
              </a:ext>
            </a:extLst>
          </p:cNvPr>
          <p:cNvSpPr>
            <a:spLocks noGrp="1"/>
          </p:cNvSpPr>
          <p:nvPr>
            <p:ph type="dt" sz="half" idx="10"/>
          </p:nvPr>
        </p:nvSpPr>
        <p:spPr/>
        <p:txBody>
          <a:bodyPr/>
          <a:lstStyle/>
          <a:p>
            <a:fld id="{D87A1A44-9236-5242-A218-A5484AC1FA9B}" type="datetime1">
              <a:rPr lang="tr-TR" smtClean="0"/>
              <a:t>7.10.2025</a:t>
            </a:fld>
            <a:endParaRPr lang="tr-TR"/>
          </a:p>
        </p:txBody>
      </p:sp>
      <p:sp>
        <p:nvSpPr>
          <p:cNvPr id="5" name="Alt Bilgi Yer Tutucusu 4">
            <a:extLst>
              <a:ext uri="{FF2B5EF4-FFF2-40B4-BE49-F238E27FC236}">
                <a16:creationId xmlns:a16="http://schemas.microsoft.com/office/drawing/2014/main" id="{3C9DF06A-A66E-C242-B27A-D516AFEB093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90608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Politikasının Temel Hedefleri</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4. İstikrar</a:t>
            </a:r>
          </a:p>
          <a:p>
            <a:pPr lvl="1"/>
            <a:r>
              <a:rPr lang="tr-TR" sz="2000" dirty="0">
                <a:solidFill>
                  <a:schemeClr val="tx1">
                    <a:lumMod val="85000"/>
                    <a:lumOff val="15000"/>
                  </a:schemeClr>
                </a:solidFill>
              </a:rPr>
              <a:t>İstikrar, üretim ve fiyatlardaki dalgalanmaların kontrol altına alınmasıdır. Genellikle fiyat istikrarı için kullanılır ve fiyat istikrarını kontrol altına almak da enflasyonu kontrol altına almak ile mümkün olur.</a:t>
            </a:r>
            <a:endParaRPr lang="tr-TR" sz="2000" b="1" dirty="0">
              <a:solidFill>
                <a:schemeClr val="accent2"/>
              </a:solidFill>
            </a:endParaRPr>
          </a:p>
          <a:p>
            <a:pPr lvl="1"/>
            <a:r>
              <a:rPr lang="tr-TR" sz="2000" dirty="0">
                <a:solidFill>
                  <a:schemeClr val="accent2"/>
                </a:solidFill>
              </a:rPr>
              <a:t>Enflasyon</a:t>
            </a:r>
            <a:r>
              <a:rPr lang="tr-TR" sz="2000" dirty="0">
                <a:solidFill>
                  <a:schemeClr val="tx1">
                    <a:lumMod val="85000"/>
                    <a:lumOff val="15000"/>
                  </a:schemeClr>
                </a:solidFill>
              </a:rPr>
              <a:t>, fiyatlar genel seviyesindeki artış sürecini ifade eder ve ekonomiyi olumsuz etkiler.</a:t>
            </a:r>
            <a:endParaRPr lang="tr-TR" sz="2000" b="1" dirty="0">
              <a:solidFill>
                <a:schemeClr val="accent2"/>
              </a:solidFill>
            </a:endParaRPr>
          </a:p>
          <a:p>
            <a:pPr marL="0" indent="0">
              <a:buNone/>
            </a:pPr>
            <a:endParaRPr lang="tr-TR" b="1" dirty="0">
              <a:solidFill>
                <a:schemeClr val="accent2"/>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89253B81-A8B7-2848-8DE4-93EB06B93D84}"/>
              </a:ext>
            </a:extLst>
          </p:cNvPr>
          <p:cNvSpPr>
            <a:spLocks noGrp="1"/>
          </p:cNvSpPr>
          <p:nvPr>
            <p:ph type="dt" sz="half" idx="10"/>
          </p:nvPr>
        </p:nvSpPr>
        <p:spPr/>
        <p:txBody>
          <a:bodyPr/>
          <a:lstStyle/>
          <a:p>
            <a:fld id="{3321393B-00D7-6D40-B759-07000A9C4F17}" type="datetime1">
              <a:rPr lang="tr-TR" smtClean="0"/>
              <a:t>7.10.2025</a:t>
            </a:fld>
            <a:endParaRPr lang="tr-TR"/>
          </a:p>
        </p:txBody>
      </p:sp>
      <p:sp>
        <p:nvSpPr>
          <p:cNvPr id="5" name="Alt Bilgi Yer Tutucusu 4">
            <a:extLst>
              <a:ext uri="{FF2B5EF4-FFF2-40B4-BE49-F238E27FC236}">
                <a16:creationId xmlns:a16="http://schemas.microsoft.com/office/drawing/2014/main" id="{6852B044-1289-0143-99BE-3D1B62F51BB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42333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Politikasının Temel Hedefleri</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b="1" dirty="0">
                <a:solidFill>
                  <a:schemeClr val="accent2"/>
                </a:solidFill>
              </a:rPr>
              <a:t>5. İç ve Dış Borçlanmadan Kaçınmak</a:t>
            </a:r>
          </a:p>
          <a:p>
            <a:pPr lvl="1"/>
            <a:r>
              <a:rPr lang="tr-TR" sz="2000" b="1" dirty="0">
                <a:solidFill>
                  <a:schemeClr val="accent2"/>
                </a:solidFill>
              </a:rPr>
              <a:t> </a:t>
            </a:r>
            <a:r>
              <a:rPr lang="tr-TR" sz="2000" dirty="0">
                <a:solidFill>
                  <a:schemeClr val="tx1">
                    <a:lumMod val="85000"/>
                    <a:lumOff val="15000"/>
                  </a:schemeClr>
                </a:solidFill>
              </a:rPr>
              <a:t>Bütçe ve dış ödemeler dengesindeki cari işlemler açığı iç ve dış borçlanmalara neden olur. Bir devletin iç ve dış borçları arttıkça </a:t>
            </a:r>
            <a:r>
              <a:rPr lang="tr-TR" sz="2000" dirty="0">
                <a:solidFill>
                  <a:schemeClr val="accent2"/>
                </a:solidFill>
              </a:rPr>
              <a:t>ekonomik hedeflere </a:t>
            </a:r>
            <a:r>
              <a:rPr lang="tr-TR" sz="2000" dirty="0">
                <a:solidFill>
                  <a:schemeClr val="tx1">
                    <a:lumMod val="85000"/>
                    <a:lumOff val="15000"/>
                  </a:schemeClr>
                </a:solidFill>
              </a:rPr>
              <a:t>ulaşmak güçleşir.  Devlet borçların anapara ve faizini ödemekte zorlanır, bu da ekonomik büyüme, adil gelir dağılımı, etkinlik ve istikrar hedeflerini olumsuz etkiler.</a:t>
            </a:r>
            <a:endParaRPr lang="tr-TR" sz="2000" b="1" dirty="0">
              <a:solidFill>
                <a:schemeClr val="accent2"/>
              </a:solidFill>
            </a:endParaRPr>
          </a:p>
          <a:p>
            <a:endParaRPr lang="tr-TR" b="1" dirty="0">
              <a:solidFill>
                <a:schemeClr val="accent2"/>
              </a:solidFill>
            </a:endParaRPr>
          </a:p>
          <a:p>
            <a:pPr marL="0" indent="0">
              <a:buNone/>
            </a:pPr>
            <a:endParaRPr lang="tr-TR" b="1" dirty="0">
              <a:solidFill>
                <a:schemeClr val="accent2"/>
              </a:solidFill>
            </a:endParaRPr>
          </a:p>
          <a:p>
            <a:endParaRPr lang="tr-TR" b="1" dirty="0">
              <a:solidFill>
                <a:schemeClr val="accent2"/>
              </a:solidFill>
            </a:endParaRPr>
          </a:p>
        </p:txBody>
      </p:sp>
      <p:sp>
        <p:nvSpPr>
          <p:cNvPr id="4" name="Veri Yer Tutucusu 3">
            <a:extLst>
              <a:ext uri="{FF2B5EF4-FFF2-40B4-BE49-F238E27FC236}">
                <a16:creationId xmlns:a16="http://schemas.microsoft.com/office/drawing/2014/main" id="{A2CA1F3D-7BD8-7341-AE24-AA5C08054385}"/>
              </a:ext>
            </a:extLst>
          </p:cNvPr>
          <p:cNvSpPr>
            <a:spLocks noGrp="1"/>
          </p:cNvSpPr>
          <p:nvPr>
            <p:ph type="dt" sz="half" idx="10"/>
          </p:nvPr>
        </p:nvSpPr>
        <p:spPr/>
        <p:txBody>
          <a:bodyPr/>
          <a:lstStyle/>
          <a:p>
            <a:fld id="{C4A58A11-B0DC-2D4B-AF10-CCAEA9BF17F8}" type="datetime1">
              <a:rPr lang="tr-TR" smtClean="0"/>
              <a:t>7.10.2025</a:t>
            </a:fld>
            <a:endParaRPr lang="tr-TR"/>
          </a:p>
        </p:txBody>
      </p:sp>
      <p:sp>
        <p:nvSpPr>
          <p:cNvPr id="5" name="Alt Bilgi Yer Tutucusu 4">
            <a:extLst>
              <a:ext uri="{FF2B5EF4-FFF2-40B4-BE49-F238E27FC236}">
                <a16:creationId xmlns:a16="http://schemas.microsoft.com/office/drawing/2014/main" id="{F72270E9-8E29-CA44-9DB2-209BCB437D84}"/>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806433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2589212" y="2133599"/>
            <a:ext cx="8915400" cy="4502727"/>
          </a:xfrm>
        </p:spPr>
        <p:txBody>
          <a:bodyPr>
            <a:normAutofit/>
          </a:bodyPr>
          <a:lstStyle/>
          <a:p>
            <a:pPr marL="0" indent="0">
              <a:buNone/>
            </a:pPr>
            <a:r>
              <a:rPr lang="tr-TR" sz="2000" b="1" dirty="0">
                <a:solidFill>
                  <a:schemeClr val="accent2"/>
                </a:solidFill>
              </a:rPr>
              <a:t>1. Kapitalist Sistem</a:t>
            </a:r>
          </a:p>
          <a:p>
            <a:r>
              <a:rPr lang="tr-TR" sz="2000" dirty="0">
                <a:solidFill>
                  <a:schemeClr val="tx1">
                    <a:lumMod val="85000"/>
                    <a:lumOff val="15000"/>
                  </a:schemeClr>
                </a:solidFill>
              </a:rPr>
              <a:t>Kapitalist sistemde toplumun refahının sağlanmasında </a:t>
            </a:r>
            <a:r>
              <a:rPr lang="tr-TR" sz="2000" dirty="0">
                <a:solidFill>
                  <a:schemeClr val="accent2"/>
                </a:solidFill>
              </a:rPr>
              <a:t>bireyler</a:t>
            </a:r>
            <a:r>
              <a:rPr lang="tr-TR" sz="2000" dirty="0">
                <a:solidFill>
                  <a:schemeClr val="tx1">
                    <a:lumMod val="85000"/>
                    <a:lumOff val="15000"/>
                  </a:schemeClr>
                </a:solidFill>
              </a:rPr>
              <a:t> ön plandadır. Bireylerin menfaatleri sağlanırsa toplumun da refaha ereceği varsayılmaktadır. Kapitalist sistemin başlıca özellikleri:</a:t>
            </a:r>
          </a:p>
          <a:p>
            <a:pPr lvl="1"/>
            <a:r>
              <a:rPr lang="tr-TR" sz="2000" dirty="0">
                <a:solidFill>
                  <a:schemeClr val="tx1">
                    <a:lumMod val="85000"/>
                    <a:lumOff val="15000"/>
                  </a:schemeClr>
                </a:solidFill>
              </a:rPr>
              <a:t>Özel mülkiyet hakkı</a:t>
            </a:r>
          </a:p>
          <a:p>
            <a:pPr lvl="1"/>
            <a:r>
              <a:rPr lang="tr-TR" sz="2000" dirty="0">
                <a:solidFill>
                  <a:schemeClr val="tx1">
                    <a:lumMod val="85000"/>
                    <a:lumOff val="15000"/>
                  </a:schemeClr>
                </a:solidFill>
              </a:rPr>
              <a:t>Miras hakkı</a:t>
            </a:r>
          </a:p>
          <a:p>
            <a:pPr lvl="1"/>
            <a:r>
              <a:rPr lang="tr-TR" sz="2000" dirty="0">
                <a:solidFill>
                  <a:schemeClr val="tx1">
                    <a:lumMod val="85000"/>
                    <a:lumOff val="15000"/>
                  </a:schemeClr>
                </a:solidFill>
              </a:rPr>
              <a:t>Merkeziyetçi olmayan karar alma yapısı</a:t>
            </a:r>
          </a:p>
          <a:p>
            <a:pPr lvl="1"/>
            <a:r>
              <a:rPr lang="tr-TR" sz="2000" dirty="0">
                <a:solidFill>
                  <a:schemeClr val="tx1">
                    <a:lumMod val="85000"/>
                    <a:lumOff val="15000"/>
                  </a:schemeClr>
                </a:solidFill>
              </a:rPr>
              <a:t>Maddi teşvik</a:t>
            </a:r>
          </a:p>
          <a:p>
            <a:pPr lvl="1"/>
            <a:r>
              <a:rPr lang="tr-TR" sz="2000" dirty="0">
                <a:solidFill>
                  <a:schemeClr val="tx1">
                    <a:lumMod val="85000"/>
                    <a:lumOff val="15000"/>
                  </a:schemeClr>
                </a:solidFill>
              </a:rPr>
              <a:t>Piyasa mekanizması ve fiyatlar sistemi</a:t>
            </a:r>
          </a:p>
          <a:p>
            <a:endParaRPr lang="tr-TR" dirty="0">
              <a:solidFill>
                <a:schemeClr val="tx1">
                  <a:lumMod val="85000"/>
                  <a:lumOff val="15000"/>
                </a:schemeClr>
              </a:solidFill>
            </a:endParaRPr>
          </a:p>
          <a:p>
            <a:endParaRPr lang="tr-TR" dirty="0">
              <a:solidFill>
                <a:schemeClr val="tx1">
                  <a:lumMod val="85000"/>
                  <a:lumOff val="15000"/>
                </a:schemeClr>
              </a:solidFill>
            </a:endParaRPr>
          </a:p>
          <a:p>
            <a:pPr lvl="1"/>
            <a:endParaRPr lang="tr-TR" b="1" dirty="0">
              <a:solidFill>
                <a:schemeClr val="accent2"/>
              </a:solidFill>
            </a:endParaRPr>
          </a:p>
        </p:txBody>
      </p:sp>
      <p:sp>
        <p:nvSpPr>
          <p:cNvPr id="4" name="Veri Yer Tutucusu 3">
            <a:extLst>
              <a:ext uri="{FF2B5EF4-FFF2-40B4-BE49-F238E27FC236}">
                <a16:creationId xmlns:a16="http://schemas.microsoft.com/office/drawing/2014/main" id="{A466A856-4BE3-6544-8C7C-DD5520B6DC74}"/>
              </a:ext>
            </a:extLst>
          </p:cNvPr>
          <p:cNvSpPr>
            <a:spLocks noGrp="1"/>
          </p:cNvSpPr>
          <p:nvPr>
            <p:ph type="dt" sz="half" idx="10"/>
          </p:nvPr>
        </p:nvSpPr>
        <p:spPr/>
        <p:txBody>
          <a:bodyPr/>
          <a:lstStyle/>
          <a:p>
            <a:fld id="{68FB717F-6394-954F-B0C6-015514E51C0F}" type="datetime1">
              <a:rPr lang="tr-TR" smtClean="0"/>
              <a:t>7.10.2025</a:t>
            </a:fld>
            <a:endParaRPr lang="tr-TR"/>
          </a:p>
        </p:txBody>
      </p:sp>
      <p:sp>
        <p:nvSpPr>
          <p:cNvPr id="5" name="Alt Bilgi Yer Tutucusu 4">
            <a:extLst>
              <a:ext uri="{FF2B5EF4-FFF2-40B4-BE49-F238E27FC236}">
                <a16:creationId xmlns:a16="http://schemas.microsoft.com/office/drawing/2014/main" id="{3ADA58C1-67E3-6448-819A-8C21E8C3923A}"/>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025247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solidFill>
                  <a:schemeClr val="tx1">
                    <a:lumMod val="85000"/>
                    <a:lumOff val="15000"/>
                  </a:schemeClr>
                </a:solidFill>
              </a:rPr>
              <a:t>Kapitalist ekonomik sistemde özel mülkiyet, özellikle kişilerin üretim mallarına sahip olabilme ve bunları kullanma özgürlüğü esas unsurdur.</a:t>
            </a:r>
          </a:p>
          <a:p>
            <a:r>
              <a:rPr lang="tr-TR" sz="2400" dirty="0">
                <a:solidFill>
                  <a:schemeClr val="tx1">
                    <a:lumMod val="85000"/>
                    <a:lumOff val="15000"/>
                  </a:schemeClr>
                </a:solidFill>
              </a:rPr>
              <a:t>Kapitalist sistemde kararlar çok sayıda alıcı ve satıcı tarafından piyasalarda özgürce alınır ve fiyatlar ile mal ve hizmet miktarları buna göre belirlenir.</a:t>
            </a:r>
          </a:p>
          <a:p>
            <a:endParaRPr lang="tr-TR" dirty="0">
              <a:solidFill>
                <a:schemeClr val="tx1">
                  <a:lumMod val="85000"/>
                  <a:lumOff val="15000"/>
                </a:schemeClr>
              </a:solidFill>
            </a:endParaRPr>
          </a:p>
          <a:p>
            <a:endParaRPr lang="tr-TR" dirty="0">
              <a:solidFill>
                <a:schemeClr val="tx1">
                  <a:lumMod val="85000"/>
                  <a:lumOff val="15000"/>
                </a:schemeClr>
              </a:solidFill>
            </a:endParaRPr>
          </a:p>
          <a:p>
            <a:pPr lvl="1"/>
            <a:endParaRPr lang="tr-TR" b="1" dirty="0">
              <a:solidFill>
                <a:schemeClr val="accent2"/>
              </a:solidFill>
            </a:endParaRPr>
          </a:p>
        </p:txBody>
      </p:sp>
      <p:sp>
        <p:nvSpPr>
          <p:cNvPr id="4" name="Veri Yer Tutucusu 3">
            <a:extLst>
              <a:ext uri="{FF2B5EF4-FFF2-40B4-BE49-F238E27FC236}">
                <a16:creationId xmlns:a16="http://schemas.microsoft.com/office/drawing/2014/main" id="{9EFE4488-4794-F64A-A277-6A9178132494}"/>
              </a:ext>
            </a:extLst>
          </p:cNvPr>
          <p:cNvSpPr>
            <a:spLocks noGrp="1"/>
          </p:cNvSpPr>
          <p:nvPr>
            <p:ph type="dt" sz="half" idx="10"/>
          </p:nvPr>
        </p:nvSpPr>
        <p:spPr/>
        <p:txBody>
          <a:bodyPr/>
          <a:lstStyle/>
          <a:p>
            <a:fld id="{860A364E-1A99-B040-8E08-7BD9B5A2A432}" type="datetime1">
              <a:rPr lang="tr-TR" smtClean="0"/>
              <a:t>7.10.2025</a:t>
            </a:fld>
            <a:endParaRPr lang="tr-TR"/>
          </a:p>
        </p:txBody>
      </p:sp>
      <p:sp>
        <p:nvSpPr>
          <p:cNvPr id="5" name="Alt Bilgi Yer Tutucusu 4">
            <a:extLst>
              <a:ext uri="{FF2B5EF4-FFF2-40B4-BE49-F238E27FC236}">
                <a16:creationId xmlns:a16="http://schemas.microsoft.com/office/drawing/2014/main" id="{DC9E9984-6CF4-1E46-AA56-2D6416435886}"/>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19916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1231900" y="2133599"/>
            <a:ext cx="7745845" cy="4502727"/>
          </a:xfrm>
        </p:spPr>
        <p:txBody>
          <a:bodyPr>
            <a:normAutofit/>
          </a:bodyPr>
          <a:lstStyle/>
          <a:p>
            <a:r>
              <a:rPr lang="tr-TR" sz="2000" dirty="0">
                <a:solidFill>
                  <a:schemeClr val="accent2"/>
                </a:solidFill>
              </a:rPr>
              <a:t>Kapitalist sistemde </a:t>
            </a:r>
            <a:r>
              <a:rPr lang="tr-TR" sz="2000" dirty="0">
                <a:solidFill>
                  <a:schemeClr val="tx1">
                    <a:lumMod val="85000"/>
                    <a:lumOff val="15000"/>
                  </a:schemeClr>
                </a:solidFill>
              </a:rPr>
              <a:t>üretilecek </a:t>
            </a:r>
          </a:p>
          <a:p>
            <a:pPr marL="0" indent="0">
              <a:buNone/>
            </a:pPr>
            <a:r>
              <a:rPr lang="tr-TR" sz="2000" dirty="0">
                <a:solidFill>
                  <a:schemeClr val="tx1">
                    <a:lumMod val="85000"/>
                    <a:lumOff val="15000"/>
                  </a:schemeClr>
                </a:solidFill>
              </a:rPr>
              <a:t>mal ve hizmetler piyasalarda tüketicilerin </a:t>
            </a:r>
          </a:p>
          <a:p>
            <a:pPr marL="0" indent="0">
              <a:buNone/>
            </a:pPr>
            <a:r>
              <a:rPr lang="tr-TR" sz="2000" dirty="0">
                <a:solidFill>
                  <a:schemeClr val="tx1">
                    <a:lumMod val="85000"/>
                    <a:lumOff val="15000"/>
                  </a:schemeClr>
                </a:solidFill>
              </a:rPr>
              <a:t>tercihleri yönünde oluşacağından üretim </a:t>
            </a:r>
          </a:p>
          <a:p>
            <a:pPr marL="0" indent="0">
              <a:buNone/>
            </a:pPr>
            <a:r>
              <a:rPr lang="tr-TR" sz="2000" dirty="0">
                <a:solidFill>
                  <a:schemeClr val="tx1">
                    <a:lumMod val="85000"/>
                    <a:lumOff val="15000"/>
                  </a:schemeClr>
                </a:solidFill>
              </a:rPr>
              <a:t>etkinliğinin yanı sıra </a:t>
            </a:r>
            <a:r>
              <a:rPr lang="tr-TR" sz="2000" dirty="0">
                <a:solidFill>
                  <a:schemeClr val="accent2"/>
                </a:solidFill>
              </a:rPr>
              <a:t>ekonomik etkinlik </a:t>
            </a:r>
            <a:r>
              <a:rPr lang="tr-TR" sz="2000" dirty="0">
                <a:solidFill>
                  <a:schemeClr val="tx1">
                    <a:lumMod val="85000"/>
                    <a:lumOff val="15000"/>
                  </a:schemeClr>
                </a:solidFill>
              </a:rPr>
              <a:t>de </a:t>
            </a:r>
          </a:p>
          <a:p>
            <a:pPr marL="0" indent="0">
              <a:buNone/>
            </a:pPr>
            <a:r>
              <a:rPr lang="tr-TR" sz="2000" dirty="0">
                <a:solidFill>
                  <a:schemeClr val="tx1">
                    <a:lumMod val="85000"/>
                    <a:lumOff val="15000"/>
                  </a:schemeClr>
                </a:solidFill>
              </a:rPr>
              <a:t>sağlanmış olur. Buna karşın </a:t>
            </a:r>
            <a:r>
              <a:rPr lang="tr-TR" sz="2000" dirty="0">
                <a:solidFill>
                  <a:schemeClr val="accent2"/>
                </a:solidFill>
              </a:rPr>
              <a:t>sosyalist sistemde </a:t>
            </a:r>
          </a:p>
          <a:p>
            <a:pPr marL="0" indent="0">
              <a:buNone/>
            </a:pPr>
            <a:r>
              <a:rPr lang="tr-TR" sz="2000" dirty="0">
                <a:solidFill>
                  <a:schemeClr val="tx1">
                    <a:lumMod val="85000"/>
                    <a:lumOff val="15000"/>
                  </a:schemeClr>
                </a:solidFill>
              </a:rPr>
              <a:t>üretilecek mal ve hizmetler tüketicilerden çok </a:t>
            </a:r>
          </a:p>
          <a:p>
            <a:pPr marL="0" indent="0">
              <a:buNone/>
            </a:pPr>
            <a:r>
              <a:rPr lang="tr-TR" sz="2000" dirty="0">
                <a:solidFill>
                  <a:schemeClr val="accent2"/>
                </a:solidFill>
              </a:rPr>
              <a:t>devletin tercihleri </a:t>
            </a:r>
            <a:r>
              <a:rPr lang="tr-TR" sz="2000" dirty="0">
                <a:solidFill>
                  <a:schemeClr val="tx1">
                    <a:lumMod val="85000"/>
                    <a:lumOff val="15000"/>
                  </a:schemeClr>
                </a:solidFill>
              </a:rPr>
              <a:t>yönünde olacağından, üretim </a:t>
            </a:r>
          </a:p>
          <a:p>
            <a:pPr marL="0" indent="0">
              <a:buNone/>
            </a:pPr>
            <a:r>
              <a:rPr lang="tr-TR" sz="2000" dirty="0">
                <a:solidFill>
                  <a:schemeClr val="tx1">
                    <a:lumMod val="85000"/>
                    <a:lumOff val="15000"/>
                  </a:schemeClr>
                </a:solidFill>
              </a:rPr>
              <a:t>etkinliği sağlansa da ekonomik etkinlik sağlanamayacaktır.</a:t>
            </a:r>
          </a:p>
          <a:p>
            <a:endParaRPr lang="tr-TR" dirty="0">
              <a:solidFill>
                <a:schemeClr val="accent2"/>
              </a:solidFill>
            </a:endParaRPr>
          </a:p>
          <a:p>
            <a:endParaRPr lang="tr-TR" dirty="0">
              <a:solidFill>
                <a:schemeClr val="tx1">
                  <a:lumMod val="85000"/>
                  <a:lumOff val="15000"/>
                </a:schemeClr>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1689504"/>
            <a:ext cx="3754581" cy="4946822"/>
          </a:xfrm>
          <a:prstGeom prst="rect">
            <a:avLst/>
          </a:prstGeom>
        </p:spPr>
      </p:pic>
      <p:sp>
        <p:nvSpPr>
          <p:cNvPr id="5" name="Veri Yer Tutucusu 4">
            <a:extLst>
              <a:ext uri="{FF2B5EF4-FFF2-40B4-BE49-F238E27FC236}">
                <a16:creationId xmlns:a16="http://schemas.microsoft.com/office/drawing/2014/main" id="{20BF93CC-5A1F-EB42-867E-A811E919177B}"/>
              </a:ext>
            </a:extLst>
          </p:cNvPr>
          <p:cNvSpPr>
            <a:spLocks noGrp="1"/>
          </p:cNvSpPr>
          <p:nvPr>
            <p:ph type="dt" sz="half" idx="10"/>
          </p:nvPr>
        </p:nvSpPr>
        <p:spPr/>
        <p:txBody>
          <a:bodyPr/>
          <a:lstStyle/>
          <a:p>
            <a:fld id="{A13E568D-CC96-994E-919C-696090BEBC2C}" type="datetime1">
              <a:rPr lang="tr-TR" smtClean="0"/>
              <a:t>7.10.2025</a:t>
            </a:fld>
            <a:endParaRPr lang="tr-TR"/>
          </a:p>
        </p:txBody>
      </p:sp>
      <p:sp>
        <p:nvSpPr>
          <p:cNvPr id="6" name="Alt Bilgi Yer Tutucusu 5">
            <a:extLst>
              <a:ext uri="{FF2B5EF4-FFF2-40B4-BE49-F238E27FC236}">
                <a16:creationId xmlns:a16="http://schemas.microsoft.com/office/drawing/2014/main" id="{8604FCAD-F275-9D4A-89FB-47F8531E6BE1}"/>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79374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2589212" y="2133599"/>
            <a:ext cx="8915400" cy="4502727"/>
          </a:xfrm>
        </p:spPr>
        <p:txBody>
          <a:bodyPr>
            <a:normAutofit/>
          </a:bodyPr>
          <a:lstStyle/>
          <a:p>
            <a:pPr marL="0" indent="0">
              <a:buNone/>
            </a:pPr>
            <a:r>
              <a:rPr lang="tr-TR" sz="2400" b="1" dirty="0">
                <a:solidFill>
                  <a:schemeClr val="accent2"/>
                </a:solidFill>
              </a:rPr>
              <a:t>2. Sosyalist Sistem</a:t>
            </a:r>
          </a:p>
          <a:p>
            <a:r>
              <a:rPr lang="tr-TR" sz="2400" dirty="0">
                <a:solidFill>
                  <a:schemeClr val="accent2"/>
                </a:solidFill>
              </a:rPr>
              <a:t>Sosyalizm</a:t>
            </a:r>
            <a:r>
              <a:rPr lang="tr-TR" sz="2400" dirty="0">
                <a:solidFill>
                  <a:schemeClr val="tx1">
                    <a:lumMod val="85000"/>
                    <a:lumOff val="15000"/>
                  </a:schemeClr>
                </a:solidFill>
              </a:rPr>
              <a:t>, üretim araçlarının </a:t>
            </a:r>
            <a:r>
              <a:rPr lang="tr-TR" sz="2400" dirty="0">
                <a:solidFill>
                  <a:schemeClr val="accent2"/>
                </a:solidFill>
              </a:rPr>
              <a:t>kamulaştırıldığı </a:t>
            </a:r>
            <a:r>
              <a:rPr lang="tr-TR" sz="2400" dirty="0">
                <a:solidFill>
                  <a:schemeClr val="tx1">
                    <a:lumMod val="85000"/>
                    <a:lumOff val="15000"/>
                  </a:schemeClr>
                </a:solidFill>
              </a:rPr>
              <a:t>ve ekonomik faaliyetlerin </a:t>
            </a:r>
            <a:r>
              <a:rPr lang="tr-TR" sz="2400" dirty="0">
                <a:solidFill>
                  <a:schemeClr val="accent2"/>
                </a:solidFill>
              </a:rPr>
              <a:t>merkezi planlama </a:t>
            </a:r>
            <a:r>
              <a:rPr lang="tr-TR" sz="2400" dirty="0">
                <a:solidFill>
                  <a:schemeClr val="tx1">
                    <a:lumMod val="85000"/>
                    <a:lumOff val="15000"/>
                  </a:schemeClr>
                </a:solidFill>
              </a:rPr>
              <a:t>teşkilatı tarafından düzenlendiği ekonomik bir sistemdir. </a:t>
            </a:r>
          </a:p>
          <a:p>
            <a:r>
              <a:rPr lang="tr-TR" sz="2400" dirty="0">
                <a:solidFill>
                  <a:schemeClr val="tx1">
                    <a:lumMod val="85000"/>
                    <a:lumOff val="15000"/>
                  </a:schemeClr>
                </a:solidFill>
              </a:rPr>
              <a:t>Sosyalist düşünce sisteminin temel inançları ve ilkeleri </a:t>
            </a:r>
            <a:r>
              <a:rPr lang="tr-TR" sz="2400" dirty="0">
                <a:solidFill>
                  <a:schemeClr val="accent2"/>
                </a:solidFill>
              </a:rPr>
              <a:t>kapitalizme zıt </a:t>
            </a:r>
            <a:r>
              <a:rPr lang="tr-TR" sz="2400" dirty="0">
                <a:solidFill>
                  <a:schemeClr val="tx1">
                    <a:lumMod val="85000"/>
                    <a:lumOff val="15000"/>
                  </a:schemeClr>
                </a:solidFill>
              </a:rPr>
              <a:t>bir hayat felsefesini yansıtır. Sosyalist kurumsal bir yapıda da temel amaç </a:t>
            </a:r>
            <a:r>
              <a:rPr lang="tr-TR" sz="2400" dirty="0">
                <a:solidFill>
                  <a:schemeClr val="accent2"/>
                </a:solidFill>
              </a:rPr>
              <a:t>toplumun refahını </a:t>
            </a:r>
            <a:r>
              <a:rPr lang="tr-TR" sz="2400" dirty="0">
                <a:solidFill>
                  <a:schemeClr val="tx1">
                    <a:lumMod val="85000"/>
                    <a:lumOff val="15000"/>
                  </a:schemeClr>
                </a:solidFill>
              </a:rPr>
              <a:t>sağlamaktır ki bu bakımdan kapitalizmden bir farkı yoktur.</a:t>
            </a:r>
          </a:p>
          <a:p>
            <a:pPr lvl="1"/>
            <a:endParaRPr lang="tr-TR" sz="2400" dirty="0">
              <a:solidFill>
                <a:schemeClr val="accent2"/>
              </a:solidFill>
            </a:endParaRPr>
          </a:p>
        </p:txBody>
      </p:sp>
      <p:sp>
        <p:nvSpPr>
          <p:cNvPr id="4" name="Veri Yer Tutucusu 3">
            <a:extLst>
              <a:ext uri="{FF2B5EF4-FFF2-40B4-BE49-F238E27FC236}">
                <a16:creationId xmlns:a16="http://schemas.microsoft.com/office/drawing/2014/main" id="{7F4BF165-8395-CB43-B696-18A25B9481F3}"/>
              </a:ext>
            </a:extLst>
          </p:cNvPr>
          <p:cNvSpPr>
            <a:spLocks noGrp="1"/>
          </p:cNvSpPr>
          <p:nvPr>
            <p:ph type="dt" sz="half" idx="10"/>
          </p:nvPr>
        </p:nvSpPr>
        <p:spPr/>
        <p:txBody>
          <a:bodyPr/>
          <a:lstStyle/>
          <a:p>
            <a:fld id="{770B26BF-922A-2741-BC30-F43FE4407072}" type="datetime1">
              <a:rPr lang="tr-TR" smtClean="0"/>
              <a:t>7.10.2025</a:t>
            </a:fld>
            <a:endParaRPr lang="tr-TR"/>
          </a:p>
        </p:txBody>
      </p:sp>
      <p:sp>
        <p:nvSpPr>
          <p:cNvPr id="5" name="Alt Bilgi Yer Tutucusu 4">
            <a:extLst>
              <a:ext uri="{FF2B5EF4-FFF2-40B4-BE49-F238E27FC236}">
                <a16:creationId xmlns:a16="http://schemas.microsoft.com/office/drawing/2014/main" id="{914B8E50-6723-EC48-8039-F1B7E7A1557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4060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solidFill>
                  <a:schemeClr val="tx1">
                    <a:lumMod val="85000"/>
                    <a:lumOff val="15000"/>
                  </a:schemeClr>
                </a:solidFill>
              </a:rPr>
              <a:t>Sosyalist sistemin başlıca özellikleri:</a:t>
            </a:r>
          </a:p>
          <a:p>
            <a:pPr lvl="1"/>
            <a:r>
              <a:rPr lang="tr-TR" sz="2400" dirty="0">
                <a:solidFill>
                  <a:schemeClr val="tx1">
                    <a:lumMod val="85000"/>
                    <a:lumOff val="15000"/>
                  </a:schemeClr>
                </a:solidFill>
              </a:rPr>
              <a:t>Devlet mülkiyeti </a:t>
            </a:r>
          </a:p>
          <a:p>
            <a:pPr lvl="1"/>
            <a:r>
              <a:rPr lang="tr-TR" sz="2400" dirty="0">
                <a:solidFill>
                  <a:schemeClr val="tx1">
                    <a:lumMod val="85000"/>
                    <a:lumOff val="15000"/>
                  </a:schemeClr>
                </a:solidFill>
              </a:rPr>
              <a:t>Merkezi planlama</a:t>
            </a:r>
          </a:p>
          <a:p>
            <a:pPr lvl="1"/>
            <a:r>
              <a:rPr lang="tr-TR" sz="2400" dirty="0">
                <a:solidFill>
                  <a:schemeClr val="tx1">
                    <a:lumMod val="85000"/>
                    <a:lumOff val="15000"/>
                  </a:schemeClr>
                </a:solidFill>
              </a:rPr>
              <a:t>Merkeziyetçi karar alma yapısı</a:t>
            </a:r>
          </a:p>
          <a:p>
            <a:pPr lvl="1"/>
            <a:r>
              <a:rPr lang="tr-TR" sz="2400" dirty="0">
                <a:solidFill>
                  <a:schemeClr val="tx1">
                    <a:lumMod val="85000"/>
                    <a:lumOff val="15000"/>
                  </a:schemeClr>
                </a:solidFill>
              </a:rPr>
              <a:t>Maddi ve manevi teşvikler</a:t>
            </a:r>
          </a:p>
          <a:p>
            <a:pPr lvl="1"/>
            <a:endParaRPr lang="tr-TR" dirty="0">
              <a:solidFill>
                <a:schemeClr val="accent2"/>
              </a:solidFill>
            </a:endParaRPr>
          </a:p>
        </p:txBody>
      </p:sp>
      <p:sp>
        <p:nvSpPr>
          <p:cNvPr id="4" name="Veri Yer Tutucusu 3">
            <a:extLst>
              <a:ext uri="{FF2B5EF4-FFF2-40B4-BE49-F238E27FC236}">
                <a16:creationId xmlns:a16="http://schemas.microsoft.com/office/drawing/2014/main" id="{90B78F5F-8C82-D84F-8F3C-570372F0FF4A}"/>
              </a:ext>
            </a:extLst>
          </p:cNvPr>
          <p:cNvSpPr>
            <a:spLocks noGrp="1"/>
          </p:cNvSpPr>
          <p:nvPr>
            <p:ph type="dt" sz="half" idx="10"/>
          </p:nvPr>
        </p:nvSpPr>
        <p:spPr/>
        <p:txBody>
          <a:bodyPr/>
          <a:lstStyle/>
          <a:p>
            <a:fld id="{466E71A4-95A5-F145-B9FC-C0B4667950F0}" type="datetime1">
              <a:rPr lang="tr-TR" smtClean="0"/>
              <a:t>7.10.2025</a:t>
            </a:fld>
            <a:endParaRPr lang="tr-TR"/>
          </a:p>
        </p:txBody>
      </p:sp>
      <p:sp>
        <p:nvSpPr>
          <p:cNvPr id="5" name="Alt Bilgi Yer Tutucusu 4">
            <a:extLst>
              <a:ext uri="{FF2B5EF4-FFF2-40B4-BE49-F238E27FC236}">
                <a16:creationId xmlns:a16="http://schemas.microsoft.com/office/drawing/2014/main" id="{B245B979-0AEF-A14E-833B-9BEA4C6E8BE5}"/>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71045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Nedir?</a:t>
            </a:r>
          </a:p>
        </p:txBody>
      </p:sp>
      <p:sp>
        <p:nvSpPr>
          <p:cNvPr id="3" name="İçerik Yer Tutucusu 2"/>
          <p:cNvSpPr>
            <a:spLocks noGrp="1"/>
          </p:cNvSpPr>
          <p:nvPr>
            <p:ph idx="1"/>
          </p:nvPr>
        </p:nvSpPr>
        <p:spPr>
          <a:xfrm>
            <a:off x="5624945" y="2026661"/>
            <a:ext cx="5862062" cy="3777622"/>
          </a:xfrm>
        </p:spPr>
        <p:txBody>
          <a:bodyPr>
            <a:noAutofit/>
          </a:bodyPr>
          <a:lstStyle/>
          <a:p>
            <a:r>
              <a:rPr lang="tr-TR" sz="2000" i="1" dirty="0"/>
              <a:t>‘‘ Her birey bir ekonomik aktördür,  toplumun çıkarını gözetmediği gibi kendisinin topluma ne kadar faydası olduğunu da bilmez. Kontrolünde olan piyasayı yönlendirirken kendi ürettiklerinin en yüksek değere ulaşmasını hedefler ve sadece kendi çıkarlarını gözetir. Her birey kendi çıkarı peşinde koşarken, adeta </a:t>
            </a:r>
            <a:r>
              <a:rPr lang="tr-TR" sz="2000" i="1" dirty="0">
                <a:solidFill>
                  <a:schemeClr val="accent2"/>
                </a:solidFill>
              </a:rPr>
              <a:t>görünmez bir el </a:t>
            </a:r>
            <a:r>
              <a:rPr lang="tr-TR" sz="2000" i="1" dirty="0"/>
              <a:t>değmişçesine, katkıda bulunmaya niyetleneceğinden çok daha etkin olarak topluma katkıda bulunur.’’	</a:t>
            </a:r>
          </a:p>
          <a:p>
            <a:pPr marL="0" indent="0" algn="r">
              <a:buNone/>
            </a:pPr>
            <a:r>
              <a:rPr lang="tr-TR" sz="2000" i="1" dirty="0"/>
              <a:t>	</a:t>
            </a:r>
            <a:r>
              <a:rPr lang="tr-TR" sz="2000" dirty="0"/>
              <a:t>Adam Smith</a:t>
            </a:r>
          </a:p>
          <a:p>
            <a:pPr marL="0" indent="0" algn="r">
              <a:buNone/>
            </a:pPr>
            <a:r>
              <a:rPr lang="tr-TR" sz="2000" dirty="0"/>
              <a:t>1774</a:t>
            </a:r>
          </a:p>
          <a:p>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437" y="2026661"/>
            <a:ext cx="1918854" cy="3691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i Yer Tutucusu 3">
            <a:extLst>
              <a:ext uri="{FF2B5EF4-FFF2-40B4-BE49-F238E27FC236}">
                <a16:creationId xmlns:a16="http://schemas.microsoft.com/office/drawing/2014/main" id="{2E8AC794-782E-CA46-8BAA-13C21FB8C95F}"/>
              </a:ext>
            </a:extLst>
          </p:cNvPr>
          <p:cNvSpPr>
            <a:spLocks noGrp="1"/>
          </p:cNvSpPr>
          <p:nvPr>
            <p:ph type="dt" sz="half" idx="10"/>
          </p:nvPr>
        </p:nvSpPr>
        <p:spPr/>
        <p:txBody>
          <a:bodyPr/>
          <a:lstStyle/>
          <a:p>
            <a:fld id="{87FBB94C-B170-EA42-A69B-18870EA04DD2}" type="datetime1">
              <a:rPr lang="tr-TR" smtClean="0"/>
              <a:t>7.10.2025</a:t>
            </a:fld>
            <a:endParaRPr lang="tr-TR"/>
          </a:p>
        </p:txBody>
      </p:sp>
      <p:sp>
        <p:nvSpPr>
          <p:cNvPr id="5" name="Alt Bilgi Yer Tutucusu 4">
            <a:extLst>
              <a:ext uri="{FF2B5EF4-FFF2-40B4-BE49-F238E27FC236}">
                <a16:creationId xmlns:a16="http://schemas.microsoft.com/office/drawing/2014/main" id="{62D46F76-E3ED-C042-A1CA-08500065B08D}"/>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124057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2589212" y="2133599"/>
            <a:ext cx="8915400" cy="4502727"/>
          </a:xfrm>
        </p:spPr>
        <p:txBody>
          <a:bodyPr>
            <a:normAutofit/>
          </a:bodyPr>
          <a:lstStyle/>
          <a:p>
            <a:pPr marL="0" indent="0">
              <a:buNone/>
            </a:pPr>
            <a:r>
              <a:rPr lang="tr-TR" sz="2400" b="1" dirty="0">
                <a:solidFill>
                  <a:schemeClr val="accent2"/>
                </a:solidFill>
              </a:rPr>
              <a:t>3. Karma Ekonomik Sistem</a:t>
            </a:r>
          </a:p>
          <a:p>
            <a:r>
              <a:rPr lang="tr-TR" sz="2400" dirty="0">
                <a:solidFill>
                  <a:schemeClr val="tx1">
                    <a:lumMod val="85000"/>
                    <a:lumOff val="15000"/>
                  </a:schemeClr>
                </a:solidFill>
              </a:rPr>
              <a:t>Karma ekonomik sistemde kapitalist ve sosyalist sistemlerdeki özellikler bir arada bulunur.</a:t>
            </a:r>
          </a:p>
          <a:p>
            <a:r>
              <a:rPr lang="tr-TR" sz="2400" dirty="0">
                <a:solidFill>
                  <a:schemeClr val="tx1">
                    <a:lumMod val="85000"/>
                    <a:lumOff val="15000"/>
                  </a:schemeClr>
                </a:solidFill>
              </a:rPr>
              <a:t>Piyasa ve fiyat mekanizması esas alınmakla birlikte ekonomik gelişme merkezi demokratik bir planla sağlanmaya çalışılır. Bu plan kamu sektörü için emredici, özel sektör için yol gösterici ve yönlendirici nitelik taşır. Bu sistemde kamu kesimi ile özel kesim birbirinin tamamlayıcısı ve destekleyicisidir.</a:t>
            </a:r>
          </a:p>
          <a:p>
            <a:endParaRPr lang="tr-TR" dirty="0">
              <a:solidFill>
                <a:schemeClr val="accent2"/>
              </a:solidFill>
            </a:endParaRPr>
          </a:p>
          <a:p>
            <a:endParaRPr lang="tr-TR" dirty="0">
              <a:solidFill>
                <a:schemeClr val="tx1">
                  <a:lumMod val="85000"/>
                  <a:lumOff val="15000"/>
                </a:schemeClr>
              </a:solidFill>
            </a:endParaRPr>
          </a:p>
        </p:txBody>
      </p:sp>
      <p:sp>
        <p:nvSpPr>
          <p:cNvPr id="4" name="Veri Yer Tutucusu 3">
            <a:extLst>
              <a:ext uri="{FF2B5EF4-FFF2-40B4-BE49-F238E27FC236}">
                <a16:creationId xmlns:a16="http://schemas.microsoft.com/office/drawing/2014/main" id="{934845FB-3E17-6C42-90EF-1DEEE49C5BF4}"/>
              </a:ext>
            </a:extLst>
          </p:cNvPr>
          <p:cNvSpPr>
            <a:spLocks noGrp="1"/>
          </p:cNvSpPr>
          <p:nvPr>
            <p:ph type="dt" sz="half" idx="10"/>
          </p:nvPr>
        </p:nvSpPr>
        <p:spPr/>
        <p:txBody>
          <a:bodyPr/>
          <a:lstStyle/>
          <a:p>
            <a:fld id="{754579AB-877E-F142-AB1F-7A3030111109}" type="datetime1">
              <a:rPr lang="tr-TR" smtClean="0"/>
              <a:t>7.10.2025</a:t>
            </a:fld>
            <a:endParaRPr lang="tr-TR"/>
          </a:p>
        </p:txBody>
      </p:sp>
      <p:sp>
        <p:nvSpPr>
          <p:cNvPr id="5" name="Alt Bilgi Yer Tutucusu 4">
            <a:extLst>
              <a:ext uri="{FF2B5EF4-FFF2-40B4-BE49-F238E27FC236}">
                <a16:creationId xmlns:a16="http://schemas.microsoft.com/office/drawing/2014/main" id="{82DBFDAD-1EB9-2549-934E-14361C912576}"/>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19835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Ekonomik Sistemler</a:t>
            </a:r>
          </a:p>
        </p:txBody>
      </p:sp>
      <p:sp>
        <p:nvSpPr>
          <p:cNvPr id="3" name="İçerik Yer Tutucusu 2"/>
          <p:cNvSpPr>
            <a:spLocks noGrp="1"/>
          </p:cNvSpPr>
          <p:nvPr>
            <p:ph idx="1"/>
          </p:nvPr>
        </p:nvSpPr>
        <p:spPr>
          <a:xfrm>
            <a:off x="2589212" y="2133599"/>
            <a:ext cx="8915400" cy="4502727"/>
          </a:xfrm>
        </p:spPr>
        <p:txBody>
          <a:bodyPr>
            <a:normAutofit/>
          </a:bodyPr>
          <a:lstStyle/>
          <a:p>
            <a:r>
              <a:rPr lang="tr-TR" sz="2400" dirty="0">
                <a:solidFill>
                  <a:schemeClr val="tx1">
                    <a:lumMod val="85000"/>
                    <a:lumOff val="15000"/>
                  </a:schemeClr>
                </a:solidFill>
              </a:rPr>
              <a:t>Atatürk’ün uyguladığı </a:t>
            </a:r>
            <a:r>
              <a:rPr lang="tr-TR" sz="2400" dirty="0">
                <a:solidFill>
                  <a:schemeClr val="accent2"/>
                </a:solidFill>
              </a:rPr>
              <a:t>devletçilik politikası </a:t>
            </a:r>
            <a:r>
              <a:rPr lang="tr-TR" sz="2400" dirty="0">
                <a:solidFill>
                  <a:schemeClr val="tx1">
                    <a:lumMod val="85000"/>
                    <a:lumOff val="15000"/>
                  </a:schemeClr>
                </a:solidFill>
              </a:rPr>
              <a:t>karma ekonomik sistem esasına dayanmaktadır. Uygulama alanında özel sektörün gücünün yetmediği diğer ağır sanayi kollarının çalıştırılması ve altyapıların oluşturulması görevi de devletin olacaktır. Atatürk, ulusal ekonomimize </a:t>
            </a:r>
            <a:r>
              <a:rPr lang="tr-TR" sz="2400" dirty="0">
                <a:solidFill>
                  <a:schemeClr val="accent2"/>
                </a:solidFill>
              </a:rPr>
              <a:t>çağdaş</a:t>
            </a:r>
            <a:r>
              <a:rPr lang="tr-TR" sz="2400" dirty="0">
                <a:solidFill>
                  <a:schemeClr val="tx1">
                    <a:lumMod val="85000"/>
                    <a:lumOff val="15000"/>
                  </a:schemeClr>
                </a:solidFill>
              </a:rPr>
              <a:t> bir biçim kazandırmak için devamlı ve yoğun bir çalışma yapmıştır.</a:t>
            </a:r>
          </a:p>
          <a:p>
            <a:endParaRPr lang="tr-TR" dirty="0">
              <a:solidFill>
                <a:schemeClr val="accent2"/>
              </a:solidFill>
            </a:endParaRPr>
          </a:p>
          <a:p>
            <a:endParaRPr lang="tr-TR" dirty="0">
              <a:solidFill>
                <a:schemeClr val="tx1">
                  <a:lumMod val="85000"/>
                  <a:lumOff val="15000"/>
                </a:schemeClr>
              </a:solidFill>
            </a:endParaRPr>
          </a:p>
        </p:txBody>
      </p:sp>
      <p:sp>
        <p:nvSpPr>
          <p:cNvPr id="4" name="Veri Yer Tutucusu 3">
            <a:extLst>
              <a:ext uri="{FF2B5EF4-FFF2-40B4-BE49-F238E27FC236}">
                <a16:creationId xmlns:a16="http://schemas.microsoft.com/office/drawing/2014/main" id="{A7ACC155-118E-6F45-9071-AA627F942910}"/>
              </a:ext>
            </a:extLst>
          </p:cNvPr>
          <p:cNvSpPr>
            <a:spLocks noGrp="1"/>
          </p:cNvSpPr>
          <p:nvPr>
            <p:ph type="dt" sz="half" idx="10"/>
          </p:nvPr>
        </p:nvSpPr>
        <p:spPr/>
        <p:txBody>
          <a:bodyPr/>
          <a:lstStyle/>
          <a:p>
            <a:fld id="{CED280AA-A401-8A4B-A95A-EE48076A78F1}" type="datetime1">
              <a:rPr lang="tr-TR" smtClean="0"/>
              <a:t>7.10.2025</a:t>
            </a:fld>
            <a:endParaRPr lang="tr-TR"/>
          </a:p>
        </p:txBody>
      </p:sp>
      <p:sp>
        <p:nvSpPr>
          <p:cNvPr id="5" name="Alt Bilgi Yer Tutucusu 4">
            <a:extLst>
              <a:ext uri="{FF2B5EF4-FFF2-40B4-BE49-F238E27FC236}">
                <a16:creationId xmlns:a16="http://schemas.microsoft.com/office/drawing/2014/main" id="{2B0706B9-304F-0848-9604-54A3B711527F}"/>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358265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F8BB25DE-77D0-6841-A9B3-EF19EC686FCB}"/>
              </a:ext>
            </a:extLst>
          </p:cNvPr>
          <p:cNvSpPr>
            <a:spLocks noGrp="1"/>
          </p:cNvSpPr>
          <p:nvPr>
            <p:ph type="dt" sz="half" idx="10"/>
          </p:nvPr>
        </p:nvSpPr>
        <p:spPr/>
        <p:txBody>
          <a:bodyPr/>
          <a:lstStyle/>
          <a:p>
            <a:fld id="{B39F93F8-A4E7-4D4C-AC5A-F0AE5D35148A}" type="datetime1">
              <a:rPr lang="tr-TR" smtClean="0"/>
              <a:t>7.10.2025</a:t>
            </a:fld>
            <a:endParaRPr lang="tr-TR"/>
          </a:p>
        </p:txBody>
      </p:sp>
      <p:sp>
        <p:nvSpPr>
          <p:cNvPr id="4" name="Alt Bilgi Yer Tutucusu 3">
            <a:extLst>
              <a:ext uri="{FF2B5EF4-FFF2-40B4-BE49-F238E27FC236}">
                <a16:creationId xmlns:a16="http://schemas.microsoft.com/office/drawing/2014/main" id="{7FEA1C72-9A58-2B4A-B863-40B953F08B73}"/>
              </a:ext>
            </a:extLst>
          </p:cNvPr>
          <p:cNvSpPr>
            <a:spLocks noGrp="1"/>
          </p:cNvSpPr>
          <p:nvPr>
            <p:ph type="ftr" sz="quarter" idx="11"/>
          </p:nvPr>
        </p:nvSpPr>
        <p:spPr/>
        <p:txBody>
          <a:bodyPr/>
          <a:lstStyle/>
          <a:p>
            <a:r>
              <a:rPr lang="tr-TR"/>
              <a:t>Dr. Öğr. Üyesi Dilara Demirez</a:t>
            </a:r>
          </a:p>
        </p:txBody>
      </p:sp>
      <p:pic>
        <p:nvPicPr>
          <p:cNvPr id="6" name="Resim 5">
            <a:extLst>
              <a:ext uri="{FF2B5EF4-FFF2-40B4-BE49-F238E27FC236}">
                <a16:creationId xmlns:a16="http://schemas.microsoft.com/office/drawing/2014/main" id="{B6BAC520-A0E2-FBBC-AC64-CC2382E66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143" y="357067"/>
            <a:ext cx="5472733" cy="51094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Metin kutusu 8">
            <a:extLst>
              <a:ext uri="{FF2B5EF4-FFF2-40B4-BE49-F238E27FC236}">
                <a16:creationId xmlns:a16="http://schemas.microsoft.com/office/drawing/2014/main" id="{882E3747-88C3-8543-3A3C-AFFE058CB94A}"/>
              </a:ext>
            </a:extLst>
          </p:cNvPr>
          <p:cNvSpPr txBox="1"/>
          <p:nvPr/>
        </p:nvSpPr>
        <p:spPr>
          <a:xfrm>
            <a:off x="5522922" y="5466514"/>
            <a:ext cx="1793174" cy="646331"/>
          </a:xfrm>
          <a:prstGeom prst="rect">
            <a:avLst/>
          </a:prstGeom>
          <a:noFill/>
        </p:spPr>
        <p:txBody>
          <a:bodyPr wrap="square" rtlCol="0">
            <a:spAutoFit/>
          </a:bodyPr>
          <a:lstStyle/>
          <a:p>
            <a:pPr algn="ctr"/>
            <a:r>
              <a:rPr lang="tr-TR" dirty="0" err="1"/>
              <a:t>socrative.com</a:t>
            </a:r>
            <a:endParaRPr lang="tr-TR" dirty="0"/>
          </a:p>
          <a:p>
            <a:pPr algn="ctr"/>
            <a:r>
              <a:rPr lang="tr-TR" dirty="0"/>
              <a:t>DEMIREZ4161</a:t>
            </a:r>
            <a:endParaRPr dirty="0"/>
          </a:p>
        </p:txBody>
      </p:sp>
    </p:spTree>
    <p:extLst>
      <p:ext uri="{BB962C8B-B14F-4D97-AF65-F5344CB8AC3E}">
        <p14:creationId xmlns:p14="http://schemas.microsoft.com/office/powerpoint/2010/main" val="61892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Nedir?</a:t>
            </a:r>
          </a:p>
        </p:txBody>
      </p:sp>
      <p:sp>
        <p:nvSpPr>
          <p:cNvPr id="3" name="İçerik Yer Tutucusu 2"/>
          <p:cNvSpPr>
            <a:spLocks noGrp="1"/>
          </p:cNvSpPr>
          <p:nvPr>
            <p:ph idx="1"/>
          </p:nvPr>
        </p:nvSpPr>
        <p:spPr/>
        <p:txBody>
          <a:bodyPr/>
          <a:lstStyle/>
          <a:p>
            <a:r>
              <a:rPr lang="tr-TR" sz="2400" dirty="0"/>
              <a:t>Ekonomi ile ilgili yazılan ilk eser </a:t>
            </a:r>
            <a:r>
              <a:rPr lang="tr-TR" sz="2400" dirty="0" err="1"/>
              <a:t>Xenephon’un</a:t>
            </a:r>
            <a:r>
              <a:rPr lang="tr-TR" sz="2400" dirty="0"/>
              <a:t> </a:t>
            </a:r>
            <a:r>
              <a:rPr lang="tr-TR" sz="2400" dirty="0">
                <a:solidFill>
                  <a:schemeClr val="accent2"/>
                </a:solidFill>
              </a:rPr>
              <a:t>“</a:t>
            </a:r>
            <a:r>
              <a:rPr lang="tr-TR" sz="2400" dirty="0" err="1">
                <a:solidFill>
                  <a:schemeClr val="accent2"/>
                </a:solidFill>
              </a:rPr>
              <a:t>Ekonomique</a:t>
            </a:r>
            <a:r>
              <a:rPr lang="tr-TR" sz="2400" dirty="0">
                <a:solidFill>
                  <a:schemeClr val="accent2"/>
                </a:solidFill>
              </a:rPr>
              <a:t>” </a:t>
            </a:r>
            <a:r>
              <a:rPr lang="tr-TR" sz="2400" dirty="0"/>
              <a:t>adlı eseridir. Ekonomi kelimesi eski </a:t>
            </a:r>
            <a:r>
              <a:rPr lang="tr-TR" sz="2400" dirty="0" err="1"/>
              <a:t>Yunanca’da</a:t>
            </a:r>
            <a:r>
              <a:rPr lang="tr-TR" sz="2400" dirty="0"/>
              <a:t> </a:t>
            </a:r>
            <a:r>
              <a:rPr lang="tr-TR" sz="2400" dirty="0">
                <a:solidFill>
                  <a:schemeClr val="accent2"/>
                </a:solidFill>
              </a:rPr>
              <a:t>“ev idaresi” </a:t>
            </a:r>
            <a:r>
              <a:rPr lang="tr-TR" sz="2400" dirty="0"/>
              <a:t>veya “iyi bir ev idaresinin ilkeleri” anlamına gelen </a:t>
            </a:r>
            <a:r>
              <a:rPr lang="tr-TR" sz="2400" dirty="0" err="1"/>
              <a:t>Oikonomia</a:t>
            </a:r>
            <a:r>
              <a:rPr lang="tr-TR" sz="2400" dirty="0"/>
              <a:t> kelimesinden gelmektedir.</a:t>
            </a:r>
          </a:p>
          <a:p>
            <a:r>
              <a:rPr lang="tr-TR" sz="2400" dirty="0"/>
              <a:t>Ekonomi, </a:t>
            </a:r>
            <a:r>
              <a:rPr lang="tr-TR" sz="2400" dirty="0">
                <a:solidFill>
                  <a:schemeClr val="accent2"/>
                </a:solidFill>
              </a:rPr>
              <a:t>kıt üretim faktörlerinin </a:t>
            </a:r>
            <a:r>
              <a:rPr lang="tr-TR" sz="2400" dirty="0"/>
              <a:t>çeşitli mal ve hizmetlerin üretiminde kullanılmak üzere nasıl seçileceğinin ve üretilen malların </a:t>
            </a:r>
            <a:r>
              <a:rPr lang="tr-TR" sz="2400" dirty="0">
                <a:solidFill>
                  <a:schemeClr val="accent2"/>
                </a:solidFill>
              </a:rPr>
              <a:t>tüketim amacıyla </a:t>
            </a:r>
            <a:r>
              <a:rPr lang="tr-TR" sz="2400" dirty="0"/>
              <a:t>toplumun bireyleri arasındaki </a:t>
            </a:r>
            <a:r>
              <a:rPr lang="tr-TR" sz="2400" dirty="0">
                <a:solidFill>
                  <a:schemeClr val="accent2"/>
                </a:solidFill>
              </a:rPr>
              <a:t>dağılımının</a:t>
            </a:r>
            <a:r>
              <a:rPr lang="tr-TR" sz="2400" dirty="0"/>
              <a:t> incelenmesidir.</a:t>
            </a:r>
          </a:p>
          <a:p>
            <a:endParaRPr lang="tr-TR" dirty="0"/>
          </a:p>
          <a:p>
            <a:endParaRPr lang="tr-TR" dirty="0"/>
          </a:p>
        </p:txBody>
      </p:sp>
      <p:sp>
        <p:nvSpPr>
          <p:cNvPr id="4" name="Veri Yer Tutucusu 3">
            <a:extLst>
              <a:ext uri="{FF2B5EF4-FFF2-40B4-BE49-F238E27FC236}">
                <a16:creationId xmlns:a16="http://schemas.microsoft.com/office/drawing/2014/main" id="{615F9CCF-C9BD-0B4F-8BEE-ACB09E031F73}"/>
              </a:ext>
            </a:extLst>
          </p:cNvPr>
          <p:cNvSpPr>
            <a:spLocks noGrp="1"/>
          </p:cNvSpPr>
          <p:nvPr>
            <p:ph type="dt" sz="half" idx="10"/>
          </p:nvPr>
        </p:nvSpPr>
        <p:spPr/>
        <p:txBody>
          <a:bodyPr/>
          <a:lstStyle/>
          <a:p>
            <a:fld id="{730049A2-073F-1045-AA7F-70825160673E}" type="datetime1">
              <a:rPr lang="tr-TR" smtClean="0"/>
              <a:t>7.10.2025</a:t>
            </a:fld>
            <a:endParaRPr lang="tr-TR"/>
          </a:p>
        </p:txBody>
      </p:sp>
      <p:sp>
        <p:nvSpPr>
          <p:cNvPr id="5" name="Alt Bilgi Yer Tutucusu 4">
            <a:extLst>
              <a:ext uri="{FF2B5EF4-FFF2-40B4-BE49-F238E27FC236}">
                <a16:creationId xmlns:a16="http://schemas.microsoft.com/office/drawing/2014/main" id="{46EE244C-2120-7C46-B068-F7BB79602977}"/>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53326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Nedir?</a:t>
            </a:r>
          </a:p>
        </p:txBody>
      </p:sp>
      <p:sp>
        <p:nvSpPr>
          <p:cNvPr id="3" name="İçerik Yer Tutucusu 2"/>
          <p:cNvSpPr>
            <a:spLocks noGrp="1"/>
          </p:cNvSpPr>
          <p:nvPr>
            <p:ph idx="1"/>
          </p:nvPr>
        </p:nvSpPr>
        <p:spPr/>
        <p:txBody>
          <a:bodyPr/>
          <a:lstStyle/>
          <a:p>
            <a:r>
              <a:rPr lang="tr-TR" sz="2400" dirty="0">
                <a:solidFill>
                  <a:schemeClr val="accent2"/>
                </a:solidFill>
              </a:rPr>
              <a:t>‘‘Ekonomi, insanoğlunun olağan yaşamı içinde incelenmesidir.’’ </a:t>
            </a:r>
            <a:r>
              <a:rPr lang="tr-TR" sz="2400" dirty="0" err="1"/>
              <a:t>Alfred</a:t>
            </a:r>
            <a:r>
              <a:rPr lang="tr-TR" sz="2400" dirty="0"/>
              <a:t> Marshall.</a:t>
            </a:r>
          </a:p>
          <a:p>
            <a:r>
              <a:rPr lang="tr-TR" sz="2400" dirty="0"/>
              <a:t>Daha geniş olarak ekonomi, insanların ve toplumların para kullanarak veya kullanmadan zaman içinde çeşitli malları üretmek ve bunları bugün ve gelecekte tüketilmek üzere toplumdaki fertler arasında bölüştürmek için kıt kaynakları kullanmak konusundaki </a:t>
            </a:r>
            <a:r>
              <a:rPr lang="tr-TR" sz="2400" dirty="0">
                <a:solidFill>
                  <a:schemeClr val="accent2"/>
                </a:solidFill>
              </a:rPr>
              <a:t>tercihleri</a:t>
            </a:r>
            <a:r>
              <a:rPr lang="tr-TR" sz="2400" dirty="0"/>
              <a:t> inceler şeklinde tanımlanmaktadır.</a:t>
            </a:r>
          </a:p>
          <a:p>
            <a:endParaRPr lang="tr-TR" dirty="0"/>
          </a:p>
          <a:p>
            <a:endParaRPr lang="tr-TR" dirty="0"/>
          </a:p>
        </p:txBody>
      </p:sp>
      <p:sp>
        <p:nvSpPr>
          <p:cNvPr id="4" name="Veri Yer Tutucusu 3">
            <a:extLst>
              <a:ext uri="{FF2B5EF4-FFF2-40B4-BE49-F238E27FC236}">
                <a16:creationId xmlns:a16="http://schemas.microsoft.com/office/drawing/2014/main" id="{7C4C7514-7EA1-A644-B42E-9C4C38E727A1}"/>
              </a:ext>
            </a:extLst>
          </p:cNvPr>
          <p:cNvSpPr>
            <a:spLocks noGrp="1"/>
          </p:cNvSpPr>
          <p:nvPr>
            <p:ph type="dt" sz="half" idx="10"/>
          </p:nvPr>
        </p:nvSpPr>
        <p:spPr/>
        <p:txBody>
          <a:bodyPr/>
          <a:lstStyle/>
          <a:p>
            <a:fld id="{78916625-DC16-AB4F-AC8B-59F4D3498933}" type="datetime1">
              <a:rPr lang="tr-TR" smtClean="0"/>
              <a:t>7.10.2025</a:t>
            </a:fld>
            <a:endParaRPr lang="tr-TR"/>
          </a:p>
        </p:txBody>
      </p:sp>
      <p:sp>
        <p:nvSpPr>
          <p:cNvPr id="5" name="Alt Bilgi Yer Tutucusu 4">
            <a:extLst>
              <a:ext uri="{FF2B5EF4-FFF2-40B4-BE49-F238E27FC236}">
                <a16:creationId xmlns:a16="http://schemas.microsoft.com/office/drawing/2014/main" id="{DDE2CF9E-8366-B74F-8061-68073FADEDF7}"/>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54567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Nedir?</a:t>
            </a:r>
          </a:p>
        </p:txBody>
      </p:sp>
      <p:sp>
        <p:nvSpPr>
          <p:cNvPr id="3" name="İçerik Yer Tutucusu 2"/>
          <p:cNvSpPr>
            <a:spLocks noGrp="1"/>
          </p:cNvSpPr>
          <p:nvPr>
            <p:ph idx="1"/>
          </p:nvPr>
        </p:nvSpPr>
        <p:spPr/>
        <p:txBody>
          <a:bodyPr/>
          <a:lstStyle/>
          <a:p>
            <a:r>
              <a:rPr lang="tr-TR" sz="2400" dirty="0"/>
              <a:t>Ekonomi, sonsuz olan insan ihtiyaçlarının var olan </a:t>
            </a:r>
            <a:r>
              <a:rPr lang="tr-TR" sz="2400" dirty="0">
                <a:solidFill>
                  <a:schemeClr val="accent2"/>
                </a:solidFill>
              </a:rPr>
              <a:t>sınırlı kaynaklarla </a:t>
            </a:r>
            <a:r>
              <a:rPr lang="tr-TR" sz="2400" dirty="0"/>
              <a:t>karşılanmasına ilişkin konuları kapsar.</a:t>
            </a:r>
          </a:p>
          <a:p>
            <a:r>
              <a:rPr lang="tr-TR" sz="2400" dirty="0"/>
              <a:t>Kaynaklar sınırlı olduğu için, üretilen mal ve hizmetler de sınırlıdır. Dolayısıyla insanlar </a:t>
            </a:r>
            <a:r>
              <a:rPr lang="tr-TR" sz="2400" dirty="0">
                <a:solidFill>
                  <a:schemeClr val="accent2"/>
                </a:solidFill>
              </a:rPr>
              <a:t>tercih</a:t>
            </a:r>
            <a:r>
              <a:rPr lang="tr-TR" sz="2400" dirty="0"/>
              <a:t> yapmak zorunda kalırlar, tercihler ise </a:t>
            </a:r>
            <a:r>
              <a:rPr lang="tr-TR" sz="2400" dirty="0">
                <a:solidFill>
                  <a:schemeClr val="accent2"/>
                </a:solidFill>
              </a:rPr>
              <a:t>fırsat maliyetlerini </a:t>
            </a:r>
            <a:r>
              <a:rPr lang="tr-TR" sz="2400" dirty="0"/>
              <a:t>beraberinde getirir. </a:t>
            </a:r>
          </a:p>
          <a:p>
            <a:r>
              <a:rPr lang="tr-TR" sz="2400" dirty="0"/>
              <a:t>Ekonominin en temel kavramlarından olan fırsat maliyetine </a:t>
            </a:r>
            <a:r>
              <a:rPr lang="tr-TR" sz="2400" dirty="0">
                <a:solidFill>
                  <a:schemeClr val="accent2"/>
                </a:solidFill>
              </a:rPr>
              <a:t>alternatif maliyet </a:t>
            </a:r>
            <a:r>
              <a:rPr lang="tr-TR" sz="2400" dirty="0"/>
              <a:t>de denilmektedir. Bir kararın alınmasıyla vazgeçilmek zorunda kalınan bir sonraki en iyi fırsattır.</a:t>
            </a: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40" y="2604655"/>
            <a:ext cx="178117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i Yer Tutucusu 3">
            <a:extLst>
              <a:ext uri="{FF2B5EF4-FFF2-40B4-BE49-F238E27FC236}">
                <a16:creationId xmlns:a16="http://schemas.microsoft.com/office/drawing/2014/main" id="{436A0D19-66FD-534A-B89B-C27B00AF5919}"/>
              </a:ext>
            </a:extLst>
          </p:cNvPr>
          <p:cNvSpPr>
            <a:spLocks noGrp="1"/>
          </p:cNvSpPr>
          <p:nvPr>
            <p:ph type="dt" sz="half" idx="10"/>
          </p:nvPr>
        </p:nvSpPr>
        <p:spPr/>
        <p:txBody>
          <a:bodyPr/>
          <a:lstStyle/>
          <a:p>
            <a:fld id="{8A9A53C1-7864-904C-8C3C-0FF269482987}" type="datetime1">
              <a:rPr lang="tr-TR" smtClean="0"/>
              <a:t>7.10.2025</a:t>
            </a:fld>
            <a:endParaRPr lang="tr-TR"/>
          </a:p>
        </p:txBody>
      </p:sp>
      <p:sp>
        <p:nvSpPr>
          <p:cNvPr id="5" name="Alt Bilgi Yer Tutucusu 4">
            <a:extLst>
              <a:ext uri="{FF2B5EF4-FFF2-40B4-BE49-F238E27FC236}">
                <a16:creationId xmlns:a16="http://schemas.microsoft.com/office/drawing/2014/main" id="{7E6B640B-C6EA-0D44-B97F-D370C7DA6A24}"/>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11474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Nedir?</a:t>
            </a:r>
          </a:p>
        </p:txBody>
      </p:sp>
      <p:sp>
        <p:nvSpPr>
          <p:cNvPr id="5" name="İçerik Yer Tutucusu 4">
            <a:extLst>
              <a:ext uri="{FF2B5EF4-FFF2-40B4-BE49-F238E27FC236}">
                <a16:creationId xmlns:a16="http://schemas.microsoft.com/office/drawing/2014/main" id="{3D495269-FAE7-F74B-86AD-BED349595E51}"/>
              </a:ext>
            </a:extLst>
          </p:cNvPr>
          <p:cNvSpPr>
            <a:spLocks noGrp="1"/>
          </p:cNvSpPr>
          <p:nvPr>
            <p:ph idx="1"/>
          </p:nvPr>
        </p:nvSpPr>
        <p:spPr/>
        <p:txBody>
          <a:bodyPr/>
          <a:lstStyle/>
          <a:p>
            <a:pPr marL="0" indent="0">
              <a:buNone/>
            </a:pPr>
            <a:endParaRPr lang="tr-TR" dirty="0"/>
          </a:p>
          <a:p>
            <a:r>
              <a:rPr lang="tr-TR" dirty="0">
                <a:hlinkClick r:id="rId2"/>
              </a:rPr>
              <a:t>(Fırsat Maliyeti Nedir?)</a:t>
            </a:r>
          </a:p>
          <a:p>
            <a:endParaRPr lang="tr-TR" dirty="0">
              <a:hlinkClick r:id="rId2"/>
            </a:endParaRPr>
          </a:p>
          <a:p>
            <a:r>
              <a:rPr lang="tr-TR" dirty="0">
                <a:hlinkClick r:id="rId2"/>
              </a:rPr>
              <a:t>https://herkesicin.tcmb.gov.tr/wps/wcm/connect/ekonomi/hie/icerik/firsat</a:t>
            </a:r>
            <a:endParaRPr lang="tr-TR" dirty="0"/>
          </a:p>
          <a:p>
            <a:endParaRPr lang="tr-TR" dirty="0"/>
          </a:p>
        </p:txBody>
      </p:sp>
      <p:sp>
        <p:nvSpPr>
          <p:cNvPr id="3" name="Veri Yer Tutucusu 2">
            <a:extLst>
              <a:ext uri="{FF2B5EF4-FFF2-40B4-BE49-F238E27FC236}">
                <a16:creationId xmlns:a16="http://schemas.microsoft.com/office/drawing/2014/main" id="{E057EB82-2F42-BF47-BD73-980E56A0AE77}"/>
              </a:ext>
            </a:extLst>
          </p:cNvPr>
          <p:cNvSpPr>
            <a:spLocks noGrp="1"/>
          </p:cNvSpPr>
          <p:nvPr>
            <p:ph type="dt" sz="half" idx="10"/>
          </p:nvPr>
        </p:nvSpPr>
        <p:spPr/>
        <p:txBody>
          <a:bodyPr/>
          <a:lstStyle/>
          <a:p>
            <a:fld id="{1F2A30AC-7A2B-074A-8B95-41E676800CFD}" type="datetime1">
              <a:rPr lang="tr-TR" smtClean="0"/>
              <a:t>7.10.2025</a:t>
            </a:fld>
            <a:endParaRPr lang="tr-TR"/>
          </a:p>
        </p:txBody>
      </p:sp>
      <p:sp>
        <p:nvSpPr>
          <p:cNvPr id="4" name="Alt Bilgi Yer Tutucusu 3">
            <a:extLst>
              <a:ext uri="{FF2B5EF4-FFF2-40B4-BE49-F238E27FC236}">
                <a16:creationId xmlns:a16="http://schemas.microsoft.com/office/drawing/2014/main" id="{71BE776C-7563-9342-A0CE-59A1DD0CD53B}"/>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2631830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1. EKONOMİ VE EKONOMİK SİSTEMLER</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	Ekonomi Biliminin Temel Kavramları</a:t>
            </a:r>
          </a:p>
        </p:txBody>
      </p:sp>
      <p:sp>
        <p:nvSpPr>
          <p:cNvPr id="3" name="İçerik Yer Tutucusu 2"/>
          <p:cNvSpPr>
            <a:spLocks noGrp="1"/>
          </p:cNvSpPr>
          <p:nvPr>
            <p:ph idx="1"/>
          </p:nvPr>
        </p:nvSpPr>
        <p:spPr>
          <a:xfrm>
            <a:off x="2589212" y="2133599"/>
            <a:ext cx="8915400" cy="4502727"/>
          </a:xfrm>
        </p:spPr>
        <p:txBody>
          <a:bodyPr>
            <a:normAutofit/>
          </a:bodyPr>
          <a:lstStyle/>
          <a:p>
            <a:r>
              <a:rPr lang="tr-TR" sz="2000" dirty="0"/>
              <a:t>İhtiyaç</a:t>
            </a:r>
          </a:p>
          <a:p>
            <a:r>
              <a:rPr lang="tr-TR" sz="2000" dirty="0"/>
              <a:t>Kıtlık</a:t>
            </a:r>
          </a:p>
          <a:p>
            <a:r>
              <a:rPr lang="tr-TR" sz="2000" dirty="0"/>
              <a:t>Mal ve Hizmet</a:t>
            </a:r>
          </a:p>
          <a:p>
            <a:r>
              <a:rPr lang="tr-TR" sz="2000" dirty="0"/>
              <a:t>Fayda ve Değer</a:t>
            </a:r>
          </a:p>
          <a:p>
            <a:r>
              <a:rPr lang="tr-TR" sz="2000" dirty="0"/>
              <a:t>Servet</a:t>
            </a:r>
          </a:p>
          <a:p>
            <a:r>
              <a:rPr lang="tr-TR" sz="2000" dirty="0"/>
              <a:t>Gelir</a:t>
            </a:r>
          </a:p>
          <a:p>
            <a:r>
              <a:rPr lang="tr-TR" sz="2000" dirty="0"/>
              <a:t>Tüketim ve Tüketim Harcamaları</a:t>
            </a:r>
          </a:p>
          <a:p>
            <a:r>
              <a:rPr lang="tr-TR" sz="2000" dirty="0"/>
              <a:t>Firma</a:t>
            </a:r>
          </a:p>
          <a:p>
            <a:r>
              <a:rPr lang="tr-TR" sz="2000" dirty="0"/>
              <a:t>Üretim ve Üretim Faktörleri</a:t>
            </a:r>
          </a:p>
          <a:p>
            <a:r>
              <a:rPr lang="tr-TR" sz="2000" dirty="0"/>
              <a:t>Piyasa ve Piyasada Fiyatların Oluşumu</a:t>
            </a:r>
          </a:p>
          <a:p>
            <a:endParaRPr lang="tr-TR" sz="2000" dirty="0"/>
          </a:p>
        </p:txBody>
      </p:sp>
      <p:sp>
        <p:nvSpPr>
          <p:cNvPr id="4" name="Veri Yer Tutucusu 3">
            <a:extLst>
              <a:ext uri="{FF2B5EF4-FFF2-40B4-BE49-F238E27FC236}">
                <a16:creationId xmlns:a16="http://schemas.microsoft.com/office/drawing/2014/main" id="{D13D5DA9-1C85-7A4F-ACA5-32472E027D6F}"/>
              </a:ext>
            </a:extLst>
          </p:cNvPr>
          <p:cNvSpPr>
            <a:spLocks noGrp="1"/>
          </p:cNvSpPr>
          <p:nvPr>
            <p:ph type="dt" sz="half" idx="10"/>
          </p:nvPr>
        </p:nvSpPr>
        <p:spPr/>
        <p:txBody>
          <a:bodyPr/>
          <a:lstStyle/>
          <a:p>
            <a:fld id="{FFEB38ED-E4B6-4F45-87E9-DB2B4D27A7F4}" type="datetime1">
              <a:rPr lang="tr-TR" smtClean="0"/>
              <a:t>7.10.2025</a:t>
            </a:fld>
            <a:endParaRPr lang="tr-TR"/>
          </a:p>
        </p:txBody>
      </p:sp>
      <p:sp>
        <p:nvSpPr>
          <p:cNvPr id="5" name="Alt Bilgi Yer Tutucusu 4">
            <a:extLst>
              <a:ext uri="{FF2B5EF4-FFF2-40B4-BE49-F238E27FC236}">
                <a16:creationId xmlns:a16="http://schemas.microsoft.com/office/drawing/2014/main" id="{D765FFDE-5395-B049-B2D6-FBBC2197A894}"/>
              </a:ext>
            </a:extLst>
          </p:cNvPr>
          <p:cNvSpPr>
            <a:spLocks noGrp="1"/>
          </p:cNvSpPr>
          <p:nvPr>
            <p:ph type="ftr" sz="quarter" idx="11"/>
          </p:nvPr>
        </p:nvSpPr>
        <p:spPr/>
        <p:txBody>
          <a:bodyPr/>
          <a:lstStyle/>
          <a:p>
            <a:r>
              <a:rPr lang="tr-TR"/>
              <a:t>Dr. Öğr. Üyesi Dilara Demirez</a:t>
            </a:r>
          </a:p>
        </p:txBody>
      </p:sp>
    </p:spTree>
    <p:extLst>
      <p:ext uri="{BB962C8B-B14F-4D97-AF65-F5344CB8AC3E}">
        <p14:creationId xmlns:p14="http://schemas.microsoft.com/office/powerpoint/2010/main" val="388047267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640</TotalTime>
  <Words>3061</Words>
  <Application>Microsoft Macintosh PowerPoint</Application>
  <PresentationFormat>Geniş ekran</PresentationFormat>
  <Paragraphs>264</Paragraphs>
  <Slides>42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42</vt:i4>
      </vt:variant>
    </vt:vector>
  </HeadingPairs>
  <TitlesOfParts>
    <vt:vector size="47" baseType="lpstr">
      <vt:lpstr>Arial</vt:lpstr>
      <vt:lpstr>Calibri</vt:lpstr>
      <vt:lpstr>Century Gothic</vt:lpstr>
      <vt:lpstr>Wingdings 3</vt:lpstr>
      <vt:lpstr>Duman</vt:lpstr>
      <vt:lpstr> İKT 103 GENEL İKTİSAT</vt:lpstr>
      <vt:lpstr>PowerPoint Sunusu</vt:lpstr>
      <vt:lpstr>1. EKONOMİ VE EKONOMİK SİSTEMLER  Ekonomi Nedir?</vt:lpstr>
      <vt:lpstr>1. EKONOMİ VE EKONOMİK SİSTEMLER  Ekonomi Nedir?</vt:lpstr>
      <vt:lpstr>1. EKONOMİ VE EKONOMİK SİSTEMLER  Ekonomi Nedir?</vt:lpstr>
      <vt:lpstr>1. EKONOMİ VE EKONOMİK SİSTEMLER  Ekonomi Nedir?</vt:lpstr>
      <vt:lpstr>1. EKONOMİ VE EKONOMİK SİSTEMLER  Ekonomi Nedir?</vt:lpstr>
      <vt:lpstr>1. EKONOMİ VE EKONOMİK SİSTEMLER  Ekonomi Nedir?</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Ekonomi Biliminin Temel Kavramları</vt:lpstr>
      <vt:lpstr>1. EKONOMİ VE EKONOMİK SİSTEMLER  Üretim Kavramı ve Üretim Olanakları</vt:lpstr>
      <vt:lpstr>1. EKONOMİ VE EKONOMİK SİSTEMLER  Üretim Kavramı ve Üretim Olanakları</vt:lpstr>
      <vt:lpstr>1. EKONOMİ VE EKONOMİK SİSTEMLER  Üretim Faktörleri</vt:lpstr>
      <vt:lpstr>1. EKONOMİ VE EKONOMİK SİSTEMLER  Piyasa ve Piyasada Fiyatların Oluşumu</vt:lpstr>
      <vt:lpstr>1. EKONOMİ VE EKONOMİK SİSTEMLER  Piyasa ve Piyasada Fiyatların Oluşumu</vt:lpstr>
      <vt:lpstr>1. EKONOMİ VE EKONOMİK SİSTEMLER  Ekonominin İlgilendiği Temel Sorular</vt:lpstr>
      <vt:lpstr>1. EKONOMİ VE EKONOMİK SİSTEMLER  Ekonominin İlgilendiği Temel Sorular</vt:lpstr>
      <vt:lpstr>1. EKONOMİ VE EKONOMİK SİSTEMLER  Ekonomi Politikasının Temel Hedefleri</vt:lpstr>
      <vt:lpstr>1. EKONOMİ VE EKONOMİK SİSTEMLER  Ekonomi Politikasının Temel Hedefleri</vt:lpstr>
      <vt:lpstr>1. EKONOMİ VE EKONOMİK SİSTEMLER  Ekonomi Politikasının Temel Hedefleri</vt:lpstr>
      <vt:lpstr>1. EKONOMİ VE EKONOMİK SİSTEMLER  Ekonomi Politikasının Temel Hedefleri</vt:lpstr>
      <vt:lpstr>1. EKONOMİ VE EKONOMİK SİSTEMLER  Ekonomi Politikasının Temel Hedefleri</vt:lpstr>
      <vt:lpstr>1. EKONOMİ VE EKONOMİK SİSTEMLER  Ekonomik Sistemler</vt:lpstr>
      <vt:lpstr>1. EKONOMİ VE EKONOMİK SİSTEMLER  Ekonomik Sistemler</vt:lpstr>
      <vt:lpstr>1. EKONOMİ VE EKONOMİK SİSTEMLER  Ekonomik Sistemler</vt:lpstr>
      <vt:lpstr>1. EKONOMİ VE EKONOMİK SİSTEMLER  Ekonomik Sistemler</vt:lpstr>
      <vt:lpstr>1. EKONOMİ VE EKONOMİK SİSTEMLER  Ekonomik Sistemler</vt:lpstr>
      <vt:lpstr>1. EKONOMİ VE EKONOMİK SİSTEMLER  Ekonomik Sistemler</vt:lpstr>
      <vt:lpstr>1. EKONOMİ VE EKONOMİK SİSTEMLER  Ekonomik Sistemler</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İKT 104 GENEL İKTİSAT</dc:title>
  <dc:creator>Windows Kullanıcısı</dc:creator>
  <cp:lastModifiedBy>Microsoft Office User</cp:lastModifiedBy>
  <cp:revision>74</cp:revision>
  <dcterms:created xsi:type="dcterms:W3CDTF">2020-01-23T07:14:01Z</dcterms:created>
  <dcterms:modified xsi:type="dcterms:W3CDTF">2025-10-07T20:58:46Z</dcterms:modified>
</cp:coreProperties>
</file>