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nsu Unver-Erbas" userId="ce9a051f-d947-46a8-abb5-a5780cc24e5c" providerId="ADAL" clId="{DAED7E4D-B384-4A90-AD1D-E5848649CF1B}"/>
    <pc:docChg chg="modSld">
      <pc:chgData name="Cansu Unver-Erbas" userId="ce9a051f-d947-46a8-abb5-a5780cc24e5c" providerId="ADAL" clId="{DAED7E4D-B384-4A90-AD1D-E5848649CF1B}" dt="2024-11-01T05:48:19.570" v="33" actId="1076"/>
      <pc:docMkLst>
        <pc:docMk/>
      </pc:docMkLst>
      <pc:sldChg chg="modSp mod">
        <pc:chgData name="Cansu Unver-Erbas" userId="ce9a051f-d947-46a8-abb5-a5780cc24e5c" providerId="ADAL" clId="{DAED7E4D-B384-4A90-AD1D-E5848649CF1B}" dt="2024-11-01T05:48:19.570" v="33" actId="1076"/>
        <pc:sldMkLst>
          <pc:docMk/>
          <pc:sldMk cId="0" sldId="256"/>
        </pc:sldMkLst>
        <pc:spChg chg="mod">
          <ac:chgData name="Cansu Unver-Erbas" userId="ce9a051f-d947-46a8-abb5-a5780cc24e5c" providerId="ADAL" clId="{DAED7E4D-B384-4A90-AD1D-E5848649CF1B}" dt="2024-11-01T05:48:19.570" v="33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Cansu Unver-Erbas" userId="ce9a051f-d947-46a8-abb5-a5780cc24e5c" providerId="ADAL" clId="{DAED7E4D-B384-4A90-AD1D-E5848649CF1B}" dt="2024-11-01T05:48:12.610" v="32" actId="6549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8267" y="204673"/>
            <a:ext cx="7279233" cy="765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1091" y="1838451"/>
            <a:ext cx="8369934" cy="362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nsu.u.e@cag.edu.tr" TargetMode="External"/><Relationship Id="rId2" Type="http://schemas.openxmlformats.org/officeDocument/2006/relationships/hyperlink" Target="mailto:cnsunvr@gmail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7.png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81400" y="2057400"/>
            <a:ext cx="28568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GB" sz="2800" dirty="0">
                <a:solidFill>
                  <a:srgbClr val="000000"/>
                </a:solidFill>
              </a:rPr>
              <a:t>Economics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2590800" y="2698158"/>
            <a:ext cx="4175377" cy="248337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85"/>
              </a:spcBef>
            </a:pP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Chap</a:t>
            </a:r>
            <a:r>
              <a:rPr sz="2400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3:</a:t>
            </a:r>
            <a:r>
              <a:rPr sz="24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Market</a:t>
            </a:r>
            <a:r>
              <a:rPr sz="2400" spc="-7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4F81BC"/>
                </a:solidFill>
                <a:latin typeface="Calibri"/>
                <a:cs typeface="Calibri"/>
              </a:rPr>
              <a:t>Equilibrium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spc="-55" dirty="0">
                <a:solidFill>
                  <a:srgbClr val="0F243E"/>
                </a:solidFill>
                <a:latin typeface="Calibri"/>
                <a:cs typeface="Calibri"/>
              </a:rPr>
              <a:t>Dr.</a:t>
            </a:r>
            <a:r>
              <a:rPr sz="2000" spc="-6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lang="en-GB" sz="2000" spc="-60" dirty="0" err="1">
                <a:solidFill>
                  <a:srgbClr val="0F243E"/>
                </a:solidFill>
                <a:latin typeface="Calibri"/>
                <a:cs typeface="Calibri"/>
              </a:rPr>
              <a:t>Cansu</a:t>
            </a:r>
            <a:r>
              <a:rPr lang="en-GB" sz="2000" spc="-6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lang="en-GB" sz="2000" spc="-60" dirty="0" err="1" smtClean="0">
                <a:solidFill>
                  <a:srgbClr val="0F243E"/>
                </a:solidFill>
                <a:latin typeface="Calibri"/>
                <a:cs typeface="Calibri"/>
              </a:rPr>
              <a:t>Unver-Erbas</a:t>
            </a:r>
            <a:endParaRPr lang="en-GB" sz="2000" spc="-60" dirty="0" smtClean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GB" sz="2000" spc="-60" dirty="0" smtClean="0">
                <a:solidFill>
                  <a:srgbClr val="0F243E"/>
                </a:solidFill>
                <a:latin typeface="Calibri"/>
                <a:cs typeface="Calibri"/>
                <a:hlinkClick r:id="rId2"/>
              </a:rPr>
              <a:t>cnsunvr@gmail.com</a:t>
            </a:r>
            <a:r>
              <a:rPr lang="en-GB" sz="2000" spc="-60" dirty="0" smtClean="0">
                <a:solidFill>
                  <a:srgbClr val="0F243E"/>
                </a:solidFill>
                <a:latin typeface="Calibri"/>
                <a:cs typeface="Calibri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en-GB" sz="2000" spc="-60" dirty="0" smtClean="0">
                <a:solidFill>
                  <a:srgbClr val="0F243E"/>
                </a:solidFill>
                <a:latin typeface="Calibri"/>
                <a:cs typeface="Calibri"/>
                <a:hlinkClick r:id="rId3"/>
              </a:rPr>
              <a:t>cansu.u.e@cag.edu.tr</a:t>
            </a:r>
            <a:r>
              <a:rPr lang="en-GB" sz="2000" spc="-60" dirty="0" smtClean="0">
                <a:solidFill>
                  <a:srgbClr val="0F243E"/>
                </a:solidFill>
                <a:latin typeface="Calibri"/>
                <a:cs typeface="Calibri"/>
              </a:rPr>
              <a:t>  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98245" y="2660650"/>
            <a:ext cx="5111115" cy="3369945"/>
            <a:chOff x="698245" y="2660650"/>
            <a:chExt cx="5111115" cy="3369945"/>
          </a:xfrm>
        </p:grpSpPr>
        <p:sp>
          <p:nvSpPr>
            <p:cNvPr id="3" name="object 3"/>
            <p:cNvSpPr/>
            <p:nvPr/>
          </p:nvSpPr>
          <p:spPr>
            <a:xfrm>
              <a:off x="944879" y="2667000"/>
              <a:ext cx="3528060" cy="3342640"/>
            </a:xfrm>
            <a:custGeom>
              <a:avLst/>
              <a:gdLst/>
              <a:ahLst/>
              <a:cxnLst/>
              <a:rect l="l" t="t" r="r" b="b"/>
              <a:pathLst>
                <a:path w="3528060" h="3342640">
                  <a:moveTo>
                    <a:pt x="707136" y="0"/>
                  </a:moveTo>
                  <a:lnTo>
                    <a:pt x="705612" y="3288791"/>
                  </a:lnTo>
                </a:path>
                <a:path w="3528060" h="3342640">
                  <a:moveTo>
                    <a:pt x="3528059" y="21336"/>
                  </a:moveTo>
                  <a:lnTo>
                    <a:pt x="0" y="21336"/>
                  </a:lnTo>
                </a:path>
                <a:path w="3528060" h="3342640">
                  <a:moveTo>
                    <a:pt x="2337816" y="1171956"/>
                  </a:moveTo>
                  <a:lnTo>
                    <a:pt x="2343911" y="3342131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10945" y="6009894"/>
              <a:ext cx="5085715" cy="7620"/>
            </a:xfrm>
            <a:custGeom>
              <a:avLst/>
              <a:gdLst/>
              <a:ahLst/>
              <a:cxnLst/>
              <a:rect l="l" t="t" r="r" b="b"/>
              <a:pathLst>
                <a:path w="5085715" h="7620">
                  <a:moveTo>
                    <a:pt x="0" y="0"/>
                  </a:moveTo>
                  <a:lnTo>
                    <a:pt x="5085588" y="7619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586478" y="5450840"/>
            <a:ext cx="1144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r>
              <a:rPr sz="1800" spc="-7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(D)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13130" y="1966214"/>
            <a:ext cx="7995920" cy="4272915"/>
            <a:chOff x="913130" y="1966214"/>
            <a:chExt cx="7995920" cy="427291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42644" y="2555748"/>
              <a:ext cx="3281172" cy="313944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404366" y="2588514"/>
              <a:ext cx="3168650" cy="3027045"/>
            </a:xfrm>
            <a:custGeom>
              <a:avLst/>
              <a:gdLst/>
              <a:ahLst/>
              <a:cxnLst/>
              <a:rect l="l" t="t" r="r" b="b"/>
              <a:pathLst>
                <a:path w="3168650" h="3027045">
                  <a:moveTo>
                    <a:pt x="3168396" y="0"/>
                  </a:moveTo>
                  <a:lnTo>
                    <a:pt x="0" y="3026664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25830" y="1978914"/>
              <a:ext cx="0" cy="4247515"/>
            </a:xfrm>
            <a:custGeom>
              <a:avLst/>
              <a:gdLst/>
              <a:ahLst/>
              <a:cxnLst/>
              <a:rect l="l" t="t" r="r" b="b"/>
              <a:pathLst>
                <a:path h="4247515">
                  <a:moveTo>
                    <a:pt x="0" y="0"/>
                  </a:moveTo>
                  <a:lnTo>
                    <a:pt x="0" y="424738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51204" y="2351532"/>
              <a:ext cx="4111752" cy="309676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305306" y="2385822"/>
              <a:ext cx="4000500" cy="2982595"/>
            </a:xfrm>
            <a:custGeom>
              <a:avLst/>
              <a:gdLst/>
              <a:ahLst/>
              <a:cxnLst/>
              <a:rect l="l" t="t" r="r" b="b"/>
              <a:pathLst>
                <a:path w="4000500" h="2982595">
                  <a:moveTo>
                    <a:pt x="0" y="0"/>
                  </a:moveTo>
                  <a:lnTo>
                    <a:pt x="4000500" y="2982467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44880" y="3829812"/>
              <a:ext cx="2301240" cy="10795"/>
            </a:xfrm>
            <a:custGeom>
              <a:avLst/>
              <a:gdLst/>
              <a:ahLst/>
              <a:cxnLst/>
              <a:rect l="l" t="t" r="r" b="b"/>
              <a:pathLst>
                <a:path w="2301240" h="10795">
                  <a:moveTo>
                    <a:pt x="2301240" y="10668"/>
                  </a:moveTo>
                  <a:lnTo>
                    <a:pt x="0" y="0"/>
                  </a:lnTo>
                </a:path>
              </a:pathLst>
            </a:custGeom>
            <a:ln w="12699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857750" y="3382518"/>
              <a:ext cx="4038600" cy="1041400"/>
            </a:xfrm>
            <a:custGeom>
              <a:avLst/>
              <a:gdLst/>
              <a:ahLst/>
              <a:cxnLst/>
              <a:rect l="l" t="t" r="r" b="b"/>
              <a:pathLst>
                <a:path w="4038600" h="1041400">
                  <a:moveTo>
                    <a:pt x="3908679" y="0"/>
                  </a:moveTo>
                  <a:lnTo>
                    <a:pt x="129921" y="0"/>
                  </a:lnTo>
                  <a:lnTo>
                    <a:pt x="79349" y="10209"/>
                  </a:lnTo>
                  <a:lnTo>
                    <a:pt x="38052" y="38052"/>
                  </a:lnTo>
                  <a:lnTo>
                    <a:pt x="10209" y="79349"/>
                  </a:lnTo>
                  <a:lnTo>
                    <a:pt x="0" y="129921"/>
                  </a:lnTo>
                  <a:lnTo>
                    <a:pt x="0" y="910971"/>
                  </a:lnTo>
                  <a:lnTo>
                    <a:pt x="10209" y="961542"/>
                  </a:lnTo>
                  <a:lnTo>
                    <a:pt x="38052" y="1002839"/>
                  </a:lnTo>
                  <a:lnTo>
                    <a:pt x="79349" y="1030682"/>
                  </a:lnTo>
                  <a:lnTo>
                    <a:pt x="129921" y="1040892"/>
                  </a:lnTo>
                  <a:lnTo>
                    <a:pt x="3908679" y="1040892"/>
                  </a:lnTo>
                  <a:lnTo>
                    <a:pt x="3959250" y="1030682"/>
                  </a:lnTo>
                  <a:lnTo>
                    <a:pt x="4000547" y="1002839"/>
                  </a:lnTo>
                  <a:lnTo>
                    <a:pt x="4028390" y="961542"/>
                  </a:lnTo>
                  <a:lnTo>
                    <a:pt x="4038600" y="910971"/>
                  </a:lnTo>
                  <a:lnTo>
                    <a:pt x="4038600" y="129921"/>
                  </a:lnTo>
                  <a:lnTo>
                    <a:pt x="4028390" y="79349"/>
                  </a:lnTo>
                  <a:lnTo>
                    <a:pt x="4000547" y="38052"/>
                  </a:lnTo>
                  <a:lnTo>
                    <a:pt x="3959250" y="10209"/>
                  </a:lnTo>
                  <a:lnTo>
                    <a:pt x="3908679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857750" y="3382518"/>
              <a:ext cx="4038600" cy="1041400"/>
            </a:xfrm>
            <a:custGeom>
              <a:avLst/>
              <a:gdLst/>
              <a:ahLst/>
              <a:cxnLst/>
              <a:rect l="l" t="t" r="r" b="b"/>
              <a:pathLst>
                <a:path w="4038600" h="1041400">
                  <a:moveTo>
                    <a:pt x="0" y="129921"/>
                  </a:moveTo>
                  <a:lnTo>
                    <a:pt x="10209" y="79349"/>
                  </a:lnTo>
                  <a:lnTo>
                    <a:pt x="38052" y="38052"/>
                  </a:lnTo>
                  <a:lnTo>
                    <a:pt x="79349" y="10209"/>
                  </a:lnTo>
                  <a:lnTo>
                    <a:pt x="129921" y="0"/>
                  </a:lnTo>
                  <a:lnTo>
                    <a:pt x="3908679" y="0"/>
                  </a:lnTo>
                  <a:lnTo>
                    <a:pt x="3959250" y="10209"/>
                  </a:lnTo>
                  <a:lnTo>
                    <a:pt x="4000547" y="38052"/>
                  </a:lnTo>
                  <a:lnTo>
                    <a:pt x="4028390" y="79349"/>
                  </a:lnTo>
                  <a:lnTo>
                    <a:pt x="4038600" y="129921"/>
                  </a:lnTo>
                  <a:lnTo>
                    <a:pt x="4038600" y="910971"/>
                  </a:lnTo>
                  <a:lnTo>
                    <a:pt x="4028390" y="961542"/>
                  </a:lnTo>
                  <a:lnTo>
                    <a:pt x="4000547" y="1002839"/>
                  </a:lnTo>
                  <a:lnTo>
                    <a:pt x="3959250" y="1030682"/>
                  </a:lnTo>
                  <a:lnTo>
                    <a:pt x="3908679" y="1040892"/>
                  </a:lnTo>
                  <a:lnTo>
                    <a:pt x="129921" y="1040892"/>
                  </a:lnTo>
                  <a:lnTo>
                    <a:pt x="79349" y="1030682"/>
                  </a:lnTo>
                  <a:lnTo>
                    <a:pt x="38052" y="1002839"/>
                  </a:lnTo>
                  <a:lnTo>
                    <a:pt x="10209" y="961542"/>
                  </a:lnTo>
                  <a:lnTo>
                    <a:pt x="0" y="910971"/>
                  </a:lnTo>
                  <a:lnTo>
                    <a:pt x="0" y="129921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58267" y="204673"/>
            <a:ext cx="36937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MARKETS</a:t>
            </a:r>
            <a:r>
              <a:rPr sz="2200" spc="-60" dirty="0"/>
              <a:t> </a:t>
            </a:r>
            <a:r>
              <a:rPr sz="2200" dirty="0"/>
              <a:t>NOT</a:t>
            </a:r>
            <a:r>
              <a:rPr sz="2200" spc="-60" dirty="0"/>
              <a:t> </a:t>
            </a:r>
            <a:r>
              <a:rPr sz="2200" dirty="0"/>
              <a:t>IN</a:t>
            </a:r>
            <a:r>
              <a:rPr sz="2200" spc="-65" dirty="0"/>
              <a:t> </a:t>
            </a:r>
            <a:r>
              <a:rPr sz="2200" spc="-10" dirty="0"/>
              <a:t>EQUILIBRIUM</a:t>
            </a:r>
            <a:endParaRPr sz="2200"/>
          </a:p>
        </p:txBody>
      </p:sp>
      <p:sp>
        <p:nvSpPr>
          <p:cNvPr id="16" name="object 16"/>
          <p:cNvSpPr txBox="1"/>
          <p:nvPr/>
        </p:nvSpPr>
        <p:spPr>
          <a:xfrm>
            <a:off x="4914391" y="6036665"/>
            <a:ext cx="92836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Quantity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7342" y="2338775"/>
            <a:ext cx="280035" cy="5378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52821" y="3568141"/>
            <a:ext cx="364617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market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clears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when</a:t>
            </a:r>
            <a:r>
              <a:rPr sz="2000" spc="-6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there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is</a:t>
            </a:r>
            <a:r>
              <a:rPr sz="20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no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excess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demand</a:t>
            </a:r>
            <a:r>
              <a:rPr sz="20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or</a:t>
            </a:r>
            <a:r>
              <a:rPr sz="2000" spc="-6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excess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supply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935736" y="2481135"/>
            <a:ext cx="3689985" cy="3534410"/>
            <a:chOff x="935736" y="2481135"/>
            <a:chExt cx="3689985" cy="3534410"/>
          </a:xfrm>
        </p:grpSpPr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88462" y="3746246"/>
              <a:ext cx="170179" cy="16865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935736" y="4504944"/>
              <a:ext cx="3214370" cy="1504315"/>
            </a:xfrm>
            <a:custGeom>
              <a:avLst/>
              <a:gdLst/>
              <a:ahLst/>
              <a:cxnLst/>
              <a:rect l="l" t="t" r="r" b="b"/>
              <a:pathLst>
                <a:path w="3214370" h="1504314">
                  <a:moveTo>
                    <a:pt x="3214116" y="0"/>
                  </a:moveTo>
                  <a:lnTo>
                    <a:pt x="0" y="0"/>
                  </a:lnTo>
                </a:path>
                <a:path w="3214370" h="1504314">
                  <a:moveTo>
                    <a:pt x="3214116" y="0"/>
                  </a:moveTo>
                  <a:lnTo>
                    <a:pt x="3214116" y="1504187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60190" y="4421377"/>
              <a:ext cx="168656" cy="16865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71498" y="2583434"/>
              <a:ext cx="168656" cy="168655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2543555" y="4622292"/>
              <a:ext cx="0" cy="1386840"/>
            </a:xfrm>
            <a:custGeom>
              <a:avLst/>
              <a:gdLst/>
              <a:ahLst/>
              <a:cxnLst/>
              <a:rect l="l" t="t" r="r" b="b"/>
              <a:pathLst>
                <a:path h="1386839">
                  <a:moveTo>
                    <a:pt x="0" y="0"/>
                  </a:moveTo>
                  <a:lnTo>
                    <a:pt x="0" y="1386839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59989" y="4421377"/>
              <a:ext cx="168656" cy="168656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4472939" y="2720340"/>
              <a:ext cx="1905" cy="3289300"/>
            </a:xfrm>
            <a:custGeom>
              <a:avLst/>
              <a:gdLst/>
              <a:ahLst/>
              <a:cxnLst/>
              <a:rect l="l" t="t" r="r" b="b"/>
              <a:pathLst>
                <a:path w="1904" h="3289300">
                  <a:moveTo>
                    <a:pt x="1524" y="0"/>
                  </a:moveTo>
                  <a:lnTo>
                    <a:pt x="0" y="3288792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387850" y="2603246"/>
              <a:ext cx="170179" cy="170179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69719" y="2481135"/>
              <a:ext cx="3055620" cy="310959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727454" y="2558796"/>
              <a:ext cx="2745105" cy="114300"/>
            </a:xfrm>
            <a:custGeom>
              <a:avLst/>
              <a:gdLst/>
              <a:ahLst/>
              <a:cxnLst/>
              <a:rect l="l" t="t" r="r" b="b"/>
              <a:pathLst>
                <a:path w="2745104" h="114300">
                  <a:moveTo>
                    <a:pt x="114300" y="0"/>
                  </a:moveTo>
                  <a:lnTo>
                    <a:pt x="0" y="57150"/>
                  </a:lnTo>
                  <a:lnTo>
                    <a:pt x="114300" y="114300"/>
                  </a:lnTo>
                  <a:lnTo>
                    <a:pt x="88900" y="76200"/>
                  </a:lnTo>
                  <a:lnTo>
                    <a:pt x="76200" y="76200"/>
                  </a:lnTo>
                  <a:lnTo>
                    <a:pt x="76200" y="38100"/>
                  </a:lnTo>
                  <a:lnTo>
                    <a:pt x="88900" y="38100"/>
                  </a:lnTo>
                  <a:lnTo>
                    <a:pt x="114300" y="0"/>
                  </a:lnTo>
                  <a:close/>
                </a:path>
                <a:path w="2745104" h="114300">
                  <a:moveTo>
                    <a:pt x="2668778" y="57150"/>
                  </a:moveTo>
                  <a:lnTo>
                    <a:pt x="2630678" y="114300"/>
                  </a:lnTo>
                  <a:lnTo>
                    <a:pt x="2706878" y="76200"/>
                  </a:lnTo>
                  <a:lnTo>
                    <a:pt x="2668778" y="76200"/>
                  </a:lnTo>
                  <a:lnTo>
                    <a:pt x="2668778" y="57150"/>
                  </a:lnTo>
                  <a:close/>
                </a:path>
                <a:path w="2745104" h="114300">
                  <a:moveTo>
                    <a:pt x="76200" y="57150"/>
                  </a:moveTo>
                  <a:lnTo>
                    <a:pt x="76200" y="76200"/>
                  </a:lnTo>
                  <a:lnTo>
                    <a:pt x="88900" y="76200"/>
                  </a:lnTo>
                  <a:lnTo>
                    <a:pt x="76200" y="57150"/>
                  </a:lnTo>
                  <a:close/>
                </a:path>
                <a:path w="2745104" h="114300">
                  <a:moveTo>
                    <a:pt x="2656078" y="38100"/>
                  </a:moveTo>
                  <a:lnTo>
                    <a:pt x="88900" y="38100"/>
                  </a:lnTo>
                  <a:lnTo>
                    <a:pt x="76200" y="57150"/>
                  </a:lnTo>
                  <a:lnTo>
                    <a:pt x="88900" y="76200"/>
                  </a:lnTo>
                  <a:lnTo>
                    <a:pt x="2656078" y="76200"/>
                  </a:lnTo>
                  <a:lnTo>
                    <a:pt x="2668778" y="57150"/>
                  </a:lnTo>
                  <a:lnTo>
                    <a:pt x="2656078" y="38100"/>
                  </a:lnTo>
                  <a:close/>
                </a:path>
                <a:path w="2745104" h="114300">
                  <a:moveTo>
                    <a:pt x="2706878" y="38100"/>
                  </a:moveTo>
                  <a:lnTo>
                    <a:pt x="2668778" y="38100"/>
                  </a:lnTo>
                  <a:lnTo>
                    <a:pt x="2668778" y="76200"/>
                  </a:lnTo>
                  <a:lnTo>
                    <a:pt x="2706878" y="76200"/>
                  </a:lnTo>
                  <a:lnTo>
                    <a:pt x="2744978" y="57150"/>
                  </a:lnTo>
                  <a:lnTo>
                    <a:pt x="2706878" y="38100"/>
                  </a:lnTo>
                  <a:close/>
                </a:path>
                <a:path w="2745104" h="114300">
                  <a:moveTo>
                    <a:pt x="88900" y="38100"/>
                  </a:moveTo>
                  <a:lnTo>
                    <a:pt x="76200" y="38100"/>
                  </a:lnTo>
                  <a:lnTo>
                    <a:pt x="76200" y="57150"/>
                  </a:lnTo>
                  <a:lnTo>
                    <a:pt x="88900" y="38100"/>
                  </a:lnTo>
                  <a:close/>
                </a:path>
                <a:path w="2745104" h="114300">
                  <a:moveTo>
                    <a:pt x="2630678" y="0"/>
                  </a:moveTo>
                  <a:lnTo>
                    <a:pt x="2668778" y="57150"/>
                  </a:lnTo>
                  <a:lnTo>
                    <a:pt x="2668778" y="38100"/>
                  </a:lnTo>
                  <a:lnTo>
                    <a:pt x="2706878" y="38100"/>
                  </a:lnTo>
                  <a:lnTo>
                    <a:pt x="263067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386583" y="4488243"/>
              <a:ext cx="1911095" cy="310959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2544318" y="4565904"/>
              <a:ext cx="1600200" cy="114300"/>
            </a:xfrm>
            <a:custGeom>
              <a:avLst/>
              <a:gdLst/>
              <a:ahLst/>
              <a:cxnLst/>
              <a:rect l="l" t="t" r="r" b="b"/>
              <a:pathLst>
                <a:path w="1600200" h="114300">
                  <a:moveTo>
                    <a:pt x="114300" y="0"/>
                  </a:moveTo>
                  <a:lnTo>
                    <a:pt x="0" y="57150"/>
                  </a:lnTo>
                  <a:lnTo>
                    <a:pt x="114300" y="114300"/>
                  </a:lnTo>
                  <a:lnTo>
                    <a:pt x="88900" y="76200"/>
                  </a:lnTo>
                  <a:lnTo>
                    <a:pt x="76200" y="76200"/>
                  </a:lnTo>
                  <a:lnTo>
                    <a:pt x="76200" y="38100"/>
                  </a:lnTo>
                  <a:lnTo>
                    <a:pt x="88900" y="38100"/>
                  </a:lnTo>
                  <a:lnTo>
                    <a:pt x="114300" y="0"/>
                  </a:lnTo>
                  <a:close/>
                </a:path>
                <a:path w="1600200" h="114300">
                  <a:moveTo>
                    <a:pt x="1523999" y="57150"/>
                  </a:moveTo>
                  <a:lnTo>
                    <a:pt x="1485899" y="114300"/>
                  </a:lnTo>
                  <a:lnTo>
                    <a:pt x="1562099" y="76200"/>
                  </a:lnTo>
                  <a:lnTo>
                    <a:pt x="1523999" y="76200"/>
                  </a:lnTo>
                  <a:lnTo>
                    <a:pt x="1523999" y="57150"/>
                  </a:lnTo>
                  <a:close/>
                </a:path>
                <a:path w="1600200" h="114300">
                  <a:moveTo>
                    <a:pt x="76200" y="57150"/>
                  </a:moveTo>
                  <a:lnTo>
                    <a:pt x="76200" y="76200"/>
                  </a:lnTo>
                  <a:lnTo>
                    <a:pt x="88900" y="76200"/>
                  </a:lnTo>
                  <a:lnTo>
                    <a:pt x="76200" y="57150"/>
                  </a:lnTo>
                  <a:close/>
                </a:path>
                <a:path w="1600200" h="114300">
                  <a:moveTo>
                    <a:pt x="1511299" y="38100"/>
                  </a:moveTo>
                  <a:lnTo>
                    <a:pt x="88900" y="38100"/>
                  </a:lnTo>
                  <a:lnTo>
                    <a:pt x="76200" y="57150"/>
                  </a:lnTo>
                  <a:lnTo>
                    <a:pt x="88900" y="76200"/>
                  </a:lnTo>
                  <a:lnTo>
                    <a:pt x="1511299" y="76200"/>
                  </a:lnTo>
                  <a:lnTo>
                    <a:pt x="1523999" y="57150"/>
                  </a:lnTo>
                  <a:lnTo>
                    <a:pt x="1511299" y="38100"/>
                  </a:lnTo>
                  <a:close/>
                </a:path>
                <a:path w="1600200" h="114300">
                  <a:moveTo>
                    <a:pt x="1562099" y="38100"/>
                  </a:moveTo>
                  <a:lnTo>
                    <a:pt x="1523999" y="38100"/>
                  </a:lnTo>
                  <a:lnTo>
                    <a:pt x="1523999" y="76200"/>
                  </a:lnTo>
                  <a:lnTo>
                    <a:pt x="1562099" y="76200"/>
                  </a:lnTo>
                  <a:lnTo>
                    <a:pt x="1600199" y="57150"/>
                  </a:lnTo>
                  <a:lnTo>
                    <a:pt x="1562099" y="38100"/>
                  </a:lnTo>
                  <a:close/>
                </a:path>
                <a:path w="1600200" h="114300">
                  <a:moveTo>
                    <a:pt x="88900" y="38100"/>
                  </a:moveTo>
                  <a:lnTo>
                    <a:pt x="76200" y="38100"/>
                  </a:lnTo>
                  <a:lnTo>
                    <a:pt x="76200" y="57150"/>
                  </a:lnTo>
                  <a:lnTo>
                    <a:pt x="88900" y="38100"/>
                  </a:lnTo>
                  <a:close/>
                </a:path>
                <a:path w="1600200" h="114300">
                  <a:moveTo>
                    <a:pt x="1485899" y="0"/>
                  </a:moveTo>
                  <a:lnTo>
                    <a:pt x="1523999" y="57150"/>
                  </a:lnTo>
                  <a:lnTo>
                    <a:pt x="1523999" y="38100"/>
                  </a:lnTo>
                  <a:lnTo>
                    <a:pt x="1562099" y="38100"/>
                  </a:lnTo>
                  <a:lnTo>
                    <a:pt x="1485899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3125089" y="5966866"/>
            <a:ext cx="33147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spc="-37" baseline="-16666" dirty="0">
                <a:latin typeface="Calibri"/>
                <a:cs typeface="Calibri"/>
              </a:rPr>
              <a:t>Q</a:t>
            </a:r>
            <a:r>
              <a:rPr sz="1300" spc="-25" dirty="0">
                <a:latin typeface="Calibri"/>
                <a:cs typeface="Calibri"/>
              </a:rPr>
              <a:t>*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33" name="object 33"/>
          <p:cNvSpPr txBox="1"/>
          <p:nvPr/>
        </p:nvSpPr>
        <p:spPr>
          <a:xfrm>
            <a:off x="450799" y="3570859"/>
            <a:ext cx="2921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spc="-37" baseline="-16666" dirty="0">
                <a:latin typeface="Calibri"/>
                <a:cs typeface="Calibri"/>
              </a:rPr>
              <a:t>P</a:t>
            </a:r>
            <a:r>
              <a:rPr sz="1300" spc="-25" dirty="0">
                <a:latin typeface="Calibri"/>
                <a:cs typeface="Calibri"/>
              </a:rPr>
              <a:t>*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622295" y="4758690"/>
            <a:ext cx="620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9BBA58"/>
                </a:solidFill>
                <a:latin typeface="Calibri"/>
                <a:cs typeface="Calibri"/>
              </a:rPr>
              <a:t>excess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280664" y="4758690"/>
            <a:ext cx="8629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9BBA58"/>
                </a:solidFill>
                <a:latin typeface="Calibri"/>
                <a:cs typeface="Calibri"/>
              </a:rPr>
              <a:t>demand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58267" y="906881"/>
            <a:ext cx="6429375" cy="1893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Excess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demand: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supplied </a:t>
            </a:r>
            <a:r>
              <a:rPr sz="2000" dirty="0">
                <a:latin typeface="Calibri"/>
                <a:cs typeface="Calibri"/>
              </a:rPr>
              <a:t>Excess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demanded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70"/>
              </a:spcBef>
            </a:pPr>
            <a:endParaRPr sz="2000">
              <a:latin typeface="Calibri"/>
              <a:cs typeface="Calibri"/>
            </a:endParaRPr>
          </a:p>
          <a:p>
            <a:pPr marR="748030" algn="ctr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excess</a:t>
            </a:r>
            <a:r>
              <a:rPr sz="180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supply</a:t>
            </a:r>
            <a:endParaRPr sz="1800">
              <a:latin typeface="Calibri"/>
              <a:cs typeface="Calibri"/>
            </a:endParaRPr>
          </a:p>
          <a:p>
            <a:pPr marL="3534410" algn="ctr">
              <a:lnSpc>
                <a:spcPct val="100000"/>
              </a:lnSpc>
              <a:spcBef>
                <a:spcPts val="509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Supply</a:t>
            </a:r>
            <a:r>
              <a:rPr sz="18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(S)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39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LAW</a:t>
            </a:r>
            <a:r>
              <a:rPr sz="2200" spc="-65" dirty="0"/>
              <a:t> </a:t>
            </a:r>
            <a:r>
              <a:rPr sz="2200" dirty="0"/>
              <a:t>OF</a:t>
            </a:r>
            <a:r>
              <a:rPr sz="2200" spc="-70" dirty="0"/>
              <a:t> </a:t>
            </a:r>
            <a:r>
              <a:rPr sz="2200" spc="-30" dirty="0"/>
              <a:t>SUPPLY</a:t>
            </a:r>
            <a:r>
              <a:rPr sz="2200" spc="-60" dirty="0"/>
              <a:t> </a:t>
            </a:r>
            <a:r>
              <a:rPr sz="2200" dirty="0"/>
              <a:t>AND</a:t>
            </a:r>
            <a:r>
              <a:rPr sz="2200" spc="-6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183386"/>
            <a:ext cx="8331200" cy="3135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equilibrium,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towards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equilibrium: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excess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supply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stocks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current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prices.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will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fall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until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market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reaches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equilibrium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7620">
              <a:lnSpc>
                <a:spcPct val="100000"/>
              </a:lnSpc>
              <a:tabLst>
                <a:tab pos="3394710" algn="l"/>
              </a:tabLst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excess</a:t>
            </a:r>
            <a:r>
              <a:rPr sz="2000" b="1" spc="6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demand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dirty="0">
                <a:latin typeface="Calibri"/>
                <a:cs typeface="Calibri"/>
              </a:rPr>
              <a:t>	consumers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want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at </a:t>
            </a:r>
            <a:r>
              <a:rPr sz="2000" dirty="0">
                <a:latin typeface="Calibri"/>
                <a:cs typeface="Calibri"/>
              </a:rPr>
              <a:t>current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→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raise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without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cutting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sales.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will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rise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until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market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reaches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equilibrium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41777" y="5032247"/>
            <a:ext cx="2934970" cy="565150"/>
            <a:chOff x="441777" y="5032247"/>
            <a:chExt cx="2934970" cy="56515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1777" y="5187069"/>
              <a:ext cx="401924" cy="19124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3044" y="5032247"/>
              <a:ext cx="546354" cy="56464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04316" y="5032247"/>
              <a:ext cx="1009649" cy="56464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37360" y="5032247"/>
              <a:ext cx="726186" cy="56464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86939" y="5032247"/>
              <a:ext cx="1189482" cy="564641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323850" y="4941570"/>
            <a:ext cx="8498205" cy="1080770"/>
          </a:xfrm>
          <a:prstGeom prst="rect">
            <a:avLst/>
          </a:prstGeom>
          <a:ln w="25400">
            <a:solidFill>
              <a:srgbClr val="385D89"/>
            </a:solidFill>
          </a:ln>
        </p:spPr>
        <p:txBody>
          <a:bodyPr vert="horz" wrap="square" lIns="0" tIns="156845" rIns="0" bIns="0" rtlCol="0">
            <a:spAutoFit/>
          </a:bodyPr>
          <a:lstStyle/>
          <a:p>
            <a:pPr marL="97790" marR="83820">
              <a:lnSpc>
                <a:spcPct val="100000"/>
              </a:lnSpc>
              <a:spcBef>
                <a:spcPts val="1235"/>
              </a:spcBef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Law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supply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claim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 the price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any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 adjusts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 </a:t>
            </a:r>
            <a:r>
              <a:rPr sz="2000" spc="-10" dirty="0">
                <a:latin typeface="Calibri"/>
                <a:cs typeface="Calibri"/>
              </a:rPr>
              <a:t>bring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balance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39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80" dirty="0"/>
              <a:t> </a:t>
            </a:r>
            <a:r>
              <a:rPr sz="2200" dirty="0"/>
              <a:t>ALGEBRA</a:t>
            </a:r>
            <a:r>
              <a:rPr sz="2200" spc="-50" dirty="0"/>
              <a:t> </a:t>
            </a:r>
            <a:r>
              <a:rPr sz="2200" dirty="0"/>
              <a:t>OF</a:t>
            </a:r>
            <a:r>
              <a:rPr sz="2200" spc="-65" dirty="0"/>
              <a:t> </a:t>
            </a:r>
            <a:r>
              <a:rPr sz="2200" dirty="0"/>
              <a:t>MARKET</a:t>
            </a:r>
            <a:r>
              <a:rPr sz="2200" spc="-60" dirty="0"/>
              <a:t> </a:t>
            </a:r>
            <a:r>
              <a:rPr sz="2200" spc="-10" dirty="0"/>
              <a:t>EQUILIBRIUM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371043" y="1123035"/>
            <a:ext cx="4157345" cy="185483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Calibri"/>
                <a:cs typeface="Calibri"/>
              </a:rPr>
              <a:t>Assume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that:</a:t>
            </a:r>
            <a:endParaRPr sz="20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</a:t>
            </a:r>
            <a:r>
              <a:rPr sz="1950" baseline="-21367" dirty="0">
                <a:latin typeface="Calibri"/>
                <a:cs typeface="Calibri"/>
              </a:rPr>
              <a:t>d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32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2P</a:t>
            </a:r>
            <a:endParaRPr sz="20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</a:t>
            </a:r>
            <a:r>
              <a:rPr sz="1950" baseline="-21367" dirty="0">
                <a:latin typeface="Calibri"/>
                <a:cs typeface="Calibri"/>
              </a:rPr>
              <a:t>s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4P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Find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equilibrium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quantity.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871714" y="465073"/>
            <a:ext cx="955040" cy="601980"/>
            <a:chOff x="7871714" y="465073"/>
            <a:chExt cx="955040" cy="601980"/>
          </a:xfrm>
        </p:grpSpPr>
        <p:sp>
          <p:nvSpPr>
            <p:cNvPr id="5" name="object 5"/>
            <p:cNvSpPr/>
            <p:nvPr/>
          </p:nvSpPr>
          <p:spPr>
            <a:xfrm>
              <a:off x="8225790" y="549782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3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3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2"/>
                  </a:lnTo>
                  <a:lnTo>
                    <a:pt x="163353" y="229584"/>
                  </a:lnTo>
                  <a:lnTo>
                    <a:pt x="156733" y="244316"/>
                  </a:lnTo>
                  <a:lnTo>
                    <a:pt x="154304" y="262381"/>
                  </a:lnTo>
                  <a:lnTo>
                    <a:pt x="154304" y="324103"/>
                  </a:lnTo>
                  <a:lnTo>
                    <a:pt x="92582" y="324103"/>
                  </a:lnTo>
                  <a:lnTo>
                    <a:pt x="92582" y="262381"/>
                  </a:lnTo>
                  <a:lnTo>
                    <a:pt x="97440" y="226323"/>
                  </a:lnTo>
                  <a:lnTo>
                    <a:pt x="110680" y="196897"/>
                  </a:lnTo>
                  <a:lnTo>
                    <a:pt x="130301" y="177067"/>
                  </a:lnTo>
                  <a:lnTo>
                    <a:pt x="154304" y="169799"/>
                  </a:lnTo>
                  <a:lnTo>
                    <a:pt x="166306" y="166145"/>
                  </a:lnTo>
                  <a:lnTo>
                    <a:pt x="176117" y="156194"/>
                  </a:lnTo>
                  <a:lnTo>
                    <a:pt x="182737" y="141456"/>
                  </a:lnTo>
                  <a:lnTo>
                    <a:pt x="185165" y="123443"/>
                  </a:lnTo>
                  <a:lnTo>
                    <a:pt x="180308" y="99440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1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0"/>
                  </a:lnTo>
                  <a:lnTo>
                    <a:pt x="61721" y="123443"/>
                  </a:lnTo>
                  <a:lnTo>
                    <a:pt x="0" y="123443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90179" y="876554"/>
              <a:ext cx="118110" cy="11798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884414" y="477773"/>
              <a:ext cx="929640" cy="576580"/>
            </a:xfrm>
            <a:custGeom>
              <a:avLst/>
              <a:gdLst/>
              <a:ahLst/>
              <a:cxnLst/>
              <a:rect l="l" t="t" r="r" b="b"/>
              <a:pathLst>
                <a:path w="929640" h="576580">
                  <a:moveTo>
                    <a:pt x="0" y="576072"/>
                  </a:moveTo>
                  <a:lnTo>
                    <a:pt x="929640" y="576072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39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80" dirty="0"/>
              <a:t> </a:t>
            </a:r>
            <a:r>
              <a:rPr sz="2200" dirty="0"/>
              <a:t>ALGEBRA</a:t>
            </a:r>
            <a:r>
              <a:rPr sz="2200" spc="-50" dirty="0"/>
              <a:t> </a:t>
            </a:r>
            <a:r>
              <a:rPr sz="2200" dirty="0"/>
              <a:t>OF</a:t>
            </a:r>
            <a:r>
              <a:rPr sz="2200" spc="-65" dirty="0"/>
              <a:t> </a:t>
            </a:r>
            <a:r>
              <a:rPr sz="2200" dirty="0"/>
              <a:t>MARKET</a:t>
            </a:r>
            <a:r>
              <a:rPr sz="2200" spc="-60" dirty="0"/>
              <a:t> </a:t>
            </a:r>
            <a:r>
              <a:rPr sz="2200" spc="-10" dirty="0"/>
              <a:t>EQUILIBRIUM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358343" y="1123035"/>
            <a:ext cx="4182745" cy="25863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Calibri"/>
                <a:cs typeface="Calibri"/>
              </a:rPr>
              <a:t>Assume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that:</a:t>
            </a:r>
            <a:endParaRPr sz="20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</a:t>
            </a:r>
            <a:r>
              <a:rPr sz="1950" baseline="-21367" dirty="0">
                <a:latin typeface="Calibri"/>
                <a:cs typeface="Calibri"/>
              </a:rPr>
              <a:t>d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32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2P</a:t>
            </a:r>
            <a:endParaRPr sz="20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</a:t>
            </a:r>
            <a:r>
              <a:rPr sz="1950" baseline="-21367" dirty="0">
                <a:latin typeface="Calibri"/>
                <a:cs typeface="Calibri"/>
              </a:rPr>
              <a:t>s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4P</a:t>
            </a:r>
            <a:endParaRPr sz="2000">
              <a:latin typeface="Calibri"/>
              <a:cs typeface="Calibri"/>
            </a:endParaRPr>
          </a:p>
          <a:p>
            <a:pPr marL="63500" marR="30480">
              <a:lnSpc>
                <a:spcPct val="240099"/>
              </a:lnSpc>
            </a:pPr>
            <a:r>
              <a:rPr sz="2000" dirty="0">
                <a:latin typeface="Calibri"/>
                <a:cs typeface="Calibri"/>
              </a:rPr>
              <a:t>Find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equilibrium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quantity. </a:t>
            </a:r>
            <a:r>
              <a:rPr sz="2000" dirty="0">
                <a:latin typeface="Calibri"/>
                <a:cs typeface="Calibri"/>
              </a:rPr>
              <a:t>Q</a:t>
            </a:r>
            <a:r>
              <a:rPr sz="1950" baseline="-21367" dirty="0">
                <a:latin typeface="Calibri"/>
                <a:cs typeface="Calibri"/>
              </a:rPr>
              <a:t>d</a:t>
            </a:r>
            <a:r>
              <a:rPr sz="1950" spc="217" baseline="-21367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Q</a:t>
            </a:r>
            <a:r>
              <a:rPr sz="1950" spc="-37" baseline="-21367" dirty="0">
                <a:latin typeface="Calibri"/>
                <a:cs typeface="Calibri"/>
              </a:rPr>
              <a:t>s</a:t>
            </a:r>
            <a:endParaRPr sz="1950" baseline="-21367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871714" y="465073"/>
            <a:ext cx="955040" cy="601980"/>
            <a:chOff x="7871714" y="465073"/>
            <a:chExt cx="955040" cy="601980"/>
          </a:xfrm>
        </p:grpSpPr>
        <p:sp>
          <p:nvSpPr>
            <p:cNvPr id="5" name="object 5"/>
            <p:cNvSpPr/>
            <p:nvPr/>
          </p:nvSpPr>
          <p:spPr>
            <a:xfrm>
              <a:off x="8225790" y="549782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3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3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2"/>
                  </a:lnTo>
                  <a:lnTo>
                    <a:pt x="163353" y="229584"/>
                  </a:lnTo>
                  <a:lnTo>
                    <a:pt x="156733" y="244316"/>
                  </a:lnTo>
                  <a:lnTo>
                    <a:pt x="154304" y="262381"/>
                  </a:lnTo>
                  <a:lnTo>
                    <a:pt x="154304" y="324103"/>
                  </a:lnTo>
                  <a:lnTo>
                    <a:pt x="92582" y="324103"/>
                  </a:lnTo>
                  <a:lnTo>
                    <a:pt x="92582" y="262381"/>
                  </a:lnTo>
                  <a:lnTo>
                    <a:pt x="97440" y="226323"/>
                  </a:lnTo>
                  <a:lnTo>
                    <a:pt x="110680" y="196897"/>
                  </a:lnTo>
                  <a:lnTo>
                    <a:pt x="130301" y="177067"/>
                  </a:lnTo>
                  <a:lnTo>
                    <a:pt x="154304" y="169799"/>
                  </a:lnTo>
                  <a:lnTo>
                    <a:pt x="166306" y="166145"/>
                  </a:lnTo>
                  <a:lnTo>
                    <a:pt x="176117" y="156194"/>
                  </a:lnTo>
                  <a:lnTo>
                    <a:pt x="182737" y="141456"/>
                  </a:lnTo>
                  <a:lnTo>
                    <a:pt x="185165" y="123443"/>
                  </a:lnTo>
                  <a:lnTo>
                    <a:pt x="180308" y="99440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1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0"/>
                  </a:lnTo>
                  <a:lnTo>
                    <a:pt x="61721" y="123443"/>
                  </a:lnTo>
                  <a:lnTo>
                    <a:pt x="0" y="123443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90179" y="876554"/>
              <a:ext cx="118110" cy="11798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884414" y="477773"/>
              <a:ext cx="929640" cy="576580"/>
            </a:xfrm>
            <a:custGeom>
              <a:avLst/>
              <a:gdLst/>
              <a:ahLst/>
              <a:cxnLst/>
              <a:rect l="l" t="t" r="r" b="b"/>
              <a:pathLst>
                <a:path w="929640" h="576580">
                  <a:moveTo>
                    <a:pt x="0" y="576072"/>
                  </a:moveTo>
                  <a:lnTo>
                    <a:pt x="929640" y="576072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39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80" dirty="0"/>
              <a:t> </a:t>
            </a:r>
            <a:r>
              <a:rPr sz="2200" dirty="0"/>
              <a:t>ALGEBRA</a:t>
            </a:r>
            <a:r>
              <a:rPr sz="2200" spc="-50" dirty="0"/>
              <a:t> </a:t>
            </a:r>
            <a:r>
              <a:rPr sz="2200" dirty="0"/>
              <a:t>OF</a:t>
            </a:r>
            <a:r>
              <a:rPr sz="2200" spc="-65" dirty="0"/>
              <a:t> </a:t>
            </a:r>
            <a:r>
              <a:rPr sz="2200" dirty="0"/>
              <a:t>MARKET</a:t>
            </a:r>
            <a:r>
              <a:rPr sz="2200" spc="-60" dirty="0"/>
              <a:t> </a:t>
            </a:r>
            <a:r>
              <a:rPr sz="2200" spc="-10" dirty="0"/>
              <a:t>EQUILIBRIUM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358343" y="1123035"/>
            <a:ext cx="4819650" cy="4050029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Calibri"/>
                <a:cs typeface="Calibri"/>
              </a:rPr>
              <a:t>Assume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that:</a:t>
            </a:r>
            <a:endParaRPr sz="20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</a:t>
            </a:r>
            <a:r>
              <a:rPr sz="1950" baseline="-21367" dirty="0">
                <a:latin typeface="Calibri"/>
                <a:cs typeface="Calibri"/>
              </a:rPr>
              <a:t>d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32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2P</a:t>
            </a:r>
            <a:endParaRPr sz="20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</a:t>
            </a:r>
            <a:r>
              <a:rPr sz="1950" baseline="-21367" dirty="0">
                <a:latin typeface="Calibri"/>
                <a:cs typeface="Calibri"/>
              </a:rPr>
              <a:t>s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4P</a:t>
            </a:r>
            <a:endParaRPr sz="2000">
              <a:latin typeface="Calibri"/>
              <a:cs typeface="Calibri"/>
            </a:endParaRPr>
          </a:p>
          <a:p>
            <a:pPr marL="63500" marR="667385">
              <a:lnSpc>
                <a:spcPct val="240099"/>
              </a:lnSpc>
            </a:pPr>
            <a:r>
              <a:rPr sz="2000" dirty="0">
                <a:latin typeface="Calibri"/>
                <a:cs typeface="Calibri"/>
              </a:rPr>
              <a:t>Find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equilibrium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quantity. </a:t>
            </a:r>
            <a:r>
              <a:rPr sz="2000" dirty="0">
                <a:latin typeface="Calibri"/>
                <a:cs typeface="Calibri"/>
              </a:rPr>
              <a:t>Q</a:t>
            </a:r>
            <a:r>
              <a:rPr sz="1950" baseline="-21367" dirty="0">
                <a:latin typeface="Calibri"/>
                <a:cs typeface="Calibri"/>
              </a:rPr>
              <a:t>d</a:t>
            </a:r>
            <a:r>
              <a:rPr sz="1950" spc="217" baseline="-21367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Q</a:t>
            </a:r>
            <a:r>
              <a:rPr sz="1950" spc="-37" baseline="-21367" dirty="0">
                <a:latin typeface="Calibri"/>
                <a:cs typeface="Calibri"/>
              </a:rPr>
              <a:t>s</a:t>
            </a:r>
            <a:endParaRPr sz="1950" baseline="-21367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475"/>
              </a:spcBef>
            </a:pPr>
            <a:r>
              <a:rPr sz="2000" dirty="0">
                <a:latin typeface="Calibri"/>
                <a:cs typeface="Calibri"/>
              </a:rPr>
              <a:t>32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2P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4P</a:t>
            </a:r>
            <a:endParaRPr sz="20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12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6P</a:t>
            </a:r>
            <a:endParaRPr sz="20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=&gt;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P*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=&gt;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Q*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32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–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2*2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28</a:t>
            </a:r>
            <a:r>
              <a:rPr sz="2000" spc="4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(or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Q*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4*2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28)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871714" y="465073"/>
            <a:ext cx="955040" cy="601980"/>
            <a:chOff x="7871714" y="465073"/>
            <a:chExt cx="955040" cy="601980"/>
          </a:xfrm>
        </p:grpSpPr>
        <p:sp>
          <p:nvSpPr>
            <p:cNvPr id="5" name="object 5"/>
            <p:cNvSpPr/>
            <p:nvPr/>
          </p:nvSpPr>
          <p:spPr>
            <a:xfrm>
              <a:off x="8225790" y="549782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3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3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2"/>
                  </a:lnTo>
                  <a:lnTo>
                    <a:pt x="163353" y="229584"/>
                  </a:lnTo>
                  <a:lnTo>
                    <a:pt x="156733" y="244316"/>
                  </a:lnTo>
                  <a:lnTo>
                    <a:pt x="154304" y="262381"/>
                  </a:lnTo>
                  <a:lnTo>
                    <a:pt x="154304" y="324103"/>
                  </a:lnTo>
                  <a:lnTo>
                    <a:pt x="92582" y="324103"/>
                  </a:lnTo>
                  <a:lnTo>
                    <a:pt x="92582" y="262381"/>
                  </a:lnTo>
                  <a:lnTo>
                    <a:pt x="97440" y="226323"/>
                  </a:lnTo>
                  <a:lnTo>
                    <a:pt x="110680" y="196897"/>
                  </a:lnTo>
                  <a:lnTo>
                    <a:pt x="130301" y="177067"/>
                  </a:lnTo>
                  <a:lnTo>
                    <a:pt x="154304" y="169799"/>
                  </a:lnTo>
                  <a:lnTo>
                    <a:pt x="166306" y="166145"/>
                  </a:lnTo>
                  <a:lnTo>
                    <a:pt x="176117" y="156194"/>
                  </a:lnTo>
                  <a:lnTo>
                    <a:pt x="182737" y="141456"/>
                  </a:lnTo>
                  <a:lnTo>
                    <a:pt x="185165" y="123443"/>
                  </a:lnTo>
                  <a:lnTo>
                    <a:pt x="180308" y="99440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1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0"/>
                  </a:lnTo>
                  <a:lnTo>
                    <a:pt x="61721" y="123443"/>
                  </a:lnTo>
                  <a:lnTo>
                    <a:pt x="0" y="123443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90179" y="876554"/>
              <a:ext cx="118110" cy="11798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884414" y="477773"/>
              <a:ext cx="929640" cy="576580"/>
            </a:xfrm>
            <a:custGeom>
              <a:avLst/>
              <a:gdLst/>
              <a:ahLst/>
              <a:cxnLst/>
              <a:rect l="l" t="t" r="r" b="b"/>
              <a:pathLst>
                <a:path w="929640" h="576580">
                  <a:moveTo>
                    <a:pt x="0" y="576072"/>
                  </a:moveTo>
                  <a:lnTo>
                    <a:pt x="929640" y="576072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39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CHANGES</a:t>
            </a:r>
            <a:r>
              <a:rPr sz="2200" spc="-65" dirty="0"/>
              <a:t> </a:t>
            </a:r>
            <a:r>
              <a:rPr sz="2200" dirty="0"/>
              <a:t>IN</a:t>
            </a:r>
            <a:r>
              <a:rPr sz="2200" spc="-60" dirty="0"/>
              <a:t> </a:t>
            </a:r>
            <a:r>
              <a:rPr sz="2200" spc="-10" dirty="0"/>
              <a:t>EQUILIBRIUM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183386"/>
            <a:ext cx="335915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800735" algn="l"/>
                <a:tab pos="1529080" algn="l"/>
                <a:tab pos="2275840" algn="l"/>
                <a:tab pos="2998470" algn="l"/>
              </a:tabLst>
            </a:pPr>
            <a:r>
              <a:rPr sz="2000" spc="-20" dirty="0">
                <a:latin typeface="Calibri"/>
                <a:cs typeface="Calibri"/>
              </a:rPr>
              <a:t>When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some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event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shifts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equilibrium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10329" y="1183386"/>
            <a:ext cx="48298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52169" algn="l"/>
                <a:tab pos="1240790" algn="l"/>
                <a:tab pos="1753235" algn="l"/>
                <a:tab pos="2773045" algn="l"/>
                <a:tab pos="3574415" algn="l"/>
                <a:tab pos="4084954" algn="l"/>
              </a:tabLst>
            </a:pPr>
            <a:r>
              <a:rPr sz="2000" spc="-10" dirty="0">
                <a:latin typeface="Calibri"/>
                <a:cs typeface="Calibri"/>
              </a:rPr>
              <a:t>supply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curve,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market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9143" y="2420716"/>
            <a:ext cx="8335645" cy="2918460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sz="2000" dirty="0">
                <a:latin typeface="Calibri"/>
                <a:cs typeface="Calibri"/>
              </a:rPr>
              <a:t>Three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steps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analyzing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equilibrium:</a:t>
            </a:r>
            <a:endParaRPr sz="20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310"/>
              </a:spcBef>
              <a:buAutoNum type="arabicPeriod"/>
              <a:tabLst>
                <a:tab pos="527685" algn="l"/>
                <a:tab pos="1367155" algn="l"/>
                <a:tab pos="2369185" algn="l"/>
                <a:tab pos="2844165" algn="l"/>
                <a:tab pos="3552825" algn="l"/>
                <a:tab pos="4237990" algn="l"/>
                <a:tab pos="4712970" algn="l"/>
                <a:tab pos="5514975" algn="l"/>
                <a:tab pos="5865495" algn="l"/>
                <a:tab pos="6339840" algn="l"/>
                <a:tab pos="7322820" algn="l"/>
                <a:tab pos="8022590" algn="l"/>
              </a:tabLst>
            </a:pPr>
            <a:r>
              <a:rPr sz="2000" spc="-10" dirty="0">
                <a:latin typeface="Calibri"/>
                <a:cs typeface="Calibri"/>
              </a:rPr>
              <a:t>Decide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whether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event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shifts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supply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curve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(or</a:t>
            </a:r>
            <a:endParaRPr sz="2000">
              <a:latin typeface="Calibri"/>
              <a:cs typeface="Calibri"/>
            </a:endParaRPr>
          </a:p>
          <a:p>
            <a:pPr marL="527685">
              <a:lnSpc>
                <a:spcPct val="100000"/>
              </a:lnSpc>
              <a:spcBef>
                <a:spcPts val="1200"/>
              </a:spcBef>
            </a:pPr>
            <a:r>
              <a:rPr sz="2000" dirty="0">
                <a:latin typeface="Calibri"/>
                <a:cs typeface="Calibri"/>
              </a:rPr>
              <a:t>perhaps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both)</a:t>
            </a:r>
            <a:endParaRPr sz="20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680"/>
              </a:spcBef>
              <a:buAutoNum type="arabicPeriod" startAt="2"/>
              <a:tabLst>
                <a:tab pos="527685" algn="l"/>
              </a:tabLst>
            </a:pPr>
            <a:r>
              <a:rPr sz="2000" dirty="0">
                <a:latin typeface="Calibri"/>
                <a:cs typeface="Calibri"/>
              </a:rPr>
              <a:t>Decide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direction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shifts</a:t>
            </a:r>
            <a:endParaRPr sz="2000">
              <a:latin typeface="Calibri"/>
              <a:cs typeface="Calibri"/>
            </a:endParaRPr>
          </a:p>
          <a:p>
            <a:pPr marL="527685" marR="5715" indent="-515620">
              <a:lnSpc>
                <a:spcPct val="150000"/>
              </a:lnSpc>
              <a:spcBef>
                <a:spcPts val="484"/>
              </a:spcBef>
              <a:buAutoNum type="arabicPeriod" startAt="2"/>
              <a:tabLst>
                <a:tab pos="527685" algn="l"/>
                <a:tab pos="1056640" algn="l"/>
                <a:tab pos="1542415" algn="l"/>
                <a:tab pos="3752850" algn="l"/>
                <a:tab pos="4484370" algn="l"/>
                <a:tab pos="4839970" algn="l"/>
                <a:tab pos="5330190" algn="l"/>
                <a:tab pos="5916930" algn="l"/>
                <a:tab pos="6402070" algn="l"/>
                <a:tab pos="6995159" algn="l"/>
                <a:tab pos="7976870" algn="l"/>
              </a:tabLst>
            </a:pPr>
            <a:r>
              <a:rPr sz="2000" spc="-25" dirty="0">
                <a:latin typeface="Calibri"/>
                <a:cs typeface="Calibri"/>
              </a:rPr>
              <a:t>Use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supply-and-demand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graph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to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see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how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shift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changes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equilibrium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(i.e.,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equilibrium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39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CHANGES</a:t>
            </a:r>
            <a:r>
              <a:rPr sz="2200" spc="-65" dirty="0"/>
              <a:t> </a:t>
            </a:r>
            <a:r>
              <a:rPr sz="2200" dirty="0"/>
              <a:t>IN</a:t>
            </a:r>
            <a:r>
              <a:rPr sz="2200" spc="-60" dirty="0"/>
              <a:t> </a:t>
            </a:r>
            <a:r>
              <a:rPr sz="2200" spc="-10" dirty="0"/>
              <a:t>EQUILIBRIUM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123035"/>
            <a:ext cx="7624445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04925">
              <a:lnSpc>
                <a:spcPct val="12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affects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equilibrium? </a:t>
            </a:r>
            <a:r>
              <a:rPr sz="2000" dirty="0">
                <a:latin typeface="Calibri"/>
                <a:cs typeface="Calibri"/>
              </a:rPr>
              <a:t>Example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equilibrium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ice-</a:t>
            </a:r>
            <a:r>
              <a:rPr sz="2000" dirty="0">
                <a:latin typeface="Calibri"/>
                <a:cs typeface="Calibri"/>
              </a:rPr>
              <a:t>cream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weather.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decrease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affects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equilibrium?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Example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2: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equilibrium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ice-</a:t>
            </a:r>
            <a:r>
              <a:rPr sz="2000" dirty="0">
                <a:latin typeface="Calibri"/>
                <a:cs typeface="Calibri"/>
              </a:rPr>
              <a:t>cream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sugar.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457" rIns="0" bIns="0" rtlCol="0">
            <a:spAutoFit/>
          </a:bodyPr>
          <a:lstStyle/>
          <a:p>
            <a:pPr marL="32702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EXAMPLE</a:t>
            </a:r>
            <a:r>
              <a:rPr sz="2200" spc="-20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dirty="0"/>
              <a:t>A</a:t>
            </a:r>
            <a:r>
              <a:rPr sz="2200" spc="-45" dirty="0"/>
              <a:t> </a:t>
            </a:r>
            <a:r>
              <a:rPr sz="2200" dirty="0"/>
              <a:t>CHANGE</a:t>
            </a:r>
            <a:r>
              <a:rPr sz="2200" spc="-40" dirty="0"/>
              <a:t> </a:t>
            </a:r>
            <a:r>
              <a:rPr sz="2200" dirty="0"/>
              <a:t>IN</a:t>
            </a:r>
            <a:r>
              <a:rPr sz="2200" spc="-50" dirty="0"/>
              <a:t> </a:t>
            </a:r>
            <a:r>
              <a:rPr sz="2200" spc="-10" dirty="0"/>
              <a:t>EQUILIBRIUM</a:t>
            </a:r>
            <a:endParaRPr sz="2200"/>
          </a:p>
          <a:p>
            <a:pPr marL="327025">
              <a:lnSpc>
                <a:spcPct val="100000"/>
              </a:lnSpc>
            </a:pP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Equilibrium</a:t>
            </a:r>
            <a:r>
              <a:rPr sz="2200" b="0" i="1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sz="2200" b="0" i="1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20" dirty="0">
                <a:solidFill>
                  <a:srgbClr val="000000"/>
                </a:solidFill>
                <a:latin typeface="Calibri"/>
                <a:cs typeface="Calibri"/>
              </a:rPr>
              <a:t>ice-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cream</a:t>
            </a:r>
            <a:r>
              <a:rPr sz="2200" b="0" i="1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10" dirty="0">
                <a:solidFill>
                  <a:srgbClr val="000000"/>
                </a:solidFill>
                <a:latin typeface="Calibri"/>
                <a:cs typeface="Calibri"/>
              </a:rPr>
              <a:t>market</a:t>
            </a:r>
            <a:r>
              <a:rPr sz="2200" b="0" i="1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sz="2200" b="0" i="1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hot</a:t>
            </a:r>
            <a:r>
              <a:rPr sz="2200" b="0" i="1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10" dirty="0">
                <a:solidFill>
                  <a:srgbClr val="000000"/>
                </a:solidFill>
                <a:latin typeface="Calibri"/>
                <a:cs typeface="Calibri"/>
              </a:rPr>
              <a:t>weather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32916" y="1476755"/>
            <a:ext cx="6678168" cy="47625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457" rIns="0" bIns="0" rtlCol="0">
            <a:spAutoFit/>
          </a:bodyPr>
          <a:lstStyle/>
          <a:p>
            <a:pPr marL="32702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EXAMPLE</a:t>
            </a:r>
            <a:r>
              <a:rPr sz="2200" spc="-20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dirty="0"/>
              <a:t>A</a:t>
            </a:r>
            <a:r>
              <a:rPr sz="2200" spc="-45" dirty="0"/>
              <a:t> </a:t>
            </a:r>
            <a:r>
              <a:rPr sz="2200" dirty="0"/>
              <a:t>CHANGE</a:t>
            </a:r>
            <a:r>
              <a:rPr sz="2200" spc="-40" dirty="0"/>
              <a:t> </a:t>
            </a:r>
            <a:r>
              <a:rPr sz="2200" dirty="0"/>
              <a:t>IN</a:t>
            </a:r>
            <a:r>
              <a:rPr sz="2200" spc="-50" dirty="0"/>
              <a:t> </a:t>
            </a:r>
            <a:r>
              <a:rPr sz="2200" spc="-10" dirty="0"/>
              <a:t>EQUILIBRIUM</a:t>
            </a:r>
            <a:endParaRPr sz="2200"/>
          </a:p>
          <a:p>
            <a:pPr marL="327025">
              <a:lnSpc>
                <a:spcPct val="100000"/>
              </a:lnSpc>
            </a:pP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Equilibrium</a:t>
            </a:r>
            <a:r>
              <a:rPr sz="2200" b="0" i="1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sz="2200" b="0" i="1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20" dirty="0">
                <a:solidFill>
                  <a:srgbClr val="000000"/>
                </a:solidFill>
                <a:latin typeface="Calibri"/>
                <a:cs typeface="Calibri"/>
              </a:rPr>
              <a:t>ice-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cream</a:t>
            </a:r>
            <a:r>
              <a:rPr sz="2200" b="0" i="1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10" dirty="0">
                <a:solidFill>
                  <a:srgbClr val="000000"/>
                </a:solidFill>
                <a:latin typeface="Calibri"/>
                <a:cs typeface="Calibri"/>
              </a:rPr>
              <a:t>market</a:t>
            </a:r>
            <a:r>
              <a:rPr sz="2200" b="0"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sz="2200" b="0" i="1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increase</a:t>
            </a:r>
            <a:r>
              <a:rPr sz="2200" b="0" i="1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sz="2200" b="0" i="1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price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sz="2200" b="0" i="1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20" dirty="0">
                <a:solidFill>
                  <a:srgbClr val="000000"/>
                </a:solidFill>
                <a:latin typeface="Calibri"/>
                <a:cs typeface="Calibri"/>
              </a:rPr>
              <a:t>sugar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5232" y="1499616"/>
            <a:ext cx="6371844" cy="465886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23160" y="3829811"/>
            <a:ext cx="2327275" cy="9525"/>
          </a:xfrm>
          <a:custGeom>
            <a:avLst/>
            <a:gdLst/>
            <a:ahLst/>
            <a:cxnLst/>
            <a:rect l="l" t="t" r="r" b="b"/>
            <a:pathLst>
              <a:path w="2327275" h="9525">
                <a:moveTo>
                  <a:pt x="2327148" y="0"/>
                </a:moveTo>
                <a:lnTo>
                  <a:pt x="0" y="9143"/>
                </a:lnTo>
              </a:path>
            </a:pathLst>
          </a:custGeom>
          <a:ln w="12699">
            <a:solidFill>
              <a:srgbClr val="BEBEB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217920" y="3803903"/>
            <a:ext cx="7620" cy="2171700"/>
          </a:xfrm>
          <a:custGeom>
            <a:avLst/>
            <a:gdLst/>
            <a:ahLst/>
            <a:cxnLst/>
            <a:rect l="l" t="t" r="r" b="b"/>
            <a:pathLst>
              <a:path w="7620" h="2171700">
                <a:moveTo>
                  <a:pt x="0" y="0"/>
                </a:moveTo>
                <a:lnTo>
                  <a:pt x="7619" y="2171700"/>
                </a:lnTo>
              </a:path>
            </a:pathLst>
          </a:custGeom>
          <a:ln w="12699">
            <a:solidFill>
              <a:srgbClr val="BEBEB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2194814" y="3832605"/>
            <a:ext cx="5113020" cy="2197735"/>
            <a:chOff x="2194814" y="3832605"/>
            <a:chExt cx="5113020" cy="2197735"/>
          </a:xfrm>
        </p:grpSpPr>
        <p:sp>
          <p:nvSpPr>
            <p:cNvPr id="5" name="object 5"/>
            <p:cNvSpPr/>
            <p:nvPr/>
          </p:nvSpPr>
          <p:spPr>
            <a:xfrm>
              <a:off x="4742688" y="3838955"/>
              <a:ext cx="7620" cy="2170430"/>
            </a:xfrm>
            <a:custGeom>
              <a:avLst/>
              <a:gdLst/>
              <a:ahLst/>
              <a:cxnLst/>
              <a:rect l="l" t="t" r="r" b="b"/>
              <a:pathLst>
                <a:path w="7620" h="2170429">
                  <a:moveTo>
                    <a:pt x="0" y="0"/>
                  </a:moveTo>
                  <a:lnTo>
                    <a:pt x="7620" y="2170176"/>
                  </a:lnTo>
                </a:path>
              </a:pathLst>
            </a:custGeom>
            <a:ln w="12699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07514" y="6009894"/>
              <a:ext cx="5087620" cy="7620"/>
            </a:xfrm>
            <a:custGeom>
              <a:avLst/>
              <a:gdLst/>
              <a:ahLst/>
              <a:cxnLst/>
              <a:rect l="l" t="t" r="r" b="b"/>
              <a:pathLst>
                <a:path w="5087620" h="7620">
                  <a:moveTo>
                    <a:pt x="0" y="0"/>
                  </a:moveTo>
                  <a:lnTo>
                    <a:pt x="5087112" y="7619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360667" y="5451449"/>
            <a:ext cx="1124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r>
              <a:rPr sz="1800" spc="-6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(D)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411222" y="1966214"/>
            <a:ext cx="4450080" cy="4272915"/>
            <a:chOff x="2411222" y="1966214"/>
            <a:chExt cx="4450080" cy="427291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9212" y="2555748"/>
              <a:ext cx="3281172" cy="313944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900934" y="2588514"/>
              <a:ext cx="3168650" cy="3027045"/>
            </a:xfrm>
            <a:custGeom>
              <a:avLst/>
              <a:gdLst/>
              <a:ahLst/>
              <a:cxnLst/>
              <a:rect l="l" t="t" r="r" b="b"/>
              <a:pathLst>
                <a:path w="3168650" h="3027045">
                  <a:moveTo>
                    <a:pt x="3168396" y="0"/>
                  </a:moveTo>
                  <a:lnTo>
                    <a:pt x="0" y="3026664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423922" y="1978914"/>
              <a:ext cx="0" cy="4247515"/>
            </a:xfrm>
            <a:custGeom>
              <a:avLst/>
              <a:gdLst/>
              <a:ahLst/>
              <a:cxnLst/>
              <a:rect l="l" t="t" r="r" b="b"/>
              <a:pathLst>
                <a:path h="4247515">
                  <a:moveTo>
                    <a:pt x="0" y="0"/>
                  </a:moveTo>
                  <a:lnTo>
                    <a:pt x="0" y="424738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47772" y="2351532"/>
              <a:ext cx="4113276" cy="3096768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2801874" y="2385822"/>
              <a:ext cx="4002404" cy="2982595"/>
            </a:xfrm>
            <a:custGeom>
              <a:avLst/>
              <a:gdLst/>
              <a:ahLst/>
              <a:cxnLst/>
              <a:rect l="l" t="t" r="r" b="b"/>
              <a:pathLst>
                <a:path w="4002404" h="2982595">
                  <a:moveTo>
                    <a:pt x="0" y="0"/>
                  </a:moveTo>
                  <a:lnTo>
                    <a:pt x="4002024" y="2982467"/>
                  </a:lnTo>
                </a:path>
              </a:pathLst>
            </a:custGeom>
            <a:ln w="38099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366765" y="2193163"/>
            <a:ext cx="927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supply</a:t>
            </a:r>
            <a:r>
              <a:rPr sz="1800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(S)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038857" y="1850841"/>
            <a:ext cx="280035" cy="5378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710940" y="1950720"/>
            <a:ext cx="3363595" cy="2566670"/>
            <a:chOff x="3710940" y="1950720"/>
            <a:chExt cx="3363595" cy="2566670"/>
          </a:xfrm>
        </p:grpSpPr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86554" y="3746246"/>
              <a:ext cx="168656" cy="168656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84776" y="3695763"/>
              <a:ext cx="1636776" cy="31095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842510" y="3773424"/>
              <a:ext cx="1327150" cy="114300"/>
            </a:xfrm>
            <a:custGeom>
              <a:avLst/>
              <a:gdLst/>
              <a:ahLst/>
              <a:cxnLst/>
              <a:rect l="l" t="t" r="r" b="b"/>
              <a:pathLst>
                <a:path w="1327150" h="114300">
                  <a:moveTo>
                    <a:pt x="114300" y="0"/>
                  </a:moveTo>
                  <a:lnTo>
                    <a:pt x="0" y="57150"/>
                  </a:lnTo>
                  <a:lnTo>
                    <a:pt x="114300" y="114300"/>
                  </a:lnTo>
                  <a:lnTo>
                    <a:pt x="88900" y="76200"/>
                  </a:lnTo>
                  <a:lnTo>
                    <a:pt x="76200" y="76200"/>
                  </a:lnTo>
                  <a:lnTo>
                    <a:pt x="76200" y="38100"/>
                  </a:lnTo>
                  <a:lnTo>
                    <a:pt x="88900" y="38100"/>
                  </a:lnTo>
                  <a:lnTo>
                    <a:pt x="114300" y="0"/>
                  </a:lnTo>
                  <a:close/>
                </a:path>
                <a:path w="1327150" h="114300">
                  <a:moveTo>
                    <a:pt x="1250441" y="57150"/>
                  </a:moveTo>
                  <a:lnTo>
                    <a:pt x="1212341" y="114300"/>
                  </a:lnTo>
                  <a:lnTo>
                    <a:pt x="1288541" y="76200"/>
                  </a:lnTo>
                  <a:lnTo>
                    <a:pt x="1250441" y="76200"/>
                  </a:lnTo>
                  <a:lnTo>
                    <a:pt x="1250441" y="57150"/>
                  </a:lnTo>
                  <a:close/>
                </a:path>
                <a:path w="1327150" h="114300">
                  <a:moveTo>
                    <a:pt x="76200" y="57150"/>
                  </a:moveTo>
                  <a:lnTo>
                    <a:pt x="76200" y="76200"/>
                  </a:lnTo>
                  <a:lnTo>
                    <a:pt x="88900" y="76200"/>
                  </a:lnTo>
                  <a:lnTo>
                    <a:pt x="76200" y="57150"/>
                  </a:lnTo>
                  <a:close/>
                </a:path>
                <a:path w="1327150" h="114300">
                  <a:moveTo>
                    <a:pt x="1237741" y="38100"/>
                  </a:moveTo>
                  <a:lnTo>
                    <a:pt x="88900" y="38100"/>
                  </a:lnTo>
                  <a:lnTo>
                    <a:pt x="76200" y="57150"/>
                  </a:lnTo>
                  <a:lnTo>
                    <a:pt x="88900" y="76200"/>
                  </a:lnTo>
                  <a:lnTo>
                    <a:pt x="1237741" y="76200"/>
                  </a:lnTo>
                  <a:lnTo>
                    <a:pt x="1250441" y="57150"/>
                  </a:lnTo>
                  <a:lnTo>
                    <a:pt x="1237741" y="38100"/>
                  </a:lnTo>
                  <a:close/>
                </a:path>
                <a:path w="1327150" h="114300">
                  <a:moveTo>
                    <a:pt x="1288541" y="38100"/>
                  </a:moveTo>
                  <a:lnTo>
                    <a:pt x="1250441" y="38100"/>
                  </a:lnTo>
                  <a:lnTo>
                    <a:pt x="1250441" y="76200"/>
                  </a:lnTo>
                  <a:lnTo>
                    <a:pt x="1288541" y="76200"/>
                  </a:lnTo>
                  <a:lnTo>
                    <a:pt x="1326641" y="57150"/>
                  </a:lnTo>
                  <a:lnTo>
                    <a:pt x="1288541" y="38100"/>
                  </a:lnTo>
                  <a:close/>
                </a:path>
                <a:path w="1327150" h="114300">
                  <a:moveTo>
                    <a:pt x="88900" y="38100"/>
                  </a:moveTo>
                  <a:lnTo>
                    <a:pt x="76200" y="38100"/>
                  </a:lnTo>
                  <a:lnTo>
                    <a:pt x="76200" y="57150"/>
                  </a:lnTo>
                  <a:lnTo>
                    <a:pt x="88900" y="38100"/>
                  </a:lnTo>
                  <a:close/>
                </a:path>
                <a:path w="1327150" h="114300">
                  <a:moveTo>
                    <a:pt x="1212341" y="0"/>
                  </a:moveTo>
                  <a:lnTo>
                    <a:pt x="1250441" y="57150"/>
                  </a:lnTo>
                  <a:lnTo>
                    <a:pt x="1250441" y="38100"/>
                  </a:lnTo>
                  <a:lnTo>
                    <a:pt x="1288541" y="38100"/>
                  </a:lnTo>
                  <a:lnTo>
                    <a:pt x="1212341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10940" y="1950720"/>
              <a:ext cx="3363467" cy="256641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3765042" y="1985010"/>
              <a:ext cx="3252470" cy="2452370"/>
            </a:xfrm>
            <a:custGeom>
              <a:avLst/>
              <a:gdLst/>
              <a:ahLst/>
              <a:cxnLst/>
              <a:rect l="l" t="t" r="r" b="b"/>
              <a:pathLst>
                <a:path w="3252470" h="2452370">
                  <a:moveTo>
                    <a:pt x="0" y="0"/>
                  </a:moveTo>
                  <a:lnTo>
                    <a:pt x="3252216" y="2452116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6490461" y="4452873"/>
            <a:ext cx="15741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new</a:t>
            </a:r>
            <a:r>
              <a:rPr sz="18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r>
              <a:rPr sz="18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(D)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22546" y="5966866"/>
            <a:ext cx="33147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spc="-37" baseline="-16666" dirty="0">
                <a:latin typeface="Calibri"/>
                <a:cs typeface="Calibri"/>
              </a:rPr>
              <a:t>Q</a:t>
            </a:r>
            <a:r>
              <a:rPr sz="1300" spc="-25" dirty="0">
                <a:latin typeface="Calibri"/>
                <a:cs typeface="Calibri"/>
              </a:rPr>
              <a:t>*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948307" y="3570859"/>
            <a:ext cx="2921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spc="-37" baseline="-16666" dirty="0">
                <a:latin typeface="Calibri"/>
                <a:cs typeface="Calibri"/>
              </a:rPr>
              <a:t>P</a:t>
            </a:r>
            <a:r>
              <a:rPr sz="1300" spc="-25" dirty="0">
                <a:latin typeface="Calibri"/>
                <a:cs typeface="Calibri"/>
              </a:rPr>
              <a:t>*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47866" y="6061049"/>
            <a:ext cx="9277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Quantity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01751" y="708736"/>
            <a:ext cx="7329170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Reflect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generate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prediction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FitBit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sold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increases.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title"/>
          </p:nvPr>
        </p:nvSpPr>
        <p:spPr>
          <a:xfrm>
            <a:off x="3525139" y="205486"/>
            <a:ext cx="2090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dirty="0">
                <a:latin typeface="Calibri"/>
                <a:cs typeface="Calibri"/>
              </a:rPr>
              <a:t>Quick</a:t>
            </a:r>
            <a:r>
              <a:rPr sz="2800" b="0" spc="-45" dirty="0">
                <a:latin typeface="Calibri"/>
                <a:cs typeface="Calibri"/>
              </a:rPr>
              <a:t> </a:t>
            </a:r>
            <a:r>
              <a:rPr sz="2800" b="0" spc="-10" dirty="0">
                <a:latin typeface="Calibri"/>
                <a:cs typeface="Calibri"/>
              </a:rPr>
              <a:t>Exercise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8040878" y="140462"/>
            <a:ext cx="953769" cy="601980"/>
            <a:chOff x="8040878" y="140462"/>
            <a:chExt cx="953769" cy="601980"/>
          </a:xfrm>
        </p:grpSpPr>
        <p:sp>
          <p:nvSpPr>
            <p:cNvPr id="29" name="object 29"/>
            <p:cNvSpPr/>
            <p:nvPr/>
          </p:nvSpPr>
          <p:spPr>
            <a:xfrm>
              <a:off x="8394192" y="225171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4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4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0"/>
                  </a:lnTo>
                  <a:lnTo>
                    <a:pt x="163353" y="229568"/>
                  </a:lnTo>
                  <a:lnTo>
                    <a:pt x="156733" y="244262"/>
                  </a:lnTo>
                  <a:lnTo>
                    <a:pt x="154304" y="262254"/>
                  </a:lnTo>
                  <a:lnTo>
                    <a:pt x="154304" y="323976"/>
                  </a:lnTo>
                  <a:lnTo>
                    <a:pt x="92582" y="323976"/>
                  </a:lnTo>
                  <a:lnTo>
                    <a:pt x="92582" y="262254"/>
                  </a:lnTo>
                  <a:lnTo>
                    <a:pt x="97440" y="226250"/>
                  </a:lnTo>
                  <a:lnTo>
                    <a:pt x="110680" y="196818"/>
                  </a:lnTo>
                  <a:lnTo>
                    <a:pt x="130301" y="176958"/>
                  </a:lnTo>
                  <a:lnTo>
                    <a:pt x="154304" y="169671"/>
                  </a:lnTo>
                  <a:lnTo>
                    <a:pt x="166306" y="166038"/>
                  </a:lnTo>
                  <a:lnTo>
                    <a:pt x="176117" y="156130"/>
                  </a:lnTo>
                  <a:lnTo>
                    <a:pt x="182737" y="141436"/>
                  </a:lnTo>
                  <a:lnTo>
                    <a:pt x="185165" y="123444"/>
                  </a:lnTo>
                  <a:lnTo>
                    <a:pt x="180308" y="99441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2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1"/>
                  </a:lnTo>
                  <a:lnTo>
                    <a:pt x="61722" y="123444"/>
                  </a:lnTo>
                  <a:lnTo>
                    <a:pt x="0" y="123444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58581" y="551942"/>
              <a:ext cx="117983" cy="117983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8053578" y="153162"/>
              <a:ext cx="928369" cy="576580"/>
            </a:xfrm>
            <a:custGeom>
              <a:avLst/>
              <a:gdLst/>
              <a:ahLst/>
              <a:cxnLst/>
              <a:rect l="l" t="t" r="r" b="b"/>
              <a:pathLst>
                <a:path w="928370" h="576580">
                  <a:moveTo>
                    <a:pt x="0" y="576071"/>
                  </a:moveTo>
                  <a:lnTo>
                    <a:pt x="928116" y="576071"/>
                  </a:lnTo>
                  <a:lnTo>
                    <a:pt x="928116" y="0"/>
                  </a:lnTo>
                  <a:lnTo>
                    <a:pt x="0" y="0"/>
                  </a:lnTo>
                  <a:lnTo>
                    <a:pt x="0" y="576071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4855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AIM</a:t>
            </a:r>
            <a:r>
              <a:rPr sz="2000" spc="-5" dirty="0"/>
              <a:t> </a:t>
            </a:r>
            <a:r>
              <a:rPr sz="2000" dirty="0"/>
              <a:t>OF</a:t>
            </a:r>
            <a:r>
              <a:rPr sz="2000" spc="-20" dirty="0"/>
              <a:t> </a:t>
            </a:r>
            <a:r>
              <a:rPr sz="2000" dirty="0"/>
              <a:t>THIS</a:t>
            </a:r>
            <a:r>
              <a:rPr sz="2000" spc="-5" dirty="0"/>
              <a:t> </a:t>
            </a:r>
            <a:r>
              <a:rPr sz="2000" spc="-10" dirty="0"/>
              <a:t>LECTURE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2470" cy="2404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about: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MARKET</a:t>
            </a:r>
            <a:r>
              <a:rPr sz="2000" b="1" spc="-5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F243E"/>
                </a:solidFill>
                <a:latin typeface="Calibri"/>
                <a:cs typeface="Calibri"/>
              </a:rPr>
              <a:t>EQUILIBRIUM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previous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looked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side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separately.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now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together.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715">
              <a:lnSpc>
                <a:spcPct val="100000"/>
              </a:lnSpc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Equilibrium</a:t>
            </a:r>
            <a:r>
              <a:rPr sz="2000" b="1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refers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situation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has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reached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level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where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equals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demanded.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4378299"/>
            <a:ext cx="7963534" cy="142811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Calibri"/>
                <a:cs typeface="Calibri"/>
              </a:rPr>
              <a:t>Following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dirty="0">
                <a:latin typeface="Calibri"/>
                <a:cs typeface="Calibri"/>
              </a:rPr>
              <a:t>explain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converge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equilibrium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spc="-10" dirty="0">
                <a:latin typeface="Calibri"/>
                <a:cs typeface="Calibri"/>
              </a:rPr>
              <a:t>illustrate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equilibrium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quantities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supply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and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diagram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94814" y="3823461"/>
            <a:ext cx="5113020" cy="2207260"/>
            <a:chOff x="2194814" y="3823461"/>
            <a:chExt cx="5113020" cy="2207260"/>
          </a:xfrm>
        </p:grpSpPr>
        <p:sp>
          <p:nvSpPr>
            <p:cNvPr id="3" name="object 3"/>
            <p:cNvSpPr/>
            <p:nvPr/>
          </p:nvSpPr>
          <p:spPr>
            <a:xfrm>
              <a:off x="2423160" y="3829811"/>
              <a:ext cx="2327275" cy="2179320"/>
            </a:xfrm>
            <a:custGeom>
              <a:avLst/>
              <a:gdLst/>
              <a:ahLst/>
              <a:cxnLst/>
              <a:rect l="l" t="t" r="r" b="b"/>
              <a:pathLst>
                <a:path w="2327275" h="2179320">
                  <a:moveTo>
                    <a:pt x="2327148" y="0"/>
                  </a:moveTo>
                  <a:lnTo>
                    <a:pt x="0" y="9143"/>
                  </a:lnTo>
                </a:path>
                <a:path w="2327275" h="2179320">
                  <a:moveTo>
                    <a:pt x="2319528" y="9143"/>
                  </a:moveTo>
                  <a:lnTo>
                    <a:pt x="2327148" y="2179320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07514" y="6009894"/>
              <a:ext cx="5087620" cy="7620"/>
            </a:xfrm>
            <a:custGeom>
              <a:avLst/>
              <a:gdLst/>
              <a:ahLst/>
              <a:cxnLst/>
              <a:rect l="l" t="t" r="r" b="b"/>
              <a:pathLst>
                <a:path w="5087620" h="7620">
                  <a:moveTo>
                    <a:pt x="0" y="0"/>
                  </a:moveTo>
                  <a:lnTo>
                    <a:pt x="5087112" y="7619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360667" y="5451449"/>
            <a:ext cx="1124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r>
              <a:rPr sz="1800" spc="-6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(D)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411222" y="1966214"/>
            <a:ext cx="4450080" cy="4272915"/>
            <a:chOff x="2411222" y="1966214"/>
            <a:chExt cx="4450080" cy="427291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9212" y="2555748"/>
              <a:ext cx="3281172" cy="313944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900934" y="2588514"/>
              <a:ext cx="3168650" cy="3027045"/>
            </a:xfrm>
            <a:custGeom>
              <a:avLst/>
              <a:gdLst/>
              <a:ahLst/>
              <a:cxnLst/>
              <a:rect l="l" t="t" r="r" b="b"/>
              <a:pathLst>
                <a:path w="3168650" h="3027045">
                  <a:moveTo>
                    <a:pt x="3168396" y="0"/>
                  </a:moveTo>
                  <a:lnTo>
                    <a:pt x="0" y="3026664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423922" y="1978914"/>
              <a:ext cx="0" cy="4247515"/>
            </a:xfrm>
            <a:custGeom>
              <a:avLst/>
              <a:gdLst/>
              <a:ahLst/>
              <a:cxnLst/>
              <a:rect l="l" t="t" r="r" b="b"/>
              <a:pathLst>
                <a:path h="4247515">
                  <a:moveTo>
                    <a:pt x="0" y="0"/>
                  </a:moveTo>
                  <a:lnTo>
                    <a:pt x="0" y="424738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47772" y="2351532"/>
              <a:ext cx="4113276" cy="309676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801874" y="2385822"/>
              <a:ext cx="4002404" cy="2982595"/>
            </a:xfrm>
            <a:custGeom>
              <a:avLst/>
              <a:gdLst/>
              <a:ahLst/>
              <a:cxnLst/>
              <a:rect l="l" t="t" r="r" b="b"/>
              <a:pathLst>
                <a:path w="4002404" h="2982595">
                  <a:moveTo>
                    <a:pt x="0" y="0"/>
                  </a:moveTo>
                  <a:lnTo>
                    <a:pt x="4002024" y="2982467"/>
                  </a:lnTo>
                </a:path>
              </a:pathLst>
            </a:custGeom>
            <a:ln w="38099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366765" y="2193163"/>
            <a:ext cx="927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supply</a:t>
            </a:r>
            <a:r>
              <a:rPr sz="1800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(S)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416810" y="1950720"/>
            <a:ext cx="4657725" cy="4065270"/>
            <a:chOff x="2416810" y="1950720"/>
            <a:chExt cx="4657725" cy="4065270"/>
          </a:xfrm>
        </p:grpSpPr>
        <p:sp>
          <p:nvSpPr>
            <p:cNvPr id="14" name="object 14"/>
            <p:cNvSpPr/>
            <p:nvPr/>
          </p:nvSpPr>
          <p:spPr>
            <a:xfrm>
              <a:off x="2423160" y="3218688"/>
              <a:ext cx="2993390" cy="2790825"/>
            </a:xfrm>
            <a:custGeom>
              <a:avLst/>
              <a:gdLst/>
              <a:ahLst/>
              <a:cxnLst/>
              <a:rect l="l" t="t" r="r" b="b"/>
              <a:pathLst>
                <a:path w="2993390" h="2790825">
                  <a:moveTo>
                    <a:pt x="2985516" y="22860"/>
                  </a:moveTo>
                  <a:lnTo>
                    <a:pt x="2993136" y="2790444"/>
                  </a:lnTo>
                </a:path>
                <a:path w="2993390" h="2790825">
                  <a:moveTo>
                    <a:pt x="290779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86554" y="3746246"/>
              <a:ext cx="168656" cy="168656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10940" y="1950720"/>
              <a:ext cx="3363467" cy="2566416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3765042" y="1985010"/>
              <a:ext cx="3252470" cy="2452370"/>
            </a:xfrm>
            <a:custGeom>
              <a:avLst/>
              <a:gdLst/>
              <a:ahLst/>
              <a:cxnLst/>
              <a:rect l="l" t="t" r="r" b="b"/>
              <a:pathLst>
                <a:path w="3252470" h="2452370">
                  <a:moveTo>
                    <a:pt x="0" y="0"/>
                  </a:moveTo>
                  <a:lnTo>
                    <a:pt x="3252216" y="2452116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32730" y="3135122"/>
              <a:ext cx="168656" cy="170179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2038857" y="1850841"/>
            <a:ext cx="280035" cy="5378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490461" y="4452873"/>
            <a:ext cx="15741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new</a:t>
            </a:r>
            <a:r>
              <a:rPr sz="18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r>
              <a:rPr sz="18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(D)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22546" y="5966866"/>
            <a:ext cx="33147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spc="-37" baseline="-16666" dirty="0">
                <a:latin typeface="Calibri"/>
                <a:cs typeface="Calibri"/>
              </a:rPr>
              <a:t>Q</a:t>
            </a:r>
            <a:r>
              <a:rPr sz="1300" spc="-25" dirty="0">
                <a:latin typeface="Calibri"/>
                <a:cs typeface="Calibri"/>
              </a:rPr>
              <a:t>*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47866" y="6061049"/>
            <a:ext cx="9277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Quantity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38097" y="3057906"/>
            <a:ext cx="814069" cy="8439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new</a:t>
            </a:r>
            <a:r>
              <a:rPr sz="2000" spc="-25" dirty="0">
                <a:latin typeface="Calibri"/>
                <a:cs typeface="Calibri"/>
              </a:rPr>
              <a:t> P</a:t>
            </a:r>
            <a:r>
              <a:rPr sz="1950" spc="-37" baseline="25641" dirty="0">
                <a:latin typeface="Calibri"/>
                <a:cs typeface="Calibri"/>
              </a:rPr>
              <a:t>*</a:t>
            </a:r>
            <a:endParaRPr sz="1950" baseline="25641">
              <a:latin typeface="Calibri"/>
              <a:cs typeface="Calibri"/>
            </a:endParaRPr>
          </a:p>
          <a:p>
            <a:pPr marL="448309">
              <a:lnSpc>
                <a:spcPct val="100000"/>
              </a:lnSpc>
              <a:spcBef>
                <a:spcPts val="1635"/>
              </a:spcBef>
            </a:pPr>
            <a:r>
              <a:rPr sz="3000" spc="-37" baseline="-16666" dirty="0">
                <a:latin typeface="Calibri"/>
                <a:cs typeface="Calibri"/>
              </a:rPr>
              <a:t>P</a:t>
            </a:r>
            <a:r>
              <a:rPr sz="1300" spc="-25" dirty="0">
                <a:latin typeface="Calibri"/>
                <a:cs typeface="Calibri"/>
              </a:rPr>
              <a:t>*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053329" y="6043066"/>
            <a:ext cx="82867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new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Q</a:t>
            </a:r>
            <a:r>
              <a:rPr sz="1950" spc="-37" baseline="25641" dirty="0">
                <a:latin typeface="Calibri"/>
                <a:cs typeface="Calibri"/>
              </a:rPr>
              <a:t>*</a:t>
            </a:r>
            <a:endParaRPr sz="1950" baseline="25641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853051" y="3379723"/>
            <a:ext cx="384810" cy="391795"/>
            <a:chOff x="4853051" y="3379723"/>
            <a:chExt cx="384810" cy="391795"/>
          </a:xfrm>
        </p:grpSpPr>
        <p:sp>
          <p:nvSpPr>
            <p:cNvPr id="26" name="object 26"/>
            <p:cNvSpPr/>
            <p:nvPr/>
          </p:nvSpPr>
          <p:spPr>
            <a:xfrm>
              <a:off x="4865751" y="3392423"/>
              <a:ext cx="359410" cy="366395"/>
            </a:xfrm>
            <a:custGeom>
              <a:avLst/>
              <a:gdLst/>
              <a:ahLst/>
              <a:cxnLst/>
              <a:rect l="l" t="t" r="r" b="b"/>
              <a:pathLst>
                <a:path w="359410" h="366395">
                  <a:moveTo>
                    <a:pt x="359283" y="0"/>
                  </a:moveTo>
                  <a:lnTo>
                    <a:pt x="0" y="103250"/>
                  </a:lnTo>
                  <a:lnTo>
                    <a:pt x="282956" y="366013"/>
                  </a:lnTo>
                  <a:lnTo>
                    <a:pt x="359283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865751" y="3392423"/>
              <a:ext cx="359410" cy="366395"/>
            </a:xfrm>
            <a:custGeom>
              <a:avLst/>
              <a:gdLst/>
              <a:ahLst/>
              <a:cxnLst/>
              <a:rect l="l" t="t" r="r" b="b"/>
              <a:pathLst>
                <a:path w="359410" h="366395">
                  <a:moveTo>
                    <a:pt x="0" y="103250"/>
                  </a:moveTo>
                  <a:lnTo>
                    <a:pt x="359283" y="0"/>
                  </a:lnTo>
                  <a:lnTo>
                    <a:pt x="282956" y="366013"/>
                  </a:lnTo>
                  <a:lnTo>
                    <a:pt x="0" y="10325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701751" y="708736"/>
            <a:ext cx="7329170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Reflect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generate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prediction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FitBit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sold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increases.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title"/>
          </p:nvPr>
        </p:nvSpPr>
        <p:spPr>
          <a:xfrm>
            <a:off x="3525139" y="205486"/>
            <a:ext cx="2090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dirty="0">
                <a:latin typeface="Calibri"/>
                <a:cs typeface="Calibri"/>
              </a:rPr>
              <a:t>Quick</a:t>
            </a:r>
            <a:r>
              <a:rPr sz="2800" b="0" spc="-45" dirty="0">
                <a:latin typeface="Calibri"/>
                <a:cs typeface="Calibri"/>
              </a:rPr>
              <a:t> </a:t>
            </a:r>
            <a:r>
              <a:rPr sz="2800" b="0" spc="-10" dirty="0">
                <a:latin typeface="Calibri"/>
                <a:cs typeface="Calibri"/>
              </a:rPr>
              <a:t>Exercise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8040878" y="140462"/>
            <a:ext cx="953769" cy="601980"/>
            <a:chOff x="8040878" y="140462"/>
            <a:chExt cx="953769" cy="601980"/>
          </a:xfrm>
        </p:grpSpPr>
        <p:sp>
          <p:nvSpPr>
            <p:cNvPr id="31" name="object 31"/>
            <p:cNvSpPr/>
            <p:nvPr/>
          </p:nvSpPr>
          <p:spPr>
            <a:xfrm>
              <a:off x="8394192" y="225171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4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4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0"/>
                  </a:lnTo>
                  <a:lnTo>
                    <a:pt x="163353" y="229568"/>
                  </a:lnTo>
                  <a:lnTo>
                    <a:pt x="156733" y="244262"/>
                  </a:lnTo>
                  <a:lnTo>
                    <a:pt x="154304" y="262254"/>
                  </a:lnTo>
                  <a:lnTo>
                    <a:pt x="154304" y="323976"/>
                  </a:lnTo>
                  <a:lnTo>
                    <a:pt x="92582" y="323976"/>
                  </a:lnTo>
                  <a:lnTo>
                    <a:pt x="92582" y="262254"/>
                  </a:lnTo>
                  <a:lnTo>
                    <a:pt x="97440" y="226250"/>
                  </a:lnTo>
                  <a:lnTo>
                    <a:pt x="110680" y="196818"/>
                  </a:lnTo>
                  <a:lnTo>
                    <a:pt x="130301" y="176958"/>
                  </a:lnTo>
                  <a:lnTo>
                    <a:pt x="154304" y="169671"/>
                  </a:lnTo>
                  <a:lnTo>
                    <a:pt x="166306" y="166038"/>
                  </a:lnTo>
                  <a:lnTo>
                    <a:pt x="176117" y="156130"/>
                  </a:lnTo>
                  <a:lnTo>
                    <a:pt x="182737" y="141436"/>
                  </a:lnTo>
                  <a:lnTo>
                    <a:pt x="185165" y="123444"/>
                  </a:lnTo>
                  <a:lnTo>
                    <a:pt x="180308" y="99441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2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1"/>
                  </a:lnTo>
                  <a:lnTo>
                    <a:pt x="61722" y="123444"/>
                  </a:lnTo>
                  <a:lnTo>
                    <a:pt x="0" y="123444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58581" y="551942"/>
              <a:ext cx="117983" cy="117983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8053578" y="153162"/>
              <a:ext cx="928369" cy="576580"/>
            </a:xfrm>
            <a:custGeom>
              <a:avLst/>
              <a:gdLst/>
              <a:ahLst/>
              <a:cxnLst/>
              <a:rect l="l" t="t" r="r" b="b"/>
              <a:pathLst>
                <a:path w="928370" h="576580">
                  <a:moveTo>
                    <a:pt x="0" y="576071"/>
                  </a:moveTo>
                  <a:lnTo>
                    <a:pt x="928116" y="576071"/>
                  </a:lnTo>
                  <a:lnTo>
                    <a:pt x="928116" y="0"/>
                  </a:lnTo>
                  <a:lnTo>
                    <a:pt x="0" y="0"/>
                  </a:lnTo>
                  <a:lnTo>
                    <a:pt x="0" y="576071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96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SUMMARY</a:t>
            </a:r>
            <a:r>
              <a:rPr sz="2000" spc="-35" dirty="0"/>
              <a:t> </a:t>
            </a:r>
            <a:r>
              <a:rPr sz="2000" dirty="0"/>
              <a:t>OF</a:t>
            </a:r>
            <a:r>
              <a:rPr sz="2000" spc="-35" dirty="0"/>
              <a:t> </a:t>
            </a:r>
            <a:r>
              <a:rPr sz="2000" dirty="0"/>
              <a:t>THE</a:t>
            </a:r>
            <a:r>
              <a:rPr sz="2000" spc="-25" dirty="0"/>
              <a:t> </a:t>
            </a:r>
            <a:r>
              <a:rPr sz="2000" spc="-10" dirty="0"/>
              <a:t>CHANGES</a:t>
            </a:r>
            <a:endParaRPr sz="2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89191" y="1838451"/>
          <a:ext cx="8281034" cy="3620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60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603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60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56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Equilibrium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price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Equilibrium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quantity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61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770"/>
                        </a:spcBef>
                      </a:pPr>
                      <a:r>
                        <a:rPr sz="2000" b="1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Increase</a:t>
                      </a:r>
                      <a:r>
                        <a:rPr sz="2000" b="1" spc="-4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b="1" spc="-4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demand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47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70"/>
                        </a:spcBef>
                      </a:pPr>
                      <a:r>
                        <a:rPr sz="20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increase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47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70"/>
                        </a:spcBef>
                      </a:pPr>
                      <a:r>
                        <a:rPr sz="20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increase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47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61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775"/>
                        </a:spcBef>
                      </a:pPr>
                      <a:r>
                        <a:rPr sz="2000" b="1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Decrease</a:t>
                      </a:r>
                      <a:r>
                        <a:rPr sz="2000" b="1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b="1" spc="-3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demand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5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775"/>
                        </a:spcBef>
                      </a:pPr>
                      <a:r>
                        <a:rPr sz="20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decrease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5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775"/>
                        </a:spcBef>
                      </a:pPr>
                      <a:r>
                        <a:rPr sz="20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decrease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5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61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775"/>
                        </a:spcBef>
                      </a:pPr>
                      <a:r>
                        <a:rPr sz="2000" b="1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Increase</a:t>
                      </a:r>
                      <a:r>
                        <a:rPr sz="2000" b="1" spc="-5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b="1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supply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5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775"/>
                        </a:spcBef>
                      </a:pPr>
                      <a:r>
                        <a:rPr sz="20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decrease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5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775"/>
                        </a:spcBef>
                      </a:pPr>
                      <a:r>
                        <a:rPr sz="20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increase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5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861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780"/>
                        </a:spcBef>
                      </a:pPr>
                      <a:r>
                        <a:rPr sz="2000" b="1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Decrease</a:t>
                      </a:r>
                      <a:r>
                        <a:rPr sz="2000" b="1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b="1" spc="-3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supply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6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780"/>
                        </a:spcBef>
                      </a:pPr>
                      <a:r>
                        <a:rPr sz="20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increase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6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780"/>
                        </a:spcBef>
                      </a:pPr>
                      <a:r>
                        <a:rPr sz="20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decrease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6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5983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0"/>
              </a:spcBef>
            </a:pPr>
            <a:r>
              <a:rPr dirty="0"/>
              <a:t>GENERAL</a:t>
            </a:r>
            <a:r>
              <a:rPr spc="-20" dirty="0"/>
              <a:t> </a:t>
            </a:r>
            <a:r>
              <a:rPr spc="-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9143" y="1213865"/>
            <a:ext cx="8275955" cy="3257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622925" algn="l"/>
              </a:tabLst>
            </a:pPr>
            <a:r>
              <a:rPr sz="2000" dirty="0">
                <a:latin typeface="Calibri"/>
                <a:cs typeface="Calibri"/>
              </a:rPr>
              <a:t>There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excess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[</a:t>
            </a:r>
            <a:r>
              <a:rPr sz="2000" dirty="0">
                <a:latin typeface="Calibri"/>
                <a:cs typeface="Calibri"/>
              </a:rPr>
              <a:t>	]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supplied.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7502525" algn="l"/>
              </a:tabLst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excess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[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].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7343775" algn="l"/>
              </a:tabLst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intersect,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[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].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240000"/>
              </a:lnSpc>
              <a:spcBef>
                <a:spcPts val="5"/>
              </a:spcBef>
              <a:tabLst>
                <a:tab pos="7980045" algn="l"/>
                <a:tab pos="8121650" algn="l"/>
              </a:tabLst>
            </a:pPr>
            <a:r>
              <a:rPr sz="2000" dirty="0">
                <a:latin typeface="Calibri"/>
                <a:cs typeface="Calibri"/>
              </a:rPr>
              <a:t>Shifts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cause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equilibrium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[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].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cause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[</a:t>
            </a:r>
            <a:r>
              <a:rPr sz="2000" dirty="0">
                <a:latin typeface="Calibri"/>
                <a:cs typeface="Calibri"/>
              </a:rPr>
              <a:t>		</a:t>
            </a:r>
            <a:r>
              <a:rPr sz="2000" spc="-25" dirty="0">
                <a:latin typeface="Calibri"/>
                <a:cs typeface="Calibri"/>
              </a:rPr>
              <a:t>].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040878" y="140462"/>
            <a:ext cx="953769" cy="601980"/>
            <a:chOff x="8040878" y="140462"/>
            <a:chExt cx="953769" cy="601980"/>
          </a:xfrm>
        </p:grpSpPr>
        <p:sp>
          <p:nvSpPr>
            <p:cNvPr id="5" name="object 5"/>
            <p:cNvSpPr/>
            <p:nvPr/>
          </p:nvSpPr>
          <p:spPr>
            <a:xfrm>
              <a:off x="8394192" y="225171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4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4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0"/>
                  </a:lnTo>
                  <a:lnTo>
                    <a:pt x="163353" y="229568"/>
                  </a:lnTo>
                  <a:lnTo>
                    <a:pt x="156733" y="244262"/>
                  </a:lnTo>
                  <a:lnTo>
                    <a:pt x="154304" y="262254"/>
                  </a:lnTo>
                  <a:lnTo>
                    <a:pt x="154304" y="323976"/>
                  </a:lnTo>
                  <a:lnTo>
                    <a:pt x="92582" y="323976"/>
                  </a:lnTo>
                  <a:lnTo>
                    <a:pt x="92582" y="262254"/>
                  </a:lnTo>
                  <a:lnTo>
                    <a:pt x="97440" y="226250"/>
                  </a:lnTo>
                  <a:lnTo>
                    <a:pt x="110680" y="196818"/>
                  </a:lnTo>
                  <a:lnTo>
                    <a:pt x="130301" y="176958"/>
                  </a:lnTo>
                  <a:lnTo>
                    <a:pt x="154304" y="169671"/>
                  </a:lnTo>
                  <a:lnTo>
                    <a:pt x="166306" y="166038"/>
                  </a:lnTo>
                  <a:lnTo>
                    <a:pt x="176117" y="156130"/>
                  </a:lnTo>
                  <a:lnTo>
                    <a:pt x="182737" y="141436"/>
                  </a:lnTo>
                  <a:lnTo>
                    <a:pt x="185165" y="123444"/>
                  </a:lnTo>
                  <a:lnTo>
                    <a:pt x="180308" y="99441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2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1"/>
                  </a:lnTo>
                  <a:lnTo>
                    <a:pt x="61722" y="123444"/>
                  </a:lnTo>
                  <a:lnTo>
                    <a:pt x="0" y="123444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58581" y="551942"/>
              <a:ext cx="117983" cy="11798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053578" y="153162"/>
              <a:ext cx="928369" cy="576580"/>
            </a:xfrm>
            <a:custGeom>
              <a:avLst/>
              <a:gdLst/>
              <a:ahLst/>
              <a:cxnLst/>
              <a:rect l="l" t="t" r="r" b="b"/>
              <a:pathLst>
                <a:path w="928370" h="576580">
                  <a:moveTo>
                    <a:pt x="0" y="576071"/>
                  </a:moveTo>
                  <a:lnTo>
                    <a:pt x="928116" y="576071"/>
                  </a:lnTo>
                  <a:lnTo>
                    <a:pt x="928116" y="0"/>
                  </a:lnTo>
                  <a:lnTo>
                    <a:pt x="0" y="0"/>
                  </a:lnTo>
                  <a:lnTo>
                    <a:pt x="0" y="576071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094F5E-7201-E155-581B-D15DF137B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67" y="204673"/>
            <a:ext cx="7279233" cy="369332"/>
          </a:xfrm>
        </p:spPr>
        <p:txBody>
          <a:bodyPr/>
          <a:lstStyle/>
          <a:p>
            <a:r>
              <a:rPr lang="en-GB" dirty="0"/>
              <a:t>GENERAL</a:t>
            </a:r>
            <a:r>
              <a:rPr lang="en-GB" spc="-20" dirty="0"/>
              <a:t> </a:t>
            </a:r>
            <a:r>
              <a:rPr lang="en-GB" spc="-10" dirty="0"/>
              <a:t>SUMMARY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DEBDA4C-7362-76A9-8F76-3DDBA7C0A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091" y="1838451"/>
            <a:ext cx="8369934" cy="3222421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619750" algn="l"/>
              </a:tabLst>
            </a:pPr>
            <a:r>
              <a:rPr lang="en-GB" sz="1800" dirty="0">
                <a:latin typeface="Calibri"/>
                <a:cs typeface="Calibri"/>
              </a:rPr>
              <a:t>There</a:t>
            </a:r>
            <a:r>
              <a:rPr lang="en-GB" sz="1800" spc="-4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is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spc="-10" dirty="0">
                <a:latin typeface="Calibri"/>
                <a:cs typeface="Calibri"/>
              </a:rPr>
              <a:t>excess</a:t>
            </a:r>
            <a:r>
              <a:rPr lang="en-GB" sz="1800" spc="-2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demand</a:t>
            </a:r>
            <a:r>
              <a:rPr lang="en-GB" sz="1800" spc="-6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if</a:t>
            </a:r>
            <a:r>
              <a:rPr lang="en-GB" sz="1800" spc="-4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quantity</a:t>
            </a:r>
            <a:r>
              <a:rPr lang="en-GB" sz="1800" spc="-5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demanded is [</a:t>
            </a:r>
            <a:r>
              <a:rPr lang="en-GB" sz="1800" b="1" dirty="0">
                <a:latin typeface="Calibri"/>
                <a:cs typeface="Calibri"/>
              </a:rPr>
              <a:t>greater]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than</a:t>
            </a:r>
            <a:r>
              <a:rPr lang="en-GB" sz="1800" spc="-4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quantity</a:t>
            </a:r>
            <a:r>
              <a:rPr lang="en-GB" sz="1800" spc="-45" dirty="0">
                <a:latin typeface="Calibri"/>
                <a:cs typeface="Calibri"/>
              </a:rPr>
              <a:t> </a:t>
            </a:r>
            <a:r>
              <a:rPr lang="en-GB" sz="1800" spc="-10" dirty="0">
                <a:latin typeface="Calibri"/>
                <a:cs typeface="Calibri"/>
              </a:rPr>
              <a:t>supplied.</a:t>
            </a:r>
            <a:endParaRPr lang="en-GB"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lang="en-GB"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7500620" algn="l"/>
              </a:tabLst>
            </a:pPr>
            <a:r>
              <a:rPr lang="en-GB" sz="1800" dirty="0">
                <a:latin typeface="Calibri"/>
                <a:cs typeface="Calibri"/>
              </a:rPr>
              <a:t>If</a:t>
            </a:r>
            <a:r>
              <a:rPr lang="en-GB" sz="1800" spc="-5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quantity</a:t>
            </a:r>
            <a:r>
              <a:rPr lang="en-GB" sz="1800" spc="-4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demanded</a:t>
            </a:r>
            <a:r>
              <a:rPr lang="en-GB" sz="1800" spc="-4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less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than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quantity</a:t>
            </a:r>
            <a:r>
              <a:rPr lang="en-GB" sz="1800" spc="-5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supplied,</a:t>
            </a:r>
            <a:r>
              <a:rPr lang="en-GB" sz="1800" spc="-4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there</a:t>
            </a:r>
            <a:r>
              <a:rPr lang="en-GB" sz="1800" spc="-4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is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spc="-10" dirty="0">
                <a:latin typeface="Calibri"/>
                <a:cs typeface="Calibri"/>
              </a:rPr>
              <a:t>excess</a:t>
            </a:r>
            <a:r>
              <a:rPr lang="en-GB" sz="1800" spc="-25" dirty="0">
                <a:latin typeface="Calibri"/>
                <a:cs typeface="Calibri"/>
              </a:rPr>
              <a:t> </a:t>
            </a:r>
            <a:r>
              <a:rPr lang="en-GB" sz="1800" spc="-50" dirty="0">
                <a:latin typeface="Calibri"/>
                <a:cs typeface="Calibri"/>
              </a:rPr>
              <a:t>[</a:t>
            </a:r>
            <a:r>
              <a:rPr lang="en-GB" sz="1800" b="1" spc="-50" dirty="0">
                <a:latin typeface="Calibri"/>
                <a:cs typeface="Calibri"/>
              </a:rPr>
              <a:t>supply</a:t>
            </a:r>
            <a:r>
              <a:rPr lang="en-GB" sz="1800" spc="-25" dirty="0">
                <a:latin typeface="Calibri"/>
                <a:cs typeface="Calibri"/>
              </a:rPr>
              <a:t>].</a:t>
            </a:r>
            <a:endParaRPr lang="en-GB"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lang="en-GB"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7341234" algn="l"/>
              </a:tabLst>
            </a:pPr>
            <a:r>
              <a:rPr lang="en-GB" sz="1800" dirty="0">
                <a:latin typeface="Calibri"/>
                <a:cs typeface="Calibri"/>
              </a:rPr>
              <a:t>When</a:t>
            </a:r>
            <a:r>
              <a:rPr lang="en-GB" sz="1800" spc="-5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supply</a:t>
            </a:r>
            <a:r>
              <a:rPr lang="en-GB" sz="1800" spc="-5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and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demand</a:t>
            </a:r>
            <a:r>
              <a:rPr lang="en-GB" sz="1800" spc="-3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curves</a:t>
            </a:r>
            <a:r>
              <a:rPr lang="en-GB" sz="1800" spc="-30" dirty="0">
                <a:latin typeface="Calibri"/>
                <a:cs typeface="Calibri"/>
              </a:rPr>
              <a:t> </a:t>
            </a:r>
            <a:r>
              <a:rPr lang="en-GB" sz="1800" spc="-10" dirty="0">
                <a:latin typeface="Calibri"/>
                <a:cs typeface="Calibri"/>
              </a:rPr>
              <a:t>intersect,</a:t>
            </a:r>
            <a:r>
              <a:rPr lang="en-GB" sz="1800" spc="-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a</a:t>
            </a:r>
            <a:r>
              <a:rPr lang="en-GB" sz="1800" spc="-40" dirty="0">
                <a:latin typeface="Calibri"/>
                <a:cs typeface="Calibri"/>
              </a:rPr>
              <a:t> </a:t>
            </a:r>
            <a:r>
              <a:rPr lang="en-GB" sz="1800" spc="-10" dirty="0">
                <a:latin typeface="Calibri"/>
                <a:cs typeface="Calibri"/>
              </a:rPr>
              <a:t>market</a:t>
            </a:r>
            <a:r>
              <a:rPr lang="en-GB" sz="1800" spc="-2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is</a:t>
            </a:r>
            <a:r>
              <a:rPr lang="en-GB" sz="1800" spc="-2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in</a:t>
            </a:r>
            <a:r>
              <a:rPr lang="en-GB" sz="1800" spc="-40" dirty="0">
                <a:latin typeface="Calibri"/>
                <a:cs typeface="Calibri"/>
              </a:rPr>
              <a:t> </a:t>
            </a:r>
            <a:r>
              <a:rPr lang="en-GB" sz="1800" spc="-50" dirty="0">
                <a:latin typeface="Calibri"/>
                <a:cs typeface="Calibri"/>
              </a:rPr>
              <a:t>[</a:t>
            </a:r>
            <a:r>
              <a:rPr lang="en-GB" sz="1800" b="1" spc="-50" dirty="0">
                <a:latin typeface="Calibri"/>
                <a:cs typeface="Calibri"/>
              </a:rPr>
              <a:t>equilibrium</a:t>
            </a:r>
            <a:r>
              <a:rPr lang="en-GB" sz="1800" spc="-25" dirty="0">
                <a:latin typeface="Calibri"/>
                <a:cs typeface="Calibri"/>
              </a:rPr>
              <a:t>].</a:t>
            </a:r>
            <a:endParaRPr lang="en-GB" sz="1800" dirty="0">
              <a:latin typeface="Calibri"/>
              <a:cs typeface="Calibri"/>
            </a:endParaRPr>
          </a:p>
          <a:p>
            <a:pPr marL="12700" marR="5080">
              <a:lnSpc>
                <a:spcPct val="240000"/>
              </a:lnSpc>
              <a:spcBef>
                <a:spcPts val="5"/>
              </a:spcBef>
              <a:tabLst>
                <a:tab pos="7975600" algn="l"/>
                <a:tab pos="8117840" algn="l"/>
              </a:tabLst>
            </a:pPr>
            <a:r>
              <a:rPr lang="en-GB" sz="1800" dirty="0">
                <a:latin typeface="Calibri"/>
                <a:cs typeface="Calibri"/>
              </a:rPr>
              <a:t>Shifts</a:t>
            </a:r>
            <a:r>
              <a:rPr lang="en-GB" sz="1800" spc="-3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in</a:t>
            </a:r>
            <a:r>
              <a:rPr lang="en-GB" sz="1800" spc="-4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demand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and</a:t>
            </a:r>
            <a:r>
              <a:rPr lang="en-GB" sz="1800" spc="-3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supply</a:t>
            </a:r>
            <a:r>
              <a:rPr lang="en-GB" sz="1800" spc="-5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cause</a:t>
            </a:r>
            <a:r>
              <a:rPr lang="en-GB" sz="1800" spc="-4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changes</a:t>
            </a:r>
            <a:r>
              <a:rPr lang="en-GB" sz="1800" spc="-5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in</a:t>
            </a:r>
            <a:r>
              <a:rPr lang="en-GB" sz="1800" spc="-4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equilibrium</a:t>
            </a:r>
            <a:r>
              <a:rPr lang="en-GB" sz="1800" spc="-3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price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and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spc="-50" dirty="0">
                <a:latin typeface="Calibri"/>
                <a:cs typeface="Calibri"/>
              </a:rPr>
              <a:t>[</a:t>
            </a:r>
            <a:r>
              <a:rPr lang="en-GB" sz="1800" b="1" spc="-50" dirty="0">
                <a:latin typeface="Calibri"/>
                <a:cs typeface="Calibri"/>
              </a:rPr>
              <a:t>quantity</a:t>
            </a:r>
            <a:r>
              <a:rPr lang="en-GB" sz="1800" spc="-25" dirty="0">
                <a:latin typeface="Calibri"/>
                <a:cs typeface="Calibri"/>
              </a:rPr>
              <a:t>]. </a:t>
            </a:r>
          </a:p>
          <a:p>
            <a:pPr marL="12700" marR="5080">
              <a:lnSpc>
                <a:spcPct val="240000"/>
              </a:lnSpc>
              <a:spcBef>
                <a:spcPts val="5"/>
              </a:spcBef>
              <a:tabLst>
                <a:tab pos="7975600" algn="l"/>
                <a:tab pos="8117840" algn="l"/>
              </a:tabLst>
            </a:pPr>
            <a:r>
              <a:rPr lang="en-GB" sz="1800" dirty="0">
                <a:latin typeface="Calibri"/>
                <a:cs typeface="Calibri"/>
              </a:rPr>
              <a:t>Prices</a:t>
            </a:r>
            <a:r>
              <a:rPr lang="en-GB" sz="1800" spc="-2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in</a:t>
            </a:r>
            <a:r>
              <a:rPr lang="en-GB" sz="1800" spc="-4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other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spc="-10" dirty="0">
                <a:latin typeface="Calibri"/>
                <a:cs typeface="Calibri"/>
              </a:rPr>
              <a:t>markets</a:t>
            </a:r>
            <a:r>
              <a:rPr lang="en-GB" sz="1800" spc="-2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can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cause</a:t>
            </a:r>
            <a:r>
              <a:rPr lang="en-GB" sz="1800" spc="-4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a</a:t>
            </a:r>
            <a:r>
              <a:rPr lang="en-GB" sz="1800" spc="-30" dirty="0">
                <a:latin typeface="Calibri"/>
                <a:cs typeface="Calibri"/>
              </a:rPr>
              <a:t> </a:t>
            </a:r>
            <a:r>
              <a:rPr lang="en-GB" sz="1800" spc="-10" dirty="0">
                <a:latin typeface="Calibri"/>
                <a:cs typeface="Calibri"/>
              </a:rPr>
              <a:t>market</a:t>
            </a:r>
            <a:r>
              <a:rPr lang="en-GB" sz="1800" spc="-3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demand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and</a:t>
            </a:r>
            <a:r>
              <a:rPr lang="en-GB" sz="1800" spc="-5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supply</a:t>
            </a:r>
            <a:r>
              <a:rPr lang="en-GB" sz="1800" spc="-60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curve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dirty="0">
                <a:latin typeface="Calibri"/>
                <a:cs typeface="Calibri"/>
              </a:rPr>
              <a:t>to</a:t>
            </a:r>
            <a:r>
              <a:rPr lang="en-GB" sz="1800" spc="-35" dirty="0">
                <a:latin typeface="Calibri"/>
                <a:cs typeface="Calibri"/>
              </a:rPr>
              <a:t> </a:t>
            </a:r>
            <a:r>
              <a:rPr lang="en-GB" sz="1800" spc="-50" dirty="0">
                <a:latin typeface="Calibri"/>
                <a:cs typeface="Calibri"/>
              </a:rPr>
              <a:t>[</a:t>
            </a:r>
            <a:r>
              <a:rPr lang="en-GB" sz="1800" b="1" spc="-50" dirty="0">
                <a:latin typeface="Calibri"/>
                <a:cs typeface="Calibri"/>
              </a:rPr>
              <a:t>shift</a:t>
            </a:r>
            <a:r>
              <a:rPr lang="en-GB" sz="1800" spc="-25" dirty="0">
                <a:latin typeface="Calibri"/>
                <a:cs typeface="Calibri"/>
              </a:rPr>
              <a:t>].</a:t>
            </a:r>
            <a:endParaRPr lang="en-GB" sz="1800" dirty="0">
              <a:latin typeface="Calibri"/>
              <a:cs typeface="Calibri"/>
            </a:endParaRPr>
          </a:p>
          <a:p>
            <a:endParaRPr lang="en-GB" dirty="0"/>
          </a:p>
        </p:txBody>
      </p:sp>
      <p:grpSp>
        <p:nvGrpSpPr>
          <p:cNvPr id="4" name="object 9">
            <a:extLst>
              <a:ext uri="{FF2B5EF4-FFF2-40B4-BE49-F238E27FC236}">
                <a16:creationId xmlns:a16="http://schemas.microsoft.com/office/drawing/2014/main" xmlns="" id="{E3FD3A3B-9A2A-3A8A-25A8-A4EE02EBBC18}"/>
              </a:ext>
            </a:extLst>
          </p:cNvPr>
          <p:cNvGrpSpPr/>
          <p:nvPr/>
        </p:nvGrpSpPr>
        <p:grpSpPr>
          <a:xfrm>
            <a:off x="8040878" y="89091"/>
            <a:ext cx="953769" cy="601980"/>
            <a:chOff x="8040878" y="140462"/>
            <a:chExt cx="953769" cy="601980"/>
          </a:xfrm>
        </p:grpSpPr>
        <p:sp>
          <p:nvSpPr>
            <p:cNvPr id="5" name="object 10">
              <a:extLst>
                <a:ext uri="{FF2B5EF4-FFF2-40B4-BE49-F238E27FC236}">
                  <a16:creationId xmlns:a16="http://schemas.microsoft.com/office/drawing/2014/main" xmlns="" id="{3EE23154-5707-E5B5-30D5-80953D3689EA}"/>
                </a:ext>
              </a:extLst>
            </p:cNvPr>
            <p:cNvSpPr/>
            <p:nvPr/>
          </p:nvSpPr>
          <p:spPr>
            <a:xfrm>
              <a:off x="8394192" y="225171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4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4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0"/>
                  </a:lnTo>
                  <a:lnTo>
                    <a:pt x="163353" y="229568"/>
                  </a:lnTo>
                  <a:lnTo>
                    <a:pt x="156733" y="244262"/>
                  </a:lnTo>
                  <a:lnTo>
                    <a:pt x="154304" y="262254"/>
                  </a:lnTo>
                  <a:lnTo>
                    <a:pt x="154304" y="323976"/>
                  </a:lnTo>
                  <a:lnTo>
                    <a:pt x="92582" y="323976"/>
                  </a:lnTo>
                  <a:lnTo>
                    <a:pt x="92582" y="262254"/>
                  </a:lnTo>
                  <a:lnTo>
                    <a:pt x="97440" y="226250"/>
                  </a:lnTo>
                  <a:lnTo>
                    <a:pt x="110680" y="196818"/>
                  </a:lnTo>
                  <a:lnTo>
                    <a:pt x="130301" y="176958"/>
                  </a:lnTo>
                  <a:lnTo>
                    <a:pt x="154304" y="169671"/>
                  </a:lnTo>
                  <a:lnTo>
                    <a:pt x="166306" y="166038"/>
                  </a:lnTo>
                  <a:lnTo>
                    <a:pt x="176117" y="156130"/>
                  </a:lnTo>
                  <a:lnTo>
                    <a:pt x="182737" y="141436"/>
                  </a:lnTo>
                  <a:lnTo>
                    <a:pt x="185165" y="123444"/>
                  </a:lnTo>
                  <a:lnTo>
                    <a:pt x="180308" y="99441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2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1"/>
                  </a:lnTo>
                  <a:lnTo>
                    <a:pt x="61722" y="123444"/>
                  </a:lnTo>
                  <a:lnTo>
                    <a:pt x="0" y="123444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11">
              <a:extLst>
                <a:ext uri="{FF2B5EF4-FFF2-40B4-BE49-F238E27FC236}">
                  <a16:creationId xmlns:a16="http://schemas.microsoft.com/office/drawing/2014/main" xmlns="" id="{B3B27D4C-6440-5D54-8779-9CF0E409AF7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58581" y="551942"/>
              <a:ext cx="117983" cy="117983"/>
            </a:xfrm>
            <a:prstGeom prst="rect">
              <a:avLst/>
            </a:prstGeom>
          </p:spPr>
        </p:pic>
        <p:sp>
          <p:nvSpPr>
            <p:cNvPr id="7" name="object 12">
              <a:extLst>
                <a:ext uri="{FF2B5EF4-FFF2-40B4-BE49-F238E27FC236}">
                  <a16:creationId xmlns:a16="http://schemas.microsoft.com/office/drawing/2014/main" xmlns="" id="{D1DCCC10-CC49-357C-2441-F9484DFDCFB7}"/>
                </a:ext>
              </a:extLst>
            </p:cNvPr>
            <p:cNvSpPr/>
            <p:nvPr/>
          </p:nvSpPr>
          <p:spPr>
            <a:xfrm>
              <a:off x="8053578" y="153162"/>
              <a:ext cx="928369" cy="576580"/>
            </a:xfrm>
            <a:custGeom>
              <a:avLst/>
              <a:gdLst/>
              <a:ahLst/>
              <a:cxnLst/>
              <a:rect l="l" t="t" r="r" b="b"/>
              <a:pathLst>
                <a:path w="928370" h="576580">
                  <a:moveTo>
                    <a:pt x="0" y="576071"/>
                  </a:moveTo>
                  <a:lnTo>
                    <a:pt x="928116" y="576071"/>
                  </a:lnTo>
                  <a:lnTo>
                    <a:pt x="928116" y="0"/>
                  </a:lnTo>
                  <a:lnTo>
                    <a:pt x="0" y="0"/>
                  </a:lnTo>
                  <a:lnTo>
                    <a:pt x="0" y="576071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93438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79854" y="5514238"/>
            <a:ext cx="589089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66340" marR="5080" indent="-2454275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€2.00,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equal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quantity supplied!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457" rIns="0" bIns="0" rtlCol="0">
            <a:spAutoFit/>
          </a:bodyPr>
          <a:lstStyle/>
          <a:p>
            <a:pPr marL="32702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EXAMPLE</a:t>
            </a:r>
            <a:r>
              <a:rPr sz="2200" spc="-20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dirty="0"/>
              <a:t>AN</a:t>
            </a:r>
            <a:r>
              <a:rPr sz="2200" spc="-40" dirty="0"/>
              <a:t> </a:t>
            </a:r>
            <a:r>
              <a:rPr sz="2200" spc="-10" dirty="0"/>
              <a:t>EQUILIBRIUM</a:t>
            </a:r>
            <a:endParaRPr sz="2200"/>
          </a:p>
          <a:p>
            <a:pPr marL="327025">
              <a:lnSpc>
                <a:spcPct val="100000"/>
              </a:lnSpc>
            </a:pP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market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20" dirty="0">
                <a:solidFill>
                  <a:srgbClr val="000000"/>
                </a:solidFill>
                <a:latin typeface="Calibri"/>
                <a:cs typeface="Calibri"/>
              </a:rPr>
              <a:t>ice-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cream</a:t>
            </a:r>
            <a:r>
              <a:rPr sz="2200" b="0"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10" dirty="0">
                <a:solidFill>
                  <a:srgbClr val="000000"/>
                </a:solidFill>
                <a:latin typeface="Calibri"/>
                <a:cs typeface="Calibri"/>
              </a:rPr>
              <a:t>cones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29805" y="1906777"/>
            <a:ext cx="2859405" cy="2821305"/>
            <a:chOff x="929805" y="1906777"/>
            <a:chExt cx="2859405" cy="2821305"/>
          </a:xfrm>
        </p:grpSpPr>
        <p:sp>
          <p:nvSpPr>
            <p:cNvPr id="5" name="object 5"/>
            <p:cNvSpPr/>
            <p:nvPr/>
          </p:nvSpPr>
          <p:spPr>
            <a:xfrm>
              <a:off x="955205" y="1919490"/>
              <a:ext cx="2808605" cy="576580"/>
            </a:xfrm>
            <a:custGeom>
              <a:avLst/>
              <a:gdLst/>
              <a:ahLst/>
              <a:cxnLst/>
              <a:rect l="l" t="t" r="r" b="b"/>
              <a:pathLst>
                <a:path w="2808604" h="576580">
                  <a:moveTo>
                    <a:pt x="1404112" y="0"/>
                  </a:moveTo>
                  <a:lnTo>
                    <a:pt x="0" y="0"/>
                  </a:lnTo>
                  <a:lnTo>
                    <a:pt x="0" y="576059"/>
                  </a:lnTo>
                  <a:lnTo>
                    <a:pt x="1404112" y="576059"/>
                  </a:lnTo>
                  <a:lnTo>
                    <a:pt x="1404112" y="0"/>
                  </a:lnTo>
                  <a:close/>
                </a:path>
                <a:path w="2808604" h="576580">
                  <a:moveTo>
                    <a:pt x="2808313" y="0"/>
                  </a:moveTo>
                  <a:lnTo>
                    <a:pt x="1404200" y="0"/>
                  </a:lnTo>
                  <a:lnTo>
                    <a:pt x="1404200" y="576059"/>
                  </a:lnTo>
                  <a:lnTo>
                    <a:pt x="2808313" y="576059"/>
                  </a:lnTo>
                  <a:lnTo>
                    <a:pt x="2808313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55205" y="2495473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1404112" y="0"/>
                  </a:move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1404112" y="0"/>
                  </a:lnTo>
                  <a:close/>
                </a:path>
                <a:path w="2808604" h="317500">
                  <a:moveTo>
                    <a:pt x="2808313" y="0"/>
                  </a:moveTo>
                  <a:lnTo>
                    <a:pt x="1404200" y="0"/>
                  </a:lnTo>
                  <a:lnTo>
                    <a:pt x="1404200" y="317068"/>
                  </a:lnTo>
                  <a:lnTo>
                    <a:pt x="2808313" y="317068"/>
                  </a:lnTo>
                  <a:lnTo>
                    <a:pt x="2808313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5205" y="2812592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1404112" y="0"/>
                  </a:move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1404112" y="0"/>
                  </a:lnTo>
                  <a:close/>
                </a:path>
                <a:path w="2808604" h="317500">
                  <a:moveTo>
                    <a:pt x="2808313" y="0"/>
                  </a:moveTo>
                  <a:lnTo>
                    <a:pt x="1404200" y="0"/>
                  </a:lnTo>
                  <a:lnTo>
                    <a:pt x="1404200" y="317068"/>
                  </a:lnTo>
                  <a:lnTo>
                    <a:pt x="2808313" y="317068"/>
                  </a:lnTo>
                  <a:lnTo>
                    <a:pt x="2808313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5205" y="3129584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1404112" y="0"/>
                  </a:move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1404112" y="0"/>
                  </a:lnTo>
                  <a:close/>
                </a:path>
                <a:path w="2808604" h="317500">
                  <a:moveTo>
                    <a:pt x="2808313" y="0"/>
                  </a:moveTo>
                  <a:lnTo>
                    <a:pt x="1404200" y="0"/>
                  </a:lnTo>
                  <a:lnTo>
                    <a:pt x="1404200" y="317068"/>
                  </a:lnTo>
                  <a:lnTo>
                    <a:pt x="2808313" y="317068"/>
                  </a:lnTo>
                  <a:lnTo>
                    <a:pt x="2808313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55205" y="3446703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1404112" y="0"/>
                  </a:move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1404112" y="0"/>
                  </a:lnTo>
                  <a:close/>
                </a:path>
                <a:path w="2808604" h="317500">
                  <a:moveTo>
                    <a:pt x="2808313" y="0"/>
                  </a:moveTo>
                  <a:lnTo>
                    <a:pt x="1404200" y="0"/>
                  </a:lnTo>
                  <a:lnTo>
                    <a:pt x="1404200" y="317068"/>
                  </a:lnTo>
                  <a:lnTo>
                    <a:pt x="2808313" y="317068"/>
                  </a:lnTo>
                  <a:lnTo>
                    <a:pt x="2808313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55205" y="3763822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1404112" y="0"/>
                  </a:move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1404112" y="0"/>
                  </a:lnTo>
                  <a:close/>
                </a:path>
                <a:path w="2808604" h="317500">
                  <a:moveTo>
                    <a:pt x="2808313" y="0"/>
                  </a:moveTo>
                  <a:lnTo>
                    <a:pt x="1404200" y="0"/>
                  </a:lnTo>
                  <a:lnTo>
                    <a:pt x="1404200" y="317068"/>
                  </a:lnTo>
                  <a:lnTo>
                    <a:pt x="2808313" y="317068"/>
                  </a:lnTo>
                  <a:lnTo>
                    <a:pt x="2808313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55205" y="4080814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1404112" y="0"/>
                  </a:move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1404112" y="0"/>
                  </a:lnTo>
                  <a:close/>
                </a:path>
                <a:path w="2808604" h="317500">
                  <a:moveTo>
                    <a:pt x="2808313" y="0"/>
                  </a:moveTo>
                  <a:lnTo>
                    <a:pt x="1404200" y="0"/>
                  </a:lnTo>
                  <a:lnTo>
                    <a:pt x="1404200" y="317068"/>
                  </a:lnTo>
                  <a:lnTo>
                    <a:pt x="2808313" y="317068"/>
                  </a:lnTo>
                  <a:lnTo>
                    <a:pt x="2808313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55205" y="4397933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1404112" y="0"/>
                  </a:move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1404112" y="0"/>
                  </a:lnTo>
                  <a:close/>
                </a:path>
                <a:path w="2808604" h="317500">
                  <a:moveTo>
                    <a:pt x="2808313" y="0"/>
                  </a:moveTo>
                  <a:lnTo>
                    <a:pt x="1404200" y="0"/>
                  </a:lnTo>
                  <a:lnTo>
                    <a:pt x="1404200" y="317068"/>
                  </a:lnTo>
                  <a:lnTo>
                    <a:pt x="2808313" y="317068"/>
                  </a:lnTo>
                  <a:lnTo>
                    <a:pt x="2808313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359405" y="1913127"/>
              <a:ext cx="0" cy="2808605"/>
            </a:xfrm>
            <a:custGeom>
              <a:avLst/>
              <a:gdLst/>
              <a:ahLst/>
              <a:cxnLst/>
              <a:rect l="l" t="t" r="r" b="b"/>
              <a:pathLst>
                <a:path h="2808604">
                  <a:moveTo>
                    <a:pt x="0" y="0"/>
                  </a:moveTo>
                  <a:lnTo>
                    <a:pt x="0" y="28082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48855" y="2495550"/>
              <a:ext cx="2821305" cy="0"/>
            </a:xfrm>
            <a:custGeom>
              <a:avLst/>
              <a:gdLst/>
              <a:ahLst/>
              <a:cxnLst/>
              <a:rect l="l" t="t" r="r" b="b"/>
              <a:pathLst>
                <a:path w="2821304">
                  <a:moveTo>
                    <a:pt x="0" y="0"/>
                  </a:moveTo>
                  <a:lnTo>
                    <a:pt x="2821012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48855" y="1913127"/>
              <a:ext cx="2821305" cy="2808605"/>
            </a:xfrm>
            <a:custGeom>
              <a:avLst/>
              <a:gdLst/>
              <a:ahLst/>
              <a:cxnLst/>
              <a:rect l="l" t="t" r="r" b="b"/>
              <a:pathLst>
                <a:path w="2821304" h="2808604">
                  <a:moveTo>
                    <a:pt x="0" y="899413"/>
                  </a:moveTo>
                  <a:lnTo>
                    <a:pt x="2821012" y="899413"/>
                  </a:lnTo>
                </a:path>
                <a:path w="2821304" h="2808604">
                  <a:moveTo>
                    <a:pt x="0" y="1216533"/>
                  </a:moveTo>
                  <a:lnTo>
                    <a:pt x="2821012" y="1216533"/>
                  </a:lnTo>
                </a:path>
                <a:path w="2821304" h="2808604">
                  <a:moveTo>
                    <a:pt x="0" y="1533525"/>
                  </a:moveTo>
                  <a:lnTo>
                    <a:pt x="2821012" y="1533525"/>
                  </a:lnTo>
                </a:path>
                <a:path w="2821304" h="2808604">
                  <a:moveTo>
                    <a:pt x="0" y="1850644"/>
                  </a:moveTo>
                  <a:lnTo>
                    <a:pt x="2821012" y="1850644"/>
                  </a:lnTo>
                </a:path>
                <a:path w="2821304" h="2808604">
                  <a:moveTo>
                    <a:pt x="0" y="2167763"/>
                  </a:moveTo>
                  <a:lnTo>
                    <a:pt x="2821012" y="2167763"/>
                  </a:lnTo>
                </a:path>
                <a:path w="2821304" h="2808604">
                  <a:moveTo>
                    <a:pt x="0" y="2484755"/>
                  </a:moveTo>
                  <a:lnTo>
                    <a:pt x="2821012" y="2484755"/>
                  </a:lnTo>
                </a:path>
                <a:path w="2821304" h="2808604">
                  <a:moveTo>
                    <a:pt x="6350" y="0"/>
                  </a:moveTo>
                  <a:lnTo>
                    <a:pt x="6350" y="2808224"/>
                  </a:lnTo>
                </a:path>
                <a:path w="2821304" h="2808604">
                  <a:moveTo>
                    <a:pt x="2814662" y="0"/>
                  </a:moveTo>
                  <a:lnTo>
                    <a:pt x="2814662" y="2808224"/>
                  </a:lnTo>
                </a:path>
                <a:path w="2821304" h="2808604">
                  <a:moveTo>
                    <a:pt x="0" y="6350"/>
                  </a:moveTo>
                  <a:lnTo>
                    <a:pt x="2821012" y="6350"/>
                  </a:lnTo>
                </a:path>
                <a:path w="2821304" h="2808604">
                  <a:moveTo>
                    <a:pt x="0" y="2801874"/>
                  </a:moveTo>
                  <a:lnTo>
                    <a:pt x="2821012" y="280187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190345" y="1479245"/>
            <a:ext cx="2321560" cy="3186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ahoma"/>
                <a:cs typeface="Tahoma"/>
              </a:rPr>
              <a:t>Demand</a:t>
            </a:r>
            <a:r>
              <a:rPr sz="2000" b="1" spc="-40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Schedule</a:t>
            </a:r>
            <a:endParaRPr sz="2000">
              <a:latin typeface="Tahoma"/>
              <a:cs typeface="Tahoma"/>
            </a:endParaRPr>
          </a:p>
          <a:p>
            <a:pPr marL="20955" marR="173990" indent="13335">
              <a:lnSpc>
                <a:spcPct val="100000"/>
              </a:lnSpc>
              <a:spcBef>
                <a:spcPts val="1230"/>
              </a:spcBef>
              <a:tabLst>
                <a:tab pos="1600835" algn="l"/>
              </a:tabLst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Price</a:t>
            </a:r>
            <a:r>
              <a:rPr sz="1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4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alibri"/>
                <a:cs typeface="Calibri"/>
              </a:rPr>
              <a:t>Ice-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1400" b="1" spc="-20" dirty="0">
                <a:solidFill>
                  <a:srgbClr val="FFFFFF"/>
                </a:solidFill>
                <a:latin typeface="Calibri"/>
                <a:cs typeface="Calibri"/>
              </a:rPr>
              <a:t>Market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Cream</a:t>
            </a:r>
            <a:r>
              <a:rPr sz="14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alibri"/>
                <a:cs typeface="Calibri"/>
              </a:rPr>
              <a:t>Cone</a:t>
            </a:r>
            <a:endParaRPr sz="1400">
              <a:latin typeface="Calibri"/>
              <a:cs typeface="Calibri"/>
            </a:endParaRPr>
          </a:p>
          <a:p>
            <a:pPr marL="243204">
              <a:lnSpc>
                <a:spcPct val="100000"/>
              </a:lnSpc>
              <a:spcBef>
                <a:spcPts val="1230"/>
              </a:spcBef>
              <a:tabLst>
                <a:tab pos="1780539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0.00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25" dirty="0">
                <a:solidFill>
                  <a:srgbClr val="1F487C"/>
                </a:solidFill>
                <a:latin typeface="Calibri"/>
                <a:cs typeface="Calibri"/>
              </a:rPr>
              <a:t>19</a:t>
            </a:r>
            <a:endParaRPr sz="1400">
              <a:latin typeface="Calibri"/>
              <a:cs typeface="Calibri"/>
            </a:endParaRPr>
          </a:p>
          <a:p>
            <a:pPr marL="243204">
              <a:lnSpc>
                <a:spcPct val="100000"/>
              </a:lnSpc>
              <a:spcBef>
                <a:spcPts val="815"/>
              </a:spcBef>
              <a:tabLst>
                <a:tab pos="1780539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0.50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25" dirty="0">
                <a:solidFill>
                  <a:srgbClr val="1F487C"/>
                </a:solidFill>
                <a:latin typeface="Calibri"/>
                <a:cs typeface="Calibri"/>
              </a:rPr>
              <a:t>16</a:t>
            </a:r>
            <a:endParaRPr sz="1400">
              <a:latin typeface="Calibri"/>
              <a:cs typeface="Calibri"/>
            </a:endParaRPr>
          </a:p>
          <a:p>
            <a:pPr marL="243204">
              <a:lnSpc>
                <a:spcPct val="100000"/>
              </a:lnSpc>
              <a:spcBef>
                <a:spcPts val="815"/>
              </a:spcBef>
              <a:tabLst>
                <a:tab pos="1780539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1.00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25" dirty="0">
                <a:solidFill>
                  <a:srgbClr val="1F487C"/>
                </a:solidFill>
                <a:latin typeface="Calibri"/>
                <a:cs typeface="Calibri"/>
              </a:rPr>
              <a:t>13</a:t>
            </a:r>
            <a:endParaRPr sz="1400">
              <a:latin typeface="Calibri"/>
              <a:cs typeface="Calibri"/>
            </a:endParaRPr>
          </a:p>
          <a:p>
            <a:pPr marL="243204">
              <a:lnSpc>
                <a:spcPct val="100000"/>
              </a:lnSpc>
              <a:spcBef>
                <a:spcPts val="820"/>
              </a:spcBef>
              <a:tabLst>
                <a:tab pos="1780539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1.50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25" dirty="0">
                <a:solidFill>
                  <a:srgbClr val="1F487C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  <a:p>
            <a:pPr marL="243204">
              <a:lnSpc>
                <a:spcPct val="100000"/>
              </a:lnSpc>
              <a:spcBef>
                <a:spcPts val="815"/>
              </a:spcBef>
              <a:tabLst>
                <a:tab pos="182626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2.00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  <a:p>
            <a:pPr marL="243204">
              <a:lnSpc>
                <a:spcPct val="100000"/>
              </a:lnSpc>
              <a:spcBef>
                <a:spcPts val="820"/>
              </a:spcBef>
              <a:tabLst>
                <a:tab pos="182626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2.50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4</a:t>
            </a:r>
            <a:endParaRPr sz="1400">
              <a:latin typeface="Calibri"/>
              <a:cs typeface="Calibri"/>
            </a:endParaRPr>
          </a:p>
          <a:p>
            <a:pPr marL="243204">
              <a:lnSpc>
                <a:spcPct val="100000"/>
              </a:lnSpc>
              <a:spcBef>
                <a:spcPts val="815"/>
              </a:spcBef>
              <a:tabLst>
                <a:tab pos="182626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3.00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482716" y="1906777"/>
            <a:ext cx="2859405" cy="2821305"/>
            <a:chOff x="5482716" y="1906777"/>
            <a:chExt cx="2859405" cy="2821305"/>
          </a:xfrm>
        </p:grpSpPr>
        <p:sp>
          <p:nvSpPr>
            <p:cNvPr id="18" name="object 18"/>
            <p:cNvSpPr/>
            <p:nvPr/>
          </p:nvSpPr>
          <p:spPr>
            <a:xfrm>
              <a:off x="5508117" y="1919490"/>
              <a:ext cx="2808605" cy="576580"/>
            </a:xfrm>
            <a:custGeom>
              <a:avLst/>
              <a:gdLst/>
              <a:ahLst/>
              <a:cxnLst/>
              <a:rect l="l" t="t" r="r" b="b"/>
              <a:pathLst>
                <a:path w="2808604" h="576580">
                  <a:moveTo>
                    <a:pt x="2808211" y="0"/>
                  </a:moveTo>
                  <a:lnTo>
                    <a:pt x="1404112" y="0"/>
                  </a:lnTo>
                  <a:lnTo>
                    <a:pt x="0" y="0"/>
                  </a:lnTo>
                  <a:lnTo>
                    <a:pt x="0" y="576059"/>
                  </a:lnTo>
                  <a:lnTo>
                    <a:pt x="1404112" y="576059"/>
                  </a:lnTo>
                  <a:lnTo>
                    <a:pt x="2808211" y="576059"/>
                  </a:lnTo>
                  <a:lnTo>
                    <a:pt x="2808211" y="0"/>
                  </a:lnTo>
                  <a:close/>
                </a:path>
              </a:pathLst>
            </a:custGeom>
            <a:solidFill>
              <a:srgbClr val="9437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508117" y="2495473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2808211" y="0"/>
                  </a:moveTo>
                  <a:lnTo>
                    <a:pt x="1404112" y="0"/>
                  </a:ln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2808211" y="317068"/>
                  </a:lnTo>
                  <a:lnTo>
                    <a:pt x="2808211" y="0"/>
                  </a:lnTo>
                  <a:close/>
                </a:path>
              </a:pathLst>
            </a:custGeom>
            <a:solidFill>
              <a:srgbClr val="D995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508117" y="2812592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2808211" y="0"/>
                  </a:moveTo>
                  <a:lnTo>
                    <a:pt x="1404112" y="0"/>
                  </a:ln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2808211" y="317068"/>
                  </a:lnTo>
                  <a:lnTo>
                    <a:pt x="2808211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508117" y="3129584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2808211" y="0"/>
                  </a:moveTo>
                  <a:lnTo>
                    <a:pt x="1404112" y="0"/>
                  </a:ln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2808211" y="317068"/>
                  </a:lnTo>
                  <a:lnTo>
                    <a:pt x="2808211" y="0"/>
                  </a:lnTo>
                  <a:close/>
                </a:path>
              </a:pathLst>
            </a:custGeom>
            <a:solidFill>
              <a:srgbClr val="D995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508117" y="3446703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2808211" y="0"/>
                  </a:moveTo>
                  <a:lnTo>
                    <a:pt x="1404112" y="0"/>
                  </a:ln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2808211" y="317068"/>
                  </a:lnTo>
                  <a:lnTo>
                    <a:pt x="2808211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508117" y="3763822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2808211" y="0"/>
                  </a:moveTo>
                  <a:lnTo>
                    <a:pt x="1404112" y="0"/>
                  </a:ln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2808211" y="317068"/>
                  </a:lnTo>
                  <a:lnTo>
                    <a:pt x="2808211" y="0"/>
                  </a:lnTo>
                  <a:close/>
                </a:path>
              </a:pathLst>
            </a:custGeom>
            <a:solidFill>
              <a:srgbClr val="D995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508117" y="4080814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2808211" y="0"/>
                  </a:moveTo>
                  <a:lnTo>
                    <a:pt x="1404112" y="0"/>
                  </a:ln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2808211" y="317068"/>
                  </a:lnTo>
                  <a:lnTo>
                    <a:pt x="2808211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508117" y="4397933"/>
              <a:ext cx="2808605" cy="317500"/>
            </a:xfrm>
            <a:custGeom>
              <a:avLst/>
              <a:gdLst/>
              <a:ahLst/>
              <a:cxnLst/>
              <a:rect l="l" t="t" r="r" b="b"/>
              <a:pathLst>
                <a:path w="2808604" h="317500">
                  <a:moveTo>
                    <a:pt x="2808211" y="0"/>
                  </a:moveTo>
                  <a:lnTo>
                    <a:pt x="1404112" y="0"/>
                  </a:lnTo>
                  <a:lnTo>
                    <a:pt x="0" y="0"/>
                  </a:lnTo>
                  <a:lnTo>
                    <a:pt x="0" y="317068"/>
                  </a:lnTo>
                  <a:lnTo>
                    <a:pt x="1404112" y="317068"/>
                  </a:lnTo>
                  <a:lnTo>
                    <a:pt x="2808211" y="317068"/>
                  </a:lnTo>
                  <a:lnTo>
                    <a:pt x="2808211" y="0"/>
                  </a:lnTo>
                  <a:close/>
                </a:path>
              </a:pathLst>
            </a:custGeom>
            <a:solidFill>
              <a:srgbClr val="D995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912228" y="1913127"/>
              <a:ext cx="0" cy="2808605"/>
            </a:xfrm>
            <a:custGeom>
              <a:avLst/>
              <a:gdLst/>
              <a:ahLst/>
              <a:cxnLst/>
              <a:rect l="l" t="t" r="r" b="b"/>
              <a:pathLst>
                <a:path h="2808604">
                  <a:moveTo>
                    <a:pt x="0" y="0"/>
                  </a:moveTo>
                  <a:lnTo>
                    <a:pt x="0" y="28082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01766" y="2495550"/>
              <a:ext cx="2821305" cy="0"/>
            </a:xfrm>
            <a:custGeom>
              <a:avLst/>
              <a:gdLst/>
              <a:ahLst/>
              <a:cxnLst/>
              <a:rect l="l" t="t" r="r" b="b"/>
              <a:pathLst>
                <a:path w="2821304">
                  <a:moveTo>
                    <a:pt x="0" y="0"/>
                  </a:moveTo>
                  <a:lnTo>
                    <a:pt x="2821051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501766" y="1913127"/>
              <a:ext cx="2821305" cy="2808605"/>
            </a:xfrm>
            <a:custGeom>
              <a:avLst/>
              <a:gdLst/>
              <a:ahLst/>
              <a:cxnLst/>
              <a:rect l="l" t="t" r="r" b="b"/>
              <a:pathLst>
                <a:path w="2821304" h="2808604">
                  <a:moveTo>
                    <a:pt x="0" y="899413"/>
                  </a:moveTo>
                  <a:lnTo>
                    <a:pt x="2821051" y="899413"/>
                  </a:lnTo>
                </a:path>
                <a:path w="2821304" h="2808604">
                  <a:moveTo>
                    <a:pt x="0" y="1216533"/>
                  </a:moveTo>
                  <a:lnTo>
                    <a:pt x="2821051" y="1216533"/>
                  </a:lnTo>
                </a:path>
                <a:path w="2821304" h="2808604">
                  <a:moveTo>
                    <a:pt x="0" y="1533525"/>
                  </a:moveTo>
                  <a:lnTo>
                    <a:pt x="2821051" y="1533525"/>
                  </a:lnTo>
                </a:path>
                <a:path w="2821304" h="2808604">
                  <a:moveTo>
                    <a:pt x="0" y="1850644"/>
                  </a:moveTo>
                  <a:lnTo>
                    <a:pt x="2821051" y="1850644"/>
                  </a:lnTo>
                </a:path>
                <a:path w="2821304" h="2808604">
                  <a:moveTo>
                    <a:pt x="0" y="2167763"/>
                  </a:moveTo>
                  <a:lnTo>
                    <a:pt x="2821051" y="2167763"/>
                  </a:lnTo>
                </a:path>
                <a:path w="2821304" h="2808604">
                  <a:moveTo>
                    <a:pt x="0" y="2484755"/>
                  </a:moveTo>
                  <a:lnTo>
                    <a:pt x="2821051" y="2484755"/>
                  </a:lnTo>
                </a:path>
                <a:path w="2821304" h="2808604">
                  <a:moveTo>
                    <a:pt x="6350" y="0"/>
                  </a:moveTo>
                  <a:lnTo>
                    <a:pt x="6350" y="2808224"/>
                  </a:lnTo>
                </a:path>
                <a:path w="2821304" h="2808604">
                  <a:moveTo>
                    <a:pt x="2814701" y="0"/>
                  </a:moveTo>
                  <a:lnTo>
                    <a:pt x="2814701" y="2808224"/>
                  </a:lnTo>
                </a:path>
                <a:path w="2821304" h="2808604">
                  <a:moveTo>
                    <a:pt x="0" y="6350"/>
                  </a:moveTo>
                  <a:lnTo>
                    <a:pt x="2821051" y="6350"/>
                  </a:lnTo>
                </a:path>
                <a:path w="2821304" h="2808604">
                  <a:moveTo>
                    <a:pt x="0" y="2801874"/>
                  </a:moveTo>
                  <a:lnTo>
                    <a:pt x="2821051" y="280187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5752591" y="1486865"/>
            <a:ext cx="2310130" cy="31788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558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ahoma"/>
                <a:cs typeface="Tahoma"/>
              </a:rPr>
              <a:t>Supply</a:t>
            </a:r>
            <a:r>
              <a:rPr sz="2000" b="1" spc="-25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Schedule</a:t>
            </a:r>
            <a:endParaRPr sz="2000">
              <a:latin typeface="Tahoma"/>
              <a:cs typeface="Tahoma"/>
            </a:endParaRPr>
          </a:p>
          <a:p>
            <a:pPr marL="12700" marR="171450" indent="13335">
              <a:lnSpc>
                <a:spcPct val="100000"/>
              </a:lnSpc>
              <a:spcBef>
                <a:spcPts val="1170"/>
              </a:spcBef>
              <a:tabLst>
                <a:tab pos="1591945" algn="l"/>
              </a:tabLst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Price</a:t>
            </a:r>
            <a:r>
              <a:rPr sz="1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4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alibri"/>
                <a:cs typeface="Calibri"/>
              </a:rPr>
              <a:t>Ice-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1400" b="1" spc="-20" dirty="0">
                <a:solidFill>
                  <a:srgbClr val="FFFFFF"/>
                </a:solidFill>
                <a:latin typeface="Calibri"/>
                <a:cs typeface="Calibri"/>
              </a:rPr>
              <a:t>Market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Cream</a:t>
            </a:r>
            <a:r>
              <a:rPr sz="14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alibri"/>
                <a:cs typeface="Calibri"/>
              </a:rPr>
              <a:t>Cone</a:t>
            </a:r>
            <a:endParaRPr sz="1400">
              <a:latin typeface="Calibri"/>
              <a:cs typeface="Calibri"/>
            </a:endParaRPr>
          </a:p>
          <a:p>
            <a:pPr marL="234950">
              <a:lnSpc>
                <a:spcPct val="100000"/>
              </a:lnSpc>
              <a:spcBef>
                <a:spcPts val="1230"/>
              </a:spcBef>
              <a:tabLst>
                <a:tab pos="181737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0.00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0</a:t>
            </a:r>
            <a:endParaRPr sz="1400">
              <a:latin typeface="Calibri"/>
              <a:cs typeface="Calibri"/>
            </a:endParaRPr>
          </a:p>
          <a:p>
            <a:pPr marL="234950">
              <a:lnSpc>
                <a:spcPct val="100000"/>
              </a:lnSpc>
              <a:spcBef>
                <a:spcPts val="815"/>
              </a:spcBef>
              <a:tabLst>
                <a:tab pos="181737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0.50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0</a:t>
            </a:r>
            <a:endParaRPr sz="1400">
              <a:latin typeface="Calibri"/>
              <a:cs typeface="Calibri"/>
            </a:endParaRPr>
          </a:p>
          <a:p>
            <a:pPr marL="234950">
              <a:lnSpc>
                <a:spcPct val="100000"/>
              </a:lnSpc>
              <a:spcBef>
                <a:spcPts val="815"/>
              </a:spcBef>
              <a:tabLst>
                <a:tab pos="181737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1.00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  <a:p>
            <a:pPr marL="234950">
              <a:lnSpc>
                <a:spcPct val="100000"/>
              </a:lnSpc>
              <a:spcBef>
                <a:spcPts val="820"/>
              </a:spcBef>
              <a:tabLst>
                <a:tab pos="181737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1.50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4</a:t>
            </a:r>
            <a:endParaRPr sz="1400">
              <a:latin typeface="Calibri"/>
              <a:cs typeface="Calibri"/>
            </a:endParaRPr>
          </a:p>
          <a:p>
            <a:pPr marL="234950">
              <a:lnSpc>
                <a:spcPct val="100000"/>
              </a:lnSpc>
              <a:spcBef>
                <a:spcPts val="815"/>
              </a:spcBef>
              <a:tabLst>
                <a:tab pos="181737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2.00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  <a:p>
            <a:pPr marL="234950">
              <a:lnSpc>
                <a:spcPct val="100000"/>
              </a:lnSpc>
              <a:spcBef>
                <a:spcPts val="820"/>
              </a:spcBef>
              <a:tabLst>
                <a:tab pos="181737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2.50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9</a:t>
            </a:r>
            <a:endParaRPr sz="1400">
              <a:latin typeface="Calibri"/>
              <a:cs typeface="Calibri"/>
            </a:endParaRPr>
          </a:p>
          <a:p>
            <a:pPr marL="234950">
              <a:lnSpc>
                <a:spcPct val="100000"/>
              </a:lnSpc>
              <a:spcBef>
                <a:spcPts val="815"/>
              </a:spcBef>
              <a:tabLst>
                <a:tab pos="177165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3.00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25" dirty="0">
                <a:solidFill>
                  <a:srgbClr val="1F487C"/>
                </a:solidFill>
                <a:latin typeface="Calibri"/>
                <a:cs typeface="Calibri"/>
              </a:rPr>
              <a:t>11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1099058" y="3705097"/>
            <a:ext cx="2474595" cy="1715770"/>
            <a:chOff x="1099058" y="3705097"/>
            <a:chExt cx="2474595" cy="1715770"/>
          </a:xfrm>
        </p:grpSpPr>
        <p:sp>
          <p:nvSpPr>
            <p:cNvPr id="31" name="object 31"/>
            <p:cNvSpPr/>
            <p:nvPr/>
          </p:nvSpPr>
          <p:spPr>
            <a:xfrm>
              <a:off x="1111758" y="3717797"/>
              <a:ext cx="2449195" cy="431800"/>
            </a:xfrm>
            <a:custGeom>
              <a:avLst/>
              <a:gdLst/>
              <a:ahLst/>
              <a:cxnLst/>
              <a:rect l="l" t="t" r="r" b="b"/>
              <a:pathLst>
                <a:path w="2449195" h="431800">
                  <a:moveTo>
                    <a:pt x="0" y="215645"/>
                  </a:moveTo>
                  <a:lnTo>
                    <a:pt x="19729" y="176875"/>
                  </a:lnTo>
                  <a:lnTo>
                    <a:pt x="53736" y="152260"/>
                  </a:lnTo>
                  <a:lnTo>
                    <a:pt x="103231" y="128838"/>
                  </a:lnTo>
                  <a:lnTo>
                    <a:pt x="167188" y="106792"/>
                  </a:lnTo>
                  <a:lnTo>
                    <a:pt x="204270" y="96341"/>
                  </a:lnTo>
                  <a:lnTo>
                    <a:pt x="244583" y="86302"/>
                  </a:lnTo>
                  <a:lnTo>
                    <a:pt x="288000" y="76696"/>
                  </a:lnTo>
                  <a:lnTo>
                    <a:pt x="334392" y="67547"/>
                  </a:lnTo>
                  <a:lnTo>
                    <a:pt x="383631" y="58876"/>
                  </a:lnTo>
                  <a:lnTo>
                    <a:pt x="435589" y="50708"/>
                  </a:lnTo>
                  <a:lnTo>
                    <a:pt x="490137" y="43063"/>
                  </a:lnTo>
                  <a:lnTo>
                    <a:pt x="547149" y="35964"/>
                  </a:lnTo>
                  <a:lnTo>
                    <a:pt x="606495" y="29435"/>
                  </a:lnTo>
                  <a:lnTo>
                    <a:pt x="668048" y="23498"/>
                  </a:lnTo>
                  <a:lnTo>
                    <a:pt x="731679" y="18174"/>
                  </a:lnTo>
                  <a:lnTo>
                    <a:pt x="797261" y="13488"/>
                  </a:lnTo>
                  <a:lnTo>
                    <a:pt x="864664" y="9460"/>
                  </a:lnTo>
                  <a:lnTo>
                    <a:pt x="933762" y="6114"/>
                  </a:lnTo>
                  <a:lnTo>
                    <a:pt x="1004426" y="3473"/>
                  </a:lnTo>
                  <a:lnTo>
                    <a:pt x="1076528" y="1558"/>
                  </a:lnTo>
                  <a:lnTo>
                    <a:pt x="1149940" y="393"/>
                  </a:lnTo>
                  <a:lnTo>
                    <a:pt x="1224534" y="0"/>
                  </a:lnTo>
                  <a:lnTo>
                    <a:pt x="1299127" y="393"/>
                  </a:lnTo>
                  <a:lnTo>
                    <a:pt x="1372539" y="1558"/>
                  </a:lnTo>
                  <a:lnTo>
                    <a:pt x="1444641" y="3473"/>
                  </a:lnTo>
                  <a:lnTo>
                    <a:pt x="1515305" y="6114"/>
                  </a:lnTo>
                  <a:lnTo>
                    <a:pt x="1584403" y="9460"/>
                  </a:lnTo>
                  <a:lnTo>
                    <a:pt x="1651806" y="13488"/>
                  </a:lnTo>
                  <a:lnTo>
                    <a:pt x="1717388" y="18174"/>
                  </a:lnTo>
                  <a:lnTo>
                    <a:pt x="1781019" y="23498"/>
                  </a:lnTo>
                  <a:lnTo>
                    <a:pt x="1842572" y="29435"/>
                  </a:lnTo>
                  <a:lnTo>
                    <a:pt x="1901918" y="35964"/>
                  </a:lnTo>
                  <a:lnTo>
                    <a:pt x="1958930" y="43063"/>
                  </a:lnTo>
                  <a:lnTo>
                    <a:pt x="2013478" y="50708"/>
                  </a:lnTo>
                  <a:lnTo>
                    <a:pt x="2065436" y="58876"/>
                  </a:lnTo>
                  <a:lnTo>
                    <a:pt x="2114675" y="67547"/>
                  </a:lnTo>
                  <a:lnTo>
                    <a:pt x="2161067" y="76696"/>
                  </a:lnTo>
                  <a:lnTo>
                    <a:pt x="2204484" y="86302"/>
                  </a:lnTo>
                  <a:lnTo>
                    <a:pt x="2244797" y="96341"/>
                  </a:lnTo>
                  <a:lnTo>
                    <a:pt x="2281879" y="106792"/>
                  </a:lnTo>
                  <a:lnTo>
                    <a:pt x="2345836" y="128838"/>
                  </a:lnTo>
                  <a:lnTo>
                    <a:pt x="2395331" y="152260"/>
                  </a:lnTo>
                  <a:lnTo>
                    <a:pt x="2429338" y="176875"/>
                  </a:lnTo>
                  <a:lnTo>
                    <a:pt x="2449067" y="215645"/>
                  </a:lnTo>
                  <a:lnTo>
                    <a:pt x="2446833" y="228785"/>
                  </a:lnTo>
                  <a:lnTo>
                    <a:pt x="2414335" y="266862"/>
                  </a:lnTo>
                  <a:lnTo>
                    <a:pt x="2372456" y="290903"/>
                  </a:lnTo>
                  <a:lnTo>
                    <a:pt x="2315602" y="313659"/>
                  </a:lnTo>
                  <a:lnTo>
                    <a:pt x="2244797" y="334950"/>
                  </a:lnTo>
                  <a:lnTo>
                    <a:pt x="2204484" y="344989"/>
                  </a:lnTo>
                  <a:lnTo>
                    <a:pt x="2161067" y="354595"/>
                  </a:lnTo>
                  <a:lnTo>
                    <a:pt x="2114675" y="363744"/>
                  </a:lnTo>
                  <a:lnTo>
                    <a:pt x="2065436" y="372415"/>
                  </a:lnTo>
                  <a:lnTo>
                    <a:pt x="2013478" y="380583"/>
                  </a:lnTo>
                  <a:lnTo>
                    <a:pt x="1958930" y="388228"/>
                  </a:lnTo>
                  <a:lnTo>
                    <a:pt x="1901918" y="395327"/>
                  </a:lnTo>
                  <a:lnTo>
                    <a:pt x="1842572" y="401856"/>
                  </a:lnTo>
                  <a:lnTo>
                    <a:pt x="1781019" y="407793"/>
                  </a:lnTo>
                  <a:lnTo>
                    <a:pt x="1717388" y="413117"/>
                  </a:lnTo>
                  <a:lnTo>
                    <a:pt x="1651806" y="417803"/>
                  </a:lnTo>
                  <a:lnTo>
                    <a:pt x="1584403" y="421831"/>
                  </a:lnTo>
                  <a:lnTo>
                    <a:pt x="1515305" y="425177"/>
                  </a:lnTo>
                  <a:lnTo>
                    <a:pt x="1444641" y="427818"/>
                  </a:lnTo>
                  <a:lnTo>
                    <a:pt x="1372539" y="429733"/>
                  </a:lnTo>
                  <a:lnTo>
                    <a:pt x="1299127" y="430898"/>
                  </a:lnTo>
                  <a:lnTo>
                    <a:pt x="1224534" y="431291"/>
                  </a:lnTo>
                  <a:lnTo>
                    <a:pt x="1149940" y="430898"/>
                  </a:lnTo>
                  <a:lnTo>
                    <a:pt x="1076528" y="429733"/>
                  </a:lnTo>
                  <a:lnTo>
                    <a:pt x="1004426" y="427818"/>
                  </a:lnTo>
                  <a:lnTo>
                    <a:pt x="933762" y="425177"/>
                  </a:lnTo>
                  <a:lnTo>
                    <a:pt x="864664" y="421831"/>
                  </a:lnTo>
                  <a:lnTo>
                    <a:pt x="797261" y="417803"/>
                  </a:lnTo>
                  <a:lnTo>
                    <a:pt x="731679" y="413117"/>
                  </a:lnTo>
                  <a:lnTo>
                    <a:pt x="668048" y="407793"/>
                  </a:lnTo>
                  <a:lnTo>
                    <a:pt x="606495" y="401856"/>
                  </a:lnTo>
                  <a:lnTo>
                    <a:pt x="547149" y="395327"/>
                  </a:lnTo>
                  <a:lnTo>
                    <a:pt x="490137" y="388228"/>
                  </a:lnTo>
                  <a:lnTo>
                    <a:pt x="435589" y="380583"/>
                  </a:lnTo>
                  <a:lnTo>
                    <a:pt x="383631" y="372415"/>
                  </a:lnTo>
                  <a:lnTo>
                    <a:pt x="334392" y="363744"/>
                  </a:lnTo>
                  <a:lnTo>
                    <a:pt x="288000" y="354595"/>
                  </a:lnTo>
                  <a:lnTo>
                    <a:pt x="244583" y="344989"/>
                  </a:lnTo>
                  <a:lnTo>
                    <a:pt x="204270" y="334950"/>
                  </a:lnTo>
                  <a:lnTo>
                    <a:pt x="167188" y="324499"/>
                  </a:lnTo>
                  <a:lnTo>
                    <a:pt x="103231" y="302453"/>
                  </a:lnTo>
                  <a:lnTo>
                    <a:pt x="53736" y="279031"/>
                  </a:lnTo>
                  <a:lnTo>
                    <a:pt x="19729" y="254416"/>
                  </a:lnTo>
                  <a:lnTo>
                    <a:pt x="0" y="215645"/>
                  </a:lnTo>
                  <a:close/>
                </a:path>
              </a:pathLst>
            </a:custGeom>
            <a:ln w="25399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578608" y="4148327"/>
              <a:ext cx="572135" cy="1272540"/>
            </a:xfrm>
            <a:custGeom>
              <a:avLst/>
              <a:gdLst/>
              <a:ahLst/>
              <a:cxnLst/>
              <a:rect l="l" t="t" r="r" b="b"/>
              <a:pathLst>
                <a:path w="572135" h="1272539">
                  <a:moveTo>
                    <a:pt x="105256" y="146756"/>
                  </a:moveTo>
                  <a:lnTo>
                    <a:pt x="52635" y="169006"/>
                  </a:lnTo>
                  <a:lnTo>
                    <a:pt x="519303" y="1272286"/>
                  </a:lnTo>
                  <a:lnTo>
                    <a:pt x="571881" y="1249934"/>
                  </a:lnTo>
                  <a:lnTo>
                    <a:pt x="105256" y="146756"/>
                  </a:lnTo>
                  <a:close/>
                </a:path>
                <a:path w="572135" h="1272539">
                  <a:moveTo>
                    <a:pt x="12192" y="0"/>
                  </a:moveTo>
                  <a:lnTo>
                    <a:pt x="0" y="191262"/>
                  </a:lnTo>
                  <a:lnTo>
                    <a:pt x="52635" y="169006"/>
                  </a:lnTo>
                  <a:lnTo>
                    <a:pt x="41529" y="142748"/>
                  </a:lnTo>
                  <a:lnTo>
                    <a:pt x="94106" y="120396"/>
                  </a:lnTo>
                  <a:lnTo>
                    <a:pt x="153227" y="120396"/>
                  </a:lnTo>
                  <a:lnTo>
                    <a:pt x="12192" y="0"/>
                  </a:lnTo>
                  <a:close/>
                </a:path>
                <a:path w="572135" h="1272539">
                  <a:moveTo>
                    <a:pt x="94106" y="120396"/>
                  </a:moveTo>
                  <a:lnTo>
                    <a:pt x="41529" y="142748"/>
                  </a:lnTo>
                  <a:lnTo>
                    <a:pt x="52635" y="169006"/>
                  </a:lnTo>
                  <a:lnTo>
                    <a:pt x="105256" y="146756"/>
                  </a:lnTo>
                  <a:lnTo>
                    <a:pt x="94106" y="120396"/>
                  </a:lnTo>
                  <a:close/>
                </a:path>
                <a:path w="572135" h="1272539">
                  <a:moveTo>
                    <a:pt x="153227" y="120396"/>
                  </a:moveTo>
                  <a:lnTo>
                    <a:pt x="94106" y="120396"/>
                  </a:lnTo>
                  <a:lnTo>
                    <a:pt x="105256" y="146756"/>
                  </a:lnTo>
                  <a:lnTo>
                    <a:pt x="157987" y="124460"/>
                  </a:lnTo>
                  <a:lnTo>
                    <a:pt x="153227" y="120396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5715253" y="3705097"/>
            <a:ext cx="2473325" cy="1720850"/>
            <a:chOff x="5715253" y="3705097"/>
            <a:chExt cx="2473325" cy="1720850"/>
          </a:xfrm>
        </p:grpSpPr>
        <p:sp>
          <p:nvSpPr>
            <p:cNvPr id="34" name="object 34"/>
            <p:cNvSpPr/>
            <p:nvPr/>
          </p:nvSpPr>
          <p:spPr>
            <a:xfrm>
              <a:off x="5727953" y="3717797"/>
              <a:ext cx="2447925" cy="431800"/>
            </a:xfrm>
            <a:custGeom>
              <a:avLst/>
              <a:gdLst/>
              <a:ahLst/>
              <a:cxnLst/>
              <a:rect l="l" t="t" r="r" b="b"/>
              <a:pathLst>
                <a:path w="2447925" h="431800">
                  <a:moveTo>
                    <a:pt x="0" y="215645"/>
                  </a:moveTo>
                  <a:lnTo>
                    <a:pt x="19715" y="176875"/>
                  </a:lnTo>
                  <a:lnTo>
                    <a:pt x="53699" y="152260"/>
                  </a:lnTo>
                  <a:lnTo>
                    <a:pt x="103160" y="128838"/>
                  </a:lnTo>
                  <a:lnTo>
                    <a:pt x="167075" y="106792"/>
                  </a:lnTo>
                  <a:lnTo>
                    <a:pt x="204132" y="96341"/>
                  </a:lnTo>
                  <a:lnTo>
                    <a:pt x="244419" y="86302"/>
                  </a:lnTo>
                  <a:lnTo>
                    <a:pt x="287808" y="76696"/>
                  </a:lnTo>
                  <a:lnTo>
                    <a:pt x="334169" y="67547"/>
                  </a:lnTo>
                  <a:lnTo>
                    <a:pt x="383377" y="58876"/>
                  </a:lnTo>
                  <a:lnTo>
                    <a:pt x="435301" y="50708"/>
                  </a:lnTo>
                  <a:lnTo>
                    <a:pt x="489815" y="43063"/>
                  </a:lnTo>
                  <a:lnTo>
                    <a:pt x="546791" y="35964"/>
                  </a:lnTo>
                  <a:lnTo>
                    <a:pt x="606100" y="29435"/>
                  </a:lnTo>
                  <a:lnTo>
                    <a:pt x="667615" y="23498"/>
                  </a:lnTo>
                  <a:lnTo>
                    <a:pt x="731207" y="18174"/>
                  </a:lnTo>
                  <a:lnTo>
                    <a:pt x="796748" y="13488"/>
                  </a:lnTo>
                  <a:lnTo>
                    <a:pt x="864112" y="9460"/>
                  </a:lnTo>
                  <a:lnTo>
                    <a:pt x="933168" y="6114"/>
                  </a:lnTo>
                  <a:lnTo>
                    <a:pt x="1003791" y="3473"/>
                  </a:lnTo>
                  <a:lnTo>
                    <a:pt x="1075851" y="1558"/>
                  </a:lnTo>
                  <a:lnTo>
                    <a:pt x="1149220" y="393"/>
                  </a:lnTo>
                  <a:lnTo>
                    <a:pt x="1223772" y="0"/>
                  </a:lnTo>
                  <a:lnTo>
                    <a:pt x="1298323" y="393"/>
                  </a:lnTo>
                  <a:lnTo>
                    <a:pt x="1371692" y="1558"/>
                  </a:lnTo>
                  <a:lnTo>
                    <a:pt x="1443752" y="3473"/>
                  </a:lnTo>
                  <a:lnTo>
                    <a:pt x="1514375" y="6114"/>
                  </a:lnTo>
                  <a:lnTo>
                    <a:pt x="1583431" y="9460"/>
                  </a:lnTo>
                  <a:lnTo>
                    <a:pt x="1650795" y="13488"/>
                  </a:lnTo>
                  <a:lnTo>
                    <a:pt x="1716336" y="18174"/>
                  </a:lnTo>
                  <a:lnTo>
                    <a:pt x="1779928" y="23498"/>
                  </a:lnTo>
                  <a:lnTo>
                    <a:pt x="1841443" y="29435"/>
                  </a:lnTo>
                  <a:lnTo>
                    <a:pt x="1900752" y="35964"/>
                  </a:lnTo>
                  <a:lnTo>
                    <a:pt x="1957728" y="43063"/>
                  </a:lnTo>
                  <a:lnTo>
                    <a:pt x="2012242" y="50708"/>
                  </a:lnTo>
                  <a:lnTo>
                    <a:pt x="2064166" y="58876"/>
                  </a:lnTo>
                  <a:lnTo>
                    <a:pt x="2113374" y="67547"/>
                  </a:lnTo>
                  <a:lnTo>
                    <a:pt x="2159735" y="76696"/>
                  </a:lnTo>
                  <a:lnTo>
                    <a:pt x="2203124" y="86302"/>
                  </a:lnTo>
                  <a:lnTo>
                    <a:pt x="2243411" y="96341"/>
                  </a:lnTo>
                  <a:lnTo>
                    <a:pt x="2280468" y="106792"/>
                  </a:lnTo>
                  <a:lnTo>
                    <a:pt x="2344383" y="128838"/>
                  </a:lnTo>
                  <a:lnTo>
                    <a:pt x="2393844" y="152260"/>
                  </a:lnTo>
                  <a:lnTo>
                    <a:pt x="2427828" y="176875"/>
                  </a:lnTo>
                  <a:lnTo>
                    <a:pt x="2447544" y="215645"/>
                  </a:lnTo>
                  <a:lnTo>
                    <a:pt x="2445310" y="228785"/>
                  </a:lnTo>
                  <a:lnTo>
                    <a:pt x="2412834" y="266862"/>
                  </a:lnTo>
                  <a:lnTo>
                    <a:pt x="2370984" y="290903"/>
                  </a:lnTo>
                  <a:lnTo>
                    <a:pt x="2314168" y="313659"/>
                  </a:lnTo>
                  <a:lnTo>
                    <a:pt x="2243411" y="334950"/>
                  </a:lnTo>
                  <a:lnTo>
                    <a:pt x="2203124" y="344989"/>
                  </a:lnTo>
                  <a:lnTo>
                    <a:pt x="2159735" y="354595"/>
                  </a:lnTo>
                  <a:lnTo>
                    <a:pt x="2113374" y="363744"/>
                  </a:lnTo>
                  <a:lnTo>
                    <a:pt x="2064166" y="372415"/>
                  </a:lnTo>
                  <a:lnTo>
                    <a:pt x="2012242" y="380583"/>
                  </a:lnTo>
                  <a:lnTo>
                    <a:pt x="1957728" y="388228"/>
                  </a:lnTo>
                  <a:lnTo>
                    <a:pt x="1900752" y="395327"/>
                  </a:lnTo>
                  <a:lnTo>
                    <a:pt x="1841443" y="401856"/>
                  </a:lnTo>
                  <a:lnTo>
                    <a:pt x="1779928" y="407793"/>
                  </a:lnTo>
                  <a:lnTo>
                    <a:pt x="1716336" y="413117"/>
                  </a:lnTo>
                  <a:lnTo>
                    <a:pt x="1650795" y="417803"/>
                  </a:lnTo>
                  <a:lnTo>
                    <a:pt x="1583431" y="421831"/>
                  </a:lnTo>
                  <a:lnTo>
                    <a:pt x="1514375" y="425177"/>
                  </a:lnTo>
                  <a:lnTo>
                    <a:pt x="1443752" y="427818"/>
                  </a:lnTo>
                  <a:lnTo>
                    <a:pt x="1371692" y="429733"/>
                  </a:lnTo>
                  <a:lnTo>
                    <a:pt x="1298323" y="430898"/>
                  </a:lnTo>
                  <a:lnTo>
                    <a:pt x="1223772" y="431291"/>
                  </a:lnTo>
                  <a:lnTo>
                    <a:pt x="1149220" y="430898"/>
                  </a:lnTo>
                  <a:lnTo>
                    <a:pt x="1075851" y="429733"/>
                  </a:lnTo>
                  <a:lnTo>
                    <a:pt x="1003791" y="427818"/>
                  </a:lnTo>
                  <a:lnTo>
                    <a:pt x="933168" y="425177"/>
                  </a:lnTo>
                  <a:lnTo>
                    <a:pt x="864112" y="421831"/>
                  </a:lnTo>
                  <a:lnTo>
                    <a:pt x="796748" y="417803"/>
                  </a:lnTo>
                  <a:lnTo>
                    <a:pt x="731207" y="413117"/>
                  </a:lnTo>
                  <a:lnTo>
                    <a:pt x="667615" y="407793"/>
                  </a:lnTo>
                  <a:lnTo>
                    <a:pt x="606100" y="401856"/>
                  </a:lnTo>
                  <a:lnTo>
                    <a:pt x="546791" y="395327"/>
                  </a:lnTo>
                  <a:lnTo>
                    <a:pt x="489815" y="388228"/>
                  </a:lnTo>
                  <a:lnTo>
                    <a:pt x="435301" y="380583"/>
                  </a:lnTo>
                  <a:lnTo>
                    <a:pt x="383377" y="372415"/>
                  </a:lnTo>
                  <a:lnTo>
                    <a:pt x="334169" y="363744"/>
                  </a:lnTo>
                  <a:lnTo>
                    <a:pt x="287808" y="354595"/>
                  </a:lnTo>
                  <a:lnTo>
                    <a:pt x="244419" y="344989"/>
                  </a:lnTo>
                  <a:lnTo>
                    <a:pt x="204132" y="334950"/>
                  </a:lnTo>
                  <a:lnTo>
                    <a:pt x="167075" y="324499"/>
                  </a:lnTo>
                  <a:lnTo>
                    <a:pt x="103160" y="302453"/>
                  </a:lnTo>
                  <a:lnTo>
                    <a:pt x="53699" y="279031"/>
                  </a:lnTo>
                  <a:lnTo>
                    <a:pt x="19715" y="254416"/>
                  </a:lnTo>
                  <a:lnTo>
                    <a:pt x="0" y="215645"/>
                  </a:lnTo>
                  <a:close/>
                </a:path>
              </a:pathLst>
            </a:custGeom>
            <a:ln w="25399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131051" y="4192523"/>
              <a:ext cx="769620" cy="1233170"/>
            </a:xfrm>
            <a:custGeom>
              <a:avLst/>
              <a:gdLst/>
              <a:ahLst/>
              <a:cxnLst/>
              <a:rect l="l" t="t" r="r" b="b"/>
              <a:pathLst>
                <a:path w="769620" h="1233170">
                  <a:moveTo>
                    <a:pt x="655658" y="131292"/>
                  </a:moveTo>
                  <a:lnTo>
                    <a:pt x="0" y="1203070"/>
                  </a:lnTo>
                  <a:lnTo>
                    <a:pt x="48768" y="1232916"/>
                  </a:lnTo>
                  <a:lnTo>
                    <a:pt x="704426" y="161137"/>
                  </a:lnTo>
                  <a:lnTo>
                    <a:pt x="655658" y="131292"/>
                  </a:lnTo>
                  <a:close/>
                </a:path>
                <a:path w="769620" h="1233170">
                  <a:moveTo>
                    <a:pt x="760392" y="106933"/>
                  </a:moveTo>
                  <a:lnTo>
                    <a:pt x="670559" y="106933"/>
                  </a:lnTo>
                  <a:lnTo>
                    <a:pt x="719327" y="136778"/>
                  </a:lnTo>
                  <a:lnTo>
                    <a:pt x="704426" y="161137"/>
                  </a:lnTo>
                  <a:lnTo>
                    <a:pt x="753237" y="191007"/>
                  </a:lnTo>
                  <a:lnTo>
                    <a:pt x="760392" y="106933"/>
                  </a:lnTo>
                  <a:close/>
                </a:path>
                <a:path w="769620" h="1233170">
                  <a:moveTo>
                    <a:pt x="670559" y="106933"/>
                  </a:moveTo>
                  <a:lnTo>
                    <a:pt x="655658" y="131292"/>
                  </a:lnTo>
                  <a:lnTo>
                    <a:pt x="704426" y="161137"/>
                  </a:lnTo>
                  <a:lnTo>
                    <a:pt x="719327" y="136778"/>
                  </a:lnTo>
                  <a:lnTo>
                    <a:pt x="670559" y="106933"/>
                  </a:lnTo>
                  <a:close/>
                </a:path>
                <a:path w="769620" h="1233170">
                  <a:moveTo>
                    <a:pt x="769493" y="0"/>
                  </a:moveTo>
                  <a:lnTo>
                    <a:pt x="606932" y="101473"/>
                  </a:lnTo>
                  <a:lnTo>
                    <a:pt x="655658" y="131292"/>
                  </a:lnTo>
                  <a:lnTo>
                    <a:pt x="670559" y="106933"/>
                  </a:lnTo>
                  <a:lnTo>
                    <a:pt x="760392" y="106933"/>
                  </a:lnTo>
                  <a:lnTo>
                    <a:pt x="769493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47672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5" h="192404">
                <a:moveTo>
                  <a:pt x="0" y="0"/>
                </a:moveTo>
                <a:lnTo>
                  <a:pt x="1523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395727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5" h="192404">
                <a:moveTo>
                  <a:pt x="0" y="0"/>
                </a:moveTo>
                <a:lnTo>
                  <a:pt x="1524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43783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5" h="192404">
                <a:moveTo>
                  <a:pt x="0" y="0"/>
                </a:moveTo>
                <a:lnTo>
                  <a:pt x="1524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91840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4" h="192404">
                <a:moveTo>
                  <a:pt x="0" y="0"/>
                </a:moveTo>
                <a:lnTo>
                  <a:pt x="1524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39896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4" h="192404">
                <a:moveTo>
                  <a:pt x="0" y="0"/>
                </a:moveTo>
                <a:lnTo>
                  <a:pt x="1524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87952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4" h="192404">
                <a:moveTo>
                  <a:pt x="0" y="0"/>
                </a:moveTo>
                <a:lnTo>
                  <a:pt x="1524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062728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4" h="192404">
                <a:moveTo>
                  <a:pt x="0" y="0"/>
                </a:moveTo>
                <a:lnTo>
                  <a:pt x="1524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510784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4" h="192404">
                <a:moveTo>
                  <a:pt x="0" y="0"/>
                </a:moveTo>
                <a:lnTo>
                  <a:pt x="1524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957315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4" h="192404">
                <a:moveTo>
                  <a:pt x="0" y="0"/>
                </a:moveTo>
                <a:lnTo>
                  <a:pt x="1524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05371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4" h="192404">
                <a:moveTo>
                  <a:pt x="0" y="0"/>
                </a:moveTo>
                <a:lnTo>
                  <a:pt x="1524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53428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4" h="192404">
                <a:moveTo>
                  <a:pt x="0" y="0"/>
                </a:moveTo>
                <a:lnTo>
                  <a:pt x="1524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301483" y="5736335"/>
            <a:ext cx="1905" cy="192405"/>
          </a:xfrm>
          <a:custGeom>
            <a:avLst/>
            <a:gdLst/>
            <a:ahLst/>
            <a:cxnLst/>
            <a:rect l="l" t="t" r="r" b="b"/>
            <a:pathLst>
              <a:path w="1904" h="192404">
                <a:moveTo>
                  <a:pt x="0" y="0"/>
                </a:moveTo>
                <a:lnTo>
                  <a:pt x="1524" y="192023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493519" y="1338072"/>
            <a:ext cx="7016750" cy="4590415"/>
          </a:xfrm>
          <a:custGeom>
            <a:avLst/>
            <a:gdLst/>
            <a:ahLst/>
            <a:cxnLst/>
            <a:rect l="l" t="t" r="r" b="b"/>
            <a:pathLst>
              <a:path w="7016750" h="4590415">
                <a:moveTo>
                  <a:pt x="3142488" y="4398264"/>
                </a:moveTo>
                <a:lnTo>
                  <a:pt x="3144012" y="4590288"/>
                </a:lnTo>
              </a:path>
              <a:path w="7016750" h="4590415">
                <a:moveTo>
                  <a:pt x="0" y="0"/>
                </a:moveTo>
                <a:lnTo>
                  <a:pt x="0" y="4590288"/>
                </a:lnTo>
                <a:lnTo>
                  <a:pt x="7016496" y="4590288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15900" y="1266190"/>
            <a:ext cx="1011555" cy="86868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indent="269875">
              <a:lnSpc>
                <a:spcPct val="103600"/>
              </a:lnSpc>
              <a:spcBef>
                <a:spcPts val="20"/>
              </a:spcBef>
            </a:pPr>
            <a:r>
              <a:rPr sz="1800" b="1" dirty="0">
                <a:latin typeface="Calibri"/>
                <a:cs typeface="Calibri"/>
              </a:rPr>
              <a:t>Price</a:t>
            </a:r>
            <a:r>
              <a:rPr sz="1800" b="1" spc="-25" dirty="0">
                <a:latin typeface="Calibri"/>
                <a:cs typeface="Calibri"/>
              </a:rPr>
              <a:t> of </a:t>
            </a:r>
            <a:r>
              <a:rPr sz="1800" b="1" dirty="0">
                <a:latin typeface="Calibri"/>
                <a:cs typeface="Calibri"/>
              </a:rPr>
              <a:t>Ice-</a:t>
            </a:r>
            <a:r>
              <a:rPr sz="1800" b="1" spc="-10" dirty="0">
                <a:latin typeface="Calibri"/>
                <a:cs typeface="Calibri"/>
              </a:rPr>
              <a:t>Cream</a:t>
            </a:r>
            <a:endParaRPr sz="1800">
              <a:latin typeface="Calibri"/>
              <a:cs typeface="Calibri"/>
            </a:endParaRPr>
          </a:p>
          <a:p>
            <a:pPr marL="393700">
              <a:lnSpc>
                <a:spcPct val="100000"/>
              </a:lnSpc>
              <a:spcBef>
                <a:spcPts val="80"/>
              </a:spcBef>
            </a:pPr>
            <a:r>
              <a:rPr sz="1800" b="1" spc="-10" dirty="0">
                <a:latin typeface="Calibri"/>
                <a:cs typeface="Calibri"/>
              </a:rPr>
              <a:t>Cones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21130" y="5899505"/>
            <a:ext cx="6643370" cy="60960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452120" algn="l"/>
                <a:tab pos="912494" algn="l"/>
                <a:tab pos="1358265" algn="l"/>
                <a:tab pos="1812925" algn="l"/>
                <a:tab pos="2258695" algn="l"/>
                <a:tab pos="2713355" algn="l"/>
                <a:tab pos="3159125" algn="l"/>
                <a:tab pos="3581400" algn="l"/>
                <a:tab pos="4034154" algn="l"/>
                <a:tab pos="4416425" algn="l"/>
                <a:tab pos="4857750" algn="l"/>
                <a:tab pos="5304155" algn="l"/>
                <a:tab pos="5751830" algn="l"/>
              </a:tabLst>
            </a:pPr>
            <a:r>
              <a:rPr sz="1800" spc="-50" dirty="0">
                <a:latin typeface="Calibri"/>
                <a:cs typeface="Calibri"/>
              </a:rPr>
              <a:t>0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1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2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3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4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5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6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7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8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9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10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11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12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13</a:t>
            </a:r>
            <a:endParaRPr sz="1800">
              <a:latin typeface="Calibri"/>
              <a:cs typeface="Calibri"/>
            </a:endParaRPr>
          </a:p>
          <a:p>
            <a:pPr marL="3918585">
              <a:lnSpc>
                <a:spcPct val="100000"/>
              </a:lnSpc>
              <a:spcBef>
                <a:spcPts val="135"/>
              </a:spcBef>
            </a:pPr>
            <a:r>
              <a:rPr sz="1800" b="1" dirty="0">
                <a:latin typeface="Calibri"/>
                <a:cs typeface="Calibri"/>
              </a:rPr>
              <a:t>Quantity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Ice-Cream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Cones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688014" y="4860035"/>
            <a:ext cx="1909445" cy="949325"/>
            <a:chOff x="4688014" y="4860035"/>
            <a:chExt cx="1909445" cy="949325"/>
          </a:xfrm>
        </p:grpSpPr>
        <p:sp>
          <p:nvSpPr>
            <p:cNvPr id="18" name="object 18"/>
            <p:cNvSpPr/>
            <p:nvPr/>
          </p:nvSpPr>
          <p:spPr>
            <a:xfrm>
              <a:off x="4698492" y="5137403"/>
              <a:ext cx="471170" cy="661670"/>
            </a:xfrm>
            <a:custGeom>
              <a:avLst/>
              <a:gdLst/>
              <a:ahLst/>
              <a:cxnLst/>
              <a:rect l="l" t="t" r="r" b="b"/>
              <a:pathLst>
                <a:path w="471170" h="661670">
                  <a:moveTo>
                    <a:pt x="470916" y="0"/>
                  </a:moveTo>
                  <a:lnTo>
                    <a:pt x="0" y="661416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169408" y="4860035"/>
              <a:ext cx="1428115" cy="725805"/>
            </a:xfrm>
            <a:custGeom>
              <a:avLst/>
              <a:gdLst/>
              <a:ahLst/>
              <a:cxnLst/>
              <a:rect l="l" t="t" r="r" b="b"/>
              <a:pathLst>
                <a:path w="1428115" h="725804">
                  <a:moveTo>
                    <a:pt x="1427988" y="0"/>
                  </a:moveTo>
                  <a:lnTo>
                    <a:pt x="0" y="0"/>
                  </a:lnTo>
                  <a:lnTo>
                    <a:pt x="0" y="725423"/>
                  </a:lnTo>
                  <a:lnTo>
                    <a:pt x="1427988" y="725423"/>
                  </a:lnTo>
                  <a:lnTo>
                    <a:pt x="1427988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242686" y="4905502"/>
            <a:ext cx="1084580" cy="58420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>
              <a:lnSpc>
                <a:spcPct val="103699"/>
              </a:lnSpc>
              <a:spcBef>
                <a:spcPts val="20"/>
              </a:spcBef>
            </a:pPr>
            <a:r>
              <a:rPr sz="1800" spc="-10" dirty="0">
                <a:latin typeface="Calibri"/>
                <a:cs typeface="Calibri"/>
              </a:rPr>
              <a:t>Equilibrium quantity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533334" y="3067811"/>
            <a:ext cx="2249805" cy="384175"/>
            <a:chOff x="1533334" y="3067811"/>
            <a:chExt cx="2249805" cy="384175"/>
          </a:xfrm>
        </p:grpSpPr>
        <p:sp>
          <p:nvSpPr>
            <p:cNvPr id="22" name="object 22"/>
            <p:cNvSpPr/>
            <p:nvPr/>
          </p:nvSpPr>
          <p:spPr>
            <a:xfrm>
              <a:off x="1543812" y="3236975"/>
              <a:ext cx="212090" cy="170815"/>
            </a:xfrm>
            <a:custGeom>
              <a:avLst/>
              <a:gdLst/>
              <a:ahLst/>
              <a:cxnLst/>
              <a:rect l="l" t="t" r="r" b="b"/>
              <a:pathLst>
                <a:path w="212089" h="170814">
                  <a:moveTo>
                    <a:pt x="211836" y="0"/>
                  </a:moveTo>
                  <a:lnTo>
                    <a:pt x="0" y="170687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735836" y="3067811"/>
              <a:ext cx="2047239" cy="384175"/>
            </a:xfrm>
            <a:custGeom>
              <a:avLst/>
              <a:gdLst/>
              <a:ahLst/>
              <a:cxnLst/>
              <a:rect l="l" t="t" r="r" b="b"/>
              <a:pathLst>
                <a:path w="2047239" h="384175">
                  <a:moveTo>
                    <a:pt x="2046732" y="0"/>
                  </a:moveTo>
                  <a:lnTo>
                    <a:pt x="0" y="0"/>
                  </a:lnTo>
                  <a:lnTo>
                    <a:pt x="0" y="384048"/>
                  </a:lnTo>
                  <a:lnTo>
                    <a:pt x="2046732" y="384048"/>
                  </a:lnTo>
                  <a:lnTo>
                    <a:pt x="2046732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800605" y="3093846"/>
            <a:ext cx="16014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Equilibrium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price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774882" y="2980944"/>
            <a:ext cx="3209925" cy="524510"/>
            <a:chOff x="4774882" y="2980944"/>
            <a:chExt cx="3209925" cy="524510"/>
          </a:xfrm>
        </p:grpSpPr>
        <p:sp>
          <p:nvSpPr>
            <p:cNvPr id="26" name="object 26"/>
            <p:cNvSpPr/>
            <p:nvPr/>
          </p:nvSpPr>
          <p:spPr>
            <a:xfrm>
              <a:off x="4785360" y="3195828"/>
              <a:ext cx="1833880" cy="299085"/>
            </a:xfrm>
            <a:custGeom>
              <a:avLst/>
              <a:gdLst/>
              <a:ahLst/>
              <a:cxnLst/>
              <a:rect l="l" t="t" r="r" b="b"/>
              <a:pathLst>
                <a:path w="1833879" h="299085">
                  <a:moveTo>
                    <a:pt x="1833371" y="0"/>
                  </a:moveTo>
                  <a:lnTo>
                    <a:pt x="0" y="298704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577584" y="2980944"/>
              <a:ext cx="1407160" cy="426720"/>
            </a:xfrm>
            <a:custGeom>
              <a:avLst/>
              <a:gdLst/>
              <a:ahLst/>
              <a:cxnLst/>
              <a:rect l="l" t="t" r="r" b="b"/>
              <a:pathLst>
                <a:path w="1407159" h="426720">
                  <a:moveTo>
                    <a:pt x="1406652" y="0"/>
                  </a:moveTo>
                  <a:lnTo>
                    <a:pt x="0" y="0"/>
                  </a:lnTo>
                  <a:lnTo>
                    <a:pt x="0" y="426720"/>
                  </a:lnTo>
                  <a:lnTo>
                    <a:pt x="1406652" y="426720"/>
                  </a:lnTo>
                  <a:lnTo>
                    <a:pt x="1406652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6619493" y="3033521"/>
            <a:ext cx="10845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Equilibrium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778507" y="2042160"/>
            <a:ext cx="5544820" cy="2966085"/>
          </a:xfrm>
          <a:custGeom>
            <a:avLst/>
            <a:gdLst/>
            <a:ahLst/>
            <a:cxnLst/>
            <a:rect l="l" t="t" r="r" b="b"/>
            <a:pathLst>
              <a:path w="5544820" h="2966085">
                <a:moveTo>
                  <a:pt x="5544312" y="0"/>
                </a:moveTo>
                <a:lnTo>
                  <a:pt x="0" y="2965704"/>
                </a:lnTo>
              </a:path>
            </a:pathLst>
          </a:custGeom>
          <a:ln w="63500">
            <a:solidFill>
              <a:srgbClr val="004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7357618" y="1833117"/>
            <a:ext cx="647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Supply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883664" y="2020823"/>
            <a:ext cx="5631180" cy="3009900"/>
          </a:xfrm>
          <a:custGeom>
            <a:avLst/>
            <a:gdLst/>
            <a:ahLst/>
            <a:cxnLst/>
            <a:rect l="l" t="t" r="r" b="b"/>
            <a:pathLst>
              <a:path w="5631180" h="3009900">
                <a:moveTo>
                  <a:pt x="0" y="0"/>
                </a:moveTo>
                <a:lnTo>
                  <a:pt x="5631180" y="3009900"/>
                </a:lnTo>
              </a:path>
            </a:pathLst>
          </a:custGeom>
          <a:ln w="63500">
            <a:solidFill>
              <a:srgbClr val="004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7535418" y="4880229"/>
            <a:ext cx="813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Demand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1512157" y="3404489"/>
            <a:ext cx="3187065" cy="2342515"/>
            <a:chOff x="1512157" y="3404489"/>
            <a:chExt cx="3187065" cy="2342515"/>
          </a:xfrm>
        </p:grpSpPr>
        <p:sp>
          <p:nvSpPr>
            <p:cNvPr id="34" name="object 34"/>
            <p:cNvSpPr/>
            <p:nvPr/>
          </p:nvSpPr>
          <p:spPr>
            <a:xfrm>
              <a:off x="1522475" y="3494532"/>
              <a:ext cx="3114040" cy="2242185"/>
            </a:xfrm>
            <a:custGeom>
              <a:avLst/>
              <a:gdLst/>
              <a:ahLst/>
              <a:cxnLst/>
              <a:rect l="l" t="t" r="r" b="b"/>
              <a:pathLst>
                <a:path w="3114040" h="2242185">
                  <a:moveTo>
                    <a:pt x="0" y="0"/>
                  </a:moveTo>
                  <a:lnTo>
                    <a:pt x="3092196" y="1523"/>
                  </a:lnTo>
                </a:path>
                <a:path w="3114040" h="2242185">
                  <a:moveTo>
                    <a:pt x="3092196" y="0"/>
                  </a:moveTo>
                  <a:lnTo>
                    <a:pt x="3113532" y="63500"/>
                  </a:lnTo>
                  <a:lnTo>
                    <a:pt x="3113532" y="2241804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45965" y="3404489"/>
              <a:ext cx="152654" cy="155701"/>
            </a:xfrm>
            <a:prstGeom prst="rect">
              <a:avLst/>
            </a:prstGeom>
          </p:spPr>
        </p:pic>
      </p:grpSp>
      <p:sp>
        <p:nvSpPr>
          <p:cNvPr id="36" name="object 36"/>
          <p:cNvSpPr txBox="1"/>
          <p:nvPr/>
        </p:nvSpPr>
        <p:spPr>
          <a:xfrm>
            <a:off x="819403" y="3344367"/>
            <a:ext cx="59944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€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2.00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38" name="object 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457" rIns="0" bIns="0" rtlCol="0">
            <a:spAutoFit/>
          </a:bodyPr>
          <a:lstStyle/>
          <a:p>
            <a:pPr marL="32702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EXAMPLE</a:t>
            </a:r>
            <a:r>
              <a:rPr sz="2200" spc="-20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dirty="0"/>
              <a:t>AN</a:t>
            </a:r>
            <a:r>
              <a:rPr sz="2200" spc="-40" dirty="0"/>
              <a:t> </a:t>
            </a:r>
            <a:r>
              <a:rPr sz="2200" spc="-10" dirty="0"/>
              <a:t>EQUILIBRIUM</a:t>
            </a:r>
            <a:endParaRPr sz="2200"/>
          </a:p>
          <a:p>
            <a:pPr marL="327025">
              <a:lnSpc>
                <a:spcPct val="100000"/>
              </a:lnSpc>
            </a:pP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market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20" dirty="0">
                <a:solidFill>
                  <a:srgbClr val="000000"/>
                </a:solidFill>
                <a:latin typeface="Calibri"/>
                <a:cs typeface="Calibri"/>
              </a:rPr>
              <a:t>ice-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cream</a:t>
            </a:r>
            <a:r>
              <a:rPr sz="2200" b="0"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10" dirty="0">
                <a:solidFill>
                  <a:srgbClr val="000000"/>
                </a:solidFill>
                <a:latin typeface="Calibri"/>
                <a:cs typeface="Calibri"/>
              </a:rPr>
              <a:t>cones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39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95"/>
              </a:spcBef>
            </a:pPr>
            <a:r>
              <a:rPr sz="2200" spc="-10" dirty="0"/>
              <a:t>EQUILIBRIUM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123035"/>
            <a:ext cx="8333740" cy="3500754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580"/>
              </a:spcBef>
              <a:buClr>
                <a:srgbClr val="000000"/>
              </a:buClr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Equilibrium</a:t>
            </a:r>
            <a:r>
              <a:rPr sz="2000" spc="-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  <a:p>
            <a:pPr marL="812800" lvl="1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balances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demanded.</a:t>
            </a:r>
            <a:endParaRPr sz="2000">
              <a:latin typeface="Calibri"/>
              <a:cs typeface="Calibri"/>
            </a:endParaRPr>
          </a:p>
          <a:p>
            <a:pPr marL="812800" lvl="1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On</a:t>
            </a:r>
            <a:r>
              <a:rPr sz="2000" spc="4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4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graph,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4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4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curves</a:t>
            </a:r>
            <a:endParaRPr sz="2000">
              <a:latin typeface="Calibri"/>
              <a:cs typeface="Calibri"/>
            </a:endParaRPr>
          </a:p>
          <a:p>
            <a:pPr marL="8128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intersect.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Equilibrium</a:t>
            </a:r>
            <a:r>
              <a:rPr sz="2000" spc="-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Quantity</a:t>
            </a:r>
            <a:endParaRPr sz="2000">
              <a:latin typeface="Calibri"/>
              <a:cs typeface="Calibri"/>
            </a:endParaRPr>
          </a:p>
          <a:p>
            <a:pPr marL="812800" marR="5715" lvl="1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equilibrium price.</a:t>
            </a:r>
            <a:endParaRPr sz="2000">
              <a:latin typeface="Calibri"/>
              <a:cs typeface="Calibri"/>
            </a:endParaRPr>
          </a:p>
          <a:p>
            <a:pPr marL="812800" lvl="1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On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graph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curves</a:t>
            </a:r>
            <a:endParaRPr sz="2000">
              <a:latin typeface="Calibri"/>
              <a:cs typeface="Calibri"/>
            </a:endParaRPr>
          </a:p>
          <a:p>
            <a:pPr marL="8128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intersect.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39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95"/>
              </a:spcBef>
            </a:pPr>
            <a:r>
              <a:rPr sz="2200" spc="-10" dirty="0"/>
              <a:t>EXCESS</a:t>
            </a:r>
            <a:r>
              <a:rPr sz="2200" spc="-70" dirty="0"/>
              <a:t> </a:t>
            </a:r>
            <a:r>
              <a:rPr sz="2200" spc="-30" dirty="0"/>
              <a:t>SUPPLY</a:t>
            </a:r>
            <a:r>
              <a:rPr sz="2200" spc="-65" dirty="0"/>
              <a:t> </a:t>
            </a:r>
            <a:r>
              <a:rPr sz="2200" dirty="0"/>
              <a:t>AND</a:t>
            </a:r>
            <a:r>
              <a:rPr sz="2200" spc="-70" dirty="0"/>
              <a:t> </a:t>
            </a:r>
            <a:r>
              <a:rPr sz="2200" spc="-10" dirty="0"/>
              <a:t>EXCESS</a:t>
            </a:r>
            <a:r>
              <a:rPr sz="2200" spc="-75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183386"/>
            <a:ext cx="8333105" cy="2404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What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happens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equilibrium?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may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higher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demand: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excess</a:t>
            </a:r>
            <a:r>
              <a:rPr sz="2000" b="1" spc="2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supply</a:t>
            </a:r>
            <a:r>
              <a:rPr sz="2000" dirty="0">
                <a:latin typeface="Calibri"/>
                <a:cs typeface="Calibri"/>
              </a:rPr>
              <a:t>.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surplus</a:t>
            </a:r>
            <a:r>
              <a:rPr sz="2000" spc="2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2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good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may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lower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demand: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excess</a:t>
            </a:r>
            <a:r>
              <a:rPr sz="2000" b="1" spc="1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.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shortage</a:t>
            </a:r>
            <a:r>
              <a:rPr sz="2000" spc="1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10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the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good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006854" y="1776983"/>
            <a:ext cx="5665470" cy="4074160"/>
            <a:chOff x="2006854" y="1776983"/>
            <a:chExt cx="5665470" cy="4074160"/>
          </a:xfrm>
        </p:grpSpPr>
        <p:sp>
          <p:nvSpPr>
            <p:cNvPr id="3" name="object 3"/>
            <p:cNvSpPr/>
            <p:nvPr/>
          </p:nvSpPr>
          <p:spPr>
            <a:xfrm>
              <a:off x="2123694" y="1917953"/>
              <a:ext cx="5221605" cy="3705225"/>
            </a:xfrm>
            <a:custGeom>
              <a:avLst/>
              <a:gdLst/>
              <a:ahLst/>
              <a:cxnLst/>
              <a:rect l="l" t="t" r="r" b="b"/>
              <a:pathLst>
                <a:path w="5221605" h="3705225">
                  <a:moveTo>
                    <a:pt x="0" y="3704844"/>
                  </a:moveTo>
                  <a:lnTo>
                    <a:pt x="5221224" y="3704844"/>
                  </a:lnTo>
                  <a:lnTo>
                    <a:pt x="5221224" y="0"/>
                  </a:lnTo>
                  <a:lnTo>
                    <a:pt x="0" y="0"/>
                  </a:lnTo>
                  <a:lnTo>
                    <a:pt x="0" y="3704844"/>
                  </a:lnTo>
                  <a:close/>
                </a:path>
              </a:pathLst>
            </a:custGeom>
            <a:ln w="233362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22932" y="1917191"/>
              <a:ext cx="5221605" cy="3705225"/>
            </a:xfrm>
            <a:custGeom>
              <a:avLst/>
              <a:gdLst/>
              <a:ahLst/>
              <a:cxnLst/>
              <a:rect l="l" t="t" r="r" b="b"/>
              <a:pathLst>
                <a:path w="5221605" h="3705225">
                  <a:moveTo>
                    <a:pt x="0" y="3704844"/>
                  </a:moveTo>
                  <a:lnTo>
                    <a:pt x="5221224" y="3704844"/>
                  </a:lnTo>
                  <a:lnTo>
                    <a:pt x="5221224" y="0"/>
                  </a:lnTo>
                  <a:lnTo>
                    <a:pt x="0" y="0"/>
                  </a:lnTo>
                  <a:lnTo>
                    <a:pt x="0" y="3704844"/>
                  </a:lnTo>
                  <a:close/>
                </a:path>
              </a:pathLst>
            </a:custGeom>
            <a:ln w="212725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39112" y="1776983"/>
              <a:ext cx="5633085" cy="4074160"/>
            </a:xfrm>
            <a:custGeom>
              <a:avLst/>
              <a:gdLst/>
              <a:ahLst/>
              <a:cxnLst/>
              <a:rect l="l" t="t" r="r" b="b"/>
              <a:pathLst>
                <a:path w="5633084" h="4074160">
                  <a:moveTo>
                    <a:pt x="5632703" y="0"/>
                  </a:moveTo>
                  <a:lnTo>
                    <a:pt x="0" y="0"/>
                  </a:lnTo>
                  <a:lnTo>
                    <a:pt x="0" y="4073652"/>
                  </a:lnTo>
                  <a:lnTo>
                    <a:pt x="5632703" y="4073652"/>
                  </a:lnTo>
                  <a:lnTo>
                    <a:pt x="56327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039112" y="1836419"/>
              <a:ext cx="5198745" cy="3682365"/>
            </a:xfrm>
            <a:custGeom>
              <a:avLst/>
              <a:gdLst/>
              <a:ahLst/>
              <a:cxnLst/>
              <a:rect l="l" t="t" r="r" b="b"/>
              <a:pathLst>
                <a:path w="5198745" h="3682365">
                  <a:moveTo>
                    <a:pt x="0" y="0"/>
                  </a:moveTo>
                  <a:lnTo>
                    <a:pt x="0" y="3681983"/>
                  </a:lnTo>
                  <a:lnTo>
                    <a:pt x="5198364" y="3681983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05078" y="1770806"/>
            <a:ext cx="968375" cy="84772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R="8890" algn="r">
              <a:lnSpc>
                <a:spcPct val="100000"/>
              </a:lnSpc>
              <a:spcBef>
                <a:spcPts val="215"/>
              </a:spcBef>
            </a:pPr>
            <a:r>
              <a:rPr sz="1700" b="1" dirty="0">
                <a:latin typeface="Calibri"/>
                <a:cs typeface="Calibri"/>
              </a:rPr>
              <a:t>Price</a:t>
            </a:r>
            <a:r>
              <a:rPr sz="1700" b="1" spc="-50" dirty="0">
                <a:latin typeface="Calibri"/>
                <a:cs typeface="Calibri"/>
              </a:rPr>
              <a:t> </a:t>
            </a:r>
            <a:r>
              <a:rPr sz="1700" b="1" spc="-25" dirty="0">
                <a:latin typeface="Calibri"/>
                <a:cs typeface="Calibri"/>
              </a:rPr>
              <a:t>of</a:t>
            </a:r>
            <a:endParaRPr sz="1700">
              <a:latin typeface="Calibri"/>
              <a:cs typeface="Calibri"/>
            </a:endParaRPr>
          </a:p>
          <a:p>
            <a:pPr marR="46990" algn="r">
              <a:lnSpc>
                <a:spcPct val="100000"/>
              </a:lnSpc>
              <a:spcBef>
                <a:spcPts val="125"/>
              </a:spcBef>
            </a:pPr>
            <a:r>
              <a:rPr sz="1700" b="1" spc="-20" dirty="0">
                <a:latin typeface="Calibri"/>
                <a:cs typeface="Calibri"/>
              </a:rPr>
              <a:t>Ice-</a:t>
            </a:r>
            <a:r>
              <a:rPr sz="1700" b="1" spc="-10" dirty="0">
                <a:latin typeface="Calibri"/>
                <a:cs typeface="Calibri"/>
              </a:rPr>
              <a:t>Cream</a:t>
            </a:r>
            <a:endParaRPr sz="17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110"/>
              </a:spcBef>
            </a:pPr>
            <a:r>
              <a:rPr sz="1700" b="1" spc="-10" dirty="0">
                <a:latin typeface="Calibri"/>
                <a:cs typeface="Calibri"/>
              </a:rPr>
              <a:t>Cones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32177" y="5523382"/>
            <a:ext cx="13525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50" dirty="0">
                <a:latin typeface="Calibri"/>
                <a:cs typeface="Calibri"/>
              </a:rPr>
              <a:t>0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219198" y="2417317"/>
            <a:ext cx="4265295" cy="2192655"/>
            <a:chOff x="2219198" y="2417317"/>
            <a:chExt cx="4265295" cy="2192655"/>
          </a:xfrm>
        </p:grpSpPr>
        <p:sp>
          <p:nvSpPr>
            <p:cNvPr id="10" name="object 10"/>
            <p:cNvSpPr/>
            <p:nvPr/>
          </p:nvSpPr>
          <p:spPr>
            <a:xfrm>
              <a:off x="2250948" y="2449067"/>
              <a:ext cx="4201795" cy="2129155"/>
            </a:xfrm>
            <a:custGeom>
              <a:avLst/>
              <a:gdLst/>
              <a:ahLst/>
              <a:cxnLst/>
              <a:rect l="l" t="t" r="r" b="b"/>
              <a:pathLst>
                <a:path w="4201795" h="2129154">
                  <a:moveTo>
                    <a:pt x="4073652" y="0"/>
                  </a:moveTo>
                  <a:lnTo>
                    <a:pt x="0" y="2109216"/>
                  </a:lnTo>
                </a:path>
                <a:path w="4201795" h="2129154">
                  <a:moveTo>
                    <a:pt x="64007" y="0"/>
                  </a:moveTo>
                  <a:lnTo>
                    <a:pt x="4201668" y="2129028"/>
                  </a:lnTo>
                </a:path>
              </a:pathLst>
            </a:custGeom>
            <a:ln w="63500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354324" y="2715767"/>
              <a:ext cx="1952625" cy="143510"/>
            </a:xfrm>
            <a:custGeom>
              <a:avLst/>
              <a:gdLst/>
              <a:ahLst/>
              <a:cxnLst/>
              <a:rect l="l" t="t" r="r" b="b"/>
              <a:pathLst>
                <a:path w="1952625" h="143510">
                  <a:moveTo>
                    <a:pt x="1952243" y="143256"/>
                  </a:moveTo>
                  <a:lnTo>
                    <a:pt x="1941639" y="116419"/>
                  </a:lnTo>
                  <a:lnTo>
                    <a:pt x="1915128" y="97250"/>
                  </a:lnTo>
                  <a:lnTo>
                    <a:pt x="1880663" y="85748"/>
                  </a:lnTo>
                  <a:lnTo>
                    <a:pt x="1846199" y="81915"/>
                  </a:lnTo>
                  <a:lnTo>
                    <a:pt x="1379970" y="81915"/>
                  </a:lnTo>
                  <a:lnTo>
                    <a:pt x="1140555" y="81915"/>
                  </a:lnTo>
                  <a:lnTo>
                    <a:pt x="1052349" y="81915"/>
                  </a:lnTo>
                  <a:lnTo>
                    <a:pt x="1039749" y="81915"/>
                  </a:lnTo>
                  <a:lnTo>
                    <a:pt x="1008598" y="74866"/>
                  </a:lnTo>
                  <a:lnTo>
                    <a:pt x="981424" y="56292"/>
                  </a:lnTo>
                  <a:lnTo>
                    <a:pt x="962203" y="30051"/>
                  </a:lnTo>
                  <a:lnTo>
                    <a:pt x="954913" y="0"/>
                  </a:lnTo>
                  <a:lnTo>
                    <a:pt x="950936" y="30051"/>
                  </a:lnTo>
                  <a:lnTo>
                    <a:pt x="939006" y="56292"/>
                  </a:lnTo>
                  <a:lnTo>
                    <a:pt x="919122" y="74866"/>
                  </a:lnTo>
                  <a:lnTo>
                    <a:pt x="891286" y="81915"/>
                  </a:lnTo>
                  <a:lnTo>
                    <a:pt x="425057" y="81915"/>
                  </a:lnTo>
                  <a:lnTo>
                    <a:pt x="185642" y="81915"/>
                  </a:lnTo>
                  <a:lnTo>
                    <a:pt x="97436" y="81915"/>
                  </a:lnTo>
                  <a:lnTo>
                    <a:pt x="84836" y="81915"/>
                  </a:lnTo>
                  <a:lnTo>
                    <a:pt x="53685" y="85748"/>
                  </a:lnTo>
                  <a:lnTo>
                    <a:pt x="26511" y="97250"/>
                  </a:lnTo>
                  <a:lnTo>
                    <a:pt x="7290" y="116419"/>
                  </a:lnTo>
                  <a:lnTo>
                    <a:pt x="0" y="143256"/>
                  </a:lnTo>
                </a:path>
              </a:pathLst>
            </a:custGeom>
            <a:ln w="20637">
              <a:solidFill>
                <a:srgbClr val="3E00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141465" y="2072767"/>
            <a:ext cx="61341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latin typeface="Calibri"/>
                <a:cs typeface="Calibri"/>
              </a:rPr>
              <a:t>Supply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40017" y="4708652"/>
            <a:ext cx="77025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latin typeface="Calibri"/>
                <a:cs typeface="Calibri"/>
              </a:rPr>
              <a:t>Demand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75684" y="1443989"/>
            <a:ext cx="153797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Calibri"/>
                <a:cs typeface="Calibri"/>
              </a:rPr>
              <a:t>(a)</a:t>
            </a:r>
            <a:r>
              <a:rPr sz="1700" b="1" spc="-3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Excess</a:t>
            </a:r>
            <a:r>
              <a:rPr sz="1700" b="1" spc="-50" dirty="0">
                <a:latin typeface="Calibri"/>
                <a:cs typeface="Calibri"/>
              </a:rPr>
              <a:t> </a:t>
            </a:r>
            <a:r>
              <a:rPr sz="1700" b="1" spc="-10" dirty="0">
                <a:latin typeface="Calibri"/>
                <a:cs typeface="Calibri"/>
              </a:rPr>
              <a:t>Supply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38627" y="5826252"/>
            <a:ext cx="1188720" cy="57150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5080" rIns="0" bIns="0" rtlCol="0">
            <a:spAutoFit/>
          </a:bodyPr>
          <a:lstStyle/>
          <a:p>
            <a:pPr marL="39370" marR="193675">
              <a:lnSpc>
                <a:spcPts val="2160"/>
              </a:lnSpc>
              <a:spcBef>
                <a:spcPts val="40"/>
              </a:spcBef>
            </a:pPr>
            <a:r>
              <a:rPr sz="1700" spc="-10" dirty="0">
                <a:latin typeface="Calibri"/>
                <a:cs typeface="Calibri"/>
              </a:rPr>
              <a:t>Quantity demanded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817364" y="5826252"/>
            <a:ext cx="977265" cy="57150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11430" rIns="0" bIns="0" rtlCol="0">
            <a:spAutoFit/>
          </a:bodyPr>
          <a:lstStyle/>
          <a:p>
            <a:pPr marL="56515" marR="142875">
              <a:lnSpc>
                <a:spcPts val="2160"/>
              </a:lnSpc>
              <a:spcBef>
                <a:spcPts val="90"/>
              </a:spcBef>
            </a:pPr>
            <a:r>
              <a:rPr sz="1700" spc="-10" dirty="0">
                <a:latin typeface="Calibri"/>
                <a:cs typeface="Calibri"/>
              </a:rPr>
              <a:t>Quantity supplied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84676" y="2348483"/>
            <a:ext cx="890269" cy="34798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32384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254"/>
              </a:spcBef>
            </a:pPr>
            <a:r>
              <a:rPr sz="1700" spc="-10" dirty="0">
                <a:latin typeface="Calibri"/>
                <a:cs typeface="Calibri"/>
              </a:rPr>
              <a:t>Surplus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55538" y="5572455"/>
            <a:ext cx="104711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latin typeface="Calibri"/>
                <a:cs typeface="Calibri"/>
              </a:rPr>
              <a:t>Quantity</a:t>
            </a:r>
            <a:r>
              <a:rPr sz="1700" b="1" spc="-55" dirty="0">
                <a:latin typeface="Calibri"/>
                <a:cs typeface="Calibri"/>
              </a:rPr>
              <a:t> </a:t>
            </a:r>
            <a:r>
              <a:rPr sz="1700" b="1" spc="-25" dirty="0">
                <a:latin typeface="Calibri"/>
                <a:cs typeface="Calibri"/>
              </a:rPr>
              <a:t>of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63741" y="5830946"/>
            <a:ext cx="971550" cy="57467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R="50800" algn="r">
              <a:lnSpc>
                <a:spcPct val="100000"/>
              </a:lnSpc>
              <a:spcBef>
                <a:spcPts val="219"/>
              </a:spcBef>
            </a:pPr>
            <a:r>
              <a:rPr sz="1700" b="1" spc="-10" dirty="0">
                <a:latin typeface="Calibri"/>
                <a:cs typeface="Calibri"/>
              </a:rPr>
              <a:t>Ice-Cream</a:t>
            </a:r>
            <a:endParaRPr sz="17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1700" b="1" spc="-10" dirty="0">
                <a:latin typeface="Calibri"/>
                <a:cs typeface="Calibri"/>
              </a:rPr>
              <a:t>Cones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248660" y="5523382"/>
            <a:ext cx="13525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50" dirty="0">
                <a:latin typeface="Calibri"/>
                <a:cs typeface="Calibri"/>
              </a:rPr>
              <a:t>4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3290315" y="2921507"/>
            <a:ext cx="105410" cy="2586355"/>
            <a:chOff x="3290315" y="2921507"/>
            <a:chExt cx="105410" cy="2586355"/>
          </a:xfrm>
        </p:grpSpPr>
        <p:sp>
          <p:nvSpPr>
            <p:cNvPr id="22" name="object 22"/>
            <p:cNvSpPr/>
            <p:nvPr/>
          </p:nvSpPr>
          <p:spPr>
            <a:xfrm>
              <a:off x="3342131" y="2962655"/>
              <a:ext cx="1905" cy="2534920"/>
            </a:xfrm>
            <a:custGeom>
              <a:avLst/>
              <a:gdLst/>
              <a:ahLst/>
              <a:cxnLst/>
              <a:rect l="l" t="t" r="r" b="b"/>
              <a:pathLst>
                <a:path w="1904" h="2534920">
                  <a:moveTo>
                    <a:pt x="0" y="0"/>
                  </a:moveTo>
                  <a:lnTo>
                    <a:pt x="1523" y="2534412"/>
                  </a:lnTo>
                </a:path>
              </a:pathLst>
            </a:custGeom>
            <a:ln w="20637">
              <a:solidFill>
                <a:srgbClr val="FF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90315" y="2921507"/>
              <a:ext cx="105156" cy="100583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1330578" y="2792095"/>
            <a:ext cx="571500" cy="8204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Calibri"/>
                <a:cs typeface="Calibri"/>
              </a:rPr>
              <a:t>€ </a:t>
            </a:r>
            <a:r>
              <a:rPr sz="1700" b="1" spc="-20" dirty="0">
                <a:latin typeface="Calibri"/>
                <a:cs typeface="Calibri"/>
              </a:rPr>
              <a:t>2.50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700">
              <a:latin typeface="Calibri"/>
              <a:cs typeface="Calibri"/>
            </a:endParaRPr>
          </a:p>
          <a:p>
            <a:pPr marR="35560" algn="r">
              <a:lnSpc>
                <a:spcPct val="100000"/>
              </a:lnSpc>
            </a:pPr>
            <a:r>
              <a:rPr sz="1700" b="1" spc="-20" dirty="0">
                <a:latin typeface="Calibri"/>
                <a:cs typeface="Calibri"/>
              </a:rPr>
              <a:t>2.00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160390" y="5523382"/>
            <a:ext cx="24511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25" dirty="0">
                <a:latin typeface="Calibri"/>
                <a:cs typeface="Calibri"/>
              </a:rPr>
              <a:t>10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048446" y="2921507"/>
            <a:ext cx="3322320" cy="2607945"/>
            <a:chOff x="2048446" y="2921507"/>
            <a:chExt cx="3322320" cy="2607945"/>
          </a:xfrm>
        </p:grpSpPr>
        <p:sp>
          <p:nvSpPr>
            <p:cNvPr id="27" name="object 27"/>
            <p:cNvSpPr/>
            <p:nvPr/>
          </p:nvSpPr>
          <p:spPr>
            <a:xfrm>
              <a:off x="2058923" y="2962655"/>
              <a:ext cx="3248025" cy="2555875"/>
            </a:xfrm>
            <a:custGeom>
              <a:avLst/>
              <a:gdLst/>
              <a:ahLst/>
              <a:cxnLst/>
              <a:rect l="l" t="t" r="r" b="b"/>
              <a:pathLst>
                <a:path w="3248025" h="2555875">
                  <a:moveTo>
                    <a:pt x="0" y="0"/>
                  </a:moveTo>
                  <a:lnTo>
                    <a:pt x="3247643" y="0"/>
                  </a:lnTo>
                  <a:lnTo>
                    <a:pt x="3247643" y="2555748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3895" y="2921507"/>
              <a:ext cx="106679" cy="100583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4244085" y="5523382"/>
            <a:ext cx="13525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50" dirty="0">
                <a:latin typeface="Calibri"/>
                <a:cs typeface="Calibri"/>
              </a:rPr>
              <a:t>7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2048605" y="3432047"/>
            <a:ext cx="2319655" cy="2096770"/>
            <a:chOff x="2048605" y="3432047"/>
            <a:chExt cx="2319655" cy="2096770"/>
          </a:xfrm>
        </p:grpSpPr>
        <p:sp>
          <p:nvSpPr>
            <p:cNvPr id="31" name="object 31"/>
            <p:cNvSpPr/>
            <p:nvPr/>
          </p:nvSpPr>
          <p:spPr>
            <a:xfrm>
              <a:off x="2058923" y="3473195"/>
              <a:ext cx="2258695" cy="2045335"/>
            </a:xfrm>
            <a:custGeom>
              <a:avLst/>
              <a:gdLst/>
              <a:ahLst/>
              <a:cxnLst/>
              <a:rect l="l" t="t" r="r" b="b"/>
              <a:pathLst>
                <a:path w="2258695" h="2045335">
                  <a:moveTo>
                    <a:pt x="0" y="0"/>
                  </a:moveTo>
                  <a:lnTo>
                    <a:pt x="2258567" y="0"/>
                  </a:lnTo>
                  <a:lnTo>
                    <a:pt x="2258567" y="2045207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67200" y="3432047"/>
              <a:ext cx="100584" cy="102107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2058923" y="3473195"/>
              <a:ext cx="2272665" cy="1905"/>
            </a:xfrm>
            <a:custGeom>
              <a:avLst/>
              <a:gdLst/>
              <a:ahLst/>
              <a:cxnLst/>
              <a:rect l="l" t="t" r="r" b="b"/>
              <a:pathLst>
                <a:path w="2272665" h="1904">
                  <a:moveTo>
                    <a:pt x="0" y="0"/>
                  </a:moveTo>
                  <a:lnTo>
                    <a:pt x="2272284" y="1524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457" rIns="0" bIns="0" rtlCol="0">
            <a:spAutoFit/>
          </a:bodyPr>
          <a:lstStyle/>
          <a:p>
            <a:pPr marL="32702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EXAMPLE</a:t>
            </a:r>
            <a:r>
              <a:rPr sz="2200" spc="-30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dirty="0"/>
              <a:t>A</a:t>
            </a:r>
            <a:r>
              <a:rPr sz="2200" spc="-55" dirty="0"/>
              <a:t> </a:t>
            </a:r>
            <a:r>
              <a:rPr sz="2200" dirty="0"/>
              <a:t>MARKET</a:t>
            </a:r>
            <a:r>
              <a:rPr sz="2200" spc="-45" dirty="0"/>
              <a:t> </a:t>
            </a:r>
            <a:r>
              <a:rPr sz="2200" dirty="0"/>
              <a:t>NOT</a:t>
            </a:r>
            <a:r>
              <a:rPr sz="2200" spc="-60" dirty="0"/>
              <a:t> </a:t>
            </a:r>
            <a:r>
              <a:rPr sz="2200" dirty="0"/>
              <a:t>IN</a:t>
            </a:r>
            <a:r>
              <a:rPr sz="2200" spc="-55" dirty="0"/>
              <a:t> </a:t>
            </a:r>
            <a:r>
              <a:rPr sz="2200" spc="-10" dirty="0"/>
              <a:t>EQUILIBRIUM</a:t>
            </a:r>
            <a:endParaRPr sz="2200"/>
          </a:p>
          <a:p>
            <a:pPr marL="327025">
              <a:lnSpc>
                <a:spcPct val="100000"/>
              </a:lnSpc>
            </a:pP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market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20" dirty="0">
                <a:solidFill>
                  <a:srgbClr val="000000"/>
                </a:solidFill>
                <a:latin typeface="Calibri"/>
                <a:cs typeface="Calibri"/>
              </a:rPr>
              <a:t>ice-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cream</a:t>
            </a:r>
            <a:r>
              <a:rPr sz="2200" b="0"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10" dirty="0">
                <a:solidFill>
                  <a:srgbClr val="000000"/>
                </a:solidFill>
                <a:latin typeface="Calibri"/>
                <a:cs typeface="Calibri"/>
              </a:rPr>
              <a:t>cones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50948" y="1816607"/>
            <a:ext cx="5179060" cy="3702050"/>
          </a:xfrm>
          <a:custGeom>
            <a:avLst/>
            <a:gdLst/>
            <a:ahLst/>
            <a:cxnLst/>
            <a:rect l="l" t="t" r="r" b="b"/>
            <a:pathLst>
              <a:path w="5179059" h="3702050">
                <a:moveTo>
                  <a:pt x="0" y="0"/>
                </a:moveTo>
                <a:lnTo>
                  <a:pt x="0" y="3701795"/>
                </a:lnTo>
                <a:lnTo>
                  <a:pt x="5178552" y="3701795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40079" y="1770806"/>
            <a:ext cx="962660" cy="84772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15"/>
              </a:spcBef>
            </a:pPr>
            <a:r>
              <a:rPr sz="1700" b="1" dirty="0">
                <a:latin typeface="Calibri"/>
                <a:cs typeface="Calibri"/>
              </a:rPr>
              <a:t>Price</a:t>
            </a:r>
            <a:r>
              <a:rPr sz="1700" b="1" spc="-50" dirty="0">
                <a:latin typeface="Calibri"/>
                <a:cs typeface="Calibri"/>
              </a:rPr>
              <a:t> </a:t>
            </a:r>
            <a:r>
              <a:rPr sz="1700" b="1" spc="-25" dirty="0">
                <a:latin typeface="Calibri"/>
                <a:cs typeface="Calibri"/>
              </a:rPr>
              <a:t>of</a:t>
            </a:r>
            <a:endParaRPr sz="1700">
              <a:latin typeface="Calibri"/>
              <a:cs typeface="Calibri"/>
            </a:endParaRPr>
          </a:p>
          <a:p>
            <a:pPr marR="41275" algn="r">
              <a:lnSpc>
                <a:spcPct val="100000"/>
              </a:lnSpc>
              <a:spcBef>
                <a:spcPts val="125"/>
              </a:spcBef>
            </a:pPr>
            <a:r>
              <a:rPr sz="1700" b="1" spc="-20" dirty="0">
                <a:latin typeface="Calibri"/>
                <a:cs typeface="Calibri"/>
              </a:rPr>
              <a:t>Ice-</a:t>
            </a:r>
            <a:r>
              <a:rPr sz="1700" b="1" spc="-10" dirty="0">
                <a:latin typeface="Calibri"/>
                <a:cs typeface="Calibri"/>
              </a:rPr>
              <a:t>Cream</a:t>
            </a:r>
            <a:endParaRPr sz="1700">
              <a:latin typeface="Calibri"/>
              <a:cs typeface="Calibri"/>
            </a:endParaRPr>
          </a:p>
          <a:p>
            <a:pPr marR="5715" algn="r">
              <a:lnSpc>
                <a:spcPct val="100000"/>
              </a:lnSpc>
              <a:spcBef>
                <a:spcPts val="110"/>
              </a:spcBef>
            </a:pPr>
            <a:r>
              <a:rPr sz="1700" b="1" spc="-10" dirty="0">
                <a:latin typeface="Calibri"/>
                <a:cs typeface="Calibri"/>
              </a:rPr>
              <a:t>Cones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54682" y="5523382"/>
            <a:ext cx="13525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50" dirty="0">
                <a:latin typeface="Calibri"/>
                <a:cs typeface="Calibri"/>
              </a:rPr>
              <a:t>0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27190" y="5559044"/>
            <a:ext cx="1077595" cy="846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8745" marR="35560" indent="-106680" algn="r">
              <a:lnSpc>
                <a:spcPct val="105400"/>
              </a:lnSpc>
              <a:spcBef>
                <a:spcPts val="100"/>
              </a:spcBef>
            </a:pPr>
            <a:r>
              <a:rPr sz="1700" b="1" dirty="0">
                <a:latin typeface="Calibri"/>
                <a:cs typeface="Calibri"/>
              </a:rPr>
              <a:t>Quantity</a:t>
            </a:r>
            <a:r>
              <a:rPr sz="1700" b="1" spc="-55" dirty="0">
                <a:latin typeface="Calibri"/>
                <a:cs typeface="Calibri"/>
              </a:rPr>
              <a:t> </a:t>
            </a:r>
            <a:r>
              <a:rPr sz="1700" b="1" spc="-25" dirty="0">
                <a:latin typeface="Calibri"/>
                <a:cs typeface="Calibri"/>
              </a:rPr>
              <a:t>of </a:t>
            </a:r>
            <a:r>
              <a:rPr sz="1700" b="1" spc="-10" dirty="0">
                <a:latin typeface="Calibri"/>
                <a:cs typeface="Calibri"/>
              </a:rPr>
              <a:t>Ice-Cream</a:t>
            </a:r>
            <a:endParaRPr sz="17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1700" b="1" spc="-10" dirty="0">
                <a:latin typeface="Calibri"/>
                <a:cs typeface="Calibri"/>
              </a:rPr>
              <a:t>Cones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84120" y="2430779"/>
            <a:ext cx="4075429" cy="2106295"/>
          </a:xfrm>
          <a:custGeom>
            <a:avLst/>
            <a:gdLst/>
            <a:ahLst/>
            <a:cxnLst/>
            <a:rect l="l" t="t" r="r" b="b"/>
            <a:pathLst>
              <a:path w="4075429" h="2106295">
                <a:moveTo>
                  <a:pt x="4075176" y="0"/>
                </a:moveTo>
                <a:lnTo>
                  <a:pt x="0" y="2106168"/>
                </a:lnTo>
              </a:path>
            </a:pathLst>
          </a:custGeom>
          <a:ln w="63500">
            <a:solidFill>
              <a:srgbClr val="004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482841" y="2107819"/>
            <a:ext cx="61341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latin typeface="Calibri"/>
                <a:cs typeface="Calibri"/>
              </a:rPr>
              <a:t>Supply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263330" y="2399029"/>
            <a:ext cx="4455795" cy="3129915"/>
            <a:chOff x="2263330" y="2399029"/>
            <a:chExt cx="4455795" cy="3129915"/>
          </a:xfrm>
        </p:grpSpPr>
        <p:sp>
          <p:nvSpPr>
            <p:cNvPr id="9" name="object 9"/>
            <p:cNvSpPr/>
            <p:nvPr/>
          </p:nvSpPr>
          <p:spPr>
            <a:xfrm>
              <a:off x="2548127" y="2430779"/>
              <a:ext cx="4139565" cy="2147570"/>
            </a:xfrm>
            <a:custGeom>
              <a:avLst/>
              <a:gdLst/>
              <a:ahLst/>
              <a:cxnLst/>
              <a:rect l="l" t="t" r="r" b="b"/>
              <a:pathLst>
                <a:path w="4139565" h="2147570">
                  <a:moveTo>
                    <a:pt x="0" y="0"/>
                  </a:moveTo>
                  <a:lnTo>
                    <a:pt x="4139183" y="2147316"/>
                  </a:lnTo>
                </a:path>
              </a:pathLst>
            </a:custGeom>
            <a:ln w="63500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73807" y="3985259"/>
              <a:ext cx="3266440" cy="1533525"/>
            </a:xfrm>
            <a:custGeom>
              <a:avLst/>
              <a:gdLst/>
              <a:ahLst/>
              <a:cxnLst/>
              <a:rect l="l" t="t" r="r" b="b"/>
              <a:pathLst>
                <a:path w="3266440" h="1533525">
                  <a:moveTo>
                    <a:pt x="0" y="0"/>
                  </a:moveTo>
                  <a:lnTo>
                    <a:pt x="3265931" y="0"/>
                  </a:lnTo>
                  <a:lnTo>
                    <a:pt x="3265931" y="1533143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77255" y="3922775"/>
              <a:ext cx="128016" cy="123443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6474967" y="4687951"/>
            <a:ext cx="77025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latin typeface="Calibri"/>
                <a:cs typeface="Calibri"/>
              </a:rPr>
              <a:t>Demand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47008" y="1435988"/>
            <a:ext cx="170243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Calibri"/>
                <a:cs typeface="Calibri"/>
              </a:rPr>
              <a:t>(b)</a:t>
            </a:r>
            <a:r>
              <a:rPr sz="1700" b="1" spc="-3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Excess</a:t>
            </a:r>
            <a:r>
              <a:rPr sz="1700" b="1" spc="-55" dirty="0">
                <a:latin typeface="Calibri"/>
                <a:cs typeface="Calibri"/>
              </a:rPr>
              <a:t> </a:t>
            </a:r>
            <a:r>
              <a:rPr sz="1700" b="1" spc="-10" dirty="0">
                <a:latin typeface="Calibri"/>
                <a:cs typeface="Calibri"/>
              </a:rPr>
              <a:t>Demand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57144" y="5804915"/>
            <a:ext cx="977265" cy="59309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3175" rIns="0" bIns="0" rtlCol="0">
            <a:spAutoFit/>
          </a:bodyPr>
          <a:lstStyle/>
          <a:p>
            <a:pPr marL="84455" marR="114935">
              <a:lnSpc>
                <a:spcPct val="105400"/>
              </a:lnSpc>
              <a:spcBef>
                <a:spcPts val="25"/>
              </a:spcBef>
            </a:pPr>
            <a:r>
              <a:rPr sz="1700" spc="-10" dirty="0">
                <a:latin typeface="Calibri"/>
                <a:cs typeface="Calibri"/>
              </a:rPr>
              <a:t>Quantity supplied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925567" y="5804915"/>
            <a:ext cx="1187450" cy="59309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3495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185"/>
              </a:spcBef>
            </a:pPr>
            <a:r>
              <a:rPr sz="1700" spc="-10" dirty="0">
                <a:latin typeface="Calibri"/>
                <a:cs typeface="Calibri"/>
              </a:rPr>
              <a:t>Quantity</a:t>
            </a:r>
            <a:endParaRPr sz="1700">
              <a:latin typeface="Calibri"/>
              <a:cs typeface="Calibri"/>
            </a:endParaRPr>
          </a:p>
          <a:p>
            <a:pPr marL="85090">
              <a:lnSpc>
                <a:spcPct val="100000"/>
              </a:lnSpc>
              <a:spcBef>
                <a:spcPts val="120"/>
              </a:spcBef>
            </a:pPr>
            <a:r>
              <a:rPr sz="1700" spc="-10" dirty="0">
                <a:latin typeface="Calibri"/>
                <a:cs typeface="Calibri"/>
              </a:rPr>
              <a:t>demanded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79880" y="3351021"/>
            <a:ext cx="571500" cy="7874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Calibri"/>
                <a:cs typeface="Calibri"/>
              </a:rPr>
              <a:t>€ </a:t>
            </a:r>
            <a:r>
              <a:rPr sz="1700" b="1" spc="-20" dirty="0">
                <a:latin typeface="Calibri"/>
                <a:cs typeface="Calibri"/>
              </a:rPr>
              <a:t>2.00</a:t>
            </a:r>
            <a:endParaRPr sz="1700">
              <a:latin typeface="Calibri"/>
              <a:cs typeface="Calibri"/>
            </a:endParaRPr>
          </a:p>
          <a:p>
            <a:pPr marR="35560" algn="r">
              <a:lnSpc>
                <a:spcPct val="100000"/>
              </a:lnSpc>
              <a:spcBef>
                <a:spcPts val="1910"/>
              </a:spcBef>
            </a:pPr>
            <a:r>
              <a:rPr sz="1700" b="1" spc="-20" dirty="0">
                <a:latin typeface="Calibri"/>
                <a:cs typeface="Calibri"/>
              </a:rPr>
              <a:t>1.50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409438" y="5523382"/>
            <a:ext cx="24511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25" dirty="0">
                <a:latin typeface="Calibri"/>
                <a:cs typeface="Calibri"/>
              </a:rPr>
              <a:t>10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263330" y="3412235"/>
            <a:ext cx="2343785" cy="2117090"/>
            <a:chOff x="2263330" y="3412235"/>
            <a:chExt cx="2343785" cy="2117090"/>
          </a:xfrm>
        </p:grpSpPr>
        <p:sp>
          <p:nvSpPr>
            <p:cNvPr id="19" name="object 19"/>
            <p:cNvSpPr/>
            <p:nvPr/>
          </p:nvSpPr>
          <p:spPr>
            <a:xfrm>
              <a:off x="2273807" y="3473195"/>
              <a:ext cx="2269490" cy="2045335"/>
            </a:xfrm>
            <a:custGeom>
              <a:avLst/>
              <a:gdLst/>
              <a:ahLst/>
              <a:cxnLst/>
              <a:rect l="l" t="t" r="r" b="b"/>
              <a:pathLst>
                <a:path w="2269490" h="2045335">
                  <a:moveTo>
                    <a:pt x="0" y="0"/>
                  </a:moveTo>
                  <a:lnTo>
                    <a:pt x="2269236" y="0"/>
                  </a:lnTo>
                  <a:lnTo>
                    <a:pt x="2269236" y="2045207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00372" y="3412235"/>
              <a:ext cx="106679" cy="121919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4493514" y="5523382"/>
            <a:ext cx="13525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50" dirty="0">
                <a:latin typeface="Calibri"/>
                <a:cs typeface="Calibri"/>
              </a:rPr>
              <a:t>7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503676" y="3922776"/>
            <a:ext cx="127000" cy="1584960"/>
            <a:chOff x="3503676" y="3922776"/>
            <a:chExt cx="127000" cy="1584960"/>
          </a:xfrm>
        </p:grpSpPr>
        <p:sp>
          <p:nvSpPr>
            <p:cNvPr id="23" name="object 23"/>
            <p:cNvSpPr/>
            <p:nvPr/>
          </p:nvSpPr>
          <p:spPr>
            <a:xfrm>
              <a:off x="3567684" y="3985260"/>
              <a:ext cx="1905" cy="1511935"/>
            </a:xfrm>
            <a:custGeom>
              <a:avLst/>
              <a:gdLst/>
              <a:ahLst/>
              <a:cxnLst/>
              <a:rect l="l" t="t" r="r" b="b"/>
              <a:pathLst>
                <a:path w="1904" h="1511935">
                  <a:moveTo>
                    <a:pt x="0" y="0"/>
                  </a:moveTo>
                  <a:lnTo>
                    <a:pt x="1524" y="1511808"/>
                  </a:lnTo>
                </a:path>
              </a:pathLst>
            </a:custGeom>
            <a:ln w="20637">
              <a:solidFill>
                <a:srgbClr val="FF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03676" y="3922776"/>
              <a:ext cx="126491" cy="123443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3497960" y="5523382"/>
            <a:ext cx="13525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50" dirty="0">
                <a:latin typeface="Calibri"/>
                <a:cs typeface="Calibri"/>
              </a:rPr>
              <a:t>4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3557365" y="4075525"/>
            <a:ext cx="1972945" cy="502920"/>
            <a:chOff x="3557365" y="4075525"/>
            <a:chExt cx="1972945" cy="502920"/>
          </a:xfrm>
        </p:grpSpPr>
        <p:sp>
          <p:nvSpPr>
            <p:cNvPr id="27" name="object 27"/>
            <p:cNvSpPr/>
            <p:nvPr/>
          </p:nvSpPr>
          <p:spPr>
            <a:xfrm>
              <a:off x="3567684" y="4085844"/>
              <a:ext cx="1952625" cy="144780"/>
            </a:xfrm>
            <a:custGeom>
              <a:avLst/>
              <a:gdLst/>
              <a:ahLst/>
              <a:cxnLst/>
              <a:rect l="l" t="t" r="r" b="b"/>
              <a:pathLst>
                <a:path w="1952625" h="144779">
                  <a:moveTo>
                    <a:pt x="0" y="0"/>
                  </a:moveTo>
                  <a:lnTo>
                    <a:pt x="7290" y="27170"/>
                  </a:lnTo>
                  <a:lnTo>
                    <a:pt x="26511" y="46577"/>
                  </a:lnTo>
                  <a:lnTo>
                    <a:pt x="53685" y="58221"/>
                  </a:lnTo>
                  <a:lnTo>
                    <a:pt x="84836" y="62102"/>
                  </a:lnTo>
                  <a:lnTo>
                    <a:pt x="563326" y="62102"/>
                  </a:lnTo>
                  <a:lnTo>
                    <a:pt x="809037" y="62102"/>
                  </a:lnTo>
                  <a:lnTo>
                    <a:pt x="899562" y="62102"/>
                  </a:lnTo>
                  <a:lnTo>
                    <a:pt x="912494" y="62102"/>
                  </a:lnTo>
                  <a:lnTo>
                    <a:pt x="931384" y="69199"/>
                  </a:lnTo>
                  <a:lnTo>
                    <a:pt x="952261" y="87915"/>
                  </a:lnTo>
                  <a:lnTo>
                    <a:pt x="969162" y="114395"/>
                  </a:lnTo>
                  <a:lnTo>
                    <a:pt x="976121" y="144779"/>
                  </a:lnTo>
                  <a:lnTo>
                    <a:pt x="983081" y="114395"/>
                  </a:lnTo>
                  <a:lnTo>
                    <a:pt x="999982" y="87915"/>
                  </a:lnTo>
                  <a:lnTo>
                    <a:pt x="1020859" y="69199"/>
                  </a:lnTo>
                  <a:lnTo>
                    <a:pt x="1039749" y="62102"/>
                  </a:lnTo>
                  <a:lnTo>
                    <a:pt x="1505977" y="62102"/>
                  </a:lnTo>
                  <a:lnTo>
                    <a:pt x="1745392" y="62102"/>
                  </a:lnTo>
                  <a:lnTo>
                    <a:pt x="1833598" y="62102"/>
                  </a:lnTo>
                  <a:lnTo>
                    <a:pt x="1846199" y="62102"/>
                  </a:lnTo>
                  <a:lnTo>
                    <a:pt x="1880663" y="58221"/>
                  </a:lnTo>
                  <a:lnTo>
                    <a:pt x="1915128" y="46577"/>
                  </a:lnTo>
                  <a:lnTo>
                    <a:pt x="1941639" y="27170"/>
                  </a:lnTo>
                  <a:lnTo>
                    <a:pt x="1952243" y="0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055364" y="4250436"/>
              <a:ext cx="998219" cy="327660"/>
            </a:xfrm>
            <a:custGeom>
              <a:avLst/>
              <a:gdLst/>
              <a:ahLst/>
              <a:cxnLst/>
              <a:rect l="l" t="t" r="r" b="b"/>
              <a:pathLst>
                <a:path w="998220" h="327660">
                  <a:moveTo>
                    <a:pt x="998219" y="0"/>
                  </a:moveTo>
                  <a:lnTo>
                    <a:pt x="0" y="0"/>
                  </a:lnTo>
                  <a:lnTo>
                    <a:pt x="0" y="327660"/>
                  </a:lnTo>
                  <a:lnTo>
                    <a:pt x="998219" y="327660"/>
                  </a:lnTo>
                  <a:lnTo>
                    <a:pt x="998219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4055364" y="4250435"/>
            <a:ext cx="477520" cy="32766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1524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120"/>
              </a:spcBef>
            </a:pPr>
            <a:r>
              <a:rPr sz="1700" spc="-20" dirty="0">
                <a:latin typeface="Calibri"/>
                <a:cs typeface="Calibri"/>
              </a:rPr>
              <a:t>Shor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553362" y="4250435"/>
            <a:ext cx="500380" cy="32766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1700" spc="-20" dirty="0">
                <a:latin typeface="Calibri"/>
                <a:cs typeface="Calibri"/>
              </a:rPr>
              <a:t>tage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457" rIns="0" bIns="0" rtlCol="0">
            <a:spAutoFit/>
          </a:bodyPr>
          <a:lstStyle/>
          <a:p>
            <a:pPr marL="32702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EXAMPLE</a:t>
            </a:r>
            <a:r>
              <a:rPr sz="2200" spc="-30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dirty="0"/>
              <a:t>A</a:t>
            </a:r>
            <a:r>
              <a:rPr sz="2200" spc="-55" dirty="0"/>
              <a:t> </a:t>
            </a:r>
            <a:r>
              <a:rPr sz="2200" dirty="0"/>
              <a:t>MARKET</a:t>
            </a:r>
            <a:r>
              <a:rPr sz="2200" spc="-45" dirty="0"/>
              <a:t> </a:t>
            </a:r>
            <a:r>
              <a:rPr sz="2200" dirty="0"/>
              <a:t>NOT</a:t>
            </a:r>
            <a:r>
              <a:rPr sz="2200" spc="-60" dirty="0"/>
              <a:t> </a:t>
            </a:r>
            <a:r>
              <a:rPr sz="2200" dirty="0"/>
              <a:t>IN</a:t>
            </a:r>
            <a:r>
              <a:rPr sz="2200" spc="-55" dirty="0"/>
              <a:t> </a:t>
            </a:r>
            <a:r>
              <a:rPr sz="2200" spc="-10" dirty="0"/>
              <a:t>EQUILIBRIUM</a:t>
            </a:r>
            <a:endParaRPr sz="2200"/>
          </a:p>
          <a:p>
            <a:pPr marL="327025">
              <a:lnSpc>
                <a:spcPct val="100000"/>
              </a:lnSpc>
            </a:pP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market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sz="2200" b="0"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20" dirty="0">
                <a:solidFill>
                  <a:srgbClr val="000000"/>
                </a:solidFill>
                <a:latin typeface="Calibri"/>
                <a:cs typeface="Calibri"/>
              </a:rPr>
              <a:t>ice-</a:t>
            </a:r>
            <a:r>
              <a:rPr sz="2200" b="0" i="1" dirty="0">
                <a:solidFill>
                  <a:srgbClr val="000000"/>
                </a:solidFill>
                <a:latin typeface="Calibri"/>
                <a:cs typeface="Calibri"/>
              </a:rPr>
              <a:t>cream</a:t>
            </a:r>
            <a:r>
              <a:rPr sz="2200" b="0"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i="1" spc="-10" dirty="0">
                <a:solidFill>
                  <a:srgbClr val="000000"/>
                </a:solidFill>
                <a:latin typeface="Calibri"/>
                <a:cs typeface="Calibri"/>
              </a:rPr>
              <a:t>cones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39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EXAMPLE</a:t>
            </a:r>
            <a:r>
              <a:rPr sz="2200" spc="-2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30" dirty="0"/>
              <a:t>SHORTAGE:</a:t>
            </a:r>
            <a:r>
              <a:rPr sz="2200" spc="-45" dirty="0"/>
              <a:t> </a:t>
            </a:r>
            <a:r>
              <a:rPr sz="2200" dirty="0"/>
              <a:t>DEMAND</a:t>
            </a:r>
            <a:r>
              <a:rPr sz="2200" spc="-35" dirty="0"/>
              <a:t> </a:t>
            </a:r>
            <a:r>
              <a:rPr sz="2200" dirty="0"/>
              <a:t>&gt;</a:t>
            </a:r>
            <a:r>
              <a:rPr sz="2200" spc="-60" dirty="0"/>
              <a:t> </a:t>
            </a:r>
            <a:r>
              <a:rPr sz="2200" spc="-10" dirty="0"/>
              <a:t>SUPPLY</a:t>
            </a:r>
            <a:endParaRPr sz="2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5904" y="1133855"/>
            <a:ext cx="7894320" cy="556107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943</Words>
  <Application>Microsoft Office PowerPoint</Application>
  <PresentationFormat>On-screen Show (4:3)</PresentationFormat>
  <Paragraphs>246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Economics</vt:lpstr>
      <vt:lpstr>AIM OF THIS LECTURE</vt:lpstr>
      <vt:lpstr>EXAMPLE OF AN EQUILIBRIUM The market for ice-cream cones</vt:lpstr>
      <vt:lpstr>EXAMPLE OF AN EQUILIBRIUM The market for ice-cream cones</vt:lpstr>
      <vt:lpstr>EQUILIBRIUM</vt:lpstr>
      <vt:lpstr>EXCESS SUPPLY AND EXCESS DEMAND</vt:lpstr>
      <vt:lpstr>EXAMPLE OF A MARKET NOT IN EQUILIBRIUM The market for ice-cream cones</vt:lpstr>
      <vt:lpstr>EXAMPLE OF A MARKET NOT IN EQUILIBRIUM The market for ice-cream cones</vt:lpstr>
      <vt:lpstr>EXAMPLE OF SHORTAGE: DEMAND &gt; SUPPLY</vt:lpstr>
      <vt:lpstr>MARKETS NOT IN EQUILIBRIUM</vt:lpstr>
      <vt:lpstr>LAW OF SUPPLY AND DEMAND</vt:lpstr>
      <vt:lpstr>THE ALGEBRA OF MARKET EQUILIBRIUM</vt:lpstr>
      <vt:lpstr>THE ALGEBRA OF MARKET EQUILIBRIUM</vt:lpstr>
      <vt:lpstr>THE ALGEBRA OF MARKET EQUILIBRIUM</vt:lpstr>
      <vt:lpstr>CHANGES IN EQUILIBRIUM</vt:lpstr>
      <vt:lpstr>CHANGES IN EQUILIBRIUM</vt:lpstr>
      <vt:lpstr>EXAMPLE OF A CHANGE IN EQUILIBRIUM Equilibrium in ice-cream market and hot weather</vt:lpstr>
      <vt:lpstr>EXAMPLE OF A CHANGE IN EQUILIBRIUM Equilibrium in ice-cream market and increase in price of sugar</vt:lpstr>
      <vt:lpstr>Quick Exercise</vt:lpstr>
      <vt:lpstr>Quick Exercise</vt:lpstr>
      <vt:lpstr>SUMMARY OF THE CHANGES</vt:lpstr>
      <vt:lpstr>GENERAL SUMMARY</vt:lpstr>
      <vt:lpstr>GENERAL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</dc:title>
  <dc:creator>Luke</dc:creator>
  <cp:lastModifiedBy>Cansu</cp:lastModifiedBy>
  <cp:revision>2</cp:revision>
  <dcterms:created xsi:type="dcterms:W3CDTF">2023-11-28T09:29:06Z</dcterms:created>
  <dcterms:modified xsi:type="dcterms:W3CDTF">2025-09-24T07:50:51Z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2022-10-14T00:00:00Z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2023-11-28T00:00:00Z</vt:filetime>
  </property>
  <property fmtid="{D5CDD505-2E9C-101B-9397-08002B2CF9AE}" pid="5" name="Producer">
    <vt:lpwstr>Microsoft® PowerPoint® for Microsoft 365</vt:lpwstr>
  </property>
</Properties>
</file>