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3" r:id="rId19"/>
    <p:sldId id="285" r:id="rId20"/>
    <p:sldId id="286" r:id="rId21"/>
    <p:sldId id="287" r:id="rId22"/>
    <p:sldId id="289" r:id="rId23"/>
    <p:sldId id="290" r:id="rId24"/>
    <p:sldId id="288" r:id="rId25"/>
    <p:sldId id="272" r:id="rId26"/>
    <p:sldId id="291" r:id="rId27"/>
    <p:sldId id="292" r:id="rId28"/>
    <p:sldId id="280" r:id="rId29"/>
    <p:sldId id="281" r:id="rId30"/>
    <p:sldId id="28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06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E80767-BD7B-41B9-84C4-C27A869865E3}" type="datetimeFigureOut">
              <a:rPr lang="tr-TR" smtClean="0"/>
              <a:t>15.05.2025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E3AD67-EA18-4461-86F0-B707D2FBF9D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4734" y="3922199"/>
            <a:ext cx="5829300" cy="1470025"/>
          </a:xfrm>
        </p:spPr>
        <p:txBody>
          <a:bodyPr/>
          <a:lstStyle/>
          <a:p>
            <a:r>
              <a:rPr lang="tr-TR" dirty="0"/>
              <a:t>ADALET PSİKOLOJİSİ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22405" y="5445224"/>
            <a:ext cx="4800600" cy="766936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2024- 2025 YILI BAHAR DÖNEMİ </a:t>
            </a:r>
          </a:p>
          <a:p>
            <a:pPr algn="ctr"/>
            <a:r>
              <a:rPr lang="tr-TR"/>
              <a:t>1</a:t>
            </a:r>
            <a:r>
              <a:rPr lang="tr-TR" dirty="0"/>
              <a:t>0</a:t>
            </a:r>
            <a:r>
              <a:rPr lang="tr-TR"/>
              <a:t>.</a:t>
            </a:r>
            <a:r>
              <a:rPr lang="tr-TR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Ders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42" y="188642"/>
            <a:ext cx="4572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26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6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Malta Bildirgesinde de belirtildiği üzere, </a:t>
            </a:r>
          </a:p>
          <a:p>
            <a:pPr algn="just"/>
            <a:endParaRPr lang="tr-TR" sz="2400" dirty="0"/>
          </a:p>
          <a:p>
            <a:pPr lvl="1" algn="just"/>
            <a:r>
              <a:rPr lang="tr-TR" sz="2400" dirty="0"/>
              <a:t>Kişinin sağlıklı yaşam hakkını koruma ve saygı gösterme ilkesi çerçevesinde</a:t>
            </a:r>
          </a:p>
          <a:p>
            <a:pPr lvl="3" algn="just"/>
            <a:r>
              <a:rPr lang="tr-TR" sz="2400" dirty="0"/>
              <a:t>Hekimlere sağlığı tehlikeye giren hükümlülere müdahale ve tedaviyi uygulama yetkisi tanınmış</a:t>
            </a:r>
          </a:p>
          <a:p>
            <a:pPr lvl="3" algn="just"/>
            <a:r>
              <a:rPr lang="tr-TR" sz="2400" dirty="0"/>
              <a:t>Kesin hayati tehlike hallerinde ve bilincin kaybolduğu durumlarda tedavi ve zorla besleme mümkün</a:t>
            </a:r>
          </a:p>
        </p:txBody>
      </p:sp>
    </p:spTree>
    <p:extLst>
      <p:ext uri="{BB962C8B-B14F-4D97-AF65-F5344CB8AC3E}">
        <p14:creationId xmlns:p14="http://schemas.microsoft.com/office/powerpoint/2010/main" val="77238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" y="1412776"/>
            <a:ext cx="9141181" cy="34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6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" y="992057"/>
            <a:ext cx="9036497" cy="2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64" y="3142970"/>
            <a:ext cx="6872095" cy="83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628247"/>
            <a:ext cx="2864178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32914"/>
            <a:ext cx="3456385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" y="3975979"/>
            <a:ext cx="9073661" cy="14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992057"/>
            <a:ext cx="3444667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8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" y="1700808"/>
            <a:ext cx="9093524" cy="27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6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248472" cy="7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" y="1844824"/>
            <a:ext cx="9124143" cy="32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8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" y="1196752"/>
            <a:ext cx="9077610" cy="375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67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6" y="620688"/>
            <a:ext cx="4464496" cy="8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6" y="1628800"/>
            <a:ext cx="6663564" cy="5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" y="2550075"/>
            <a:ext cx="2343084" cy="4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435"/>
            <a:ext cx="8964487" cy="14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7629"/>
            <a:ext cx="7632848" cy="36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6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28716" y="692696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Ayrıca mahkemece yasaklanmamış olma koşuluyla süreli ve süresiz yayınlara bedelini kendileri ödeyerek bulundurabilirler.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Eğitim ve öğretime devam ediyorsa kitapları denetlenmez. Ancak kurum güvenliğini tehlikeye düşüren yayınlar hükümlüye verilmez.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Kantinden temin edilmek koşuluyla </a:t>
            </a:r>
            <a:r>
              <a:rPr lang="tr-TR" dirty="0" err="1"/>
              <a:t>tv</a:t>
            </a:r>
            <a:r>
              <a:rPr lang="tr-TR" dirty="0"/>
              <a:t>, </a:t>
            </a:r>
            <a:r>
              <a:rPr lang="tr-TR" dirty="0" err="1"/>
              <a:t>kettle</a:t>
            </a:r>
            <a:r>
              <a:rPr lang="tr-TR" dirty="0"/>
              <a:t>, kurutma makinesi, büro tipi buzdolabı, vantilatör, kulaklıklı el radyosu bulundurabilir.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Aydınlatma dışındaki elektrikli giderleri hükümlü karşılar.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Kanarya, bülbül, muhabbet kuşu bulundurabilir ancak diğer mahkumların da rızası gerek</a:t>
            </a:r>
          </a:p>
        </p:txBody>
      </p:sp>
    </p:spTree>
    <p:extLst>
      <p:ext uri="{BB962C8B-B14F-4D97-AF65-F5344CB8AC3E}">
        <p14:creationId xmlns:p14="http://schemas.microsoft.com/office/powerpoint/2010/main" val="182747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20675"/>
            <a:ext cx="4156521" cy="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4" y="1700808"/>
            <a:ext cx="8229600" cy="10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9" y="2995471"/>
            <a:ext cx="8640960" cy="72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717032"/>
            <a:ext cx="6019509" cy="3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725144"/>
            <a:ext cx="8280920" cy="17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FD53F-AD23-C6B3-EA05-B1D9B763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68100"/>
            <a:ext cx="8229600" cy="552180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İnfaz süreci içinde ortaya çıkan önemli sorunlar olarak intihar, açlık grevi, beslenmenin reddi ve tedavinin reddi konularına değinmek gerekir.</a:t>
            </a:r>
          </a:p>
          <a:p>
            <a:endParaRPr lang="tr-TR" dirty="0"/>
          </a:p>
          <a:p>
            <a:r>
              <a:rPr lang="tr-TR" dirty="0"/>
              <a:t>Burada daha çok sağlık durumu riske giren hükümlüye sağlığını korumak amacı ile yapılan müdahalelerin sınırlarının ne olacağı hakkındaki etik kaygılar bulunur.</a:t>
            </a:r>
          </a:p>
        </p:txBody>
      </p:sp>
    </p:spTree>
    <p:extLst>
      <p:ext uri="{BB962C8B-B14F-4D97-AF65-F5344CB8AC3E}">
        <p14:creationId xmlns:p14="http://schemas.microsoft.com/office/powerpoint/2010/main" val="130105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325"/>
            <a:ext cx="619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4868"/>
            <a:ext cx="1944216" cy="3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3003"/>
            <a:ext cx="5010373" cy="20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5022"/>
            <a:ext cx="7992888" cy="39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7" y="3728321"/>
            <a:ext cx="7348895" cy="28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0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" y="1484784"/>
            <a:ext cx="4017881" cy="3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229600" cy="16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8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721737" cy="3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" y="1412776"/>
            <a:ext cx="9144000" cy="37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2016224" cy="3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36386"/>
            <a:ext cx="7924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9" y="6331969"/>
            <a:ext cx="82296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4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3" y="548680"/>
            <a:ext cx="8280920" cy="15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5" y="2492896"/>
            <a:ext cx="8008077" cy="19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5" y="4869160"/>
            <a:ext cx="798283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4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1649"/>
            <a:ext cx="7776863" cy="20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848872" cy="21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7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303"/>
            <a:ext cx="5244505" cy="7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1" y="1191990"/>
            <a:ext cx="8984169" cy="15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23528" y="2996952"/>
            <a:ext cx="8640960" cy="32403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Toplumun suçlulardan korunması cezalandırma, gözdağı verme, mahrum bırakma ve rehabilitasyonla gerçekleşir. Ceza politikaları açısından, suçlu hakları ile toplumun korunması arasındaki denge ve ilişki önem taşımaktadır.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Rehabilitasyonun sınırı olarak Kişiye zarar vermemek ve iyiliğini gözetmek, işlenen suçla orantılı sertlikte olmak gibi ilkelerden sapılması halinde iyileştirici olmak yerine zarar verici hale gelebilir.</a:t>
            </a:r>
          </a:p>
        </p:txBody>
      </p:sp>
    </p:spTree>
    <p:extLst>
      <p:ext uri="{BB962C8B-B14F-4D97-AF65-F5344CB8AC3E}">
        <p14:creationId xmlns:p14="http://schemas.microsoft.com/office/powerpoint/2010/main" val="17307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marL="624078" indent="-514350" algn="just">
              <a:buAutoNum type="alphaLcParenR"/>
            </a:pPr>
            <a:r>
              <a:rPr lang="tr-TR" sz="2400" b="1" dirty="0"/>
              <a:t>risk- gereksinim modeli</a:t>
            </a:r>
          </a:p>
          <a:p>
            <a:pPr marL="109728" indent="0" algn="just">
              <a:buNone/>
            </a:pPr>
            <a:r>
              <a:rPr lang="tr-TR" sz="2400" b="1" dirty="0"/>
              <a:t>	</a:t>
            </a:r>
            <a:r>
              <a:rPr lang="tr-TR" sz="2400" dirty="0"/>
              <a:t>toplumun korunması öncelikli (rehabilitasyon daha çok ıslaha yönelik)</a:t>
            </a:r>
          </a:p>
          <a:p>
            <a:pPr marL="109728" indent="0" algn="just">
              <a:buNone/>
            </a:pPr>
            <a:r>
              <a:rPr lang="tr-TR" sz="2400" b="1" dirty="0"/>
              <a:t>	</a:t>
            </a:r>
            <a:r>
              <a:rPr lang="tr-TR" sz="2400" dirty="0"/>
              <a:t>risk, gereksinim, tedaviye cevap verme ve uyuma zorlama başlıca kriterler.</a:t>
            </a:r>
          </a:p>
          <a:p>
            <a:pPr marL="109728" indent="0" algn="just">
              <a:buNone/>
            </a:pPr>
            <a:r>
              <a:rPr lang="tr-TR" sz="2400" b="1" dirty="0"/>
              <a:t>	</a:t>
            </a:r>
            <a:r>
              <a:rPr lang="tr-TR" sz="2400" dirty="0"/>
              <a:t>suçun tehlike düzeyi esas alınarak düşük risk içeren suçlular için koruma minimum seviyeye çekilir.</a:t>
            </a:r>
          </a:p>
          <a:p>
            <a:pPr marL="109728" indent="0" algn="just">
              <a:buNone/>
            </a:pPr>
            <a:r>
              <a:rPr lang="tr-TR" sz="2400" dirty="0"/>
              <a:t>	ayrıca suça yönelten etkenler başlıca hedef alanı.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7" y="4702874"/>
            <a:ext cx="8889308" cy="18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27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10445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tr-TR" sz="2400" b="1" dirty="0"/>
              <a:t>b) İyi yaşam modeli</a:t>
            </a:r>
          </a:p>
          <a:p>
            <a:pPr marL="109728" indent="0" algn="just">
              <a:buNone/>
            </a:pPr>
            <a:endParaRPr lang="tr-TR" sz="2400" dirty="0"/>
          </a:p>
          <a:p>
            <a:pPr marL="109728" indent="0" algn="just">
              <a:buNone/>
            </a:pPr>
            <a:r>
              <a:rPr lang="tr-TR" sz="2400" dirty="0"/>
              <a:t>Suçlunun iyileştirilmesini merkeze alır.</a:t>
            </a:r>
          </a:p>
          <a:p>
            <a:pPr marL="109728" indent="0" algn="just">
              <a:buNone/>
            </a:pPr>
            <a:endParaRPr lang="tr-TR" sz="2000" dirty="0"/>
          </a:p>
          <a:p>
            <a:pPr marL="109728" indent="0" algn="just">
              <a:buNone/>
            </a:pPr>
            <a:r>
              <a:rPr lang="tr-TR" sz="2400" dirty="0"/>
              <a:t>Genel yaklaşım suçlu ile suçlu olmayan arasında büyük bir fark olmadığı, suç işleyenlerin de insani yönden duyguları ve gereksinimleri bulunduğundan hareket edilerek düzenleme talep edilmesi yönünde</a:t>
            </a:r>
          </a:p>
          <a:p>
            <a:pPr marL="109728" indent="0" algn="just">
              <a:buNone/>
            </a:pPr>
            <a:endParaRPr lang="tr-TR" sz="2000" dirty="0"/>
          </a:p>
          <a:p>
            <a:pPr marL="109728" indent="0" algn="just">
              <a:buNone/>
            </a:pPr>
            <a:r>
              <a:rPr lang="tr-TR" sz="2400" dirty="0"/>
              <a:t>Fiziksel sosyal ve psikolojik gereksinimleri desteklenir.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2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3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8818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/>
              <a:t>İyileştirici hukuk  da, suçlunun iyiliğini isteyen insancıl bir teoridir.</a:t>
            </a:r>
          </a:p>
          <a:p>
            <a:pPr algn="just"/>
            <a:r>
              <a:rPr lang="tr-TR" dirty="0"/>
              <a:t> en büyük yararı yasaların psikolojik iyi halin gerçekleşmesinde sosyal bilimlerin geniş perspektifinden yararlanmasıdır.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Tedaviye ihtiyacı olduğu düşünülen suçluların tedavi programlarına katılmalarında, yasaların cezalandırmadaki rolü de göz önüne alınarak özgür iradenin temel zorunluluk olduğu görülür.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Yani karar verme iradesi suçlunun kendi arzusu ile olacak.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İkinci olarak da tedavi uygulamaları da seçim ve amaçların belirlenmesini gerektirir. Tıbbi anlamda karar verme becerisinin İletişim kurma, anlama, takdir etme ve muhakeme edebilme yetenekleri ile ilgilidir.</a:t>
            </a:r>
          </a:p>
        </p:txBody>
      </p:sp>
    </p:spTree>
    <p:extLst>
      <p:ext uri="{BB962C8B-B14F-4D97-AF65-F5344CB8AC3E}">
        <p14:creationId xmlns:p14="http://schemas.microsoft.com/office/powerpoint/2010/main" val="356199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037343"/>
            <a:ext cx="9095223" cy="428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1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715"/>
            <a:ext cx="3228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2132856"/>
            <a:ext cx="9072535" cy="11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3678926"/>
            <a:ext cx="9070282" cy="22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5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" y="332656"/>
            <a:ext cx="9102493" cy="26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2422"/>
            <a:ext cx="5746889" cy="32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7609"/>
            <a:ext cx="4231198" cy="4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/>
              <a:t>Öncelikle suç ve risk ortaya konacak. (sosyal politikalar ve suç politikasına ilişkin ölçütler kullanılarak)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Suçun tekrarlanma riski, iyileştirme gereksinimleri belirlenecek.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Risk saptamaları suçlu mahkum olmadan önce gerçekleştirilmeli ve bu noktadan itibaren rehabilitasyon başlamalı.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Rehabilitasyon sürecinde adli personel, emniyet mensupları ve psikologlar ortak bir çalışma yürütürler.(tedavi suçlunun normal yaşama uyum kabiliyetlerini artırıp, suç işleme ihtimalini düşüren her türlü hizmet)</a:t>
            </a:r>
          </a:p>
        </p:txBody>
      </p:sp>
    </p:spTree>
    <p:extLst>
      <p:ext uri="{BB962C8B-B14F-4D97-AF65-F5344CB8AC3E}">
        <p14:creationId xmlns:p14="http://schemas.microsoft.com/office/powerpoint/2010/main" val="2762791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67"/>
            <a:ext cx="9021001" cy="40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4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083"/>
            <a:ext cx="8671114" cy="20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520868" cy="2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apishanede intih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61" y="3861048"/>
            <a:ext cx="672030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50203"/>
            <a:ext cx="9144000" cy="2773843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Tutukluluk, gözaltına alınma adli makamlarda veya karakol ortamında da intihar gerçekleşebilir. </a:t>
            </a:r>
          </a:p>
          <a:p>
            <a:pPr algn="just"/>
            <a:endParaRPr lang="tr-TR" sz="2000" dirty="0"/>
          </a:p>
          <a:p>
            <a:pPr algn="just"/>
            <a:r>
              <a:rPr lang="tr-TR" sz="2400" dirty="0"/>
              <a:t>Ancak burada dikkat edilmesi gereken gerçeğin ortaya çıkmaması ya da suçun yükletilmesi hallerinde intihar süsü verilebilmesidir.</a:t>
            </a:r>
          </a:p>
          <a:p>
            <a:pPr algn="just"/>
            <a:endParaRPr lang="tr-TR" sz="1800" dirty="0"/>
          </a:p>
          <a:p>
            <a:pPr algn="just"/>
            <a:r>
              <a:rPr lang="tr-TR" sz="2400" dirty="0"/>
              <a:t>Bazı hallerde cezaevi alt kültürü de intihara zorlayabilir. (cinsel saldırı suçları)</a:t>
            </a:r>
          </a:p>
        </p:txBody>
      </p:sp>
    </p:spTree>
    <p:extLst>
      <p:ext uri="{BB962C8B-B14F-4D97-AF65-F5344CB8AC3E}">
        <p14:creationId xmlns:p14="http://schemas.microsoft.com/office/powerpoint/2010/main" val="10148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5616624"/>
          </a:xfrm>
        </p:spPr>
        <p:txBody>
          <a:bodyPr>
            <a:normAutofit/>
          </a:bodyPr>
          <a:lstStyle/>
          <a:p>
            <a:r>
              <a:rPr lang="tr-TR" dirty="0"/>
              <a:t>Adil cezanın belirlenemeyeceği şüphesi, geleceğin belirsizliği, damgalanmanın yarattığı utanç ya da aile desteğinden yoksunluk da intihar sebepleridir.</a:t>
            </a:r>
          </a:p>
          <a:p>
            <a:endParaRPr lang="tr-TR" dirty="0"/>
          </a:p>
          <a:p>
            <a:r>
              <a:rPr lang="tr-TR" dirty="0"/>
              <a:t>İntihar girişimleri hükümlülerin yakın takibi, güvenli ortama nakilleri tıbbi ve psikolojik destek sağlanarak takip edilmelidir.</a:t>
            </a:r>
          </a:p>
          <a:p>
            <a:endParaRPr lang="tr-TR" dirty="0"/>
          </a:p>
          <a:p>
            <a:r>
              <a:rPr lang="tr-TR" dirty="0"/>
              <a:t>İntihar girişiminin bir yardım çağrısı olduğu göz önünde tutularak ceza verme yerine moral destek için yapılması gerekenler uygulanmalıdır.</a:t>
            </a:r>
          </a:p>
        </p:txBody>
      </p:sp>
    </p:spTree>
    <p:extLst>
      <p:ext uri="{BB962C8B-B14F-4D97-AF65-F5344CB8AC3E}">
        <p14:creationId xmlns:p14="http://schemas.microsoft.com/office/powerpoint/2010/main" val="259179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7" y="683469"/>
            <a:ext cx="5916563" cy="5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428"/>
            <a:ext cx="9144000" cy="3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3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717032"/>
            <a:ext cx="8712968" cy="285750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tr-TR" dirty="0"/>
          </a:p>
          <a:p>
            <a:pPr algn="just"/>
            <a:r>
              <a:rPr lang="tr-TR" dirty="0"/>
              <a:t>Amaç ölüm değildir. Ancak sürekli aç kalmak ölüm tehlikesi doğurabilir.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Aynı zamanda yetkililerin belirli bir sonucu gerçekleştirmeleri için vicdanlarını etkileme amacıyla da yapılır.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692696"/>
            <a:ext cx="9116291" cy="30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692696"/>
            <a:ext cx="5328948" cy="3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3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664296"/>
          </a:xfrm>
        </p:spPr>
        <p:txBody>
          <a:bodyPr/>
          <a:lstStyle/>
          <a:p>
            <a:r>
              <a:rPr lang="tr-TR" dirty="0"/>
              <a:t>Açlık grevindeki en büyük problemlerden birisi kişinin hayati tehlike anlarında tıbbi olarak yardım almaya zorlanıp zorlanamayacağıdır.</a:t>
            </a:r>
          </a:p>
          <a:p>
            <a:endParaRPr lang="tr-TR" dirty="0"/>
          </a:p>
          <a:p>
            <a:pPr marL="411480" lvl="1" indent="0" algn="ctr">
              <a:buNone/>
            </a:pPr>
            <a:r>
              <a:rPr lang="tr-TR" b="1" dirty="0"/>
              <a:t>ETİK PROBLEM</a:t>
            </a:r>
          </a:p>
        </p:txBody>
      </p:sp>
    </p:spTree>
    <p:extLst>
      <p:ext uri="{BB962C8B-B14F-4D97-AF65-F5344CB8AC3E}">
        <p14:creationId xmlns:p14="http://schemas.microsoft.com/office/powerpoint/2010/main" val="22990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773614" cy="19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9" y="3933056"/>
            <a:ext cx="8771951" cy="18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8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</TotalTime>
  <Words>625</Words>
  <Application>Microsoft Office PowerPoint</Application>
  <PresentationFormat>Ekran Gösterisi (4:3)</PresentationFormat>
  <Paragraphs>69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Georgia</vt:lpstr>
      <vt:lpstr>Trebuchet MS</vt:lpstr>
      <vt:lpstr>Wingdings 2</vt:lpstr>
      <vt:lpstr>Kentsel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Puren DOGANAY</dc:creator>
  <cp:lastModifiedBy>Püren Doganay</cp:lastModifiedBy>
  <cp:revision>21</cp:revision>
  <dcterms:created xsi:type="dcterms:W3CDTF">2018-12-14T13:27:29Z</dcterms:created>
  <dcterms:modified xsi:type="dcterms:W3CDTF">2025-05-15T15:35:41Z</dcterms:modified>
</cp:coreProperties>
</file>