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EE2A8-9E98-4F8D-BB48-1DECE7A92D43}" type="datetimeFigureOut">
              <a:rPr lang="tr-TR" smtClean="0"/>
              <a:t>25.10.2017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7E70C5-804E-40FF-B314-FA7AD434B6FF}" type="slidenum">
              <a:rPr lang="tr-TR" smtClean="0"/>
              <a:t>‹#›</a:t>
            </a:fld>
            <a:endParaRPr lang="tr-TR"/>
          </a:p>
        </p:txBody>
      </p:sp>
    </p:spTree>
    <p:extLst>
      <p:ext uri="{BB962C8B-B14F-4D97-AF65-F5344CB8AC3E}">
        <p14:creationId xmlns:p14="http://schemas.microsoft.com/office/powerpoint/2010/main" val="474035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F7E70C5-804E-40FF-B314-FA7AD434B6FF}" type="slidenum">
              <a:rPr lang="tr-TR" smtClean="0"/>
              <a:t>3</a:t>
            </a:fld>
            <a:endParaRPr lang="tr-TR"/>
          </a:p>
        </p:txBody>
      </p:sp>
    </p:spTree>
    <p:extLst>
      <p:ext uri="{BB962C8B-B14F-4D97-AF65-F5344CB8AC3E}">
        <p14:creationId xmlns:p14="http://schemas.microsoft.com/office/powerpoint/2010/main" val="2050086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A1B5847-43E8-4F33-938D-A3A7BDCBB918}" type="datetimeFigureOut">
              <a:rPr lang="tr-TR" smtClean="0"/>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26996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1B5847-43E8-4F33-938D-A3A7BDCBB918}" type="datetimeFigureOut">
              <a:rPr lang="tr-TR" smtClean="0"/>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2837931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1B5847-43E8-4F33-938D-A3A7BDCBB918}" type="datetimeFigureOut">
              <a:rPr lang="tr-TR" smtClean="0"/>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228186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1B5847-43E8-4F33-938D-A3A7BDCBB918}" type="datetimeFigureOut">
              <a:rPr lang="tr-TR" smtClean="0"/>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1048999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A1B5847-43E8-4F33-938D-A3A7BDCBB918}" type="datetimeFigureOut">
              <a:rPr lang="tr-TR" smtClean="0"/>
              <a:t>25.10.2017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1515906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A1B5847-43E8-4F33-938D-A3A7BDCBB918}" type="datetimeFigureOut">
              <a:rPr lang="tr-TR" smtClean="0"/>
              <a:t>25.10.2017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2899759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A1B5847-43E8-4F33-938D-A3A7BDCBB918}" type="datetimeFigureOut">
              <a:rPr lang="tr-TR" smtClean="0"/>
              <a:t>25.10.2017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113785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A1B5847-43E8-4F33-938D-A3A7BDCBB918}" type="datetimeFigureOut">
              <a:rPr lang="tr-TR" smtClean="0"/>
              <a:t>25.10.2017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903165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A1B5847-43E8-4F33-938D-A3A7BDCBB918}" type="datetimeFigureOut">
              <a:rPr lang="tr-TR" smtClean="0"/>
              <a:t>25.10.2017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1896451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A1B5847-43E8-4F33-938D-A3A7BDCBB918}" type="datetimeFigureOut">
              <a:rPr lang="tr-TR" smtClean="0"/>
              <a:t>25.10.2017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1316558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A1B5847-43E8-4F33-938D-A3A7BDCBB918}" type="datetimeFigureOut">
              <a:rPr lang="tr-TR" smtClean="0"/>
              <a:t>25.10.2017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AD790D-7E3D-4B71-B452-508448CE1482}" type="slidenum">
              <a:rPr lang="tr-TR" smtClean="0"/>
              <a:t>‹#›</a:t>
            </a:fld>
            <a:endParaRPr lang="tr-TR"/>
          </a:p>
        </p:txBody>
      </p:sp>
    </p:spTree>
    <p:extLst>
      <p:ext uri="{BB962C8B-B14F-4D97-AF65-F5344CB8AC3E}">
        <p14:creationId xmlns:p14="http://schemas.microsoft.com/office/powerpoint/2010/main" val="929001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1B5847-43E8-4F33-938D-A3A7BDCBB918}" type="datetimeFigureOut">
              <a:rPr lang="tr-TR" smtClean="0"/>
              <a:t>25.10.2017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AD790D-7E3D-4B71-B452-508448CE1482}" type="slidenum">
              <a:rPr lang="tr-TR" smtClean="0"/>
              <a:t>‹#›</a:t>
            </a:fld>
            <a:endParaRPr lang="tr-TR"/>
          </a:p>
        </p:txBody>
      </p:sp>
    </p:spTree>
    <p:extLst>
      <p:ext uri="{BB962C8B-B14F-4D97-AF65-F5344CB8AC3E}">
        <p14:creationId xmlns:p14="http://schemas.microsoft.com/office/powerpoint/2010/main" val="3451651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4800" b="1" dirty="0" smtClean="0">
                <a:solidFill>
                  <a:srgbClr val="FF0000"/>
                </a:solidFill>
              </a:rPr>
              <a:t>Uluslararası İşletmecilik</a:t>
            </a:r>
            <a:endParaRPr lang="tr-TR" sz="4800" b="1" dirty="0">
              <a:solidFill>
                <a:srgbClr val="FF0000"/>
              </a:solidFill>
            </a:endParaRPr>
          </a:p>
        </p:txBody>
      </p:sp>
    </p:spTree>
    <p:extLst>
      <p:ext uri="{BB962C8B-B14F-4D97-AF65-F5344CB8AC3E}">
        <p14:creationId xmlns:p14="http://schemas.microsoft.com/office/powerpoint/2010/main" val="2485039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kumimoji="0" lang="tr-TR" altLang="tr-TR" sz="3600" b="1" i="0" u="none" strike="noStrike" kern="0" cap="none" spc="0" normalizeH="0" baseline="0" noProof="0" dirty="0" smtClean="0">
                <a:ln>
                  <a:noFill/>
                </a:ln>
                <a:solidFill>
                  <a:srgbClr val="C00000"/>
                </a:solidFill>
                <a:effectLst/>
                <a:uLnTx/>
                <a:uFillTx/>
              </a:rPr>
              <a:t>Uluslararası Ticaretin Kavramları</a:t>
            </a:r>
            <a:endParaRPr lang="tr-TR" sz="3600" dirty="0">
              <a:solidFill>
                <a:srgbClr val="C00000"/>
              </a:solidFill>
            </a:endParaRPr>
          </a:p>
        </p:txBody>
      </p:sp>
      <p:sp>
        <p:nvSpPr>
          <p:cNvPr id="3" name="İçerik Yer Tutucusu 2"/>
          <p:cNvSpPr>
            <a:spLocks noGrp="1"/>
          </p:cNvSpPr>
          <p:nvPr>
            <p:ph idx="1"/>
          </p:nvPr>
        </p:nvSpPr>
        <p:spPr/>
        <p:txBody>
          <a:bodyPr>
            <a:normAutofit/>
          </a:bodyPr>
          <a:lstStyle/>
          <a:p>
            <a:pPr marL="0" lvl="0" indent="0" eaLnBrk="0" fontAlgn="base" hangingPunct="0">
              <a:spcAft>
                <a:spcPct val="0"/>
              </a:spcAft>
              <a:buClr>
                <a:srgbClr val="006666"/>
              </a:buClr>
              <a:buSzPct val="70000"/>
              <a:buNone/>
            </a:pPr>
            <a:r>
              <a:rPr kumimoji="0" lang="tr-TR" altLang="tr-TR" sz="2900" b="1" i="0" u="none" strike="noStrike" kern="0" cap="none" spc="0" normalizeH="0" baseline="0" noProof="0" dirty="0" smtClean="0">
                <a:ln>
                  <a:noFill/>
                </a:ln>
                <a:solidFill>
                  <a:srgbClr val="C00000"/>
                </a:solidFill>
                <a:effectLst/>
                <a:uLnTx/>
                <a:uFillTx/>
                <a:latin typeface="+mj-lt"/>
              </a:rPr>
              <a:t>İhracat; </a:t>
            </a:r>
            <a:r>
              <a:rPr kumimoji="0" lang="tr-TR" altLang="tr-TR" sz="2900" b="0" i="0" u="none" strike="noStrike" kern="0" cap="none" spc="0" normalizeH="0" baseline="0" noProof="0" dirty="0" smtClean="0">
                <a:ln>
                  <a:noFill/>
                </a:ln>
                <a:effectLst/>
                <a:uLnTx/>
                <a:uFillTx/>
                <a:latin typeface="+mj-lt"/>
              </a:rPr>
              <a:t>bir ülkede üretilen mal ve hizmetlerin bir başka ülkeye satılarak gönderilmesine denir. Örneğin Türkiye’de üretilen tekstil ürünlerinin Almanya’ya satılması.</a:t>
            </a:r>
          </a:p>
          <a:p>
            <a:pPr marL="0" lvl="0" indent="0" eaLnBrk="0" fontAlgn="base" hangingPunct="0">
              <a:spcAft>
                <a:spcPct val="0"/>
              </a:spcAft>
              <a:buClr>
                <a:srgbClr val="006666"/>
              </a:buClr>
              <a:buSzPct val="70000"/>
              <a:buNone/>
            </a:pPr>
            <a:r>
              <a:rPr kumimoji="0" lang="tr-TR" altLang="tr-TR" sz="3600" b="1" i="0" u="none" strike="noStrike" kern="0" cap="none" spc="0" normalizeH="0" baseline="0" noProof="0" dirty="0" smtClean="0">
                <a:ln>
                  <a:noFill/>
                </a:ln>
                <a:solidFill>
                  <a:srgbClr val="C00000"/>
                </a:solidFill>
                <a:effectLst/>
                <a:uLnTx/>
                <a:uFillTx/>
              </a:rPr>
              <a:t>İthalat; </a:t>
            </a:r>
            <a:r>
              <a:rPr kumimoji="0" lang="tr-TR" altLang="tr-TR" sz="2900" b="0" i="0" u="none" strike="noStrike" kern="0" cap="none" spc="0" normalizeH="0" baseline="0" noProof="0" dirty="0" smtClean="0">
                <a:ln>
                  <a:noFill/>
                </a:ln>
                <a:effectLst/>
                <a:uLnTx/>
                <a:uFillTx/>
                <a:latin typeface="+mj-lt"/>
              </a:rPr>
              <a:t>bir başka ülkede üretilen mal ve hizmetlerin satın alınarak ülkeye getirilmesine denir. Örneğin Türkiye’nin İngiliz şirketinden makina parçası alarak buraya getirmesi.</a:t>
            </a:r>
          </a:p>
          <a:p>
            <a:pPr marL="0" indent="0">
              <a:buNone/>
            </a:pPr>
            <a:endParaRPr lang="tr-TR" dirty="0"/>
          </a:p>
        </p:txBody>
      </p:sp>
    </p:spTree>
    <p:extLst>
      <p:ext uri="{BB962C8B-B14F-4D97-AF65-F5344CB8AC3E}">
        <p14:creationId xmlns:p14="http://schemas.microsoft.com/office/powerpoint/2010/main" val="3247734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lvl="0" indent="0" algn="just" fontAlgn="base">
              <a:spcBef>
                <a:spcPct val="50000"/>
              </a:spcBef>
              <a:spcAft>
                <a:spcPct val="0"/>
              </a:spcAft>
              <a:buNone/>
              <a:defRPr/>
            </a:pPr>
            <a:r>
              <a:rPr lang="tr-TR" sz="2800" b="1" dirty="0">
                <a:solidFill>
                  <a:srgbClr val="C00000"/>
                </a:solidFill>
                <a:latin typeface="Arial"/>
              </a:rPr>
              <a:t>Karşılaştırmalı Üstünlük: </a:t>
            </a:r>
            <a:r>
              <a:rPr lang="tr-TR" sz="2800" dirty="0">
                <a:latin typeface="+mj-lt"/>
              </a:rPr>
              <a:t>Bir ülkenin diğer ülkelere göre daha verimli ve daha düşük maliyetle mal veya hizmet üreterek bir üstünlük sağlamasıdır. Örneğin Türkiye elektronik ürünler bakımında Çin’e göre karşılaştırmalı üstünlüğe sahip değildir. Bunun için bu ürünler Çin’den ithal yoluyla Türkiye’ye getirilmelidir. Yada Çin ve Hindistan düşük işgücü maliyetine sahip ABD ve AB ülkelerine göre karşılaştırmalı bir üstünlüğe sahiptir.</a:t>
            </a:r>
          </a:p>
          <a:p>
            <a:pPr marL="0" indent="0">
              <a:buNone/>
            </a:pPr>
            <a:endParaRPr lang="tr-TR" dirty="0"/>
          </a:p>
        </p:txBody>
      </p:sp>
    </p:spTree>
    <p:extLst>
      <p:ext uri="{BB962C8B-B14F-4D97-AF65-F5344CB8AC3E}">
        <p14:creationId xmlns:p14="http://schemas.microsoft.com/office/powerpoint/2010/main" val="721628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0"/>
            <a:ext cx="8229600" cy="6858000"/>
          </a:xfrm>
        </p:spPr>
        <p:txBody>
          <a:bodyPr>
            <a:normAutofit/>
          </a:bodyPr>
          <a:lstStyle/>
          <a:p>
            <a:pPr lvl="0" algn="just" fontAlgn="base">
              <a:spcBef>
                <a:spcPct val="50000"/>
              </a:spcBef>
              <a:spcAft>
                <a:spcPct val="0"/>
              </a:spcAft>
              <a:buClr>
                <a:srgbClr val="006666"/>
              </a:buClr>
              <a:buSzPct val="70000"/>
              <a:buFont typeface="Wingdings" pitchFamily="2" charset="2"/>
              <a:buChar char="¡"/>
            </a:pPr>
            <a:r>
              <a:rPr kumimoji="0" lang="tr-TR" altLang="tr-TR" b="1" i="0" u="none" strike="noStrike" kern="0" cap="none" spc="0" normalizeH="0" baseline="0" noProof="0" dirty="0" smtClean="0">
                <a:ln>
                  <a:noFill/>
                </a:ln>
                <a:solidFill>
                  <a:srgbClr val="C00000"/>
                </a:solidFill>
                <a:effectLst/>
                <a:uLnTx/>
                <a:uFillTx/>
                <a:latin typeface="+mj-lt"/>
              </a:rPr>
              <a:t>Dış Ticaret Dengesi:  </a:t>
            </a:r>
            <a:r>
              <a:rPr kumimoji="0" lang="tr-TR" altLang="tr-TR" b="1" i="0" u="none" strike="noStrike" kern="0" cap="none" spc="0" normalizeH="0" baseline="0" noProof="0" dirty="0" smtClean="0">
                <a:ln>
                  <a:noFill/>
                </a:ln>
                <a:effectLst/>
                <a:uLnTx/>
                <a:uFillTx/>
                <a:latin typeface="+mj-lt"/>
              </a:rPr>
              <a:t>Belli bir zaman dilimi </a:t>
            </a:r>
            <a:r>
              <a:rPr kumimoji="0" lang="tr-TR" altLang="tr-TR" b="1" i="0" u="none" strike="noStrike" kern="0" cap="none" spc="0" normalizeH="0" baseline="0" noProof="0" dirty="0" err="1" smtClean="0">
                <a:ln>
                  <a:noFill/>
                </a:ln>
                <a:effectLst/>
                <a:uLnTx/>
                <a:uFillTx/>
                <a:latin typeface="+mj-lt"/>
              </a:rPr>
              <a:t>içersinde</a:t>
            </a:r>
            <a:r>
              <a:rPr kumimoji="0" lang="tr-TR" altLang="tr-TR" b="1" i="0" u="none" strike="noStrike" kern="0" cap="none" spc="0" normalizeH="0" baseline="0" noProof="0" dirty="0" smtClean="0">
                <a:ln>
                  <a:noFill/>
                </a:ln>
                <a:effectLst/>
                <a:uLnTx/>
                <a:uFillTx/>
                <a:latin typeface="+mj-lt"/>
              </a:rPr>
              <a:t> bir ülkenin toplam ihracat  ve ithalat rakamları arasındaki değer farkıdır.</a:t>
            </a:r>
          </a:p>
          <a:p>
            <a:pPr lvl="0" algn="just" fontAlgn="base">
              <a:spcBef>
                <a:spcPct val="50000"/>
              </a:spcBef>
              <a:spcAft>
                <a:spcPct val="0"/>
              </a:spcAft>
              <a:buClr>
                <a:srgbClr val="006666"/>
              </a:buClr>
              <a:buSzPct val="70000"/>
              <a:buFont typeface="Wingdings" pitchFamily="2" charset="2"/>
              <a:buChar char="¡"/>
            </a:pPr>
            <a:r>
              <a:rPr kumimoji="0" lang="tr-TR" altLang="tr-TR" b="1" i="0" u="none" strike="noStrike" kern="0" cap="none" spc="0" normalizeH="0" baseline="0" noProof="0" dirty="0" smtClean="0">
                <a:ln>
                  <a:noFill/>
                </a:ln>
                <a:solidFill>
                  <a:srgbClr val="C00000"/>
                </a:solidFill>
                <a:effectLst/>
                <a:uLnTx/>
                <a:uFillTx/>
                <a:latin typeface="+mj-lt"/>
              </a:rPr>
              <a:t>Dış Ticaret Fazlası / Açığı :</a:t>
            </a:r>
            <a:r>
              <a:rPr kumimoji="0" lang="tr-TR" altLang="tr-TR" b="0" i="0" u="none" strike="noStrike" kern="0" cap="none" spc="0" normalizeH="0" baseline="0" noProof="0" dirty="0" smtClean="0">
                <a:ln>
                  <a:noFill/>
                </a:ln>
                <a:solidFill>
                  <a:srgbClr val="C00000"/>
                </a:solidFill>
                <a:effectLst/>
                <a:uLnTx/>
                <a:uFillTx/>
                <a:latin typeface="+mj-lt"/>
              </a:rPr>
              <a:t> </a:t>
            </a:r>
            <a:r>
              <a:rPr kumimoji="0" lang="tr-TR" altLang="tr-TR" b="1" i="0" u="none" strike="noStrike" kern="0" cap="none" spc="0" normalizeH="0" baseline="0" noProof="0" dirty="0" smtClean="0">
                <a:ln>
                  <a:noFill/>
                </a:ln>
                <a:effectLst/>
                <a:uLnTx/>
                <a:uFillTx/>
                <a:latin typeface="+mj-lt"/>
              </a:rPr>
              <a:t>Belli bir zaman dilimi içerisinde bir ülkenin toplam ihracatının; toplam ithalatından fazla olması / az olmasıdır.</a:t>
            </a:r>
          </a:p>
          <a:p>
            <a:pPr lvl="0" algn="just" fontAlgn="base">
              <a:spcBef>
                <a:spcPct val="50000"/>
              </a:spcBef>
              <a:spcAft>
                <a:spcPct val="0"/>
              </a:spcAft>
              <a:buClr>
                <a:srgbClr val="006666"/>
              </a:buClr>
              <a:buSzPct val="70000"/>
              <a:buFont typeface="Wingdings" pitchFamily="2" charset="2"/>
              <a:buChar char="¡"/>
            </a:pPr>
            <a:r>
              <a:rPr kumimoji="0" lang="tr-TR" altLang="tr-TR" b="1" i="0" u="none" strike="noStrike" kern="0" cap="none" spc="0" normalizeH="0" baseline="0" noProof="0" dirty="0" smtClean="0">
                <a:ln>
                  <a:noFill/>
                </a:ln>
                <a:solidFill>
                  <a:srgbClr val="C00000"/>
                </a:solidFill>
                <a:effectLst/>
                <a:uLnTx/>
                <a:uFillTx/>
                <a:latin typeface="+mj-lt"/>
              </a:rPr>
              <a:t>Ödemeler Dengesi:  </a:t>
            </a:r>
            <a:r>
              <a:rPr kumimoji="0" lang="tr-TR" altLang="tr-TR" b="1" i="0" u="none" strike="noStrike" kern="0" cap="none" spc="0" normalizeH="0" baseline="0" noProof="0" dirty="0" smtClean="0">
                <a:ln>
                  <a:noFill/>
                </a:ln>
                <a:effectLst/>
                <a:uLnTx/>
                <a:uFillTx/>
                <a:latin typeface="+mj-lt"/>
              </a:rPr>
              <a:t>Belli bir zaman dilimi </a:t>
            </a:r>
            <a:r>
              <a:rPr kumimoji="0" lang="tr-TR" altLang="tr-TR" b="1" i="0" u="none" strike="noStrike" kern="0" cap="none" spc="0" normalizeH="0" baseline="0" noProof="0" dirty="0" err="1" smtClean="0">
                <a:ln>
                  <a:noFill/>
                </a:ln>
                <a:effectLst/>
                <a:uLnTx/>
                <a:uFillTx/>
                <a:latin typeface="+mj-lt"/>
              </a:rPr>
              <a:t>içersinde</a:t>
            </a:r>
            <a:r>
              <a:rPr kumimoji="0" lang="tr-TR" altLang="tr-TR" b="1" i="0" u="none" strike="noStrike" kern="0" cap="none" spc="0" normalizeH="0" baseline="0" noProof="0" dirty="0" smtClean="0">
                <a:ln>
                  <a:noFill/>
                </a:ln>
                <a:effectLst/>
                <a:uLnTx/>
                <a:uFillTx/>
                <a:latin typeface="+mj-lt"/>
              </a:rPr>
              <a:t> bir ülkeye giren toplam yabancı para ile o ülkeden çıkan toplam yabancı para arasındaki farktır.</a:t>
            </a:r>
            <a:endParaRPr kumimoji="0" lang="tr-TR" altLang="tr-TR" b="0" i="0" u="none" strike="noStrike" kern="0" cap="none" spc="0" normalizeH="0" baseline="0" noProof="0" dirty="0" smtClean="0">
              <a:ln>
                <a:noFill/>
              </a:ln>
              <a:effectLst/>
              <a:uLnTx/>
              <a:uFillTx/>
              <a:latin typeface="+mj-lt"/>
            </a:endParaRPr>
          </a:p>
          <a:p>
            <a:pPr marL="0" indent="0">
              <a:buNone/>
            </a:pPr>
            <a:endParaRPr lang="tr-TR" dirty="0"/>
          </a:p>
        </p:txBody>
      </p:sp>
    </p:spTree>
    <p:extLst>
      <p:ext uri="{BB962C8B-B14F-4D97-AF65-F5344CB8AC3E}">
        <p14:creationId xmlns:p14="http://schemas.microsoft.com/office/powerpoint/2010/main" val="2104410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kumimoji="0" lang="tr-TR" altLang="tr-TR" sz="2800" b="1" i="0" u="none" strike="noStrike" kern="0" cap="none" spc="0" normalizeH="0" baseline="0" noProof="0" dirty="0" smtClean="0">
                <a:ln>
                  <a:noFill/>
                </a:ln>
                <a:solidFill>
                  <a:srgbClr val="C00000"/>
                </a:solidFill>
                <a:effectLst/>
                <a:uLnTx/>
                <a:uFillTx/>
              </a:rPr>
              <a:t>ULUSLARARASI TİCARET ENGELLERİ</a:t>
            </a:r>
            <a:endParaRPr lang="tr-TR" sz="2800" dirty="0">
              <a:solidFill>
                <a:srgbClr val="C00000"/>
              </a:solidFill>
            </a:endParaRPr>
          </a:p>
        </p:txBody>
      </p:sp>
      <p:sp>
        <p:nvSpPr>
          <p:cNvPr id="3" name="İçerik Yer Tutucusu 2"/>
          <p:cNvSpPr>
            <a:spLocks noGrp="1"/>
          </p:cNvSpPr>
          <p:nvPr>
            <p:ph idx="1"/>
          </p:nvPr>
        </p:nvSpPr>
        <p:spPr/>
        <p:txBody>
          <a:bodyPr>
            <a:normAutofit lnSpcReduction="10000"/>
          </a:bodyPr>
          <a:lstStyle/>
          <a:p>
            <a:pPr marL="0" lvl="0" indent="0" algn="just" fontAlgn="base">
              <a:spcBef>
                <a:spcPct val="50000"/>
              </a:spcBef>
              <a:spcAft>
                <a:spcPct val="0"/>
              </a:spcAft>
              <a:buNone/>
              <a:defRPr/>
            </a:pPr>
            <a:r>
              <a:rPr lang="tr-TR" sz="2400" b="1" dirty="0">
                <a:solidFill>
                  <a:srgbClr val="FF0000"/>
                </a:solidFill>
                <a:latin typeface="+mj-lt"/>
              </a:rPr>
              <a:t>Ülkeler uluslararası ticareti şu amaçlar için engeller;</a:t>
            </a:r>
          </a:p>
          <a:p>
            <a:pPr marL="285750" lvl="0" indent="-285750" algn="just" fontAlgn="base">
              <a:spcBef>
                <a:spcPct val="50000"/>
              </a:spcBef>
              <a:spcAft>
                <a:spcPct val="0"/>
              </a:spcAft>
              <a:defRPr/>
            </a:pPr>
            <a:r>
              <a:rPr lang="tr-TR" sz="1800" b="1" dirty="0">
                <a:latin typeface="Arial" charset="0"/>
              </a:rPr>
              <a:t>İthalatı ikame edecek ulusal üretimi teşvik etmek</a:t>
            </a:r>
          </a:p>
          <a:p>
            <a:pPr marL="285750" lvl="0" indent="-285750" algn="just" fontAlgn="base">
              <a:spcBef>
                <a:spcPct val="50000"/>
              </a:spcBef>
              <a:spcAft>
                <a:spcPct val="0"/>
              </a:spcAft>
              <a:defRPr/>
            </a:pPr>
            <a:r>
              <a:rPr lang="tr-TR" sz="1800" b="1" dirty="0">
                <a:latin typeface="Arial" charset="0"/>
              </a:rPr>
              <a:t>Emekleme dönemindeki sanayileri korumak ve geliştirmek</a:t>
            </a:r>
          </a:p>
          <a:p>
            <a:pPr marL="285750" lvl="0" indent="-285750" algn="just" fontAlgn="base">
              <a:spcBef>
                <a:spcPct val="50000"/>
              </a:spcBef>
              <a:spcAft>
                <a:spcPct val="0"/>
              </a:spcAft>
              <a:defRPr/>
            </a:pPr>
            <a:r>
              <a:rPr lang="tr-TR" sz="1800" b="1" dirty="0">
                <a:latin typeface="Arial" charset="0"/>
              </a:rPr>
              <a:t>Yabancı tedarikçi işletmelere bağımlılığı azaltmak</a:t>
            </a:r>
          </a:p>
          <a:p>
            <a:pPr marL="285750" lvl="0" indent="-285750" algn="just" fontAlgn="base">
              <a:spcBef>
                <a:spcPct val="50000"/>
              </a:spcBef>
              <a:spcAft>
                <a:spcPct val="0"/>
              </a:spcAft>
              <a:defRPr/>
            </a:pPr>
            <a:r>
              <a:rPr lang="tr-TR" sz="1800" b="1" dirty="0">
                <a:latin typeface="Arial" charset="0"/>
              </a:rPr>
              <a:t>Ödemeler dengesindeki açığı azaltmak</a:t>
            </a:r>
          </a:p>
          <a:p>
            <a:pPr marL="285750" lvl="0" indent="-285750" algn="just" fontAlgn="base">
              <a:spcBef>
                <a:spcPct val="50000"/>
              </a:spcBef>
              <a:spcAft>
                <a:spcPct val="0"/>
              </a:spcAft>
              <a:defRPr/>
            </a:pPr>
            <a:r>
              <a:rPr lang="tr-TR" sz="1800" b="1" dirty="0">
                <a:latin typeface="Arial" charset="0"/>
              </a:rPr>
              <a:t>İhracatı teşvik etmek</a:t>
            </a:r>
          </a:p>
          <a:p>
            <a:pPr marL="285750" lvl="0" indent="-285750" algn="just" fontAlgn="base">
              <a:spcBef>
                <a:spcPct val="50000"/>
              </a:spcBef>
              <a:spcAft>
                <a:spcPct val="0"/>
              </a:spcAft>
              <a:defRPr/>
            </a:pPr>
            <a:r>
              <a:rPr lang="tr-TR" sz="1800" b="1" dirty="0">
                <a:latin typeface="Arial" charset="0"/>
              </a:rPr>
              <a:t>Yabancı şirketlerin maliyetin altında satış yapmalarını engellemek</a:t>
            </a:r>
          </a:p>
          <a:p>
            <a:pPr marL="285750" lvl="0" indent="-285750" algn="just" fontAlgn="base">
              <a:spcBef>
                <a:spcPct val="50000"/>
              </a:spcBef>
              <a:spcAft>
                <a:spcPct val="0"/>
              </a:spcAft>
              <a:defRPr/>
            </a:pPr>
            <a:r>
              <a:rPr lang="tr-TR" sz="1800" b="1" dirty="0">
                <a:latin typeface="Arial" charset="0"/>
              </a:rPr>
              <a:t>İnsan hakları, </a:t>
            </a:r>
            <a:r>
              <a:rPr lang="tr-TR" sz="1800" b="1" dirty="0" err="1">
                <a:latin typeface="Arial" charset="0"/>
              </a:rPr>
              <a:t>terorizm</a:t>
            </a:r>
            <a:r>
              <a:rPr lang="tr-TR" sz="1800" b="1" dirty="0">
                <a:latin typeface="Arial" charset="0"/>
              </a:rPr>
              <a:t> ve benzer konularda uluslararası karar ve kurallara uymayan ülkelere siyasi amaçla yaptırımlar uygulamak</a:t>
            </a:r>
          </a:p>
          <a:p>
            <a:pPr marL="0" lvl="0" indent="0" algn="just" fontAlgn="base">
              <a:spcBef>
                <a:spcPct val="50000"/>
              </a:spcBef>
              <a:spcAft>
                <a:spcPct val="0"/>
              </a:spcAft>
              <a:buNone/>
              <a:defRPr/>
            </a:pPr>
            <a:r>
              <a:rPr lang="tr-TR" sz="2400" b="1" dirty="0">
                <a:solidFill>
                  <a:srgbClr val="FF0000"/>
                </a:solidFill>
                <a:latin typeface="+mj-lt"/>
              </a:rPr>
              <a:t>Ülkeler tarafından kullanılan ticaret engelleri</a:t>
            </a:r>
          </a:p>
          <a:p>
            <a:pPr marL="0" lvl="0" indent="0" algn="just" fontAlgn="base">
              <a:spcBef>
                <a:spcPct val="50000"/>
              </a:spcBef>
              <a:spcAft>
                <a:spcPct val="0"/>
              </a:spcAft>
              <a:buNone/>
              <a:defRPr/>
            </a:pPr>
            <a:r>
              <a:rPr lang="tr-TR" sz="1800" b="1" dirty="0">
                <a:latin typeface="+mj-lt"/>
              </a:rPr>
              <a:t>Gümrük vergileri, kotalar, ambargo, teşvikler, diğer sınırlamalar</a:t>
            </a:r>
          </a:p>
          <a:p>
            <a:pPr marL="0" indent="0">
              <a:buNone/>
            </a:pPr>
            <a:endParaRPr lang="tr-TR" dirty="0"/>
          </a:p>
        </p:txBody>
      </p:sp>
    </p:spTree>
    <p:extLst>
      <p:ext uri="{BB962C8B-B14F-4D97-AF65-F5344CB8AC3E}">
        <p14:creationId xmlns:p14="http://schemas.microsoft.com/office/powerpoint/2010/main" val="2289683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624736"/>
          </a:xfrm>
        </p:spPr>
        <p:txBody>
          <a:bodyPr/>
          <a:lstStyle/>
          <a:p>
            <a:pPr marL="0" indent="0">
              <a:buNone/>
            </a:pPr>
            <a:r>
              <a:rPr kumimoji="0" lang="tr-TR" altLang="tr-TR" sz="3600" b="0" i="0" u="none" strike="noStrike" kern="0" cap="none" spc="0" normalizeH="0" baseline="0" noProof="0" dirty="0" smtClean="0">
                <a:ln>
                  <a:noFill/>
                </a:ln>
                <a:solidFill>
                  <a:srgbClr val="C00000"/>
                </a:solidFill>
                <a:effectLst/>
                <a:uLnTx/>
                <a:uFillTx/>
                <a:latin typeface="Arial"/>
              </a:rPr>
              <a:t>Gümrük Vergileri</a:t>
            </a:r>
          </a:p>
          <a:p>
            <a:pPr marL="0" indent="0">
              <a:buNone/>
            </a:pPr>
            <a:endParaRPr kumimoji="0" lang="tr-TR" altLang="tr-TR" sz="3600" b="0" i="0" u="none" strike="noStrike" kern="0" cap="none" spc="0" normalizeH="0" baseline="0" noProof="0" dirty="0" smtClean="0">
              <a:ln>
                <a:noFill/>
              </a:ln>
              <a:solidFill>
                <a:srgbClr val="C00000"/>
              </a:solidFill>
              <a:effectLst/>
              <a:uLnTx/>
              <a:uFillTx/>
              <a:latin typeface="Arial"/>
            </a:endParaRPr>
          </a:p>
          <a:p>
            <a:pPr marL="0" lvl="0" indent="0" eaLnBrk="0" fontAlgn="base" hangingPunct="0">
              <a:spcAft>
                <a:spcPct val="0"/>
              </a:spcAft>
              <a:buClr>
                <a:srgbClr val="006666"/>
              </a:buClr>
              <a:buSzPct val="70000"/>
              <a:buNone/>
            </a:pPr>
            <a:r>
              <a:rPr kumimoji="0" lang="tr-TR" altLang="tr-TR" b="0" i="0" u="none" strike="noStrike" kern="0" cap="none" spc="0" normalizeH="0" baseline="0" noProof="0" dirty="0" smtClean="0">
                <a:ln>
                  <a:noFill/>
                </a:ln>
                <a:solidFill>
                  <a:srgbClr val="000000"/>
                </a:solidFill>
                <a:effectLst/>
                <a:uLnTx/>
                <a:uFillTx/>
                <a:latin typeface="+mj-lt"/>
              </a:rPr>
              <a:t>Yabancı ülkelerden ithal edilen mallara konulan vergilerdir. Örneğin Almanya’da üretilen bir otomobil Türk vatandaşı tarafından satın alınıp Türkiye’ye getirildiğinde belli oranda gümrük vergisi ödemek zorundadır. Ülkeler gelir sağlamak ve ulusal sanayiyi korumak amacıyla da gümrük vergisi alırlar.</a:t>
            </a:r>
          </a:p>
          <a:p>
            <a:pPr marL="0" indent="0">
              <a:buNone/>
            </a:pPr>
            <a:endParaRPr lang="tr-TR" dirty="0">
              <a:solidFill>
                <a:srgbClr val="C00000"/>
              </a:solidFill>
            </a:endParaRPr>
          </a:p>
        </p:txBody>
      </p:sp>
    </p:spTree>
    <p:extLst>
      <p:ext uri="{BB962C8B-B14F-4D97-AF65-F5344CB8AC3E}">
        <p14:creationId xmlns:p14="http://schemas.microsoft.com/office/powerpoint/2010/main" val="1616190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marL="0" indent="0">
              <a:buNone/>
            </a:pPr>
            <a:r>
              <a:rPr kumimoji="0" lang="tr-TR" altLang="tr-TR" sz="3600" b="1" i="0" u="none" strike="noStrike" kern="0" cap="none" spc="0" normalizeH="0" baseline="0" noProof="0" dirty="0" smtClean="0">
                <a:ln>
                  <a:noFill/>
                </a:ln>
                <a:solidFill>
                  <a:srgbClr val="C00000"/>
                </a:solidFill>
                <a:effectLst/>
                <a:uLnTx/>
                <a:uFillTx/>
                <a:latin typeface="+mj-lt"/>
              </a:rPr>
              <a:t>Kotalar </a:t>
            </a:r>
          </a:p>
          <a:p>
            <a:pPr marL="0" lvl="0" indent="0" eaLnBrk="0" fontAlgn="base" hangingPunct="0">
              <a:spcAft>
                <a:spcPct val="0"/>
              </a:spcAft>
              <a:buClr>
                <a:srgbClr val="006666"/>
              </a:buClr>
              <a:buSzPct val="70000"/>
              <a:buNone/>
            </a:pPr>
            <a:r>
              <a:rPr kumimoji="0" lang="tr-TR" altLang="tr-TR" sz="3600" i="0" u="none" strike="noStrike" kern="0" cap="none" spc="0" normalizeH="0" baseline="0" noProof="0" dirty="0" smtClean="0">
                <a:ln>
                  <a:noFill/>
                </a:ln>
                <a:effectLst/>
                <a:uLnTx/>
                <a:uFillTx/>
                <a:latin typeface="+mj-lt"/>
              </a:rPr>
              <a:t>Herhangi bir ürünün ithalatı ve ihracatı için belirlenen miktar kısıtlamalarıdır. Örneğin ABD Türkiye’den ithal ettiği tekstil ürünleri üzerinde miktar kısıtlaması uygulayabilir. 2005 yılında Türkiye’den ithal edilecek gömlek sayısı 20.000 adet diye bir sınırlama koyarsa, Türkiye’den ancak bu sayıda gömlek ihraç edebilir.</a:t>
            </a:r>
          </a:p>
          <a:p>
            <a:pPr marL="0" indent="0">
              <a:buNone/>
            </a:pPr>
            <a:endParaRPr lang="tr-TR" b="1" dirty="0">
              <a:solidFill>
                <a:srgbClr val="C00000"/>
              </a:solidFill>
              <a:latin typeface="+mj-lt"/>
            </a:endParaRPr>
          </a:p>
        </p:txBody>
      </p:sp>
    </p:spTree>
    <p:extLst>
      <p:ext uri="{BB962C8B-B14F-4D97-AF65-F5344CB8AC3E}">
        <p14:creationId xmlns:p14="http://schemas.microsoft.com/office/powerpoint/2010/main" val="2711981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normAutofit/>
          </a:bodyPr>
          <a:lstStyle/>
          <a:p>
            <a:pPr marL="0" indent="0">
              <a:buNone/>
            </a:pPr>
            <a:r>
              <a:rPr kumimoji="0" lang="tr-TR" altLang="tr-TR" sz="3600" b="0" i="0" u="none" strike="noStrike" kern="0" cap="none" spc="0" normalizeH="0" baseline="0" noProof="0" dirty="0" smtClean="0">
                <a:ln>
                  <a:noFill/>
                </a:ln>
                <a:solidFill>
                  <a:srgbClr val="C00000"/>
                </a:solidFill>
                <a:effectLst/>
                <a:uLnTx/>
                <a:uFillTx/>
                <a:latin typeface="Arial"/>
              </a:rPr>
              <a:t>Ambargo</a:t>
            </a:r>
            <a:r>
              <a:rPr kumimoji="0" lang="tr-TR" altLang="tr-TR" sz="3600" b="0" i="0" u="none" strike="noStrike" kern="0" cap="none" spc="0" normalizeH="0" baseline="0" noProof="0" dirty="0" smtClean="0">
                <a:ln>
                  <a:noFill/>
                </a:ln>
                <a:solidFill>
                  <a:srgbClr val="006666"/>
                </a:solidFill>
                <a:effectLst/>
                <a:uLnTx/>
                <a:uFillTx/>
                <a:latin typeface="Arial"/>
              </a:rPr>
              <a:t> </a:t>
            </a:r>
          </a:p>
          <a:p>
            <a:pPr marL="0" lvl="0" indent="0" eaLnBrk="0" fontAlgn="base" hangingPunct="0">
              <a:spcAft>
                <a:spcPct val="0"/>
              </a:spcAft>
              <a:buClr>
                <a:srgbClr val="006666"/>
              </a:buClr>
              <a:buSzPct val="70000"/>
              <a:buNone/>
              <a:defRPr/>
            </a:pPr>
            <a:r>
              <a:rPr lang="tr-TR" kern="0" dirty="0">
                <a:latin typeface="+mj-lt"/>
              </a:rPr>
              <a:t>İthalatta ve/ veya ihracatta belirli bir ürün yada ürün gurubu için konulan yasaklardır</a:t>
            </a:r>
            <a:r>
              <a:rPr lang="tr-TR" b="1" kern="0" dirty="0">
                <a:latin typeface="+mj-lt"/>
              </a:rPr>
              <a:t>. </a:t>
            </a:r>
            <a:r>
              <a:rPr lang="tr-TR" kern="0" dirty="0">
                <a:latin typeface="+mj-lt"/>
              </a:rPr>
              <a:t>Ambargoda, bir ülkeyi ekonomik ya da siyasi açıdan zor duruma düşürmek için o ülke ile ekonomik ilişkisi bulunan ülke ya da ülkenin buraya mal ve hizmet satımlarının engellemek üzere önlemler alması söz konusudur.</a:t>
            </a:r>
            <a:r>
              <a:rPr lang="tr-TR" b="1" kern="0" dirty="0">
                <a:latin typeface="+mj-lt"/>
              </a:rPr>
              <a:t> </a:t>
            </a:r>
            <a:r>
              <a:rPr lang="tr-TR" kern="0" dirty="0">
                <a:latin typeface="+mj-lt"/>
              </a:rPr>
              <a:t>Örneğin ABD </a:t>
            </a:r>
            <a:r>
              <a:rPr lang="tr-TR" kern="0" dirty="0" err="1">
                <a:latin typeface="+mj-lt"/>
              </a:rPr>
              <a:t>nin</a:t>
            </a:r>
            <a:r>
              <a:rPr lang="tr-TR" kern="0" dirty="0">
                <a:latin typeface="+mj-lt"/>
              </a:rPr>
              <a:t> İran’a, ihracat ve ithalat konusunda yasaklama </a:t>
            </a:r>
            <a:r>
              <a:rPr lang="tr-TR" kern="0" dirty="0" smtClean="0">
                <a:latin typeface="+mj-lt"/>
              </a:rPr>
              <a:t>getirmesi.</a:t>
            </a:r>
            <a:endParaRPr lang="tr-TR" kern="0" dirty="0">
              <a:latin typeface="+mj-lt"/>
            </a:endParaRPr>
          </a:p>
          <a:p>
            <a:pPr marL="0" indent="0">
              <a:buNone/>
            </a:pPr>
            <a:endParaRPr lang="tr-TR" dirty="0"/>
          </a:p>
        </p:txBody>
      </p:sp>
    </p:spTree>
    <p:extLst>
      <p:ext uri="{BB962C8B-B14F-4D97-AF65-F5344CB8AC3E}">
        <p14:creationId xmlns:p14="http://schemas.microsoft.com/office/powerpoint/2010/main" val="605990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009531"/>
          </a:xfrm>
        </p:spPr>
        <p:txBody>
          <a:bodyPr/>
          <a:lstStyle/>
          <a:p>
            <a:pPr marL="0" indent="0">
              <a:buNone/>
            </a:pPr>
            <a:r>
              <a:rPr lang="tr-TR" sz="3600" kern="0" dirty="0">
                <a:solidFill>
                  <a:srgbClr val="FF0000"/>
                </a:solidFill>
                <a:latin typeface="+mj-lt"/>
                <a:ea typeface="+mj-ea"/>
                <a:cs typeface="+mj-cs"/>
              </a:rPr>
              <a:t>Teşvikler ve </a:t>
            </a:r>
            <a:r>
              <a:rPr lang="tr-TR" sz="3600" kern="0" dirty="0" smtClean="0">
                <a:solidFill>
                  <a:srgbClr val="FF0000"/>
                </a:solidFill>
                <a:latin typeface="+mj-lt"/>
                <a:ea typeface="+mj-ea"/>
                <a:cs typeface="+mj-cs"/>
              </a:rPr>
              <a:t>Damping</a:t>
            </a:r>
          </a:p>
          <a:p>
            <a:pPr marL="0" indent="0">
              <a:buNone/>
            </a:pPr>
            <a:endParaRPr lang="tr-TR" sz="3600" kern="0" dirty="0" smtClean="0">
              <a:solidFill>
                <a:srgbClr val="FF0000"/>
              </a:solidFill>
              <a:latin typeface="+mj-lt"/>
              <a:ea typeface="+mj-ea"/>
              <a:cs typeface="+mj-cs"/>
            </a:endParaRPr>
          </a:p>
          <a:p>
            <a:pPr marL="0" lvl="0" indent="0" eaLnBrk="0" fontAlgn="base" hangingPunct="0">
              <a:spcAft>
                <a:spcPct val="0"/>
              </a:spcAft>
              <a:buClr>
                <a:srgbClr val="006666"/>
              </a:buClr>
              <a:buSzPct val="70000"/>
              <a:buNone/>
              <a:defRPr/>
            </a:pPr>
            <a:r>
              <a:rPr lang="tr-TR" sz="2900" kern="0" dirty="0" smtClean="0">
                <a:solidFill>
                  <a:srgbClr val="FF0000"/>
                </a:solidFill>
                <a:latin typeface="+mj-lt"/>
                <a:cs typeface="Times New Roman" pitchFamily="18" charset="0"/>
              </a:rPr>
              <a:t>Teşvik: </a:t>
            </a:r>
            <a:r>
              <a:rPr lang="tr-TR" sz="2900" kern="0" dirty="0">
                <a:latin typeface="+mj-lt"/>
                <a:cs typeface="Times New Roman" pitchFamily="18" charset="0"/>
              </a:rPr>
              <a:t>Hükümet tarafından yerli endüstriye düşük faizli krediler vererek, girdi fiyatlarını düşürerek veya vergi muafiyetleri uygulayarak çeşitli destek ve teşvikler ile ulusal sanayiyi yabancı ülke işletmelerine karşı korur. </a:t>
            </a:r>
          </a:p>
          <a:p>
            <a:pPr marL="0" lvl="0" indent="0" eaLnBrk="0" fontAlgn="base" hangingPunct="0">
              <a:spcAft>
                <a:spcPct val="0"/>
              </a:spcAft>
              <a:buClr>
                <a:srgbClr val="006666"/>
              </a:buClr>
              <a:buSzPct val="70000"/>
              <a:buNone/>
              <a:defRPr/>
            </a:pPr>
            <a:r>
              <a:rPr lang="tr-TR" sz="2900" kern="0" dirty="0" smtClean="0">
                <a:solidFill>
                  <a:srgbClr val="FF0000"/>
                </a:solidFill>
                <a:latin typeface="+mj-lt"/>
                <a:cs typeface="Times New Roman" pitchFamily="18" charset="0"/>
              </a:rPr>
              <a:t>Dampingler</a:t>
            </a:r>
            <a:r>
              <a:rPr lang="tr-TR" sz="2900" kern="0" dirty="0" smtClean="0">
                <a:solidFill>
                  <a:srgbClr val="FF0000"/>
                </a:solidFill>
                <a:latin typeface="Arial"/>
                <a:cs typeface="Times New Roman" pitchFamily="18" charset="0"/>
              </a:rPr>
              <a:t>:</a:t>
            </a:r>
            <a:r>
              <a:rPr lang="tr-TR" sz="2900" kern="0" dirty="0" smtClean="0">
                <a:latin typeface="+mj-lt"/>
                <a:cs typeface="Times New Roman" pitchFamily="18" charset="0"/>
              </a:rPr>
              <a:t> </a:t>
            </a:r>
            <a:r>
              <a:rPr lang="tr-TR" sz="2900" kern="0" dirty="0">
                <a:latin typeface="+mj-lt"/>
                <a:cs typeface="Times New Roman" pitchFamily="18" charset="0"/>
              </a:rPr>
              <a:t>Bir ürünü kendi ülkesindeki üretim maliyetinden daha düşük fiyatla başka ülkelere satmak</a:t>
            </a:r>
          </a:p>
          <a:p>
            <a:pPr marL="0" indent="0">
              <a:buNone/>
            </a:pPr>
            <a:endParaRPr lang="tr-TR" dirty="0">
              <a:solidFill>
                <a:srgbClr val="FF0000"/>
              </a:solidFill>
              <a:latin typeface="+mj-lt"/>
            </a:endParaRPr>
          </a:p>
        </p:txBody>
      </p:sp>
    </p:spTree>
    <p:extLst>
      <p:ext uri="{BB962C8B-B14F-4D97-AF65-F5344CB8AC3E}">
        <p14:creationId xmlns:p14="http://schemas.microsoft.com/office/powerpoint/2010/main" val="476140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kern="0" dirty="0">
                <a:solidFill>
                  <a:srgbClr val="FF0000"/>
                </a:solidFill>
              </a:rPr>
              <a:t>Uluslararası Pazarlara Giriş Yolları</a:t>
            </a:r>
            <a:endParaRPr lang="tr-TR" dirty="0">
              <a:solidFill>
                <a:srgbClr val="FF0000"/>
              </a:solidFill>
            </a:endParaRPr>
          </a:p>
        </p:txBody>
      </p:sp>
      <p:sp>
        <p:nvSpPr>
          <p:cNvPr id="3" name="İçerik Yer Tutucusu 2"/>
          <p:cNvSpPr>
            <a:spLocks noGrp="1"/>
          </p:cNvSpPr>
          <p:nvPr>
            <p:ph idx="1"/>
          </p:nvPr>
        </p:nvSpPr>
        <p:spPr/>
        <p:txBody>
          <a:bodyPr/>
          <a:lstStyle/>
          <a:p>
            <a:pPr lvl="0" eaLnBrk="0" fontAlgn="base" hangingPunct="0">
              <a:spcAft>
                <a:spcPct val="0"/>
              </a:spcAft>
              <a:buClr>
                <a:srgbClr val="006666"/>
              </a:buClr>
              <a:buSzPct val="70000"/>
              <a:buFont typeface="Wingdings" pitchFamily="2" charset="2"/>
              <a:buChar char=""/>
            </a:pPr>
            <a:r>
              <a:rPr lang="tr-TR" kern="0" dirty="0">
                <a:latin typeface="+mj-lt"/>
              </a:rPr>
              <a:t>İthalat ve ihracat</a:t>
            </a:r>
          </a:p>
          <a:p>
            <a:pPr lvl="0" eaLnBrk="0" fontAlgn="base" hangingPunct="0">
              <a:spcAft>
                <a:spcPct val="0"/>
              </a:spcAft>
              <a:buClr>
                <a:srgbClr val="006666"/>
              </a:buClr>
              <a:buSzPct val="70000"/>
              <a:buFont typeface="Wingdings" pitchFamily="2" charset="2"/>
              <a:buChar char=""/>
            </a:pPr>
            <a:r>
              <a:rPr lang="tr-TR" kern="0" dirty="0">
                <a:latin typeface="+mj-lt"/>
              </a:rPr>
              <a:t>Lisans Anlaşmaları</a:t>
            </a:r>
          </a:p>
          <a:p>
            <a:pPr lvl="0" eaLnBrk="0" fontAlgn="base" hangingPunct="0">
              <a:spcAft>
                <a:spcPct val="0"/>
              </a:spcAft>
              <a:buClr>
                <a:srgbClr val="006666"/>
              </a:buClr>
              <a:buSzPct val="70000"/>
              <a:buFont typeface="Wingdings" pitchFamily="2" charset="2"/>
              <a:buChar char=""/>
            </a:pPr>
            <a:r>
              <a:rPr lang="tr-TR" kern="0" dirty="0" err="1">
                <a:latin typeface="+mj-lt"/>
              </a:rPr>
              <a:t>Franchising</a:t>
            </a:r>
            <a:endParaRPr lang="tr-TR" kern="0" dirty="0">
              <a:latin typeface="+mj-lt"/>
            </a:endParaRPr>
          </a:p>
          <a:p>
            <a:pPr lvl="0" eaLnBrk="0" fontAlgn="base" hangingPunct="0">
              <a:spcAft>
                <a:spcPct val="0"/>
              </a:spcAft>
              <a:buClr>
                <a:srgbClr val="006666"/>
              </a:buClr>
              <a:buSzPct val="70000"/>
              <a:buFont typeface="Wingdings" pitchFamily="2" charset="2"/>
              <a:buChar char=""/>
            </a:pPr>
            <a:r>
              <a:rPr lang="tr-TR" kern="0" dirty="0">
                <a:latin typeface="+mj-lt"/>
              </a:rPr>
              <a:t>Şirket Evlilikleri ve Stratejik İşbirlikleri</a:t>
            </a:r>
          </a:p>
          <a:p>
            <a:pPr lvl="0" eaLnBrk="0" fontAlgn="base" hangingPunct="0">
              <a:spcAft>
                <a:spcPct val="0"/>
              </a:spcAft>
              <a:buClr>
                <a:srgbClr val="006666"/>
              </a:buClr>
              <a:buSzPct val="70000"/>
              <a:buFont typeface="Wingdings" pitchFamily="2" charset="2"/>
              <a:buChar char=""/>
            </a:pPr>
            <a:r>
              <a:rPr lang="tr-TR" kern="0" dirty="0">
                <a:latin typeface="+mj-lt"/>
              </a:rPr>
              <a:t>Doğrudan Dış </a:t>
            </a:r>
            <a:r>
              <a:rPr lang="tr-TR" kern="0" dirty="0" err="1" smtClean="0">
                <a:latin typeface="+mj-lt"/>
              </a:rPr>
              <a:t>Yatırım;bir</a:t>
            </a:r>
            <a:r>
              <a:rPr lang="tr-TR" kern="0" dirty="0" smtClean="0">
                <a:latin typeface="+mj-lt"/>
              </a:rPr>
              <a:t> </a:t>
            </a:r>
            <a:r>
              <a:rPr lang="tr-TR" kern="0" dirty="0">
                <a:latin typeface="+mj-lt"/>
              </a:rPr>
              <a:t>işletmenin yabancı bir ülkede doğrudan yatırım ve üretim faaliyetinde bulunarak dış pazarlara açılmasıdır.</a:t>
            </a:r>
          </a:p>
          <a:p>
            <a:pPr marL="0" indent="0">
              <a:buNone/>
            </a:pPr>
            <a:endParaRPr lang="tr-TR" dirty="0"/>
          </a:p>
        </p:txBody>
      </p:sp>
    </p:spTree>
    <p:extLst>
      <p:ext uri="{BB962C8B-B14F-4D97-AF65-F5344CB8AC3E}">
        <p14:creationId xmlns:p14="http://schemas.microsoft.com/office/powerpoint/2010/main" val="2155596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b="1" kern="0" dirty="0">
                <a:solidFill>
                  <a:srgbClr val="FF0000"/>
                </a:solidFill>
              </a:rPr>
              <a:t>ULUSLARARASI TİCARET ÖZENDİREN ANLAŞMALAR </a:t>
            </a:r>
            <a:br>
              <a:rPr lang="tr-TR" sz="3200" b="1" kern="0" dirty="0">
                <a:solidFill>
                  <a:srgbClr val="FF0000"/>
                </a:solidFill>
              </a:rPr>
            </a:br>
            <a:r>
              <a:rPr lang="tr-TR" sz="3200" b="1" kern="0" dirty="0">
                <a:solidFill>
                  <a:srgbClr val="FF0000"/>
                </a:solidFill>
              </a:rPr>
              <a:t>ve </a:t>
            </a:r>
            <a:r>
              <a:rPr lang="tr-TR" sz="3200" b="1" kern="0" dirty="0" smtClean="0">
                <a:solidFill>
                  <a:srgbClr val="FF0000"/>
                </a:solidFill>
              </a:rPr>
              <a:t>ORGANİZASYONLAR</a:t>
            </a:r>
            <a:endParaRPr lang="tr-TR" sz="3200" dirty="0">
              <a:solidFill>
                <a:srgbClr val="FF0000"/>
              </a:solidFill>
            </a:endParaRPr>
          </a:p>
        </p:txBody>
      </p:sp>
      <p:sp>
        <p:nvSpPr>
          <p:cNvPr id="3" name="İçerik Yer Tutucusu 2"/>
          <p:cNvSpPr>
            <a:spLocks noGrp="1"/>
          </p:cNvSpPr>
          <p:nvPr>
            <p:ph idx="1"/>
          </p:nvPr>
        </p:nvSpPr>
        <p:spPr>
          <a:xfrm>
            <a:off x="457200" y="1772816"/>
            <a:ext cx="8229600" cy="4353347"/>
          </a:xfrm>
        </p:spPr>
        <p:txBody>
          <a:bodyPr>
            <a:normAutofit fontScale="92500"/>
          </a:bodyPr>
          <a:lstStyle/>
          <a:p>
            <a:pPr marL="0" lvl="0" indent="0" fontAlgn="base">
              <a:spcBef>
                <a:spcPct val="50000"/>
              </a:spcBef>
              <a:spcAft>
                <a:spcPct val="0"/>
              </a:spcAft>
              <a:buNone/>
              <a:defRPr/>
            </a:pPr>
            <a:r>
              <a:rPr lang="tr-TR" sz="2000" b="1" dirty="0">
                <a:solidFill>
                  <a:srgbClr val="FF0000"/>
                </a:solidFill>
                <a:latin typeface="+mj-lt"/>
              </a:rPr>
              <a:t>GATT </a:t>
            </a:r>
            <a:r>
              <a:rPr lang="tr-TR" sz="2400" dirty="0">
                <a:solidFill>
                  <a:srgbClr val="FF0000"/>
                </a:solidFill>
                <a:latin typeface="+mj-lt"/>
              </a:rPr>
              <a:t>: </a:t>
            </a:r>
            <a:r>
              <a:rPr lang="tr-TR" sz="2400" dirty="0">
                <a:solidFill>
                  <a:srgbClr val="000000"/>
                </a:solidFill>
                <a:latin typeface="+mj-lt"/>
              </a:rPr>
              <a:t>Gümrük </a:t>
            </a:r>
            <a:r>
              <a:rPr lang="tr-TR" sz="2400" dirty="0">
                <a:solidFill>
                  <a:srgbClr val="5F5F5F"/>
                </a:solidFill>
                <a:latin typeface="+mj-lt"/>
              </a:rPr>
              <a:t>Tari</a:t>
            </a:r>
            <a:r>
              <a:rPr lang="tr-TR" sz="2400" dirty="0">
                <a:solidFill>
                  <a:srgbClr val="000000"/>
                </a:solidFill>
                <a:latin typeface="+mj-lt"/>
              </a:rPr>
              <a:t>feleri ve Ticaret Anlaşması (</a:t>
            </a:r>
            <a:r>
              <a:rPr lang="tr-TR" sz="2400" dirty="0" err="1">
                <a:solidFill>
                  <a:srgbClr val="000000"/>
                </a:solidFill>
                <a:latin typeface="+mj-lt"/>
              </a:rPr>
              <a:t>The</a:t>
            </a:r>
            <a:r>
              <a:rPr lang="tr-TR" sz="2400" dirty="0">
                <a:solidFill>
                  <a:srgbClr val="000000"/>
                </a:solidFill>
                <a:latin typeface="+mj-lt"/>
              </a:rPr>
              <a:t> General </a:t>
            </a:r>
            <a:r>
              <a:rPr lang="tr-TR" sz="2400" dirty="0" err="1">
                <a:solidFill>
                  <a:srgbClr val="000000"/>
                </a:solidFill>
                <a:latin typeface="+mj-lt"/>
              </a:rPr>
              <a:t>Agreement</a:t>
            </a:r>
            <a:r>
              <a:rPr lang="tr-TR" sz="2400" dirty="0">
                <a:solidFill>
                  <a:srgbClr val="000000"/>
                </a:solidFill>
                <a:latin typeface="+mj-lt"/>
              </a:rPr>
              <a:t> on </a:t>
            </a:r>
            <a:r>
              <a:rPr lang="tr-TR" sz="2400" dirty="0" err="1">
                <a:solidFill>
                  <a:srgbClr val="000000"/>
                </a:solidFill>
                <a:latin typeface="+mj-lt"/>
              </a:rPr>
              <a:t>Tariffs</a:t>
            </a:r>
            <a:r>
              <a:rPr lang="tr-TR" sz="2400" dirty="0">
                <a:solidFill>
                  <a:srgbClr val="000000"/>
                </a:solidFill>
                <a:latin typeface="+mj-lt"/>
              </a:rPr>
              <a:t> </a:t>
            </a:r>
            <a:r>
              <a:rPr lang="tr-TR" sz="2400" dirty="0" err="1">
                <a:solidFill>
                  <a:srgbClr val="000000"/>
                </a:solidFill>
                <a:latin typeface="+mj-lt"/>
              </a:rPr>
              <a:t>and</a:t>
            </a:r>
            <a:r>
              <a:rPr lang="tr-TR" sz="2400" dirty="0">
                <a:solidFill>
                  <a:srgbClr val="000000"/>
                </a:solidFill>
                <a:latin typeface="+mj-lt"/>
              </a:rPr>
              <a:t> </a:t>
            </a:r>
            <a:r>
              <a:rPr lang="tr-TR" sz="2400" dirty="0" err="1">
                <a:solidFill>
                  <a:srgbClr val="000000"/>
                </a:solidFill>
                <a:latin typeface="+mj-lt"/>
              </a:rPr>
              <a:t>Trade</a:t>
            </a:r>
            <a:r>
              <a:rPr lang="tr-TR" sz="2400" dirty="0">
                <a:solidFill>
                  <a:srgbClr val="000000"/>
                </a:solidFill>
                <a:latin typeface="+mj-lt"/>
              </a:rPr>
              <a:t>)1947 de kurulmuştur. Uluslararası ticareti haklar ve sorumluluklar açısından düzenleyen anlaşmadır.</a:t>
            </a:r>
          </a:p>
          <a:p>
            <a:pPr marL="0" lvl="0" indent="0" fontAlgn="base">
              <a:spcBef>
                <a:spcPct val="50000"/>
              </a:spcBef>
              <a:spcAft>
                <a:spcPct val="0"/>
              </a:spcAft>
              <a:buNone/>
              <a:defRPr/>
            </a:pPr>
            <a:r>
              <a:rPr lang="tr-TR" sz="2000" b="1" dirty="0">
                <a:solidFill>
                  <a:srgbClr val="FF0000"/>
                </a:solidFill>
                <a:latin typeface="+mj-lt"/>
              </a:rPr>
              <a:t>WTO</a:t>
            </a:r>
            <a:r>
              <a:rPr lang="tr-TR" sz="2400" dirty="0">
                <a:solidFill>
                  <a:srgbClr val="FF0000"/>
                </a:solidFill>
                <a:latin typeface="+mj-lt"/>
              </a:rPr>
              <a:t>: </a:t>
            </a:r>
            <a:r>
              <a:rPr lang="tr-TR" sz="2400" dirty="0">
                <a:solidFill>
                  <a:srgbClr val="000000"/>
                </a:solidFill>
                <a:latin typeface="+mj-lt"/>
              </a:rPr>
              <a:t> Dünya Ticaret Örgütü ( World </a:t>
            </a:r>
            <a:r>
              <a:rPr lang="tr-TR" sz="2400" dirty="0" err="1">
                <a:solidFill>
                  <a:srgbClr val="000000"/>
                </a:solidFill>
                <a:latin typeface="+mj-lt"/>
              </a:rPr>
              <a:t>Trade</a:t>
            </a:r>
            <a:r>
              <a:rPr lang="tr-TR" sz="2400" dirty="0">
                <a:solidFill>
                  <a:srgbClr val="000000"/>
                </a:solidFill>
                <a:latin typeface="+mj-lt"/>
              </a:rPr>
              <a:t> </a:t>
            </a:r>
            <a:r>
              <a:rPr lang="tr-TR" sz="2400" dirty="0" err="1">
                <a:solidFill>
                  <a:srgbClr val="000000"/>
                </a:solidFill>
                <a:latin typeface="+mj-lt"/>
              </a:rPr>
              <a:t>Organization</a:t>
            </a:r>
            <a:r>
              <a:rPr lang="tr-TR" sz="2400" dirty="0">
                <a:solidFill>
                  <a:srgbClr val="000000"/>
                </a:solidFill>
                <a:latin typeface="+mj-lt"/>
              </a:rPr>
              <a:t>)</a:t>
            </a:r>
          </a:p>
          <a:p>
            <a:pPr marL="0" lvl="0" indent="0" fontAlgn="base">
              <a:spcBef>
                <a:spcPct val="50000"/>
              </a:spcBef>
              <a:spcAft>
                <a:spcPct val="0"/>
              </a:spcAft>
              <a:buNone/>
              <a:defRPr/>
            </a:pPr>
            <a:r>
              <a:rPr lang="tr-TR" sz="2000" b="1" dirty="0">
                <a:solidFill>
                  <a:srgbClr val="FF0000"/>
                </a:solidFill>
                <a:latin typeface="+mj-lt"/>
              </a:rPr>
              <a:t>APEC</a:t>
            </a:r>
            <a:r>
              <a:rPr lang="tr-TR" sz="2400" dirty="0">
                <a:solidFill>
                  <a:srgbClr val="FF0000"/>
                </a:solidFill>
                <a:latin typeface="+mj-lt"/>
              </a:rPr>
              <a:t>: </a:t>
            </a:r>
            <a:r>
              <a:rPr lang="tr-TR" sz="2400" dirty="0">
                <a:solidFill>
                  <a:srgbClr val="000000"/>
                </a:solidFill>
                <a:latin typeface="+mj-lt"/>
              </a:rPr>
              <a:t>Asya – Pasifik Ekonomik İşbirliği Konseyi(</a:t>
            </a:r>
            <a:r>
              <a:rPr lang="tr-TR" sz="2400" dirty="0" err="1">
                <a:solidFill>
                  <a:srgbClr val="000000"/>
                </a:solidFill>
                <a:latin typeface="+mj-lt"/>
              </a:rPr>
              <a:t>The</a:t>
            </a:r>
            <a:r>
              <a:rPr lang="tr-TR" sz="2400" dirty="0">
                <a:solidFill>
                  <a:srgbClr val="000000"/>
                </a:solidFill>
                <a:latin typeface="+mj-lt"/>
              </a:rPr>
              <a:t> </a:t>
            </a:r>
            <a:r>
              <a:rPr lang="tr-TR" sz="2400" dirty="0" err="1">
                <a:solidFill>
                  <a:srgbClr val="000000"/>
                </a:solidFill>
                <a:latin typeface="+mj-lt"/>
              </a:rPr>
              <a:t>Asia</a:t>
            </a:r>
            <a:r>
              <a:rPr lang="tr-TR" sz="2400" dirty="0">
                <a:solidFill>
                  <a:srgbClr val="000000"/>
                </a:solidFill>
                <a:latin typeface="+mj-lt"/>
              </a:rPr>
              <a:t> – </a:t>
            </a:r>
            <a:r>
              <a:rPr lang="tr-TR" sz="2400" dirty="0" err="1">
                <a:solidFill>
                  <a:srgbClr val="000000"/>
                </a:solidFill>
                <a:latin typeface="+mj-lt"/>
              </a:rPr>
              <a:t>Pasific</a:t>
            </a:r>
            <a:r>
              <a:rPr lang="tr-TR" sz="2400" dirty="0">
                <a:solidFill>
                  <a:srgbClr val="000000"/>
                </a:solidFill>
                <a:latin typeface="+mj-lt"/>
              </a:rPr>
              <a:t> </a:t>
            </a:r>
            <a:r>
              <a:rPr lang="tr-TR" sz="2400" dirty="0" err="1">
                <a:solidFill>
                  <a:srgbClr val="000000"/>
                </a:solidFill>
                <a:latin typeface="+mj-lt"/>
              </a:rPr>
              <a:t>Economic</a:t>
            </a:r>
            <a:r>
              <a:rPr lang="tr-TR" sz="2400" dirty="0">
                <a:solidFill>
                  <a:srgbClr val="000000"/>
                </a:solidFill>
                <a:latin typeface="+mj-lt"/>
              </a:rPr>
              <a:t> </a:t>
            </a:r>
            <a:r>
              <a:rPr lang="tr-TR" sz="2400" dirty="0" err="1">
                <a:solidFill>
                  <a:srgbClr val="000000"/>
                </a:solidFill>
                <a:latin typeface="+mj-lt"/>
              </a:rPr>
              <a:t>Cooperation</a:t>
            </a:r>
            <a:r>
              <a:rPr lang="tr-TR" sz="2400" dirty="0">
                <a:solidFill>
                  <a:srgbClr val="000000"/>
                </a:solidFill>
                <a:latin typeface="+mj-lt"/>
              </a:rPr>
              <a:t> </a:t>
            </a:r>
            <a:r>
              <a:rPr lang="tr-TR" sz="2400" dirty="0" err="1">
                <a:solidFill>
                  <a:srgbClr val="000000"/>
                </a:solidFill>
                <a:latin typeface="+mj-lt"/>
              </a:rPr>
              <a:t>Council</a:t>
            </a:r>
            <a:r>
              <a:rPr lang="tr-TR" sz="2400" dirty="0">
                <a:solidFill>
                  <a:srgbClr val="000000"/>
                </a:solidFill>
                <a:latin typeface="+mj-lt"/>
              </a:rPr>
              <a:t>)</a:t>
            </a:r>
          </a:p>
          <a:p>
            <a:pPr marL="0" lvl="0" indent="0" fontAlgn="base">
              <a:spcBef>
                <a:spcPct val="50000"/>
              </a:spcBef>
              <a:spcAft>
                <a:spcPct val="0"/>
              </a:spcAft>
              <a:buNone/>
              <a:defRPr/>
            </a:pPr>
            <a:r>
              <a:rPr lang="tr-TR" sz="2000" b="1" dirty="0">
                <a:solidFill>
                  <a:srgbClr val="FF0000"/>
                </a:solidFill>
                <a:latin typeface="Arial" charset="0"/>
              </a:rPr>
              <a:t>IMF : </a:t>
            </a:r>
            <a:r>
              <a:rPr lang="tr-TR" sz="2400" dirty="0" err="1">
                <a:solidFill>
                  <a:srgbClr val="000000"/>
                </a:solidFill>
                <a:latin typeface="+mj-lt"/>
              </a:rPr>
              <a:t>Uluslarası</a:t>
            </a:r>
            <a:r>
              <a:rPr lang="tr-TR" sz="2400" dirty="0">
                <a:solidFill>
                  <a:srgbClr val="000000"/>
                </a:solidFill>
                <a:latin typeface="+mj-lt"/>
              </a:rPr>
              <a:t> Para Fonu  (International </a:t>
            </a:r>
            <a:r>
              <a:rPr lang="tr-TR" sz="2400" dirty="0" err="1">
                <a:solidFill>
                  <a:srgbClr val="000000"/>
                </a:solidFill>
                <a:latin typeface="+mj-lt"/>
              </a:rPr>
              <a:t>Monetary</a:t>
            </a:r>
            <a:r>
              <a:rPr lang="tr-TR" sz="2400" dirty="0">
                <a:solidFill>
                  <a:srgbClr val="000000"/>
                </a:solidFill>
                <a:latin typeface="+mj-lt"/>
              </a:rPr>
              <a:t> </a:t>
            </a:r>
            <a:r>
              <a:rPr lang="tr-TR" sz="2400" dirty="0" err="1">
                <a:solidFill>
                  <a:srgbClr val="000000"/>
                </a:solidFill>
                <a:latin typeface="+mj-lt"/>
              </a:rPr>
              <a:t>Fund</a:t>
            </a:r>
            <a:r>
              <a:rPr lang="tr-TR" sz="2400" dirty="0">
                <a:solidFill>
                  <a:srgbClr val="000000"/>
                </a:solidFill>
                <a:latin typeface="+mj-lt"/>
              </a:rPr>
              <a:t>)</a:t>
            </a:r>
          </a:p>
          <a:p>
            <a:pPr marL="0" lvl="0" indent="0" fontAlgn="base">
              <a:spcBef>
                <a:spcPct val="50000"/>
              </a:spcBef>
              <a:spcAft>
                <a:spcPct val="0"/>
              </a:spcAft>
              <a:buNone/>
              <a:defRPr/>
            </a:pPr>
            <a:r>
              <a:rPr lang="tr-TR" sz="2000" b="1" dirty="0">
                <a:solidFill>
                  <a:srgbClr val="FF0000"/>
                </a:solidFill>
                <a:latin typeface="Arial" charset="0"/>
              </a:rPr>
              <a:t>World Bank</a:t>
            </a:r>
            <a:r>
              <a:rPr lang="tr-TR" sz="2400" dirty="0">
                <a:solidFill>
                  <a:srgbClr val="FF0000"/>
                </a:solidFill>
              </a:rPr>
              <a:t>: </a:t>
            </a:r>
            <a:r>
              <a:rPr lang="tr-TR" sz="2400" dirty="0">
                <a:solidFill>
                  <a:srgbClr val="000000"/>
                </a:solidFill>
              </a:rPr>
              <a:t>Dünya Bankası (International Bank </a:t>
            </a:r>
            <a:r>
              <a:rPr lang="tr-TR" sz="2400" dirty="0" err="1">
                <a:solidFill>
                  <a:srgbClr val="000000"/>
                </a:solidFill>
              </a:rPr>
              <a:t>for</a:t>
            </a:r>
            <a:r>
              <a:rPr lang="tr-TR" sz="2400" dirty="0">
                <a:solidFill>
                  <a:srgbClr val="000000"/>
                </a:solidFill>
              </a:rPr>
              <a:t> Construction </a:t>
            </a:r>
            <a:r>
              <a:rPr lang="tr-TR" sz="2400" dirty="0" err="1">
                <a:solidFill>
                  <a:srgbClr val="000000"/>
                </a:solidFill>
              </a:rPr>
              <a:t>and</a:t>
            </a:r>
            <a:r>
              <a:rPr lang="tr-TR" sz="2400" dirty="0">
                <a:solidFill>
                  <a:srgbClr val="000000"/>
                </a:solidFill>
              </a:rPr>
              <a:t> Development)</a:t>
            </a:r>
          </a:p>
          <a:p>
            <a:pPr marL="0" lvl="0" indent="0" fontAlgn="base">
              <a:spcBef>
                <a:spcPct val="50000"/>
              </a:spcBef>
              <a:spcAft>
                <a:spcPct val="0"/>
              </a:spcAft>
              <a:buNone/>
              <a:defRPr/>
            </a:pPr>
            <a:r>
              <a:rPr lang="tr-TR" sz="2000" b="1" dirty="0">
                <a:solidFill>
                  <a:srgbClr val="FF0000"/>
                </a:solidFill>
              </a:rPr>
              <a:t>ILO : </a:t>
            </a:r>
            <a:r>
              <a:rPr lang="tr-TR" sz="2600" dirty="0">
                <a:solidFill>
                  <a:srgbClr val="000000">
                    <a:lumMod val="95000"/>
                    <a:lumOff val="5000"/>
                  </a:srgbClr>
                </a:solidFill>
                <a:latin typeface="+mj-lt"/>
              </a:rPr>
              <a:t>Uluslararası Çalışma Örgütü</a:t>
            </a:r>
          </a:p>
          <a:p>
            <a:pPr marL="0" indent="0">
              <a:buNone/>
            </a:pPr>
            <a:endParaRPr lang="tr-TR" dirty="0"/>
          </a:p>
        </p:txBody>
      </p:sp>
    </p:spTree>
    <p:extLst>
      <p:ext uri="{BB962C8B-B14F-4D97-AF65-F5344CB8AC3E}">
        <p14:creationId xmlns:p14="http://schemas.microsoft.com/office/powerpoint/2010/main" val="3169536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dirty="0" smtClean="0">
                <a:solidFill>
                  <a:srgbClr val="FF0000"/>
                </a:solidFill>
              </a:rPr>
              <a:t>Uluslararası İşletmecilik</a:t>
            </a:r>
            <a:endParaRPr lang="tr-TR" dirty="0">
              <a:solidFill>
                <a:srgbClr val="FF0000"/>
              </a:solidFill>
            </a:endParaRPr>
          </a:p>
        </p:txBody>
      </p:sp>
      <p:sp>
        <p:nvSpPr>
          <p:cNvPr id="3" name="İçerik Yer Tutucusu 2"/>
          <p:cNvSpPr>
            <a:spLocks noGrp="1"/>
          </p:cNvSpPr>
          <p:nvPr>
            <p:ph idx="1"/>
          </p:nvPr>
        </p:nvSpPr>
        <p:spPr/>
        <p:txBody>
          <a:bodyPr/>
          <a:lstStyle/>
          <a:p>
            <a:pPr marL="0" lvl="0" indent="0" eaLnBrk="0" fontAlgn="base" hangingPunct="0">
              <a:spcAft>
                <a:spcPct val="0"/>
              </a:spcAft>
              <a:buClr>
                <a:srgbClr val="006666"/>
              </a:buClr>
              <a:buSzPct val="70000"/>
              <a:buNone/>
            </a:pPr>
            <a:r>
              <a:rPr kumimoji="0" lang="tr-TR" altLang="tr-TR" b="0" i="0" u="none" strike="noStrike" kern="0" cap="none" spc="0" normalizeH="0" baseline="0" noProof="0" dirty="0" smtClean="0">
                <a:ln>
                  <a:noFill/>
                </a:ln>
                <a:solidFill>
                  <a:srgbClr val="000000"/>
                </a:solidFill>
                <a:effectLst/>
                <a:uLnTx/>
                <a:uFillTx/>
                <a:latin typeface="+mj-lt"/>
              </a:rPr>
              <a:t>Uluslararası ticaret, binlerce yıldır yapılan faaliyettir. 1990’lı yıllardan sonra önemli bir artış göstermiştir. İşletmeler artık dünya ölçeğinde düşünmeye başlayarak yeni yönetim tarzları benimsemiştir. Siyasal gelişmeler ülke ekonomilerini önemli derecede etkilemiş ve sonuçta küreselleşme kavramı ülkeler genelinde yaygınlaşmaya başlamıştır.</a:t>
            </a:r>
          </a:p>
          <a:p>
            <a:pPr marL="0" indent="0">
              <a:buNone/>
            </a:pPr>
            <a:endParaRPr lang="tr-TR" dirty="0"/>
          </a:p>
        </p:txBody>
      </p:sp>
    </p:spTree>
    <p:extLst>
      <p:ext uri="{BB962C8B-B14F-4D97-AF65-F5344CB8AC3E}">
        <p14:creationId xmlns:p14="http://schemas.microsoft.com/office/powerpoint/2010/main" val="2709175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lvl="0" indent="0" eaLnBrk="0" fontAlgn="base" hangingPunct="0">
              <a:spcAft>
                <a:spcPct val="0"/>
              </a:spcAft>
              <a:buClr>
                <a:srgbClr val="006666"/>
              </a:buClr>
              <a:buSzPct val="70000"/>
              <a:buNone/>
            </a:pPr>
            <a:r>
              <a:rPr lang="tr-TR" sz="2800" kern="0" dirty="0">
                <a:solidFill>
                  <a:srgbClr val="FF0000"/>
                </a:solidFill>
                <a:latin typeface="+mj-lt"/>
              </a:rPr>
              <a:t>BM: </a:t>
            </a:r>
            <a:r>
              <a:rPr lang="tr-TR" sz="2800" kern="0" dirty="0">
                <a:solidFill>
                  <a:srgbClr val="000000"/>
                </a:solidFill>
                <a:latin typeface="+mj-lt"/>
              </a:rPr>
              <a:t>Birleşmiş Milletler 1945 yılında kurulmuş 191 </a:t>
            </a:r>
            <a:r>
              <a:rPr lang="tr-TR" sz="2800" kern="0" dirty="0" err="1">
                <a:solidFill>
                  <a:srgbClr val="000000"/>
                </a:solidFill>
                <a:latin typeface="+mj-lt"/>
              </a:rPr>
              <a:t>üyesesi</a:t>
            </a:r>
            <a:r>
              <a:rPr lang="tr-TR" sz="2800" kern="0" dirty="0">
                <a:solidFill>
                  <a:srgbClr val="000000"/>
                </a:solidFill>
                <a:latin typeface="+mj-lt"/>
              </a:rPr>
              <a:t> mevcut</a:t>
            </a:r>
          </a:p>
          <a:p>
            <a:pPr marL="0" lvl="0" indent="0" eaLnBrk="0" fontAlgn="base" hangingPunct="0">
              <a:spcAft>
                <a:spcPct val="0"/>
              </a:spcAft>
              <a:buClr>
                <a:srgbClr val="006666"/>
              </a:buClr>
              <a:buSzPct val="70000"/>
              <a:buNone/>
            </a:pPr>
            <a:r>
              <a:rPr lang="tr-TR" sz="2800" kern="0" dirty="0">
                <a:solidFill>
                  <a:srgbClr val="FF0000"/>
                </a:solidFill>
                <a:latin typeface="+mj-lt"/>
              </a:rPr>
              <a:t>UNICEF: </a:t>
            </a:r>
            <a:r>
              <a:rPr lang="tr-TR" sz="2800" kern="0" dirty="0">
                <a:solidFill>
                  <a:srgbClr val="000000"/>
                </a:solidFill>
                <a:latin typeface="+mj-lt"/>
              </a:rPr>
              <a:t>Birleşmiş Milletler Çocuklara Yardım Fonu</a:t>
            </a:r>
          </a:p>
          <a:p>
            <a:pPr marL="0" lvl="0" indent="0" eaLnBrk="0" fontAlgn="base" hangingPunct="0">
              <a:spcAft>
                <a:spcPct val="0"/>
              </a:spcAft>
              <a:buClr>
                <a:srgbClr val="006666"/>
              </a:buClr>
              <a:buSzPct val="70000"/>
              <a:buNone/>
            </a:pPr>
            <a:r>
              <a:rPr lang="tr-TR" sz="2800" kern="0" dirty="0">
                <a:solidFill>
                  <a:srgbClr val="FF0000"/>
                </a:solidFill>
                <a:latin typeface="+mj-lt"/>
              </a:rPr>
              <a:t>AB: </a:t>
            </a:r>
            <a:r>
              <a:rPr lang="tr-TR" sz="2800" kern="0" dirty="0">
                <a:solidFill>
                  <a:srgbClr val="000000"/>
                </a:solidFill>
                <a:latin typeface="+mj-lt"/>
              </a:rPr>
              <a:t>Avrupa Birliği</a:t>
            </a:r>
          </a:p>
          <a:p>
            <a:pPr marL="0" lvl="0" indent="0" eaLnBrk="0" fontAlgn="base" hangingPunct="0">
              <a:spcAft>
                <a:spcPct val="0"/>
              </a:spcAft>
              <a:buClr>
                <a:srgbClr val="006666"/>
              </a:buClr>
              <a:buSzPct val="70000"/>
              <a:buNone/>
            </a:pPr>
            <a:r>
              <a:rPr lang="tr-TR" sz="2800" kern="0" dirty="0">
                <a:solidFill>
                  <a:srgbClr val="FF0000"/>
                </a:solidFill>
                <a:latin typeface="+mj-lt"/>
              </a:rPr>
              <a:t>OECD:</a:t>
            </a:r>
            <a:r>
              <a:rPr lang="tr-TR" sz="2800" b="1" kern="0" dirty="0">
                <a:solidFill>
                  <a:srgbClr val="FF0000"/>
                </a:solidFill>
                <a:latin typeface="+mj-lt"/>
              </a:rPr>
              <a:t> </a:t>
            </a:r>
            <a:r>
              <a:rPr lang="tr-TR" sz="2800" kern="0" dirty="0">
                <a:solidFill>
                  <a:srgbClr val="000000"/>
                </a:solidFill>
                <a:latin typeface="+mj-lt"/>
              </a:rPr>
              <a:t>Ekonomik  İşbirliği ve Kalkınma Örgütü</a:t>
            </a:r>
          </a:p>
          <a:p>
            <a:pPr marL="0" lvl="0" indent="0" eaLnBrk="0" fontAlgn="base" hangingPunct="0">
              <a:spcAft>
                <a:spcPct val="0"/>
              </a:spcAft>
              <a:buClr>
                <a:srgbClr val="006666"/>
              </a:buClr>
              <a:buSzPct val="70000"/>
              <a:buNone/>
            </a:pPr>
            <a:r>
              <a:rPr lang="tr-TR" sz="2800" kern="0" dirty="0">
                <a:solidFill>
                  <a:srgbClr val="FF0000"/>
                </a:solidFill>
                <a:latin typeface="+mj-lt"/>
              </a:rPr>
              <a:t>OPEC: </a:t>
            </a:r>
            <a:r>
              <a:rPr lang="tr-TR" sz="2800" kern="0" dirty="0">
                <a:solidFill>
                  <a:srgbClr val="000000"/>
                </a:solidFill>
                <a:latin typeface="+mj-lt"/>
              </a:rPr>
              <a:t>Petrol İhraç Eden Ülkeler Örgütü</a:t>
            </a:r>
          </a:p>
          <a:p>
            <a:pPr marL="0" lvl="0" indent="0" eaLnBrk="0" fontAlgn="base" hangingPunct="0">
              <a:spcAft>
                <a:spcPct val="0"/>
              </a:spcAft>
              <a:buClr>
                <a:srgbClr val="006666"/>
              </a:buClr>
              <a:buSzPct val="70000"/>
              <a:buNone/>
            </a:pPr>
            <a:r>
              <a:rPr lang="tr-TR" sz="2800" kern="0" dirty="0">
                <a:solidFill>
                  <a:srgbClr val="FF0000"/>
                </a:solidFill>
                <a:latin typeface="+mj-lt"/>
              </a:rPr>
              <a:t>G-8: </a:t>
            </a:r>
            <a:r>
              <a:rPr lang="tr-TR" sz="2800" kern="0" dirty="0">
                <a:solidFill>
                  <a:srgbClr val="000000"/>
                </a:solidFill>
                <a:latin typeface="+mj-lt"/>
              </a:rPr>
              <a:t>ABD, Japonya, Almanya, İngiltere, Fransa, İtalya, Kanada, Rusya.</a:t>
            </a:r>
          </a:p>
          <a:p>
            <a:pPr marL="0" lvl="0" indent="0" eaLnBrk="0" fontAlgn="base" hangingPunct="0">
              <a:spcAft>
                <a:spcPct val="0"/>
              </a:spcAft>
              <a:buClr>
                <a:srgbClr val="006666"/>
              </a:buClr>
              <a:buSzPct val="70000"/>
              <a:buNone/>
            </a:pPr>
            <a:endParaRPr lang="tr-TR" sz="2800" kern="0" dirty="0">
              <a:solidFill>
                <a:srgbClr val="000000"/>
              </a:solidFill>
              <a:latin typeface="+mj-lt"/>
            </a:endParaRPr>
          </a:p>
          <a:p>
            <a:pPr marL="0" indent="0">
              <a:buNone/>
            </a:pPr>
            <a:endParaRPr lang="tr-TR" sz="2800" dirty="0">
              <a:latin typeface="+mj-lt"/>
            </a:endParaRPr>
          </a:p>
        </p:txBody>
      </p:sp>
    </p:spTree>
    <p:extLst>
      <p:ext uri="{BB962C8B-B14F-4D97-AF65-F5344CB8AC3E}">
        <p14:creationId xmlns:p14="http://schemas.microsoft.com/office/powerpoint/2010/main" val="1889506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altLang="tr-TR" sz="3600" b="1" dirty="0" smtClean="0">
                <a:solidFill>
                  <a:srgbClr val="FF0000"/>
                </a:solidFill>
              </a:rPr>
              <a:t>KÜRESELLEŞME OLGUSU</a:t>
            </a:r>
            <a:endParaRPr lang="tr-TR" sz="3600" dirty="0">
              <a:solidFill>
                <a:srgbClr val="FF0000"/>
              </a:solidFill>
            </a:endParaRPr>
          </a:p>
        </p:txBody>
      </p:sp>
      <p:pic>
        <p:nvPicPr>
          <p:cNvPr id="1026" name="Picture 2"/>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2987824" y="1268760"/>
            <a:ext cx="2389839" cy="11400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İçerik Yer Tutucusu 3"/>
          <p:cNvSpPr>
            <a:spLocks noGrp="1"/>
          </p:cNvSpPr>
          <p:nvPr>
            <p:ph sz="half" idx="2"/>
          </p:nvPr>
        </p:nvSpPr>
        <p:spPr>
          <a:xfrm>
            <a:off x="107504" y="3789040"/>
            <a:ext cx="9036496" cy="3068960"/>
          </a:xfrm>
        </p:spPr>
        <p:txBody>
          <a:bodyPr/>
          <a:lstStyle/>
          <a:p>
            <a:pPr marL="0" indent="0">
              <a:buNone/>
            </a:pPr>
            <a:r>
              <a:rPr lang="tr-TR" sz="3600" b="1" dirty="0" smtClean="0">
                <a:solidFill>
                  <a:srgbClr val="FF0000"/>
                </a:solidFill>
              </a:rPr>
              <a:t>Küreselleşme</a:t>
            </a:r>
          </a:p>
          <a:p>
            <a:pPr marL="0" indent="0">
              <a:buNone/>
            </a:pPr>
            <a:r>
              <a:rPr lang="tr-TR" dirty="0" smtClean="0"/>
              <a:t>Genel kabul görmüş tanımlamada küreselleşmeden, ekonomik faaliyetlerin; ticaret, yatırım ve sermaye hareketlerinin işgücü ve girişimcilerin dolaşımı ve ayrıca teknoloji transferi yolu ile tüm ilişkilerin uluslararası boyutlara taşınması anlamı çıkarılmaktadır.</a:t>
            </a:r>
            <a:endParaRPr lang="tr-TR" dirty="0"/>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2420888"/>
            <a:ext cx="534035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7624" y="3041840"/>
            <a:ext cx="6205537"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087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FF0000"/>
                </a:solidFill>
              </a:rPr>
              <a:t>Küreselleşme</a:t>
            </a:r>
            <a:endParaRPr lang="tr-TR" b="1" dirty="0">
              <a:solidFill>
                <a:srgbClr val="FF0000"/>
              </a:solidFill>
            </a:endParaRPr>
          </a:p>
        </p:txBody>
      </p:sp>
      <p:sp>
        <p:nvSpPr>
          <p:cNvPr id="3" name="İçerik Yer Tutucusu 2"/>
          <p:cNvSpPr>
            <a:spLocks noGrp="1"/>
          </p:cNvSpPr>
          <p:nvPr>
            <p:ph sz="half" idx="1"/>
          </p:nvPr>
        </p:nvSpPr>
        <p:spPr/>
        <p:txBody>
          <a:bodyPr/>
          <a:lstStyle/>
          <a:p>
            <a:pPr marL="0" indent="0">
              <a:buNone/>
            </a:pPr>
            <a:r>
              <a:rPr lang="tr-TR" altLang="tr-TR" b="1" dirty="0" err="1" smtClean="0">
                <a:latin typeface="+mj-lt"/>
              </a:rPr>
              <a:t>Uluslarüstü</a:t>
            </a:r>
            <a:r>
              <a:rPr lang="tr-TR" altLang="tr-TR" b="1" dirty="0" smtClean="0">
                <a:latin typeface="+mj-lt"/>
              </a:rPr>
              <a:t> bir hedef olarak zenginliklerin; küresel işletmeler aracılığı ile ortaya çıkarıldığı, yeniden değerlendirildiği, üretildiği, dağıtıldığı ve tüketildiği rekabetçi bir sistemin adıdır.</a:t>
            </a:r>
          </a:p>
          <a:p>
            <a:pPr marL="0" indent="0">
              <a:buNone/>
            </a:pPr>
            <a:endParaRPr lang="tr-TR" dirty="0"/>
          </a:p>
        </p:txBody>
      </p:sp>
      <p:sp>
        <p:nvSpPr>
          <p:cNvPr id="4" name="İçerik Yer Tutucusu 3"/>
          <p:cNvSpPr>
            <a:spLocks noGrp="1"/>
          </p:cNvSpPr>
          <p:nvPr>
            <p:ph sz="half" idx="2"/>
          </p:nvPr>
        </p:nvSpPr>
        <p:spPr/>
        <p:txBody>
          <a:bodyPr/>
          <a:lstStyle/>
          <a:p>
            <a:pPr marL="0" indent="0">
              <a:buNone/>
            </a:pPr>
            <a:r>
              <a:rPr lang="tr-TR" altLang="tr-TR" b="1" dirty="0" smtClean="0">
                <a:latin typeface="+mj-lt"/>
              </a:rPr>
              <a:t>Dünyadaki farklı </a:t>
            </a:r>
            <a:r>
              <a:rPr lang="tr-TR" altLang="tr-TR" b="1" dirty="0" err="1" smtClean="0">
                <a:latin typeface="+mj-lt"/>
              </a:rPr>
              <a:t>sosyo</a:t>
            </a:r>
            <a:r>
              <a:rPr lang="tr-TR" altLang="tr-TR" b="1" dirty="0" smtClean="0">
                <a:latin typeface="+mj-lt"/>
              </a:rPr>
              <a:t>-ekonomik yapıların karşılıklı bağımlılık esasından öteye, birbirleriyle iç içe girdiği, adeta füzyona uğradığı yapıdır.</a:t>
            </a:r>
          </a:p>
          <a:p>
            <a:pPr marL="0" indent="0">
              <a:buNone/>
            </a:pPr>
            <a:endParaRPr lang="tr-TR" dirty="0"/>
          </a:p>
        </p:txBody>
      </p:sp>
    </p:spTree>
    <p:extLst>
      <p:ext uri="{BB962C8B-B14F-4D97-AF65-F5344CB8AC3E}">
        <p14:creationId xmlns:p14="http://schemas.microsoft.com/office/powerpoint/2010/main" val="78764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normAutofit/>
          </a:bodyPr>
          <a:lstStyle/>
          <a:p>
            <a:r>
              <a:rPr lang="tr-TR" altLang="tr-TR" sz="4000" b="1" dirty="0" smtClean="0">
                <a:solidFill>
                  <a:srgbClr val="C00000"/>
                </a:solidFill>
              </a:rPr>
              <a:t>KÜRESELLEŞMENİN ÖZELLİKLERİ</a:t>
            </a:r>
            <a:endParaRPr lang="tr-TR" sz="4000" dirty="0">
              <a:solidFill>
                <a:srgbClr val="C00000"/>
              </a:solidFill>
            </a:endParaRPr>
          </a:p>
        </p:txBody>
      </p:sp>
      <p:sp>
        <p:nvSpPr>
          <p:cNvPr id="6" name="İçerik Yer Tutucusu 5"/>
          <p:cNvSpPr>
            <a:spLocks noGrp="1"/>
          </p:cNvSpPr>
          <p:nvPr>
            <p:ph idx="1"/>
          </p:nvPr>
        </p:nvSpPr>
        <p:spPr>
          <a:xfrm>
            <a:off x="457200" y="1268760"/>
            <a:ext cx="8229600" cy="5589240"/>
          </a:xfrm>
        </p:spPr>
        <p:txBody>
          <a:bodyPr>
            <a:normAutofit fontScale="92500" lnSpcReduction="10000"/>
          </a:bodyPr>
          <a:lstStyle/>
          <a:p>
            <a:pPr marL="0" lvl="0" indent="0" algn="ctr" fontAlgn="base">
              <a:spcBef>
                <a:spcPct val="50000"/>
              </a:spcBef>
              <a:spcAft>
                <a:spcPct val="0"/>
              </a:spcAft>
              <a:buNone/>
            </a:pPr>
            <a:r>
              <a:rPr lang="tr-TR" altLang="tr-TR" sz="2400" b="1" dirty="0">
                <a:latin typeface="+mj-lt"/>
              </a:rPr>
              <a:t>TÜKETİCİ DAVRANIŞLARI:   Daha dinamik ve </a:t>
            </a:r>
            <a:r>
              <a:rPr lang="tr-TR" altLang="tr-TR" sz="2400" b="1" dirty="0" smtClean="0">
                <a:latin typeface="+mj-lt"/>
              </a:rPr>
              <a:t>homojen</a:t>
            </a:r>
          </a:p>
          <a:p>
            <a:pPr marL="0" lvl="0" indent="0" algn="ctr" fontAlgn="base">
              <a:spcBef>
                <a:spcPct val="50000"/>
              </a:spcBef>
              <a:spcAft>
                <a:spcPct val="0"/>
              </a:spcAft>
              <a:buNone/>
            </a:pPr>
            <a:endParaRPr lang="tr-TR" altLang="tr-TR" sz="2400" b="1" dirty="0">
              <a:latin typeface="+mj-lt"/>
            </a:endParaRPr>
          </a:p>
          <a:p>
            <a:pPr algn="ctr" fontAlgn="base">
              <a:spcBef>
                <a:spcPct val="50000"/>
              </a:spcBef>
              <a:spcAft>
                <a:spcPct val="0"/>
              </a:spcAft>
            </a:pPr>
            <a:r>
              <a:rPr lang="tr-TR" altLang="tr-TR" sz="2000" b="1" dirty="0">
                <a:solidFill>
                  <a:srgbClr val="000000"/>
                </a:solidFill>
                <a:latin typeface="+mj-lt"/>
              </a:rPr>
              <a:t>ÜRETİM FAKTÖRLERİ:   </a:t>
            </a:r>
          </a:p>
          <a:p>
            <a:pPr lvl="0" algn="ctr" fontAlgn="base">
              <a:spcBef>
                <a:spcPct val="50000"/>
              </a:spcBef>
              <a:spcAft>
                <a:spcPct val="0"/>
              </a:spcAft>
            </a:pPr>
            <a:r>
              <a:rPr lang="tr-TR" altLang="tr-TR" sz="2400" b="1" dirty="0">
                <a:latin typeface="+mj-lt"/>
              </a:rPr>
              <a:t>Dünya ölçeğinde değerlendirme, üretme, dağıtma ve tüketime sunma</a:t>
            </a:r>
          </a:p>
          <a:p>
            <a:pPr algn="ctr"/>
            <a:r>
              <a:rPr lang="tr-TR" altLang="tr-TR" sz="2400" b="1" dirty="0" smtClean="0">
                <a:latin typeface="+mj-lt"/>
              </a:rPr>
              <a:t>TİCARET: Dünya ölçeğinde kural ve standartlar</a:t>
            </a:r>
          </a:p>
          <a:p>
            <a:pPr lvl="0" algn="ctr" fontAlgn="base">
              <a:spcBef>
                <a:spcPct val="50000"/>
              </a:spcBef>
              <a:spcAft>
                <a:spcPct val="0"/>
              </a:spcAft>
            </a:pPr>
            <a:r>
              <a:rPr lang="tr-TR" altLang="tr-TR" sz="2400" b="1" dirty="0">
                <a:solidFill>
                  <a:srgbClr val="000000"/>
                </a:solidFill>
                <a:latin typeface="+mj-lt"/>
              </a:rPr>
              <a:t>İŞLETMELER ARASI İLİŞKİLERİN </a:t>
            </a:r>
            <a:r>
              <a:rPr lang="tr-TR" altLang="tr-TR" sz="2400" b="1" dirty="0" smtClean="0">
                <a:solidFill>
                  <a:srgbClr val="000000"/>
                </a:solidFill>
                <a:latin typeface="+mj-lt"/>
              </a:rPr>
              <a:t>GELİŞMESİ</a:t>
            </a:r>
            <a:endParaRPr lang="tr-TR" altLang="tr-TR" sz="2400" b="1" dirty="0">
              <a:solidFill>
                <a:srgbClr val="D60093"/>
              </a:solidFill>
              <a:latin typeface="+mj-lt"/>
            </a:endParaRPr>
          </a:p>
          <a:p>
            <a:pPr lvl="0" algn="ctr" fontAlgn="base">
              <a:spcBef>
                <a:spcPct val="50000"/>
              </a:spcBef>
              <a:spcAft>
                <a:spcPct val="0"/>
              </a:spcAft>
            </a:pPr>
            <a:r>
              <a:rPr lang="tr-TR" altLang="tr-TR" sz="2400" b="1" dirty="0">
                <a:solidFill>
                  <a:srgbClr val="000000"/>
                </a:solidFill>
                <a:latin typeface="+mj-lt"/>
              </a:rPr>
              <a:t>DOĞRUDAN YABANCI SERMAYE YATIRIMLARI</a:t>
            </a:r>
            <a:endParaRPr lang="tr-TR" altLang="tr-TR" sz="2400" b="1" dirty="0">
              <a:solidFill>
                <a:srgbClr val="D60093"/>
              </a:solidFill>
              <a:latin typeface="+mj-lt"/>
            </a:endParaRPr>
          </a:p>
          <a:p>
            <a:pPr lvl="0" algn="ctr" fontAlgn="base">
              <a:spcBef>
                <a:spcPct val="50000"/>
              </a:spcBef>
              <a:spcAft>
                <a:spcPct val="0"/>
              </a:spcAft>
            </a:pPr>
            <a:r>
              <a:rPr lang="tr-TR" altLang="tr-TR" sz="2400" b="1" dirty="0">
                <a:solidFill>
                  <a:srgbClr val="000000"/>
                </a:solidFill>
                <a:latin typeface="+mj-lt"/>
              </a:rPr>
              <a:t>EKONOMİK, TEKNOLOJİK ve HUKUKİ AÇILARDAN TEK BİR ALAN OLUŞTURULMASI</a:t>
            </a:r>
            <a:endParaRPr lang="tr-TR" altLang="tr-TR" sz="2400" b="1" dirty="0">
              <a:solidFill>
                <a:srgbClr val="D60093"/>
              </a:solidFill>
              <a:latin typeface="+mj-lt"/>
            </a:endParaRPr>
          </a:p>
          <a:p>
            <a:pPr lvl="0" algn="ctr" fontAlgn="base">
              <a:spcBef>
                <a:spcPct val="50000"/>
              </a:spcBef>
              <a:spcAft>
                <a:spcPct val="0"/>
              </a:spcAft>
            </a:pPr>
            <a:r>
              <a:rPr lang="tr-TR" altLang="tr-TR" sz="2400" b="1" dirty="0">
                <a:solidFill>
                  <a:srgbClr val="000000"/>
                </a:solidFill>
                <a:latin typeface="+mj-lt"/>
              </a:rPr>
              <a:t>İŞLETMELER ve DEVLET ARASINDA YENİ BİR İLETİŞİM DÖNEMİ</a:t>
            </a:r>
            <a:endParaRPr lang="tr-TR" altLang="tr-TR" sz="2400" b="1" dirty="0">
              <a:solidFill>
                <a:srgbClr val="D60093"/>
              </a:solidFill>
              <a:latin typeface="+mj-lt"/>
            </a:endParaRPr>
          </a:p>
          <a:p>
            <a:pPr lvl="0" algn="ctr" fontAlgn="base">
              <a:spcBef>
                <a:spcPct val="50000"/>
              </a:spcBef>
              <a:spcAft>
                <a:spcPct val="0"/>
              </a:spcAft>
            </a:pPr>
            <a:r>
              <a:rPr lang="tr-TR" altLang="tr-TR" sz="2400" b="1" dirty="0">
                <a:solidFill>
                  <a:srgbClr val="000000"/>
                </a:solidFill>
                <a:latin typeface="+mj-lt"/>
              </a:rPr>
              <a:t>İŞLETMELERDE YENİDEN YAPILANMA ve YÖNETİM ANLAYIŞININ DEĞİŞMESİ</a:t>
            </a:r>
            <a:endParaRPr lang="tr-TR" altLang="tr-TR" sz="2400" b="1" dirty="0">
              <a:solidFill>
                <a:srgbClr val="D60093"/>
              </a:solidFill>
              <a:latin typeface="+mj-lt"/>
            </a:endParaRPr>
          </a:p>
          <a:p>
            <a:pPr marL="0" indent="0">
              <a:buNone/>
            </a:pPr>
            <a:endParaRPr lang="tr-TR" dirty="0"/>
          </a:p>
        </p:txBody>
      </p:sp>
    </p:spTree>
    <p:extLst>
      <p:ext uri="{BB962C8B-B14F-4D97-AF65-F5344CB8AC3E}">
        <p14:creationId xmlns:p14="http://schemas.microsoft.com/office/powerpoint/2010/main" val="30690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altLang="tr-TR" sz="3600" b="1" dirty="0" smtClean="0">
                <a:solidFill>
                  <a:srgbClr val="C00000"/>
                </a:solidFill>
              </a:rPr>
              <a:t>KÜRESELLEŞMENİN YAPISAL BOYUTLARI</a:t>
            </a:r>
            <a:endParaRPr lang="tr-TR" sz="3600" dirty="0">
              <a:solidFill>
                <a:srgbClr val="C00000"/>
              </a:solidFill>
            </a:endParaRPr>
          </a:p>
        </p:txBody>
      </p:sp>
      <p:sp>
        <p:nvSpPr>
          <p:cNvPr id="3" name="İçerik Yer Tutucusu 2"/>
          <p:cNvSpPr>
            <a:spLocks noGrp="1"/>
          </p:cNvSpPr>
          <p:nvPr>
            <p:ph idx="1"/>
          </p:nvPr>
        </p:nvSpPr>
        <p:spPr>
          <a:xfrm>
            <a:off x="457200" y="1340768"/>
            <a:ext cx="8229600" cy="5400600"/>
          </a:xfrm>
        </p:spPr>
        <p:txBody>
          <a:bodyPr>
            <a:normAutofit lnSpcReduction="10000"/>
          </a:bodyPr>
          <a:lstStyle/>
          <a:p>
            <a:pPr marL="0" lvl="0" indent="0" fontAlgn="base">
              <a:spcBef>
                <a:spcPct val="50000"/>
              </a:spcBef>
              <a:spcAft>
                <a:spcPct val="0"/>
              </a:spcAft>
              <a:buNone/>
            </a:pPr>
            <a:r>
              <a:rPr lang="tr-TR" altLang="tr-TR" sz="1800" b="1" dirty="0">
                <a:solidFill>
                  <a:srgbClr val="C00000"/>
                </a:solidFill>
                <a:latin typeface="Verdana" pitchFamily="34" charset="0"/>
              </a:rPr>
              <a:t>EKONOMİK BOYUT</a:t>
            </a:r>
          </a:p>
          <a:p>
            <a:pPr marL="0" lvl="0" indent="0" fontAlgn="base">
              <a:spcBef>
                <a:spcPct val="50000"/>
              </a:spcBef>
              <a:spcAft>
                <a:spcPct val="0"/>
              </a:spcAft>
              <a:buNone/>
            </a:pPr>
            <a:r>
              <a:rPr lang="tr-TR" altLang="tr-TR" sz="2000" dirty="0"/>
              <a:t>Firmalar dünyayı pazar olarak görmektedirler</a:t>
            </a:r>
            <a:br>
              <a:rPr lang="tr-TR" altLang="tr-TR" sz="2000" dirty="0"/>
            </a:br>
            <a:r>
              <a:rPr lang="tr-TR" altLang="tr-TR" sz="2000" dirty="0"/>
              <a:t>İthalat – İhracat; Lisans Anlaşmaları; </a:t>
            </a:r>
            <a:r>
              <a:rPr lang="tr-TR" altLang="tr-TR" sz="2000" dirty="0" err="1"/>
              <a:t>Franchising</a:t>
            </a:r>
            <a:r>
              <a:rPr lang="tr-TR" altLang="tr-TR" sz="2000" dirty="0"/>
              <a:t>;</a:t>
            </a:r>
          </a:p>
          <a:p>
            <a:pPr marL="0" lvl="0" indent="0" fontAlgn="base">
              <a:spcBef>
                <a:spcPct val="50000"/>
              </a:spcBef>
              <a:spcAft>
                <a:spcPct val="0"/>
              </a:spcAft>
              <a:buNone/>
            </a:pPr>
            <a:r>
              <a:rPr lang="tr-TR" altLang="tr-TR" sz="2000" dirty="0"/>
              <a:t>Stratejik Ortaklıklar; Yeni ve Ortak İşletmeler kurulması</a:t>
            </a:r>
          </a:p>
          <a:p>
            <a:pPr marL="0" lvl="0" indent="0" fontAlgn="base">
              <a:spcBef>
                <a:spcPct val="50000"/>
              </a:spcBef>
              <a:spcAft>
                <a:spcPct val="0"/>
              </a:spcAft>
              <a:buNone/>
            </a:pPr>
            <a:r>
              <a:rPr lang="tr-TR" altLang="tr-TR" sz="2000" dirty="0"/>
              <a:t>Uluslararası Şirketler ve Doğrudan Yabancı Sermaye </a:t>
            </a:r>
            <a:r>
              <a:rPr lang="tr-TR" altLang="tr-TR" sz="2000" dirty="0" smtClean="0"/>
              <a:t>Yatırımları</a:t>
            </a:r>
          </a:p>
          <a:p>
            <a:pPr marL="0" lvl="0" indent="0" fontAlgn="base">
              <a:spcBef>
                <a:spcPct val="50000"/>
              </a:spcBef>
              <a:spcAft>
                <a:spcPct val="0"/>
              </a:spcAft>
              <a:buNone/>
            </a:pPr>
            <a:endParaRPr lang="tr-TR" altLang="tr-TR" sz="1600" b="1" dirty="0">
              <a:latin typeface="Arial" charset="0"/>
            </a:endParaRPr>
          </a:p>
          <a:p>
            <a:pPr marL="0" lvl="0" indent="0" fontAlgn="base">
              <a:spcBef>
                <a:spcPct val="50000"/>
              </a:spcBef>
              <a:spcAft>
                <a:spcPct val="0"/>
              </a:spcAft>
              <a:buNone/>
            </a:pPr>
            <a:r>
              <a:rPr lang="tr-TR" altLang="tr-TR" sz="1800" b="1" dirty="0">
                <a:solidFill>
                  <a:srgbClr val="C00000"/>
                </a:solidFill>
                <a:latin typeface="Verdana" pitchFamily="34" charset="0"/>
              </a:rPr>
              <a:t>HUKUKİ ve SOSYAL BOYUT</a:t>
            </a:r>
          </a:p>
          <a:p>
            <a:pPr marL="0" lvl="0" indent="0" fontAlgn="base">
              <a:spcBef>
                <a:spcPct val="50000"/>
              </a:spcBef>
              <a:spcAft>
                <a:spcPct val="0"/>
              </a:spcAft>
              <a:buNone/>
            </a:pPr>
            <a:r>
              <a:rPr lang="tr-TR" altLang="tr-TR" sz="2000" dirty="0">
                <a:latin typeface="+mj-lt"/>
              </a:rPr>
              <a:t>Ulusal, Uluslararası ve Ülkelerin Özel Kanunları</a:t>
            </a:r>
          </a:p>
          <a:p>
            <a:pPr marL="0" lvl="0" indent="0" fontAlgn="base">
              <a:spcBef>
                <a:spcPct val="50000"/>
              </a:spcBef>
              <a:spcAft>
                <a:spcPct val="0"/>
              </a:spcAft>
              <a:buNone/>
            </a:pPr>
            <a:r>
              <a:rPr lang="tr-TR" altLang="tr-TR" sz="2000" dirty="0">
                <a:latin typeface="+mj-lt"/>
              </a:rPr>
              <a:t>Kapalı toplumdan açık topluma geçiş</a:t>
            </a:r>
          </a:p>
          <a:p>
            <a:pPr marL="0" lvl="0" indent="0" fontAlgn="base">
              <a:spcBef>
                <a:spcPct val="50000"/>
              </a:spcBef>
              <a:spcAft>
                <a:spcPct val="0"/>
              </a:spcAft>
              <a:buNone/>
            </a:pPr>
            <a:r>
              <a:rPr lang="tr-TR" altLang="tr-TR" sz="2000" dirty="0">
                <a:latin typeface="+mj-lt"/>
              </a:rPr>
              <a:t>Gücün yeni kaynağı BİLGİ</a:t>
            </a:r>
          </a:p>
          <a:p>
            <a:pPr marL="0" lvl="0" indent="0" fontAlgn="base">
              <a:spcBef>
                <a:spcPct val="50000"/>
              </a:spcBef>
              <a:spcAft>
                <a:spcPct val="0"/>
              </a:spcAft>
              <a:buNone/>
            </a:pPr>
            <a:r>
              <a:rPr lang="tr-TR" altLang="tr-TR" sz="2000" dirty="0">
                <a:latin typeface="+mj-lt"/>
              </a:rPr>
              <a:t>Eğitim: İş – Eğitim İlişkisi</a:t>
            </a:r>
          </a:p>
          <a:p>
            <a:pPr marL="0" lvl="0" indent="0" fontAlgn="base">
              <a:spcBef>
                <a:spcPct val="50000"/>
              </a:spcBef>
              <a:spcAft>
                <a:spcPct val="0"/>
              </a:spcAft>
              <a:buNone/>
            </a:pPr>
            <a:r>
              <a:rPr lang="tr-TR" altLang="tr-TR" sz="2000" dirty="0">
                <a:latin typeface="+mj-lt"/>
              </a:rPr>
              <a:t>Yabancı Göçü</a:t>
            </a:r>
          </a:p>
          <a:p>
            <a:pPr marL="0" lvl="0" indent="0" fontAlgn="base">
              <a:spcBef>
                <a:spcPct val="50000"/>
              </a:spcBef>
              <a:spcAft>
                <a:spcPct val="0"/>
              </a:spcAft>
              <a:buNone/>
            </a:pPr>
            <a:r>
              <a:rPr lang="tr-TR" altLang="tr-TR" sz="2000" dirty="0">
                <a:latin typeface="+mj-lt"/>
              </a:rPr>
              <a:t>Sosyal </a:t>
            </a:r>
            <a:r>
              <a:rPr lang="tr-TR" altLang="tr-TR" sz="2000" dirty="0" err="1">
                <a:latin typeface="+mj-lt"/>
              </a:rPr>
              <a:t>Tabakalaşma</a:t>
            </a:r>
            <a:endParaRPr lang="tr-TR" altLang="tr-TR" sz="2000" dirty="0">
              <a:latin typeface="+mj-lt"/>
            </a:endParaRPr>
          </a:p>
          <a:p>
            <a:pPr marL="0" indent="0">
              <a:buNone/>
            </a:pPr>
            <a:endParaRPr lang="tr-TR" dirty="0"/>
          </a:p>
        </p:txBody>
      </p:sp>
    </p:spTree>
    <p:extLst>
      <p:ext uri="{BB962C8B-B14F-4D97-AF65-F5344CB8AC3E}">
        <p14:creationId xmlns:p14="http://schemas.microsoft.com/office/powerpoint/2010/main" val="1024336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88640"/>
            <a:ext cx="8229600" cy="5937523"/>
          </a:xfrm>
        </p:spPr>
        <p:txBody>
          <a:bodyPr/>
          <a:lstStyle/>
          <a:p>
            <a:pPr marL="0" lvl="0" indent="0" fontAlgn="base">
              <a:spcBef>
                <a:spcPct val="50000"/>
              </a:spcBef>
              <a:spcAft>
                <a:spcPct val="0"/>
              </a:spcAft>
              <a:buNone/>
            </a:pPr>
            <a:r>
              <a:rPr lang="tr-TR" altLang="tr-TR" sz="1800" b="1" dirty="0">
                <a:solidFill>
                  <a:srgbClr val="C00000"/>
                </a:solidFill>
                <a:latin typeface="Verdana" pitchFamily="34" charset="0"/>
              </a:rPr>
              <a:t>KÜLTÜREL BOYUT</a:t>
            </a:r>
          </a:p>
          <a:p>
            <a:pPr marL="0" lvl="0" indent="0" fontAlgn="base">
              <a:spcBef>
                <a:spcPct val="50000"/>
              </a:spcBef>
              <a:spcAft>
                <a:spcPct val="0"/>
              </a:spcAft>
              <a:buNone/>
            </a:pPr>
            <a:r>
              <a:rPr lang="tr-TR" altLang="tr-TR" sz="1800" dirty="0">
                <a:latin typeface="+mj-lt"/>
              </a:rPr>
              <a:t>Küreselleşme oranında etkileşim artmakta, yaşam tarzları birbirine benzemektedir.</a:t>
            </a:r>
            <a:br>
              <a:rPr lang="tr-TR" altLang="tr-TR" sz="1800" dirty="0">
                <a:latin typeface="+mj-lt"/>
              </a:rPr>
            </a:br>
            <a:r>
              <a:rPr lang="tr-TR" altLang="tr-TR" sz="1800" dirty="0">
                <a:latin typeface="+mj-lt"/>
              </a:rPr>
              <a:t>Diğer insanların geleneklerinin farkında olma</a:t>
            </a:r>
          </a:p>
          <a:p>
            <a:pPr marL="0" lvl="0" indent="0" fontAlgn="base">
              <a:spcBef>
                <a:spcPct val="50000"/>
              </a:spcBef>
              <a:spcAft>
                <a:spcPct val="0"/>
              </a:spcAft>
              <a:buNone/>
            </a:pPr>
            <a:r>
              <a:rPr lang="tr-TR" altLang="tr-TR" sz="1800" dirty="0">
                <a:latin typeface="+mj-lt"/>
              </a:rPr>
              <a:t>İnsana değer verme ve saygı gösterme</a:t>
            </a:r>
          </a:p>
          <a:p>
            <a:pPr marL="0" lvl="0" indent="0" fontAlgn="base">
              <a:spcBef>
                <a:spcPct val="50000"/>
              </a:spcBef>
              <a:spcAft>
                <a:spcPct val="0"/>
              </a:spcAft>
              <a:buNone/>
            </a:pPr>
            <a:r>
              <a:rPr lang="tr-TR" altLang="tr-TR" sz="1800" dirty="0">
                <a:latin typeface="+mj-lt"/>
              </a:rPr>
              <a:t>Niyet ve kastını açıklıkla belirtme, dürüst olma</a:t>
            </a:r>
          </a:p>
          <a:p>
            <a:pPr marL="0" lvl="0" indent="0" fontAlgn="base">
              <a:spcBef>
                <a:spcPct val="50000"/>
              </a:spcBef>
              <a:spcAft>
                <a:spcPct val="0"/>
              </a:spcAft>
              <a:buNone/>
            </a:pPr>
            <a:r>
              <a:rPr lang="tr-TR" altLang="tr-TR" sz="1800" dirty="0">
                <a:latin typeface="+mj-lt"/>
              </a:rPr>
              <a:t>Davranış tarzlarını diğerleriyle </a:t>
            </a:r>
            <a:r>
              <a:rPr lang="tr-TR" altLang="tr-TR" sz="1800" dirty="0" smtClean="0">
                <a:latin typeface="+mj-lt"/>
              </a:rPr>
              <a:t>uyumlaştırma</a:t>
            </a:r>
            <a:endParaRPr lang="tr-TR" dirty="0" smtClean="0"/>
          </a:p>
          <a:p>
            <a:pPr marL="0" lvl="0" indent="0" fontAlgn="base">
              <a:spcBef>
                <a:spcPct val="50000"/>
              </a:spcBef>
              <a:spcAft>
                <a:spcPct val="0"/>
              </a:spcAft>
              <a:buNone/>
            </a:pPr>
            <a:r>
              <a:rPr lang="tr-TR" altLang="tr-TR" sz="1800" b="1" dirty="0">
                <a:solidFill>
                  <a:srgbClr val="C00000"/>
                </a:solidFill>
                <a:latin typeface="Verdana" pitchFamily="34" charset="0"/>
              </a:rPr>
              <a:t>SİYASAL BOYUT</a:t>
            </a:r>
          </a:p>
          <a:p>
            <a:pPr marL="0" lvl="0" indent="0" fontAlgn="base">
              <a:spcBef>
                <a:spcPct val="50000"/>
              </a:spcBef>
              <a:spcAft>
                <a:spcPct val="0"/>
              </a:spcAft>
              <a:buNone/>
            </a:pPr>
            <a:r>
              <a:rPr lang="tr-TR" altLang="tr-TR" sz="1600" dirty="0">
                <a:latin typeface="Arial" charset="0"/>
              </a:rPr>
              <a:t>Dünyanın eğitimli ve zengin beşte biri için yeni bir siyasal ve ekonomik güvenlik sistemi arayışı; özetle yeni bir dünya düzenidir.</a:t>
            </a:r>
          </a:p>
          <a:p>
            <a:pPr marL="0" lvl="0" indent="0" fontAlgn="base">
              <a:spcBef>
                <a:spcPct val="50000"/>
              </a:spcBef>
              <a:spcAft>
                <a:spcPct val="0"/>
              </a:spcAft>
              <a:buNone/>
            </a:pPr>
            <a:r>
              <a:rPr lang="tr-TR" altLang="tr-TR" sz="1600" dirty="0">
                <a:latin typeface="Arial" charset="0"/>
              </a:rPr>
              <a:t>Kültür, milli ideoloji, siyasi farklılıklar ve milli egemenlik anlayışında farklılıklar dolayısıyla ülkeler arasında POLİTİK RİSK her zaman olmaktadır. Başka bir deyişle yeni bir dünya düzensizliği</a:t>
            </a:r>
            <a:r>
              <a:rPr lang="tr-TR" altLang="tr-TR" sz="1600" dirty="0" smtClean="0">
                <a:latin typeface="Arial" charset="0"/>
              </a:rPr>
              <a:t>...</a:t>
            </a:r>
          </a:p>
          <a:p>
            <a:pPr marL="0" lvl="0" indent="0" fontAlgn="base">
              <a:spcBef>
                <a:spcPct val="50000"/>
              </a:spcBef>
              <a:spcAft>
                <a:spcPct val="0"/>
              </a:spcAft>
              <a:buNone/>
            </a:pPr>
            <a:endParaRPr lang="tr-TR" altLang="tr-TR" sz="1600" dirty="0">
              <a:latin typeface="Arial" charset="0"/>
            </a:endParaRPr>
          </a:p>
          <a:p>
            <a:pPr marL="0" lvl="0" indent="0" fontAlgn="base">
              <a:spcBef>
                <a:spcPct val="50000"/>
              </a:spcBef>
              <a:spcAft>
                <a:spcPct val="0"/>
              </a:spcAft>
              <a:buNone/>
            </a:pPr>
            <a:r>
              <a:rPr lang="tr-TR" altLang="tr-TR" sz="1800" b="1" dirty="0">
                <a:solidFill>
                  <a:srgbClr val="C00000"/>
                </a:solidFill>
                <a:latin typeface="Verdana" pitchFamily="34" charset="0"/>
              </a:rPr>
              <a:t>Küreselleşen dünyanın yeni aktörleri:  </a:t>
            </a:r>
            <a:r>
              <a:rPr lang="tr-TR" altLang="tr-TR" sz="2000" b="1" dirty="0">
                <a:latin typeface="Verdana" pitchFamily="34" charset="0"/>
              </a:rPr>
              <a:t>KÜRESEL İŞLETMELER</a:t>
            </a:r>
          </a:p>
          <a:p>
            <a:pPr marL="0" lvl="0" indent="0" algn="ctr" fontAlgn="base">
              <a:spcBef>
                <a:spcPct val="50000"/>
              </a:spcBef>
              <a:spcAft>
                <a:spcPct val="0"/>
              </a:spcAft>
              <a:buNone/>
            </a:pPr>
            <a:r>
              <a:rPr lang="tr-TR" altLang="tr-TR" sz="1600" b="1" dirty="0">
                <a:latin typeface="Verdana" pitchFamily="34" charset="0"/>
              </a:rPr>
              <a:t>Aktör: Bağımsız hareket yeteneğine sahip örgütlenmiş yapılar</a:t>
            </a:r>
          </a:p>
          <a:p>
            <a:pPr marL="0" indent="0">
              <a:buNone/>
            </a:pPr>
            <a:endParaRPr lang="tr-TR" dirty="0"/>
          </a:p>
        </p:txBody>
      </p:sp>
    </p:spTree>
    <p:extLst>
      <p:ext uri="{BB962C8B-B14F-4D97-AF65-F5344CB8AC3E}">
        <p14:creationId xmlns:p14="http://schemas.microsoft.com/office/powerpoint/2010/main" val="1988220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ltLang="tr-TR" sz="3600" b="0" i="0" u="none" strike="noStrike" kern="0" cap="none" spc="0" normalizeH="0" baseline="0" noProof="0" dirty="0" smtClean="0">
                <a:ln>
                  <a:noFill/>
                </a:ln>
                <a:solidFill>
                  <a:srgbClr val="C00000"/>
                </a:solidFill>
                <a:effectLst/>
                <a:uLnTx/>
                <a:uFillTx/>
              </a:rPr>
              <a:t>Uluslar neden ticaret yapar?</a:t>
            </a:r>
            <a:endParaRPr lang="tr-TR" dirty="0">
              <a:solidFill>
                <a:srgbClr val="C00000"/>
              </a:solidFill>
            </a:endParaRPr>
          </a:p>
        </p:txBody>
      </p:sp>
      <p:sp>
        <p:nvSpPr>
          <p:cNvPr id="3" name="İçerik Yer Tutucusu 2"/>
          <p:cNvSpPr>
            <a:spLocks noGrp="1"/>
          </p:cNvSpPr>
          <p:nvPr>
            <p:ph idx="1"/>
          </p:nvPr>
        </p:nvSpPr>
        <p:spPr>
          <a:xfrm>
            <a:off x="457200" y="1600200"/>
            <a:ext cx="8229600" cy="5257800"/>
          </a:xfrm>
        </p:spPr>
        <p:txBody>
          <a:bodyPr>
            <a:normAutofit/>
          </a:bodyPr>
          <a:lstStyle/>
          <a:p>
            <a:pPr lvl="0" eaLnBrk="0" fontAlgn="base" hangingPunct="0">
              <a:spcAft>
                <a:spcPct val="0"/>
              </a:spcAft>
              <a:buClr>
                <a:srgbClr val="006666"/>
              </a:buClr>
              <a:buSzPct val="70000"/>
              <a:buFont typeface="Wingdings" panose="05000000000000000000" pitchFamily="2" charset="2"/>
              <a:buChar char="v"/>
            </a:pPr>
            <a:r>
              <a:rPr kumimoji="0" lang="tr-TR" altLang="tr-TR" b="0" i="0" u="none" strike="noStrike" kern="0" cap="none" spc="0" normalizeH="0" baseline="0" noProof="0" dirty="0" smtClean="0">
                <a:ln>
                  <a:noFill/>
                </a:ln>
                <a:solidFill>
                  <a:srgbClr val="000000"/>
                </a:solidFill>
                <a:effectLst/>
                <a:uLnTx/>
                <a:uFillTx/>
                <a:latin typeface="Calibri" panose="020F0502020204030204" pitchFamily="34" charset="0"/>
              </a:rPr>
              <a:t>En gelişmiş  ve ileri düzeyde bir ülke bile olsa ülkenin ihtiyaç duyduğu mal ve hizmeti tek başına üretemez. </a:t>
            </a:r>
          </a:p>
          <a:p>
            <a:pPr lvl="0" eaLnBrk="0" fontAlgn="base" hangingPunct="0">
              <a:spcAft>
                <a:spcPct val="0"/>
              </a:spcAft>
              <a:buClr>
                <a:srgbClr val="006666"/>
              </a:buClr>
              <a:buSzPct val="70000"/>
              <a:buFont typeface="Wingdings" panose="05000000000000000000" pitchFamily="2" charset="2"/>
              <a:buChar char="v"/>
            </a:pPr>
            <a:r>
              <a:rPr kumimoji="0" lang="tr-TR" altLang="tr-TR" b="0" i="0" u="none" strike="noStrike" kern="0" cap="none" spc="0" normalizeH="0" baseline="0" noProof="0" dirty="0" smtClean="0">
                <a:ln>
                  <a:noFill/>
                </a:ln>
                <a:solidFill>
                  <a:srgbClr val="000000"/>
                </a:solidFill>
                <a:effectLst/>
                <a:uLnTx/>
                <a:uFillTx/>
                <a:latin typeface="Calibri" panose="020F0502020204030204" pitchFamily="34" charset="0"/>
              </a:rPr>
              <a:t>Ülke kendi kendine yeter durumda olsa bile, diğer ülkeler ihtiyaçları için bu ülkeyle ticaret yapmak isterler. </a:t>
            </a:r>
          </a:p>
          <a:p>
            <a:pPr lvl="0" eaLnBrk="0" fontAlgn="base" hangingPunct="0">
              <a:spcAft>
                <a:spcPct val="0"/>
              </a:spcAft>
              <a:buClr>
                <a:srgbClr val="006666"/>
              </a:buClr>
              <a:buSzPct val="70000"/>
              <a:buFont typeface="Wingdings" panose="05000000000000000000" pitchFamily="2" charset="2"/>
              <a:buChar char="v"/>
            </a:pPr>
            <a:r>
              <a:rPr kumimoji="0" lang="tr-TR" altLang="tr-TR" b="0" i="0" u="none" strike="noStrike" kern="0" cap="none" spc="0" normalizeH="0" baseline="0" noProof="0" dirty="0" smtClean="0">
                <a:ln>
                  <a:noFill/>
                </a:ln>
                <a:solidFill>
                  <a:srgbClr val="000000"/>
                </a:solidFill>
                <a:effectLst/>
                <a:uLnTx/>
                <a:uFillTx/>
                <a:latin typeface="Calibri" panose="020F0502020204030204" pitchFamily="34" charset="0"/>
              </a:rPr>
              <a:t>Bazı ülkeler teknolojik açıdan zengin olup doğal kaynaklar açısından fakir olabilir. Yani ülkeler bu nedenlerden dolayı birbirinden çıkar sağlamaktadır.</a:t>
            </a:r>
          </a:p>
          <a:p>
            <a:pPr marL="0" indent="0">
              <a:buNone/>
            </a:pPr>
            <a:endParaRPr lang="tr-TR" dirty="0"/>
          </a:p>
        </p:txBody>
      </p:sp>
    </p:spTree>
    <p:extLst>
      <p:ext uri="{BB962C8B-B14F-4D97-AF65-F5344CB8AC3E}">
        <p14:creationId xmlns:p14="http://schemas.microsoft.com/office/powerpoint/2010/main" val="3072263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fontAlgn="base">
              <a:spcBef>
                <a:spcPct val="50000"/>
              </a:spcBef>
              <a:spcAft>
                <a:spcPct val="0"/>
              </a:spcAft>
              <a:defRPr/>
            </a:pPr>
            <a:r>
              <a:rPr lang="tr-TR" b="1" dirty="0">
                <a:solidFill>
                  <a:srgbClr val="C00000"/>
                </a:solidFill>
                <a:latin typeface="Calibri" panose="020F0502020204030204" pitchFamily="34" charset="0"/>
              </a:rPr>
              <a:t>Uluslararası Ticaretin Nedenleri</a:t>
            </a:r>
            <a:r>
              <a:rPr lang="tr-TR" sz="2000" b="1" dirty="0">
                <a:solidFill>
                  <a:srgbClr val="006666"/>
                </a:solidFill>
                <a:latin typeface="Verdana" pitchFamily="34" charset="0"/>
              </a:rPr>
              <a:t/>
            </a:r>
            <a:br>
              <a:rPr lang="tr-TR" sz="2000" b="1" dirty="0">
                <a:solidFill>
                  <a:srgbClr val="006666"/>
                </a:solidFill>
                <a:latin typeface="Verdana" pitchFamily="34" charset="0"/>
              </a:rPr>
            </a:br>
            <a:endParaRPr lang="tr-TR" dirty="0"/>
          </a:p>
        </p:txBody>
      </p:sp>
      <p:sp>
        <p:nvSpPr>
          <p:cNvPr id="3" name="İçerik Yer Tutucusu 2"/>
          <p:cNvSpPr>
            <a:spLocks noGrp="1"/>
          </p:cNvSpPr>
          <p:nvPr>
            <p:ph idx="1"/>
          </p:nvPr>
        </p:nvSpPr>
        <p:spPr/>
        <p:txBody>
          <a:bodyPr>
            <a:normAutofit fontScale="92500" lnSpcReduction="10000"/>
          </a:bodyPr>
          <a:lstStyle/>
          <a:p>
            <a:pPr marL="0" lvl="0" indent="0" algn="just" fontAlgn="base">
              <a:spcBef>
                <a:spcPct val="50000"/>
              </a:spcBef>
              <a:spcAft>
                <a:spcPct val="0"/>
              </a:spcAft>
              <a:buNone/>
              <a:defRPr/>
            </a:pPr>
            <a:r>
              <a:rPr lang="tr-TR" sz="2800" b="1" dirty="0">
                <a:solidFill>
                  <a:srgbClr val="C00000"/>
                </a:solidFill>
                <a:latin typeface="Arial"/>
              </a:rPr>
              <a:t>Mutlak Üstünlük</a:t>
            </a:r>
            <a:r>
              <a:rPr lang="tr-TR" dirty="0">
                <a:solidFill>
                  <a:srgbClr val="C00000"/>
                </a:solidFill>
                <a:latin typeface="+mj-lt"/>
              </a:rPr>
              <a:t>: </a:t>
            </a:r>
            <a:r>
              <a:rPr lang="tr-TR" dirty="0">
                <a:latin typeface="+mj-lt"/>
              </a:rPr>
              <a:t>Bir ülkede üretilen mal ve hizmetler diğer ülkelerden daha düşük maliyetle üretilebiliyor ve üretilen mal ve hizmetlerde tekel konumunda ise, o ülke diğer ülkelere göre mutlak bir üstünlük sağlayabilmektedir. Örneğin bu modele göre, Türkiye kumaşı, İngiltere de motoru daha ucuza üretebiliyorsa, Türkiye, motoru İngiltere’den satın almalı, bu ülkeye kumaş ihraç etmelidir.</a:t>
            </a:r>
            <a:br>
              <a:rPr lang="tr-TR" dirty="0">
                <a:latin typeface="+mj-lt"/>
              </a:rPr>
            </a:br>
            <a:r>
              <a:rPr lang="tr-TR" sz="2800" b="1" dirty="0">
                <a:solidFill>
                  <a:srgbClr val="0070C0"/>
                </a:solidFill>
                <a:latin typeface="Arial"/>
              </a:rPr>
              <a:t/>
            </a:r>
            <a:br>
              <a:rPr lang="tr-TR" sz="2800" b="1" dirty="0">
                <a:solidFill>
                  <a:srgbClr val="0070C0"/>
                </a:solidFill>
                <a:latin typeface="Arial"/>
              </a:rPr>
            </a:br>
            <a:endParaRPr lang="tr-TR" sz="2800" b="1" dirty="0">
              <a:solidFill>
                <a:srgbClr val="0070C0"/>
              </a:solidFill>
              <a:latin typeface="Arial"/>
            </a:endParaRPr>
          </a:p>
          <a:p>
            <a:pPr marL="0" indent="0">
              <a:buNone/>
            </a:pPr>
            <a:endParaRPr lang="tr-TR" dirty="0"/>
          </a:p>
        </p:txBody>
      </p:sp>
    </p:spTree>
    <p:extLst>
      <p:ext uri="{BB962C8B-B14F-4D97-AF65-F5344CB8AC3E}">
        <p14:creationId xmlns:p14="http://schemas.microsoft.com/office/powerpoint/2010/main" val="45327625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967</Words>
  <Application>Microsoft Office PowerPoint</Application>
  <PresentationFormat>Ekran Gösterisi (4:3)</PresentationFormat>
  <Paragraphs>99</Paragraphs>
  <Slides>20</Slides>
  <Notes>1</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Ofis Teması</vt:lpstr>
      <vt:lpstr>Uluslararası İşletmecilik</vt:lpstr>
      <vt:lpstr>Uluslararası İşletmecilik</vt:lpstr>
      <vt:lpstr>KÜRESELLEŞME OLGUSU</vt:lpstr>
      <vt:lpstr>Küreselleşme</vt:lpstr>
      <vt:lpstr>KÜRESELLEŞMENİN ÖZELLİKLERİ</vt:lpstr>
      <vt:lpstr>KÜRESELLEŞMENİN YAPISAL BOYUTLARI</vt:lpstr>
      <vt:lpstr>PowerPoint Sunusu</vt:lpstr>
      <vt:lpstr>Uluslar neden ticaret yapar?</vt:lpstr>
      <vt:lpstr>Uluslararası Ticaretin Nedenleri </vt:lpstr>
      <vt:lpstr>Uluslararası Ticaretin Kavramları</vt:lpstr>
      <vt:lpstr>PowerPoint Sunusu</vt:lpstr>
      <vt:lpstr>PowerPoint Sunusu</vt:lpstr>
      <vt:lpstr>ULUSLARARASI TİCARET ENGELLERİ</vt:lpstr>
      <vt:lpstr>PowerPoint Sunusu</vt:lpstr>
      <vt:lpstr>PowerPoint Sunusu</vt:lpstr>
      <vt:lpstr>PowerPoint Sunusu</vt:lpstr>
      <vt:lpstr>PowerPoint Sunusu</vt:lpstr>
      <vt:lpstr>Uluslararası Pazarlara Giriş Yolları</vt:lpstr>
      <vt:lpstr>ULUSLARARASI TİCARET ÖZENDİREN ANLAŞMALAR  ve ORGANİZASYONLAR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Uluslararası İşletmecilik</dc:title>
  <dc:creator>Irem PELIT</dc:creator>
  <cp:lastModifiedBy>IremPELİT</cp:lastModifiedBy>
  <cp:revision>9</cp:revision>
  <dcterms:created xsi:type="dcterms:W3CDTF">2017-10-25T09:21:25Z</dcterms:created>
  <dcterms:modified xsi:type="dcterms:W3CDTF">2017-10-25T16:33:55Z</dcterms:modified>
</cp:coreProperties>
</file>