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999" r:id="rId1"/>
  </p:sldMasterIdLst>
  <p:notesMasterIdLst>
    <p:notesMasterId r:id="rId17"/>
  </p:notesMasterIdLst>
  <p:sldIdLst>
    <p:sldId id="329" r:id="rId2"/>
    <p:sldId id="332" r:id="rId3"/>
    <p:sldId id="333" r:id="rId4"/>
    <p:sldId id="263" r:id="rId5"/>
    <p:sldId id="280" r:id="rId6"/>
    <p:sldId id="278" r:id="rId7"/>
    <p:sldId id="265" r:id="rId8"/>
    <p:sldId id="334" r:id="rId9"/>
    <p:sldId id="338" r:id="rId10"/>
    <p:sldId id="339" r:id="rId11"/>
    <p:sldId id="340" r:id="rId12"/>
    <p:sldId id="341" r:id="rId13"/>
    <p:sldId id="350" r:id="rId14"/>
    <p:sldId id="348" r:id="rId15"/>
    <p:sldId id="266"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0D0AF596-46CC-4B8D-A3E2-A6344D1D5B19}">
          <p14:sldIdLst>
            <p14:sldId id="329"/>
          </p14:sldIdLst>
        </p14:section>
        <p14:section name="Başlıksız Bölüm" id="{8BEF7142-0326-4D31-B19F-B1A2D5A103CF}">
          <p14:sldIdLst>
            <p14:sldId id="332"/>
            <p14:sldId id="333"/>
            <p14:sldId id="263"/>
            <p14:sldId id="280"/>
            <p14:sldId id="278"/>
            <p14:sldId id="265"/>
            <p14:sldId id="334"/>
            <p14:sldId id="338"/>
            <p14:sldId id="339"/>
            <p14:sldId id="340"/>
            <p14:sldId id="341"/>
            <p14:sldId id="350"/>
            <p14:sldId id="348"/>
            <p14:sldId id="266"/>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A73A4A5-43E8-5410-EDB8-3EB48C0EDF86}" name="ilke Ulutaş" initials="iU" userId="5a151acd52cbcbe3"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A2000C"/>
    <a:srgbClr val="419AA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94" autoAdjust="0"/>
    <p:restoredTop sz="94902" autoAdjust="0"/>
  </p:normalViewPr>
  <p:slideViewPr>
    <p:cSldViewPr snapToGrid="0">
      <p:cViewPr varScale="1">
        <p:scale>
          <a:sx n="84" d="100"/>
          <a:sy n="84" d="100"/>
        </p:scale>
        <p:origin x="294" y="36"/>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5C0E2D0-32B9-4217-81B0-1F79C7FB564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EBB87DF7-FB22-4F79-B835-142BFCB30E77}">
      <dgm:prSet/>
      <dgm:spPr/>
      <dgm:t>
        <a:bodyPr/>
        <a:lstStyle/>
        <a:p>
          <a:endParaRPr lang="en-GB" b="1" noProof="1">
            <a:solidFill>
              <a:schemeClr val="bg1"/>
            </a:solidFill>
            <a:latin typeface="Times New Roman" panose="02020603050405020304" pitchFamily="18" charset="0"/>
            <a:cs typeface="Times New Roman" panose="02020603050405020304" pitchFamily="18" charset="0"/>
          </a:endParaRPr>
        </a:p>
      </dgm:t>
    </dgm:pt>
    <dgm:pt modelId="{1E27226C-5571-45C0-8C6A-62E1B1A87B4E}" type="parTrans" cxnId="{565417B8-351C-467A-8F46-308E7D9ABCF1}">
      <dgm:prSet/>
      <dgm:spPr/>
      <dgm:t>
        <a:bodyPr/>
        <a:lstStyle/>
        <a:p>
          <a:endParaRPr lang="tr-TR"/>
        </a:p>
      </dgm:t>
    </dgm:pt>
    <dgm:pt modelId="{ECDE7299-EF70-4EB6-A4B2-4055EC5BD730}" type="sibTrans" cxnId="{565417B8-351C-467A-8F46-308E7D9ABCF1}">
      <dgm:prSet/>
      <dgm:spPr/>
      <dgm:t>
        <a:bodyPr/>
        <a:lstStyle/>
        <a:p>
          <a:endParaRPr lang="tr-TR"/>
        </a:p>
      </dgm:t>
    </dgm:pt>
    <dgm:pt modelId="{7D19195A-15DB-476B-A71E-CE1469F1A52B}" type="pres">
      <dgm:prSet presAssocID="{A5C0E2D0-32B9-4217-81B0-1F79C7FB5640}" presName="linear" presStyleCnt="0">
        <dgm:presLayoutVars>
          <dgm:animLvl val="lvl"/>
          <dgm:resizeHandles val="exact"/>
        </dgm:presLayoutVars>
      </dgm:prSet>
      <dgm:spPr/>
    </dgm:pt>
    <dgm:pt modelId="{821AC207-B617-41AA-A08A-7FCC82B4736E}" type="pres">
      <dgm:prSet presAssocID="{EBB87DF7-FB22-4F79-B835-142BFCB30E77}" presName="parentText" presStyleLbl="node1" presStyleIdx="0" presStyleCnt="1">
        <dgm:presLayoutVars>
          <dgm:chMax val="0"/>
          <dgm:bulletEnabled val="1"/>
        </dgm:presLayoutVars>
      </dgm:prSet>
      <dgm:spPr/>
    </dgm:pt>
  </dgm:ptLst>
  <dgm:cxnLst>
    <dgm:cxn modelId="{B251E413-2C54-441D-8A7F-EF6C342B4C14}" type="presOf" srcId="{A5C0E2D0-32B9-4217-81B0-1F79C7FB5640}" destId="{7D19195A-15DB-476B-A71E-CE1469F1A52B}" srcOrd="0" destOrd="0" presId="urn:microsoft.com/office/officeart/2005/8/layout/vList2"/>
    <dgm:cxn modelId="{565417B8-351C-467A-8F46-308E7D9ABCF1}" srcId="{A5C0E2D0-32B9-4217-81B0-1F79C7FB5640}" destId="{EBB87DF7-FB22-4F79-B835-142BFCB30E77}" srcOrd="0" destOrd="0" parTransId="{1E27226C-5571-45C0-8C6A-62E1B1A87B4E}" sibTransId="{ECDE7299-EF70-4EB6-A4B2-4055EC5BD730}"/>
    <dgm:cxn modelId="{D07630BF-6815-41E6-ADF7-DA4927929F85}" type="presOf" srcId="{EBB87DF7-FB22-4F79-B835-142BFCB30E77}" destId="{821AC207-B617-41AA-A08A-7FCC82B4736E}" srcOrd="0" destOrd="0" presId="urn:microsoft.com/office/officeart/2005/8/layout/vList2"/>
    <dgm:cxn modelId="{C2EDA16B-865C-47B1-9927-6DD2687E043E}" type="presParOf" srcId="{7D19195A-15DB-476B-A71E-CE1469F1A52B}" destId="{821AC207-B617-41AA-A08A-7FCC82B4736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ACBD6E8-0DB6-44DD-BA29-2A9026DFD5B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AE4BC19D-1CF4-41A1-AC3D-F1D45D9B8AB2}" type="pres">
      <dgm:prSet presAssocID="{2ACBD6E8-0DB6-44DD-BA29-2A9026DFD5B5}" presName="linear" presStyleCnt="0">
        <dgm:presLayoutVars>
          <dgm:animLvl val="lvl"/>
          <dgm:resizeHandles val="exact"/>
        </dgm:presLayoutVars>
      </dgm:prSet>
      <dgm:spPr/>
    </dgm:pt>
  </dgm:ptLst>
  <dgm:cxnLst>
    <dgm:cxn modelId="{0D2817EF-2E5D-46F4-A97E-70C034FB8F08}" type="presOf" srcId="{2ACBD6E8-0DB6-44DD-BA29-2A9026DFD5B5}" destId="{AE4BC19D-1CF4-41A1-AC3D-F1D45D9B8AB2}"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ACBD6E8-0DB6-44DD-BA29-2A9026DFD5B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6D334E49-1E5A-474F-BBC6-A5BDE3261879}">
      <dgm:prSet custT="1"/>
      <dgm:spPr/>
      <dgm:t>
        <a:bodyPr/>
        <a:lstStyle/>
        <a:p>
          <a:pPr algn="ctr"/>
          <a:endParaRPr lang="tr-TR" sz="2500" b="1" dirty="0">
            <a:latin typeface="Times New Roman" panose="02020603050405020304" pitchFamily="18" charset="0"/>
            <a:cs typeface="Times New Roman" panose="02020603050405020304" pitchFamily="18" charset="0"/>
          </a:endParaRPr>
        </a:p>
      </dgm:t>
    </dgm:pt>
    <dgm:pt modelId="{AE9D256C-4B84-488F-A1CE-52DBA13307AA}" type="parTrans" cxnId="{6C15F34C-0A98-466C-A459-4C3C3B870F5E}">
      <dgm:prSet/>
      <dgm:spPr/>
      <dgm:t>
        <a:bodyPr/>
        <a:lstStyle/>
        <a:p>
          <a:endParaRPr lang="tr-TR"/>
        </a:p>
      </dgm:t>
    </dgm:pt>
    <dgm:pt modelId="{B557E395-9C8B-4A5A-A0EC-3CDBEB2AE0C6}" type="sibTrans" cxnId="{6C15F34C-0A98-466C-A459-4C3C3B870F5E}">
      <dgm:prSet/>
      <dgm:spPr/>
      <dgm:t>
        <a:bodyPr/>
        <a:lstStyle/>
        <a:p>
          <a:endParaRPr lang="tr-TR"/>
        </a:p>
      </dgm:t>
    </dgm:pt>
    <dgm:pt modelId="{AE4BC19D-1CF4-41A1-AC3D-F1D45D9B8AB2}" type="pres">
      <dgm:prSet presAssocID="{2ACBD6E8-0DB6-44DD-BA29-2A9026DFD5B5}" presName="linear" presStyleCnt="0">
        <dgm:presLayoutVars>
          <dgm:animLvl val="lvl"/>
          <dgm:resizeHandles val="exact"/>
        </dgm:presLayoutVars>
      </dgm:prSet>
      <dgm:spPr/>
    </dgm:pt>
    <dgm:pt modelId="{BD9ADA91-238E-49DE-A891-DF7CDAA2795C}" type="pres">
      <dgm:prSet presAssocID="{6D334E49-1E5A-474F-BBC6-A5BDE3261879}" presName="parentText" presStyleLbl="node1" presStyleIdx="0" presStyleCnt="1" custScaleY="167497">
        <dgm:presLayoutVars>
          <dgm:chMax val="0"/>
          <dgm:bulletEnabled val="1"/>
        </dgm:presLayoutVars>
      </dgm:prSet>
      <dgm:spPr/>
    </dgm:pt>
  </dgm:ptLst>
  <dgm:cxnLst>
    <dgm:cxn modelId="{6C15F34C-0A98-466C-A459-4C3C3B870F5E}" srcId="{2ACBD6E8-0DB6-44DD-BA29-2A9026DFD5B5}" destId="{6D334E49-1E5A-474F-BBC6-A5BDE3261879}" srcOrd="0" destOrd="0" parTransId="{AE9D256C-4B84-488F-A1CE-52DBA13307AA}" sibTransId="{B557E395-9C8B-4A5A-A0EC-3CDBEB2AE0C6}"/>
    <dgm:cxn modelId="{0D2817EF-2E5D-46F4-A97E-70C034FB8F08}" type="presOf" srcId="{2ACBD6E8-0DB6-44DD-BA29-2A9026DFD5B5}" destId="{AE4BC19D-1CF4-41A1-AC3D-F1D45D9B8AB2}" srcOrd="0" destOrd="0" presId="urn:microsoft.com/office/officeart/2005/8/layout/vList2"/>
    <dgm:cxn modelId="{27522EFB-8074-4DD3-93F2-E7DB74DF90E1}" type="presOf" srcId="{6D334E49-1E5A-474F-BBC6-A5BDE3261879}" destId="{BD9ADA91-238E-49DE-A891-DF7CDAA2795C}" srcOrd="0" destOrd="0" presId="urn:microsoft.com/office/officeart/2005/8/layout/vList2"/>
    <dgm:cxn modelId="{FB8D2866-71BC-4FE0-B9D5-F9D43CD0154D}" type="presParOf" srcId="{AE4BC19D-1CF4-41A1-AC3D-F1D45D9B8AB2}" destId="{BD9ADA91-238E-49DE-A891-DF7CDAA2795C}"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1AC207-B617-41AA-A08A-7FCC82B4736E}">
      <dsp:nvSpPr>
        <dsp:cNvPr id="0" name=""/>
        <dsp:cNvSpPr/>
      </dsp:nvSpPr>
      <dsp:spPr>
        <a:xfrm>
          <a:off x="0" y="8602"/>
          <a:ext cx="10893052" cy="823680"/>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endParaRPr lang="en-GB" sz="4400" b="1" kern="1200" noProof="1">
            <a:solidFill>
              <a:schemeClr val="bg1"/>
            </a:solidFill>
            <a:latin typeface="Times New Roman" panose="02020603050405020304" pitchFamily="18" charset="0"/>
            <a:cs typeface="Times New Roman" panose="02020603050405020304" pitchFamily="18" charset="0"/>
          </a:endParaRPr>
        </a:p>
      </dsp:txBody>
      <dsp:txXfrm>
        <a:off x="40209" y="48811"/>
        <a:ext cx="10812634" cy="74326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9ADA91-238E-49DE-A891-DF7CDAA2795C}">
      <dsp:nvSpPr>
        <dsp:cNvPr id="0" name=""/>
        <dsp:cNvSpPr/>
      </dsp:nvSpPr>
      <dsp:spPr>
        <a:xfrm>
          <a:off x="0" y="2641"/>
          <a:ext cx="11029616" cy="1003374"/>
        </a:xfrm>
        <a:prstGeom prst="roundRect">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endParaRPr lang="tr-TR" sz="2500" b="1" kern="1200" dirty="0">
            <a:latin typeface="Times New Roman" panose="02020603050405020304" pitchFamily="18" charset="0"/>
            <a:cs typeface="Times New Roman" panose="02020603050405020304" pitchFamily="18" charset="0"/>
          </a:endParaRPr>
        </a:p>
      </dsp:txBody>
      <dsp:txXfrm>
        <a:off x="48981" y="51622"/>
        <a:ext cx="10931654" cy="90541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E9CC27-778C-4258-B649-F2BDEF68C217}" type="datetimeFigureOut">
              <a:rPr lang="tr-TR" smtClean="0"/>
              <a:t>13.07.2026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D8773A-B661-41F5-9124-370397F5ACD7}" type="slidenum">
              <a:rPr lang="tr-TR" smtClean="0"/>
              <a:t>‹#›</a:t>
            </a:fld>
            <a:endParaRPr lang="tr-TR"/>
          </a:p>
        </p:txBody>
      </p:sp>
    </p:spTree>
    <p:extLst>
      <p:ext uri="{BB962C8B-B14F-4D97-AF65-F5344CB8AC3E}">
        <p14:creationId xmlns:p14="http://schemas.microsoft.com/office/powerpoint/2010/main" val="8898981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kern="1200" dirty="0">
                <a:solidFill>
                  <a:schemeClr val="tx1"/>
                </a:solidFill>
                <a:effectLst/>
                <a:latin typeface="Times New Roman" panose="02020603050405020304" pitchFamily="18" charset="0"/>
                <a:ea typeface="+mn-ea"/>
                <a:cs typeface="Times New Roman" panose="02020603050405020304" pitchFamily="18" charset="0"/>
              </a:rPr>
              <a:t>Hüner Tuncer, </a:t>
            </a:r>
            <a:r>
              <a:rPr lang="tr-TR" sz="1200" i="1" kern="1200" dirty="0">
                <a:solidFill>
                  <a:schemeClr val="tx1"/>
                </a:solidFill>
                <a:effectLst/>
                <a:latin typeface="Times New Roman" panose="02020603050405020304" pitchFamily="18" charset="0"/>
                <a:ea typeface="+mn-ea"/>
                <a:cs typeface="Times New Roman" panose="02020603050405020304" pitchFamily="18" charset="0"/>
              </a:rPr>
              <a:t>Diplomasinin Evrimi</a:t>
            </a:r>
            <a:r>
              <a:rPr lang="tr-TR" sz="1200" kern="1200" dirty="0">
                <a:solidFill>
                  <a:schemeClr val="tx1"/>
                </a:solidFill>
                <a:effectLst/>
                <a:latin typeface="Times New Roman" panose="02020603050405020304" pitchFamily="18" charset="0"/>
                <a:ea typeface="+mn-ea"/>
                <a:cs typeface="Times New Roman" panose="02020603050405020304" pitchFamily="18" charset="0"/>
              </a:rPr>
              <a:t>, 1.b., İstanbul: Kaynak Yayınları, 2009, s. 15.</a:t>
            </a:r>
          </a:p>
          <a:p>
            <a:r>
              <a:rPr lang="tr-TR" sz="1200" kern="1200" dirty="0">
                <a:solidFill>
                  <a:schemeClr val="tx1"/>
                </a:solidFill>
                <a:effectLst/>
                <a:latin typeface="Times New Roman" panose="02020603050405020304" pitchFamily="18" charset="0"/>
                <a:ea typeface="+mn-ea"/>
                <a:cs typeface="Times New Roman" panose="02020603050405020304" pitchFamily="18" charset="0"/>
              </a:rPr>
              <a:t>Barış </a:t>
            </a:r>
            <a:r>
              <a:rPr lang="tr-TR" sz="1200" kern="1200" dirty="0" err="1">
                <a:solidFill>
                  <a:schemeClr val="tx1"/>
                </a:solidFill>
                <a:effectLst/>
                <a:latin typeface="Times New Roman" panose="02020603050405020304" pitchFamily="18" charset="0"/>
                <a:ea typeface="+mn-ea"/>
                <a:cs typeface="Times New Roman" panose="02020603050405020304" pitchFamily="18" charset="0"/>
              </a:rPr>
              <a:t>Özdal</a:t>
            </a:r>
            <a:r>
              <a:rPr lang="tr-TR" sz="1200" kern="1200" dirty="0">
                <a:solidFill>
                  <a:schemeClr val="tx1"/>
                </a:solidFill>
                <a:effectLst/>
                <a:latin typeface="Times New Roman" panose="02020603050405020304" pitchFamily="18" charset="0"/>
                <a:ea typeface="+mn-ea"/>
                <a:cs typeface="Times New Roman" panose="02020603050405020304" pitchFamily="18" charset="0"/>
              </a:rPr>
              <a:t>, “Diplomasi”, </a:t>
            </a:r>
            <a:r>
              <a:rPr lang="tr-TR" sz="1200" i="1" kern="1200" dirty="0">
                <a:solidFill>
                  <a:schemeClr val="tx1"/>
                </a:solidFill>
                <a:effectLst/>
                <a:latin typeface="Times New Roman" panose="02020603050405020304" pitchFamily="18" charset="0"/>
                <a:ea typeface="+mn-ea"/>
                <a:cs typeface="Times New Roman" panose="02020603050405020304" pitchFamily="18" charset="0"/>
              </a:rPr>
              <a:t>Diplomasi Tarihi-I,</a:t>
            </a:r>
            <a:r>
              <a:rPr lang="tr-TR" sz="1200" kern="1200" dirty="0">
                <a:solidFill>
                  <a:schemeClr val="tx1"/>
                </a:solidFill>
                <a:effectLst/>
                <a:latin typeface="Times New Roman" panose="02020603050405020304" pitchFamily="18" charset="0"/>
                <a:ea typeface="+mn-ea"/>
                <a:cs typeface="Times New Roman" panose="02020603050405020304" pitchFamily="18" charset="0"/>
              </a:rPr>
              <a:t> der. Barış </a:t>
            </a:r>
            <a:r>
              <a:rPr lang="tr-TR" sz="1200" kern="1200" dirty="0" err="1">
                <a:solidFill>
                  <a:schemeClr val="tx1"/>
                </a:solidFill>
                <a:effectLst/>
                <a:latin typeface="Times New Roman" panose="02020603050405020304" pitchFamily="18" charset="0"/>
                <a:ea typeface="+mn-ea"/>
                <a:cs typeface="Times New Roman" panose="02020603050405020304" pitchFamily="18" charset="0"/>
              </a:rPr>
              <a:t>Özdal</a:t>
            </a:r>
            <a:r>
              <a:rPr lang="tr-TR" sz="1200" kern="1200" dirty="0">
                <a:solidFill>
                  <a:schemeClr val="tx1"/>
                </a:solidFill>
                <a:effectLst/>
                <a:latin typeface="Times New Roman" panose="02020603050405020304" pitchFamily="18" charset="0"/>
                <a:ea typeface="+mn-ea"/>
                <a:cs typeface="Times New Roman" panose="02020603050405020304" pitchFamily="18" charset="0"/>
              </a:rPr>
              <a:t>, R. Kutay Karaca, 3. b., Bursa: Dora Yayınları, 2018, s. 43.</a:t>
            </a:r>
            <a:endParaRPr lang="tr-TR"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0"/>
          </p:nvPr>
        </p:nvSpPr>
        <p:spPr/>
        <p:txBody>
          <a:bodyPr/>
          <a:lstStyle/>
          <a:p>
            <a:fld id="{151C3A87-73B7-4770-90C9-7A884B2DE82C}" type="slidenum">
              <a:rPr lang="tr-TR" smtClean="0"/>
              <a:t>4</a:t>
            </a:fld>
            <a:endParaRPr lang="tr-TR"/>
          </a:p>
        </p:txBody>
      </p:sp>
    </p:spTree>
    <p:extLst>
      <p:ext uri="{BB962C8B-B14F-4D97-AF65-F5344CB8AC3E}">
        <p14:creationId xmlns:p14="http://schemas.microsoft.com/office/powerpoint/2010/main" val="4107181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a:solidFill>
                  <a:schemeClr val="tx1"/>
                </a:solidFill>
                <a:effectLst/>
                <a:latin typeface="+mn-lt"/>
                <a:ea typeface="+mn-ea"/>
                <a:cs typeface="+mn-cs"/>
              </a:rPr>
              <a:t>Hüner Tuncer, </a:t>
            </a:r>
            <a:r>
              <a:rPr lang="tr-TR" sz="1200" i="1" kern="1200" dirty="0">
                <a:solidFill>
                  <a:schemeClr val="tx1"/>
                </a:solidFill>
                <a:effectLst/>
                <a:latin typeface="+mn-lt"/>
                <a:ea typeface="+mn-ea"/>
                <a:cs typeface="+mn-cs"/>
              </a:rPr>
              <a:t>Küresel</a:t>
            </a:r>
            <a:r>
              <a:rPr lang="tr-TR" sz="1200" kern="1200" dirty="0">
                <a:solidFill>
                  <a:schemeClr val="tx1"/>
                </a:solidFill>
                <a:effectLst/>
                <a:latin typeface="+mn-lt"/>
                <a:ea typeface="+mn-ea"/>
                <a:cs typeface="+mn-cs"/>
              </a:rPr>
              <a:t> </a:t>
            </a:r>
            <a:r>
              <a:rPr lang="tr-TR" sz="1200" i="1" kern="1200" dirty="0">
                <a:solidFill>
                  <a:schemeClr val="tx1"/>
                </a:solidFill>
                <a:effectLst/>
                <a:latin typeface="+mn-lt"/>
                <a:ea typeface="+mn-ea"/>
                <a:cs typeface="+mn-cs"/>
              </a:rPr>
              <a:t>Diplomasi</a:t>
            </a:r>
            <a:r>
              <a:rPr lang="tr-TR" sz="1200" kern="1200" dirty="0">
                <a:solidFill>
                  <a:schemeClr val="tx1"/>
                </a:solidFill>
                <a:effectLst/>
                <a:latin typeface="+mn-lt"/>
                <a:ea typeface="+mn-ea"/>
                <a:cs typeface="+mn-cs"/>
              </a:rPr>
              <a:t>, 1.b., Ankara: Ümit Yayıncılık, 2006, s.16.</a:t>
            </a:r>
            <a:endParaRPr lang="tr-TR" dirty="0"/>
          </a:p>
        </p:txBody>
      </p:sp>
      <p:sp>
        <p:nvSpPr>
          <p:cNvPr id="4" name="Slayt Numarası Yer Tutucusu 3"/>
          <p:cNvSpPr>
            <a:spLocks noGrp="1"/>
          </p:cNvSpPr>
          <p:nvPr>
            <p:ph type="sldNum" sz="quarter" idx="10"/>
          </p:nvPr>
        </p:nvSpPr>
        <p:spPr/>
        <p:txBody>
          <a:bodyPr/>
          <a:lstStyle/>
          <a:p>
            <a:fld id="{151C3A87-73B7-4770-90C9-7A884B2DE82C}" type="slidenum">
              <a:rPr lang="tr-TR" smtClean="0"/>
              <a:t>5</a:t>
            </a:fld>
            <a:endParaRPr lang="tr-TR"/>
          </a:p>
        </p:txBody>
      </p:sp>
    </p:spTree>
    <p:extLst>
      <p:ext uri="{BB962C8B-B14F-4D97-AF65-F5344CB8AC3E}">
        <p14:creationId xmlns:p14="http://schemas.microsoft.com/office/powerpoint/2010/main" val="3689632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sz="1200" kern="1200" dirty="0">
                <a:solidFill>
                  <a:schemeClr val="tx1"/>
                </a:solidFill>
                <a:effectLst/>
                <a:latin typeface="Times New Roman" panose="02020603050405020304" pitchFamily="18" charset="0"/>
                <a:ea typeface="+mn-ea"/>
                <a:cs typeface="Times New Roman" panose="02020603050405020304" pitchFamily="18" charset="0"/>
              </a:rPr>
              <a:t>Demet Şefika Acar, “Küreselleşen Dünyada Diplomasi”, </a:t>
            </a:r>
            <a:r>
              <a:rPr lang="tr-TR" sz="1200" i="1" kern="1200" dirty="0">
                <a:solidFill>
                  <a:schemeClr val="tx1"/>
                </a:solidFill>
                <a:effectLst/>
                <a:latin typeface="Times New Roman" panose="02020603050405020304" pitchFamily="18" charset="0"/>
                <a:ea typeface="+mn-ea"/>
                <a:cs typeface="Times New Roman" panose="02020603050405020304" pitchFamily="18" charset="0"/>
              </a:rPr>
              <a:t>Selçuk Üniversitesi Sosyal Bilimler Meslek Yüksekokulu Dergisi</a:t>
            </a:r>
            <a:r>
              <a:rPr lang="tr-TR" sz="1200" kern="1200" dirty="0">
                <a:solidFill>
                  <a:schemeClr val="tx1"/>
                </a:solidFill>
                <a:effectLst/>
                <a:latin typeface="Times New Roman" panose="02020603050405020304" pitchFamily="18" charset="0"/>
                <a:ea typeface="+mn-ea"/>
                <a:cs typeface="Times New Roman" panose="02020603050405020304" pitchFamily="18" charset="0"/>
              </a:rPr>
              <a:t>, 2006, C.9, S. 1-2, s. 419. </a:t>
            </a:r>
            <a:endParaRPr lang="tr-TR" dirty="0">
              <a:latin typeface="Times New Roman" panose="02020603050405020304" pitchFamily="18" charset="0"/>
              <a:cs typeface="Times New Roman" panose="02020603050405020304" pitchFamily="18" charset="0"/>
            </a:endParaRPr>
          </a:p>
        </p:txBody>
      </p:sp>
      <p:sp>
        <p:nvSpPr>
          <p:cNvPr id="4" name="Slayt Numarası Yer Tutucusu 3"/>
          <p:cNvSpPr>
            <a:spLocks noGrp="1"/>
          </p:cNvSpPr>
          <p:nvPr>
            <p:ph type="sldNum" sz="quarter" idx="10"/>
          </p:nvPr>
        </p:nvSpPr>
        <p:spPr/>
        <p:txBody>
          <a:bodyPr/>
          <a:lstStyle/>
          <a:p>
            <a:fld id="{151C3A87-73B7-4770-90C9-7A884B2DE82C}" type="slidenum">
              <a:rPr lang="tr-TR" smtClean="0"/>
              <a:t>6</a:t>
            </a:fld>
            <a:endParaRPr lang="tr-TR"/>
          </a:p>
        </p:txBody>
      </p:sp>
    </p:spTree>
    <p:extLst>
      <p:ext uri="{BB962C8B-B14F-4D97-AF65-F5344CB8AC3E}">
        <p14:creationId xmlns:p14="http://schemas.microsoft.com/office/powerpoint/2010/main" val="1805420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18620636-3117-4546-A5A3-F7EAD65D0238}" type="datetimeFigureOut">
              <a:rPr lang="tr-TR" smtClean="0"/>
              <a:t>13.07.2026</a:t>
            </a:fld>
            <a:endParaRPr lang="tr-TR"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tr-TR"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38620429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8620636-3117-4546-A5A3-F7EAD65D0238}" type="datetimeFigureOut">
              <a:rPr lang="tr-TR" smtClean="0"/>
              <a:t>13.07.2026</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641985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18620636-3117-4546-A5A3-F7EAD65D0238}" type="datetimeFigureOut">
              <a:rPr lang="tr-TR" smtClean="0"/>
              <a:t>13.07.2026</a:t>
            </a:fld>
            <a:endParaRPr lang="tr-TR" dirty="0"/>
          </a:p>
        </p:txBody>
      </p:sp>
      <p:sp>
        <p:nvSpPr>
          <p:cNvPr id="5" name="Footer Placeholder 4"/>
          <p:cNvSpPr>
            <a:spLocks noGrp="1"/>
          </p:cNvSpPr>
          <p:nvPr>
            <p:ph type="ftr" sz="quarter" idx="11"/>
          </p:nvPr>
        </p:nvSpPr>
        <p:spPr>
          <a:xfrm>
            <a:off x="774923" y="5951811"/>
            <a:ext cx="7896279" cy="365125"/>
          </a:xfrm>
        </p:spPr>
        <p:txBody>
          <a:bodyPr/>
          <a:lstStyle/>
          <a:p>
            <a:endParaRPr lang="tr-TR"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1431393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8620636-3117-4546-A5A3-F7EAD65D0238}" type="datetimeFigureOut">
              <a:rPr lang="tr-TR" smtClean="0"/>
              <a:t>13.07.2026</a:t>
            </a:fld>
            <a:endParaRPr lang="tr-TR" dirty="0"/>
          </a:p>
        </p:txBody>
      </p:sp>
      <p:sp>
        <p:nvSpPr>
          <p:cNvPr id="5" name="Footer Placeholder 4"/>
          <p:cNvSpPr>
            <a:spLocks noGrp="1"/>
          </p:cNvSpPr>
          <p:nvPr>
            <p:ph type="ftr" sz="quarter" idx="11"/>
          </p:nvPr>
        </p:nvSpPr>
        <p:spPr/>
        <p:txBody>
          <a:bodyPr/>
          <a:lstStyle/>
          <a:p>
            <a:endParaRPr lang="tr-TR" dirty="0"/>
          </a:p>
        </p:txBody>
      </p:sp>
      <p:sp>
        <p:nvSpPr>
          <p:cNvPr id="6" name="Slide Number Placeholder 5"/>
          <p:cNvSpPr>
            <a:spLocks noGrp="1"/>
          </p:cNvSpPr>
          <p:nvPr>
            <p:ph type="sldNum" sz="quarter" idx="12"/>
          </p:nvPr>
        </p:nvSpPr>
        <p:spPr>
          <a:xfrm>
            <a:off x="10558300" y="5956137"/>
            <a:ext cx="1052508" cy="365125"/>
          </a:xfrm>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43430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18620636-3117-4546-A5A3-F7EAD65D0238}" type="datetimeFigureOut">
              <a:rPr lang="tr-TR" smtClean="0"/>
              <a:t>13.07.2026</a:t>
            </a:fld>
            <a:endParaRPr lang="tr-TR"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tr-TR"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3955609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8620636-3117-4546-A5A3-F7EAD65D0238}" type="datetimeFigureOut">
              <a:rPr lang="tr-TR" smtClean="0"/>
              <a:t>13.07.2026</a:t>
            </a:fld>
            <a:endParaRPr lang="tr-TR" dirty="0"/>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41349847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8620636-3117-4546-A5A3-F7EAD65D0238}" type="datetimeFigureOut">
              <a:rPr lang="tr-TR" smtClean="0"/>
              <a:t>13.07.2026</a:t>
            </a:fld>
            <a:endParaRPr lang="tr-TR" dirty="0"/>
          </a:p>
        </p:txBody>
      </p:sp>
      <p:sp>
        <p:nvSpPr>
          <p:cNvPr id="8" name="Footer Placeholder 7"/>
          <p:cNvSpPr>
            <a:spLocks noGrp="1"/>
          </p:cNvSpPr>
          <p:nvPr>
            <p:ph type="ftr" sz="quarter" idx="11"/>
          </p:nvPr>
        </p:nvSpPr>
        <p:spPr/>
        <p:txBody>
          <a:bodyPr/>
          <a:lstStyle/>
          <a:p>
            <a:endParaRPr lang="tr-TR" dirty="0"/>
          </a:p>
        </p:txBody>
      </p:sp>
      <p:sp>
        <p:nvSpPr>
          <p:cNvPr id="9" name="Slide Number Placeholder 8"/>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911809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18620636-3117-4546-A5A3-F7EAD65D0238}" type="datetimeFigureOut">
              <a:rPr lang="tr-TR" smtClean="0"/>
              <a:t>13.07.2026</a:t>
            </a:fld>
            <a:endParaRPr lang="tr-TR" dirty="0"/>
          </a:p>
        </p:txBody>
      </p:sp>
      <p:sp>
        <p:nvSpPr>
          <p:cNvPr id="4" name="Footer Placeholder 3"/>
          <p:cNvSpPr>
            <a:spLocks noGrp="1"/>
          </p:cNvSpPr>
          <p:nvPr>
            <p:ph type="ftr" sz="quarter" idx="11"/>
          </p:nvPr>
        </p:nvSpPr>
        <p:spPr/>
        <p:txBody>
          <a:bodyPr/>
          <a:lstStyle/>
          <a:p>
            <a:endParaRPr lang="tr-TR" dirty="0"/>
          </a:p>
        </p:txBody>
      </p:sp>
      <p:sp>
        <p:nvSpPr>
          <p:cNvPr id="5" name="Slide Number Placeholder 4"/>
          <p:cNvSpPr>
            <a:spLocks noGrp="1"/>
          </p:cNvSpPr>
          <p:nvPr>
            <p:ph type="sldNum" sz="quarter" idx="12"/>
          </p:nvPr>
        </p:nvSpPr>
        <p:spPr/>
        <p:txBody>
          <a:bodyPr/>
          <a:lstStyle/>
          <a:p>
            <a:fld id="{A2E638CC-46FB-4550-8444-7B3E6EDC8878}" type="slidenum">
              <a:rPr lang="tr-TR" smtClean="0"/>
              <a:t>‹#›</a:t>
            </a:fld>
            <a:endParaRPr lang="tr-TR"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29784983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620636-3117-4546-A5A3-F7EAD65D0238}" type="datetimeFigureOut">
              <a:rPr lang="tr-TR" smtClean="0"/>
              <a:t>13.07.2026</a:t>
            </a:fld>
            <a:endParaRPr lang="tr-TR" dirty="0"/>
          </a:p>
        </p:txBody>
      </p:sp>
      <p:sp>
        <p:nvSpPr>
          <p:cNvPr id="3" name="Footer Placeholder 2"/>
          <p:cNvSpPr>
            <a:spLocks noGrp="1"/>
          </p:cNvSpPr>
          <p:nvPr>
            <p:ph type="ftr" sz="quarter" idx="11"/>
          </p:nvPr>
        </p:nvSpPr>
        <p:spPr/>
        <p:txBody>
          <a:bodyPr/>
          <a:lstStyle/>
          <a:p>
            <a:endParaRPr lang="tr-TR" dirty="0"/>
          </a:p>
        </p:txBody>
      </p:sp>
      <p:sp>
        <p:nvSpPr>
          <p:cNvPr id="4" name="Slide Number Placeholder 3"/>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9354821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18620636-3117-4546-A5A3-F7EAD65D0238}" type="datetimeFigureOut">
              <a:rPr lang="tr-TR" smtClean="0"/>
              <a:t>13.07.2026</a:t>
            </a:fld>
            <a:endParaRPr lang="tr-TR"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tr-TR"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A2E638CC-46FB-4550-8444-7B3E6EDC8878}" type="slidenum">
              <a:rPr lang="tr-TR" smtClean="0"/>
              <a:t>‹#›</a:t>
            </a:fld>
            <a:endParaRPr lang="tr-TR" dirty="0"/>
          </a:p>
        </p:txBody>
      </p:sp>
    </p:spTree>
    <p:extLst>
      <p:ext uri="{BB962C8B-B14F-4D97-AF65-F5344CB8AC3E}">
        <p14:creationId xmlns:p14="http://schemas.microsoft.com/office/powerpoint/2010/main" val="3505866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8620636-3117-4546-A5A3-F7EAD65D0238}" type="datetimeFigureOut">
              <a:rPr lang="tr-TR" smtClean="0"/>
              <a:t>13.07.2026</a:t>
            </a:fld>
            <a:endParaRPr lang="tr-TR"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2E638CC-46FB-4550-8444-7B3E6EDC8878}" type="slidenum">
              <a:rPr lang="tr-TR" smtClean="0"/>
              <a:t>‹#›</a:t>
            </a:fld>
            <a:endParaRPr lang="tr-TR" dirty="0"/>
          </a:p>
        </p:txBody>
      </p:sp>
    </p:spTree>
    <p:extLst>
      <p:ext uri="{BB962C8B-B14F-4D97-AF65-F5344CB8AC3E}">
        <p14:creationId xmlns:p14="http://schemas.microsoft.com/office/powerpoint/2010/main" val="90088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18620636-3117-4546-A5A3-F7EAD65D0238}" type="datetimeFigureOut">
              <a:rPr lang="tr-TR" smtClean="0"/>
              <a:t>13.07.2026</a:t>
            </a:fld>
            <a:endParaRPr lang="tr-TR"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tr-TR"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A2E638CC-46FB-4550-8444-7B3E6EDC8878}" type="slidenum">
              <a:rPr lang="tr-TR" smtClean="0"/>
              <a:t>‹#›</a:t>
            </a:fld>
            <a:endParaRPr lang="tr-TR"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72279531"/>
      </p:ext>
    </p:extLst>
  </p:cSld>
  <p:clrMap bg1="lt1" tx1="dk1" bg2="lt2" tx2="dk2" accent1="accent1" accent2="accent2" accent3="accent3" accent4="accent4" accent5="accent5" accent6="accent6" hlink="hlink" folHlink="folHlink"/>
  <p:sldLayoutIdLst>
    <p:sldLayoutId id="2147484000" r:id="rId1"/>
    <p:sldLayoutId id="2147484001" r:id="rId2"/>
    <p:sldLayoutId id="2147484002" r:id="rId3"/>
    <p:sldLayoutId id="2147484003" r:id="rId4"/>
    <p:sldLayoutId id="2147484004" r:id="rId5"/>
    <p:sldLayoutId id="2147484005" r:id="rId6"/>
    <p:sldLayoutId id="2147484006" r:id="rId7"/>
    <p:sldLayoutId id="2147484007" r:id="rId8"/>
    <p:sldLayoutId id="2147484008" r:id="rId9"/>
    <p:sldLayoutId id="2147484009" r:id="rId10"/>
    <p:sldLayoutId id="2147484010"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D1A1523-045A-0BBB-B53D-C07E370D787E}"/>
              </a:ext>
            </a:extLst>
          </p:cNvPr>
          <p:cNvSpPr>
            <a:spLocks noGrp="1"/>
          </p:cNvSpPr>
          <p:nvPr>
            <p:ph type="ctrTitle"/>
          </p:nvPr>
        </p:nvSpPr>
        <p:spPr>
          <a:xfrm>
            <a:off x="581191" y="265471"/>
            <a:ext cx="10993549" cy="2025445"/>
          </a:xfrm>
        </p:spPr>
        <p:txBody>
          <a:bodyPr>
            <a:normAutofit fontScale="90000"/>
          </a:bodyPr>
          <a:lstStyle/>
          <a:p>
            <a:pPr algn="ct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2000" dirty="0">
                <a:solidFill>
                  <a:srgbClr val="FF0000"/>
                </a:solidFill>
                <a:latin typeface="Times New Roman" panose="02020603050405020304" pitchFamily="18" charset="0"/>
                <a:cs typeface="Times New Roman" panose="02020603050405020304" pitchFamily="18" charset="0"/>
              </a:rPr>
            </a:br>
            <a:br>
              <a:rPr lang="tr-TR" sz="1400" b="1" dirty="0"/>
            </a:br>
            <a:r>
              <a:rPr lang="tr-TR" sz="2200" b="1" noProof="1">
                <a:solidFill>
                  <a:srgbClr val="FF0000"/>
                </a:solidFill>
                <a:latin typeface="Times New Roman" panose="02020603050405020304" pitchFamily="18" charset="0"/>
                <a:cs typeface="Times New Roman" panose="02020603050405020304" pitchFamily="18" charset="0"/>
              </a:rPr>
              <a:t>ÇAĞ ÜNİVERİSTESİ </a:t>
            </a:r>
            <a:br>
              <a:rPr lang="tr-TR" sz="2200" b="1" noProof="1">
                <a:solidFill>
                  <a:srgbClr val="FF0000"/>
                </a:solidFill>
                <a:latin typeface="Times New Roman" panose="02020603050405020304" pitchFamily="18" charset="0"/>
                <a:cs typeface="Times New Roman" panose="02020603050405020304" pitchFamily="18" charset="0"/>
              </a:rPr>
            </a:br>
            <a:r>
              <a:rPr lang="tr-TR" sz="2200" b="1" noProof="1">
                <a:solidFill>
                  <a:srgbClr val="FF0000"/>
                </a:solidFill>
                <a:latin typeface="Times New Roman" panose="02020603050405020304" pitchFamily="18" charset="0"/>
                <a:cs typeface="Times New Roman" panose="02020603050405020304" pitchFamily="18" charset="0"/>
              </a:rPr>
              <a:t>ULUSLARARASI İLİŞKİLER</a:t>
            </a:r>
            <a:br>
              <a:rPr lang="tr-TR" sz="2200" b="1" noProof="1">
                <a:solidFill>
                  <a:srgbClr val="FF0000"/>
                </a:solidFill>
                <a:latin typeface="Times New Roman" panose="02020603050405020304" pitchFamily="18" charset="0"/>
                <a:cs typeface="Times New Roman" panose="02020603050405020304" pitchFamily="18" charset="0"/>
              </a:rPr>
            </a:br>
            <a:r>
              <a:rPr lang="tr-TR" sz="2200" b="1" noProof="1">
                <a:solidFill>
                  <a:srgbClr val="FF0000"/>
                </a:solidFill>
                <a:latin typeface="Times New Roman" panose="02020603050405020304" pitchFamily="18" charset="0"/>
                <a:cs typeface="Times New Roman" panose="02020603050405020304" pitchFamily="18" charset="0"/>
              </a:rPr>
              <a:t>UZAKTAN TEZSİZ YÜKSEK LİSANS PROGRAMI </a:t>
            </a:r>
            <a:br>
              <a:rPr lang="tr-TR" sz="1400" b="1" noProof="1">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br>
              <a:rPr lang="tr-TR" sz="1400" dirty="0">
                <a:solidFill>
                  <a:srgbClr val="FF0000"/>
                </a:solidFill>
                <a:latin typeface="Times New Roman" panose="02020603050405020304" pitchFamily="18" charset="0"/>
                <a:cs typeface="Times New Roman" panose="02020603050405020304" pitchFamily="18" charset="0"/>
              </a:rPr>
            </a:br>
            <a:endParaRPr lang="tr-TR" sz="3100" b="1" dirty="0"/>
          </a:p>
        </p:txBody>
      </p:sp>
      <p:sp>
        <p:nvSpPr>
          <p:cNvPr id="3" name="Alt Başlık 2">
            <a:extLst>
              <a:ext uri="{FF2B5EF4-FFF2-40B4-BE49-F238E27FC236}">
                <a16:creationId xmlns:a16="http://schemas.microsoft.com/office/drawing/2014/main" id="{DF3834C2-6B16-4912-5A3E-FC8382193C66}"/>
              </a:ext>
            </a:extLst>
          </p:cNvPr>
          <p:cNvSpPr>
            <a:spLocks noGrp="1"/>
          </p:cNvSpPr>
          <p:nvPr>
            <p:ph type="subTitle" idx="1"/>
          </p:nvPr>
        </p:nvSpPr>
        <p:spPr>
          <a:xfrm>
            <a:off x="864059" y="1782950"/>
            <a:ext cx="10166554" cy="3972105"/>
          </a:xfrm>
          <a:solidFill>
            <a:schemeClr val="bg1"/>
          </a:solidFill>
          <a:ln w="57150">
            <a:solidFill>
              <a:schemeClr val="accent2">
                <a:lumMod val="60000"/>
                <a:lumOff val="40000"/>
              </a:schemeClr>
            </a:solidFill>
          </a:ln>
        </p:spPr>
        <p:txBody>
          <a:bodyPr>
            <a:normAutofit/>
          </a:bodyPr>
          <a:lstStyle/>
          <a:p>
            <a:pPr algn="ctr"/>
            <a:endParaRPr lang="tr-TR" sz="2700" b="1" dirty="0">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r>
              <a:rPr lang="tr-TR" b="1" noProof="1">
                <a:solidFill>
                  <a:schemeClr val="tx1"/>
                </a:solidFill>
                <a:latin typeface="Times New Roman" panose="02020603050405020304" pitchFamily="18" charset="0"/>
                <a:cs typeface="Times New Roman" panose="02020603050405020304" pitchFamily="18" charset="0"/>
              </a:rPr>
              <a:t>EKOLOJİK KRİZLER VE KÜRESEL ÇEVRE YÖNETİŞİMİ</a:t>
            </a:r>
          </a:p>
          <a:p>
            <a:pPr algn="ctr"/>
            <a:r>
              <a:rPr lang="tr-TR" b="1" noProof="1">
                <a:solidFill>
                  <a:schemeClr val="tx1"/>
                </a:solidFill>
                <a:latin typeface="Times New Roman" panose="02020603050405020304" pitchFamily="18" charset="0"/>
                <a:cs typeface="Times New Roman" panose="02020603050405020304" pitchFamily="18" charset="0"/>
              </a:rPr>
              <a:t>1.HAFTA:</a:t>
            </a:r>
          </a:p>
          <a:p>
            <a:pPr algn="ctr"/>
            <a:r>
              <a:rPr lang="tr-TR" b="1" noProof="1">
                <a:solidFill>
                  <a:schemeClr val="tx1"/>
                </a:solidFill>
                <a:latin typeface="Times New Roman" panose="02020603050405020304" pitchFamily="18" charset="0"/>
                <a:cs typeface="Times New Roman" panose="02020603050405020304" pitchFamily="18" charset="0"/>
              </a:rPr>
              <a:t>Çevre problemleri ve diplomasi</a:t>
            </a:r>
          </a:p>
          <a:p>
            <a:pPr algn="ctr"/>
            <a:endParaRPr lang="tr-TR" b="1" noProof="1">
              <a:solidFill>
                <a:schemeClr val="tx1"/>
              </a:solidFill>
              <a:latin typeface="Times New Roman" panose="02020603050405020304" pitchFamily="18" charset="0"/>
              <a:cs typeface="Times New Roman" panose="02020603050405020304" pitchFamily="18" charset="0"/>
            </a:endParaRPr>
          </a:p>
          <a:p>
            <a:pPr algn="ctr"/>
            <a:endParaRPr lang="tr-TR" b="1" noProof="1">
              <a:solidFill>
                <a:schemeClr val="tx1"/>
              </a:solidFill>
              <a:latin typeface="Times New Roman" panose="02020603050405020304" pitchFamily="18" charset="0"/>
              <a:cs typeface="Times New Roman" panose="02020603050405020304" pitchFamily="18" charset="0"/>
            </a:endParaRPr>
          </a:p>
        </p:txBody>
      </p:sp>
      <p:pic>
        <p:nvPicPr>
          <p:cNvPr id="8" name="Resim 7">
            <a:extLst>
              <a:ext uri="{FF2B5EF4-FFF2-40B4-BE49-F238E27FC236}">
                <a16:creationId xmlns:a16="http://schemas.microsoft.com/office/drawing/2014/main" id="{67E935BA-623E-4DB0-1AC2-9888F6F3230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257934" y="6039030"/>
            <a:ext cx="870155" cy="818969"/>
          </a:xfrm>
          <a:prstGeom prst="rect">
            <a:avLst/>
          </a:prstGeom>
        </p:spPr>
      </p:pic>
      <p:pic>
        <p:nvPicPr>
          <p:cNvPr id="9" name="Resim 8">
            <a:extLst>
              <a:ext uri="{FF2B5EF4-FFF2-40B4-BE49-F238E27FC236}">
                <a16:creationId xmlns:a16="http://schemas.microsoft.com/office/drawing/2014/main" id="{56C23504-AA39-21ED-9531-4D54F6E9B0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071" y="6039031"/>
            <a:ext cx="870155" cy="818969"/>
          </a:xfrm>
          <a:prstGeom prst="rect">
            <a:avLst/>
          </a:prstGeom>
        </p:spPr>
      </p:pic>
    </p:spTree>
    <p:extLst>
      <p:ext uri="{BB962C8B-B14F-4D97-AF65-F5344CB8AC3E}">
        <p14:creationId xmlns:p14="http://schemas.microsoft.com/office/powerpoint/2010/main" val="25992232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E64FC9-4B0D-F470-C6A2-A5E4E5168523}"/>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278E301C-EB53-1D2D-7DA9-DCEEFCEBED35}"/>
              </a:ext>
            </a:extLst>
          </p:cNvPr>
          <p:cNvSpPr>
            <a:spLocks noGrp="1"/>
          </p:cNvSpPr>
          <p:nvPr>
            <p:ph idx="1"/>
          </p:nvPr>
        </p:nvSpPr>
        <p:spPr>
          <a:xfrm>
            <a:off x="581192" y="2428568"/>
            <a:ext cx="10893052" cy="4016788"/>
          </a:xfrm>
          <a:ln w="38100">
            <a:solidFill>
              <a:schemeClr val="accent2">
                <a:lumMod val="40000"/>
                <a:lumOff val="60000"/>
              </a:schemeClr>
            </a:solidFill>
            <a:extLst>
              <a:ext uri="{C807C97D-BFC1-408E-A445-0C87EB9F89A2}">
                <ask:lineSketchStyleProps xmlns:ask="http://schemas.microsoft.com/office/drawing/2018/sketchyshapes" sd="129431325">
                  <a:custGeom>
                    <a:avLst/>
                    <a:gdLst>
                      <a:gd name="connsiteX0" fmla="*/ 0 w 11029615"/>
                      <a:gd name="connsiteY0" fmla="*/ 0 h 3678303"/>
                      <a:gd name="connsiteX1" fmla="*/ 11029615 w 11029615"/>
                      <a:gd name="connsiteY1" fmla="*/ 0 h 3678303"/>
                      <a:gd name="connsiteX2" fmla="*/ 11029615 w 11029615"/>
                      <a:gd name="connsiteY2" fmla="*/ 3678303 h 3678303"/>
                      <a:gd name="connsiteX3" fmla="*/ 0 w 11029615"/>
                      <a:gd name="connsiteY3" fmla="*/ 3678303 h 3678303"/>
                      <a:gd name="connsiteX4" fmla="*/ 0 w 11029615"/>
                      <a:gd name="connsiteY4" fmla="*/ 0 h 3678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9615" h="3678303" fill="none" extrusionOk="0">
                        <a:moveTo>
                          <a:pt x="0" y="0"/>
                        </a:moveTo>
                        <a:cubicBezTo>
                          <a:pt x="2605300" y="126679"/>
                          <a:pt x="5757725" y="76970"/>
                          <a:pt x="11029615" y="0"/>
                        </a:cubicBezTo>
                        <a:cubicBezTo>
                          <a:pt x="10901549" y="1024467"/>
                          <a:pt x="11125235" y="1993054"/>
                          <a:pt x="11029615" y="3678303"/>
                        </a:cubicBezTo>
                        <a:cubicBezTo>
                          <a:pt x="7901426" y="3784062"/>
                          <a:pt x="4581157" y="3690140"/>
                          <a:pt x="0" y="3678303"/>
                        </a:cubicBezTo>
                        <a:cubicBezTo>
                          <a:pt x="8255" y="2523021"/>
                          <a:pt x="-100030" y="623149"/>
                          <a:pt x="0" y="0"/>
                        </a:cubicBezTo>
                        <a:close/>
                      </a:path>
                      <a:path w="11029615" h="3678303" stroke="0" extrusionOk="0">
                        <a:moveTo>
                          <a:pt x="0" y="0"/>
                        </a:moveTo>
                        <a:cubicBezTo>
                          <a:pt x="1650970" y="122620"/>
                          <a:pt x="8294493" y="-8152"/>
                          <a:pt x="11029615" y="0"/>
                        </a:cubicBezTo>
                        <a:cubicBezTo>
                          <a:pt x="11059986" y="1435688"/>
                          <a:pt x="11003331" y="2964534"/>
                          <a:pt x="11029615" y="3678303"/>
                        </a:cubicBezTo>
                        <a:cubicBezTo>
                          <a:pt x="7152854" y="3567469"/>
                          <a:pt x="3587800" y="3834855"/>
                          <a:pt x="0" y="3678303"/>
                        </a:cubicBezTo>
                        <a:cubicBezTo>
                          <a:pt x="-100108" y="2989575"/>
                          <a:pt x="-79998" y="734215"/>
                          <a:pt x="0" y="0"/>
                        </a:cubicBezTo>
                        <a:close/>
                      </a:path>
                    </a:pathLst>
                  </a:custGeom>
                  <ask:type>
                    <ask:lineSketchNone/>
                  </ask:type>
                </ask:lineSketchStyleProps>
              </a:ext>
            </a:extLst>
          </a:ln>
        </p:spPr>
        <p:txBody>
          <a:bodyPr>
            <a:normAutofit/>
          </a:bodyPr>
          <a:lstStyle/>
          <a:p>
            <a:pPr algn="just"/>
            <a:r>
              <a:rPr lang="tr-TR" dirty="0"/>
              <a:t>Çevre </a:t>
            </a:r>
            <a:r>
              <a:rPr lang="tr-TR" dirty="0" err="1"/>
              <a:t>Diplomasisi’ni</a:t>
            </a:r>
            <a:r>
              <a:rPr lang="tr-TR" dirty="0"/>
              <a:t> faaliyetleri yürüten aktörler açısından ele aldığımızda diğer diplomasi türlerinden farklı olarak aktörlerin çeşitliliği öne çıkmaktadır. </a:t>
            </a:r>
          </a:p>
          <a:p>
            <a:pPr algn="just"/>
            <a:r>
              <a:rPr lang="tr-TR" dirty="0"/>
              <a:t>Diplomatik faaliyetlerde devlet dışı aktörlerin yer aldığı, uzmanlık gereksiniminin yüksek olduğu, uluslararası örgütlerin ve kamuoyunun etkili olduğu görülmektedir. Bu bağlamda çevre konusunda müzakerelerin </a:t>
            </a:r>
            <a:r>
              <a:rPr lang="tr-TR" dirty="0">
                <a:solidFill>
                  <a:srgbClr val="FF0000"/>
                </a:solidFill>
              </a:rPr>
              <a:t>yürütülmesinde hükümet liderleri, çıkar grupları, çevreci örgütler, Birleşmiş Milletler, Dünya Bankası gibi kurumlar </a:t>
            </a:r>
            <a:r>
              <a:rPr lang="tr-TR" dirty="0"/>
              <a:t>yer almıştır. Bu aktörler çevresel konularda </a:t>
            </a:r>
            <a:r>
              <a:rPr lang="tr-TR" dirty="0">
                <a:solidFill>
                  <a:srgbClr val="FF0000"/>
                </a:solidFill>
              </a:rPr>
              <a:t>bilgi toplama, müzakere etme ve teklif sunma </a:t>
            </a:r>
            <a:r>
              <a:rPr lang="tr-TR" dirty="0"/>
              <a:t>gibi sorumluluklar üstlenmiştir. </a:t>
            </a:r>
          </a:p>
          <a:p>
            <a:pPr algn="just"/>
            <a:r>
              <a:rPr lang="tr-TR" dirty="0"/>
              <a:t>Dolayısıyla Çevre </a:t>
            </a:r>
            <a:r>
              <a:rPr lang="tr-TR" dirty="0" err="1"/>
              <a:t>Diplomasisi’nde</a:t>
            </a:r>
            <a:r>
              <a:rPr lang="tr-TR" dirty="0"/>
              <a:t> uluslararası çevre anlaşmalarının oluşumunda ve uygulanmasında devletler, devlet dışı aktörler ve hükümetler arası örgütler yer almıştır. </a:t>
            </a:r>
          </a:p>
          <a:p>
            <a:endParaRPr lang="tr-TR" dirty="0"/>
          </a:p>
        </p:txBody>
      </p:sp>
      <p:grpSp>
        <p:nvGrpSpPr>
          <p:cNvPr id="2" name="Grup 1">
            <a:extLst>
              <a:ext uri="{FF2B5EF4-FFF2-40B4-BE49-F238E27FC236}">
                <a16:creationId xmlns:a16="http://schemas.microsoft.com/office/drawing/2014/main" id="{80C84C2C-2535-64CC-CC5A-F6BF077C7DC7}"/>
              </a:ext>
            </a:extLst>
          </p:cNvPr>
          <p:cNvGrpSpPr/>
          <p:nvPr/>
        </p:nvGrpSpPr>
        <p:grpSpPr>
          <a:xfrm>
            <a:off x="799959" y="892276"/>
            <a:ext cx="10893052" cy="823680"/>
            <a:chOff x="0" y="8602"/>
            <a:chExt cx="10893052" cy="823680"/>
          </a:xfrm>
        </p:grpSpPr>
        <p:sp>
          <p:nvSpPr>
            <p:cNvPr id="5" name="Dikdörtgen: Köşeleri Yuvarlatılmış 4">
              <a:extLst>
                <a:ext uri="{FF2B5EF4-FFF2-40B4-BE49-F238E27FC236}">
                  <a16:creationId xmlns:a16="http://schemas.microsoft.com/office/drawing/2014/main" id="{C02E8AAA-B796-1D79-4ED8-C5D653FEB675}"/>
                </a:ext>
              </a:extLst>
            </p:cNvPr>
            <p:cNvSpPr/>
            <p:nvPr/>
          </p:nvSpPr>
          <p:spPr>
            <a:xfrm>
              <a:off x="0" y="8602"/>
              <a:ext cx="10893052" cy="82368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Dikdörtgen: Köşeleri Yuvarlatılmış 4">
              <a:extLst>
                <a:ext uri="{FF2B5EF4-FFF2-40B4-BE49-F238E27FC236}">
                  <a16:creationId xmlns:a16="http://schemas.microsoft.com/office/drawing/2014/main" id="{80B0D9BE-C8A7-A4F9-1B4B-597B03107594}"/>
                </a:ext>
              </a:extLst>
            </p:cNvPr>
            <p:cNvSpPr txBox="1"/>
            <p:nvPr/>
          </p:nvSpPr>
          <p:spPr>
            <a:xfrm>
              <a:off x="40209" y="48811"/>
              <a:ext cx="10812634" cy="7432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endParaRPr lang="tr-TR" sz="2600" kern="1200" dirty="0"/>
            </a:p>
          </p:txBody>
        </p:sp>
      </p:grpSp>
    </p:spTree>
    <p:extLst>
      <p:ext uri="{BB962C8B-B14F-4D97-AF65-F5344CB8AC3E}">
        <p14:creationId xmlns:p14="http://schemas.microsoft.com/office/powerpoint/2010/main" val="6438143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36DEE-2918-1A99-2A29-63960C640FE0}"/>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FE589138-518D-EFD6-89F4-EFD7BCA719DE}"/>
              </a:ext>
            </a:extLst>
          </p:cNvPr>
          <p:cNvSpPr>
            <a:spLocks noGrp="1"/>
          </p:cNvSpPr>
          <p:nvPr>
            <p:ph idx="1"/>
          </p:nvPr>
        </p:nvSpPr>
        <p:spPr>
          <a:xfrm>
            <a:off x="581192" y="932485"/>
            <a:ext cx="10893052" cy="5512871"/>
          </a:xfrm>
          <a:ln w="38100">
            <a:solidFill>
              <a:schemeClr val="accent2">
                <a:lumMod val="40000"/>
                <a:lumOff val="60000"/>
              </a:schemeClr>
            </a:solidFill>
            <a:extLst>
              <a:ext uri="{C807C97D-BFC1-408E-A445-0C87EB9F89A2}">
                <ask:lineSketchStyleProps xmlns:ask="http://schemas.microsoft.com/office/drawing/2018/sketchyshapes" sd="129431325">
                  <a:custGeom>
                    <a:avLst/>
                    <a:gdLst>
                      <a:gd name="connsiteX0" fmla="*/ 0 w 11029615"/>
                      <a:gd name="connsiteY0" fmla="*/ 0 h 3678303"/>
                      <a:gd name="connsiteX1" fmla="*/ 11029615 w 11029615"/>
                      <a:gd name="connsiteY1" fmla="*/ 0 h 3678303"/>
                      <a:gd name="connsiteX2" fmla="*/ 11029615 w 11029615"/>
                      <a:gd name="connsiteY2" fmla="*/ 3678303 h 3678303"/>
                      <a:gd name="connsiteX3" fmla="*/ 0 w 11029615"/>
                      <a:gd name="connsiteY3" fmla="*/ 3678303 h 3678303"/>
                      <a:gd name="connsiteX4" fmla="*/ 0 w 11029615"/>
                      <a:gd name="connsiteY4" fmla="*/ 0 h 3678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9615" h="3678303" fill="none" extrusionOk="0">
                        <a:moveTo>
                          <a:pt x="0" y="0"/>
                        </a:moveTo>
                        <a:cubicBezTo>
                          <a:pt x="2605300" y="126679"/>
                          <a:pt x="5757725" y="76970"/>
                          <a:pt x="11029615" y="0"/>
                        </a:cubicBezTo>
                        <a:cubicBezTo>
                          <a:pt x="10901549" y="1024467"/>
                          <a:pt x="11125235" y="1993054"/>
                          <a:pt x="11029615" y="3678303"/>
                        </a:cubicBezTo>
                        <a:cubicBezTo>
                          <a:pt x="7901426" y="3784062"/>
                          <a:pt x="4581157" y="3690140"/>
                          <a:pt x="0" y="3678303"/>
                        </a:cubicBezTo>
                        <a:cubicBezTo>
                          <a:pt x="8255" y="2523021"/>
                          <a:pt x="-100030" y="623149"/>
                          <a:pt x="0" y="0"/>
                        </a:cubicBezTo>
                        <a:close/>
                      </a:path>
                      <a:path w="11029615" h="3678303" stroke="0" extrusionOk="0">
                        <a:moveTo>
                          <a:pt x="0" y="0"/>
                        </a:moveTo>
                        <a:cubicBezTo>
                          <a:pt x="1650970" y="122620"/>
                          <a:pt x="8294493" y="-8152"/>
                          <a:pt x="11029615" y="0"/>
                        </a:cubicBezTo>
                        <a:cubicBezTo>
                          <a:pt x="11059986" y="1435688"/>
                          <a:pt x="11003331" y="2964534"/>
                          <a:pt x="11029615" y="3678303"/>
                        </a:cubicBezTo>
                        <a:cubicBezTo>
                          <a:pt x="7152854" y="3567469"/>
                          <a:pt x="3587800" y="3834855"/>
                          <a:pt x="0" y="3678303"/>
                        </a:cubicBezTo>
                        <a:cubicBezTo>
                          <a:pt x="-100108" y="2989575"/>
                          <a:pt x="-79998" y="734215"/>
                          <a:pt x="0" y="0"/>
                        </a:cubicBezTo>
                        <a:close/>
                      </a:path>
                    </a:pathLst>
                  </a:custGeom>
                  <ask:type>
                    <ask:lineSketchNone/>
                  </ask:type>
                </ask:lineSketchStyleProps>
              </a:ext>
            </a:extLst>
          </a:ln>
        </p:spPr>
        <p:txBody>
          <a:bodyPr>
            <a:normAutofit/>
          </a:bodyPr>
          <a:lstStyle/>
          <a:p>
            <a:pPr algn="just"/>
            <a:endParaRPr lang="tr-TR" sz="2200" dirty="0"/>
          </a:p>
          <a:p>
            <a:pPr algn="just"/>
            <a:endParaRPr lang="tr-TR" sz="2200" dirty="0"/>
          </a:p>
          <a:p>
            <a:pPr algn="just"/>
            <a:r>
              <a:rPr lang="tr-TR" sz="2200" dirty="0"/>
              <a:t>Çevre </a:t>
            </a:r>
            <a:r>
              <a:rPr lang="tr-TR" sz="2200" dirty="0" err="1"/>
              <a:t>Diplomasisi’nin</a:t>
            </a:r>
            <a:r>
              <a:rPr lang="tr-TR" sz="2200" dirty="0"/>
              <a:t> amaçları arasında ise </a:t>
            </a:r>
            <a:r>
              <a:rPr lang="tr-TR" sz="2200" dirty="0">
                <a:solidFill>
                  <a:srgbClr val="FF0000"/>
                </a:solidFill>
              </a:rPr>
              <a:t>çevreyi korumak, çevre hukukunun oluşturulmasını ve uygulanmasını sağlamak </a:t>
            </a:r>
            <a:r>
              <a:rPr lang="tr-TR" sz="2200" dirty="0"/>
              <a:t>yer almaktadır. </a:t>
            </a:r>
            <a:r>
              <a:rPr lang="tr-TR" sz="2200" dirty="0">
                <a:solidFill>
                  <a:srgbClr val="FF0000"/>
                </a:solidFill>
              </a:rPr>
              <a:t>İklim değişikliği, iklim göçü, su kıtlığı, biyolojik çeşitliliğin azalması, hava kirliliği, sürdürülebilir kalkınma </a:t>
            </a:r>
            <a:r>
              <a:rPr lang="tr-TR" sz="2200" dirty="0"/>
              <a:t>gibi konular ise bu diplomasi türünün inceleme alanını oluşturmaktadır. </a:t>
            </a:r>
          </a:p>
          <a:p>
            <a:pPr algn="just"/>
            <a:r>
              <a:rPr lang="tr-TR" sz="2200" dirty="0"/>
              <a:t>Çevre sorunlarına odaklanan uluslararası konferanslar ve sözleşmeler, çok taraflı etkileşimler ve bağlayıcı vaatler ile devletlerin iknası ise Çevre </a:t>
            </a:r>
            <a:r>
              <a:rPr lang="tr-TR" sz="2200" dirty="0" err="1"/>
              <a:t>Diplomasisi’nde</a:t>
            </a:r>
            <a:r>
              <a:rPr lang="tr-TR" sz="2200" dirty="0"/>
              <a:t> kullanılan yöntemler olarak öne çıkmıştır. Dolayısıyla küresel düzlemde çözüm arayışı, bilim insanlarının rolü, müzakere süreci, devletler arası eşitsizlik konusu ve yenilikçi anlayış Çevre </a:t>
            </a:r>
            <a:r>
              <a:rPr lang="tr-TR" sz="2200" dirty="0" err="1"/>
              <a:t>Diplomasisi’nde</a:t>
            </a:r>
            <a:r>
              <a:rPr lang="tr-TR" sz="2200" dirty="0"/>
              <a:t> ön plana çıkan konular arasındadır </a:t>
            </a:r>
          </a:p>
          <a:p>
            <a:pPr marL="0" indent="0" algn="ctr">
              <a:buNone/>
            </a:pPr>
            <a:endParaRPr lang="tr-TR" sz="2800" dirty="0"/>
          </a:p>
        </p:txBody>
      </p:sp>
      <p:grpSp>
        <p:nvGrpSpPr>
          <p:cNvPr id="2" name="Grup 1">
            <a:extLst>
              <a:ext uri="{FF2B5EF4-FFF2-40B4-BE49-F238E27FC236}">
                <a16:creationId xmlns:a16="http://schemas.microsoft.com/office/drawing/2014/main" id="{F69DFA4D-C20F-1A70-A554-A83B52953C6B}"/>
              </a:ext>
            </a:extLst>
          </p:cNvPr>
          <p:cNvGrpSpPr/>
          <p:nvPr/>
        </p:nvGrpSpPr>
        <p:grpSpPr>
          <a:xfrm>
            <a:off x="799959" y="892276"/>
            <a:ext cx="10893052" cy="823680"/>
            <a:chOff x="0" y="8602"/>
            <a:chExt cx="10893052" cy="823680"/>
          </a:xfrm>
        </p:grpSpPr>
        <p:sp>
          <p:nvSpPr>
            <p:cNvPr id="5" name="Dikdörtgen: Köşeleri Yuvarlatılmış 4">
              <a:extLst>
                <a:ext uri="{FF2B5EF4-FFF2-40B4-BE49-F238E27FC236}">
                  <a16:creationId xmlns:a16="http://schemas.microsoft.com/office/drawing/2014/main" id="{88008619-4519-139D-2501-7169BCF95CBC}"/>
                </a:ext>
              </a:extLst>
            </p:cNvPr>
            <p:cNvSpPr/>
            <p:nvPr/>
          </p:nvSpPr>
          <p:spPr>
            <a:xfrm>
              <a:off x="0" y="8602"/>
              <a:ext cx="10893052" cy="82368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Dikdörtgen: Köşeleri Yuvarlatılmış 4">
              <a:extLst>
                <a:ext uri="{FF2B5EF4-FFF2-40B4-BE49-F238E27FC236}">
                  <a16:creationId xmlns:a16="http://schemas.microsoft.com/office/drawing/2014/main" id="{21F4C3DE-D1E9-DCAC-B433-FC79DE36AF98}"/>
                </a:ext>
              </a:extLst>
            </p:cNvPr>
            <p:cNvSpPr txBox="1"/>
            <p:nvPr/>
          </p:nvSpPr>
          <p:spPr>
            <a:xfrm>
              <a:off x="40209" y="48811"/>
              <a:ext cx="10812634" cy="7432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r>
                <a:rPr lang="tr-TR" sz="3000" b="1" kern="1200" dirty="0">
                  <a:latin typeface="Times New Roman" panose="02020603050405020304" pitchFamily="18" charset="0"/>
                  <a:cs typeface="Times New Roman" panose="02020603050405020304" pitchFamily="18" charset="0"/>
                </a:rPr>
                <a:t>HISTORY</a:t>
              </a:r>
              <a:endParaRPr lang="tr-TR" sz="2600" kern="1200" dirty="0"/>
            </a:p>
          </p:txBody>
        </p:sp>
      </p:grpSp>
    </p:spTree>
    <p:extLst>
      <p:ext uri="{BB962C8B-B14F-4D97-AF65-F5344CB8AC3E}">
        <p14:creationId xmlns:p14="http://schemas.microsoft.com/office/powerpoint/2010/main" val="316397957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486635-EB84-3D60-0B2C-354E1A3DB679}"/>
            </a:ext>
          </a:extLst>
        </p:cNvPr>
        <p:cNvGrpSpPr/>
        <p:nvPr/>
      </p:nvGrpSpPr>
      <p:grpSpPr>
        <a:xfrm>
          <a:off x="0" y="0"/>
          <a:ext cx="0" cy="0"/>
          <a:chOff x="0" y="0"/>
          <a:chExt cx="0" cy="0"/>
        </a:xfrm>
      </p:grpSpPr>
      <p:graphicFrame>
        <p:nvGraphicFramePr>
          <p:cNvPr id="4" name="Diyagram 3">
            <a:extLst>
              <a:ext uri="{FF2B5EF4-FFF2-40B4-BE49-F238E27FC236}">
                <a16:creationId xmlns:a16="http://schemas.microsoft.com/office/drawing/2014/main" id="{01B52EC4-18DE-61BA-5D19-CD329A4E2EFD}"/>
              </a:ext>
            </a:extLst>
          </p:cNvPr>
          <p:cNvGraphicFramePr/>
          <p:nvPr/>
        </p:nvGraphicFramePr>
        <p:xfrm>
          <a:off x="581192" y="702155"/>
          <a:ext cx="11029616" cy="10086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a:extLst>
              <a:ext uri="{FF2B5EF4-FFF2-40B4-BE49-F238E27FC236}">
                <a16:creationId xmlns:a16="http://schemas.microsoft.com/office/drawing/2014/main" id="{9495CE79-6D2A-6CE3-1FA2-8A97C1294B51}"/>
              </a:ext>
            </a:extLst>
          </p:cNvPr>
          <p:cNvSpPr>
            <a:spLocks noGrp="1"/>
          </p:cNvSpPr>
          <p:nvPr>
            <p:ph idx="1"/>
          </p:nvPr>
        </p:nvSpPr>
        <p:spPr>
          <a:xfrm>
            <a:off x="581192" y="1071716"/>
            <a:ext cx="10893052" cy="5373640"/>
          </a:xfrm>
          <a:ln w="38100">
            <a:solidFill>
              <a:schemeClr val="accent2">
                <a:lumMod val="40000"/>
                <a:lumOff val="60000"/>
              </a:schemeClr>
            </a:solidFill>
            <a:extLst>
              <a:ext uri="{C807C97D-BFC1-408E-A445-0C87EB9F89A2}">
                <ask:lineSketchStyleProps xmlns:ask="http://schemas.microsoft.com/office/drawing/2018/sketchyshapes" sd="129431325">
                  <a:custGeom>
                    <a:avLst/>
                    <a:gdLst>
                      <a:gd name="connsiteX0" fmla="*/ 0 w 11029615"/>
                      <a:gd name="connsiteY0" fmla="*/ 0 h 3678303"/>
                      <a:gd name="connsiteX1" fmla="*/ 11029615 w 11029615"/>
                      <a:gd name="connsiteY1" fmla="*/ 0 h 3678303"/>
                      <a:gd name="connsiteX2" fmla="*/ 11029615 w 11029615"/>
                      <a:gd name="connsiteY2" fmla="*/ 3678303 h 3678303"/>
                      <a:gd name="connsiteX3" fmla="*/ 0 w 11029615"/>
                      <a:gd name="connsiteY3" fmla="*/ 3678303 h 3678303"/>
                      <a:gd name="connsiteX4" fmla="*/ 0 w 11029615"/>
                      <a:gd name="connsiteY4" fmla="*/ 0 h 3678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9615" h="3678303" fill="none" extrusionOk="0">
                        <a:moveTo>
                          <a:pt x="0" y="0"/>
                        </a:moveTo>
                        <a:cubicBezTo>
                          <a:pt x="2605300" y="126679"/>
                          <a:pt x="5757725" y="76970"/>
                          <a:pt x="11029615" y="0"/>
                        </a:cubicBezTo>
                        <a:cubicBezTo>
                          <a:pt x="10901549" y="1024467"/>
                          <a:pt x="11125235" y="1993054"/>
                          <a:pt x="11029615" y="3678303"/>
                        </a:cubicBezTo>
                        <a:cubicBezTo>
                          <a:pt x="7901426" y="3784062"/>
                          <a:pt x="4581157" y="3690140"/>
                          <a:pt x="0" y="3678303"/>
                        </a:cubicBezTo>
                        <a:cubicBezTo>
                          <a:pt x="8255" y="2523021"/>
                          <a:pt x="-100030" y="623149"/>
                          <a:pt x="0" y="0"/>
                        </a:cubicBezTo>
                        <a:close/>
                      </a:path>
                      <a:path w="11029615" h="3678303" stroke="0" extrusionOk="0">
                        <a:moveTo>
                          <a:pt x="0" y="0"/>
                        </a:moveTo>
                        <a:cubicBezTo>
                          <a:pt x="1650970" y="122620"/>
                          <a:pt x="8294493" y="-8152"/>
                          <a:pt x="11029615" y="0"/>
                        </a:cubicBezTo>
                        <a:cubicBezTo>
                          <a:pt x="11059986" y="1435688"/>
                          <a:pt x="11003331" y="2964534"/>
                          <a:pt x="11029615" y="3678303"/>
                        </a:cubicBezTo>
                        <a:cubicBezTo>
                          <a:pt x="7152854" y="3567469"/>
                          <a:pt x="3587800" y="3834855"/>
                          <a:pt x="0" y="3678303"/>
                        </a:cubicBezTo>
                        <a:cubicBezTo>
                          <a:pt x="-100108" y="2989575"/>
                          <a:pt x="-79998" y="734215"/>
                          <a:pt x="0" y="0"/>
                        </a:cubicBezTo>
                        <a:close/>
                      </a:path>
                    </a:pathLst>
                  </a:custGeom>
                  <ask:type>
                    <ask:lineSketchNone/>
                  </ask:type>
                </ask:lineSketchStyleProps>
              </a:ext>
            </a:extLst>
          </a:ln>
        </p:spPr>
        <p:txBody>
          <a:bodyPr>
            <a:normAutofit/>
          </a:bodyPr>
          <a:lstStyle/>
          <a:p>
            <a:pPr algn="just"/>
            <a:r>
              <a:rPr lang="tr-TR" dirty="0">
                <a:latin typeface="Times New Roman" panose="02020603050405020304" pitchFamily="18" charset="0"/>
                <a:cs typeface="Times New Roman" panose="02020603050405020304" pitchFamily="18" charset="0"/>
              </a:rPr>
              <a:t>Çevre Diplomasisi son yirmi yıllık dönemde Uluslararası İlişkiler disiplini içinde Çevresel Güvenlik, Küresel Çevresel Yönetişim ve Çevresel Barış İnşası alanlarında anlam kazanmıştır. Bu bağlamda insan doğa ilişkisi incelenmiş, doğanın metalaşmasına neden olan kapitalist üretim süreçleri sorgulanmıştır. </a:t>
            </a:r>
            <a:r>
              <a:rPr lang="tr-TR" i="1" dirty="0">
                <a:latin typeface="Times New Roman" panose="02020603050405020304" pitchFamily="18" charset="0"/>
                <a:cs typeface="Times New Roman" panose="02020603050405020304" pitchFamily="18" charset="0"/>
              </a:rPr>
              <a:t>Eko-liberalizm, Eko-Marksizm ve Eko- Feminizm </a:t>
            </a:r>
            <a:r>
              <a:rPr lang="tr-TR" dirty="0">
                <a:latin typeface="Times New Roman" panose="02020603050405020304" pitchFamily="18" charset="0"/>
                <a:cs typeface="Times New Roman" panose="02020603050405020304" pitchFamily="18" charset="0"/>
              </a:rPr>
              <a:t>gibi farklı yaklaşımlar disiplinde tartışılır hale gelmiştir. </a:t>
            </a:r>
          </a:p>
          <a:p>
            <a:pPr algn="just"/>
            <a:endParaRPr lang="tr-TR"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Son yıllarda ise çevre sorunları içinde en çok tartışılan konu iklim değişikliği ile mücadele olmuştur. Bu süreçte Birleşmiş Milletler Çevre Programı İklim Değişikliği Çerçeve Sözleşmesi (BMİDÇS / United Nations Framework </a:t>
            </a:r>
            <a:r>
              <a:rPr lang="tr-TR" dirty="0" err="1">
                <a:latin typeface="Times New Roman" panose="02020603050405020304" pitchFamily="18" charset="0"/>
                <a:cs typeface="Times New Roman" panose="02020603050405020304" pitchFamily="18" charset="0"/>
              </a:rPr>
              <a:t>Convention</a:t>
            </a:r>
            <a:r>
              <a:rPr lang="tr-TR" dirty="0">
                <a:latin typeface="Times New Roman" panose="02020603050405020304" pitchFamily="18" charset="0"/>
                <a:cs typeface="Times New Roman" panose="02020603050405020304" pitchFamily="18" charset="0"/>
              </a:rPr>
              <a:t> on </a:t>
            </a:r>
            <a:r>
              <a:rPr lang="tr-TR" dirty="0" err="1">
                <a:latin typeface="Times New Roman" panose="02020603050405020304" pitchFamily="18" charset="0"/>
                <a:cs typeface="Times New Roman" panose="02020603050405020304" pitchFamily="18" charset="0"/>
              </a:rPr>
              <a:t>Climate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Change</a:t>
            </a:r>
            <a:r>
              <a:rPr lang="tr-TR" dirty="0">
                <a:latin typeface="Times New Roman" panose="02020603050405020304" pitchFamily="18" charset="0"/>
                <a:cs typeface="Times New Roman" panose="02020603050405020304" pitchFamily="18" charset="0"/>
              </a:rPr>
              <a:t> / UNFCCC) ile başlayan Taraflar Konferansları, Rio Konferansı, Kyoto Zirvesi, Paris Antlaşması diplomasisi uygulamalarına örnek oluşturmuştur. </a:t>
            </a:r>
          </a:p>
          <a:p>
            <a:pPr algn="just"/>
            <a:r>
              <a:rPr lang="tr-TR" dirty="0">
                <a:latin typeface="Times New Roman" panose="02020603050405020304" pitchFamily="18" charset="0"/>
                <a:cs typeface="Times New Roman" panose="02020603050405020304" pitchFamily="18" charset="0"/>
              </a:rPr>
              <a:t>Dolayısıyla Çevre Diplomasisi müzakerelerle biçimlenmiştir.</a:t>
            </a:r>
          </a:p>
        </p:txBody>
      </p:sp>
    </p:spTree>
    <p:extLst>
      <p:ext uri="{BB962C8B-B14F-4D97-AF65-F5344CB8AC3E}">
        <p14:creationId xmlns:p14="http://schemas.microsoft.com/office/powerpoint/2010/main" val="79564460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588AA7E-4E9E-F343-FFE0-05713736427D}"/>
              </a:ext>
            </a:extLst>
          </p:cNvPr>
          <p:cNvSpPr>
            <a:spLocks noGrp="1"/>
          </p:cNvSpPr>
          <p:nvPr>
            <p:ph type="title"/>
          </p:nvPr>
        </p:nvSpPr>
        <p:spPr/>
        <p:txBody>
          <a:bodyPr/>
          <a:lstStyle/>
          <a:p>
            <a:pPr algn="ctr"/>
            <a:r>
              <a:rPr lang="tr-TR" dirty="0">
                <a:solidFill>
                  <a:srgbClr val="FF0000"/>
                </a:solidFill>
              </a:rPr>
              <a:t>Çevre sorunları</a:t>
            </a:r>
          </a:p>
        </p:txBody>
      </p:sp>
      <p:sp>
        <p:nvSpPr>
          <p:cNvPr id="3" name="İçerik Yer Tutucusu 2">
            <a:extLst>
              <a:ext uri="{FF2B5EF4-FFF2-40B4-BE49-F238E27FC236}">
                <a16:creationId xmlns:a16="http://schemas.microsoft.com/office/drawing/2014/main" id="{19D3275B-2DD0-6690-D8FF-7A75336C8F93}"/>
              </a:ext>
            </a:extLst>
          </p:cNvPr>
          <p:cNvSpPr>
            <a:spLocks noGrp="1"/>
          </p:cNvSpPr>
          <p:nvPr>
            <p:ph idx="1"/>
          </p:nvPr>
        </p:nvSpPr>
        <p:spPr/>
        <p:txBody>
          <a:bodyPr/>
          <a:lstStyle/>
          <a:p>
            <a:r>
              <a:rPr lang="tr-TR" dirty="0"/>
              <a:t>🌍</a:t>
            </a:r>
            <a:r>
              <a:rPr lang="tr-TR" b="1" dirty="0"/>
              <a:t>İklim değişikliği (küresel ısınma)</a:t>
            </a:r>
            <a:br>
              <a:rPr lang="tr-TR" dirty="0"/>
            </a:br>
            <a:r>
              <a:rPr lang="tr-TR" dirty="0"/>
              <a:t>Fosil yakıt kullanımı ve sera gazları nedeniyle dünya ortalama sıcaklığı artıyor. Sonuçları: aşırı hava olayları, kuraklık, sel, buzulların erimesi.</a:t>
            </a:r>
          </a:p>
          <a:p>
            <a:r>
              <a:rPr lang="tr-TR" dirty="0"/>
              <a:t>🏭 </a:t>
            </a:r>
            <a:r>
              <a:rPr lang="tr-TR" b="1" dirty="0"/>
              <a:t>Hava kirliliği</a:t>
            </a:r>
            <a:br>
              <a:rPr lang="tr-TR" dirty="0"/>
            </a:br>
            <a:r>
              <a:rPr lang="tr-TR" dirty="0"/>
              <a:t>Sanayi, araçlar ve enerji üretimi havayı kirletiyor. Hem insan sağlığını hem de ekosistemleri ciddi şekilde tehdit ediyor.</a:t>
            </a:r>
          </a:p>
          <a:p>
            <a:r>
              <a:rPr lang="tr-TR"/>
              <a:t>💧</a:t>
            </a:r>
            <a:r>
              <a:rPr lang="tr-TR" b="1"/>
              <a:t>Su </a:t>
            </a:r>
            <a:r>
              <a:rPr lang="tr-TR" b="1" dirty="0"/>
              <a:t>kirliliği ve su kıtlığı</a:t>
            </a:r>
            <a:br>
              <a:rPr lang="tr-TR" dirty="0"/>
            </a:br>
            <a:r>
              <a:rPr lang="tr-TR" dirty="0"/>
              <a:t>Sanayi atıkları, tarım ilaçları ve plastikler su kaynaklarını kirletiyor. Temiz içme suyuna erişim giderek zorlaşıyor</a:t>
            </a:r>
          </a:p>
        </p:txBody>
      </p:sp>
    </p:spTree>
    <p:extLst>
      <p:ext uri="{BB962C8B-B14F-4D97-AF65-F5344CB8AC3E}">
        <p14:creationId xmlns:p14="http://schemas.microsoft.com/office/powerpoint/2010/main" val="1605225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E420B9B-F97A-9B94-C250-59F4871942A9}"/>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98E03BF-4FA4-46FC-EC94-CD390E2261AE}"/>
              </a:ext>
            </a:extLst>
          </p:cNvPr>
          <p:cNvSpPr>
            <a:spLocks noGrp="1"/>
          </p:cNvSpPr>
          <p:nvPr>
            <p:ph idx="1"/>
          </p:nvPr>
        </p:nvSpPr>
        <p:spPr>
          <a:xfrm>
            <a:off x="581192" y="2180496"/>
            <a:ext cx="11029615" cy="4191906"/>
          </a:xfrm>
        </p:spPr>
        <p:txBody>
          <a:bodyPr>
            <a:normAutofit/>
          </a:bodyPr>
          <a:lstStyle/>
          <a:p>
            <a:r>
              <a:rPr lang="tr-TR" b="1" dirty="0"/>
              <a:t>Ormansızlaşma</a:t>
            </a:r>
            <a:br>
              <a:rPr lang="tr-TR" dirty="0"/>
            </a:br>
            <a:r>
              <a:rPr lang="tr-TR" dirty="0"/>
              <a:t>Tarım, madencilik ve şehirleşme için ormanlar yok ediliyor. Bu da biyoçeşitliliği azaltıyor ve iklim değişikliğini hızlandırıyor.</a:t>
            </a:r>
          </a:p>
          <a:p>
            <a:r>
              <a:rPr lang="tr-TR" b="1" dirty="0"/>
              <a:t>🐾 Biyoçeşitlilik kaybı</a:t>
            </a:r>
            <a:br>
              <a:rPr lang="tr-TR" dirty="0"/>
            </a:br>
            <a:r>
              <a:rPr lang="tr-TR" dirty="0"/>
              <a:t>Hayvan ve bitki türleri hızla yok oluyor. Ekosistem dengeleri bozuluyor, bu da uzun vadede insan yaşamını etkiliyor.</a:t>
            </a:r>
          </a:p>
          <a:p>
            <a:r>
              <a:rPr lang="tr-TR" b="1" dirty="0"/>
              <a:t>🗑️ Atık ve plastik kirliliği</a:t>
            </a:r>
            <a:br>
              <a:rPr lang="tr-TR" dirty="0"/>
            </a:br>
            <a:r>
              <a:rPr lang="tr-TR" dirty="0"/>
              <a:t>Özellikle tek kullanımlık plastikler okyanusları dolduruyor. Deniz canlıları büyük zarar görüyor</a:t>
            </a:r>
          </a:p>
          <a:p>
            <a:r>
              <a:rPr lang="tr-TR" b="1" dirty="0"/>
              <a:t>🌊 Okyanusların kirlenmesi ve asitlenmesi</a:t>
            </a:r>
            <a:br>
              <a:rPr lang="tr-TR" dirty="0"/>
            </a:br>
            <a:r>
              <a:rPr lang="tr-TR" dirty="0"/>
              <a:t>CO₂ emilimi okyanusların asitliğini artırıyor, mercan resifleri yok oluyor.</a:t>
            </a:r>
          </a:p>
          <a:p>
            <a:r>
              <a:rPr lang="tr-TR" b="1" dirty="0"/>
              <a:t>☢️ Nükleer ve tehlikeli atıklar</a:t>
            </a:r>
            <a:br>
              <a:rPr lang="tr-TR" dirty="0"/>
            </a:br>
            <a:r>
              <a:rPr lang="tr-TR" dirty="0"/>
              <a:t>Yanlış depolama ve kazalar uzun yıllar sürecek çevresel riskler yaratıyor</a:t>
            </a:r>
          </a:p>
          <a:p>
            <a:endParaRPr lang="tr-TR" dirty="0"/>
          </a:p>
        </p:txBody>
      </p:sp>
    </p:spTree>
    <p:extLst>
      <p:ext uri="{BB962C8B-B14F-4D97-AF65-F5344CB8AC3E}">
        <p14:creationId xmlns:p14="http://schemas.microsoft.com/office/powerpoint/2010/main" val="3542975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algn="ctr"/>
            <a:endParaRPr lang="tr-TR" sz="3200" dirty="0">
              <a:solidFill>
                <a:srgbClr val="FF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a:bodyPr>
          <a:lstStyle/>
          <a:p>
            <a:pPr marL="457200" lvl="1" indent="0" algn="ctr">
              <a:buNone/>
            </a:pPr>
            <a:r>
              <a:rPr lang="tr-TR" sz="2400" b="1" dirty="0">
                <a:latin typeface="Times New Roman" panose="02020603050405020304" pitchFamily="18" charset="0"/>
                <a:cs typeface="Times New Roman" panose="02020603050405020304" pitchFamily="18" charset="0"/>
              </a:rPr>
              <a:t>              </a:t>
            </a:r>
            <a:r>
              <a:rPr lang="tr-TR" sz="2400" b="1" dirty="0">
                <a:solidFill>
                  <a:schemeClr val="tx1"/>
                </a:solidFill>
                <a:latin typeface="Times New Roman" panose="02020603050405020304" pitchFamily="18" charset="0"/>
                <a:cs typeface="Times New Roman" panose="02020603050405020304" pitchFamily="18" charset="0"/>
              </a:rPr>
              <a:t> Çevre-İklim Diplomasisi Uygulamaları </a:t>
            </a:r>
          </a:p>
          <a:p>
            <a:pPr marL="457200" lvl="1" indent="0">
              <a:buNone/>
            </a:pPr>
            <a:endParaRPr lang="tr-TR" sz="2400" b="1" dirty="0">
              <a:solidFill>
                <a:schemeClr val="tx1"/>
              </a:solidFill>
              <a:latin typeface="Times New Roman" panose="02020603050405020304" pitchFamily="18" charset="0"/>
              <a:cs typeface="Times New Roman" panose="02020603050405020304" pitchFamily="18" charset="0"/>
            </a:endParaRPr>
          </a:p>
          <a:p>
            <a:pPr lvl="1">
              <a:buFont typeface="Wingdings" panose="05000000000000000000" pitchFamily="2" charset="2"/>
              <a:buChar char="ü"/>
            </a:pPr>
            <a:r>
              <a:rPr lang="tr-TR" sz="2400" dirty="0">
                <a:solidFill>
                  <a:schemeClr val="tx1"/>
                </a:solidFill>
                <a:latin typeface="Times New Roman" panose="02020603050405020304" pitchFamily="18" charset="0"/>
                <a:cs typeface="Times New Roman" panose="02020603050405020304" pitchFamily="18" charset="0"/>
              </a:rPr>
              <a:t>Birleşmiş Milletler Çevre Programı </a:t>
            </a:r>
          </a:p>
          <a:p>
            <a:pPr lvl="1">
              <a:buFont typeface="Wingdings" panose="05000000000000000000" pitchFamily="2" charset="2"/>
              <a:buChar char="ü"/>
            </a:pPr>
            <a:r>
              <a:rPr lang="tr-TR" sz="2400" dirty="0">
                <a:solidFill>
                  <a:schemeClr val="tx1"/>
                </a:solidFill>
                <a:latin typeface="Times New Roman" panose="02020603050405020304" pitchFamily="18" charset="0"/>
                <a:cs typeface="Times New Roman" panose="02020603050405020304" pitchFamily="18" charset="0"/>
              </a:rPr>
              <a:t>Rio Konferansı 	</a:t>
            </a:r>
          </a:p>
          <a:p>
            <a:pPr lvl="1">
              <a:buFont typeface="Wingdings" panose="05000000000000000000" pitchFamily="2" charset="2"/>
              <a:buChar char="ü"/>
            </a:pPr>
            <a:r>
              <a:rPr lang="tr-TR" sz="2400" dirty="0">
                <a:solidFill>
                  <a:schemeClr val="tx1"/>
                </a:solidFill>
                <a:latin typeface="Times New Roman" panose="02020603050405020304" pitchFamily="18" charset="0"/>
                <a:cs typeface="Times New Roman" panose="02020603050405020304" pitchFamily="18" charset="0"/>
              </a:rPr>
              <a:t>İklim Değişikliği Çerçeve Sözleşmesi ile başlayan Taraflar Konferansları </a:t>
            </a:r>
          </a:p>
          <a:p>
            <a:pPr lvl="1">
              <a:buFont typeface="Wingdings" panose="05000000000000000000" pitchFamily="2" charset="2"/>
              <a:buChar char="ü"/>
            </a:pPr>
            <a:r>
              <a:rPr lang="tr-TR" sz="2400" dirty="0">
                <a:solidFill>
                  <a:schemeClr val="tx1"/>
                </a:solidFill>
                <a:latin typeface="Times New Roman" panose="02020603050405020304" pitchFamily="18" charset="0"/>
                <a:cs typeface="Times New Roman" panose="02020603050405020304" pitchFamily="18" charset="0"/>
              </a:rPr>
              <a:t>Kyoto Zirvesi </a:t>
            </a:r>
          </a:p>
          <a:p>
            <a:pPr lvl="1">
              <a:buFont typeface="Wingdings" panose="05000000000000000000" pitchFamily="2" charset="2"/>
              <a:buChar char="ü"/>
            </a:pPr>
            <a:r>
              <a:rPr lang="tr-TR" sz="2400" dirty="0">
                <a:solidFill>
                  <a:schemeClr val="tx1"/>
                </a:solidFill>
                <a:latin typeface="Times New Roman" panose="02020603050405020304" pitchFamily="18" charset="0"/>
                <a:cs typeface="Times New Roman" panose="02020603050405020304" pitchFamily="18" charset="0"/>
              </a:rPr>
              <a:t>Paris Konferansı</a:t>
            </a:r>
          </a:p>
        </p:txBody>
      </p:sp>
    </p:spTree>
    <p:extLst>
      <p:ext uri="{BB962C8B-B14F-4D97-AF65-F5344CB8AC3E}">
        <p14:creationId xmlns:p14="http://schemas.microsoft.com/office/powerpoint/2010/main" val="3282109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0A61E-E483-028F-B60A-8D9586542583}"/>
            </a:ext>
          </a:extLst>
        </p:cNvPr>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E05E300-7FC3-13D8-BDA1-07CB531F071D}"/>
              </a:ext>
            </a:extLst>
          </p:cNvPr>
          <p:cNvSpPr>
            <a:spLocks noGrp="1"/>
          </p:cNvSpPr>
          <p:nvPr>
            <p:ph idx="1"/>
          </p:nvPr>
        </p:nvSpPr>
        <p:spPr>
          <a:xfrm>
            <a:off x="717756" y="2200275"/>
            <a:ext cx="10893052" cy="3654531"/>
          </a:xfrm>
          <a:ln w="38100">
            <a:solidFill>
              <a:schemeClr val="accent2">
                <a:lumMod val="40000"/>
                <a:lumOff val="60000"/>
              </a:schemeClr>
            </a:solidFill>
            <a:extLst>
              <a:ext uri="{C807C97D-BFC1-408E-A445-0C87EB9F89A2}">
                <ask:lineSketchStyleProps xmlns:ask="http://schemas.microsoft.com/office/drawing/2018/sketchyshapes" sd="129431325">
                  <a:custGeom>
                    <a:avLst/>
                    <a:gdLst>
                      <a:gd name="connsiteX0" fmla="*/ 0 w 11029615"/>
                      <a:gd name="connsiteY0" fmla="*/ 0 h 3678303"/>
                      <a:gd name="connsiteX1" fmla="*/ 11029615 w 11029615"/>
                      <a:gd name="connsiteY1" fmla="*/ 0 h 3678303"/>
                      <a:gd name="connsiteX2" fmla="*/ 11029615 w 11029615"/>
                      <a:gd name="connsiteY2" fmla="*/ 3678303 h 3678303"/>
                      <a:gd name="connsiteX3" fmla="*/ 0 w 11029615"/>
                      <a:gd name="connsiteY3" fmla="*/ 3678303 h 3678303"/>
                      <a:gd name="connsiteX4" fmla="*/ 0 w 11029615"/>
                      <a:gd name="connsiteY4" fmla="*/ 0 h 3678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9615" h="3678303" fill="none" extrusionOk="0">
                        <a:moveTo>
                          <a:pt x="0" y="0"/>
                        </a:moveTo>
                        <a:cubicBezTo>
                          <a:pt x="2605300" y="126679"/>
                          <a:pt x="5757725" y="76970"/>
                          <a:pt x="11029615" y="0"/>
                        </a:cubicBezTo>
                        <a:cubicBezTo>
                          <a:pt x="10901549" y="1024467"/>
                          <a:pt x="11125235" y="1993054"/>
                          <a:pt x="11029615" y="3678303"/>
                        </a:cubicBezTo>
                        <a:cubicBezTo>
                          <a:pt x="7901426" y="3784062"/>
                          <a:pt x="4581157" y="3690140"/>
                          <a:pt x="0" y="3678303"/>
                        </a:cubicBezTo>
                        <a:cubicBezTo>
                          <a:pt x="8255" y="2523021"/>
                          <a:pt x="-100030" y="623149"/>
                          <a:pt x="0" y="0"/>
                        </a:cubicBezTo>
                        <a:close/>
                      </a:path>
                      <a:path w="11029615" h="3678303" stroke="0" extrusionOk="0">
                        <a:moveTo>
                          <a:pt x="0" y="0"/>
                        </a:moveTo>
                        <a:cubicBezTo>
                          <a:pt x="1650970" y="122620"/>
                          <a:pt x="8294493" y="-8152"/>
                          <a:pt x="11029615" y="0"/>
                        </a:cubicBezTo>
                        <a:cubicBezTo>
                          <a:pt x="11059986" y="1435688"/>
                          <a:pt x="11003331" y="2964534"/>
                          <a:pt x="11029615" y="3678303"/>
                        </a:cubicBezTo>
                        <a:cubicBezTo>
                          <a:pt x="7152854" y="3567469"/>
                          <a:pt x="3587800" y="3834855"/>
                          <a:pt x="0" y="3678303"/>
                        </a:cubicBezTo>
                        <a:cubicBezTo>
                          <a:pt x="-100108" y="2989575"/>
                          <a:pt x="-79998" y="734215"/>
                          <a:pt x="0" y="0"/>
                        </a:cubicBezTo>
                        <a:close/>
                      </a:path>
                    </a:pathLst>
                  </a:custGeom>
                  <ask:type>
                    <ask:lineSketchNone/>
                  </ask:type>
                </ask:lineSketchStyleProps>
              </a:ext>
            </a:extLst>
          </a:ln>
        </p:spPr>
        <p:txBody>
          <a:bodyPr>
            <a:normAutofit/>
          </a:bodyPr>
          <a:lstStyle/>
          <a:p>
            <a:pPr algn="just"/>
            <a:r>
              <a:rPr lang="en-AU" sz="2500" noProof="1">
                <a:latin typeface="Times New Roman" panose="02020603050405020304" pitchFamily="18" charset="0"/>
                <a:cs typeface="Times New Roman" panose="02020603050405020304" pitchFamily="18" charset="0"/>
              </a:rPr>
              <a:t>20</a:t>
            </a:r>
            <a:r>
              <a:rPr lang="tr-TR" sz="2500" noProof="1">
                <a:latin typeface="Times New Roman" panose="02020603050405020304" pitchFamily="18" charset="0"/>
                <a:cs typeface="Times New Roman" panose="02020603050405020304" pitchFamily="18" charset="0"/>
              </a:rPr>
              <a:t>. </a:t>
            </a:r>
            <a:r>
              <a:rPr lang="en-AU" sz="2500" noProof="1">
                <a:latin typeface="Times New Roman" panose="02020603050405020304" pitchFamily="18" charset="0"/>
                <a:cs typeface="Times New Roman" panose="02020603050405020304" pitchFamily="18" charset="0"/>
              </a:rPr>
              <a:t>yüzyılda uluslararası ilişkilerde yaşanan en büyük değişiklik</a:t>
            </a:r>
            <a:r>
              <a:rPr lang="tr-TR" sz="2500" noProof="1">
                <a:latin typeface="Times New Roman" panose="02020603050405020304" pitchFamily="18" charset="0"/>
                <a:cs typeface="Times New Roman" panose="02020603050405020304" pitchFamily="18" charset="0"/>
              </a:rPr>
              <a:t> </a:t>
            </a:r>
            <a:r>
              <a:rPr lang="en-AU" sz="2500" noProof="1">
                <a:latin typeface="Times New Roman" panose="02020603050405020304" pitchFamily="18" charset="0"/>
                <a:cs typeface="Times New Roman" panose="02020603050405020304" pitchFamily="18" charset="0"/>
              </a:rPr>
              <a:t>kuşkusuz küreselleşme eğilimlerinin ortaya çıkmasıdır. </a:t>
            </a:r>
            <a:endParaRPr lang="tr-TR" sz="2500" noProof="1">
              <a:latin typeface="Times New Roman" panose="02020603050405020304" pitchFamily="18" charset="0"/>
              <a:cs typeface="Times New Roman" panose="02020603050405020304" pitchFamily="18" charset="0"/>
            </a:endParaRPr>
          </a:p>
          <a:p>
            <a:pPr marL="0" indent="0" algn="just">
              <a:buNone/>
            </a:pPr>
            <a:r>
              <a:rPr lang="tr-TR" sz="2500" noProof="1">
                <a:latin typeface="Times New Roman" panose="02020603050405020304" pitchFamily="18" charset="0"/>
                <a:cs typeface="Times New Roman" panose="02020603050405020304" pitchFamily="18" charset="0"/>
              </a:rPr>
              <a:t>B</a:t>
            </a:r>
            <a:r>
              <a:rPr lang="en-AU" sz="2500" noProof="1">
                <a:latin typeface="Times New Roman" panose="02020603050405020304" pitchFamily="18" charset="0"/>
                <a:cs typeface="Times New Roman" panose="02020603050405020304" pitchFamily="18" charset="0"/>
              </a:rPr>
              <a:t>u değişikliklerin temeli, </a:t>
            </a:r>
            <a:r>
              <a:rPr lang="en-AU" sz="2500" noProof="1">
                <a:solidFill>
                  <a:srgbClr val="FF0000"/>
                </a:solidFill>
                <a:latin typeface="Times New Roman" panose="02020603050405020304" pitchFamily="18" charset="0"/>
                <a:cs typeface="Times New Roman" panose="02020603050405020304" pitchFamily="18" charset="0"/>
              </a:rPr>
              <a:t>Sanayi Devrimi </a:t>
            </a:r>
            <a:r>
              <a:rPr lang="en-AU" sz="2500" noProof="1">
                <a:latin typeface="Times New Roman" panose="02020603050405020304" pitchFamily="18" charset="0"/>
                <a:cs typeface="Times New Roman" panose="02020603050405020304" pitchFamily="18" charset="0"/>
              </a:rPr>
              <a:t>ile birlikte 18. ve 19. yü z</a:t>
            </a:r>
            <a:r>
              <a:rPr lang="tr-TR" sz="2500" noProof="1">
                <a:latin typeface="Times New Roman" panose="02020603050405020304" pitchFamily="18" charset="0"/>
                <a:cs typeface="Times New Roman" panose="02020603050405020304" pitchFamily="18" charset="0"/>
              </a:rPr>
              <a:t> </a:t>
            </a:r>
            <a:r>
              <a:rPr lang="en-AU" sz="2500" noProof="1">
                <a:latin typeface="Times New Roman" panose="02020603050405020304" pitchFamily="18" charset="0"/>
                <a:cs typeface="Times New Roman" panose="02020603050405020304" pitchFamily="18" charset="0"/>
              </a:rPr>
              <a:t>yılda atılmış</a:t>
            </a:r>
            <a:r>
              <a:rPr lang="tr-TR" sz="2500" noProof="1">
                <a:latin typeface="Times New Roman" panose="02020603050405020304" pitchFamily="18" charset="0"/>
                <a:cs typeface="Times New Roman" panose="02020603050405020304" pitchFamily="18" charset="0"/>
              </a:rPr>
              <a:t>tır.</a:t>
            </a:r>
            <a:r>
              <a:rPr lang="en-AU" sz="2500" noProof="1">
                <a:latin typeface="Times New Roman" panose="02020603050405020304" pitchFamily="18" charset="0"/>
                <a:cs typeface="Times New Roman" panose="02020603050405020304" pitchFamily="18" charset="0"/>
              </a:rPr>
              <a:t> </a:t>
            </a:r>
            <a:endParaRPr lang="tr-TR" sz="2500" noProof="1">
              <a:latin typeface="Times New Roman" panose="02020603050405020304" pitchFamily="18" charset="0"/>
              <a:cs typeface="Times New Roman" panose="02020603050405020304" pitchFamily="18" charset="0"/>
            </a:endParaRPr>
          </a:p>
          <a:p>
            <a:pPr algn="just"/>
            <a:r>
              <a:rPr lang="en-AU" sz="2500" noProof="1">
                <a:latin typeface="Times New Roman" panose="02020603050405020304" pitchFamily="18" charset="0"/>
                <a:cs typeface="Times New Roman" panose="02020603050405020304" pitchFamily="18" charset="0"/>
              </a:rPr>
              <a:t> Avru</a:t>
            </a:r>
            <a:r>
              <a:rPr lang="tr-TR" sz="2500" noProof="1">
                <a:latin typeface="Times New Roman" panose="02020603050405020304" pitchFamily="18" charset="0"/>
                <a:cs typeface="Times New Roman" panose="02020603050405020304" pitchFamily="18" charset="0"/>
              </a:rPr>
              <a:t>pa</a:t>
            </a:r>
            <a:r>
              <a:rPr lang="en-AU" sz="2500" noProof="1">
                <a:latin typeface="Times New Roman" panose="02020603050405020304" pitchFamily="18" charset="0"/>
                <a:cs typeface="Times New Roman" panose="02020603050405020304" pitchFamily="18" charset="0"/>
              </a:rPr>
              <a:t> kapitalizminin yeni kaynaklar ve pazarlar</a:t>
            </a:r>
            <a:r>
              <a:rPr lang="tr-TR" sz="2500" noProof="1">
                <a:latin typeface="Times New Roman" panose="02020603050405020304" pitchFamily="18" charset="0"/>
                <a:cs typeface="Times New Roman" panose="02020603050405020304" pitchFamily="18" charset="0"/>
              </a:rPr>
              <a:t> </a:t>
            </a:r>
            <a:r>
              <a:rPr lang="en-AU" sz="2500" noProof="1">
                <a:latin typeface="Times New Roman" panose="02020603050405020304" pitchFamily="18" charset="0"/>
                <a:cs typeface="Times New Roman" panose="02020603050405020304" pitchFamily="18" charset="0"/>
              </a:rPr>
              <a:t>aramak amacıyla dünyaya açılması, karşılıklı bağımlılığın dinamiklerini de bu arada geliştirmiştir. </a:t>
            </a:r>
            <a:endParaRPr lang="tr-TR" sz="2500" noProof="1">
              <a:latin typeface="Times New Roman" panose="02020603050405020304" pitchFamily="18" charset="0"/>
              <a:cs typeface="Times New Roman" panose="02020603050405020304" pitchFamily="18" charset="0"/>
            </a:endParaRPr>
          </a:p>
          <a:p>
            <a:pPr algn="just"/>
            <a:r>
              <a:rPr lang="en-AU" sz="2500" noProof="1">
                <a:latin typeface="Times New Roman" panose="02020603050405020304" pitchFamily="18" charset="0"/>
                <a:cs typeface="Times New Roman" panose="02020603050405020304" pitchFamily="18" charset="0"/>
              </a:rPr>
              <a:t>Bu dışa açılma süreciyle yaşanan çatışmaların uluslararası etkileri de gözlenir olmuştur</a:t>
            </a:r>
          </a:p>
          <a:p>
            <a:pPr marL="0" indent="0" algn="ctr">
              <a:buNone/>
            </a:pPr>
            <a:endParaRPr lang="tr-TR" b="1" dirty="0"/>
          </a:p>
        </p:txBody>
      </p:sp>
      <p:grpSp>
        <p:nvGrpSpPr>
          <p:cNvPr id="2" name="Grup 1">
            <a:extLst>
              <a:ext uri="{FF2B5EF4-FFF2-40B4-BE49-F238E27FC236}">
                <a16:creationId xmlns:a16="http://schemas.microsoft.com/office/drawing/2014/main" id="{EF5C1D71-ABC1-B2DF-732D-AA34CD88D779}"/>
              </a:ext>
            </a:extLst>
          </p:cNvPr>
          <p:cNvGrpSpPr/>
          <p:nvPr/>
        </p:nvGrpSpPr>
        <p:grpSpPr>
          <a:xfrm>
            <a:off x="311573" y="732645"/>
            <a:ext cx="11299235" cy="992160"/>
            <a:chOff x="-269619" y="8248"/>
            <a:chExt cx="11299235" cy="992160"/>
          </a:xfrm>
        </p:grpSpPr>
        <p:sp>
          <p:nvSpPr>
            <p:cNvPr id="5" name="Dikdörtgen: Köşeleri Yuvarlatılmış 4">
              <a:extLst>
                <a:ext uri="{FF2B5EF4-FFF2-40B4-BE49-F238E27FC236}">
                  <a16:creationId xmlns:a16="http://schemas.microsoft.com/office/drawing/2014/main" id="{7BB19571-5D49-5BAB-F620-13789E368701}"/>
                </a:ext>
              </a:extLst>
            </p:cNvPr>
            <p:cNvSpPr/>
            <p:nvPr/>
          </p:nvSpPr>
          <p:spPr>
            <a:xfrm>
              <a:off x="0" y="8248"/>
              <a:ext cx="11029616" cy="99216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Dikdörtgen: Köşeleri Yuvarlatılmış 4">
              <a:extLst>
                <a:ext uri="{FF2B5EF4-FFF2-40B4-BE49-F238E27FC236}">
                  <a16:creationId xmlns:a16="http://schemas.microsoft.com/office/drawing/2014/main" id="{628A96E9-6D48-992B-30CB-83D0D8663D40}"/>
                </a:ext>
              </a:extLst>
            </p:cNvPr>
            <p:cNvSpPr txBox="1"/>
            <p:nvPr/>
          </p:nvSpPr>
          <p:spPr>
            <a:xfrm>
              <a:off x="-269619" y="56681"/>
              <a:ext cx="10932750" cy="89529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tr-TR" sz="2400" b="1" kern="1200" noProof="1">
                  <a:solidFill>
                    <a:schemeClr val="bg1"/>
                  </a:solidFill>
                  <a:latin typeface="Times New Roman" panose="02020603050405020304" pitchFamily="18" charset="0"/>
                  <a:cs typeface="Times New Roman" panose="02020603050405020304" pitchFamily="18" charset="0"/>
                </a:rPr>
                <a:t>Çevre Problemlerinin Ortaya Çıkışı </a:t>
              </a:r>
              <a:endParaRPr lang="en-GB" sz="2400" b="1" kern="1200" noProof="1">
                <a:solidFill>
                  <a:schemeClr val="bg1"/>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1036292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9A2E29-2E07-33DD-1ED0-6DD879037725}"/>
            </a:ext>
          </a:extLst>
        </p:cNvPr>
        <p:cNvGrpSpPr/>
        <p:nvPr/>
      </p:nvGrpSpPr>
      <p:grpSpPr>
        <a:xfrm>
          <a:off x="0" y="0"/>
          <a:ext cx="0" cy="0"/>
          <a:chOff x="0" y="0"/>
          <a:chExt cx="0" cy="0"/>
        </a:xfrm>
      </p:grpSpPr>
      <p:graphicFrame>
        <p:nvGraphicFramePr>
          <p:cNvPr id="3" name="Diyagram 2">
            <a:extLst>
              <a:ext uri="{FF2B5EF4-FFF2-40B4-BE49-F238E27FC236}">
                <a16:creationId xmlns:a16="http://schemas.microsoft.com/office/drawing/2014/main" id="{37FA5A67-58CC-F803-F513-69921EB9EA3C}"/>
              </a:ext>
            </a:extLst>
          </p:cNvPr>
          <p:cNvGraphicFramePr/>
          <p:nvPr>
            <p:extLst>
              <p:ext uri="{D42A27DB-BD31-4B8C-83A1-F6EECF244321}">
                <p14:modId xmlns:p14="http://schemas.microsoft.com/office/powerpoint/2010/main" val="1231780643"/>
              </p:ext>
            </p:extLst>
          </p:nvPr>
        </p:nvGraphicFramePr>
        <p:xfrm>
          <a:off x="717754" y="875070"/>
          <a:ext cx="10893053" cy="8408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İçerik Yer Tutucusu 5">
            <a:extLst>
              <a:ext uri="{FF2B5EF4-FFF2-40B4-BE49-F238E27FC236}">
                <a16:creationId xmlns:a16="http://schemas.microsoft.com/office/drawing/2014/main" id="{6E5326F9-C386-A7AD-4162-72D99F79F113}"/>
              </a:ext>
            </a:extLst>
          </p:cNvPr>
          <p:cNvSpPr>
            <a:spLocks noGrp="1"/>
          </p:cNvSpPr>
          <p:nvPr>
            <p:ph idx="1"/>
          </p:nvPr>
        </p:nvSpPr>
        <p:spPr>
          <a:xfrm>
            <a:off x="875071" y="1715955"/>
            <a:ext cx="10154711" cy="4635683"/>
          </a:xfrm>
          <a:ln w="38100">
            <a:solidFill>
              <a:schemeClr val="accent3">
                <a:lumMod val="60000"/>
                <a:lumOff val="40000"/>
              </a:schemeClr>
            </a:solidFill>
          </a:ln>
        </p:spPr>
        <p:txBody>
          <a:bodyPr>
            <a:normAutofit/>
          </a:bodyPr>
          <a:lstStyle/>
          <a:p>
            <a:pPr marL="0" indent="0">
              <a:buNone/>
            </a:pPr>
            <a:r>
              <a:rPr lang="tr-TR" sz="2500" i="1" noProof="1">
                <a:solidFill>
                  <a:srgbClr val="FF0000"/>
                </a:solidFill>
                <a:latin typeface="Times New Roman" panose="02020603050405020304" pitchFamily="18" charset="0"/>
                <a:cs typeface="Times New Roman" panose="02020603050405020304" pitchFamily="18" charset="0"/>
              </a:rPr>
              <a:t>Küreselleşmeye Yönelik Görüşler:</a:t>
            </a:r>
          </a:p>
          <a:p>
            <a:r>
              <a:rPr lang="tr-TR" sz="2500" i="1" noProof="1">
                <a:solidFill>
                  <a:schemeClr val="tx1"/>
                </a:solidFill>
                <a:latin typeface="Times New Roman" panose="02020603050405020304" pitchFamily="18" charset="0"/>
                <a:cs typeface="Times New Roman" panose="02020603050405020304" pitchFamily="18" charset="0"/>
              </a:rPr>
              <a:t>Bir başka görüş açısına göre ise, küreselleşme, "başta emperyalist sermaye olmak üzere, düny a burjuvazisinin günümüzdeki yeni ideolojisi” olarak nitelendirilmektedir.</a:t>
            </a:r>
          </a:p>
          <a:p>
            <a:r>
              <a:rPr lang="tr-TR" sz="2500" i="1" noProof="1">
                <a:solidFill>
                  <a:srgbClr val="FF0000"/>
                </a:solidFill>
                <a:latin typeface="Times New Roman" panose="02020603050405020304" pitchFamily="18" charset="0"/>
                <a:cs typeface="Times New Roman" panose="02020603050405020304" pitchFamily="18" charset="0"/>
              </a:rPr>
              <a:t>Değişim sürecinin </a:t>
            </a:r>
            <a:r>
              <a:rPr lang="tr-TR" sz="2500" i="1" noProof="1">
                <a:solidFill>
                  <a:schemeClr val="tx1"/>
                </a:solidFill>
                <a:latin typeface="Times New Roman" panose="02020603050405020304" pitchFamily="18" charset="0"/>
                <a:cs typeface="Times New Roman" panose="02020603050405020304" pitchFamily="18" charset="0"/>
              </a:rPr>
              <a:t>açıklanmasında kullanılan </a:t>
            </a:r>
            <a:r>
              <a:rPr lang="tr-TR" sz="2500" i="1" noProof="1">
                <a:solidFill>
                  <a:srgbClr val="FF0000"/>
                </a:solidFill>
                <a:latin typeface="Times New Roman" panose="02020603050405020304" pitchFamily="18" charset="0"/>
                <a:cs typeface="Times New Roman" panose="02020603050405020304" pitchFamily="18" charset="0"/>
              </a:rPr>
              <a:t>anahtar kavram.</a:t>
            </a:r>
          </a:p>
          <a:p>
            <a:r>
              <a:rPr lang="tr-TR" sz="2500" i="1" noProof="1">
                <a:solidFill>
                  <a:schemeClr val="tx1"/>
                </a:solidFill>
                <a:latin typeface="Times New Roman" panose="02020603050405020304" pitchFamily="18" charset="0"/>
                <a:cs typeface="Times New Roman" panose="02020603050405020304" pitchFamily="18" charset="0"/>
              </a:rPr>
              <a:t>Mal, hizmet ve sermayenin artan hareketliliği sonucunda sınır ötesi karşılıklı </a:t>
            </a:r>
            <a:r>
              <a:rPr lang="tr-TR" sz="2500" i="1" noProof="1">
                <a:solidFill>
                  <a:srgbClr val="FF0000"/>
                </a:solidFill>
                <a:latin typeface="Times New Roman" panose="02020603050405020304" pitchFamily="18" charset="0"/>
                <a:cs typeface="Times New Roman" panose="02020603050405020304" pitchFamily="18" charset="0"/>
              </a:rPr>
              <a:t>ekonomik bütünleşme </a:t>
            </a:r>
            <a:r>
              <a:rPr lang="tr-TR" sz="2500" i="1" noProof="1">
                <a:solidFill>
                  <a:schemeClr val="tx1"/>
                </a:solidFill>
                <a:latin typeface="Times New Roman" panose="02020603050405020304" pitchFamily="18" charset="0"/>
                <a:cs typeface="Times New Roman" panose="02020603050405020304" pitchFamily="18" charset="0"/>
              </a:rPr>
              <a:t>ve ulusal ekonomilerin dünya piyasalarına dahil olma süreci</a:t>
            </a:r>
          </a:p>
          <a:p>
            <a:r>
              <a:rPr lang="tr-TR" sz="2500" i="1" noProof="1">
                <a:solidFill>
                  <a:schemeClr val="tx1"/>
                </a:solidFill>
                <a:latin typeface="Times New Roman" panose="02020603050405020304" pitchFamily="18" charset="0"/>
                <a:cs typeface="Times New Roman" panose="02020603050405020304" pitchFamily="18" charset="0"/>
              </a:rPr>
              <a:t>Dünyanın farklı bölgelerinde yaşayan toplum ve devletler arasındaki iletişimin ve etkileşimin artması ve </a:t>
            </a:r>
            <a:r>
              <a:rPr lang="tr-TR" sz="2500" i="1" noProof="1">
                <a:solidFill>
                  <a:srgbClr val="FF0000"/>
                </a:solidFill>
                <a:latin typeface="Times New Roman" panose="02020603050405020304" pitchFamily="18" charset="0"/>
                <a:cs typeface="Times New Roman" panose="02020603050405020304" pitchFamily="18" charset="0"/>
              </a:rPr>
              <a:t>karşılıklı bağımlı </a:t>
            </a:r>
            <a:r>
              <a:rPr lang="tr-TR" sz="2500" i="1" noProof="1">
                <a:solidFill>
                  <a:schemeClr val="tx1"/>
                </a:solidFill>
                <a:latin typeface="Times New Roman" panose="02020603050405020304" pitchFamily="18" charset="0"/>
                <a:cs typeface="Times New Roman" panose="02020603050405020304" pitchFamily="18" charset="0"/>
              </a:rPr>
              <a:t>hale gelinmesi.</a:t>
            </a:r>
          </a:p>
        </p:txBody>
      </p:sp>
    </p:spTree>
    <p:extLst>
      <p:ext uri="{BB962C8B-B14F-4D97-AF65-F5344CB8AC3E}">
        <p14:creationId xmlns:p14="http://schemas.microsoft.com/office/powerpoint/2010/main" val="2185076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algn="ctr"/>
            <a:r>
              <a:rPr lang="tr-TR" b="1" dirty="0">
                <a:solidFill>
                  <a:srgbClr val="FF0000"/>
                </a:solidFill>
                <a:latin typeface="Times New Roman" panose="02020603050405020304" pitchFamily="18" charset="0"/>
                <a:cs typeface="Times New Roman" panose="02020603050405020304" pitchFamily="18" charset="0"/>
              </a:rPr>
              <a:t>Çevre Problemlerinde Diplomasinin Rolü </a:t>
            </a:r>
            <a:br>
              <a:rPr lang="en-GB" b="1" noProof="1">
                <a:latin typeface="Times New Roman" panose="02020603050405020304" pitchFamily="18" charset="0"/>
                <a:cs typeface="Times New Roman" panose="02020603050405020304" pitchFamily="18" charset="0"/>
              </a:rPr>
            </a:br>
            <a:endParaRPr lang="tr-TR" b="1" dirty="0">
              <a:solidFill>
                <a:srgbClr val="FF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fontScale="92500" lnSpcReduction="10000"/>
          </a:bodyPr>
          <a:lstStyle/>
          <a:p>
            <a:pPr marL="57150" indent="0" algn="ctr">
              <a:buNone/>
            </a:pPr>
            <a:r>
              <a:rPr lang="tr-TR" sz="2800" b="1" dirty="0">
                <a:latin typeface="Times New Roman" panose="02020603050405020304" pitchFamily="18" charset="0"/>
                <a:cs typeface="Times New Roman" panose="02020603050405020304" pitchFamily="18" charset="0"/>
              </a:rPr>
              <a:t>Çevre Diplomasisi</a:t>
            </a:r>
          </a:p>
          <a:p>
            <a:pPr indent="-285750">
              <a:buFont typeface="Wingdings" panose="05000000000000000000" pitchFamily="2" charset="2"/>
              <a:buChar char="ü"/>
            </a:pPr>
            <a:r>
              <a:rPr lang="tr-TR" dirty="0">
                <a:latin typeface="Times New Roman" panose="02020603050405020304" pitchFamily="18" charset="0"/>
                <a:cs typeface="Times New Roman" panose="02020603050405020304" pitchFamily="18" charset="0"/>
              </a:rPr>
              <a:t>Uluslararası sistemdeki aktörler arasındaki ilişkilerin sürdürülme sürecidir.</a:t>
            </a:r>
          </a:p>
          <a:p>
            <a:pPr indent="-285750">
              <a:buFont typeface="Wingdings" panose="05000000000000000000" pitchFamily="2" charset="2"/>
              <a:buChar char="ü"/>
            </a:pPr>
            <a:endParaRPr lang="tr-TR" dirty="0">
              <a:latin typeface="Times New Roman" panose="02020603050405020304" pitchFamily="18" charset="0"/>
              <a:cs typeface="Times New Roman" panose="02020603050405020304" pitchFamily="18" charset="0"/>
            </a:endParaRPr>
          </a:p>
          <a:p>
            <a:pPr indent="-285750">
              <a:buFont typeface="Wingdings" panose="05000000000000000000" pitchFamily="2" charset="2"/>
              <a:buChar char="ü"/>
            </a:pPr>
            <a:r>
              <a:rPr lang="tr-TR" dirty="0">
                <a:latin typeface="Times New Roman" panose="02020603050405020304" pitchFamily="18" charset="0"/>
                <a:cs typeface="Times New Roman" panose="02020603050405020304" pitchFamily="18" charset="0"/>
              </a:rPr>
              <a:t>Anlaşmazlıkların ortadan kaldırılmasında ya da azaltılmasında, çıkarların uzlaştırılmasında barışçıl yöntemlere ya da görüşmelere  başvurulur.</a:t>
            </a:r>
          </a:p>
          <a:p>
            <a:pPr indent="-285750">
              <a:buFont typeface="Wingdings" panose="05000000000000000000" pitchFamily="2" charset="2"/>
              <a:buChar char="ü"/>
            </a:pPr>
            <a:r>
              <a:rPr lang="tr-TR" dirty="0">
                <a:latin typeface="Times New Roman" panose="02020603050405020304" pitchFamily="18" charset="0"/>
                <a:cs typeface="Times New Roman" panose="02020603050405020304" pitchFamily="18" charset="0"/>
              </a:rPr>
              <a:t>Bu çerçevede ilk kullanılan diplomasi yöntemi ise temsilcilerin geçici olarak görevlendirildikleri, tek taraflı olan Ad hoc </a:t>
            </a:r>
            <a:r>
              <a:rPr lang="tr-TR" dirty="0" err="1">
                <a:latin typeface="Times New Roman" panose="02020603050405020304" pitchFamily="18" charset="0"/>
                <a:cs typeface="Times New Roman" panose="02020603050405020304" pitchFamily="18" charset="0"/>
              </a:rPr>
              <a:t>Diplomasisi’dir</a:t>
            </a:r>
            <a:r>
              <a:rPr lang="tr-TR" dirty="0">
                <a:latin typeface="Times New Roman" panose="02020603050405020304" pitchFamily="18" charset="0"/>
                <a:cs typeface="Times New Roman" panose="02020603050405020304" pitchFamily="18" charset="0"/>
              </a:rPr>
              <a:t>. </a:t>
            </a:r>
          </a:p>
          <a:p>
            <a:pPr marL="57150" indent="0">
              <a:buNone/>
            </a:pPr>
            <a:r>
              <a:rPr lang="tr-TR" dirty="0">
                <a:latin typeface="Times New Roman" panose="02020603050405020304" pitchFamily="18" charset="0"/>
                <a:cs typeface="Times New Roman" panose="02020603050405020304" pitchFamily="18" charset="0"/>
              </a:rPr>
              <a:t>Tarihsel olarak incelendiğinde;</a:t>
            </a:r>
          </a:p>
          <a:p>
            <a:pPr lvl="1">
              <a:buFont typeface="Arial" panose="020B0604020202020204" pitchFamily="34" charset="0"/>
              <a:buChar char="•"/>
            </a:pPr>
            <a:r>
              <a:rPr lang="tr-TR" sz="1800" dirty="0">
                <a:solidFill>
                  <a:schemeClr val="tx1"/>
                </a:solidFill>
                <a:latin typeface="Times New Roman" panose="02020603050405020304" pitchFamily="18" charset="0"/>
                <a:cs typeface="Times New Roman" panose="02020603050405020304" pitchFamily="18" charset="0"/>
              </a:rPr>
              <a:t>Eski Yunan kent-devletlerinden Birinci Dünya Savaşı’nın bitimine kadar olan dönemde uygulanan diplomasi </a:t>
            </a:r>
            <a:r>
              <a:rPr lang="tr-TR" sz="1800" i="1" dirty="0">
                <a:solidFill>
                  <a:schemeClr val="tx1"/>
                </a:solidFill>
                <a:latin typeface="Times New Roman" panose="02020603050405020304" pitchFamily="18" charset="0"/>
                <a:cs typeface="Times New Roman" panose="02020603050405020304" pitchFamily="18" charset="0"/>
              </a:rPr>
              <a:t>Eski Diplomasi</a:t>
            </a:r>
            <a:r>
              <a:rPr lang="tr-TR" sz="1800" dirty="0">
                <a:solidFill>
                  <a:schemeClr val="tx1"/>
                </a:solidFill>
                <a:latin typeface="Times New Roman" panose="02020603050405020304" pitchFamily="18" charset="0"/>
                <a:cs typeface="Times New Roman" panose="02020603050405020304" pitchFamily="18" charset="0"/>
              </a:rPr>
              <a:t> olarak adlandırılmıştır. Bu dönemde Avrupa kıtası en önemli kıta sayılmakla birlikte, ilişkilere büyük güç olarak kabul edilen devletlerin çıkarları yön vermiştir. </a:t>
            </a:r>
          </a:p>
          <a:p>
            <a:pPr lvl="1"/>
            <a:endParaRPr lang="tr-TR" sz="1400" dirty="0">
              <a:latin typeface="Times New Roman" panose="02020603050405020304" pitchFamily="18" charset="0"/>
              <a:cs typeface="Times New Roman" panose="02020603050405020304" pitchFamily="18" charset="0"/>
            </a:endParaRPr>
          </a:p>
          <a:p>
            <a:pPr lvl="1"/>
            <a:endParaRPr lang="tr-TR"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93038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fontScale="92500" lnSpcReduction="20000"/>
          </a:bodyPr>
          <a:lstStyle/>
          <a:p>
            <a:pPr marL="0" lvl="1" indent="0" algn="ctr">
              <a:buNone/>
            </a:pPr>
            <a:r>
              <a:rPr lang="tr-TR" sz="2500" b="1" dirty="0">
                <a:solidFill>
                  <a:schemeClr val="tx1"/>
                </a:solidFill>
                <a:latin typeface="Times New Roman" panose="02020603050405020304" pitchFamily="18" charset="0"/>
                <a:cs typeface="Times New Roman" panose="02020603050405020304" pitchFamily="18" charset="0"/>
              </a:rPr>
              <a:t>Eski ve Yeni Diplomasi </a:t>
            </a:r>
          </a:p>
          <a:p>
            <a:pPr marL="342900" lvl="1" indent="-342900">
              <a:buFont typeface="Arial" panose="020B0604020202020204" pitchFamily="34" charset="0"/>
              <a:buChar char="•"/>
            </a:pPr>
            <a:r>
              <a:rPr lang="tr-TR" sz="1800" dirty="0">
                <a:solidFill>
                  <a:schemeClr val="tx1"/>
                </a:solidFill>
                <a:latin typeface="Times New Roman" panose="02020603050405020304" pitchFamily="18" charset="0"/>
                <a:cs typeface="Times New Roman" panose="02020603050405020304" pitchFamily="18" charset="0"/>
              </a:rPr>
              <a:t>Birinci Dünya Savaşı sonrası eski diplomasi sorgulanmaya başlanmıştır;</a:t>
            </a:r>
          </a:p>
          <a:p>
            <a:pPr marL="742950" lvl="2" indent="-342900">
              <a:buFont typeface="Wingdings" panose="05000000000000000000" pitchFamily="2" charset="2"/>
              <a:buChar char="ü"/>
            </a:pPr>
            <a:r>
              <a:rPr lang="tr-TR" sz="1800" dirty="0">
                <a:latin typeface="Times New Roman" panose="02020603050405020304" pitchFamily="18" charset="0"/>
                <a:cs typeface="Times New Roman" panose="02020603050405020304" pitchFamily="18" charset="0"/>
              </a:rPr>
              <a:t>devletlerin farklı normları benimsemesi, </a:t>
            </a:r>
          </a:p>
          <a:p>
            <a:pPr marL="742950" lvl="2" indent="-342900">
              <a:buFont typeface="Wingdings" panose="05000000000000000000" pitchFamily="2" charset="2"/>
              <a:buChar char="ü"/>
            </a:pPr>
            <a:r>
              <a:rPr lang="tr-TR" sz="1800" dirty="0">
                <a:latin typeface="Times New Roman" panose="02020603050405020304" pitchFamily="18" charset="0"/>
                <a:cs typeface="Times New Roman" panose="02020603050405020304" pitchFamily="18" charset="0"/>
              </a:rPr>
              <a:t>ideolojinin devletlerarası ilişkileri etkiyen bir faktör olarak ortaya çıkması ile eski diplomasi geleneği geçerliliğini yitirmeye başlamıştır. </a:t>
            </a:r>
          </a:p>
          <a:p>
            <a:pPr marL="742950" lvl="2" indent="-342900">
              <a:buFont typeface="Wingdings" panose="05000000000000000000" pitchFamily="2" charset="2"/>
              <a:buChar char="ü"/>
            </a:pPr>
            <a:endParaRPr lang="tr-TR" sz="1800" dirty="0">
              <a:latin typeface="Times New Roman" panose="02020603050405020304" pitchFamily="18" charset="0"/>
              <a:cs typeface="Times New Roman" panose="02020603050405020304" pitchFamily="18" charset="0"/>
            </a:endParaRPr>
          </a:p>
          <a:p>
            <a:pPr marL="742950" lvl="2" indent="-342900">
              <a:buFont typeface="Wingdings" panose="05000000000000000000" pitchFamily="2" charset="2"/>
              <a:buChar char="ü"/>
            </a:pPr>
            <a:endParaRPr lang="tr-TR" sz="1800" dirty="0">
              <a:latin typeface="Times New Roman" panose="02020603050405020304" pitchFamily="18" charset="0"/>
              <a:cs typeface="Times New Roman" panose="02020603050405020304" pitchFamily="18" charset="0"/>
            </a:endParaRPr>
          </a:p>
          <a:p>
            <a:pPr marL="342900" lvl="1" indent="-342900">
              <a:buFont typeface="Arial" panose="020B0604020202020204" pitchFamily="34" charset="0"/>
              <a:buChar char="•"/>
            </a:pPr>
            <a:r>
              <a:rPr lang="tr-TR" sz="1800" dirty="0">
                <a:solidFill>
                  <a:schemeClr val="tx1"/>
                </a:solidFill>
                <a:latin typeface="Times New Roman" panose="02020603050405020304" pitchFamily="18" charset="0"/>
                <a:cs typeface="Times New Roman" panose="02020603050405020304" pitchFamily="18" charset="0"/>
              </a:rPr>
              <a:t>Yeni diplomasi anlayışı</a:t>
            </a:r>
            <a:r>
              <a:rPr lang="tr-TR" sz="1800" dirty="0">
                <a:solidFill>
                  <a:srgbClr val="FF0000"/>
                </a:solidFill>
                <a:latin typeface="Times New Roman" panose="02020603050405020304" pitchFamily="18" charset="0"/>
                <a:cs typeface="Times New Roman" panose="02020603050405020304" pitchFamily="18" charset="0"/>
              </a:rPr>
              <a:t>; </a:t>
            </a:r>
            <a:r>
              <a:rPr lang="tr-TR" sz="1800" dirty="0" err="1">
                <a:solidFill>
                  <a:srgbClr val="FF0000"/>
                </a:solidFill>
                <a:latin typeface="Times New Roman" panose="02020603050405020304" pitchFamily="18" charset="0"/>
                <a:cs typeface="Times New Roman" panose="02020603050405020304" pitchFamily="18" charset="0"/>
              </a:rPr>
              <a:t>Woodrow</a:t>
            </a:r>
            <a:r>
              <a:rPr lang="tr-TR" sz="1800" dirty="0">
                <a:solidFill>
                  <a:srgbClr val="FF0000"/>
                </a:solidFill>
                <a:latin typeface="Times New Roman" panose="02020603050405020304" pitchFamily="18" charset="0"/>
                <a:cs typeface="Times New Roman" panose="02020603050405020304" pitchFamily="18" charset="0"/>
              </a:rPr>
              <a:t> Wilson </a:t>
            </a:r>
            <a:r>
              <a:rPr lang="tr-TR" sz="1800" dirty="0">
                <a:solidFill>
                  <a:schemeClr val="tx1"/>
                </a:solidFill>
                <a:latin typeface="Times New Roman" panose="02020603050405020304" pitchFamily="18" charset="0"/>
                <a:cs typeface="Times New Roman" panose="02020603050405020304" pitchFamily="18" charset="0"/>
              </a:rPr>
              <a:t>8 Ocak 1918’de ilan edilen </a:t>
            </a:r>
            <a:r>
              <a:rPr lang="tr-TR" sz="1800" i="1" dirty="0">
                <a:solidFill>
                  <a:schemeClr val="tx1"/>
                </a:solidFill>
                <a:latin typeface="Times New Roman" panose="02020603050405020304" pitchFamily="18" charset="0"/>
                <a:cs typeface="Times New Roman" panose="02020603050405020304" pitchFamily="18" charset="0"/>
              </a:rPr>
              <a:t>14 Nokta,</a:t>
            </a:r>
            <a:r>
              <a:rPr lang="tr-TR" sz="1800" dirty="0">
                <a:solidFill>
                  <a:schemeClr val="tx1"/>
                </a:solidFill>
                <a:latin typeface="Times New Roman" panose="02020603050405020304" pitchFamily="18" charset="0"/>
                <a:cs typeface="Times New Roman" panose="02020603050405020304" pitchFamily="18" charset="0"/>
              </a:rPr>
              <a:t> barışın inşa edilmesi ve diplomatik görüşmelerin açık yürütülmesi.</a:t>
            </a:r>
          </a:p>
          <a:p>
            <a:pPr marL="342900" lvl="1" indent="-342900">
              <a:buFont typeface="Arial" panose="020B0604020202020204" pitchFamily="34" charset="0"/>
              <a:buChar char="•"/>
            </a:pPr>
            <a:r>
              <a:rPr lang="tr-TR" sz="1800" dirty="0">
                <a:solidFill>
                  <a:schemeClr val="tx1"/>
                </a:solidFill>
                <a:latin typeface="Times New Roman" panose="02020603050405020304" pitchFamily="18" charset="0"/>
                <a:cs typeface="Times New Roman" panose="02020603050405020304" pitchFamily="18" charset="0"/>
              </a:rPr>
              <a:t>Yeni diplomasinin aktörleri; diplomatların yanında politikacılar da yer almıştır.</a:t>
            </a:r>
          </a:p>
          <a:p>
            <a:pPr marL="342900" lvl="1" indent="-342900">
              <a:buFont typeface="Arial" panose="020B0604020202020204" pitchFamily="34" charset="0"/>
              <a:buChar char="•"/>
            </a:pPr>
            <a:r>
              <a:rPr lang="tr-TR" sz="1800" dirty="0">
                <a:solidFill>
                  <a:schemeClr val="tx1"/>
                </a:solidFill>
                <a:latin typeface="Times New Roman" panose="02020603050405020304" pitchFamily="18" charset="0"/>
                <a:cs typeface="Times New Roman" panose="02020603050405020304" pitchFamily="18" charset="0"/>
              </a:rPr>
              <a:t>Yeni diplomasinin öne çıkan diğer özellikleri; basının rolünün, ekonomik ve sosyal konuların diplomasideki ağırlığının artması.</a:t>
            </a:r>
          </a:p>
        </p:txBody>
      </p:sp>
    </p:spTree>
    <p:extLst>
      <p:ext uri="{BB962C8B-B14F-4D97-AF65-F5344CB8AC3E}">
        <p14:creationId xmlns:p14="http://schemas.microsoft.com/office/powerpoint/2010/main" val="2824377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endParaRPr lang="tr-TR" sz="3200" dirty="0">
              <a:solidFill>
                <a:srgbClr val="FF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p:txBody>
          <a:bodyPr>
            <a:normAutofit fontScale="92500" lnSpcReduction="20000"/>
          </a:bodyPr>
          <a:lstStyle/>
          <a:p>
            <a:pPr marL="0" lvl="1" indent="0" algn="ctr">
              <a:buNone/>
            </a:pPr>
            <a:r>
              <a:rPr lang="tr-TR" sz="2300" b="1" dirty="0">
                <a:solidFill>
                  <a:schemeClr val="tx1"/>
                </a:solidFill>
                <a:latin typeface="Times New Roman" panose="02020603050405020304" pitchFamily="18" charset="0"/>
                <a:cs typeface="Times New Roman" panose="02020603050405020304" pitchFamily="18" charset="0"/>
              </a:rPr>
              <a:t>Küresel Diplomasi</a:t>
            </a:r>
          </a:p>
          <a:p>
            <a:pPr marL="342900" lvl="1" indent="-342900">
              <a:buFont typeface="Arial" panose="020B0604020202020204" pitchFamily="34" charset="0"/>
              <a:buChar char="•"/>
            </a:pPr>
            <a:r>
              <a:rPr lang="tr-TR" sz="1800" dirty="0">
                <a:solidFill>
                  <a:schemeClr val="tx1"/>
                </a:solidFill>
                <a:latin typeface="Times New Roman" panose="02020603050405020304" pitchFamily="18" charset="0"/>
                <a:cs typeface="Times New Roman" panose="02020603050405020304" pitchFamily="18" charset="0"/>
              </a:rPr>
              <a:t>19. ve 20. yüzyıllarda diplomasiyi etkileyen faktörler; büyük güçlerin çıkarları, ideoloji, açık diplomasi.</a:t>
            </a:r>
          </a:p>
          <a:p>
            <a:pPr marL="342900" lvl="1" indent="-342900">
              <a:buFont typeface="Arial" panose="020B0604020202020204" pitchFamily="34" charset="0"/>
              <a:buChar char="•"/>
            </a:pPr>
            <a:r>
              <a:rPr lang="tr-TR" sz="1800" dirty="0">
                <a:solidFill>
                  <a:schemeClr val="tx1"/>
                </a:solidFill>
                <a:latin typeface="Times New Roman" panose="02020603050405020304" pitchFamily="18" charset="0"/>
                <a:cs typeface="Times New Roman" panose="02020603050405020304" pitchFamily="18" charset="0"/>
              </a:rPr>
              <a:t>21. yüzyılda küreselleşme ile birlikte;</a:t>
            </a:r>
          </a:p>
          <a:p>
            <a:pPr marL="742950" lvl="2" indent="-342900">
              <a:buFont typeface="Wingdings" panose="05000000000000000000" pitchFamily="2" charset="2"/>
              <a:buChar char="ü"/>
            </a:pPr>
            <a:r>
              <a:rPr lang="tr-TR" sz="1600" dirty="0">
                <a:latin typeface="Times New Roman" panose="02020603050405020304" pitchFamily="18" charset="0"/>
                <a:cs typeface="Times New Roman" panose="02020603050405020304" pitchFamily="18" charset="0"/>
              </a:rPr>
              <a:t>Küresel Diplomasi; teknoloji, göç, çevre gibi konuların etkisiyle ortaya çıkan diplomasi çeşididir.</a:t>
            </a:r>
          </a:p>
          <a:p>
            <a:pPr marL="742950" lvl="2" indent="-342900">
              <a:buFont typeface="Wingdings" panose="05000000000000000000" pitchFamily="2" charset="2"/>
              <a:buChar char="ü"/>
            </a:pPr>
            <a:r>
              <a:rPr lang="tr-TR" sz="1600" dirty="0">
                <a:latin typeface="Times New Roman" panose="02020603050405020304" pitchFamily="18" charset="0"/>
                <a:cs typeface="Times New Roman" panose="02020603050405020304" pitchFamily="18" charset="0"/>
              </a:rPr>
              <a:t>Devletlerarası ilişkilerde işbirliği, uluslararası hukuk ve uluslararası örgütler önem kazanmış, </a:t>
            </a:r>
          </a:p>
          <a:p>
            <a:pPr marL="742950" lvl="2" indent="-342900">
              <a:buFont typeface="Wingdings" panose="05000000000000000000" pitchFamily="2" charset="2"/>
              <a:buChar char="ü"/>
            </a:pPr>
            <a:r>
              <a:rPr lang="tr-TR" sz="1600" dirty="0">
                <a:latin typeface="Times New Roman" panose="02020603050405020304" pitchFamily="18" charset="0"/>
                <a:cs typeface="Times New Roman" panose="02020603050405020304" pitchFamily="18" charset="0"/>
              </a:rPr>
              <a:t>Devletlerin yanı sıra toplumlar da dış politika uygulamalarından etkilenmiştir.</a:t>
            </a:r>
          </a:p>
          <a:p>
            <a:pPr marL="400050" lvl="2" indent="0">
              <a:buNone/>
            </a:pPr>
            <a:r>
              <a:rPr lang="tr-TR" sz="1600" b="1" dirty="0">
                <a:latin typeface="Times New Roman" panose="02020603050405020304" pitchFamily="18" charset="0"/>
                <a:cs typeface="Times New Roman" panose="02020603050405020304" pitchFamily="18" charset="0"/>
              </a:rPr>
              <a:t>Küresel diplomasinin aktörleri: </a:t>
            </a:r>
          </a:p>
          <a:p>
            <a:pPr marL="685800" lvl="2" indent="-285750">
              <a:buFont typeface="Wingdings" panose="05000000000000000000" pitchFamily="2" charset="2"/>
              <a:buChar char="ü"/>
            </a:pPr>
            <a:r>
              <a:rPr lang="tr-TR" sz="1600" dirty="0">
                <a:latin typeface="Times New Roman" panose="02020603050405020304" pitchFamily="18" charset="0"/>
                <a:cs typeface="Times New Roman" panose="02020603050405020304" pitchFamily="18" charset="0"/>
              </a:rPr>
              <a:t>Uluslararası örgütler, Avrupa Birliği, NATO gibi bölgesel kuruluşlar, politikacılar, lobiler, gerçek kişiler, basın organları, çok uluslu şirketler.</a:t>
            </a:r>
          </a:p>
          <a:p>
            <a:pPr marL="685800" lvl="2" indent="-285750">
              <a:buFont typeface="Wingdings" panose="05000000000000000000" pitchFamily="2" charset="2"/>
              <a:buChar char="ü"/>
            </a:pPr>
            <a:r>
              <a:rPr lang="tr-TR" sz="1600" dirty="0">
                <a:latin typeface="Times New Roman" panose="02020603050405020304" pitchFamily="18" charset="0"/>
                <a:cs typeface="Times New Roman" panose="02020603050405020304" pitchFamily="18" charset="0"/>
              </a:rPr>
              <a:t>Yürütülme biçimi ise uluslararası toplantılar, doruk toplantıları, ikili ziyaretler, hükümet başkanları ve bakanlar düzeyinde görüşmeler.</a:t>
            </a:r>
          </a:p>
          <a:p>
            <a:pPr marL="685800" lvl="2" indent="-285750">
              <a:buFont typeface="Wingdings" panose="05000000000000000000" pitchFamily="2" charset="2"/>
              <a:buChar char="ü"/>
            </a:pPr>
            <a:r>
              <a:rPr lang="tr-TR" sz="1600" dirty="0">
                <a:latin typeface="Times New Roman" panose="02020603050405020304" pitchFamily="18" charset="0"/>
                <a:cs typeface="Times New Roman" panose="02020603050405020304" pitchFamily="18" charset="0"/>
              </a:rPr>
              <a:t>Terörizm, kitle imha silahlarının yaygın hale gelmesi, salgın hastalıklar ve çevre.</a:t>
            </a:r>
          </a:p>
          <a:p>
            <a:pPr marL="400050" lvl="2" indent="0">
              <a:buNone/>
            </a:pPr>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3133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endParaRPr lang="tr-TR" sz="3200" dirty="0">
              <a:solidFill>
                <a:srgbClr val="FF0000"/>
              </a:solidFill>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sz="quarter" idx="1"/>
          </p:nvPr>
        </p:nvSpPr>
        <p:spPr>
          <a:xfrm>
            <a:off x="437321" y="2112775"/>
            <a:ext cx="11319249" cy="4430012"/>
          </a:xfrm>
        </p:spPr>
        <p:txBody>
          <a:bodyPr>
            <a:normAutofit/>
          </a:bodyPr>
          <a:lstStyle/>
          <a:p>
            <a:pPr marL="0" indent="0" algn="just">
              <a:buNone/>
            </a:pPr>
            <a:r>
              <a:rPr lang="tr-TR" sz="2000" b="1" dirty="0">
                <a:latin typeface="Times New Roman" panose="02020603050405020304" pitchFamily="18" charset="0"/>
                <a:cs typeface="Times New Roman" panose="02020603050405020304" pitchFamily="18" charset="0"/>
              </a:rPr>
              <a:t>Çevre Diplomasisi</a:t>
            </a:r>
            <a:r>
              <a:rPr lang="tr-TR" sz="2000" dirty="0">
                <a:latin typeface="Times New Roman" panose="02020603050405020304" pitchFamily="18" charset="0"/>
                <a:cs typeface="Times New Roman" panose="02020603050405020304" pitchFamily="18" charset="0"/>
              </a:rPr>
              <a:t>: hükümetler nezdindeki çabalarına dayanan ve uluslararası ortamlarda gerçekleştirilen, küresel boyutlara ulaşmış çevre sorunlarını çözmeyi amaçlayan diplomasi türü. </a:t>
            </a:r>
          </a:p>
          <a:p>
            <a:pPr>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Amaç; Çevreyi korumak, çevre hukukunun oluşturulması ve uygulanması.</a:t>
            </a:r>
          </a:p>
          <a:p>
            <a:pPr>
              <a:buFont typeface="Wingdings" panose="05000000000000000000" pitchFamily="2" charset="2"/>
              <a:buChar char="ü"/>
            </a:pPr>
            <a:endParaRPr lang="tr-TR"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Konusu; İklim değişikliği, iklim göçü, su kıtlığı, biyolojik çeşitliliğin azalması, hava kirliliği, sürdürülebilir kalkınma.</a:t>
            </a:r>
          </a:p>
          <a:p>
            <a:pPr>
              <a:buFont typeface="Wingdings" panose="05000000000000000000" pitchFamily="2" charset="2"/>
              <a:buChar char="ü"/>
            </a:pPr>
            <a:endParaRPr lang="tr-TR" sz="2000" dirty="0">
              <a:latin typeface="Times New Roman" panose="02020603050405020304" pitchFamily="18" charset="0"/>
              <a:cs typeface="Times New Roman" panose="02020603050405020304" pitchFamily="18" charset="0"/>
            </a:endParaRPr>
          </a:p>
          <a:p>
            <a:pPr marL="400050">
              <a:buFont typeface="Wingdings" panose="05000000000000000000" pitchFamily="2" charset="2"/>
              <a:buChar char="ü"/>
            </a:pPr>
            <a:r>
              <a:rPr lang="tr-TR" sz="2000" dirty="0">
                <a:latin typeface="Times New Roman" panose="02020603050405020304" pitchFamily="18" charset="0"/>
                <a:cs typeface="Times New Roman" panose="02020603050405020304" pitchFamily="18" charset="0"/>
              </a:rPr>
              <a:t>Çevre </a:t>
            </a:r>
            <a:r>
              <a:rPr lang="tr-TR" sz="2000" dirty="0" err="1">
                <a:latin typeface="Times New Roman" panose="02020603050405020304" pitchFamily="18" charset="0"/>
                <a:cs typeface="Times New Roman" panose="02020603050405020304" pitchFamily="18" charset="0"/>
              </a:rPr>
              <a:t>Diplomasisi’nin</a:t>
            </a:r>
            <a:r>
              <a:rPr lang="tr-TR" sz="2000" dirty="0">
                <a:latin typeface="Times New Roman" panose="02020603050405020304" pitchFamily="18" charset="0"/>
                <a:cs typeface="Times New Roman" panose="02020603050405020304" pitchFamily="18" charset="0"/>
              </a:rPr>
              <a:t> yöntemi; çevre sorunlarına  odaklanan uluslararası konferanslar ve sözleşmeler, çok taraflı etkileşimler ve bağlayıcı vaatler ile devletlerin </a:t>
            </a:r>
            <a:r>
              <a:rPr lang="tr-TR" sz="2000" dirty="0" err="1">
                <a:latin typeface="Times New Roman" panose="02020603050405020304" pitchFamily="18" charset="0"/>
                <a:cs typeface="Times New Roman" panose="02020603050405020304" pitchFamily="18" charset="0"/>
              </a:rPr>
              <a:t>iknâsı</a:t>
            </a:r>
            <a:r>
              <a:rPr lang="tr-TR" sz="2000" dirty="0">
                <a:latin typeface="Times New Roman" panose="02020603050405020304" pitchFamily="18" charset="0"/>
                <a:cs typeface="Times New Roman" panose="02020603050405020304" pitchFamily="18" charset="0"/>
              </a:rPr>
              <a:t>.</a:t>
            </a:r>
          </a:p>
          <a:p>
            <a:pPr marL="0" indent="0">
              <a:buNone/>
            </a:pPr>
            <a:endParaRPr lang="tr-TR" sz="1700" dirty="0">
              <a:latin typeface="Times New Roman" panose="02020603050405020304" pitchFamily="18" charset="0"/>
              <a:cs typeface="Times New Roman" panose="02020603050405020304" pitchFamily="18" charset="0"/>
            </a:endParaRPr>
          </a:p>
          <a:p>
            <a:pPr lvl="1">
              <a:buFont typeface="Arial" panose="020B0604020202020204" pitchFamily="34" charset="0"/>
              <a:buChar char="•"/>
            </a:pPr>
            <a:endParaRPr lang="tr-TR" sz="1800" dirty="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51103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55009-073D-EF54-D170-45457D0C9182}"/>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543393C7-D25B-E949-EF0E-D9B37D75A65C}"/>
              </a:ext>
            </a:extLst>
          </p:cNvPr>
          <p:cNvSpPr>
            <a:spLocks noGrp="1"/>
          </p:cNvSpPr>
          <p:nvPr>
            <p:ph type="title"/>
          </p:nvPr>
        </p:nvSpPr>
        <p:spPr/>
        <p:txBody>
          <a:bodyPr>
            <a:normAutofit/>
          </a:bodyPr>
          <a:lstStyle/>
          <a:p>
            <a:pPr algn="ctr"/>
            <a:br>
              <a:rPr lang="tr-TR" dirty="0"/>
            </a:br>
            <a:endParaRPr lang="tr-TR" dirty="0"/>
          </a:p>
        </p:txBody>
      </p:sp>
      <p:sp>
        <p:nvSpPr>
          <p:cNvPr id="3" name="İçerik Yer Tutucusu 2">
            <a:extLst>
              <a:ext uri="{FF2B5EF4-FFF2-40B4-BE49-F238E27FC236}">
                <a16:creationId xmlns:a16="http://schemas.microsoft.com/office/drawing/2014/main" id="{643D32C9-C21C-54D6-B318-F0CA1F3FD946}"/>
              </a:ext>
            </a:extLst>
          </p:cNvPr>
          <p:cNvSpPr>
            <a:spLocks noGrp="1"/>
          </p:cNvSpPr>
          <p:nvPr>
            <p:ph idx="1"/>
          </p:nvPr>
        </p:nvSpPr>
        <p:spPr>
          <a:xfrm>
            <a:off x="581192" y="2180496"/>
            <a:ext cx="11029615" cy="4230136"/>
          </a:xfrm>
        </p:spPr>
        <p:txBody>
          <a:bodyPr>
            <a:normAutofit/>
          </a:bodyPr>
          <a:lstStyle/>
          <a:p>
            <a:endParaRPr lang="tr-TR" sz="2200" dirty="0"/>
          </a:p>
          <a:p>
            <a:r>
              <a:rPr lang="tr-TR" sz="2200" dirty="0"/>
              <a:t>Tarihsel bağlamda Çevre </a:t>
            </a:r>
            <a:r>
              <a:rPr lang="tr-TR" sz="2200" dirty="0" err="1"/>
              <a:t>Diplomasisi’nin</a:t>
            </a:r>
            <a:r>
              <a:rPr lang="tr-TR" sz="2200" dirty="0"/>
              <a:t> ortaya çıkış sürecini incelediğimizde ilk diplomatik girişimlerin 1946 yılında imzalanan “International </a:t>
            </a:r>
            <a:r>
              <a:rPr lang="tr-TR" sz="2200" dirty="0" err="1"/>
              <a:t>Convention</a:t>
            </a:r>
            <a:r>
              <a:rPr lang="tr-TR" sz="2200" dirty="0"/>
              <a:t> </a:t>
            </a:r>
            <a:r>
              <a:rPr lang="tr-TR" sz="2200" dirty="0" err="1"/>
              <a:t>for</a:t>
            </a:r>
            <a:r>
              <a:rPr lang="tr-TR" sz="2200" dirty="0"/>
              <a:t> </a:t>
            </a:r>
            <a:r>
              <a:rPr lang="tr-TR" sz="2200" dirty="0" err="1"/>
              <a:t>the</a:t>
            </a:r>
            <a:r>
              <a:rPr lang="tr-TR" sz="2200" dirty="0"/>
              <a:t> </a:t>
            </a:r>
            <a:r>
              <a:rPr lang="tr-TR" sz="2200" dirty="0" err="1"/>
              <a:t>Regulation</a:t>
            </a:r>
            <a:r>
              <a:rPr lang="tr-TR" sz="2200" dirty="0"/>
              <a:t> of </a:t>
            </a:r>
            <a:r>
              <a:rPr lang="tr-TR" sz="2200" dirty="0" err="1"/>
              <a:t>Whaling</a:t>
            </a:r>
            <a:r>
              <a:rPr lang="tr-TR" sz="2200" dirty="0"/>
              <a:t>” (Uluslararası Balina Avcılığının Düzenlenmesi Sözleşmesi) ile başladığı belirtilmiştir. </a:t>
            </a:r>
          </a:p>
          <a:p>
            <a:r>
              <a:rPr lang="tr-TR" sz="2200" dirty="0"/>
              <a:t>Ancak literatürde 1713 </a:t>
            </a:r>
            <a:r>
              <a:rPr lang="tr-TR" sz="2200" dirty="0" err="1">
                <a:solidFill>
                  <a:srgbClr val="FF0000"/>
                </a:solidFill>
              </a:rPr>
              <a:t>Utrecth</a:t>
            </a:r>
            <a:r>
              <a:rPr lang="tr-TR" sz="2200" dirty="0">
                <a:solidFill>
                  <a:srgbClr val="FF0000"/>
                </a:solidFill>
              </a:rPr>
              <a:t> Antlaşması </a:t>
            </a:r>
            <a:r>
              <a:rPr lang="tr-TR" sz="2200" dirty="0"/>
              <a:t>sonrası Fransa ve İngiltere arasında balıkçılık alanında yaşanan görüşmelerin Çevre </a:t>
            </a:r>
            <a:r>
              <a:rPr lang="tr-TR" sz="2200" dirty="0" err="1"/>
              <a:t>Diplomasisi’nin</a:t>
            </a:r>
            <a:r>
              <a:rPr lang="tr-TR" sz="2200" dirty="0"/>
              <a:t> temelini oluşturduğunu, hatta temellerinin 14. yüzyıla dayandığını belirten çalışmalar da mevcuttur. </a:t>
            </a:r>
          </a:p>
          <a:p>
            <a:r>
              <a:rPr lang="tr-TR" sz="2200" dirty="0"/>
              <a:t>Sürecin başlangıcı 14.  yüzyıldaki balıkçılık alanında yaşanan gelişmelere dayandırılsa da, 1960’lı ve 1970’lı yıllar çevresel sorunlarının küreselleşmesinde, dolayısıyla diplomasinin gelişmesinde önemli rol oynamıştır. </a:t>
            </a:r>
          </a:p>
          <a:p>
            <a:pPr marL="0" indent="0" algn="ctr">
              <a:buNone/>
            </a:pPr>
            <a:endParaRPr lang="tr-TR" sz="5000" b="1" dirty="0">
              <a:solidFill>
                <a:srgbClr val="000000"/>
              </a:solidFill>
              <a:latin typeface="Times New Roman" panose="02020603050405020304" pitchFamily="18" charset="0"/>
              <a:ea typeface="Malgun Gothic" panose="020B0503020000020004" pitchFamily="34" charset="-127"/>
              <a:cs typeface="Times New Roman" panose="02020603050405020304" pitchFamily="18" charset="0"/>
            </a:endParaRPr>
          </a:p>
        </p:txBody>
      </p:sp>
      <p:grpSp>
        <p:nvGrpSpPr>
          <p:cNvPr id="5" name="Grup 4">
            <a:extLst>
              <a:ext uri="{FF2B5EF4-FFF2-40B4-BE49-F238E27FC236}">
                <a16:creationId xmlns:a16="http://schemas.microsoft.com/office/drawing/2014/main" id="{CD878345-3A62-AB78-32A2-18C618F3C597}"/>
              </a:ext>
            </a:extLst>
          </p:cNvPr>
          <p:cNvGrpSpPr/>
          <p:nvPr/>
        </p:nvGrpSpPr>
        <p:grpSpPr>
          <a:xfrm>
            <a:off x="799959" y="892276"/>
            <a:ext cx="10893052" cy="823680"/>
            <a:chOff x="0" y="8602"/>
            <a:chExt cx="10893052" cy="823680"/>
          </a:xfrm>
        </p:grpSpPr>
        <p:sp>
          <p:nvSpPr>
            <p:cNvPr id="6" name="Dikdörtgen: Köşeleri Yuvarlatılmış 5">
              <a:extLst>
                <a:ext uri="{FF2B5EF4-FFF2-40B4-BE49-F238E27FC236}">
                  <a16:creationId xmlns:a16="http://schemas.microsoft.com/office/drawing/2014/main" id="{F810A503-D332-A78F-2EC7-922BD59CEA6C}"/>
                </a:ext>
              </a:extLst>
            </p:cNvPr>
            <p:cNvSpPr/>
            <p:nvPr/>
          </p:nvSpPr>
          <p:spPr>
            <a:xfrm>
              <a:off x="0" y="8602"/>
              <a:ext cx="10893052" cy="82368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7" name="Dikdörtgen: Köşeleri Yuvarlatılmış 4">
              <a:extLst>
                <a:ext uri="{FF2B5EF4-FFF2-40B4-BE49-F238E27FC236}">
                  <a16:creationId xmlns:a16="http://schemas.microsoft.com/office/drawing/2014/main" id="{73E23C9C-DA42-6CF8-7D96-C1A4F7B81122}"/>
                </a:ext>
              </a:extLst>
            </p:cNvPr>
            <p:cNvSpPr txBox="1"/>
            <p:nvPr/>
          </p:nvSpPr>
          <p:spPr>
            <a:xfrm>
              <a:off x="40209" y="48811"/>
              <a:ext cx="10812634" cy="7432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endParaRPr lang="tr-TR" sz="2600" kern="1200" dirty="0"/>
            </a:p>
          </p:txBody>
        </p:sp>
      </p:grpSp>
    </p:spTree>
    <p:extLst>
      <p:ext uri="{BB962C8B-B14F-4D97-AF65-F5344CB8AC3E}">
        <p14:creationId xmlns:p14="http://schemas.microsoft.com/office/powerpoint/2010/main" val="59949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241E0-081F-76EC-2508-4EFF619206C0}"/>
            </a:ext>
          </a:extLst>
        </p:cNvPr>
        <p:cNvGrpSpPr/>
        <p:nvPr/>
      </p:nvGrpSpPr>
      <p:grpSpPr>
        <a:xfrm>
          <a:off x="0" y="0"/>
          <a:ext cx="0" cy="0"/>
          <a:chOff x="0" y="0"/>
          <a:chExt cx="0" cy="0"/>
        </a:xfrm>
      </p:grpSpPr>
      <p:graphicFrame>
        <p:nvGraphicFramePr>
          <p:cNvPr id="4" name="Diyagram 3">
            <a:extLst>
              <a:ext uri="{FF2B5EF4-FFF2-40B4-BE49-F238E27FC236}">
                <a16:creationId xmlns:a16="http://schemas.microsoft.com/office/drawing/2014/main" id="{8A6315DD-2B52-FFFD-59A3-F321B616BD12}"/>
              </a:ext>
            </a:extLst>
          </p:cNvPr>
          <p:cNvGraphicFramePr/>
          <p:nvPr>
            <p:extLst>
              <p:ext uri="{D42A27DB-BD31-4B8C-83A1-F6EECF244321}">
                <p14:modId xmlns:p14="http://schemas.microsoft.com/office/powerpoint/2010/main" val="303622110"/>
              </p:ext>
            </p:extLst>
          </p:nvPr>
        </p:nvGraphicFramePr>
        <p:xfrm>
          <a:off x="581192" y="702155"/>
          <a:ext cx="11029616" cy="10086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İçerik Yer Tutucusu 2">
            <a:extLst>
              <a:ext uri="{FF2B5EF4-FFF2-40B4-BE49-F238E27FC236}">
                <a16:creationId xmlns:a16="http://schemas.microsoft.com/office/drawing/2014/main" id="{67A72A50-0331-7CF4-967B-B07508D9DBDA}"/>
              </a:ext>
            </a:extLst>
          </p:cNvPr>
          <p:cNvSpPr>
            <a:spLocks noGrp="1"/>
          </p:cNvSpPr>
          <p:nvPr>
            <p:ph idx="1"/>
          </p:nvPr>
        </p:nvSpPr>
        <p:spPr>
          <a:xfrm>
            <a:off x="581192" y="1900933"/>
            <a:ext cx="10893052" cy="4544423"/>
          </a:xfrm>
          <a:ln w="38100">
            <a:solidFill>
              <a:schemeClr val="accent2">
                <a:lumMod val="40000"/>
                <a:lumOff val="60000"/>
              </a:schemeClr>
            </a:solidFill>
            <a:extLst>
              <a:ext uri="{C807C97D-BFC1-408E-A445-0C87EB9F89A2}">
                <ask:lineSketchStyleProps xmlns:ask="http://schemas.microsoft.com/office/drawing/2018/sketchyshapes" sd="129431325">
                  <a:custGeom>
                    <a:avLst/>
                    <a:gdLst>
                      <a:gd name="connsiteX0" fmla="*/ 0 w 11029615"/>
                      <a:gd name="connsiteY0" fmla="*/ 0 h 3678303"/>
                      <a:gd name="connsiteX1" fmla="*/ 11029615 w 11029615"/>
                      <a:gd name="connsiteY1" fmla="*/ 0 h 3678303"/>
                      <a:gd name="connsiteX2" fmla="*/ 11029615 w 11029615"/>
                      <a:gd name="connsiteY2" fmla="*/ 3678303 h 3678303"/>
                      <a:gd name="connsiteX3" fmla="*/ 0 w 11029615"/>
                      <a:gd name="connsiteY3" fmla="*/ 3678303 h 3678303"/>
                      <a:gd name="connsiteX4" fmla="*/ 0 w 11029615"/>
                      <a:gd name="connsiteY4" fmla="*/ 0 h 36783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029615" h="3678303" fill="none" extrusionOk="0">
                        <a:moveTo>
                          <a:pt x="0" y="0"/>
                        </a:moveTo>
                        <a:cubicBezTo>
                          <a:pt x="2605300" y="126679"/>
                          <a:pt x="5757725" y="76970"/>
                          <a:pt x="11029615" y="0"/>
                        </a:cubicBezTo>
                        <a:cubicBezTo>
                          <a:pt x="10901549" y="1024467"/>
                          <a:pt x="11125235" y="1993054"/>
                          <a:pt x="11029615" y="3678303"/>
                        </a:cubicBezTo>
                        <a:cubicBezTo>
                          <a:pt x="7901426" y="3784062"/>
                          <a:pt x="4581157" y="3690140"/>
                          <a:pt x="0" y="3678303"/>
                        </a:cubicBezTo>
                        <a:cubicBezTo>
                          <a:pt x="8255" y="2523021"/>
                          <a:pt x="-100030" y="623149"/>
                          <a:pt x="0" y="0"/>
                        </a:cubicBezTo>
                        <a:close/>
                      </a:path>
                      <a:path w="11029615" h="3678303" stroke="0" extrusionOk="0">
                        <a:moveTo>
                          <a:pt x="0" y="0"/>
                        </a:moveTo>
                        <a:cubicBezTo>
                          <a:pt x="1650970" y="122620"/>
                          <a:pt x="8294493" y="-8152"/>
                          <a:pt x="11029615" y="0"/>
                        </a:cubicBezTo>
                        <a:cubicBezTo>
                          <a:pt x="11059986" y="1435688"/>
                          <a:pt x="11003331" y="2964534"/>
                          <a:pt x="11029615" y="3678303"/>
                        </a:cubicBezTo>
                        <a:cubicBezTo>
                          <a:pt x="7152854" y="3567469"/>
                          <a:pt x="3587800" y="3834855"/>
                          <a:pt x="0" y="3678303"/>
                        </a:cubicBezTo>
                        <a:cubicBezTo>
                          <a:pt x="-100108" y="2989575"/>
                          <a:pt x="-79998" y="734215"/>
                          <a:pt x="0" y="0"/>
                        </a:cubicBezTo>
                        <a:close/>
                      </a:path>
                    </a:pathLst>
                  </a:custGeom>
                  <ask:type>
                    <ask:lineSketchNone/>
                  </ask:type>
                </ask:lineSketchStyleProps>
              </a:ext>
            </a:extLst>
          </a:ln>
        </p:spPr>
        <p:txBody>
          <a:bodyPr>
            <a:normAutofit/>
          </a:bodyPr>
          <a:lstStyle/>
          <a:p>
            <a:pPr marL="0" indent="0">
              <a:buNone/>
            </a:pPr>
            <a:r>
              <a:rPr lang="tr-TR" sz="2200" b="1" dirty="0"/>
              <a:t>Zira Çevre Diplomasisi süreç içerisinde kendisine üç çeşit uygulama alanı oluşturmuştur. </a:t>
            </a:r>
          </a:p>
          <a:p>
            <a:r>
              <a:rPr lang="tr-TR" sz="2200" dirty="0">
                <a:solidFill>
                  <a:srgbClr val="FF0000"/>
                </a:solidFill>
              </a:rPr>
              <a:t>Bunlardan ilki </a:t>
            </a:r>
            <a:r>
              <a:rPr lang="tr-TR" sz="2200" dirty="0"/>
              <a:t>balıkçılık alanında olası çatışmayı önlemeye yönelik girişimlerdir. </a:t>
            </a:r>
            <a:r>
              <a:rPr lang="tr-TR" sz="2200" dirty="0">
                <a:solidFill>
                  <a:srgbClr val="FF0000"/>
                </a:solidFill>
              </a:rPr>
              <a:t>Sonraki adım </a:t>
            </a:r>
            <a:r>
              <a:rPr lang="tr-TR" sz="2200" dirty="0"/>
              <a:t>1970’ler ve 1990’lardaki </a:t>
            </a:r>
            <a:r>
              <a:rPr lang="tr-TR" sz="2200" dirty="0">
                <a:solidFill>
                  <a:srgbClr val="FF0000"/>
                </a:solidFill>
              </a:rPr>
              <a:t>çok taraflı antlaşmaları kapsamakta</a:t>
            </a:r>
            <a:r>
              <a:rPr lang="tr-TR" sz="2200" dirty="0"/>
              <a:t>, </a:t>
            </a:r>
            <a:r>
              <a:rPr lang="tr-TR" sz="2200" dirty="0">
                <a:solidFill>
                  <a:srgbClr val="FF0000"/>
                </a:solidFill>
              </a:rPr>
              <a:t>bir sonraki süreç ise küresel sözleşmelere dayanmaktadır. </a:t>
            </a:r>
          </a:p>
          <a:p>
            <a:pPr algn="just"/>
            <a:r>
              <a:rPr lang="tr-TR" sz="2200" dirty="0"/>
              <a:t>20. Yüzyılda Çevre Diplomasisi 1973 yılında Birleşmiş Milletler Çevre Programı’nın kurulması sonrasında geçerlilik kazanmış, terim olarak ise 1992 yılında düzenlenen Birlemiş Milletler Çevre ve Kalkınma Konferansı sonrasında yaygın bir şekilde kullanılmaya başlanmıştır. </a:t>
            </a:r>
          </a:p>
          <a:p>
            <a:pPr marL="0" indent="0" algn="ctr">
              <a:buNone/>
            </a:pPr>
            <a:endParaRPr lang="tr-TR" b="1" dirty="0"/>
          </a:p>
        </p:txBody>
      </p:sp>
      <p:grpSp>
        <p:nvGrpSpPr>
          <p:cNvPr id="2" name="Grup 1">
            <a:extLst>
              <a:ext uri="{FF2B5EF4-FFF2-40B4-BE49-F238E27FC236}">
                <a16:creationId xmlns:a16="http://schemas.microsoft.com/office/drawing/2014/main" id="{2B3A72CE-539C-8929-2651-B647BF387F70}"/>
              </a:ext>
            </a:extLst>
          </p:cNvPr>
          <p:cNvGrpSpPr/>
          <p:nvPr/>
        </p:nvGrpSpPr>
        <p:grpSpPr>
          <a:xfrm>
            <a:off x="799959" y="892276"/>
            <a:ext cx="10893052" cy="823680"/>
            <a:chOff x="0" y="8602"/>
            <a:chExt cx="10893052" cy="823680"/>
          </a:xfrm>
        </p:grpSpPr>
        <p:sp>
          <p:nvSpPr>
            <p:cNvPr id="5" name="Dikdörtgen: Köşeleri Yuvarlatılmış 4">
              <a:extLst>
                <a:ext uri="{FF2B5EF4-FFF2-40B4-BE49-F238E27FC236}">
                  <a16:creationId xmlns:a16="http://schemas.microsoft.com/office/drawing/2014/main" id="{D666C0E2-1835-8D03-9228-0D1002D7997B}"/>
                </a:ext>
              </a:extLst>
            </p:cNvPr>
            <p:cNvSpPr/>
            <p:nvPr/>
          </p:nvSpPr>
          <p:spPr>
            <a:xfrm>
              <a:off x="0" y="8602"/>
              <a:ext cx="10893052" cy="823680"/>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6" name="Dikdörtgen: Köşeleri Yuvarlatılmış 4">
              <a:extLst>
                <a:ext uri="{FF2B5EF4-FFF2-40B4-BE49-F238E27FC236}">
                  <a16:creationId xmlns:a16="http://schemas.microsoft.com/office/drawing/2014/main" id="{86A2A229-2BC8-5424-0E32-326993DDA4D9}"/>
                </a:ext>
              </a:extLst>
            </p:cNvPr>
            <p:cNvSpPr txBox="1"/>
            <p:nvPr/>
          </p:nvSpPr>
          <p:spPr>
            <a:xfrm>
              <a:off x="40209" y="48811"/>
              <a:ext cx="10812634" cy="74326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4300" tIns="114300" rIns="114300" bIns="114300" numCol="1" spcCol="1270" anchor="ctr" anchorCtr="0">
              <a:noAutofit/>
            </a:bodyPr>
            <a:lstStyle/>
            <a:p>
              <a:pPr marL="0" lvl="0" indent="0" algn="ctr" defTabSz="1333500">
                <a:lnSpc>
                  <a:spcPct val="90000"/>
                </a:lnSpc>
                <a:spcBef>
                  <a:spcPct val="0"/>
                </a:spcBef>
                <a:spcAft>
                  <a:spcPct val="35000"/>
                </a:spcAft>
                <a:buNone/>
              </a:pPr>
              <a:endParaRPr lang="tr-TR" sz="2600" kern="1200" dirty="0"/>
            </a:p>
          </p:txBody>
        </p:sp>
      </p:grpSp>
    </p:spTree>
    <p:extLst>
      <p:ext uri="{BB962C8B-B14F-4D97-AF65-F5344CB8AC3E}">
        <p14:creationId xmlns:p14="http://schemas.microsoft.com/office/powerpoint/2010/main" val="367608714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Kar Payı">
  <a:themeElements>
    <a:clrScheme name="Kar Payı">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Kar Payı">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r Payı">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825703E-1181-4ADA-9259-C06997C964A8}">
  <we:reference id="wa104178141" version="4.3.3.0" store="tr-TR" storeType="OMEX"/>
  <we:alternateReferences>
    <we:reference id="WA104178141" version="4.3.3.0" store="WA10417814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Paket</Template>
  <TotalTime>5001</TotalTime>
  <Words>1361</Words>
  <Application>Microsoft Office PowerPoint</Application>
  <PresentationFormat>Geniş ekran</PresentationFormat>
  <Paragraphs>95</Paragraphs>
  <Slides>15</Slides>
  <Notes>3</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15</vt:i4>
      </vt:variant>
    </vt:vector>
  </HeadingPairs>
  <TitlesOfParts>
    <vt:vector size="22" baseType="lpstr">
      <vt:lpstr>Arial</vt:lpstr>
      <vt:lpstr>Calibri</vt:lpstr>
      <vt:lpstr>Gill Sans MT</vt:lpstr>
      <vt:lpstr>Times New Roman</vt:lpstr>
      <vt:lpstr>Wingdings</vt:lpstr>
      <vt:lpstr>Wingdings 2</vt:lpstr>
      <vt:lpstr>Kar Payı</vt:lpstr>
      <vt:lpstr>      ÇAĞ ÜNİVERİSTESİ  ULUSLARARASI İLİŞKİLER UZAKTAN TEZSİZ YÜKSEK LİSANS PROGRAMI    </vt:lpstr>
      <vt:lpstr>PowerPoint Sunusu</vt:lpstr>
      <vt:lpstr>PowerPoint Sunusu</vt:lpstr>
      <vt:lpstr>Çevre Problemlerinde Diplomasinin Rolü  </vt:lpstr>
      <vt:lpstr>PowerPoint Sunusu</vt:lpstr>
      <vt:lpstr>PowerPoint Sunusu</vt:lpstr>
      <vt:lpstr>PowerPoint Sunusu</vt:lpstr>
      <vt:lpstr> </vt:lpstr>
      <vt:lpstr>PowerPoint Sunusu</vt:lpstr>
      <vt:lpstr>PowerPoint Sunusu</vt:lpstr>
      <vt:lpstr>PowerPoint Sunusu</vt:lpstr>
      <vt:lpstr>PowerPoint Sunusu</vt:lpstr>
      <vt:lpstr>Çevre sorunları</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ANALYSIS OF THE EFFECT OF THE EUROPEAN UNION’S CLIMATE POLICIES ON UNION’S NORMATIVE POWER</dc:title>
  <dc:creator>ilke Ulutaş</dc:creator>
  <cp:lastModifiedBy>ilke Ulutaş</cp:lastModifiedBy>
  <cp:revision>125</cp:revision>
  <dcterms:created xsi:type="dcterms:W3CDTF">2023-05-08T10:53:41Z</dcterms:created>
  <dcterms:modified xsi:type="dcterms:W3CDTF">2026-07-13T10:21:17Z</dcterms:modified>
</cp:coreProperties>
</file>