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22"/>
  </p:notesMasterIdLst>
  <p:sldIdLst>
    <p:sldId id="339" r:id="rId2"/>
    <p:sldId id="283" r:id="rId3"/>
    <p:sldId id="286" r:id="rId4"/>
    <p:sldId id="287" r:id="rId5"/>
    <p:sldId id="340" r:id="rId6"/>
    <p:sldId id="282" r:id="rId7"/>
    <p:sldId id="288" r:id="rId8"/>
    <p:sldId id="289" r:id="rId9"/>
    <p:sldId id="290" r:id="rId10"/>
    <p:sldId id="291" r:id="rId11"/>
    <p:sldId id="321" r:id="rId12"/>
    <p:sldId id="341" r:id="rId13"/>
    <p:sldId id="334" r:id="rId14"/>
    <p:sldId id="325" r:id="rId15"/>
    <p:sldId id="335" r:id="rId16"/>
    <p:sldId id="301" r:id="rId17"/>
    <p:sldId id="302" r:id="rId18"/>
    <p:sldId id="342" r:id="rId19"/>
    <p:sldId id="343" r:id="rId20"/>
    <p:sldId id="344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97"/>
  </p:normalViewPr>
  <p:slideViewPr>
    <p:cSldViewPr snapToGrid="0">
      <p:cViewPr varScale="1">
        <p:scale>
          <a:sx n="119" d="100"/>
          <a:sy n="119" d="100"/>
        </p:scale>
        <p:origin x="21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57A5C-B680-764E-B973-F36C375CEFC3}" type="datetimeFigureOut">
              <a:rPr lang="tr-TR" smtClean="0"/>
              <a:t>3.11.2025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41018-64FA-2344-A32D-589443AD7B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9621-1E99-3344-B010-BC816F218E05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73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04C2-5814-434F-AA66-1B04C4116388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10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2F642-302C-E34C-B8A5-3DD3B8761D30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82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7D1-FC6E-A749-A8CA-A597B5B16D62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65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2B0F-DB72-D74E-8CC8-5593AAF20BE9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732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C21F-78F3-AD46-9AFB-6FE66D474AC2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56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B6E-A914-1040-8592-6CC81123707D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02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6597-11B4-BA49-96C9-ABACE526D9F0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3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4FCD-21CC-A54D-AFA2-903DC7E8677B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23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A2DE-A805-8E42-86E8-17FA47EF2F7E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94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2C4B-18F9-F74C-9F72-C8ED13D99AA9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13C3-4DF4-D44A-A674-FA527525EDD3}" type="datetime1">
              <a:rPr lang="tr-TR" smtClean="0"/>
              <a:t>4.11.2025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5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59E3F-911A-094C-BBBE-77B798574A74}" type="datetime1">
              <a:rPr lang="tr-TR" smtClean="0"/>
              <a:t>4.11.2025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93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3FFA-E575-F345-8E0F-5F05AB1CCFEA}" type="datetime1">
              <a:rPr lang="tr-TR" smtClean="0"/>
              <a:t>4.11.2025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69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21C9-40A0-C843-9CA6-487438504D2F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63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5B2EA-BBD6-7641-B9BC-0502DD4A3A12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64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8BB0E-9A7F-B541-8CBD-A69633D20067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Öğr. Üyesi Dilara Demirez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79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C8ED057-9607-A842-A26F-CAE7389559D6}"/>
              </a:ext>
            </a:extLst>
          </p:cNvPr>
          <p:cNvSpPr>
            <a:spLocks noGrp="1"/>
          </p:cNvSpPr>
          <p:nvPr>
            <p:ph idx="1"/>
          </p:nvPr>
        </p:nvSpPr>
        <p:spPr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Dersin Öğrenme Çıktısı: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/>
              <a:t>4. Kısa ve uzun dönem ayrımını yaparak, üretim ve maliyet ile ilgili kavram ve teorileri açıklar.</a:t>
            </a:r>
            <a:endParaRPr lang="tr-TR" sz="2400" b="1" dirty="0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8BB25DE-77D0-6841-A9B3-EF19EC68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E1E1-27E0-A443-BF55-9F38C2B56148}" type="datetime1">
              <a:rPr lang="tr-TR" smtClean="0"/>
              <a:t>4.11.2025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FEA1C72-9A58-2B4A-B863-40B953F0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984739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075765"/>
            <a:ext cx="8915400" cy="5671398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accent2"/>
                </a:solidFill>
              </a:rPr>
              <a:t>Talep fazla </a:t>
            </a:r>
            <a:r>
              <a:rPr lang="tr-TR" sz="3200" dirty="0"/>
              <a:t>ise ve </a:t>
            </a:r>
            <a:r>
              <a:rPr lang="tr-TR" sz="3200" dirty="0">
                <a:solidFill>
                  <a:schemeClr val="accent2"/>
                </a:solidFill>
              </a:rPr>
              <a:t>firma isterse</a:t>
            </a:r>
            <a:r>
              <a:rPr lang="tr-TR" sz="3200" dirty="0"/>
              <a:t>, uzun dönemde fabrika kapasitesini genişletebilir veya yeni bir fabrika daha kurabilir.</a:t>
            </a:r>
          </a:p>
          <a:p>
            <a:r>
              <a:rPr lang="tr-TR" sz="3200" dirty="0"/>
              <a:t>Böylece, </a:t>
            </a:r>
            <a:r>
              <a:rPr lang="tr-TR" sz="3200" dirty="0">
                <a:solidFill>
                  <a:schemeClr val="accent2"/>
                </a:solidFill>
              </a:rPr>
              <a:t>uzun dönem </a:t>
            </a:r>
            <a:r>
              <a:rPr lang="tr-TR" sz="3200" dirty="0"/>
              <a:t>bütün faktör girdilerinin miktarlarının değiştirilebileceği bir zaman dilimini ifade eder.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414C96-4A57-604C-AAA3-552CAAE4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534A-822A-2B46-BAA3-CD72C3508021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D3A77E-7BE1-BB49-8C02-2D80283E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18578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763793"/>
            <a:ext cx="8915400" cy="59833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accent2"/>
                </a:solidFill>
              </a:rPr>
              <a:t>Azalan Verim Kanunu: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Kısa dönemde, sabit bir faktöre eklenen her yeni değişken faktör biriminde üretim artışı azalır.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Örnek: Aynı büyüklükteki dükkâna ek personel koydukça verim bir noktadan sonra düşer.</a:t>
            </a:r>
            <a:endParaRPr lang="tr-TR" sz="32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C89A04-87C7-FC41-AA06-32F083F3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8874-9C39-8949-A356-DD15AD0748B8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9D071C-E622-5E4F-90C5-00A35605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864502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Maliyet Kavramı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59859"/>
            <a:ext cx="8915400" cy="5187304"/>
          </a:xfrm>
        </p:spPr>
        <p:txBody>
          <a:bodyPr>
            <a:noAutofit/>
          </a:bodyPr>
          <a:lstStyle/>
          <a:p>
            <a:r>
              <a:rPr lang="tr-TR" sz="2800" b="1" dirty="0"/>
              <a:t>Toplam Maliyet (Total </a:t>
            </a:r>
            <a:r>
              <a:rPr lang="tr-TR" sz="2800" b="1" dirty="0" err="1"/>
              <a:t>Cost</a:t>
            </a:r>
            <a:r>
              <a:rPr lang="tr-TR" sz="2800" b="1" dirty="0"/>
              <a:t>-TC): </a:t>
            </a:r>
            <a:r>
              <a:rPr lang="tr-TR" sz="2800" dirty="0"/>
              <a:t>Sabit + Değişken maliyet.</a:t>
            </a:r>
          </a:p>
          <a:p>
            <a:r>
              <a:rPr lang="tr-TR" sz="2800" b="1" dirty="0"/>
              <a:t>Ortalama Maliyet (</a:t>
            </a:r>
            <a:r>
              <a:rPr lang="tr-TR" sz="2800" b="1" dirty="0" err="1"/>
              <a:t>Avarage</a:t>
            </a:r>
            <a:r>
              <a:rPr lang="tr-TR" sz="2800" b="1" dirty="0"/>
              <a:t> </a:t>
            </a:r>
            <a:r>
              <a:rPr lang="tr-TR" sz="2800" b="1" dirty="0" err="1"/>
              <a:t>Cost</a:t>
            </a:r>
            <a:r>
              <a:rPr lang="tr-TR" sz="2800" b="1" dirty="0"/>
              <a:t>-AC): </a:t>
            </a:r>
            <a:r>
              <a:rPr lang="tr-TR" sz="2800" dirty="0"/>
              <a:t>Birim başına düşen maliyet. (AC= TC/</a:t>
            </a:r>
            <a:r>
              <a:rPr lang="tr-TR" sz="2800" dirty="0" err="1"/>
              <a:t>Q</a:t>
            </a:r>
            <a:r>
              <a:rPr lang="tr-TR" sz="2800" dirty="0"/>
              <a:t>)</a:t>
            </a:r>
          </a:p>
          <a:p>
            <a:r>
              <a:rPr lang="tr-TR" sz="2800" b="1" dirty="0"/>
              <a:t>Marjinal Maliyet (</a:t>
            </a:r>
            <a:r>
              <a:rPr lang="tr-TR" sz="2800" b="1" dirty="0" err="1"/>
              <a:t>Marginal</a:t>
            </a:r>
            <a:r>
              <a:rPr lang="tr-TR" sz="2800" b="1" dirty="0"/>
              <a:t> </a:t>
            </a:r>
            <a:r>
              <a:rPr lang="tr-TR" sz="2800" b="1" dirty="0" err="1"/>
              <a:t>Cost</a:t>
            </a:r>
            <a:r>
              <a:rPr lang="tr-TR" sz="2800" b="1" dirty="0"/>
              <a:t>-MC): </a:t>
            </a:r>
            <a:r>
              <a:rPr lang="tr-TR" sz="2800" dirty="0"/>
              <a:t>Üretim bir birim arttığında toplam maliyetteki değişim. (MC=ΔTC/ΔQ)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6D7795-071E-C241-985D-33F4A907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E7-DDD1-684A-B481-8207F77E8546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ECB20B-24F0-7F46-B22D-F6C9468A1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21462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Kısa Dönemde Maliyetler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1454899"/>
            <a:ext cx="6024602" cy="5105917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8849342" y="1454899"/>
            <a:ext cx="3089563" cy="4832092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b="1" dirty="0"/>
              <a:t>SM(Sabit Maliyet): </a:t>
            </a:r>
            <a:r>
              <a:rPr lang="tr-TR" sz="2200" dirty="0"/>
              <a:t>Üretimden bağımsız (örnek: kira, sigorta)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b="1" dirty="0"/>
              <a:t>DM(Değişken Maliyet): </a:t>
            </a:r>
            <a:r>
              <a:rPr lang="tr-TR" sz="2200" dirty="0"/>
              <a:t>Üretim arttıkça artar (örnek: hammadde, işçilik)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/>
              <a:t>Değişken ve sabit maliyetlerin toplamı,</a:t>
            </a:r>
            <a:r>
              <a:rPr lang="tr-TR" sz="2200" b="1" dirty="0"/>
              <a:t> toplam maliyetleri </a:t>
            </a:r>
            <a:r>
              <a:rPr lang="tr-TR" sz="2200" dirty="0"/>
              <a:t>oluştururlar.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5674ED7-84E5-7D4F-AA7E-18E923B6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14D9-2052-AF45-9E24-CF4610B4DFF5}" type="datetime1">
              <a:rPr lang="tr-TR" smtClean="0"/>
              <a:t>4.11.2025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DE4C974-D907-444C-A254-7DA653CC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73326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817581"/>
            <a:ext cx="8915400" cy="5929582"/>
          </a:xfrm>
        </p:spPr>
        <p:txBody>
          <a:bodyPr>
            <a:noAutofit/>
          </a:bodyPr>
          <a:lstStyle/>
          <a:p>
            <a:r>
              <a:rPr lang="tr-TR" sz="2800" b="1" dirty="0"/>
              <a:t>Marjinal Maliyet (</a:t>
            </a:r>
            <a:r>
              <a:rPr lang="tr-TR" sz="2800" b="1" dirty="0" err="1"/>
              <a:t>marginal</a:t>
            </a:r>
            <a:r>
              <a:rPr lang="tr-TR" sz="2800" b="1" dirty="0"/>
              <a:t> </a:t>
            </a:r>
            <a:r>
              <a:rPr lang="tr-TR" sz="2800" b="1" dirty="0" err="1"/>
              <a:t>cost</a:t>
            </a:r>
            <a:r>
              <a:rPr lang="tr-TR" sz="2800" b="1" dirty="0"/>
              <a:t> = MC), </a:t>
            </a:r>
            <a:r>
              <a:rPr lang="tr-TR" sz="2800" dirty="0"/>
              <a:t>üretilen mal miktarı 1 birim arttığında toplam maliyetteki artışı ifade eder.</a:t>
            </a:r>
          </a:p>
          <a:p>
            <a:endParaRPr lang="tr-TR" sz="2800" dirty="0"/>
          </a:p>
          <a:p>
            <a:r>
              <a:rPr lang="tr-TR" sz="2800" dirty="0"/>
              <a:t>MC =</a:t>
            </a:r>
            <a:r>
              <a:rPr lang="tr-TR" sz="2800" u="sng" dirty="0"/>
              <a:t>Toplam maliyetteki değişme</a:t>
            </a:r>
            <a:r>
              <a:rPr lang="tr-TR" sz="2800" dirty="0"/>
              <a:t>  </a:t>
            </a:r>
            <a:r>
              <a:rPr lang="tr-TR" sz="2800" u="sng" dirty="0"/>
              <a:t> </a:t>
            </a:r>
          </a:p>
          <a:p>
            <a:pPr marL="0" indent="0">
              <a:buNone/>
            </a:pPr>
            <a:r>
              <a:rPr lang="tr-TR" sz="2800" dirty="0"/>
              <a:t>			Üretilen mal miktarındaki değişme</a:t>
            </a:r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6D7795-071E-C241-985D-33F4A907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92702-FB21-6F4C-9653-7066D05C91AE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ECB20B-24F0-7F46-B22D-F6C9468A1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810904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370939"/>
            <a:ext cx="7201151" cy="5518639"/>
          </a:xfrm>
          <a:prstGeom prst="rect">
            <a:avLst/>
          </a:prstGeo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CA5253-4A25-734F-BC89-944B5D20D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B1C1B-8E25-8D43-8666-BA8BA1FB8528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B4A75E-E31D-BE4E-ADCF-2509BA747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F5946B92-0B95-2B8E-A579-C3CB04CAFA90}"/>
              </a:ext>
            </a:extLst>
          </p:cNvPr>
          <p:cNvSpPr txBox="1"/>
          <p:nvPr/>
        </p:nvSpPr>
        <p:spPr>
          <a:xfrm>
            <a:off x="3043518" y="5645496"/>
            <a:ext cx="6104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dirty="0"/>
              <a:t>MC ve </a:t>
            </a:r>
            <a:r>
              <a:rPr lang="tr-TR" sz="1800" dirty="0" err="1"/>
              <a:t>AC’nin</a:t>
            </a:r>
            <a:r>
              <a:rPr lang="tr-TR" sz="1800" dirty="0"/>
              <a:t> ilişkisi: MC, </a:t>
            </a:r>
            <a:r>
              <a:rPr lang="tr-TR" sz="1800" dirty="0" err="1"/>
              <a:t>AC’nin</a:t>
            </a:r>
            <a:r>
              <a:rPr lang="tr-TR" sz="1800" dirty="0"/>
              <a:t> altında olduğunda AC düşer; üstünde olduğunda AC artar.</a:t>
            </a:r>
          </a:p>
        </p:txBody>
      </p:sp>
    </p:spTree>
    <p:extLst>
      <p:ext uri="{BB962C8B-B14F-4D97-AF65-F5344CB8AC3E}">
        <p14:creationId xmlns:p14="http://schemas.microsoft.com/office/powerpoint/2010/main" val="252998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Uzun Dönemde Maliyetler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r>
              <a:rPr lang="tr-TR" sz="3200" dirty="0"/>
              <a:t>Uzun dönemde tüm girdiler </a:t>
            </a:r>
            <a:r>
              <a:rPr lang="tr-TR" sz="3200" dirty="0">
                <a:solidFill>
                  <a:schemeClr val="accent2"/>
                </a:solidFill>
              </a:rPr>
              <a:t>değişkendir.</a:t>
            </a:r>
          </a:p>
          <a:p>
            <a:r>
              <a:rPr lang="tr-TR" sz="3200" dirty="0"/>
              <a:t>Uzun dönemde bir firma istediği ölçekte (büyüklükte) fabrika kurabilir veya faaliyette olan fabrikasını </a:t>
            </a:r>
            <a:r>
              <a:rPr lang="tr-TR" sz="3200" dirty="0">
                <a:solidFill>
                  <a:schemeClr val="accent2"/>
                </a:solidFill>
              </a:rPr>
              <a:t>büyütebilir.</a:t>
            </a:r>
          </a:p>
          <a:p>
            <a:r>
              <a:rPr lang="tr-TR" sz="3200" b="1" dirty="0"/>
              <a:t>Ölçek Ekonomileri: </a:t>
            </a:r>
            <a:r>
              <a:rPr lang="tr-TR" sz="3200" dirty="0"/>
              <a:t>Üretim arttıkça ortalama maliyet düşer.</a:t>
            </a:r>
          </a:p>
          <a:p>
            <a:r>
              <a:rPr lang="tr-TR" sz="3200" b="1" dirty="0"/>
              <a:t>Olumsuz Ölçek Ekonomisi: </a:t>
            </a:r>
            <a:r>
              <a:rPr lang="tr-TR" sz="3200" dirty="0"/>
              <a:t>Çok büyük ölçeklerde verim azalabilir.</a:t>
            </a:r>
          </a:p>
          <a:p>
            <a:endParaRPr lang="tr-TR" sz="3200" dirty="0">
              <a:solidFill>
                <a:schemeClr val="accent2"/>
              </a:solidFill>
            </a:endParaRPr>
          </a:p>
          <a:p>
            <a:endParaRPr lang="tr-TR" sz="3200" dirty="0"/>
          </a:p>
          <a:p>
            <a:endParaRPr lang="tr-TR" sz="3200" dirty="0"/>
          </a:p>
          <a:p>
            <a:endParaRPr lang="tr-TR" sz="32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B5BFE-3292-CE4C-B63F-289B1B85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DEE7-431F-E249-B2C0-0F29CCC07E34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5D1E89-CD1A-E44F-9780-58CD07AE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065905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Kısa ve Uzun Dönem Ortalama Maliyet Eğrisi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21DFE-49B7-EE4B-9793-718420BE4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A5DC-C7BC-7C40-A6F1-F22746C79910}" type="datetime1">
              <a:rPr lang="tr-TR" smtClean="0"/>
              <a:t>4.11.2025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870C2E-6247-514F-86A1-EA940B476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2FC68ED-F7D2-51D7-9317-2F1F535B0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1899447"/>
            <a:ext cx="7959636" cy="484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55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Verimlilik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r>
              <a:rPr lang="tr-TR" sz="2800" dirty="0"/>
              <a:t>Tanım: Çıktının, kullanılan girdi miktarına oranı.</a:t>
            </a:r>
          </a:p>
          <a:p>
            <a:r>
              <a:rPr lang="tr-TR" sz="2800" dirty="0">
                <a:solidFill>
                  <a:schemeClr val="accent2"/>
                </a:solidFill>
              </a:rPr>
              <a:t>Verimlilik = Çıktı / Girdi</a:t>
            </a:r>
          </a:p>
          <a:p>
            <a:endParaRPr lang="tr-TR" sz="2800" dirty="0"/>
          </a:p>
          <a:p>
            <a:r>
              <a:rPr lang="tr-TR" sz="2800" dirty="0"/>
              <a:t>Verimlilik artışı → Maliyet azalması → Rekabet gücü artışı.</a:t>
            </a:r>
          </a:p>
          <a:p>
            <a:r>
              <a:rPr lang="tr-TR" sz="2800" dirty="0"/>
              <a:t>Örnek: Bankacılıkta dijitalleşme ile işlem başına maliyetin düşmesi.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B5BFE-3292-CE4C-B63F-289B1B85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DEE7-431F-E249-B2C0-0F29CCC07E34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5D1E89-CD1A-E44F-9780-58CD07AE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7006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Uygulama I – Maliyet Avı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97173"/>
            <a:ext cx="8915400" cy="5241092"/>
          </a:xfrm>
        </p:spPr>
        <p:txBody>
          <a:bodyPr>
            <a:noAutofit/>
          </a:bodyPr>
          <a:lstStyle/>
          <a:p>
            <a:r>
              <a:rPr lang="tr-TR" sz="2800" b="1" dirty="0"/>
              <a:t>Amaç: </a:t>
            </a:r>
            <a:r>
              <a:rPr lang="tr-TR" sz="2800" dirty="0"/>
              <a:t>Yerel işletme gözlemiyle maliyet türlerini fark etmek.</a:t>
            </a:r>
          </a:p>
          <a:p>
            <a:r>
              <a:rPr lang="tr-TR" sz="2800" b="1" dirty="0"/>
              <a:t>Görev: </a:t>
            </a:r>
            <a:r>
              <a:rPr lang="tr-TR" sz="2800" dirty="0"/>
              <a:t>Her öğrenci yakın çevresindeki küçük bir işletmeyi seçer (örneğin: kafeterya, dönerci, kuaför).</a:t>
            </a:r>
          </a:p>
          <a:p>
            <a:r>
              <a:rPr lang="tr-TR" sz="2800" dirty="0"/>
              <a:t>İncelenecek Noktalar:</a:t>
            </a:r>
          </a:p>
          <a:p>
            <a:pPr lvl="1"/>
            <a:r>
              <a:rPr lang="tr-TR" sz="2600" dirty="0"/>
              <a:t>Sabit maliyetler (kira, elektrik, personel, vb.)</a:t>
            </a:r>
          </a:p>
          <a:p>
            <a:pPr lvl="1"/>
            <a:r>
              <a:rPr lang="tr-TR" sz="2600" dirty="0"/>
              <a:t>Değişken maliyetler (malzeme, satış komisyonu, vb.)</a:t>
            </a:r>
          </a:p>
          <a:p>
            <a:pPr lvl="1"/>
            <a:r>
              <a:rPr lang="tr-TR" sz="2600" dirty="0"/>
              <a:t>Üretim miktarı değişirse ne olur?</a:t>
            </a:r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B5BFE-3292-CE4C-B63F-289B1B85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DEE7-431F-E249-B2C0-0F29CCC07E34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5D1E89-CD1A-E44F-9780-58CD07AE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647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ÜRETİM VE MALİYETLER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Üretim Kavramı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r>
              <a:rPr lang="tr-TR" sz="2800" b="1" dirty="0"/>
              <a:t>Tanım: </a:t>
            </a:r>
            <a:r>
              <a:rPr lang="tr-TR" sz="2800" dirty="0"/>
              <a:t>Girdi (emek, sermaye, hammadde) kullanarak mal veya hizmet oluşturma sürecidir.</a:t>
            </a:r>
          </a:p>
          <a:p>
            <a:r>
              <a:rPr lang="tr-TR" sz="2800" b="1" dirty="0"/>
              <a:t>Üretim faktörleri: </a:t>
            </a:r>
            <a:r>
              <a:rPr lang="tr-TR" sz="2800" dirty="0"/>
              <a:t>Emek, Sermaye, Doğal Kaynak, Girişimcilik</a:t>
            </a:r>
          </a:p>
          <a:p>
            <a:r>
              <a:rPr lang="tr-TR" sz="2800" b="1" dirty="0"/>
              <a:t>Üretimin amacı: </a:t>
            </a:r>
            <a:r>
              <a:rPr lang="tr-TR" sz="2800" dirty="0"/>
              <a:t>Toplumsal ihtiyaçları karşılamak ve kâr elde etmek.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630E0B-09B6-6849-ABC9-D59D60F9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3A4B-03CC-B64B-B26B-773C866899D0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15889EE-FA19-364E-BA2A-FF28A522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27121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Uygulama II – İşletme Maliyet Analizi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97173"/>
            <a:ext cx="8915400" cy="5241092"/>
          </a:xfrm>
        </p:spPr>
        <p:txBody>
          <a:bodyPr>
            <a:noAutofit/>
          </a:bodyPr>
          <a:lstStyle/>
          <a:p>
            <a:r>
              <a:rPr lang="tr-TR" sz="2800" b="1" dirty="0"/>
              <a:t>Senaryo: </a:t>
            </a:r>
            <a:r>
              <a:rPr lang="tr-TR" sz="2800" dirty="0"/>
              <a:t>Bir dönerci işletmesi günde 200 porsiyon satmaktadır.</a:t>
            </a:r>
          </a:p>
          <a:p>
            <a:r>
              <a:rPr lang="tr-TR" sz="2800" dirty="0"/>
              <a:t>Sabit Maliyet = 5.000 TL, Değişken Maliyet = 10 TL/porsiyon.</a:t>
            </a:r>
          </a:p>
          <a:p>
            <a:r>
              <a:rPr lang="tr-TR" sz="2800" b="1" dirty="0"/>
              <a:t>Görev:</a:t>
            </a:r>
          </a:p>
          <a:p>
            <a:pPr lvl="1"/>
            <a:r>
              <a:rPr lang="tr-TR" sz="2600" dirty="0"/>
              <a:t>Toplam, Ortalama ve Marjinal Maliyetleri hesaplayın.</a:t>
            </a:r>
          </a:p>
          <a:p>
            <a:pPr lvl="1"/>
            <a:r>
              <a:rPr lang="tr-TR" sz="2600" dirty="0"/>
              <a:t>Üretim 250 porsiyona çıktığında ne olur?</a:t>
            </a:r>
          </a:p>
          <a:p>
            <a:pPr lvl="1"/>
            <a:r>
              <a:rPr lang="tr-TR" sz="2600" dirty="0"/>
              <a:t>Sonuçları grafikle gösterin.</a:t>
            </a:r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B5BFE-3292-CE4C-B63F-289B1B85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DEE7-431F-E249-B2C0-0F29CCC07E34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5D1E89-CD1A-E44F-9780-58CD07AE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0832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163470" y="1159707"/>
            <a:ext cx="9491952" cy="472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sz="3200" b="1" dirty="0"/>
          </a:p>
          <a:p>
            <a:r>
              <a:rPr lang="tr-TR" sz="3600" b="1" dirty="0"/>
              <a:t>Üretim</a:t>
            </a:r>
            <a:r>
              <a:rPr lang="tr-TR" sz="3600" dirty="0"/>
              <a:t>			 Emek</a:t>
            </a:r>
          </a:p>
          <a:p>
            <a:pPr marL="0" indent="0">
              <a:buFont typeface="Wingdings 3" charset="2"/>
              <a:buNone/>
            </a:pPr>
            <a:r>
              <a:rPr lang="tr-TR" sz="3600" dirty="0"/>
              <a:t>						 Doğal kaynaklar	  </a:t>
            </a:r>
            <a:r>
              <a:rPr lang="tr-TR" sz="3200" dirty="0"/>
              <a:t>mal ve </a:t>
            </a:r>
          </a:p>
          <a:p>
            <a:pPr marL="0" indent="0">
              <a:buFont typeface="Wingdings 3" charset="2"/>
              <a:buNone/>
            </a:pPr>
            <a:r>
              <a:rPr lang="tr-TR" sz="3600" dirty="0"/>
              <a:t>						 Sermaye					  </a:t>
            </a:r>
            <a:r>
              <a:rPr lang="tr-TR" sz="3200" dirty="0"/>
              <a:t>hizmet	</a:t>
            </a:r>
            <a:r>
              <a:rPr lang="tr-TR" sz="3600" dirty="0"/>
              <a:t>							 Girişimcilik</a:t>
            </a:r>
            <a:r>
              <a:rPr lang="tr-TR" sz="3000" dirty="0"/>
              <a:t>					</a:t>
            </a:r>
          </a:p>
        </p:txBody>
      </p:sp>
      <p:cxnSp>
        <p:nvCxnSpPr>
          <p:cNvPr id="6" name="Düz Ok Bağlayıcısı 5"/>
          <p:cNvCxnSpPr/>
          <p:nvPr/>
        </p:nvCxnSpPr>
        <p:spPr>
          <a:xfrm>
            <a:off x="4146259" y="2254217"/>
            <a:ext cx="969818" cy="0"/>
          </a:xfrm>
          <a:prstGeom prst="straightConnector1">
            <a:avLst/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4146259" y="2254217"/>
            <a:ext cx="969818" cy="581891"/>
          </a:xfrm>
          <a:prstGeom prst="straightConnector1">
            <a:avLst/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146259" y="2254217"/>
            <a:ext cx="969818" cy="1745673"/>
          </a:xfrm>
          <a:prstGeom prst="straightConnector1">
            <a:avLst/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146259" y="2254217"/>
            <a:ext cx="969818" cy="1094509"/>
          </a:xfrm>
          <a:prstGeom prst="straightConnector1">
            <a:avLst/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ağ Ayraç 9"/>
          <p:cNvSpPr/>
          <p:nvPr/>
        </p:nvSpPr>
        <p:spPr>
          <a:xfrm>
            <a:off x="8704404" y="1997906"/>
            <a:ext cx="484910" cy="231370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DA7285-505D-EE4C-8732-F1C1A6D7C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183F1-4900-6247-987A-7DEA97AECD89}" type="datetime1">
              <a:rPr lang="tr-TR" smtClean="0"/>
              <a:t>4.11.2025</a:t>
            </a:fld>
            <a:endParaRPr lang="tr-TR"/>
          </a:p>
        </p:txBody>
      </p:sp>
      <p:sp>
        <p:nvSpPr>
          <p:cNvPr id="11" name="Alt Bilgi Yer Tutucusu 10">
            <a:extLst>
              <a:ext uri="{FF2B5EF4-FFF2-40B4-BE49-F238E27FC236}">
                <a16:creationId xmlns:a16="http://schemas.microsoft.com/office/drawing/2014/main" id="{9618DCF2-1732-114D-B7D5-EA90DCF4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362507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2561503" y="1312433"/>
            <a:ext cx="9491952" cy="54000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3600" dirty="0"/>
              <a:t>Üretim faktörleri ile çıktı arasındaki teknik ilişkiyi gösterir.</a:t>
            </a:r>
          </a:p>
          <a:p>
            <a:r>
              <a:rPr lang="tr-TR" sz="3600" b="1" dirty="0"/>
              <a:t>Kısa dönem: </a:t>
            </a:r>
            <a:r>
              <a:rPr lang="tr-TR" sz="3600" dirty="0"/>
              <a:t>En az bir üretim faktörü sabittir.</a:t>
            </a:r>
          </a:p>
          <a:p>
            <a:r>
              <a:rPr lang="tr-TR" sz="3600" b="1" dirty="0"/>
              <a:t>Uzun dönem: </a:t>
            </a:r>
            <a:r>
              <a:rPr lang="tr-TR" sz="3600" dirty="0"/>
              <a:t>Tüm üretim faktörleri değişkendir.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405701-182C-8743-9046-789E9467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21BA-F130-AD4F-AB30-663266EF2F12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A76FAA-F9C5-B646-9005-53B9A0691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B4524008-B4F2-869C-EE0B-2B5ED3A94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Üretim Fonksiyonu</a:t>
            </a:r>
          </a:p>
        </p:txBody>
      </p:sp>
    </p:spTree>
    <p:extLst>
      <p:ext uri="{BB962C8B-B14F-4D97-AF65-F5344CB8AC3E}">
        <p14:creationId xmlns:p14="http://schemas.microsoft.com/office/powerpoint/2010/main" val="219677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2281805" y="1347069"/>
            <a:ext cx="9491952" cy="54000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3600" dirty="0"/>
              <a:t>Üretim				 Üretim Faktörleri</a:t>
            </a:r>
          </a:p>
          <a:p>
            <a:endParaRPr lang="tr-TR" sz="3600" dirty="0"/>
          </a:p>
          <a:p>
            <a:pPr marL="0" indent="0">
              <a:buNone/>
            </a:pPr>
            <a:r>
              <a:rPr lang="tr-TR" sz="3600" dirty="0"/>
              <a:t>		Üretim Fonksiyonu 		 </a:t>
            </a:r>
            <a:r>
              <a:rPr lang="tr-TR" sz="3200" dirty="0"/>
              <a:t> Girdi miktarındaki													değişme üretilen 													mal miktarını nasıl 													değiştirir?</a:t>
            </a:r>
          </a:p>
        </p:txBody>
      </p:sp>
      <p:sp>
        <p:nvSpPr>
          <p:cNvPr id="16" name="Sol Sağ Ok 15"/>
          <p:cNvSpPr/>
          <p:nvPr/>
        </p:nvSpPr>
        <p:spPr>
          <a:xfrm>
            <a:off x="4235416" y="1595392"/>
            <a:ext cx="1399309" cy="346364"/>
          </a:xfrm>
          <a:prstGeom prst="leftRightArrow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Sağ Ayraç 16"/>
          <p:cNvSpPr/>
          <p:nvPr/>
        </p:nvSpPr>
        <p:spPr>
          <a:xfrm rot="5400000">
            <a:off x="4692614" y="1297519"/>
            <a:ext cx="484910" cy="231370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Çentikli Sağ Ok 17"/>
          <p:cNvSpPr/>
          <p:nvPr/>
        </p:nvSpPr>
        <p:spPr>
          <a:xfrm>
            <a:off x="7367346" y="3015482"/>
            <a:ext cx="537132" cy="290946"/>
          </a:xfrm>
          <a:prstGeom prst="notchedRightArrow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405701-182C-8743-9046-789E9467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356-8C6C-DC4C-A2B9-1FD4804AB154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A76FAA-F9C5-B646-9005-53B9A0691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80620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Firmanın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2022763"/>
            <a:ext cx="8915400" cy="4724400"/>
          </a:xfrm>
        </p:spPr>
        <p:txBody>
          <a:bodyPr>
            <a:noAutofit/>
          </a:bodyPr>
          <a:lstStyle/>
          <a:p>
            <a:r>
              <a:rPr lang="tr-TR" sz="3200" dirty="0"/>
              <a:t>Mal ve hizmet üretenler			</a:t>
            </a:r>
            <a:r>
              <a:rPr lang="tr-TR" sz="3200" b="1" dirty="0"/>
              <a:t>Firmalar</a:t>
            </a:r>
          </a:p>
          <a:p>
            <a:r>
              <a:rPr lang="tr-TR" sz="3200" dirty="0"/>
              <a:t>Firmaların mal ve hizmet üretimindeki temel amaç		  </a:t>
            </a:r>
            <a:r>
              <a:rPr lang="tr-TR" sz="3200" b="1" dirty="0"/>
              <a:t>Kar maksimizasyonu</a:t>
            </a:r>
          </a:p>
          <a:p>
            <a:r>
              <a:rPr lang="tr-TR" sz="3200" b="1" dirty="0">
                <a:solidFill>
                  <a:schemeClr val="accent2"/>
                </a:solidFill>
              </a:rPr>
              <a:t>Kar, </a:t>
            </a:r>
            <a:r>
              <a:rPr lang="tr-TR" sz="3200" dirty="0"/>
              <a:t>üretilen mal veya hizmetin satışından elde edilen toplam hasılattan o mal veya hizmetin üretimi için yapılan toplam harcamaların (toplam maliyetin) çıkarılması ile bulunur.			</a:t>
            </a:r>
          </a:p>
          <a:p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endParaRPr lang="tr-TR" sz="32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7647709" y="2382981"/>
            <a:ext cx="90054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569526" y="3477491"/>
            <a:ext cx="90054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50C1C0-0CD1-5741-9341-19673224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8177-ADC1-BC4B-82CC-C0369BA5DBBA}" type="datetime1">
              <a:rPr lang="tr-TR" smtClean="0"/>
              <a:t>4.11.2025</a:t>
            </a:fld>
            <a:endParaRPr lang="tr-TR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2C128578-EC51-E144-B286-BF2E11C2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47779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183341"/>
            <a:ext cx="8915400" cy="5563822"/>
          </a:xfrm>
        </p:spPr>
        <p:txBody>
          <a:bodyPr>
            <a:noAutofit/>
          </a:bodyPr>
          <a:lstStyle/>
          <a:p>
            <a:r>
              <a:rPr lang="tr-TR" sz="3200" dirty="0"/>
              <a:t>Firmalar kârlarını maksimuma çıkarmak amacıyla birkaç karar vermek zorundadır. Tam rekabet koşullarında çalışan firmalar için verilmesi gereken kararlar:</a:t>
            </a:r>
          </a:p>
          <a:p>
            <a:pPr lvl="1"/>
            <a:r>
              <a:rPr lang="tr-TR" sz="2800" dirty="0"/>
              <a:t>Ne kadar çıktı arz edilecektir (Üretim miktarı ne olmalıdır)?</a:t>
            </a:r>
          </a:p>
          <a:p>
            <a:pPr lvl="1"/>
            <a:r>
              <a:rPr lang="tr-TR" sz="2800" dirty="0"/>
              <a:t>Hangi üretim tekniği kullanılacaktır?</a:t>
            </a:r>
          </a:p>
          <a:p>
            <a:pPr lvl="1"/>
            <a:r>
              <a:rPr lang="tr-TR" sz="2800" dirty="0"/>
              <a:t>Ne miktarda girdi gerekmektedir?</a:t>
            </a:r>
            <a:r>
              <a:rPr lang="tr-TR" sz="2600" dirty="0"/>
              <a:t>	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6B7E24-4AC2-064C-9EAE-C3E1424EE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382B-7C80-7142-B586-989EA7FC1CB7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2262D-C511-DB43-9E40-023E84DB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4101116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118795"/>
            <a:ext cx="8915400" cy="5628368"/>
          </a:xfrm>
        </p:spPr>
        <p:txBody>
          <a:bodyPr>
            <a:noAutofit/>
          </a:bodyPr>
          <a:lstStyle/>
          <a:p>
            <a:r>
              <a:rPr lang="tr-TR" sz="3200" dirty="0"/>
              <a:t>Firma ürettiği mal miktarını artırabilmek için faktör girdilerini de arttırmak zorundadır. Fakat bazı faktör girdilerini hemen artırması mümkün değildir. Buna en iyi örnek sermaye, yani </a:t>
            </a:r>
            <a:r>
              <a:rPr lang="tr-TR" sz="3200" dirty="0">
                <a:solidFill>
                  <a:schemeClr val="accent2"/>
                </a:solidFill>
              </a:rPr>
              <a:t>firma kapasitesi</a:t>
            </a:r>
            <a:r>
              <a:rPr lang="tr-TR" sz="3200" dirty="0"/>
              <a:t>dir.</a:t>
            </a:r>
          </a:p>
          <a:p>
            <a:r>
              <a:rPr lang="tr-TR" sz="3200" dirty="0"/>
              <a:t>Örneğin; bir firma artan talep karşısında üretimini arttırmak isterse fabrika kapasitesini hemen arttıramaz veya yeni bir fabrika hemen kuramaz.</a:t>
            </a:r>
          </a:p>
          <a:p>
            <a:endParaRPr lang="tr-TR" sz="32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3774D5-AF89-7641-9220-86441E1F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1D27-4180-C344-9048-4D0BC4C9F5FF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6D765B-D1CD-3B4E-B086-174C7324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573552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247887"/>
            <a:ext cx="8915400" cy="5499276"/>
          </a:xfrm>
        </p:spPr>
        <p:txBody>
          <a:bodyPr>
            <a:noAutofit/>
          </a:bodyPr>
          <a:lstStyle/>
          <a:p>
            <a:r>
              <a:rPr lang="tr-TR" sz="3200" dirty="0"/>
              <a:t>Kapasite artırımı zaman gerektirir. Buna karşın işçi artırımı hemen gerçekleştirilebilir.</a:t>
            </a:r>
          </a:p>
          <a:p>
            <a:r>
              <a:rPr lang="tr-TR" sz="3200" dirty="0"/>
              <a:t>Üretim ve maliyetler ile ilgili bu durum, firma teorisi açısından kısa dönem ve uzun dönem olarak ayrılmaktadır.</a:t>
            </a:r>
          </a:p>
          <a:p>
            <a:r>
              <a:rPr lang="tr-TR" sz="3200" dirty="0">
                <a:solidFill>
                  <a:schemeClr val="accent2"/>
                </a:solidFill>
              </a:rPr>
              <a:t>Kısa dönem, </a:t>
            </a:r>
            <a:r>
              <a:rPr lang="tr-TR" sz="3200" dirty="0"/>
              <a:t>en az bir girdinin sabit diğer girdilerin değişken, </a:t>
            </a:r>
            <a:r>
              <a:rPr lang="tr-TR" sz="3200" dirty="0">
                <a:solidFill>
                  <a:schemeClr val="accent2"/>
                </a:solidFill>
              </a:rPr>
              <a:t>uzun dönem </a:t>
            </a:r>
            <a:r>
              <a:rPr lang="tr-TR" sz="3200" dirty="0"/>
              <a:t>ise bütün girdilerin değişken olduğu zaman dilimidir.</a:t>
            </a:r>
          </a:p>
          <a:p>
            <a:endParaRPr lang="tr-TR" sz="32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7FD7F3-EF24-9E45-A926-B437028A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74CCF-0A78-1841-88BF-3BB0623894AA}" type="datetime1">
              <a:rPr lang="tr-TR" smtClean="0"/>
              <a:t>4.11.2025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8DF028-43E9-4442-A5EE-D5A5E7B6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26149275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1399</TotalTime>
  <Words>988</Words>
  <Application>Microsoft Macintosh PowerPoint</Application>
  <PresentationFormat>Geniş ekran</PresentationFormat>
  <Paragraphs>141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Wingdings 3</vt:lpstr>
      <vt:lpstr>Duman</vt:lpstr>
      <vt:lpstr>PowerPoint Sunusu</vt:lpstr>
      <vt:lpstr>5. ÜRETİM VE MALİYETLER  Üretim Kavramı</vt:lpstr>
      <vt:lpstr>PowerPoint Sunusu</vt:lpstr>
      <vt:lpstr>Üretim Fonksiyonu</vt:lpstr>
      <vt:lpstr>PowerPoint Sunusu</vt:lpstr>
      <vt:lpstr>Firmanın Amacı</vt:lpstr>
      <vt:lpstr>PowerPoint Sunusu</vt:lpstr>
      <vt:lpstr>PowerPoint Sunusu</vt:lpstr>
      <vt:lpstr>PowerPoint Sunusu</vt:lpstr>
      <vt:lpstr>PowerPoint Sunusu</vt:lpstr>
      <vt:lpstr>PowerPoint Sunusu</vt:lpstr>
      <vt:lpstr>Maliyet Kavramı</vt:lpstr>
      <vt:lpstr>Kısa Dönemde Maliyetler</vt:lpstr>
      <vt:lpstr>PowerPoint Sunusu</vt:lpstr>
      <vt:lpstr>PowerPoint Sunusu</vt:lpstr>
      <vt:lpstr>Uzun Dönemde Maliyetler</vt:lpstr>
      <vt:lpstr>Kısa ve Uzun Dönem Ortalama Maliyet Eğrisi</vt:lpstr>
      <vt:lpstr>Verimlilik</vt:lpstr>
      <vt:lpstr>Uygulama I – Maliyet Avı </vt:lpstr>
      <vt:lpstr>Uygulama II – İşletme Maliyet Analizi 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104 GENEL İKTİSAT</dc:title>
  <dc:creator>Windows Kullanıcısı</dc:creator>
  <cp:lastModifiedBy>Microsoft Office User</cp:lastModifiedBy>
  <cp:revision>145</cp:revision>
  <dcterms:created xsi:type="dcterms:W3CDTF">2020-01-23T07:14:01Z</dcterms:created>
  <dcterms:modified xsi:type="dcterms:W3CDTF">2025-11-03T21:21:34Z</dcterms:modified>
</cp:coreProperties>
</file>