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2" r:id="rId6"/>
    <p:sldId id="273" r:id="rId7"/>
    <p:sldId id="258" r:id="rId8"/>
    <p:sldId id="259" r:id="rId9"/>
    <p:sldId id="261" r:id="rId10"/>
    <p:sldId id="260" r:id="rId11"/>
    <p:sldId id="257" r:id="rId12"/>
    <p:sldId id="263" r:id="rId13"/>
    <p:sldId id="264" r:id="rId14"/>
    <p:sldId id="265" r:id="rId15"/>
    <p:sldId id="266" r:id="rId16"/>
    <p:sldId id="267" r:id="rId17"/>
    <p:sldId id="268" r:id="rId18"/>
    <p:sldId id="269" r:id="rId19"/>
    <p:sldId id="270" r:id="rId20"/>
    <p:sldId id="271"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CA26CE4-2464-448C-8350-F57694FB4507}" type="datetimeFigureOut">
              <a:rPr lang="tr-TR" smtClean="0"/>
              <a:t>18.03.2016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152117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A26CE4-2464-448C-8350-F57694FB4507}" type="datetimeFigureOut">
              <a:rPr lang="tr-TR" smtClean="0"/>
              <a:t>18.03.2016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407160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A26CE4-2464-448C-8350-F57694FB4507}" type="datetimeFigureOut">
              <a:rPr lang="tr-TR" smtClean="0"/>
              <a:t>18.03.2016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69577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A26CE4-2464-448C-8350-F57694FB4507}" type="datetimeFigureOut">
              <a:rPr lang="tr-TR" smtClean="0"/>
              <a:t>18.03.2016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427452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CA26CE4-2464-448C-8350-F57694FB4507}" type="datetimeFigureOut">
              <a:rPr lang="tr-TR" smtClean="0"/>
              <a:t>18.03.2016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264425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CA26CE4-2464-448C-8350-F57694FB4507}" type="datetimeFigureOut">
              <a:rPr lang="tr-TR" smtClean="0"/>
              <a:t>18.03.2016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138813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CA26CE4-2464-448C-8350-F57694FB4507}" type="datetimeFigureOut">
              <a:rPr lang="tr-TR" smtClean="0"/>
              <a:t>18.03.2016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233006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CA26CE4-2464-448C-8350-F57694FB4507}" type="datetimeFigureOut">
              <a:rPr lang="tr-TR" smtClean="0"/>
              <a:t>18.03.2016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284931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A26CE4-2464-448C-8350-F57694FB4507}" type="datetimeFigureOut">
              <a:rPr lang="tr-TR" smtClean="0"/>
              <a:t>18.03.2016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60011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A26CE4-2464-448C-8350-F57694FB4507}" type="datetimeFigureOut">
              <a:rPr lang="tr-TR" smtClean="0"/>
              <a:t>18.03.2016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145442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A26CE4-2464-448C-8350-F57694FB4507}" type="datetimeFigureOut">
              <a:rPr lang="tr-TR" smtClean="0"/>
              <a:t>18.03.2016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492503-7569-4837-A9FE-1E7C0A32A55B}" type="slidenum">
              <a:rPr lang="tr-TR" smtClean="0"/>
              <a:t>‹#›</a:t>
            </a:fld>
            <a:endParaRPr lang="tr-TR"/>
          </a:p>
        </p:txBody>
      </p:sp>
    </p:spTree>
    <p:extLst>
      <p:ext uri="{BB962C8B-B14F-4D97-AF65-F5344CB8AC3E}">
        <p14:creationId xmlns:p14="http://schemas.microsoft.com/office/powerpoint/2010/main" val="358185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26CE4-2464-448C-8350-F57694FB4507}" type="datetimeFigureOut">
              <a:rPr lang="tr-TR" smtClean="0"/>
              <a:t>18.03.2016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92503-7569-4837-A9FE-1E7C0A32A55B}" type="slidenum">
              <a:rPr lang="tr-TR" smtClean="0"/>
              <a:t>‹#›</a:t>
            </a:fld>
            <a:endParaRPr lang="tr-TR"/>
          </a:p>
        </p:txBody>
      </p:sp>
    </p:spTree>
    <p:extLst>
      <p:ext uri="{BB962C8B-B14F-4D97-AF65-F5344CB8AC3E}">
        <p14:creationId xmlns:p14="http://schemas.microsoft.com/office/powerpoint/2010/main" val="305151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84200" y="188641"/>
            <a:ext cx="7772400" cy="936104"/>
          </a:xfrm>
        </p:spPr>
        <p:txBody>
          <a:bodyPr>
            <a:normAutofit fontScale="90000"/>
          </a:bodyPr>
          <a:lstStyle/>
          <a:p>
            <a:r>
              <a:rPr lang="tr-TR" sz="8800" dirty="0" smtClean="0">
                <a:effectLst>
                  <a:outerShdw blurRad="38100" dist="38100" dir="2700000" algn="tl">
                    <a:srgbClr val="000000">
                      <a:alpha val="43137"/>
                    </a:srgbClr>
                  </a:outerShdw>
                </a:effectLst>
              </a:rPr>
              <a:t>KURBAN</a:t>
            </a:r>
            <a:endParaRPr lang="tr-TR" sz="8800"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24744"/>
            <a:ext cx="925252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98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700" b="1" dirty="0" smtClean="0">
                <a:effectLst/>
                <a:latin typeface="Times New Roman"/>
                <a:ea typeface="Times New Roman"/>
              </a:rPr>
              <a:t>TANRILAR İNSAN KANI İÇTİLER…</a:t>
            </a:r>
            <a:r>
              <a:rPr lang="tr-TR" dirty="0" smtClean="0">
                <a:effectLst/>
                <a:latin typeface="Times New Roman"/>
                <a:ea typeface="Times New Roman"/>
              </a:rPr>
              <a:t/>
            </a:r>
            <a:br>
              <a:rPr lang="tr-TR" dirty="0" smtClean="0">
                <a:effectLst/>
                <a:latin typeface="Times New Roman"/>
                <a:ea typeface="Times New Roman"/>
              </a:rPr>
            </a:br>
            <a:endParaRPr lang="tr-TR" dirty="0"/>
          </a:p>
        </p:txBody>
      </p:sp>
      <p:sp>
        <p:nvSpPr>
          <p:cNvPr id="3" name="İçerik Yer Tutucusu 2"/>
          <p:cNvSpPr>
            <a:spLocks noGrp="1"/>
          </p:cNvSpPr>
          <p:nvPr>
            <p:ph idx="1"/>
          </p:nvPr>
        </p:nvSpPr>
        <p:spPr>
          <a:xfrm>
            <a:off x="0" y="1124744"/>
            <a:ext cx="9144000" cy="5616624"/>
          </a:xfrm>
        </p:spPr>
        <p:txBody>
          <a:bodyPr>
            <a:normAutofit fontScale="47500" lnSpcReduction="20000"/>
          </a:bodyPr>
          <a:lstStyle/>
          <a:p>
            <a:pPr marL="0" indent="0" algn="just">
              <a:lnSpc>
                <a:spcPct val="170000"/>
              </a:lnSpc>
              <a:spcBef>
                <a:spcPts val="0"/>
              </a:spcBef>
              <a:buNone/>
            </a:pPr>
            <a:r>
              <a:rPr lang="tr-TR" sz="3400" dirty="0" smtClean="0">
                <a:effectLst/>
                <a:latin typeface="Times New Roman"/>
                <a:ea typeface="Times New Roman"/>
              </a:rPr>
              <a:t>	</a:t>
            </a:r>
            <a:r>
              <a:rPr lang="tr-TR" sz="3400" dirty="0" err="1" smtClean="0">
                <a:effectLst/>
                <a:latin typeface="Times New Roman"/>
                <a:ea typeface="Times New Roman"/>
              </a:rPr>
              <a:t>Aztek</a:t>
            </a:r>
            <a:r>
              <a:rPr lang="tr-TR" sz="3400" dirty="0" smtClean="0">
                <a:effectLst/>
                <a:latin typeface="Times New Roman"/>
                <a:ea typeface="Times New Roman"/>
              </a:rPr>
              <a:t> dini çok tanrılı olmakla birlikte iki tanrı, </a:t>
            </a:r>
            <a:r>
              <a:rPr lang="tr-TR" sz="3400" dirty="0" err="1" smtClean="0">
                <a:effectLst/>
                <a:latin typeface="Times New Roman"/>
                <a:ea typeface="Times New Roman"/>
              </a:rPr>
              <a:t>Huitzilopochtli</a:t>
            </a:r>
            <a:r>
              <a:rPr lang="tr-TR" sz="3400" dirty="0" smtClean="0">
                <a:effectLst/>
                <a:latin typeface="Times New Roman"/>
                <a:ea typeface="Times New Roman"/>
              </a:rPr>
              <a:t> ve </a:t>
            </a:r>
            <a:r>
              <a:rPr lang="tr-TR" sz="3400" dirty="0" err="1" smtClean="0">
                <a:effectLst/>
                <a:latin typeface="Times New Roman"/>
                <a:ea typeface="Times New Roman"/>
              </a:rPr>
              <a:t>Quetzalcoatl</a:t>
            </a:r>
            <a:r>
              <a:rPr lang="tr-TR" sz="3400" dirty="0" smtClean="0">
                <a:effectLst/>
                <a:latin typeface="Times New Roman"/>
                <a:ea typeface="Times New Roman"/>
              </a:rPr>
              <a:t> daha bir ön planda olup her işi düzenleyen takvimle sıkı bir bütün halinde damgalarını tüm kültlere basmışlardır. </a:t>
            </a:r>
            <a:r>
              <a:rPr lang="tr-TR" sz="3400" dirty="0" err="1" smtClean="0">
                <a:effectLst/>
                <a:latin typeface="Times New Roman"/>
                <a:ea typeface="Times New Roman"/>
              </a:rPr>
              <a:t>Aztek</a:t>
            </a:r>
            <a:r>
              <a:rPr lang="tr-TR" sz="3400" dirty="0" smtClean="0">
                <a:effectLst/>
                <a:latin typeface="Times New Roman"/>
                <a:ea typeface="Times New Roman"/>
              </a:rPr>
              <a:t> dininin inanılmayacak denli fazla sayıda insan kurbanıyla kendini gösteren tüyler ürpertici bu özelliği vardır. </a:t>
            </a:r>
            <a:r>
              <a:rPr lang="tr-TR" sz="3400" dirty="0" err="1" smtClean="0">
                <a:effectLst/>
                <a:latin typeface="Times New Roman"/>
                <a:ea typeface="Times New Roman"/>
              </a:rPr>
              <a:t>Aztekler</a:t>
            </a:r>
            <a:r>
              <a:rPr lang="tr-TR" sz="3400" dirty="0" smtClean="0">
                <a:effectLst/>
                <a:latin typeface="Times New Roman"/>
                <a:ea typeface="Times New Roman"/>
              </a:rPr>
              <a:t> insanları kitleler halinde tanrılarına kurban ediyorlardı; hatta büyük doğal afetlerde yaklaşık 20,000 insanın kurban edildiği bilinmektedir. </a:t>
            </a:r>
            <a:r>
              <a:rPr lang="tr-TR" sz="3400" dirty="0" err="1" smtClean="0">
                <a:effectLst/>
                <a:latin typeface="Times New Roman"/>
                <a:ea typeface="Times New Roman"/>
              </a:rPr>
              <a:t>Aztek</a:t>
            </a:r>
            <a:r>
              <a:rPr lang="tr-TR" sz="3400" dirty="0" smtClean="0">
                <a:effectLst/>
                <a:latin typeface="Times New Roman"/>
                <a:ea typeface="Times New Roman"/>
              </a:rPr>
              <a:t> rahiplerinin açıkça bilinen işlevi de, amansız tanrıların öfkelenerek herkesi kötürüm ve hastalıklı bırakmamaları, dünyayı yakıp yıkmak için onlara körpe insan yürekleri ve insan kanı sağlamaktı. Bunlar piramitlerin basamaklarından çıkartılır, dört rahip tarafından tutularak tapınaklara yürütülür, kurban taşı üzerine kolları ve ayakları gergin durumda sırt üstü yatırılır, beşinci rahip tarafından kullanılan ve volkanik taştan yapılmış bıçakla göğüsleri baştanbaşa yarılarak açılır, sonra kurbanın hala çarpmakta olan yüreği yerinden burularak koparılır ve tanrıya sunulurdu. Ceset ise piramit merdivenlerinden yuvarlanarak atılırdı. Savaş tutsaklarının yanında köleler, bazı genç erkek ve bakire kızlar kurban edilenler arasındadır. Bu yönüyle </a:t>
            </a:r>
            <a:r>
              <a:rPr lang="tr-TR" sz="3400" dirty="0" err="1" smtClean="0">
                <a:effectLst/>
                <a:latin typeface="Times New Roman"/>
                <a:ea typeface="Times New Roman"/>
              </a:rPr>
              <a:t>Aztek</a:t>
            </a:r>
            <a:r>
              <a:rPr lang="tr-TR" sz="3400" dirty="0" smtClean="0">
                <a:effectLst/>
                <a:latin typeface="Times New Roman"/>
                <a:ea typeface="Times New Roman"/>
              </a:rPr>
              <a:t> uygarlığı bir anlamda yüksek kültürünü günümüz insanına vahşi görünen bir takım uygulamalarla birleştirmektedir</a:t>
            </a:r>
            <a:r>
              <a:rPr lang="tr-TR" dirty="0" smtClean="0">
                <a:effectLst/>
                <a:latin typeface="Times New Roman"/>
                <a:ea typeface="Times New Roman"/>
              </a:rPr>
              <a:t>.</a:t>
            </a:r>
          </a:p>
          <a:p>
            <a:pPr marL="0" indent="0" algn="just">
              <a:lnSpc>
                <a:spcPct val="170000"/>
              </a:lnSpc>
              <a:spcBef>
                <a:spcPts val="0"/>
              </a:spcBef>
              <a:buNone/>
            </a:pPr>
            <a:r>
              <a:rPr lang="tr-TR" dirty="0" smtClean="0">
                <a:effectLst/>
                <a:latin typeface="Times New Roman"/>
                <a:ea typeface="Times New Roman"/>
              </a:rPr>
              <a:t> </a:t>
            </a:r>
            <a:r>
              <a:rPr lang="tr-TR" dirty="0" smtClean="0">
                <a:effectLst/>
                <a:latin typeface="Times New Roman"/>
                <a:ea typeface="Times New Roman"/>
              </a:rPr>
              <a:t/>
            </a:r>
            <a:br>
              <a:rPr lang="tr-TR" dirty="0" smtClean="0">
                <a:effectLst/>
                <a:latin typeface="Times New Roman"/>
                <a:ea typeface="Times New Roman"/>
              </a:rPr>
            </a:br>
            <a:endParaRPr lang="tr-TR" dirty="0"/>
          </a:p>
        </p:txBody>
      </p:sp>
    </p:spTree>
    <p:extLst>
      <p:ext uri="{BB962C8B-B14F-4D97-AF65-F5344CB8AC3E}">
        <p14:creationId xmlns:p14="http://schemas.microsoft.com/office/powerpoint/2010/main" val="401336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pPr marL="0" indent="0" algn="just">
              <a:lnSpc>
                <a:spcPct val="115000"/>
              </a:lnSpc>
              <a:spcAft>
                <a:spcPts val="0"/>
              </a:spcAft>
              <a:buNone/>
            </a:pPr>
            <a:r>
              <a:rPr lang="tr-TR" dirty="0" smtClean="0">
                <a:effectLst/>
                <a:latin typeface="Times New Roman"/>
                <a:ea typeface="Times New Roman"/>
                <a:cs typeface="Times New Roman"/>
              </a:rPr>
              <a:t>	Kurbanların önemli bir kısmında şirk unsuru temizlenerek uygulamaya devam edilmiştir. Bunlardan bazılar şunlardır: </a:t>
            </a:r>
            <a:endParaRPr lang="tr-TR" sz="2800" dirty="0">
              <a:ea typeface="Calibri"/>
              <a:cs typeface="Times New Roman"/>
            </a:endParaRPr>
          </a:p>
          <a:p>
            <a:pPr marL="0" indent="0" algn="just">
              <a:lnSpc>
                <a:spcPct val="115000"/>
              </a:lnSpc>
              <a:spcAft>
                <a:spcPts val="0"/>
              </a:spcAft>
              <a:buNone/>
            </a:pPr>
            <a:r>
              <a:rPr lang="tr-TR" b="1" dirty="0" smtClean="0">
                <a:effectLst/>
                <a:latin typeface="Times New Roman"/>
                <a:ea typeface="Times New Roman"/>
                <a:cs typeface="Times New Roman"/>
              </a:rPr>
              <a:t>	1-</a:t>
            </a:r>
            <a:r>
              <a:rPr lang="tr-TR" dirty="0" smtClean="0">
                <a:effectLst/>
                <a:latin typeface="Times New Roman"/>
                <a:ea typeface="Times New Roman"/>
                <a:cs typeface="Times New Roman"/>
              </a:rPr>
              <a:t>Akika Kurbanı, </a:t>
            </a:r>
            <a:r>
              <a:rPr lang="tr-TR" b="1" dirty="0" smtClean="0">
                <a:effectLst/>
                <a:latin typeface="Times New Roman"/>
                <a:ea typeface="Times New Roman"/>
                <a:cs typeface="Times New Roman"/>
              </a:rPr>
              <a:t>2-</a:t>
            </a:r>
            <a:r>
              <a:rPr lang="tr-TR" dirty="0" smtClean="0">
                <a:effectLst/>
                <a:latin typeface="Times New Roman"/>
                <a:ea typeface="Times New Roman"/>
                <a:cs typeface="Times New Roman"/>
              </a:rPr>
              <a:t>Adak Kurbanı, </a:t>
            </a:r>
            <a:r>
              <a:rPr lang="tr-TR" b="1" dirty="0" smtClean="0">
                <a:effectLst/>
                <a:latin typeface="Times New Roman"/>
                <a:ea typeface="Times New Roman"/>
                <a:cs typeface="Times New Roman"/>
              </a:rPr>
              <a:t>3-</a:t>
            </a:r>
            <a:r>
              <a:rPr lang="tr-TR" dirty="0" smtClean="0">
                <a:effectLst/>
                <a:latin typeface="Times New Roman"/>
                <a:ea typeface="Times New Roman"/>
                <a:cs typeface="Times New Roman"/>
              </a:rPr>
              <a:t>Keffaret Kurbanı, </a:t>
            </a:r>
            <a:r>
              <a:rPr lang="tr-TR" b="1" dirty="0" smtClean="0">
                <a:effectLst/>
                <a:latin typeface="Times New Roman"/>
                <a:ea typeface="Times New Roman"/>
                <a:cs typeface="Times New Roman"/>
              </a:rPr>
              <a:t>4-</a:t>
            </a:r>
            <a:r>
              <a:rPr lang="tr-TR" dirty="0" smtClean="0">
                <a:effectLst/>
                <a:latin typeface="Times New Roman"/>
                <a:ea typeface="Times New Roman"/>
                <a:cs typeface="Times New Roman"/>
              </a:rPr>
              <a:t>Fe'a ve </a:t>
            </a:r>
            <a:r>
              <a:rPr lang="tr-TR" dirty="0" err="1" smtClean="0">
                <a:effectLst/>
                <a:latin typeface="Times New Roman"/>
                <a:ea typeface="Times New Roman"/>
                <a:cs typeface="Times New Roman"/>
              </a:rPr>
              <a:t>Atire</a:t>
            </a:r>
            <a:r>
              <a:rPr lang="tr-TR" dirty="0" smtClean="0">
                <a:effectLst/>
                <a:latin typeface="Times New Roman"/>
                <a:ea typeface="Times New Roman"/>
                <a:cs typeface="Times New Roman"/>
              </a:rPr>
              <a:t> Kurbanı ve </a:t>
            </a:r>
            <a:r>
              <a:rPr lang="tr-TR" b="1" dirty="0" smtClean="0">
                <a:effectLst/>
                <a:latin typeface="Times New Roman"/>
                <a:ea typeface="Times New Roman"/>
                <a:cs typeface="Times New Roman"/>
              </a:rPr>
              <a:t>5-</a:t>
            </a:r>
            <a:r>
              <a:rPr lang="tr-TR" dirty="0" smtClean="0">
                <a:effectLst/>
                <a:latin typeface="Times New Roman"/>
                <a:ea typeface="Times New Roman"/>
                <a:cs typeface="Times New Roman"/>
              </a:rPr>
              <a:t>Hac Kurbanı. </a:t>
            </a:r>
            <a:endParaRPr lang="tr-TR" sz="2800" dirty="0">
              <a:ea typeface="Calibri"/>
              <a:cs typeface="Times New Roman"/>
            </a:endParaRPr>
          </a:p>
          <a:p>
            <a:pPr marL="0" indent="0" algn="just">
              <a:lnSpc>
                <a:spcPct val="115000"/>
              </a:lnSpc>
              <a:spcAft>
                <a:spcPts val="0"/>
              </a:spcAft>
              <a:buNone/>
            </a:pPr>
            <a:r>
              <a:rPr lang="tr-TR" dirty="0" smtClean="0">
                <a:effectLst/>
                <a:latin typeface="Times New Roman"/>
                <a:ea typeface="Times New Roman"/>
                <a:cs typeface="Times New Roman"/>
              </a:rPr>
              <a:t>	Kur'an'da </a:t>
            </a:r>
            <a:r>
              <a:rPr lang="tr-TR" dirty="0" err="1" smtClean="0">
                <a:effectLst/>
                <a:latin typeface="Times New Roman"/>
                <a:ea typeface="Times New Roman"/>
                <a:cs typeface="Times New Roman"/>
              </a:rPr>
              <a:t>keffaret</a:t>
            </a:r>
            <a:r>
              <a:rPr lang="tr-TR" dirty="0" smtClean="0">
                <a:effectLst/>
                <a:latin typeface="Times New Roman"/>
                <a:ea typeface="Times New Roman"/>
                <a:cs typeface="Times New Roman"/>
              </a:rPr>
              <a:t>, adak ve Hac kurbanından söz edilmekte diğer kurban çeşitlerinden ise bahsedilmemektedir. Ancak bu kurban çeşitlerinden de sadece </a:t>
            </a:r>
            <a:r>
              <a:rPr lang="tr-TR" dirty="0" err="1" smtClean="0">
                <a:effectLst/>
                <a:latin typeface="Times New Roman"/>
                <a:ea typeface="Times New Roman"/>
                <a:cs typeface="Times New Roman"/>
              </a:rPr>
              <a:t>Hacc</a:t>
            </a:r>
            <a:r>
              <a:rPr lang="tr-TR" dirty="0" smtClean="0">
                <a:effectLst/>
                <a:latin typeface="Times New Roman"/>
                <a:ea typeface="Times New Roman"/>
                <a:cs typeface="Times New Roman"/>
              </a:rPr>
              <a:t> esnasında kesilen kurbanının dini bir gereklilik olarak yerine getirilmesi istenmektedir. Adı geçen diğer kurban çeşitleri de direkt veya dolaylı olarak yine hac ile ilişkili bir şekilde yer almaktadır. Habil ve Kabil ile ilgili anlatım ise adak kurbanına örnek verilebilirse de orada Allah'a halis ve samimi bir şekilde yaklaşmanın gerekliliği ve önemi vurgulanmaktadır. </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33956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332656"/>
          </a:xfrm>
        </p:spPr>
        <p:txBody>
          <a:bodyPr>
            <a:normAutofit fontScale="90000"/>
          </a:bodyPr>
          <a:lstStyle/>
          <a:p>
            <a:r>
              <a:rPr lang="tr-TR" dirty="0" smtClean="0">
                <a:effectLst/>
                <a:latin typeface="Times New Roman"/>
                <a:ea typeface="Times New Roman"/>
              </a:rPr>
              <a:t/>
            </a:r>
            <a:br>
              <a:rPr lang="tr-TR" dirty="0" smtClean="0">
                <a:effectLst/>
                <a:latin typeface="Times New Roman"/>
                <a:ea typeface="Times New Roman"/>
              </a:rPr>
            </a:br>
            <a:r>
              <a:rPr lang="tr-TR" b="1" dirty="0" smtClean="0">
                <a:effectLst/>
                <a:latin typeface="Times New Roman"/>
                <a:ea typeface="Times New Roman"/>
              </a:rPr>
              <a:t>KURBAN ÇEŞİTLERİ:</a:t>
            </a:r>
            <a:endParaRPr lang="tr-TR" dirty="0"/>
          </a:p>
        </p:txBody>
      </p:sp>
      <p:sp>
        <p:nvSpPr>
          <p:cNvPr id="3" name="İçerik Yer Tutucusu 2"/>
          <p:cNvSpPr>
            <a:spLocks noGrp="1"/>
          </p:cNvSpPr>
          <p:nvPr>
            <p:ph idx="1"/>
          </p:nvPr>
        </p:nvSpPr>
        <p:spPr>
          <a:xfrm>
            <a:off x="0" y="836712"/>
            <a:ext cx="9144000" cy="6021288"/>
          </a:xfrm>
        </p:spPr>
        <p:txBody>
          <a:bodyPr>
            <a:noAutofit/>
          </a:bodyPr>
          <a:lstStyle/>
          <a:p>
            <a:pPr marL="0" indent="0">
              <a:lnSpc>
                <a:spcPct val="170000"/>
              </a:lnSpc>
              <a:spcBef>
                <a:spcPts val="0"/>
              </a:spcBef>
              <a:buNone/>
            </a:pPr>
            <a:r>
              <a:rPr lang="tr-TR" sz="1800" dirty="0" smtClean="0">
                <a:effectLst/>
                <a:latin typeface="Times New Roman"/>
                <a:ea typeface="Times New Roman"/>
              </a:rPr>
              <a:t>	Kurban/kurbanlık genellikle iki türlüdür:</a:t>
            </a:r>
            <a:br>
              <a:rPr lang="tr-TR" sz="1800" dirty="0" smtClean="0">
                <a:effectLst/>
                <a:latin typeface="Times New Roman"/>
                <a:ea typeface="Times New Roman"/>
              </a:rPr>
            </a:br>
            <a:r>
              <a:rPr lang="tr-TR" sz="1800" dirty="0" smtClean="0">
                <a:solidFill>
                  <a:srgbClr val="FF0000"/>
                </a:solidFill>
                <a:effectLst/>
                <a:latin typeface="Times New Roman"/>
                <a:ea typeface="Times New Roman"/>
              </a:rPr>
              <a:t>1-Kansız/ cansız kurbanlar. </a:t>
            </a:r>
            <a:r>
              <a:rPr lang="tr-TR" sz="1800" dirty="0" smtClean="0">
                <a:effectLst/>
                <a:latin typeface="Times New Roman"/>
                <a:ea typeface="Times New Roman"/>
              </a:rPr>
              <a:t>Hayvan ve balıklar gibi canlı varlıkların dışında tanrılara sunulan çok değişik hediyeleri kaplar. Bu hediyeler insanların sahip oldukları ve üretebildikleri her türlü gıda maddeleridir. Eski Hitit krallarına sunulan üzüm ve buğday başağını tasvir eden heykeller günümüze kadar ulaşmıştır (Bu İvriz kaya kabarma heykeli yanda) . </a:t>
            </a:r>
            <a:br>
              <a:rPr lang="tr-TR" sz="1800" dirty="0" smtClean="0">
                <a:effectLst/>
                <a:latin typeface="Times New Roman"/>
                <a:ea typeface="Times New Roman"/>
              </a:rPr>
            </a:br>
            <a:r>
              <a:rPr lang="tr-TR" sz="1800" b="1" dirty="0" smtClean="0">
                <a:solidFill>
                  <a:srgbClr val="FF0000"/>
                </a:solidFill>
                <a:effectLst/>
                <a:latin typeface="Times New Roman"/>
                <a:ea typeface="Times New Roman"/>
              </a:rPr>
              <a:t>2-Kanlı/canlı kurbanlar. </a:t>
            </a:r>
            <a:r>
              <a:rPr lang="tr-TR" sz="1800" dirty="0" smtClean="0">
                <a:effectLst/>
                <a:latin typeface="Times New Roman"/>
                <a:ea typeface="Times New Roman"/>
              </a:rPr>
              <a:t>Tanrı/ tanrılara sunulan insan, hayvan ve balıklar gelir. Öteki kurban hayvanları sığır, koyun, keçi, ayı, domuz, tavuktu. Bunların dışında köpek, eşek, yılan </a:t>
            </a:r>
            <a:r>
              <a:rPr lang="tr-TR" sz="1800" dirty="0" err="1" smtClean="0">
                <a:effectLst/>
                <a:latin typeface="Times New Roman"/>
                <a:ea typeface="Times New Roman"/>
              </a:rPr>
              <a:t>vb</a:t>
            </a:r>
            <a:r>
              <a:rPr lang="tr-TR" sz="1800" dirty="0" smtClean="0">
                <a:effectLst/>
                <a:latin typeface="Times New Roman"/>
                <a:ea typeface="Times New Roman"/>
              </a:rPr>
              <a:t> hayvanlar kurban olarak sunulmuşlardır. Türklerde kanlı kurbanların başında at gelmektedir. Tüm göçebe toplumlarında olduğu gibi, Türklerde de at en değerli hayvanlardan birisi idi. Savaşta ve barışta devamlı at üzerinde olan Türkler ayrıca atın etinden ve sütünden de istifade ediyorlardı. Bunun için o zamanları tanrılarına sunulan en değerli kurban at olmaktadır. Orta Asya kültürünün en büyük destanlarından olan Manas Destanının birçok yerinde at kurbanı ön plandadır. </a:t>
            </a:r>
            <a:r>
              <a:rPr lang="tr-TR" sz="2000" dirty="0" smtClean="0">
                <a:effectLst/>
                <a:latin typeface="Times New Roman"/>
                <a:ea typeface="Times New Roman"/>
              </a:rPr>
              <a:t/>
            </a:r>
            <a:br>
              <a:rPr lang="tr-TR" sz="2000" dirty="0" smtClean="0">
                <a:effectLst/>
                <a:latin typeface="Times New Roman"/>
                <a:ea typeface="Times New Roman"/>
              </a:rPr>
            </a:br>
            <a:endParaRPr lang="tr-TR" sz="2000" dirty="0"/>
          </a:p>
        </p:txBody>
      </p:sp>
    </p:spTree>
    <p:extLst>
      <p:ext uri="{BB962C8B-B14F-4D97-AF65-F5344CB8AC3E}">
        <p14:creationId xmlns:p14="http://schemas.microsoft.com/office/powerpoint/2010/main" val="190890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741368"/>
          </a:xfrm>
        </p:spPr>
        <p:txBody>
          <a:bodyPr>
            <a:noAutofit/>
          </a:bodyPr>
          <a:lstStyle/>
          <a:p>
            <a:pPr marL="0" indent="0" algn="just">
              <a:lnSpc>
                <a:spcPct val="170000"/>
              </a:lnSpc>
              <a:spcBef>
                <a:spcPts val="0"/>
              </a:spcBef>
              <a:buNone/>
            </a:pPr>
            <a:r>
              <a:rPr lang="tr-TR" sz="1700" dirty="0" smtClean="0">
                <a:effectLst/>
                <a:latin typeface="Times New Roman"/>
                <a:ea typeface="Times New Roman"/>
              </a:rPr>
              <a:t>	Türklerin münasebette olduğu kavimlerden İranlıların eski </a:t>
            </a:r>
            <a:r>
              <a:rPr lang="tr-TR" sz="1700" dirty="0" err="1" smtClean="0">
                <a:effectLst/>
                <a:latin typeface="Times New Roman"/>
                <a:ea typeface="Times New Roman"/>
              </a:rPr>
              <a:t>Zerduşluk</a:t>
            </a:r>
            <a:r>
              <a:rPr lang="tr-TR" sz="1700" dirty="0" smtClean="0">
                <a:effectLst/>
                <a:latin typeface="Times New Roman"/>
                <a:ea typeface="Times New Roman"/>
              </a:rPr>
              <a:t> dinin kaynaklarında su aygırının kurban edildiği yazılıdır. Oğuzların ülkeler fethedip döndüklerinde şeref için, toy için doksan bin koç, dokuz yüz kısrak kesilmesi emredildiği yazılıdır. </a:t>
            </a:r>
            <a:br>
              <a:rPr lang="tr-TR" sz="1700" dirty="0" smtClean="0">
                <a:effectLst/>
                <a:latin typeface="Times New Roman"/>
                <a:ea typeface="Times New Roman"/>
              </a:rPr>
            </a:br>
            <a:r>
              <a:rPr lang="tr-TR" sz="1700" dirty="0" smtClean="0">
                <a:effectLst/>
                <a:latin typeface="Times New Roman"/>
                <a:ea typeface="Times New Roman"/>
              </a:rPr>
              <a:t>Göktürklerde, Yakutlarda kurban olarak iyi ruhlar için at sürülerini kırlara başıboş bırakılırdı. Bu hayvanlardan yararlanılmaz, eti yenmez, sütü sağılmaz, ne den yük hayvanı olarak kullanılmazdı.</a:t>
            </a:r>
            <a:br>
              <a:rPr lang="tr-TR" sz="1700" dirty="0" smtClean="0">
                <a:effectLst/>
                <a:latin typeface="Times New Roman"/>
                <a:ea typeface="Times New Roman"/>
              </a:rPr>
            </a:br>
            <a:r>
              <a:rPr lang="tr-TR" sz="1700" dirty="0" smtClean="0">
                <a:effectLst/>
                <a:latin typeface="Times New Roman"/>
                <a:ea typeface="Times New Roman"/>
              </a:rPr>
              <a:t>Anadolu’da, ilk çağlarda </a:t>
            </a:r>
            <a:r>
              <a:rPr lang="tr-TR" sz="1700" dirty="0" err="1" smtClean="0">
                <a:effectLst/>
                <a:latin typeface="Times New Roman"/>
                <a:ea typeface="Times New Roman"/>
              </a:rPr>
              <a:t>Frigya’lılar</a:t>
            </a:r>
            <a:r>
              <a:rPr lang="tr-TR" sz="1700" dirty="0" smtClean="0">
                <a:effectLst/>
                <a:latin typeface="Times New Roman"/>
                <a:ea typeface="Times New Roman"/>
              </a:rPr>
              <a:t> zamanında hasat mevsimi dolayısıyla insan kurbanı ve kafa kesme ayinleri yapılırdı. Efsaneye göre, Kral Midas’ın gayri meşru oğlu </a:t>
            </a:r>
            <a:r>
              <a:rPr lang="tr-TR" sz="1700" dirty="0" err="1" smtClean="0">
                <a:effectLst/>
                <a:latin typeface="Times New Roman"/>
                <a:ea typeface="Times New Roman"/>
              </a:rPr>
              <a:t>Lityerses</a:t>
            </a:r>
            <a:r>
              <a:rPr lang="tr-TR" sz="1700" dirty="0" smtClean="0">
                <a:effectLst/>
                <a:latin typeface="Times New Roman"/>
                <a:ea typeface="Times New Roman"/>
              </a:rPr>
              <a:t> korkunç iştahı ile tanınmakta ve mahsulünü, daha doğrusu buğdayını bizzat biçmeyi çok sevmektedir. Kendisinin bir âdeti vardı. Tarlada ekin biçerken, oradan kim geçerse, kendisi ile ekin biçme yarışına zorlamaktadır. Yolcu bu yarışmada yenilirse, </a:t>
            </a:r>
            <a:r>
              <a:rPr lang="tr-TR" sz="1700" dirty="0" err="1" smtClean="0">
                <a:effectLst/>
                <a:latin typeface="Times New Roman"/>
                <a:ea typeface="Times New Roman"/>
              </a:rPr>
              <a:t>Lityerses</a:t>
            </a:r>
            <a:r>
              <a:rPr lang="tr-TR" sz="1700" dirty="0" smtClean="0">
                <a:effectLst/>
                <a:latin typeface="Times New Roman"/>
                <a:ea typeface="Times New Roman"/>
              </a:rPr>
              <a:t> ellerini bağlıyor ve tırpanla kafasını keserek vücudunu tarlaya atıyordu. </a:t>
            </a:r>
            <a:br>
              <a:rPr lang="tr-TR" sz="1700" dirty="0" smtClean="0">
                <a:effectLst/>
                <a:latin typeface="Times New Roman"/>
                <a:ea typeface="Times New Roman"/>
              </a:rPr>
            </a:br>
            <a:r>
              <a:rPr lang="tr-TR" sz="1700" dirty="0" smtClean="0">
                <a:effectLst/>
                <a:latin typeface="Times New Roman"/>
                <a:ea typeface="Times New Roman"/>
              </a:rPr>
              <a:t>Günün birinde, bir yolcu kılığında </a:t>
            </a:r>
            <a:r>
              <a:rPr lang="tr-TR" sz="1700" dirty="0" err="1" smtClean="0">
                <a:effectLst/>
                <a:latin typeface="Times New Roman"/>
                <a:ea typeface="Times New Roman"/>
              </a:rPr>
              <a:t>Herkül</a:t>
            </a:r>
            <a:r>
              <a:rPr lang="tr-TR" sz="1700" dirty="0" smtClean="0">
                <a:effectLst/>
                <a:latin typeface="Times New Roman"/>
                <a:ea typeface="Times New Roman"/>
              </a:rPr>
              <a:t> oradan (tarladan) geçler ve huyu depreşen </a:t>
            </a:r>
            <a:r>
              <a:rPr lang="tr-TR" sz="1700" dirty="0" err="1" smtClean="0">
                <a:effectLst/>
                <a:latin typeface="Times New Roman"/>
                <a:ea typeface="Times New Roman"/>
              </a:rPr>
              <a:t>Lityerses</a:t>
            </a:r>
            <a:r>
              <a:rPr lang="tr-TR" sz="1700" dirty="0" smtClean="0">
                <a:effectLst/>
                <a:latin typeface="Times New Roman"/>
                <a:ea typeface="Times New Roman"/>
              </a:rPr>
              <a:t> tarafından yarışmaya çağırılır. Bu kez </a:t>
            </a:r>
            <a:r>
              <a:rPr lang="tr-TR" sz="1700" dirty="0" err="1" smtClean="0">
                <a:effectLst/>
                <a:latin typeface="Times New Roman"/>
                <a:ea typeface="Times New Roman"/>
              </a:rPr>
              <a:t>Lityerses’in</a:t>
            </a:r>
            <a:r>
              <a:rPr lang="tr-TR" sz="1700" dirty="0" smtClean="0">
                <a:effectLst/>
                <a:latin typeface="Times New Roman"/>
                <a:ea typeface="Times New Roman"/>
              </a:rPr>
              <a:t> tanıyamadığı </a:t>
            </a:r>
            <a:r>
              <a:rPr lang="tr-TR" sz="1700" dirty="0" err="1" smtClean="0">
                <a:effectLst/>
                <a:latin typeface="Times New Roman"/>
                <a:ea typeface="Times New Roman"/>
              </a:rPr>
              <a:t>Herkül</a:t>
            </a:r>
            <a:r>
              <a:rPr lang="tr-TR" sz="1700" dirty="0" smtClean="0">
                <a:effectLst/>
                <a:latin typeface="Times New Roman"/>
                <a:ea typeface="Times New Roman"/>
              </a:rPr>
              <a:t> onu yener ve başını keserek vücudunu Menderes (</a:t>
            </a:r>
            <a:r>
              <a:rPr lang="tr-TR" sz="1700" dirty="0" err="1" smtClean="0">
                <a:effectLst/>
                <a:latin typeface="Times New Roman"/>
                <a:ea typeface="Times New Roman"/>
              </a:rPr>
              <a:t>Kaystros</a:t>
            </a:r>
            <a:r>
              <a:rPr lang="tr-TR" sz="1700" dirty="0" smtClean="0">
                <a:effectLst/>
                <a:latin typeface="Times New Roman"/>
                <a:ea typeface="Times New Roman"/>
              </a:rPr>
              <a:t>) ırmağına atar. Böylece kendi âdetine kendi kurban edilmiş olur. </a:t>
            </a:r>
            <a:r>
              <a:rPr lang="tr-TR" sz="1800" dirty="0" smtClean="0">
                <a:effectLst/>
                <a:latin typeface="Times New Roman"/>
                <a:ea typeface="Times New Roman"/>
              </a:rPr>
              <a:t/>
            </a:r>
            <a:br>
              <a:rPr lang="tr-TR" sz="1800" dirty="0" smtClean="0">
                <a:effectLst/>
                <a:latin typeface="Times New Roman"/>
                <a:ea typeface="Times New Roman"/>
              </a:rPr>
            </a:br>
            <a:endParaRPr lang="tr-TR" sz="1800" dirty="0"/>
          </a:p>
        </p:txBody>
      </p:sp>
    </p:spTree>
    <p:extLst>
      <p:ext uri="{BB962C8B-B14F-4D97-AF65-F5344CB8AC3E}">
        <p14:creationId xmlns:p14="http://schemas.microsoft.com/office/powerpoint/2010/main" val="326733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036496" cy="6741368"/>
          </a:xfrm>
        </p:spPr>
        <p:txBody>
          <a:bodyPr>
            <a:normAutofit fontScale="25000" lnSpcReduction="20000"/>
          </a:bodyPr>
          <a:lstStyle/>
          <a:p>
            <a:pPr marL="0" indent="0" algn="just">
              <a:lnSpc>
                <a:spcPct val="170000"/>
              </a:lnSpc>
              <a:spcBef>
                <a:spcPts val="0"/>
              </a:spcBef>
              <a:buNone/>
            </a:pPr>
            <a:r>
              <a:rPr lang="tr-TR" sz="6400" dirty="0" smtClean="0">
                <a:effectLst/>
                <a:latin typeface="Times New Roman"/>
                <a:ea typeface="Times New Roman"/>
              </a:rPr>
              <a:t>	Eski Sami kavimlerinde insan kurbanı çok yaygın bir gelenek halini almıştı. Tevrat’ta adı geçen </a:t>
            </a:r>
            <a:r>
              <a:rPr lang="tr-TR" sz="6400" dirty="0" err="1" smtClean="0">
                <a:effectLst/>
                <a:latin typeface="Times New Roman"/>
                <a:ea typeface="Times New Roman"/>
              </a:rPr>
              <a:t>Bolo</a:t>
            </a:r>
            <a:r>
              <a:rPr lang="tr-TR" sz="6400" dirty="0" smtClean="0">
                <a:effectLst/>
                <a:latin typeface="Times New Roman"/>
                <a:ea typeface="Times New Roman"/>
              </a:rPr>
              <a:t> (</a:t>
            </a:r>
            <a:r>
              <a:rPr lang="tr-TR" sz="6400" dirty="0" err="1" smtClean="0">
                <a:effectLst/>
                <a:latin typeface="Times New Roman"/>
                <a:ea typeface="Times New Roman"/>
              </a:rPr>
              <a:t>Baal</a:t>
            </a:r>
            <a:r>
              <a:rPr lang="tr-TR" sz="6400" dirty="0" smtClean="0">
                <a:effectLst/>
                <a:latin typeface="Times New Roman"/>
                <a:ea typeface="Times New Roman"/>
              </a:rPr>
              <a:t>) daha çok körpe etleri severdi. Onun tunç heykelinin bir fırın olan karnında çocuklar yakılır ve böylece tanrılarını doyururlardı.</a:t>
            </a:r>
          </a:p>
          <a:p>
            <a:pPr marL="0" indent="0" algn="just">
              <a:lnSpc>
                <a:spcPct val="170000"/>
              </a:lnSpc>
              <a:spcBef>
                <a:spcPts val="0"/>
              </a:spcBef>
              <a:buNone/>
            </a:pPr>
            <a:r>
              <a:rPr lang="tr-TR" sz="6400" dirty="0" smtClean="0">
                <a:effectLst/>
                <a:latin typeface="Times New Roman"/>
                <a:ea typeface="Times New Roman"/>
              </a:rPr>
              <a:t> Cahiliye döneminde Araplar insan kurban ederlerdi. Cahiliye devri Arapları Sabah Yıldızı daha doğmadan büyük bir acele ile insan ve beyaz deve kurban ederlerdi. Yine önemli putlarından </a:t>
            </a:r>
            <a:r>
              <a:rPr lang="tr-TR" sz="6400" dirty="0" err="1" smtClean="0">
                <a:effectLst/>
                <a:latin typeface="Times New Roman"/>
                <a:ea typeface="Times New Roman"/>
              </a:rPr>
              <a:t>Uzza’ya</a:t>
            </a:r>
            <a:r>
              <a:rPr lang="tr-TR" sz="6400" dirty="0" smtClean="0">
                <a:effectLst/>
                <a:latin typeface="Times New Roman"/>
                <a:ea typeface="Times New Roman"/>
              </a:rPr>
              <a:t> oğlanlarla kızları ve esirleri kurban ederlerdi. </a:t>
            </a:r>
          </a:p>
          <a:p>
            <a:pPr marL="0" indent="0" algn="just">
              <a:lnSpc>
                <a:spcPct val="170000"/>
              </a:lnSpc>
              <a:spcBef>
                <a:spcPts val="0"/>
              </a:spcBef>
              <a:buNone/>
            </a:pPr>
            <a:r>
              <a:rPr lang="tr-TR" sz="6400" dirty="0" smtClean="0">
                <a:effectLst/>
                <a:latin typeface="Times New Roman"/>
                <a:ea typeface="Times New Roman"/>
              </a:rPr>
              <a:t>	Hz. Peygamber’in dedesi </a:t>
            </a:r>
            <a:r>
              <a:rPr lang="tr-TR" sz="6400" dirty="0" err="1" smtClean="0">
                <a:effectLst/>
                <a:latin typeface="Times New Roman"/>
                <a:ea typeface="Times New Roman"/>
              </a:rPr>
              <a:t>Abdülmuttalib</a:t>
            </a:r>
            <a:r>
              <a:rPr lang="tr-TR" sz="6400" dirty="0" smtClean="0">
                <a:effectLst/>
                <a:latin typeface="Times New Roman"/>
                <a:ea typeface="Times New Roman"/>
              </a:rPr>
              <a:t>, Zemzem kuyusunun kazılması sırasında </a:t>
            </a:r>
            <a:r>
              <a:rPr lang="tr-TR" sz="6400" dirty="0" err="1" smtClean="0">
                <a:effectLst/>
                <a:latin typeface="Times New Roman"/>
                <a:ea typeface="Times New Roman"/>
              </a:rPr>
              <a:t>Kureyşlilerin</a:t>
            </a:r>
            <a:r>
              <a:rPr lang="tr-TR" sz="6400" dirty="0" smtClean="0">
                <a:effectLst/>
                <a:latin typeface="Times New Roman"/>
                <a:ea typeface="Times New Roman"/>
              </a:rPr>
              <a:t> kendisine çıkardıkları zorluklar sebebiyle, eğer on tane oğlu olursa ve bunlar kendilerini koruyacak yaşa gelirlerse içinden birisini Kâbe’nin yanında Allah için kurban etmeyi adamıştı. </a:t>
            </a:r>
            <a:r>
              <a:rPr lang="tr-TR" sz="6400" dirty="0" err="1" smtClean="0">
                <a:effectLst/>
                <a:latin typeface="Times New Roman"/>
                <a:ea typeface="Times New Roman"/>
              </a:rPr>
              <a:t>Abdülmuttalib’in</a:t>
            </a:r>
            <a:r>
              <a:rPr lang="tr-TR" sz="6400" dirty="0" smtClean="0">
                <a:effectLst/>
                <a:latin typeface="Times New Roman"/>
                <a:ea typeface="Times New Roman"/>
              </a:rPr>
              <a:t> isteği gerçekleşince, adağını yerine getirmek istemiş; oğulları arasında çekmiş olduğu kurada kurban adayı olarak Abdullah çıkmıştı. </a:t>
            </a:r>
            <a:r>
              <a:rPr lang="tr-TR" sz="6400" dirty="0" err="1" smtClean="0">
                <a:effectLst/>
                <a:latin typeface="Times New Roman"/>
                <a:ea typeface="Times New Roman"/>
              </a:rPr>
              <a:t>Abdülmuttalib</a:t>
            </a:r>
            <a:r>
              <a:rPr lang="tr-TR" sz="6400" dirty="0" smtClean="0">
                <a:effectLst/>
                <a:latin typeface="Times New Roman"/>
                <a:ea typeface="Times New Roman"/>
              </a:rPr>
              <a:t> adağını yerine getirmeye kalkışınca, böyle bir adağın adet haline gelmesinden çekinen </a:t>
            </a:r>
            <a:r>
              <a:rPr lang="tr-TR" sz="6400" dirty="0" err="1" smtClean="0">
                <a:effectLst/>
                <a:latin typeface="Times New Roman"/>
                <a:ea typeface="Times New Roman"/>
              </a:rPr>
              <a:t>Kureyişliler</a:t>
            </a:r>
            <a:r>
              <a:rPr lang="tr-TR" sz="6400" dirty="0" smtClean="0">
                <a:effectLst/>
                <a:latin typeface="Times New Roman"/>
                <a:ea typeface="Times New Roman"/>
              </a:rPr>
              <a:t> ona engel olmuşlardı. Bu olay karşısında ikilem içerisinde kalan </a:t>
            </a:r>
            <a:r>
              <a:rPr lang="tr-TR" sz="6400" dirty="0" err="1" smtClean="0">
                <a:effectLst/>
                <a:latin typeface="Times New Roman"/>
                <a:ea typeface="Times New Roman"/>
              </a:rPr>
              <a:t>Abdülmuttalib</a:t>
            </a:r>
            <a:r>
              <a:rPr lang="tr-TR" sz="6400" dirty="0" smtClean="0">
                <a:effectLst/>
                <a:latin typeface="Times New Roman"/>
                <a:ea typeface="Times New Roman"/>
              </a:rPr>
              <a:t> bilgisine güvendiği bir kadına başvurdu; akıllı kadın şöyle dedi: “Bana ilham geldi, sizde kan bedeli nedir”? Ona “on deve” olduğunu söylediler. “Memleketinize dönün ve kurban edeceğiniz adamı bir tarafa, on deveyi de bir tarafa koyun ve aralarında kura çekin. Ok adamın aleyhine çıkarsa, on deve daha ekleyin ve tekrar kura çekin. Fal develere çıkıncaya kadar develeri artırın. Develeri kurban edip adamı salın”. Böylece yüz deveye varıncaya kadar oklar Abdullah’ı gösterdi. Daha sonra fal (kura) develere çıktı ve kefaret olarak yüz deve kurban edildi.</a:t>
            </a:r>
          </a:p>
          <a:p>
            <a:pPr marL="0" indent="0" algn="just">
              <a:lnSpc>
                <a:spcPct val="170000"/>
              </a:lnSpc>
              <a:spcBef>
                <a:spcPts val="0"/>
              </a:spcBef>
              <a:buNone/>
            </a:pPr>
            <a:r>
              <a:rPr lang="tr-TR" dirty="0" smtClean="0">
                <a:effectLst/>
                <a:latin typeface="Times New Roman"/>
                <a:ea typeface="Times New Roman"/>
              </a:rPr>
              <a:t/>
            </a:r>
            <a:br>
              <a:rPr lang="tr-TR" dirty="0" smtClean="0">
                <a:effectLst/>
                <a:latin typeface="Times New Roman"/>
                <a:ea typeface="Times New Roman"/>
              </a:rPr>
            </a:br>
            <a:endParaRPr lang="tr-TR" dirty="0" smtClean="0">
              <a:effectLst/>
              <a:latin typeface="Times New Roman"/>
              <a:ea typeface="Times New Roman"/>
            </a:endParaRPr>
          </a:p>
          <a:p>
            <a:pPr marL="0" indent="0" algn="just">
              <a:lnSpc>
                <a:spcPct val="170000"/>
              </a:lnSpc>
              <a:spcBef>
                <a:spcPts val="0"/>
              </a:spcBef>
              <a:buNone/>
            </a:pPr>
            <a:r>
              <a:rPr lang="tr-TR" dirty="0" smtClean="0">
                <a:effectLst/>
                <a:latin typeface="Times New Roman"/>
                <a:ea typeface="Times New Roman"/>
              </a:rPr>
              <a:t/>
            </a:r>
            <a:br>
              <a:rPr lang="tr-TR" dirty="0" smtClean="0">
                <a:effectLst/>
                <a:latin typeface="Times New Roman"/>
                <a:ea typeface="Times New Roman"/>
              </a:rPr>
            </a:br>
            <a:endParaRPr lang="tr-TR" dirty="0"/>
          </a:p>
        </p:txBody>
      </p:sp>
    </p:spTree>
    <p:extLst>
      <p:ext uri="{BB962C8B-B14F-4D97-AF65-F5344CB8AC3E}">
        <p14:creationId xmlns:p14="http://schemas.microsoft.com/office/powerpoint/2010/main" val="79002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908720"/>
          </a:xfrm>
        </p:spPr>
        <p:txBody>
          <a:bodyPr/>
          <a:lstStyle/>
          <a:p>
            <a:r>
              <a:rPr lang="tr-TR" dirty="0" smtClean="0"/>
              <a:t>ESKİ TÜRKLERDE KURBAN </a:t>
            </a:r>
            <a:endParaRPr lang="tr-TR" dirty="0"/>
          </a:p>
        </p:txBody>
      </p:sp>
      <p:sp>
        <p:nvSpPr>
          <p:cNvPr id="3" name="İçerik Yer Tutucusu 2"/>
          <p:cNvSpPr>
            <a:spLocks noGrp="1"/>
          </p:cNvSpPr>
          <p:nvPr>
            <p:ph idx="1"/>
          </p:nvPr>
        </p:nvSpPr>
        <p:spPr>
          <a:xfrm>
            <a:off x="0" y="764704"/>
            <a:ext cx="9144000" cy="6093296"/>
          </a:xfrm>
        </p:spPr>
        <p:txBody>
          <a:bodyPr>
            <a:normAutofit fontScale="70000" lnSpcReduction="20000"/>
          </a:bodyPr>
          <a:lstStyle/>
          <a:p>
            <a:pPr algn="just">
              <a:lnSpc>
                <a:spcPct val="170000"/>
              </a:lnSpc>
              <a:spcBef>
                <a:spcPts val="0"/>
              </a:spcBef>
            </a:pPr>
            <a:r>
              <a:rPr lang="tr-TR" dirty="0" smtClean="0">
                <a:effectLst/>
                <a:latin typeface="Times New Roman"/>
                <a:ea typeface="Times New Roman"/>
              </a:rPr>
              <a:t>Eski Türklerde ruhların ölümsüz olduğu ve ölüm sonrası hayat inancının bulunduğuna inanılırdı. 576 da İstemi-</a:t>
            </a:r>
            <a:r>
              <a:rPr lang="tr-TR" dirty="0" err="1" smtClean="0">
                <a:effectLst/>
                <a:latin typeface="Times New Roman"/>
                <a:ea typeface="Times New Roman"/>
              </a:rPr>
              <a:t>han’ın</a:t>
            </a:r>
            <a:r>
              <a:rPr lang="tr-TR" dirty="0" smtClean="0">
                <a:effectLst/>
                <a:latin typeface="Times New Roman"/>
                <a:ea typeface="Times New Roman"/>
              </a:rPr>
              <a:t> cenaze töreninde öbür dünyada müteveffaya refakat etsinler diye “dört savaş esiri Hun’un” boynu vurulmuştu. Yani bir çeşit kurban edilmiş olmaktalar. Yine İmparator </a:t>
            </a:r>
            <a:r>
              <a:rPr lang="tr-TR" dirty="0" err="1" smtClean="0">
                <a:effectLst/>
                <a:latin typeface="Times New Roman"/>
                <a:ea typeface="Times New Roman"/>
              </a:rPr>
              <a:t>T’atsung’un</a:t>
            </a:r>
            <a:r>
              <a:rPr lang="tr-TR" dirty="0" smtClean="0">
                <a:effectLst/>
                <a:latin typeface="Times New Roman"/>
                <a:ea typeface="Times New Roman"/>
              </a:rPr>
              <a:t> cenaze töreninde A-</a:t>
            </a:r>
            <a:r>
              <a:rPr lang="tr-TR" dirty="0" err="1" smtClean="0">
                <a:effectLst/>
                <a:latin typeface="Times New Roman"/>
                <a:ea typeface="Times New Roman"/>
              </a:rPr>
              <a:t>shih</a:t>
            </a:r>
            <a:r>
              <a:rPr lang="tr-TR" dirty="0" smtClean="0">
                <a:effectLst/>
                <a:latin typeface="Times New Roman"/>
                <a:ea typeface="Times New Roman"/>
              </a:rPr>
              <a:t>-</a:t>
            </a:r>
            <a:r>
              <a:rPr lang="tr-TR" dirty="0" err="1" smtClean="0">
                <a:effectLst/>
                <a:latin typeface="Times New Roman"/>
                <a:ea typeface="Times New Roman"/>
              </a:rPr>
              <a:t>na</a:t>
            </a:r>
            <a:r>
              <a:rPr lang="tr-TR" dirty="0" smtClean="0">
                <a:effectLst/>
                <a:latin typeface="Times New Roman"/>
                <a:ea typeface="Times New Roman"/>
              </a:rPr>
              <a:t> </a:t>
            </a:r>
            <a:r>
              <a:rPr lang="tr-TR" dirty="0" err="1" smtClean="0">
                <a:effectLst/>
                <a:latin typeface="Times New Roman"/>
                <a:ea typeface="Times New Roman"/>
              </a:rPr>
              <a:t>She-ni</a:t>
            </a:r>
            <a:r>
              <a:rPr lang="tr-TR" dirty="0" smtClean="0">
                <a:effectLst/>
                <a:latin typeface="Times New Roman"/>
                <a:ea typeface="Times New Roman"/>
              </a:rPr>
              <a:t>, hükümdar dostundan ayrılmamak için kendini doğramak istemiştir. Bu iki olay </a:t>
            </a:r>
            <a:r>
              <a:rPr lang="tr-TR" dirty="0" err="1" smtClean="0">
                <a:effectLst/>
                <a:latin typeface="Times New Roman"/>
                <a:ea typeface="Times New Roman"/>
              </a:rPr>
              <a:t>Türkler’in</a:t>
            </a:r>
            <a:r>
              <a:rPr lang="tr-TR" dirty="0" smtClean="0">
                <a:effectLst/>
                <a:latin typeface="Times New Roman"/>
                <a:ea typeface="Times New Roman"/>
              </a:rPr>
              <a:t> ahret hayatının bir devamı olarak gördüklerini göstermektedir. Ancak kesinlikle ölen şahsı tanrılaştırma olayı yer almamış, sadece ölü ruhuna saygı söz konusu olmuştur. Eski Orta Asya’da birçok Türk boylarında ölüler, Şamanlar tarafından boru üfleyerek, davul çalarak ebedi hayata gönderilirdi. </a:t>
            </a:r>
            <a:br>
              <a:rPr lang="tr-TR" dirty="0" smtClean="0">
                <a:effectLst/>
                <a:latin typeface="Times New Roman"/>
                <a:ea typeface="Times New Roman"/>
              </a:rPr>
            </a:br>
            <a:endParaRPr lang="tr-TR" dirty="0"/>
          </a:p>
        </p:txBody>
      </p:sp>
    </p:spTree>
    <p:extLst>
      <p:ext uri="{BB962C8B-B14F-4D97-AF65-F5344CB8AC3E}">
        <p14:creationId xmlns:p14="http://schemas.microsoft.com/office/powerpoint/2010/main" val="194936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964488" cy="6336704"/>
          </a:xfrm>
        </p:spPr>
        <p:txBody>
          <a:bodyPr>
            <a:normAutofit fontScale="85000" lnSpcReduction="20000"/>
          </a:bodyPr>
          <a:lstStyle/>
          <a:p>
            <a:pPr algn="just">
              <a:lnSpc>
                <a:spcPct val="150000"/>
              </a:lnSpc>
              <a:spcBef>
                <a:spcPts val="0"/>
              </a:spcBef>
            </a:pPr>
            <a:r>
              <a:rPr lang="tr-TR" dirty="0" err="1" smtClean="0">
                <a:effectLst/>
                <a:latin typeface="Times New Roman"/>
                <a:ea typeface="Times New Roman"/>
              </a:rPr>
              <a:t>Türkler’de</a:t>
            </a:r>
            <a:r>
              <a:rPr lang="tr-TR" dirty="0" smtClean="0">
                <a:effectLst/>
                <a:latin typeface="Times New Roman"/>
                <a:ea typeface="Times New Roman"/>
              </a:rPr>
              <a:t> insan kurban edilmesi bulunmamaktadır ve yasak edilmiştir. Ancak </a:t>
            </a:r>
            <a:r>
              <a:rPr lang="tr-TR" dirty="0" err="1" smtClean="0">
                <a:effectLst/>
                <a:latin typeface="Times New Roman"/>
                <a:ea typeface="Times New Roman"/>
              </a:rPr>
              <a:t>Göktürkler’de</a:t>
            </a:r>
            <a:r>
              <a:rPr lang="tr-TR" dirty="0" smtClean="0">
                <a:effectLst/>
                <a:latin typeface="Times New Roman"/>
                <a:ea typeface="Times New Roman"/>
              </a:rPr>
              <a:t> at ile birlikte insan kurban edildiğine dair Bizans elçisi </a:t>
            </a:r>
            <a:r>
              <a:rPr lang="tr-TR" dirty="0" err="1" smtClean="0">
                <a:effectLst/>
                <a:latin typeface="Times New Roman"/>
                <a:ea typeface="Times New Roman"/>
              </a:rPr>
              <a:t>Valentin’in</a:t>
            </a:r>
            <a:r>
              <a:rPr lang="tr-TR" dirty="0" smtClean="0">
                <a:effectLst/>
                <a:latin typeface="Times New Roman"/>
                <a:ea typeface="Times New Roman"/>
              </a:rPr>
              <a:t>, İstemi Kağan’ın cenaze merasimini (</a:t>
            </a:r>
            <a:r>
              <a:rPr lang="tr-TR" dirty="0" err="1" smtClean="0">
                <a:effectLst/>
                <a:latin typeface="Times New Roman"/>
                <a:ea typeface="Times New Roman"/>
              </a:rPr>
              <a:t>yog</a:t>
            </a:r>
            <a:r>
              <a:rPr lang="tr-TR" dirty="0" smtClean="0">
                <a:effectLst/>
                <a:latin typeface="Times New Roman"/>
                <a:ea typeface="Times New Roman"/>
              </a:rPr>
              <a:t>) anlatırken yaptığı tasvirde şu not vardır. “Matem günlerinden birinde, dört tane bağlı Hun getirdiler. Kağanın babasının atları ile birlikte bunları ortaya koydular. Öbür dünyaya gidip, kağanın maiyetine girmelerini emrettiler”. (Buradan hepsinin kurban edildiği anlaşılmaktadır)</a:t>
            </a:r>
          </a:p>
          <a:p>
            <a:pPr marL="0" indent="0" algn="just">
              <a:lnSpc>
                <a:spcPct val="150000"/>
              </a:lnSpc>
              <a:spcBef>
                <a:spcPts val="0"/>
              </a:spcBef>
              <a:buNone/>
            </a:pPr>
            <a:r>
              <a:rPr lang="tr-TR" dirty="0" smtClean="0">
                <a:effectLst/>
                <a:latin typeface="Times New Roman"/>
                <a:ea typeface="Times New Roman"/>
              </a:rPr>
              <a:t/>
            </a:r>
            <a:br>
              <a:rPr lang="tr-TR" dirty="0" smtClean="0">
                <a:effectLst/>
                <a:latin typeface="Times New Roman"/>
                <a:ea typeface="Times New Roman"/>
              </a:rPr>
            </a:br>
            <a:endParaRPr lang="tr-TR" dirty="0"/>
          </a:p>
        </p:txBody>
      </p:sp>
    </p:spTree>
    <p:extLst>
      <p:ext uri="{BB962C8B-B14F-4D97-AF65-F5344CB8AC3E}">
        <p14:creationId xmlns:p14="http://schemas.microsoft.com/office/powerpoint/2010/main" val="195817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8640"/>
            <a:ext cx="9144000" cy="6669360"/>
          </a:xfrm>
        </p:spPr>
        <p:txBody>
          <a:bodyPr>
            <a:normAutofit fontScale="70000" lnSpcReduction="20000"/>
          </a:bodyPr>
          <a:lstStyle/>
          <a:p>
            <a:pPr algn="just">
              <a:lnSpc>
                <a:spcPct val="160000"/>
              </a:lnSpc>
              <a:spcBef>
                <a:spcPts val="0"/>
              </a:spcBef>
            </a:pPr>
            <a:r>
              <a:rPr lang="tr-TR" dirty="0" smtClean="0">
                <a:effectLst/>
                <a:latin typeface="Times New Roman"/>
                <a:ea typeface="Times New Roman"/>
              </a:rPr>
              <a:t>İskit (Saka)krallarının ölümü üzerine yapılan cenaze törenlerinde;  ölen krala öbür dünyada yardım etmesi için karısı, hizmetçisi, aşçısı ve atının da ölüyle birlikte mezara konulduğunu görüyoruz: “İçi boşaltılıp mumyalanan kral kırk gün süreyle kabile </a:t>
            </a:r>
            <a:r>
              <a:rPr lang="tr-TR" dirty="0" err="1" smtClean="0">
                <a:effectLst/>
                <a:latin typeface="Times New Roman"/>
                <a:ea typeface="Times New Roman"/>
              </a:rPr>
              <a:t>kabile</a:t>
            </a:r>
            <a:r>
              <a:rPr lang="tr-TR" dirty="0" smtClean="0">
                <a:effectLst/>
                <a:latin typeface="Times New Roman"/>
                <a:ea typeface="Times New Roman"/>
              </a:rPr>
              <a:t> dolaştırılır ve mezarının </a:t>
            </a:r>
            <a:r>
              <a:rPr lang="tr-TR" dirty="0" err="1" smtClean="0">
                <a:effectLst/>
                <a:latin typeface="Times New Roman"/>
                <a:ea typeface="Times New Roman"/>
              </a:rPr>
              <a:t>bulunduduğu</a:t>
            </a:r>
            <a:r>
              <a:rPr lang="tr-TR" dirty="0" smtClean="0">
                <a:effectLst/>
                <a:latin typeface="Times New Roman"/>
                <a:ea typeface="Times New Roman"/>
              </a:rPr>
              <a:t> </a:t>
            </a:r>
            <a:r>
              <a:rPr lang="tr-TR" dirty="0" err="1" smtClean="0">
                <a:effectLst/>
                <a:latin typeface="Times New Roman"/>
                <a:ea typeface="Times New Roman"/>
              </a:rPr>
              <a:t>Gerrhi’ye</a:t>
            </a:r>
            <a:r>
              <a:rPr lang="tr-TR" dirty="0" smtClean="0">
                <a:effectLst/>
                <a:latin typeface="Times New Roman"/>
                <a:ea typeface="Times New Roman"/>
              </a:rPr>
              <a:t> getirilirdi. Burada cenaze, hazırlanan mezara indirilir ve bir şiltenin üzerine yatırılır. Cenazenin etrafına, zemine mızraklar saplandıktan sonra, mezara tavan teşkil edecek tahta kirişler yerleştirilir ve bunların üzerine de örme hasırdan bir çatı yapılırdı. Krala ait mezarın içine içi boş kalan yerlere, boğularak öldürülen karısı, sakisi, aşçısı, seyisi, hizmetçisi, habercisi, birkaç atı ve kendisine ait olan eşyalardan bir kısmı, altın kaplar gömülürdü. Sonra mezarın üzerine büyük bir toprak tepe yapılır ve İskitler bu tepeleri yükseltmek için yarış ederlerdi”. İşte mezar olan bu tepelerden Anadolu’da 2000 kadar mezar tepe-höyük olduğunu uzmanlar söylemekteler.</a:t>
            </a:r>
            <a:endParaRPr lang="tr-TR" dirty="0"/>
          </a:p>
        </p:txBody>
      </p:sp>
    </p:spTree>
    <p:extLst>
      <p:ext uri="{BB962C8B-B14F-4D97-AF65-F5344CB8AC3E}">
        <p14:creationId xmlns:p14="http://schemas.microsoft.com/office/powerpoint/2010/main" val="282740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effectLst/>
                <a:latin typeface="Times New Roman"/>
                <a:ea typeface="Times New Roman"/>
              </a:rPr>
              <a:t>Kurbanın bir ibadet olarak yerine getirilmesinin sebeplerini beş madde başında toplayabiliriz. 1.Hayranlık 2.Şükran 3.Gönül alma 4.Pazarlık (Adak) 5.Kefaret (Selahaddin </a:t>
            </a:r>
            <a:r>
              <a:rPr lang="tr-TR" dirty="0" err="1" smtClean="0">
                <a:effectLst/>
                <a:latin typeface="Times New Roman"/>
                <a:ea typeface="Times New Roman"/>
              </a:rPr>
              <a:t>Bekki</a:t>
            </a:r>
            <a:r>
              <a:rPr lang="tr-TR" dirty="0" smtClean="0">
                <a:effectLst/>
                <a:latin typeface="Times New Roman"/>
                <a:ea typeface="Times New Roman"/>
              </a:rPr>
              <a:t>)</a:t>
            </a:r>
          </a:p>
          <a:p>
            <a:pPr marL="0" indent="0" algn="just">
              <a:buNone/>
            </a:pPr>
            <a:r>
              <a:rPr lang="tr-TR" dirty="0" smtClean="0">
                <a:effectLst/>
                <a:latin typeface="Times New Roman"/>
                <a:ea typeface="Times New Roman"/>
              </a:rPr>
              <a:t/>
            </a:r>
            <a:br>
              <a:rPr lang="tr-TR" dirty="0" smtClean="0">
                <a:effectLst/>
                <a:latin typeface="Times New Roman"/>
                <a:ea typeface="Times New Roman"/>
              </a:rPr>
            </a:br>
            <a:endParaRPr lang="tr-TR" dirty="0"/>
          </a:p>
        </p:txBody>
      </p:sp>
    </p:spTree>
    <p:extLst>
      <p:ext uri="{BB962C8B-B14F-4D97-AF65-F5344CB8AC3E}">
        <p14:creationId xmlns:p14="http://schemas.microsoft.com/office/powerpoint/2010/main" val="418138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sz="3100" b="1" dirty="0" smtClean="0">
                <a:effectLst/>
                <a:latin typeface="Times New Roman"/>
                <a:ea typeface="Times New Roman"/>
              </a:rPr>
              <a:t>ÇOCUK KURBAN ETME ADETLERİ- </a:t>
            </a:r>
            <a:r>
              <a:rPr lang="tr-TR" dirty="0" smtClean="0">
                <a:effectLst/>
                <a:latin typeface="Times New Roman"/>
                <a:ea typeface="Times New Roman"/>
              </a:rPr>
              <a:t/>
            </a:r>
            <a:br>
              <a:rPr lang="tr-TR" dirty="0" smtClean="0">
                <a:effectLst/>
                <a:latin typeface="Times New Roman"/>
                <a:ea typeface="Times New Roman"/>
              </a:rPr>
            </a:br>
            <a:endParaRPr lang="tr-TR" dirty="0"/>
          </a:p>
        </p:txBody>
      </p:sp>
      <p:sp>
        <p:nvSpPr>
          <p:cNvPr id="3" name="İçerik Yer Tutucusu 2"/>
          <p:cNvSpPr>
            <a:spLocks noGrp="1"/>
          </p:cNvSpPr>
          <p:nvPr>
            <p:ph idx="1"/>
          </p:nvPr>
        </p:nvSpPr>
        <p:spPr>
          <a:xfrm>
            <a:off x="0" y="548680"/>
            <a:ext cx="9036496" cy="6192688"/>
          </a:xfrm>
        </p:spPr>
        <p:txBody>
          <a:bodyPr>
            <a:normAutofit fontScale="25000" lnSpcReduction="20000"/>
          </a:bodyPr>
          <a:lstStyle/>
          <a:p>
            <a:pPr marL="0" indent="0" algn="just">
              <a:lnSpc>
                <a:spcPct val="170000"/>
              </a:lnSpc>
              <a:spcBef>
                <a:spcPts val="0"/>
              </a:spcBef>
              <a:buNone/>
            </a:pPr>
            <a:r>
              <a:rPr lang="tr-TR" sz="8000" dirty="0" smtClean="0">
                <a:effectLst/>
                <a:latin typeface="Times New Roman"/>
                <a:ea typeface="Times New Roman"/>
              </a:rPr>
              <a:t>Çocuk kurban etmek de birçok toplumda görülen ”tüyler ürpertici” adetlerden biriydi. </a:t>
            </a:r>
          </a:p>
          <a:p>
            <a:pPr marL="0" indent="0" algn="just">
              <a:lnSpc>
                <a:spcPct val="170000"/>
              </a:lnSpc>
              <a:spcBef>
                <a:spcPts val="0"/>
              </a:spcBef>
              <a:buNone/>
            </a:pPr>
            <a:r>
              <a:rPr lang="tr-TR" sz="8000" dirty="0" err="1" smtClean="0">
                <a:effectLst/>
                <a:latin typeface="Times New Roman"/>
                <a:ea typeface="Times New Roman"/>
              </a:rPr>
              <a:t>Kartacalılar</a:t>
            </a:r>
            <a:r>
              <a:rPr lang="tr-TR" sz="8000" dirty="0" smtClean="0">
                <a:effectLst/>
                <a:latin typeface="Times New Roman"/>
                <a:ea typeface="Times New Roman"/>
              </a:rPr>
              <a:t>, site devletlerinin koruyucusu Tanrı </a:t>
            </a:r>
            <a:r>
              <a:rPr lang="tr-TR" sz="8000" dirty="0" err="1" smtClean="0">
                <a:effectLst/>
                <a:latin typeface="Times New Roman"/>
                <a:ea typeface="Times New Roman"/>
              </a:rPr>
              <a:t>Moloch’a</a:t>
            </a:r>
            <a:r>
              <a:rPr lang="tr-TR" sz="8000" dirty="0" smtClean="0">
                <a:effectLst/>
                <a:latin typeface="Times New Roman"/>
                <a:ea typeface="Times New Roman"/>
              </a:rPr>
              <a:t> kendi öz çocuklarını yakarak kurban ederlerken, Fenikeliler, salgın hastalıklar, kuraklık, savaş kaybetme gibi büyük felaketlerin yaşandığı günlerde ”en sevdikleri çocuklarından birini” tanrıları </a:t>
            </a:r>
            <a:r>
              <a:rPr lang="tr-TR" sz="8000" dirty="0" err="1" smtClean="0">
                <a:effectLst/>
                <a:latin typeface="Times New Roman"/>
                <a:ea typeface="Times New Roman"/>
              </a:rPr>
              <a:t>Baal’e</a:t>
            </a:r>
            <a:r>
              <a:rPr lang="tr-TR" sz="8000" dirty="0" smtClean="0">
                <a:effectLst/>
                <a:latin typeface="Times New Roman"/>
                <a:ea typeface="Times New Roman"/>
              </a:rPr>
              <a:t> kurban verirlerdi. New South </a:t>
            </a:r>
            <a:r>
              <a:rPr lang="tr-TR" sz="8000" dirty="0" err="1" smtClean="0">
                <a:effectLst/>
                <a:latin typeface="Times New Roman"/>
                <a:ea typeface="Times New Roman"/>
              </a:rPr>
              <a:t>Wales’da</a:t>
            </a:r>
            <a:r>
              <a:rPr lang="tr-TR" sz="8000" dirty="0" smtClean="0">
                <a:effectLst/>
                <a:latin typeface="Times New Roman"/>
                <a:ea typeface="Times New Roman"/>
              </a:rPr>
              <a:t> bazı kabilelerde, her kadının ilk doğan çocuğu, bir dinsel törenin parçası olarak kabile tarafından yenirdi.</a:t>
            </a:r>
          </a:p>
          <a:p>
            <a:pPr marL="0" indent="0" algn="just">
              <a:lnSpc>
                <a:spcPct val="170000"/>
              </a:lnSpc>
              <a:spcBef>
                <a:spcPts val="0"/>
              </a:spcBef>
              <a:buNone/>
            </a:pPr>
            <a:r>
              <a:rPr lang="tr-TR" sz="8000" dirty="0" smtClean="0">
                <a:effectLst/>
                <a:latin typeface="Times New Roman"/>
                <a:ea typeface="Times New Roman"/>
              </a:rPr>
              <a:t> Eski Isparta’da da çocuklar doğduklarında topluluğun yaşlılarına götürülür, yaşayıp yaşamayacaklarına onlar karar verirdi. Sağlıklı olanlar ana babalarına verilirken, sakat ve hastalıklı olanlar öldürülürdü. İstenmeyen çocukların öldürülüp derelere atıldığı Ortaçağ’da her adımda bir çocuk ölüsüyle karşılaşmak olağandı.</a:t>
            </a:r>
          </a:p>
          <a:p>
            <a:pPr marL="0" indent="0" algn="just">
              <a:lnSpc>
                <a:spcPct val="170000"/>
              </a:lnSpc>
              <a:spcBef>
                <a:spcPts val="0"/>
              </a:spcBef>
              <a:buNone/>
            </a:pPr>
            <a:r>
              <a:rPr lang="tr-TR" dirty="0" smtClean="0">
                <a:effectLst/>
                <a:latin typeface="Times New Roman"/>
                <a:ea typeface="Times New Roman"/>
              </a:rPr>
              <a:t/>
            </a:r>
            <a:br>
              <a:rPr lang="tr-TR" dirty="0" smtClean="0">
                <a:effectLst/>
                <a:latin typeface="Times New Roman"/>
                <a:ea typeface="Times New Roman"/>
              </a:rPr>
            </a:br>
            <a:endParaRPr lang="tr-TR" dirty="0"/>
          </a:p>
        </p:txBody>
      </p:sp>
    </p:spTree>
    <p:extLst>
      <p:ext uri="{BB962C8B-B14F-4D97-AF65-F5344CB8AC3E}">
        <p14:creationId xmlns:p14="http://schemas.microsoft.com/office/powerpoint/2010/main" val="35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856984" cy="6408712"/>
          </a:xfrm>
        </p:spPr>
        <p:txBody>
          <a:bodyPr>
            <a:normAutofit lnSpcReduction="10000"/>
          </a:bodyPr>
          <a:lstStyle/>
          <a:p>
            <a:pPr algn="just">
              <a:lnSpc>
                <a:spcPct val="115000"/>
              </a:lnSpc>
              <a:spcAft>
                <a:spcPts val="1000"/>
              </a:spcAft>
            </a:pPr>
            <a:r>
              <a:rPr lang="tr-TR" i="1" dirty="0">
                <a:latin typeface="Times New Roman"/>
                <a:ea typeface="Times New Roman"/>
                <a:cs typeface="Times New Roman"/>
              </a:rPr>
              <a:t>“Kurban”</a:t>
            </a:r>
            <a:r>
              <a:rPr lang="tr-TR" dirty="0">
                <a:latin typeface="Times New Roman"/>
                <a:ea typeface="Times New Roman"/>
                <a:cs typeface="Times New Roman"/>
              </a:rPr>
              <a:t> sözcüğünün dilimizdeki kökeni, adak, hediye, yakın olma, yaklaşma, yakınlık gösterme, hediye verme gibi anlamlar içeren, İbranice </a:t>
            </a:r>
            <a:r>
              <a:rPr lang="tr-TR" i="1" dirty="0">
                <a:latin typeface="Times New Roman"/>
                <a:ea typeface="Times New Roman"/>
                <a:cs typeface="Times New Roman"/>
              </a:rPr>
              <a:t>“</a:t>
            </a:r>
            <a:r>
              <a:rPr lang="tr-TR" i="1" dirty="0" err="1">
                <a:latin typeface="Times New Roman"/>
                <a:ea typeface="Times New Roman"/>
                <a:cs typeface="Times New Roman"/>
              </a:rPr>
              <a:t>korban</a:t>
            </a:r>
            <a:r>
              <a:rPr lang="tr-TR" i="1" dirty="0">
                <a:latin typeface="Times New Roman"/>
                <a:ea typeface="Times New Roman"/>
                <a:cs typeface="Times New Roman"/>
              </a:rPr>
              <a:t>”</a:t>
            </a:r>
            <a:r>
              <a:rPr lang="tr-TR" dirty="0">
                <a:latin typeface="Times New Roman"/>
                <a:ea typeface="Times New Roman"/>
                <a:cs typeface="Times New Roman"/>
              </a:rPr>
              <a:t> </a:t>
            </a:r>
            <a:r>
              <a:rPr lang="tr-TR" baseline="30000" dirty="0">
                <a:latin typeface="Times New Roman"/>
                <a:ea typeface="Times New Roman"/>
                <a:cs typeface="Times New Roman"/>
              </a:rPr>
              <a:t>[1]</a:t>
            </a:r>
            <a:r>
              <a:rPr lang="tr-TR" dirty="0">
                <a:latin typeface="Times New Roman"/>
                <a:ea typeface="Times New Roman"/>
                <a:cs typeface="Times New Roman"/>
              </a:rPr>
              <a:t> ve Arapça </a:t>
            </a:r>
            <a:r>
              <a:rPr lang="tr-TR" i="1" dirty="0">
                <a:latin typeface="Times New Roman"/>
                <a:ea typeface="Times New Roman"/>
                <a:cs typeface="Times New Roman"/>
              </a:rPr>
              <a:t>"K-R-B"</a:t>
            </a:r>
            <a:r>
              <a:rPr lang="tr-TR" dirty="0">
                <a:latin typeface="Times New Roman"/>
                <a:ea typeface="Times New Roman"/>
                <a:cs typeface="Times New Roman"/>
              </a:rPr>
              <a:t> (</a:t>
            </a:r>
            <a:r>
              <a:rPr lang="tr-TR" sz="3600" dirty="0" err="1">
                <a:latin typeface="Times New Roman"/>
                <a:ea typeface="Times New Roman"/>
                <a:cs typeface="Times New Roman"/>
              </a:rPr>
              <a:t>كرب</a:t>
            </a:r>
            <a:r>
              <a:rPr lang="tr-TR" dirty="0">
                <a:latin typeface="Times New Roman"/>
                <a:ea typeface="Times New Roman"/>
                <a:cs typeface="Times New Roman"/>
              </a:rPr>
              <a:t>) </a:t>
            </a:r>
            <a:r>
              <a:rPr lang="tr-TR" baseline="30000" dirty="0">
                <a:latin typeface="Times New Roman"/>
                <a:ea typeface="Times New Roman"/>
                <a:cs typeface="Times New Roman"/>
              </a:rPr>
              <a:t>[2]</a:t>
            </a:r>
            <a:r>
              <a:rPr lang="tr-TR" dirty="0">
                <a:latin typeface="Times New Roman"/>
                <a:ea typeface="Times New Roman"/>
                <a:cs typeface="Times New Roman"/>
              </a:rPr>
              <a:t> sözcüğüne dayanmaktadır. Ancak dilimize sözcüğün </a:t>
            </a:r>
            <a:r>
              <a:rPr lang="tr-TR" i="1" dirty="0">
                <a:latin typeface="Times New Roman"/>
                <a:ea typeface="Times New Roman"/>
                <a:cs typeface="Times New Roman"/>
              </a:rPr>
              <a:t>"yakınlaşma"</a:t>
            </a:r>
            <a:r>
              <a:rPr lang="tr-TR" dirty="0">
                <a:latin typeface="Times New Roman"/>
                <a:ea typeface="Times New Roman"/>
                <a:cs typeface="Times New Roman"/>
              </a:rPr>
              <a:t> anlamının dolaylı olarak geçtiğini söyleyebiliriz.</a:t>
            </a:r>
            <a:r>
              <a:rPr lang="tr-TR" baseline="30000" dirty="0">
                <a:latin typeface="Times New Roman"/>
                <a:ea typeface="Times New Roman"/>
                <a:cs typeface="Times New Roman"/>
              </a:rPr>
              <a:t>[1]</a:t>
            </a:r>
            <a:endParaRPr lang="tr-TR" sz="2800" dirty="0">
              <a:ea typeface="Calibri"/>
              <a:cs typeface="Times New Roman"/>
            </a:endParaRPr>
          </a:p>
          <a:p>
            <a:pPr algn="just">
              <a:lnSpc>
                <a:spcPct val="115000"/>
              </a:lnSpc>
              <a:spcAft>
                <a:spcPts val="1000"/>
              </a:spcAft>
            </a:pPr>
            <a:r>
              <a:rPr lang="tr-TR" dirty="0">
                <a:latin typeface="Times New Roman"/>
                <a:ea typeface="Times New Roman"/>
                <a:cs typeface="Times New Roman"/>
              </a:rPr>
              <a:t>İnançsal bir kavram olarak kurban, Bir Tanrı'ya ya da bir başka doğaüstü varlığa sunulan (can)'a denir. Kabul edilen inanışa göre, kurban, canlılığın kutsanması anlamına gelir.</a:t>
            </a:r>
            <a:r>
              <a:rPr lang="tr-TR" baseline="30000" dirty="0">
                <a:latin typeface="Times New Roman"/>
                <a:ea typeface="Times New Roman"/>
                <a:cs typeface="Times New Roman"/>
              </a:rPr>
              <a:t>[3]</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2688105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764704"/>
          </a:xfrm>
        </p:spPr>
        <p:txBody>
          <a:bodyPr/>
          <a:lstStyle/>
          <a:p>
            <a:r>
              <a:rPr lang="tr-TR" dirty="0" smtClean="0"/>
              <a:t>İslam’da Kurban</a:t>
            </a:r>
            <a:endParaRPr lang="tr-TR" dirty="0"/>
          </a:p>
        </p:txBody>
      </p:sp>
      <p:sp>
        <p:nvSpPr>
          <p:cNvPr id="3" name="İçerik Yer Tutucusu 2"/>
          <p:cNvSpPr>
            <a:spLocks noGrp="1"/>
          </p:cNvSpPr>
          <p:nvPr>
            <p:ph idx="1"/>
          </p:nvPr>
        </p:nvSpPr>
        <p:spPr>
          <a:xfrm>
            <a:off x="0" y="620688"/>
            <a:ext cx="9144000" cy="6237312"/>
          </a:xfrm>
        </p:spPr>
        <p:txBody>
          <a:bodyPr>
            <a:normAutofit fontScale="62500" lnSpcReduction="20000"/>
          </a:bodyPr>
          <a:lstStyle/>
          <a:p>
            <a:pPr algn="just">
              <a:lnSpc>
                <a:spcPct val="170000"/>
              </a:lnSpc>
              <a:spcBef>
                <a:spcPts val="0"/>
              </a:spcBef>
            </a:pPr>
            <a:r>
              <a:rPr lang="tr-TR" dirty="0" smtClean="0">
                <a:effectLst/>
                <a:latin typeface="Times New Roman"/>
                <a:ea typeface="Times New Roman"/>
              </a:rPr>
              <a:t>Kurban toplumda kardeşlik, yardım­laşma ve dayanışma ruhunu canlı tutar; sosyal adaletin gerçekleşmesine katkıda bulunur. Özellikle et satın alma imkânı bulunmayan veya çok sınırlı olan yoksul­ların bulunduğu ortamlarda onun bu ro­lünü daha belirgin biçimde görmek müm­kündür. Zengine malını Allah'ın </a:t>
            </a:r>
            <a:r>
              <a:rPr lang="tr-TR" dirty="0" err="1" smtClean="0">
                <a:effectLst/>
                <a:latin typeface="Times New Roman"/>
                <a:ea typeface="Times New Roman"/>
              </a:rPr>
              <a:t>rızâsı</a:t>
            </a:r>
            <a:r>
              <a:rPr lang="tr-TR" dirty="0" smtClean="0">
                <a:effectLst/>
                <a:latin typeface="Times New Roman"/>
                <a:ea typeface="Times New Roman"/>
              </a:rPr>
              <a:t>, yardımlaşma ve başkalarıyla paylaşma yolunda harcama zevk ve alışkanlığını verir; onu cimrilik hastalığından, dünya malına tutkunluktan kurtarır. Fakirin de varlıklı kullar aracılığıyla Allah'a şükret­mesine, dünya nimetinin yeryüzündeki dağılımı konusunda karamsarlık ve düş­manlıktan kendini kurtarmasına ve ken­dini toplumunun bir üyesi olarak hisset­mesine vesile olur. Kurban ibadetinin ya­rarı sadece sosyal dayanışma ve malî yar­dıma indirgenemeyeceği. her ibadetin öz ve biçim olarak ayrı anlam ve hikmetleri bulunduğu için kurban yerine başka bir ibadetin ikame edilmesi, meselâ kurba­nın parasının dağıtılması, fakirlere gıda yardımı yapılması, namaz kılınıp oruç tu­tulması caiz görülmez.</a:t>
            </a:r>
          </a:p>
          <a:p>
            <a:endParaRPr lang="tr-TR" dirty="0"/>
          </a:p>
        </p:txBody>
      </p:sp>
    </p:spTree>
    <p:extLst>
      <p:ext uri="{BB962C8B-B14F-4D97-AF65-F5344CB8AC3E}">
        <p14:creationId xmlns:p14="http://schemas.microsoft.com/office/powerpoint/2010/main" val="77918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856984" cy="6408712"/>
          </a:xfrm>
        </p:spPr>
        <p:txBody>
          <a:bodyPr>
            <a:normAutofit/>
          </a:bodyPr>
          <a:lstStyle/>
          <a:p>
            <a:pPr marL="0" indent="0" algn="just">
              <a:lnSpc>
                <a:spcPct val="115000"/>
              </a:lnSpc>
              <a:spcAft>
                <a:spcPts val="1000"/>
              </a:spcAft>
              <a:buNone/>
            </a:pPr>
            <a:r>
              <a:rPr lang="tr-TR" dirty="0" smtClean="0">
                <a:latin typeface="Times New Roman"/>
                <a:ea typeface="Times New Roman"/>
                <a:cs typeface="Times New Roman"/>
              </a:rPr>
              <a:t>	Kurban </a:t>
            </a:r>
            <a:r>
              <a:rPr lang="tr-TR" dirty="0">
                <a:latin typeface="Times New Roman"/>
                <a:ea typeface="Times New Roman"/>
                <a:cs typeface="Times New Roman"/>
              </a:rPr>
              <a:t>kavramı üzerine yapılan çalışmalar, kurban ritüellerinin çok tanrılı, pagan kültürlerden, tek tanrılı dinlere değin, bazı benzer anlamlar ve gerekçeler taşıdığını ancak uygulamalar konusunda farklılıklar olduğunu ortaya koyar. Kurban kavramının doğaüstünü denetlemeye yönelik büyü ve bir tür hediye verme eylemi olarak doğduğunu söyleyebiliriz ve kısaca şöyle tanımlayabiliriz: </a:t>
            </a:r>
            <a:r>
              <a:rPr lang="tr-TR" i="1" dirty="0">
                <a:latin typeface="Times New Roman"/>
                <a:ea typeface="Times New Roman"/>
                <a:cs typeface="Times New Roman"/>
              </a:rPr>
              <a:t>“Kurban, dinsel ya da kutsal amaçlarla sembolik bir sunumun yok edilmesini içeren bir verme eylemidir.”</a:t>
            </a:r>
            <a:r>
              <a:rPr lang="tr-TR" dirty="0">
                <a:latin typeface="Times New Roman"/>
                <a:ea typeface="Times New Roman"/>
                <a:cs typeface="Times New Roman"/>
              </a:rPr>
              <a:t> </a:t>
            </a:r>
            <a:r>
              <a:rPr lang="tr-TR" baseline="30000" dirty="0">
                <a:latin typeface="Times New Roman"/>
                <a:ea typeface="Times New Roman"/>
                <a:cs typeface="Times New Roman"/>
              </a:rPr>
              <a:t>[1]</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103165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9036496" cy="6741368"/>
          </a:xfrm>
        </p:spPr>
        <p:txBody>
          <a:bodyPr>
            <a:normAutofit fontScale="55000" lnSpcReduction="20000"/>
          </a:bodyPr>
          <a:lstStyle/>
          <a:p>
            <a:pPr marL="0" indent="0" algn="just">
              <a:lnSpc>
                <a:spcPct val="170000"/>
              </a:lnSpc>
              <a:spcBef>
                <a:spcPts val="0"/>
              </a:spcBef>
              <a:spcAft>
                <a:spcPts val="1000"/>
              </a:spcAft>
              <a:buNone/>
            </a:pPr>
            <a:r>
              <a:rPr lang="tr-TR" dirty="0" smtClean="0">
                <a:latin typeface="Times New Roman" panose="02020603050405020304" pitchFamily="18" charset="0"/>
                <a:ea typeface="Times New Roman"/>
                <a:cs typeface="Times New Roman" panose="02020603050405020304" pitchFamily="18" charset="0"/>
              </a:rPr>
              <a:t>	Türk </a:t>
            </a:r>
            <a:r>
              <a:rPr lang="tr-TR" dirty="0">
                <a:latin typeface="Times New Roman" panose="02020603050405020304" pitchFamily="18" charset="0"/>
                <a:ea typeface="Times New Roman"/>
                <a:cs typeface="Times New Roman" panose="02020603050405020304" pitchFamily="18" charset="0"/>
              </a:rPr>
              <a:t>Dil Kurumu'nun </a:t>
            </a:r>
            <a:r>
              <a:rPr lang="tr-TR" i="1" dirty="0">
                <a:latin typeface="Times New Roman" panose="02020603050405020304" pitchFamily="18" charset="0"/>
                <a:ea typeface="Times New Roman"/>
                <a:cs typeface="Times New Roman" panose="02020603050405020304" pitchFamily="18" charset="0"/>
              </a:rPr>
              <a:t>"Türkçe </a:t>
            </a:r>
            <a:r>
              <a:rPr lang="tr-TR" i="1" dirty="0" err="1">
                <a:latin typeface="Times New Roman" panose="02020603050405020304" pitchFamily="18" charset="0"/>
                <a:ea typeface="Times New Roman"/>
                <a:cs typeface="Times New Roman" panose="02020603050405020304" pitchFamily="18" charset="0"/>
              </a:rPr>
              <a:t>Sözlüğü"</a:t>
            </a:r>
            <a:r>
              <a:rPr lang="tr-TR" dirty="0" err="1">
                <a:latin typeface="Times New Roman" panose="02020603050405020304" pitchFamily="18" charset="0"/>
                <a:ea typeface="Times New Roman"/>
                <a:cs typeface="Times New Roman" panose="02020603050405020304" pitchFamily="18" charset="0"/>
              </a:rPr>
              <a:t>nde</a:t>
            </a:r>
            <a:r>
              <a:rPr lang="tr-TR" dirty="0">
                <a:latin typeface="Times New Roman" panose="02020603050405020304" pitchFamily="18" charset="0"/>
                <a:ea typeface="Times New Roman"/>
                <a:cs typeface="Times New Roman" panose="02020603050405020304" pitchFamily="18" charset="0"/>
              </a:rPr>
              <a:t> </a:t>
            </a:r>
            <a:r>
              <a:rPr lang="tr-TR" i="1" dirty="0">
                <a:latin typeface="Times New Roman" panose="02020603050405020304" pitchFamily="18" charset="0"/>
                <a:ea typeface="Times New Roman"/>
                <a:cs typeface="Times New Roman" panose="02020603050405020304" pitchFamily="18" charset="0"/>
              </a:rPr>
              <a:t>"</a:t>
            </a:r>
            <a:r>
              <a:rPr lang="tr-TR" i="1" dirty="0" err="1">
                <a:latin typeface="Times New Roman" panose="02020603050405020304" pitchFamily="18" charset="0"/>
                <a:ea typeface="Times New Roman"/>
                <a:cs typeface="Times New Roman" panose="02020603050405020304" pitchFamily="18" charset="0"/>
              </a:rPr>
              <a:t>kurban"</a:t>
            </a:r>
            <a:r>
              <a:rPr lang="tr-TR" dirty="0" err="1">
                <a:latin typeface="Times New Roman" panose="02020603050405020304" pitchFamily="18" charset="0"/>
                <a:ea typeface="Times New Roman"/>
                <a:cs typeface="Times New Roman" panose="02020603050405020304" pitchFamily="18" charset="0"/>
              </a:rPr>
              <a:t>ın</a:t>
            </a:r>
            <a:r>
              <a:rPr lang="tr-TR" dirty="0">
                <a:latin typeface="Times New Roman" panose="02020603050405020304" pitchFamily="18" charset="0"/>
                <a:ea typeface="Times New Roman"/>
                <a:cs typeface="Times New Roman" panose="02020603050405020304" pitchFamily="18" charset="0"/>
              </a:rPr>
              <a:t> kelime olarak taşıdığı anlamlar şu şekildedir:</a:t>
            </a:r>
            <a:endParaRPr lang="tr-TR" sz="2800" dirty="0">
              <a:latin typeface="Times New Roman" panose="02020603050405020304" pitchFamily="18" charset="0"/>
              <a:ea typeface="Calibri"/>
              <a:cs typeface="Times New Roman" panose="02020603050405020304" pitchFamily="18" charset="0"/>
            </a:endParaRPr>
          </a:p>
          <a:p>
            <a:pPr lvl="0" algn="just">
              <a:lnSpc>
                <a:spcPct val="170000"/>
              </a:lnSpc>
              <a:spcBef>
                <a:spcPts val="0"/>
              </a:spcBef>
              <a:spcAft>
                <a:spcPts val="1000"/>
              </a:spcAft>
              <a:buFont typeface="+mj-lt"/>
              <a:buAutoNum type="arabicPeriod"/>
              <a:tabLst>
                <a:tab pos="457200" algn="l"/>
              </a:tabLst>
            </a:pPr>
            <a:r>
              <a:rPr lang="tr-TR" dirty="0">
                <a:latin typeface="Times New Roman" panose="02020603050405020304" pitchFamily="18" charset="0"/>
                <a:ea typeface="Times New Roman"/>
                <a:cs typeface="Times New Roman" panose="02020603050405020304" pitchFamily="18" charset="0"/>
              </a:rPr>
              <a:t>Dinin bir buyruğunu veya bir adağı yerine getirmek için kesilen hayvan.</a:t>
            </a:r>
            <a:endParaRPr lang="tr-TR" sz="2800" dirty="0">
              <a:latin typeface="Times New Roman" panose="02020603050405020304" pitchFamily="18" charset="0"/>
              <a:ea typeface="Calibri"/>
              <a:cs typeface="Times New Roman" panose="02020603050405020304" pitchFamily="18" charset="0"/>
            </a:endParaRPr>
          </a:p>
          <a:p>
            <a:pPr lvl="0" algn="just">
              <a:lnSpc>
                <a:spcPct val="170000"/>
              </a:lnSpc>
              <a:spcBef>
                <a:spcPts val="0"/>
              </a:spcBef>
              <a:spcAft>
                <a:spcPts val="1000"/>
              </a:spcAft>
              <a:buFont typeface="+mj-lt"/>
              <a:buAutoNum type="arabicPeriod"/>
              <a:tabLst>
                <a:tab pos="457200" algn="l"/>
              </a:tabLst>
            </a:pPr>
            <a:r>
              <a:rPr lang="tr-TR" dirty="0">
                <a:latin typeface="Times New Roman" panose="02020603050405020304" pitchFamily="18" charset="0"/>
                <a:ea typeface="Times New Roman"/>
                <a:cs typeface="Times New Roman" panose="02020603050405020304" pitchFamily="18" charset="0"/>
              </a:rPr>
              <a:t>Müslümanlarda kurban bayramı.</a:t>
            </a:r>
            <a:endParaRPr lang="tr-TR" sz="2800" dirty="0">
              <a:latin typeface="Times New Roman" panose="02020603050405020304" pitchFamily="18" charset="0"/>
              <a:ea typeface="Calibri"/>
              <a:cs typeface="Times New Roman" panose="02020603050405020304" pitchFamily="18" charset="0"/>
            </a:endParaRPr>
          </a:p>
          <a:p>
            <a:pPr lvl="0" algn="just">
              <a:lnSpc>
                <a:spcPct val="170000"/>
              </a:lnSpc>
              <a:spcBef>
                <a:spcPts val="0"/>
              </a:spcBef>
              <a:spcAft>
                <a:spcPts val="1000"/>
              </a:spcAft>
              <a:buFont typeface="+mj-lt"/>
              <a:buAutoNum type="arabicPeriod"/>
              <a:tabLst>
                <a:tab pos="457200" algn="l"/>
              </a:tabLst>
            </a:pPr>
            <a:r>
              <a:rPr lang="tr-TR" dirty="0">
                <a:latin typeface="Times New Roman" panose="02020603050405020304" pitchFamily="18" charset="0"/>
                <a:ea typeface="Times New Roman"/>
                <a:cs typeface="Times New Roman" panose="02020603050405020304" pitchFamily="18" charset="0"/>
              </a:rPr>
              <a:t>Bir ülkü uğrunda feda edilen veya kendini feda eden kimse.</a:t>
            </a:r>
            <a:endParaRPr lang="tr-TR" sz="2800" dirty="0">
              <a:latin typeface="Times New Roman" panose="02020603050405020304" pitchFamily="18" charset="0"/>
              <a:ea typeface="Calibri"/>
              <a:cs typeface="Times New Roman" panose="02020603050405020304" pitchFamily="18" charset="0"/>
            </a:endParaRPr>
          </a:p>
          <a:p>
            <a:pPr lvl="0" algn="just">
              <a:lnSpc>
                <a:spcPct val="170000"/>
              </a:lnSpc>
              <a:spcBef>
                <a:spcPts val="0"/>
              </a:spcBef>
              <a:spcAft>
                <a:spcPts val="1000"/>
              </a:spcAft>
              <a:buFont typeface="+mj-lt"/>
              <a:buAutoNum type="arabicPeriod"/>
              <a:tabLst>
                <a:tab pos="457200" algn="l"/>
              </a:tabLst>
            </a:pPr>
            <a:r>
              <a:rPr lang="tr-TR" dirty="0">
                <a:latin typeface="Times New Roman" panose="02020603050405020304" pitchFamily="18" charset="0"/>
                <a:ea typeface="Times New Roman"/>
                <a:cs typeface="Times New Roman" panose="02020603050405020304" pitchFamily="18" charset="0"/>
              </a:rPr>
              <a:t>Bir kazada veya bir felakette ölen kimse.</a:t>
            </a:r>
            <a:endParaRPr lang="tr-TR" sz="2800" dirty="0">
              <a:latin typeface="Times New Roman" panose="02020603050405020304" pitchFamily="18" charset="0"/>
              <a:ea typeface="Calibri"/>
              <a:cs typeface="Times New Roman" panose="02020603050405020304" pitchFamily="18" charset="0"/>
            </a:endParaRPr>
          </a:p>
          <a:p>
            <a:pPr lvl="0" algn="just">
              <a:lnSpc>
                <a:spcPct val="170000"/>
              </a:lnSpc>
              <a:spcBef>
                <a:spcPts val="0"/>
              </a:spcBef>
              <a:spcAft>
                <a:spcPts val="1000"/>
              </a:spcAft>
              <a:buFont typeface="+mj-lt"/>
              <a:buAutoNum type="arabicPeriod"/>
              <a:tabLst>
                <a:tab pos="457200" algn="l"/>
              </a:tabLst>
            </a:pPr>
            <a:r>
              <a:rPr lang="tr-TR" dirty="0">
                <a:latin typeface="Times New Roman" panose="02020603050405020304" pitchFamily="18" charset="0"/>
                <a:ea typeface="Times New Roman"/>
                <a:cs typeface="Times New Roman" panose="02020603050405020304" pitchFamily="18" charset="0"/>
              </a:rPr>
              <a:t>Bazı bölgelerde seslenme sözü olarak kullanılır.</a:t>
            </a:r>
            <a:r>
              <a:rPr lang="tr-TR" baseline="30000" dirty="0">
                <a:latin typeface="Times New Roman" panose="02020603050405020304" pitchFamily="18" charset="0"/>
                <a:ea typeface="Times New Roman"/>
                <a:cs typeface="Times New Roman" panose="02020603050405020304" pitchFamily="18" charset="0"/>
              </a:rPr>
              <a:t>[4]</a:t>
            </a:r>
            <a:endParaRPr lang="tr-TR" sz="2800" dirty="0">
              <a:latin typeface="Times New Roman" panose="02020603050405020304" pitchFamily="18" charset="0"/>
              <a:ea typeface="Calibri"/>
              <a:cs typeface="Times New Roman" panose="02020603050405020304" pitchFamily="18" charset="0"/>
            </a:endParaRPr>
          </a:p>
          <a:p>
            <a:pPr algn="just">
              <a:lnSpc>
                <a:spcPct val="170000"/>
              </a:lnSpc>
              <a:spcBef>
                <a:spcPts val="0"/>
              </a:spcBef>
              <a:spcAft>
                <a:spcPts val="1000"/>
              </a:spcAft>
            </a:pPr>
            <a:r>
              <a:rPr lang="tr-TR" dirty="0" err="1">
                <a:latin typeface="Times New Roman" panose="02020603050405020304" pitchFamily="18" charset="0"/>
                <a:ea typeface="Times New Roman"/>
                <a:cs typeface="Times New Roman" panose="02020603050405020304" pitchFamily="18" charset="0"/>
              </a:rPr>
              <a:t>Mecâzî</a:t>
            </a:r>
            <a:r>
              <a:rPr lang="tr-TR" dirty="0">
                <a:latin typeface="Times New Roman" panose="02020603050405020304" pitchFamily="18" charset="0"/>
                <a:ea typeface="Times New Roman"/>
                <a:cs typeface="Times New Roman" panose="02020603050405020304" pitchFamily="18" charset="0"/>
              </a:rPr>
              <a:t> olarak, bir inanç, ideal uğrunda </a:t>
            </a:r>
            <a:r>
              <a:rPr lang="tr-TR" dirty="0" err="1">
                <a:latin typeface="Times New Roman" panose="02020603050405020304" pitchFamily="18" charset="0"/>
                <a:ea typeface="Times New Roman"/>
                <a:cs typeface="Times New Roman" panose="02020603050405020304" pitchFamily="18" charset="0"/>
              </a:rPr>
              <a:t>fedâ</a:t>
            </a:r>
            <a:r>
              <a:rPr lang="tr-TR" dirty="0">
                <a:latin typeface="Times New Roman" panose="02020603050405020304" pitchFamily="18" charset="0"/>
                <a:ea typeface="Times New Roman"/>
                <a:cs typeface="Times New Roman" panose="02020603050405020304" pitchFamily="18" charset="0"/>
              </a:rPr>
              <a:t> edilen veya kendini </a:t>
            </a:r>
            <a:r>
              <a:rPr lang="tr-TR" dirty="0" err="1">
                <a:latin typeface="Times New Roman" panose="02020603050405020304" pitchFamily="18" charset="0"/>
                <a:ea typeface="Times New Roman"/>
                <a:cs typeface="Times New Roman" panose="02020603050405020304" pitchFamily="18" charset="0"/>
              </a:rPr>
              <a:t>fedâ</a:t>
            </a:r>
            <a:r>
              <a:rPr lang="tr-TR" dirty="0">
                <a:latin typeface="Times New Roman" panose="02020603050405020304" pitchFamily="18" charset="0"/>
                <a:ea typeface="Times New Roman"/>
                <a:cs typeface="Times New Roman" panose="02020603050405020304" pitchFamily="18" charset="0"/>
              </a:rPr>
              <a:t> eden kimseye de </a:t>
            </a:r>
            <a:r>
              <a:rPr lang="tr-TR" dirty="0" err="1">
                <a:latin typeface="Times New Roman" panose="02020603050405020304" pitchFamily="18" charset="0"/>
                <a:ea typeface="Times New Roman"/>
                <a:cs typeface="Times New Roman" panose="02020603050405020304" pitchFamily="18" charset="0"/>
              </a:rPr>
              <a:t>kurbân</a:t>
            </a:r>
            <a:r>
              <a:rPr lang="tr-TR" dirty="0">
                <a:latin typeface="Times New Roman" panose="02020603050405020304" pitchFamily="18" charset="0"/>
                <a:ea typeface="Times New Roman"/>
                <a:cs typeface="Times New Roman" panose="02020603050405020304" pitchFamily="18" charset="0"/>
              </a:rPr>
              <a:t> denir.</a:t>
            </a:r>
            <a:r>
              <a:rPr lang="tr-TR" baseline="30000" dirty="0">
                <a:latin typeface="Times New Roman" panose="02020603050405020304" pitchFamily="18" charset="0"/>
                <a:ea typeface="Times New Roman"/>
                <a:cs typeface="Times New Roman" panose="02020603050405020304" pitchFamily="18" charset="0"/>
              </a:rPr>
              <a:t>[5</a:t>
            </a:r>
            <a:r>
              <a:rPr lang="tr-TR" baseline="30000" dirty="0" smtClean="0">
                <a:latin typeface="Times New Roman" panose="02020603050405020304" pitchFamily="18" charset="0"/>
                <a:ea typeface="Times New Roman"/>
                <a:cs typeface="Times New Roman" panose="02020603050405020304" pitchFamily="18" charset="0"/>
              </a:rPr>
              <a:t>]</a:t>
            </a:r>
          </a:p>
          <a:p>
            <a:pPr marL="0" indent="0" algn="just">
              <a:lnSpc>
                <a:spcPct val="170000"/>
              </a:lnSpc>
              <a:spcBef>
                <a:spcPts val="0"/>
              </a:spcBef>
              <a:spcAft>
                <a:spcPts val="1000"/>
              </a:spcAft>
              <a:buNone/>
            </a:pPr>
            <a:r>
              <a:rPr lang="tr-TR" sz="2800" b="1" dirty="0" smtClean="0">
                <a:latin typeface="Times New Roman" panose="02020603050405020304" pitchFamily="18" charset="0"/>
                <a:ea typeface="Times New Roman"/>
                <a:cs typeface="Times New Roman" panose="02020603050405020304" pitchFamily="18" charset="0"/>
              </a:rPr>
              <a:t>	</a:t>
            </a:r>
            <a:r>
              <a:rPr lang="tr-TR" sz="2900" b="1" dirty="0" err="1" smtClean="0">
                <a:latin typeface="Times New Roman" panose="02020603050405020304" pitchFamily="18" charset="0"/>
                <a:ea typeface="Times New Roman"/>
                <a:cs typeface="Times New Roman" panose="02020603050405020304" pitchFamily="18" charset="0"/>
              </a:rPr>
              <a:t>İslamî</a:t>
            </a:r>
            <a:r>
              <a:rPr lang="tr-TR" sz="2900" b="1" dirty="0">
                <a:latin typeface="Times New Roman" panose="02020603050405020304" pitchFamily="18" charset="0"/>
                <a:ea typeface="Times New Roman"/>
                <a:cs typeface="Times New Roman" panose="02020603050405020304" pitchFamily="18" charset="0"/>
              </a:rPr>
              <a:t>  terim olarak</a:t>
            </a:r>
            <a:r>
              <a:rPr lang="tr-TR" sz="2900" dirty="0">
                <a:latin typeface="Times New Roman" panose="02020603050405020304" pitchFamily="18" charset="0"/>
                <a:ea typeface="Times New Roman"/>
                <a:cs typeface="Times New Roman" panose="02020603050405020304" pitchFamily="18" charset="0"/>
              </a:rPr>
              <a:t> </a:t>
            </a:r>
            <a:r>
              <a:rPr lang="tr-TR" sz="2900" i="1" dirty="0">
                <a:latin typeface="Times New Roman" panose="02020603050405020304" pitchFamily="18" charset="0"/>
                <a:ea typeface="Times New Roman"/>
                <a:cs typeface="Times New Roman" panose="02020603050405020304" pitchFamily="18" charset="0"/>
              </a:rPr>
              <a:t>"kurban" </a:t>
            </a:r>
            <a:r>
              <a:rPr lang="tr-TR" sz="2900" dirty="0">
                <a:latin typeface="Times New Roman" panose="02020603050405020304" pitchFamily="18" charset="0"/>
                <a:ea typeface="Times New Roman"/>
                <a:cs typeface="Times New Roman" panose="02020603050405020304" pitchFamily="18" charset="0"/>
              </a:rPr>
              <a:t>(</a:t>
            </a:r>
            <a:r>
              <a:rPr lang="tr-TR" sz="2900" dirty="0" err="1">
                <a:latin typeface="Times New Roman" panose="02020603050405020304" pitchFamily="18" charset="0"/>
                <a:ea typeface="Times New Roman"/>
                <a:cs typeface="Times New Roman" panose="02020603050405020304" pitchFamily="18" charset="0"/>
              </a:rPr>
              <a:t>udhiyye</a:t>
            </a:r>
            <a:r>
              <a:rPr lang="tr-TR" sz="2900" dirty="0">
                <a:latin typeface="Times New Roman" panose="02020603050405020304" pitchFamily="18" charset="0"/>
                <a:ea typeface="Times New Roman"/>
                <a:cs typeface="Times New Roman" panose="02020603050405020304" pitchFamily="18" charset="0"/>
              </a:rPr>
              <a:t>); </a:t>
            </a:r>
            <a:r>
              <a:rPr lang="tr-TR" sz="2900" i="1" dirty="0">
                <a:latin typeface="Times New Roman" panose="02020603050405020304" pitchFamily="18" charset="0"/>
                <a:ea typeface="Times New Roman"/>
                <a:cs typeface="Times New Roman" panose="02020603050405020304" pitchFamily="18" charset="0"/>
              </a:rPr>
              <a:t>"şartları belirli hayvanları, Allah'ın hoşnutluğunu kazanmak amacıyla kesmek"</a:t>
            </a:r>
            <a:r>
              <a:rPr lang="tr-TR" sz="2900" dirty="0">
                <a:latin typeface="Times New Roman" panose="02020603050405020304" pitchFamily="18" charset="0"/>
                <a:ea typeface="Times New Roman"/>
                <a:cs typeface="Times New Roman" panose="02020603050405020304" pitchFamily="18" charset="0"/>
              </a:rPr>
              <a:t> şeklinde tanımlanır.</a:t>
            </a:r>
            <a:r>
              <a:rPr lang="tr-TR" sz="2900" baseline="30000" dirty="0">
                <a:latin typeface="Times New Roman" panose="02020603050405020304" pitchFamily="18" charset="0"/>
                <a:ea typeface="Times New Roman"/>
                <a:cs typeface="Times New Roman" panose="02020603050405020304" pitchFamily="18" charset="0"/>
              </a:rPr>
              <a:t>[6]</a:t>
            </a:r>
            <a:r>
              <a:rPr lang="tr-TR" sz="2900" dirty="0">
                <a:latin typeface="Times New Roman" panose="02020603050405020304" pitchFamily="18" charset="0"/>
                <a:ea typeface="Times New Roman"/>
                <a:cs typeface="Times New Roman" panose="02020603050405020304" pitchFamily="18" charset="0"/>
              </a:rPr>
              <a:t> Fıkhî bir terim olarak ise </a:t>
            </a:r>
            <a:r>
              <a:rPr lang="tr-TR" sz="2900" i="1" dirty="0">
                <a:latin typeface="Times New Roman" panose="02020603050405020304" pitchFamily="18" charset="0"/>
                <a:ea typeface="Times New Roman"/>
                <a:cs typeface="Times New Roman" panose="02020603050405020304" pitchFamily="18" charset="0"/>
              </a:rPr>
              <a:t>"belirli vakitte (kurban bayramı günlerinde) belirli şartları taşıyan hayvanı ibadet maksadıyla </a:t>
            </a:r>
            <a:r>
              <a:rPr lang="tr-TR" sz="2900" i="1" dirty="0" err="1">
                <a:latin typeface="Times New Roman" panose="02020603050405020304" pitchFamily="18" charset="0"/>
                <a:ea typeface="Times New Roman"/>
                <a:cs typeface="Times New Roman" panose="02020603050405020304" pitchFamily="18" charset="0"/>
              </a:rPr>
              <a:t>usûlüne</a:t>
            </a:r>
            <a:r>
              <a:rPr lang="tr-TR" sz="2900" i="1" dirty="0">
                <a:latin typeface="Times New Roman" panose="02020603050405020304" pitchFamily="18" charset="0"/>
                <a:ea typeface="Times New Roman"/>
                <a:cs typeface="Times New Roman" panose="02020603050405020304" pitchFamily="18" charset="0"/>
              </a:rPr>
              <a:t> göre boğazlamak, ya da bu şekilde boğazlanan hayvan"</a:t>
            </a:r>
            <a:r>
              <a:rPr lang="tr-TR" sz="2900" dirty="0">
                <a:latin typeface="Times New Roman" panose="02020603050405020304" pitchFamily="18" charset="0"/>
                <a:ea typeface="Times New Roman"/>
                <a:cs typeface="Times New Roman" panose="02020603050405020304" pitchFamily="18" charset="0"/>
              </a:rPr>
              <a:t> demektir.</a:t>
            </a:r>
            <a:r>
              <a:rPr lang="tr-TR" sz="2900" baseline="30000" dirty="0">
                <a:latin typeface="Times New Roman" panose="02020603050405020304" pitchFamily="18" charset="0"/>
                <a:ea typeface="Times New Roman"/>
                <a:cs typeface="Times New Roman" panose="02020603050405020304" pitchFamily="18" charset="0"/>
              </a:rPr>
              <a:t>[7][8]</a:t>
            </a:r>
            <a:endParaRPr lang="tr-TR" sz="2900" dirty="0">
              <a:latin typeface="Times New Roman" panose="02020603050405020304" pitchFamily="18" charset="0"/>
              <a:ea typeface="Calibri"/>
              <a:cs typeface="Times New Roman" panose="02020603050405020304" pitchFamily="18" charset="0"/>
            </a:endParaRPr>
          </a:p>
          <a:p>
            <a:pPr algn="just">
              <a:lnSpc>
                <a:spcPct val="115000"/>
              </a:lnSpc>
              <a:spcAft>
                <a:spcPts val="1000"/>
              </a:spcAft>
            </a:pPr>
            <a:endParaRPr lang="tr-TR" sz="2800" dirty="0">
              <a:ea typeface="Calibri"/>
              <a:cs typeface="Times New Roman"/>
            </a:endParaRPr>
          </a:p>
          <a:p>
            <a:endParaRPr lang="tr-TR" dirty="0"/>
          </a:p>
        </p:txBody>
      </p:sp>
    </p:spTree>
    <p:extLst>
      <p:ext uri="{BB962C8B-B14F-4D97-AF65-F5344CB8AC3E}">
        <p14:creationId xmlns:p14="http://schemas.microsoft.com/office/powerpoint/2010/main" val="155091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147248" cy="764704"/>
          </a:xfrm>
        </p:spPr>
        <p:txBody>
          <a:bodyPr>
            <a:normAutofit/>
          </a:bodyPr>
          <a:lstStyle/>
          <a:p>
            <a:r>
              <a:rPr lang="tr-TR" dirty="0" smtClean="0">
                <a:solidFill>
                  <a:srgbClr val="000000"/>
                </a:solidFill>
                <a:effectLst/>
                <a:latin typeface="Times New Roman"/>
                <a:ea typeface="Times New Roman"/>
              </a:rPr>
              <a:t>Etnolojik yaklaşımla KURBAN</a:t>
            </a:r>
            <a:endParaRPr lang="tr-TR" dirty="0"/>
          </a:p>
        </p:txBody>
      </p:sp>
      <p:sp>
        <p:nvSpPr>
          <p:cNvPr id="3" name="İçerik Yer Tutucusu 2"/>
          <p:cNvSpPr>
            <a:spLocks noGrp="1"/>
          </p:cNvSpPr>
          <p:nvPr>
            <p:ph idx="1"/>
          </p:nvPr>
        </p:nvSpPr>
        <p:spPr>
          <a:xfrm>
            <a:off x="0" y="764704"/>
            <a:ext cx="5364088" cy="6093296"/>
          </a:xfrm>
        </p:spPr>
        <p:txBody>
          <a:bodyPr>
            <a:normAutofit fontScale="47500" lnSpcReduction="20000"/>
          </a:bodyPr>
          <a:lstStyle/>
          <a:p>
            <a:pPr marL="0" indent="0" algn="just">
              <a:lnSpc>
                <a:spcPct val="170000"/>
              </a:lnSpc>
              <a:spcBef>
                <a:spcPts val="0"/>
              </a:spcBef>
              <a:buNone/>
            </a:pPr>
            <a:r>
              <a:rPr lang="tr-TR" sz="3500" dirty="0">
                <a:solidFill>
                  <a:srgbClr val="000000"/>
                </a:solidFill>
                <a:latin typeface="Times New Roman"/>
                <a:ea typeface="Times New Roman"/>
              </a:rPr>
              <a:t>	</a:t>
            </a:r>
            <a:r>
              <a:rPr lang="tr-TR" sz="3500" dirty="0" smtClean="0">
                <a:solidFill>
                  <a:srgbClr val="000000"/>
                </a:solidFill>
                <a:effectLst/>
                <a:latin typeface="Times New Roman"/>
                <a:ea typeface="Times New Roman"/>
              </a:rPr>
              <a:t>" Kurban , dinsel ya da kutsal amaçlarla sembolik bir sununun yok edilmesini içeren, verme eylemidir. Kurban yiyecek yada içecek türünden olan kurban objesini sunmak, teklif etmekten ibaret de olabilir. Tanrının lütfunu kazanmak için O'na sunulan bir hediyedir. Kefaret teorisi kurbanı, işlenmiş bir suç ya da günahın kefaretini ödeme, onun gönlünü almak amacıyla kurbancının ölümünü sembolize edecek hayvanları kurban etmeye dayandırır. Kutsallaşma teorisi, kurban kurbancıların kurban hilesi ile bir tür kutsallığa ulaşması anlamında kabul eder. Yiyeceği, içeceği paylaşma, birlikte yeme teorisi kurbanı, Tanrının sembolik olarak birlikte, paylaşılarak yenmesi biçiminde yorumlar." (Dictionary of </a:t>
            </a:r>
            <a:r>
              <a:rPr lang="tr-TR" sz="3500" dirty="0" err="1" smtClean="0">
                <a:solidFill>
                  <a:srgbClr val="000000"/>
                </a:solidFill>
                <a:effectLst/>
                <a:latin typeface="Times New Roman"/>
                <a:ea typeface="Times New Roman"/>
              </a:rPr>
              <a:t>Anthropology</a:t>
            </a:r>
            <a:r>
              <a:rPr lang="tr-TR" sz="3500" dirty="0" smtClean="0">
                <a:solidFill>
                  <a:srgbClr val="000000"/>
                </a:solidFill>
                <a:effectLst/>
                <a:latin typeface="Times New Roman"/>
                <a:ea typeface="Times New Roman"/>
              </a:rPr>
              <a:t>)</a:t>
            </a:r>
          </a:p>
          <a:p>
            <a:pPr marL="0" indent="0" algn="just">
              <a:buNone/>
            </a:pPr>
            <a:r>
              <a:rPr lang="tr-TR" dirty="0" smtClean="0">
                <a:solidFill>
                  <a:srgbClr val="000000"/>
                </a:solidFill>
                <a:effectLst/>
                <a:latin typeface="Times New Roman"/>
                <a:ea typeface="Times New Roman"/>
              </a:rPr>
              <a:t/>
            </a:r>
            <a:br>
              <a:rPr lang="tr-TR" dirty="0" smtClean="0">
                <a:solidFill>
                  <a:srgbClr val="000000"/>
                </a:solidFill>
                <a:effectLst/>
                <a:latin typeface="Times New Roman"/>
                <a:ea typeface="Times New Roman"/>
              </a:rPr>
            </a:b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520" y="764704"/>
            <a:ext cx="381952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25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0"/>
            <a:ext cx="9036496" cy="6858000"/>
          </a:xfrm>
        </p:spPr>
        <p:txBody>
          <a:bodyPr>
            <a:normAutofit fontScale="70000" lnSpcReduction="20000"/>
          </a:bodyPr>
          <a:lstStyle/>
          <a:p>
            <a:pPr marL="0" indent="0" algn="just">
              <a:lnSpc>
                <a:spcPct val="160000"/>
              </a:lnSpc>
              <a:spcBef>
                <a:spcPts val="0"/>
              </a:spcBef>
              <a:buNone/>
            </a:pPr>
            <a:r>
              <a:rPr lang="tr-TR" sz="3300" dirty="0" smtClean="0">
                <a:solidFill>
                  <a:srgbClr val="000000"/>
                </a:solidFill>
                <a:effectLst/>
                <a:latin typeface="Times New Roman"/>
                <a:ea typeface="Times New Roman"/>
              </a:rPr>
              <a:t>	Günümüz antropoloji kaynakları bu ilginin bilimsel onurunu Edward </a:t>
            </a:r>
            <a:r>
              <a:rPr lang="tr-TR" sz="3300" dirty="0" err="1" smtClean="0">
                <a:solidFill>
                  <a:srgbClr val="000000"/>
                </a:solidFill>
                <a:effectLst/>
                <a:latin typeface="Times New Roman"/>
                <a:ea typeface="Times New Roman"/>
              </a:rPr>
              <a:t>Burnet-Tylor'a</a:t>
            </a:r>
            <a:r>
              <a:rPr lang="tr-TR" sz="3300" dirty="0" smtClean="0">
                <a:solidFill>
                  <a:srgbClr val="000000"/>
                </a:solidFill>
                <a:effectLst/>
                <a:latin typeface="Times New Roman"/>
                <a:ea typeface="Times New Roman"/>
              </a:rPr>
              <a:t> vermektedir. </a:t>
            </a:r>
            <a:r>
              <a:rPr lang="tr-TR" sz="3300" dirty="0" err="1" smtClean="0">
                <a:solidFill>
                  <a:srgbClr val="000000"/>
                </a:solidFill>
                <a:effectLst/>
                <a:latin typeface="Times New Roman"/>
                <a:ea typeface="Times New Roman"/>
              </a:rPr>
              <a:t>Primitive</a:t>
            </a:r>
            <a:r>
              <a:rPr lang="tr-TR" sz="3300" dirty="0" smtClean="0">
                <a:solidFill>
                  <a:srgbClr val="000000"/>
                </a:solidFill>
                <a:effectLst/>
                <a:latin typeface="Times New Roman"/>
                <a:ea typeface="Times New Roman"/>
              </a:rPr>
              <a:t> </a:t>
            </a:r>
            <a:r>
              <a:rPr lang="tr-TR" sz="3300" dirty="0" err="1" smtClean="0">
                <a:solidFill>
                  <a:srgbClr val="000000"/>
                </a:solidFill>
                <a:effectLst/>
                <a:latin typeface="Times New Roman"/>
                <a:ea typeface="Times New Roman"/>
              </a:rPr>
              <a:t>Culture</a:t>
            </a:r>
            <a:r>
              <a:rPr lang="tr-TR" sz="3300" dirty="0" smtClean="0">
                <a:solidFill>
                  <a:srgbClr val="000000"/>
                </a:solidFill>
                <a:effectLst/>
                <a:latin typeface="Times New Roman"/>
                <a:ea typeface="Times New Roman"/>
              </a:rPr>
              <a:t> adlı eserinde : "Kurban, doğaüstünün lütfunu güvence altına almak ve onun düşmanlığını en aza indirmek için, doğaüstüne sunulan bir hediyedir " Kurban, başlangıçta insanların kendilerini sevdirmek için doğaüstüne sundukları hediyedir. Giderek tanrılar yücelip insanlardan uzaklaşmışlar ama insanlar onlara hediye verme gereksinimi duymayı sürdürmüşlerdir. Böylece kutsallaştırılmış kurban sunma geleneklerine geçirilmiştir. Bundan sonraki basamakla, insanın tanrıya ait olduğu düşüncesi gelişmiş ve uzun bir zaman dilimi içinde basit hediyenin yerini, insanın kendisini kurban olarak sunmasına geçilmiştir.«</a:t>
            </a:r>
          </a:p>
          <a:p>
            <a:pPr marL="0" indent="0" algn="just">
              <a:lnSpc>
                <a:spcPct val="160000"/>
              </a:lnSpc>
              <a:spcBef>
                <a:spcPts val="0"/>
              </a:spcBef>
              <a:buNone/>
            </a:pPr>
            <a:r>
              <a:rPr lang="tr-TR" dirty="0" smtClean="0">
                <a:solidFill>
                  <a:srgbClr val="000000"/>
                </a:solidFill>
                <a:effectLst/>
                <a:latin typeface="Times New Roman"/>
                <a:ea typeface="Times New Roman"/>
              </a:rPr>
              <a:t/>
            </a:r>
            <a:br>
              <a:rPr lang="tr-TR" dirty="0" smtClean="0">
                <a:solidFill>
                  <a:srgbClr val="000000"/>
                </a:solidFill>
                <a:effectLst/>
                <a:latin typeface="Times New Roman"/>
                <a:ea typeface="Times New Roman"/>
              </a:rPr>
            </a:br>
            <a:endParaRPr lang="tr-TR" dirty="0"/>
          </a:p>
        </p:txBody>
      </p:sp>
    </p:spTree>
    <p:extLst>
      <p:ext uri="{BB962C8B-B14F-4D97-AF65-F5344CB8AC3E}">
        <p14:creationId xmlns:p14="http://schemas.microsoft.com/office/powerpoint/2010/main" val="378631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nSpc>
                <a:spcPct val="115000"/>
              </a:lnSpc>
              <a:spcAft>
                <a:spcPts val="1200"/>
              </a:spcAft>
            </a:pPr>
            <a:r>
              <a:rPr lang="tr-TR" sz="4000" b="1" dirty="0" smtClean="0">
                <a:effectLst/>
                <a:latin typeface="Times New Roman"/>
                <a:ea typeface="Times New Roman"/>
                <a:cs typeface="Times New Roman"/>
              </a:rPr>
              <a:t>20 BİN KİŞİ BOĞAZLARI KESİLEREK KURBAN EDİLDİ.</a:t>
            </a:r>
            <a:r>
              <a:rPr lang="tr-TR" sz="4000" dirty="0">
                <a:ea typeface="Calibri"/>
                <a:cs typeface="Times New Roman"/>
              </a:rPr>
              <a:t/>
            </a:r>
            <a:br>
              <a:rPr lang="tr-TR" sz="4000" dirty="0">
                <a:ea typeface="Calibri"/>
                <a:cs typeface="Times New Roman"/>
              </a:rPr>
            </a:b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4128" y="1412776"/>
            <a:ext cx="3057143"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51520" y="1340768"/>
            <a:ext cx="5184576" cy="5632311"/>
          </a:xfrm>
          <a:prstGeom prst="rect">
            <a:avLst/>
          </a:prstGeom>
        </p:spPr>
        <p:txBody>
          <a:bodyPr wrap="square">
            <a:spAutoFit/>
          </a:bodyPr>
          <a:lstStyle/>
          <a:p>
            <a:pPr algn="just"/>
            <a:r>
              <a:rPr lang="tr-TR" b="1" dirty="0" smtClean="0">
                <a:effectLst/>
                <a:latin typeface="Times New Roman"/>
                <a:ea typeface="Times New Roman"/>
              </a:rPr>
              <a:t> </a:t>
            </a:r>
            <a:r>
              <a:rPr lang="tr-TR" dirty="0" smtClean="0">
                <a:effectLst/>
                <a:latin typeface="Times New Roman"/>
                <a:ea typeface="Times New Roman"/>
              </a:rPr>
              <a:t>Bugünkü Meksika topraklarında, M.S. 400 – 1500 yılları arasında büyük bir uygarlık yaratan </a:t>
            </a:r>
            <a:r>
              <a:rPr lang="tr-TR" dirty="0" err="1" smtClean="0">
                <a:effectLst/>
                <a:latin typeface="Times New Roman"/>
                <a:ea typeface="Times New Roman"/>
              </a:rPr>
              <a:t>Aztekler</a:t>
            </a:r>
            <a:r>
              <a:rPr lang="tr-TR" dirty="0" smtClean="0">
                <a:effectLst/>
                <a:latin typeface="Times New Roman"/>
                <a:ea typeface="Times New Roman"/>
              </a:rPr>
              <a:t>, yaptıkları kanlı törenler ile de tanınıyordu. </a:t>
            </a:r>
            <a:r>
              <a:rPr lang="tr-TR" dirty="0" err="1" smtClean="0">
                <a:effectLst/>
                <a:latin typeface="Times New Roman"/>
                <a:ea typeface="Times New Roman"/>
              </a:rPr>
              <a:t>Huitzilopochtli</a:t>
            </a:r>
            <a:r>
              <a:rPr lang="tr-TR" dirty="0" smtClean="0">
                <a:effectLst/>
                <a:latin typeface="Times New Roman"/>
                <a:ea typeface="Times New Roman"/>
              </a:rPr>
              <a:t> adlı Güneş </a:t>
            </a:r>
            <a:r>
              <a:rPr lang="tr-TR" dirty="0" err="1" smtClean="0">
                <a:effectLst/>
                <a:latin typeface="Times New Roman"/>
                <a:ea typeface="Times New Roman"/>
              </a:rPr>
              <a:t>Tanrısı’nın</a:t>
            </a:r>
            <a:r>
              <a:rPr lang="tr-TR" dirty="0" smtClean="0">
                <a:effectLst/>
                <a:latin typeface="Times New Roman"/>
                <a:ea typeface="Times New Roman"/>
              </a:rPr>
              <a:t> şefkatini kazanmak için insan kalplerini yiyen ve kanlarının içilmesine inanan halk, dini törenlerde de tüyler ve kâğıttan yapılan yılanlar ile süslenen çoğu mahkûm olan kişileri kurban seçiyordu. Rahipler, flüt eşliğinde yapılan törende, taş bıçak ile kurbanların kalbini çıkarıyor ve vücudu, piramidin basamaklarına atıyor, kalbin üzerine biber koyarak yiyordu. Yağmur Tanrısı </a:t>
            </a:r>
            <a:r>
              <a:rPr lang="tr-TR" dirty="0" err="1" smtClean="0">
                <a:effectLst/>
                <a:latin typeface="Times New Roman"/>
                <a:ea typeface="Times New Roman"/>
              </a:rPr>
              <a:t>Tlaloc’a</a:t>
            </a:r>
            <a:r>
              <a:rPr lang="tr-TR" dirty="0" smtClean="0">
                <a:effectLst/>
                <a:latin typeface="Times New Roman"/>
                <a:ea typeface="Times New Roman"/>
              </a:rPr>
              <a:t>, 4 –7 yaşları arasındaki çocukları getiren ve boğazlarını keserek kurban eden toplumda, en büyük kitlesel kurban, 1487′de </a:t>
            </a:r>
            <a:r>
              <a:rPr lang="tr-TR" dirty="0" err="1" smtClean="0">
                <a:effectLst/>
                <a:latin typeface="Times New Roman"/>
                <a:ea typeface="Times New Roman"/>
              </a:rPr>
              <a:t>Mayor</a:t>
            </a:r>
            <a:r>
              <a:rPr lang="tr-TR" dirty="0" smtClean="0">
                <a:effectLst/>
                <a:latin typeface="Times New Roman"/>
                <a:ea typeface="Times New Roman"/>
              </a:rPr>
              <a:t> Tapınağı’nın açılışında 20 bin kişinin sunaklarda kurban edilmesiyle olmuş ve bu iş 4 gün 4 gece sürmüştü.  Bu kurban sunakları halen günümüzde bile, tarihi bir kanıt-anıt olarak durmakta.</a:t>
            </a:r>
          </a:p>
          <a:p>
            <a:pPr algn="just"/>
            <a:r>
              <a:rPr lang="tr-TR" dirty="0" smtClean="0">
                <a:effectLst/>
                <a:latin typeface="Times New Roman"/>
                <a:ea typeface="Times New Roman"/>
              </a:rPr>
              <a:t> </a:t>
            </a:r>
            <a:br>
              <a:rPr lang="tr-TR" dirty="0" smtClean="0">
                <a:effectLst/>
                <a:latin typeface="Times New Roman"/>
                <a:ea typeface="Times New Roman"/>
              </a:rPr>
            </a:br>
            <a:endParaRPr lang="tr-TR" dirty="0"/>
          </a:p>
        </p:txBody>
      </p:sp>
    </p:spTree>
    <p:extLst>
      <p:ext uri="{BB962C8B-B14F-4D97-AF65-F5344CB8AC3E}">
        <p14:creationId xmlns:p14="http://schemas.microsoft.com/office/powerpoint/2010/main" val="404730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648072"/>
          </a:xfrm>
        </p:spPr>
        <p:txBody>
          <a:bodyPr>
            <a:normAutofit fontScale="90000"/>
          </a:bodyPr>
          <a:lstStyle/>
          <a:p>
            <a:pPr>
              <a:lnSpc>
                <a:spcPct val="115000"/>
              </a:lnSpc>
              <a:spcAft>
                <a:spcPts val="1200"/>
              </a:spcAft>
            </a:pPr>
            <a:r>
              <a:rPr lang="tr-TR" sz="3100" b="1" dirty="0" smtClean="0">
                <a:effectLst/>
                <a:latin typeface="Times New Roman"/>
                <a:ea typeface="Times New Roman"/>
                <a:cs typeface="Times New Roman"/>
              </a:rPr>
              <a:t>ASTEKLERDE KANLI DİN ANLAYIŞI</a:t>
            </a:r>
            <a:r>
              <a:rPr lang="tr-TR" sz="4000" dirty="0">
                <a:ea typeface="Calibri"/>
                <a:cs typeface="Times New Roman"/>
              </a:rPr>
              <a:t/>
            </a:r>
            <a:br>
              <a:rPr lang="tr-TR" sz="4000" dirty="0">
                <a:ea typeface="Calibri"/>
                <a:cs typeface="Times New Roman"/>
              </a:rPr>
            </a:b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3484" y="476672"/>
            <a:ext cx="305714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0572" y="476672"/>
            <a:ext cx="5580112" cy="6247864"/>
          </a:xfrm>
          <a:prstGeom prst="rect">
            <a:avLst/>
          </a:prstGeom>
        </p:spPr>
        <p:txBody>
          <a:bodyPr wrap="square">
            <a:spAutoFit/>
          </a:bodyPr>
          <a:lstStyle/>
          <a:p>
            <a:pPr algn="just"/>
            <a:r>
              <a:rPr lang="tr-TR" sz="1600" dirty="0" smtClean="0">
                <a:effectLst/>
                <a:latin typeface="Times New Roman"/>
                <a:ea typeface="Times New Roman"/>
              </a:rPr>
              <a:t>Amerika kıtası keşfedildiği zaman, Kızılderililer, </a:t>
            </a:r>
            <a:r>
              <a:rPr lang="tr-TR" sz="1600" dirty="0" err="1" smtClean="0">
                <a:effectLst/>
                <a:latin typeface="Times New Roman"/>
                <a:ea typeface="Times New Roman"/>
              </a:rPr>
              <a:t>Aztekler</a:t>
            </a:r>
            <a:r>
              <a:rPr lang="tr-TR" sz="1600" dirty="0" smtClean="0">
                <a:effectLst/>
                <a:latin typeface="Times New Roman"/>
                <a:ea typeface="Times New Roman"/>
              </a:rPr>
              <a:t>, Mayalar, İknalar yaşıyorlardı. Peru’da yaşayan </a:t>
            </a:r>
            <a:r>
              <a:rPr lang="tr-TR" sz="1600" dirty="0" err="1" smtClean="0">
                <a:effectLst/>
                <a:latin typeface="Times New Roman"/>
                <a:ea typeface="Times New Roman"/>
              </a:rPr>
              <a:t>İnka</a:t>
            </a:r>
            <a:r>
              <a:rPr lang="tr-TR" sz="1600" dirty="0" smtClean="0">
                <a:effectLst/>
                <a:latin typeface="Times New Roman"/>
                <a:ea typeface="Times New Roman"/>
              </a:rPr>
              <a:t> Uygarlığının başlangıcı İsa’dan önce 1200 yıllarına kadar çıkıyordu. </a:t>
            </a:r>
            <a:r>
              <a:rPr lang="tr-TR" sz="1600" dirty="0" err="1" smtClean="0">
                <a:effectLst/>
                <a:latin typeface="Times New Roman"/>
                <a:ea typeface="Times New Roman"/>
              </a:rPr>
              <a:t>İnka</a:t>
            </a:r>
            <a:r>
              <a:rPr lang="tr-TR" sz="1600" dirty="0" smtClean="0">
                <a:effectLst/>
                <a:latin typeface="Times New Roman"/>
                <a:ea typeface="Times New Roman"/>
              </a:rPr>
              <a:t> kralları soyunun asaletini korumak için kendi kız kardeşiyle evlenirdi. </a:t>
            </a:r>
            <a:r>
              <a:rPr lang="tr-TR" sz="1600" dirty="0" err="1" smtClean="0">
                <a:effectLst/>
                <a:latin typeface="Times New Roman"/>
                <a:ea typeface="Times New Roman"/>
              </a:rPr>
              <a:t>İnka’lıların</a:t>
            </a:r>
            <a:r>
              <a:rPr lang="tr-TR" sz="1600" dirty="0" smtClean="0">
                <a:effectLst/>
                <a:latin typeface="Times New Roman"/>
                <a:ea typeface="Times New Roman"/>
              </a:rPr>
              <a:t> çok değişik tanrıları vardı; bu tanrılara hayvan ve insan kurban ederlerdi </a:t>
            </a:r>
            <a:br>
              <a:rPr lang="tr-TR" sz="1600" dirty="0" smtClean="0">
                <a:effectLst/>
                <a:latin typeface="Times New Roman"/>
                <a:ea typeface="Times New Roman"/>
              </a:rPr>
            </a:br>
            <a:r>
              <a:rPr lang="tr-TR" sz="1600" dirty="0" smtClean="0">
                <a:effectLst/>
                <a:latin typeface="Times New Roman"/>
                <a:ea typeface="Times New Roman"/>
              </a:rPr>
              <a:t>İKNALAR: Güney Amerika’nın Geçit vermez Ant Dağlarının tepelerinde bu günkü teknikle bile zor yapılabilecek uçurumlara köprüler kurarlar, yerleşim yeri oluştururlardı. Bu uygarlıkların MÖ 5000 yıl öncesine kadar hesabı yapılmış takvimleri vardır. Onların barut ve alevli silâhları yoktu. İlkin atları bile yoktu. Alabildiğine her yer altınlarla doluydu.</a:t>
            </a:r>
            <a:br>
              <a:rPr lang="tr-TR" sz="1600" dirty="0" smtClean="0">
                <a:effectLst/>
                <a:latin typeface="Times New Roman"/>
                <a:ea typeface="Times New Roman"/>
              </a:rPr>
            </a:br>
            <a:r>
              <a:rPr lang="tr-TR" sz="1600" dirty="0" smtClean="0">
                <a:effectLst/>
                <a:latin typeface="Times New Roman"/>
                <a:ea typeface="Times New Roman"/>
              </a:rPr>
              <a:t>Meksika’da yaşayan </a:t>
            </a:r>
            <a:r>
              <a:rPr lang="tr-TR" sz="1600" dirty="0" err="1" smtClean="0">
                <a:effectLst/>
                <a:latin typeface="Times New Roman"/>
                <a:ea typeface="Times New Roman"/>
              </a:rPr>
              <a:t>Aztek</a:t>
            </a:r>
            <a:r>
              <a:rPr lang="tr-TR" sz="1600" dirty="0" smtClean="0">
                <a:effectLst/>
                <a:latin typeface="Times New Roman"/>
                <a:ea typeface="Times New Roman"/>
              </a:rPr>
              <a:t> dininin temel inançlarından biri şuydu: “Güneşin gökyüzünde kalıp ışık saçabilmesi için insanların kalpleriyle beslenmesi gerekir. Bunun için de durmadan savaş yapmak bir din görevidir. Bu görevi yerine getirmek için Meksikalılar durmadan savaşlar, akınlar yapmış yakaladıkları esirleri kurban taşı üzerine gererek yatıştırmışlardır.</a:t>
            </a:r>
            <a:r>
              <a:rPr lang="tr-TR" sz="1600" dirty="0">
                <a:solidFill>
                  <a:prstClr val="black"/>
                </a:solidFill>
                <a:latin typeface="Times New Roman"/>
                <a:ea typeface="Times New Roman"/>
              </a:rPr>
              <a:t> Tarih kayıtlarına göre </a:t>
            </a:r>
            <a:r>
              <a:rPr lang="tr-TR" sz="1600" dirty="0" err="1">
                <a:solidFill>
                  <a:prstClr val="black"/>
                </a:solidFill>
                <a:latin typeface="Times New Roman"/>
                <a:ea typeface="Times New Roman"/>
              </a:rPr>
              <a:t>Tenoktitlandaki</a:t>
            </a:r>
            <a:r>
              <a:rPr lang="tr-TR" sz="1600" dirty="0">
                <a:solidFill>
                  <a:prstClr val="black"/>
                </a:solidFill>
                <a:latin typeface="Times New Roman"/>
                <a:ea typeface="Times New Roman"/>
              </a:rPr>
              <a:t> büyük </a:t>
            </a:r>
            <a:r>
              <a:rPr lang="tr-TR" sz="1600" dirty="0" err="1">
                <a:solidFill>
                  <a:prstClr val="black"/>
                </a:solidFill>
                <a:latin typeface="Times New Roman"/>
                <a:ea typeface="Times New Roman"/>
              </a:rPr>
              <a:t>pramidin</a:t>
            </a:r>
            <a:r>
              <a:rPr lang="tr-TR" sz="1600" dirty="0">
                <a:solidFill>
                  <a:prstClr val="black"/>
                </a:solidFill>
                <a:latin typeface="Times New Roman"/>
                <a:ea typeface="Times New Roman"/>
              </a:rPr>
              <a:t> Güneşe adanması sırasında 1486 da 20.000 kişi kurban edilmiş ve bunların kalpleri rahibeler tarafından taş bıçaklarla göğüslerinden çıkarılmıştır. Ateş tanrısına adanan kurbanlarda, göğüsleri açılmadan ateşe atılıyordu. Beslenme tanrısına adanan kurbanların derileri yüzülüyor ve törenler bitinceye kadar öbürleri bu derileri üstlerine </a:t>
            </a:r>
            <a:r>
              <a:rPr lang="tr-TR" sz="1600" dirty="0" smtClean="0">
                <a:solidFill>
                  <a:prstClr val="black"/>
                </a:solidFill>
                <a:latin typeface="Times New Roman"/>
                <a:ea typeface="Times New Roman"/>
              </a:rPr>
              <a:t>giyiyorlardı.</a:t>
            </a:r>
            <a:r>
              <a:rPr lang="tr-TR" sz="1600" dirty="0" smtClean="0">
                <a:effectLst/>
                <a:latin typeface="Times New Roman"/>
                <a:ea typeface="Times New Roman"/>
              </a:rPr>
              <a:t> </a:t>
            </a:r>
            <a:endParaRPr lang="tr-TR" sz="1600" dirty="0"/>
          </a:p>
        </p:txBody>
      </p:sp>
      <p:sp>
        <p:nvSpPr>
          <p:cNvPr id="5" name="Dikdörtgen 4"/>
          <p:cNvSpPr/>
          <p:nvPr/>
        </p:nvSpPr>
        <p:spPr>
          <a:xfrm>
            <a:off x="5621853" y="4966322"/>
            <a:ext cx="3563888" cy="1569660"/>
          </a:xfrm>
          <a:prstGeom prst="rect">
            <a:avLst/>
          </a:prstGeom>
        </p:spPr>
        <p:txBody>
          <a:bodyPr wrap="square">
            <a:spAutoFit/>
          </a:bodyPr>
          <a:lstStyle/>
          <a:p>
            <a:pPr lvl="0" algn="just"/>
            <a:r>
              <a:rPr lang="tr-TR" sz="1600" dirty="0" smtClean="0">
                <a:solidFill>
                  <a:prstClr val="black"/>
                </a:solidFill>
                <a:latin typeface="Times New Roman"/>
                <a:ea typeface="Times New Roman"/>
              </a:rPr>
              <a:t> </a:t>
            </a:r>
            <a:r>
              <a:rPr lang="tr-TR" sz="1600" dirty="0">
                <a:solidFill>
                  <a:prstClr val="black"/>
                </a:solidFill>
                <a:latin typeface="Times New Roman"/>
                <a:ea typeface="Times New Roman"/>
              </a:rPr>
              <a:t>Kurban yerinde ölenlerin, savaş yerinde ölenler gibi, doğrudan doğruya güneş cennetine gittiğine inanılıyordu. Bazen tanrılara sunulan kurbanların etlerini yemek, bir dinsel ayin olmakta idi. </a:t>
            </a:r>
            <a:br>
              <a:rPr lang="tr-TR" sz="1600" dirty="0">
                <a:solidFill>
                  <a:prstClr val="black"/>
                </a:solidFill>
                <a:latin typeface="Times New Roman"/>
                <a:ea typeface="Times New Roman"/>
              </a:rPr>
            </a:br>
            <a:endParaRPr lang="tr-TR" sz="1600" dirty="0">
              <a:solidFill>
                <a:prstClr val="black"/>
              </a:solidFill>
            </a:endParaRPr>
          </a:p>
        </p:txBody>
      </p:sp>
    </p:spTree>
    <p:extLst>
      <p:ext uri="{BB962C8B-B14F-4D97-AF65-F5344CB8AC3E}">
        <p14:creationId xmlns:p14="http://schemas.microsoft.com/office/powerpoint/2010/main" val="117538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effectLst/>
                <a:latin typeface="Times New Roman"/>
                <a:ea typeface="Times New Roman"/>
              </a:rPr>
              <a:t>HZ. İBRAHİM VE OĞLUNUN KURBAN İMTİHANI</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700808"/>
            <a:ext cx="584905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33399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678</Words>
  <Application>Microsoft Office PowerPoint</Application>
  <PresentationFormat>Ekran Gösterisi (4:3)</PresentationFormat>
  <Paragraphs>52</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KURBAN</vt:lpstr>
      <vt:lpstr>PowerPoint Sunusu</vt:lpstr>
      <vt:lpstr>PowerPoint Sunusu</vt:lpstr>
      <vt:lpstr>PowerPoint Sunusu</vt:lpstr>
      <vt:lpstr>Etnolojik yaklaşımla KURBAN</vt:lpstr>
      <vt:lpstr>PowerPoint Sunusu</vt:lpstr>
      <vt:lpstr>20 BİN KİŞİ BOĞAZLARI KESİLEREK KURBAN EDİLDİ. </vt:lpstr>
      <vt:lpstr>ASTEKLERDE KANLI DİN ANLAYIŞI </vt:lpstr>
      <vt:lpstr>HZ. İBRAHİM VE OĞLUNUN KURBAN İMTİHANI</vt:lpstr>
      <vt:lpstr>TANRILAR İNSAN KANI İÇTİLER… </vt:lpstr>
      <vt:lpstr>PowerPoint Sunusu</vt:lpstr>
      <vt:lpstr> KURBAN ÇEŞİTLERİ:</vt:lpstr>
      <vt:lpstr>PowerPoint Sunusu</vt:lpstr>
      <vt:lpstr>PowerPoint Sunusu</vt:lpstr>
      <vt:lpstr>ESKİ TÜRKLERDE KURBAN </vt:lpstr>
      <vt:lpstr>PowerPoint Sunusu</vt:lpstr>
      <vt:lpstr>PowerPoint Sunusu</vt:lpstr>
      <vt:lpstr>PowerPoint Sunusu</vt:lpstr>
      <vt:lpstr>ÇOCUK KURBAN ETME ADETLERİ-  </vt:lpstr>
      <vt:lpstr>İslam’da Kurban</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KURBAN</dc:title>
  <dc:creator>Sevin ALİL</dc:creator>
  <cp:lastModifiedBy>Sevin ALİL</cp:lastModifiedBy>
  <cp:revision>14</cp:revision>
  <dcterms:created xsi:type="dcterms:W3CDTF">2016-03-18T13:07:30Z</dcterms:created>
  <dcterms:modified xsi:type="dcterms:W3CDTF">2016-03-18T14:19:04Z</dcterms:modified>
</cp:coreProperties>
</file>