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4"/>
  </p:sldMasterIdLst>
  <p:notesMasterIdLst>
    <p:notesMasterId r:id="rId37"/>
  </p:notesMasterIdLst>
  <p:handoutMasterIdLst>
    <p:handoutMasterId r:id="rId38"/>
  </p:handoutMasterIdLst>
  <p:sldIdLst>
    <p:sldId id="330" r:id="rId5"/>
    <p:sldId id="290" r:id="rId6"/>
    <p:sldId id="333" r:id="rId7"/>
    <p:sldId id="338" r:id="rId8"/>
    <p:sldId id="292" r:id="rId9"/>
    <p:sldId id="339" r:id="rId10"/>
    <p:sldId id="340" r:id="rId11"/>
    <p:sldId id="319" r:id="rId12"/>
    <p:sldId id="313" r:id="rId13"/>
    <p:sldId id="321" r:id="rId14"/>
    <p:sldId id="295" r:id="rId15"/>
    <p:sldId id="293" r:id="rId16"/>
    <p:sldId id="297" r:id="rId17"/>
    <p:sldId id="298" r:id="rId18"/>
    <p:sldId id="299" r:id="rId19"/>
    <p:sldId id="334" r:id="rId20"/>
    <p:sldId id="300" r:id="rId21"/>
    <p:sldId id="335" r:id="rId22"/>
    <p:sldId id="302" r:id="rId23"/>
    <p:sldId id="327" r:id="rId24"/>
    <p:sldId id="344" r:id="rId25"/>
    <p:sldId id="341" r:id="rId26"/>
    <p:sldId id="303" r:id="rId27"/>
    <p:sldId id="342" r:id="rId28"/>
    <p:sldId id="304" r:id="rId29"/>
    <p:sldId id="331" r:id="rId30"/>
    <p:sldId id="306" r:id="rId31"/>
    <p:sldId id="343" r:id="rId32"/>
    <p:sldId id="307" r:id="rId33"/>
    <p:sldId id="310" r:id="rId34"/>
    <p:sldId id="311" r:id="rId35"/>
    <p:sldId id="312"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BE"/>
    <a:srgbClr val="CC0000"/>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64198" autoAdjust="0"/>
  </p:normalViewPr>
  <p:slideViewPr>
    <p:cSldViewPr snapToGrid="0" snapToObjects="1">
      <p:cViewPr varScale="1">
        <p:scale>
          <a:sx n="71" d="100"/>
          <a:sy n="71" d="100"/>
        </p:scale>
        <p:origin x="28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1B53D98-2500-48CD-A23D-AD1B94AEF250}" type="slidenum">
              <a:rPr lang="en-US"/>
              <a:pPr>
                <a:defRPr/>
              </a:pPr>
              <a:t>‹#›</a:t>
            </a:fld>
            <a:endParaRPr lang="en-US" dirty="0"/>
          </a:p>
        </p:txBody>
      </p:sp>
    </p:spTree>
    <p:extLst>
      <p:ext uri="{BB962C8B-B14F-4D97-AF65-F5344CB8AC3E}">
        <p14:creationId xmlns:p14="http://schemas.microsoft.com/office/powerpoint/2010/main" val="116931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3E5615F-1371-4DE1-8606-6C12C131FF22}" type="slidenum">
              <a:rPr lang="en-US"/>
              <a:pPr>
                <a:defRPr/>
              </a:pPr>
              <a:t>‹#›</a:t>
            </a:fld>
            <a:endParaRPr lang="en-US" dirty="0"/>
          </a:p>
        </p:txBody>
      </p:sp>
    </p:spTree>
    <p:extLst>
      <p:ext uri="{BB962C8B-B14F-4D97-AF65-F5344CB8AC3E}">
        <p14:creationId xmlns:p14="http://schemas.microsoft.com/office/powerpoint/2010/main" val="2802942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B1752C-6C5D-4D4D-8D3D-DAF36E2B9DCB}" type="slidenum">
              <a:rPr lang="en-US" altLang="en-US" sz="1200" smtClean="0"/>
              <a:pPr/>
              <a:t>2</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2DE2780-C986-49F5-8D40-F44BCCA511EA}" type="slidenum">
              <a:rPr lang="en-US" altLang="en-US" sz="1200"/>
              <a:pPr algn="r"/>
              <a:t>11</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75F187F-A0D5-4FE8-8BCE-3116E94C1DDB}" type="slidenum">
              <a:rPr lang="en-US" altLang="en-US" sz="1200"/>
              <a:pPr algn="r"/>
              <a:t>12</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E6572C0-5489-4555-8251-3763A2BB8C27}" type="slidenum">
              <a:rPr lang="en-US" altLang="en-US" sz="1200"/>
              <a:pPr algn="r"/>
              <a:t>13</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DD9FBF3-21E1-4D25-A4D3-1B456C6990AE}" type="slidenum">
              <a:rPr lang="en-US" altLang="en-US" sz="1200"/>
              <a:pPr algn="r"/>
              <a:t>14</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F53E47E-4D8C-4D56-80CE-C2DE2EC0F26E}" type="slidenum">
              <a:rPr lang="en-US" altLang="en-US" sz="1200"/>
              <a:pPr algn="r"/>
              <a:t>15</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F53E47E-4D8C-4D56-80CE-C2DE2EC0F26E}" type="slidenum">
              <a:rPr lang="en-US" altLang="en-US" sz="1200"/>
              <a:pPr algn="r"/>
              <a:t>16</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2443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80DCAA2-A00D-4347-8E75-AB200B599E17}" type="slidenum">
              <a:rPr lang="en-US" altLang="en-US" sz="1200"/>
              <a:pPr algn="r"/>
              <a:t>17</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80DCAA2-A00D-4347-8E75-AB200B599E17}" type="slidenum">
              <a:rPr lang="en-US" altLang="en-US" sz="1200"/>
              <a:pPr algn="r"/>
              <a:t>18</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71922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D6E3758-1867-4341-99F7-A590970D8EEC}" type="slidenum">
              <a:rPr lang="en-US" altLang="en-US" sz="1200"/>
              <a:pPr algn="r"/>
              <a:t>19</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AC4BCDF-1893-4589-83ED-E80C31F680CD}" type="slidenum">
              <a:rPr lang="en-US" altLang="en-US" sz="1200"/>
              <a:pPr algn="r"/>
              <a:t>20</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B1752C-6C5D-4D4D-8D3D-DAF36E2B9DCB}" type="slidenum">
              <a:rPr lang="en-US" altLang="en-US" sz="1200" smtClean="0"/>
              <a:pPr/>
              <a:t>3</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041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AC4BCDF-1893-4589-83ED-E80C31F680CD}" type="slidenum">
              <a:rPr lang="en-US" altLang="en-US" sz="1200"/>
              <a:pPr algn="r"/>
              <a:t>21</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52095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AC4BCDF-1893-4589-83ED-E80C31F680CD}" type="slidenum">
              <a:rPr lang="en-US" altLang="en-US" sz="1200"/>
              <a:pPr algn="r"/>
              <a:t>22</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1032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45D51FE-AB5D-4DB5-9A0E-B6A98CE7E3F6}" type="slidenum">
              <a:rPr lang="en-US" altLang="en-US" sz="1200"/>
              <a:pPr algn="r"/>
              <a:t>23</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45D51FE-AB5D-4DB5-9A0E-B6A98CE7E3F6}" type="slidenum">
              <a:rPr lang="en-US" altLang="en-US" sz="1200"/>
              <a:pPr algn="r"/>
              <a:t>24</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13–4 provides the organizational structure of the FDIC and the number of commercial banks and savings institutions insured by the DIF.</a:t>
            </a:r>
            <a:endParaRPr lang="en-US" altLang="en-US" sz="1200" dirty="0">
              <a:latin typeface="+mn-lt"/>
            </a:endParaRPr>
          </a:p>
        </p:txBody>
      </p:sp>
    </p:spTree>
    <p:extLst>
      <p:ext uri="{BB962C8B-B14F-4D97-AF65-F5344CB8AC3E}">
        <p14:creationId xmlns:p14="http://schemas.microsoft.com/office/powerpoint/2010/main" val="304817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4DBAC20-46AA-4B13-A0BE-1637EF56CF68}" type="slidenum">
              <a:rPr lang="en-US" altLang="en-US" sz="1200"/>
              <a:pPr algn="r"/>
              <a:t>25</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details of the 2009 restoration plan and the 2011 and 2016 adjustments are described in </a:t>
            </a:r>
            <a:r>
              <a:rPr lang="en-US" altLang="en-US" dirty="0" err="1"/>
              <a:t>Appendxi</a:t>
            </a:r>
            <a:r>
              <a:rPr lang="en-US" altLang="en-US" dirty="0"/>
              <a:t> 13A to this chapter.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D1CA7C2-EE1A-40C3-A070-C7DD5CC82422}" type="slidenum">
              <a:rPr lang="en-US" altLang="en-US" sz="1200"/>
              <a:pPr algn="r"/>
              <a:t>26</a:t>
            </a:fld>
            <a:endParaRPr lang="en-US" alt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0B3D365-1FDF-4102-A0CB-1902D9748A58}" type="slidenum">
              <a:rPr lang="en-US" altLang="en-US" sz="1200"/>
              <a:pPr algn="r"/>
              <a:t>27</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0B3D365-1FDF-4102-A0CB-1902D9748A58}" type="slidenum">
              <a:rPr lang="en-US" altLang="en-US" sz="1200"/>
              <a:pPr algn="r"/>
              <a:t>28</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56805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C644300-673E-486A-A258-CA3563569497}" type="slidenum">
              <a:rPr lang="en-US" altLang="en-US" sz="1200"/>
              <a:pPr algn="r"/>
              <a:t>29</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ABEEC5D-6C5A-48D7-A061-D194FB6829E4}" type="slidenum">
              <a:rPr lang="en-US" altLang="en-US" sz="1200"/>
              <a:pPr algn="r"/>
              <a:t>30</a:t>
            </a:fld>
            <a:endParaRPr lang="en-US" alt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B1752C-6C5D-4D4D-8D3D-DAF36E2B9DCB}" type="slidenum">
              <a:rPr lang="en-US" altLang="en-US" sz="1200" smtClean="0"/>
              <a:pPr/>
              <a:t>4</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0432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8F0F15E-C3AF-4F6B-A00A-337A27807FB1}" type="slidenum">
              <a:rPr lang="en-US" altLang="en-US" sz="1200"/>
              <a:pPr algn="r"/>
              <a:t>31</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BED92CB-D2B0-4EAD-8338-2D3CA15773BD}" type="slidenum">
              <a:rPr lang="en-US" altLang="en-US" sz="1200"/>
              <a:pPr algn="r"/>
              <a:t>32</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Prior to 1978, foreign branches and agencies entering the United States were primarily licensed at the state level. As such, their entry, regulation, and oversight were almost totally confined to the state level. </a:t>
            </a:r>
            <a:endParaRPr lang="en-US" altLang="en-US"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64FFA0-59D5-4865-AFA2-8D633A7C6C82}" type="slidenum">
              <a:rPr lang="en-US" altLang="en-US" sz="1200" smtClean="0"/>
              <a:pPr/>
              <a:t>5</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These mechanisms are intended to ensure the safety and soundness of the CB and thus to maintain the credibility of the CB in the eyes of its borrowers and lenders. </a:t>
            </a:r>
            <a:endParaRPr lang="en-US" alt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64FFA0-59D5-4865-AFA2-8D633A7C6C82}" type="slidenum">
              <a:rPr lang="en-US" altLang="en-US" sz="1200" smtClean="0"/>
              <a:pPr/>
              <a:t>6</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6312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64FFA0-59D5-4865-AFA2-8D633A7C6C82}" type="slidenum">
              <a:rPr lang="en-US" altLang="en-US" sz="1200" smtClean="0"/>
              <a:pPr/>
              <a:t>7</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8461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817236-E20C-44CF-9F13-45A5B695C652}" type="slidenum">
              <a:rPr lang="en-US" altLang="en-US" sz="1200" smtClean="0"/>
              <a:pPr/>
              <a:t>8</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Six years after the passage of the Wall Street Reform and Consumer Protection Act, only about 70 percent of the rules required by the act had been written into law. As of July 2016, of the 390 total rulemaking requirements, 274 (70.3 percent) had been met with finalized rules, 36 (9.2 percent) had been proposed that would meet requirements, and 80 (20.5 percent) had yet seen a proposal to meet rulemaking requirements. </a:t>
            </a:r>
          </a:p>
          <a:p>
            <a:endParaRPr lang="en-US" altLang="en-US" sz="1200" b="0" i="0" u="none" strike="noStrike" baseline="0" dirty="0">
              <a:solidFill>
                <a:srgbClr val="424D67"/>
              </a:solidFill>
              <a:latin typeface="+mn-lt"/>
            </a:endParaRPr>
          </a:p>
          <a:p>
            <a:r>
              <a:rPr lang="en-US" altLang="en-US" sz="1200" b="0" i="0" u="none" strike="noStrike" baseline="0" dirty="0">
                <a:solidFill>
                  <a:srgbClr val="424D67"/>
                </a:solidFill>
                <a:latin typeface="+mn-lt"/>
              </a:rPr>
              <a:t>EGRRCPA increased the systematically important financial institution (SIFI) threshold from $50 billion to $250 billion, exempting mid-sized banks from “Enhanced Prudential Standards” that were more stringent.</a:t>
            </a:r>
            <a:endParaRPr lang="en-US" alt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B0936B6-DE27-4783-AA8D-39FAFA40629F}" type="slidenum">
              <a:rPr lang="en-US" altLang="en-US" sz="1200"/>
              <a:pPr algn="r"/>
              <a:t>9</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A9EB63-3FD7-4FF0-BB99-62B24F28B882}" type="slidenum">
              <a:rPr lang="en-US" altLang="en-US" sz="1200" smtClean="0"/>
              <a:pPr/>
              <a:t>10</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332C95AE-DDF1-4373-9950-7AF01F85A202}"/>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06D793F0-B64E-4E7B-9C1B-006D7F58D5A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B9358CEF-582B-45CC-911D-D0DFAF28CDA7}"/>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659C4FF9-2185-481F-BA33-2B95DAE6BAFA}"/>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5996D5FA-FFBE-4C37-8ACB-160403C6A950}"/>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7337687F-DFD2-4A50-BBDE-66A8D5C67E6E}"/>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6F8975C2-E174-4662-9ED4-EAFF948441D8}"/>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33DDE7AB-0194-4C31-BD96-998F6FDF1B04}"/>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6A7DF8B5-523B-4101-8E87-8D3125009632}"/>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02E53CEE-FCA4-4A6F-8A5A-B06F8B43E3DA}"/>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8030E460-7A7A-44D7-870C-6327430C94A2}"/>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0DE695C5-9504-42A3-85B1-BC66958C6660}"/>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C45CB335-9669-46E9-A236-F228832DBAC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BF3C326A-87DC-4D99-AA9B-809BBB80D94E}"/>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DFCA00EA-E4A0-49B1-B70D-151798AEAE1E}"/>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F7D85F55-72EF-4079-9BD0-91988A67A442}"/>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AD5C8F41-D488-42D4-83C7-AA57ED5E992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54A747F4-6891-4FF5-96A6-9FF161028458}"/>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BEE1EAED-8037-4B8B-8997-A8811C4EED13}"/>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8544D1B6-A38A-404F-B7AC-57789951E964}"/>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2F708B09-37B9-4085-96AE-2650545366FD}"/>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229E7DEE-4086-45FE-8F5E-866DB073133D}"/>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7A82ADD9-8567-42DE-A7E5-2CBFE985D5E8}"/>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0CFBFC31-8B42-427D-8212-F7F2E1654616}"/>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88572151-8BC1-4EEF-A975-04E203CE0A7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533190B3-9487-4D86-B3D1-29565AC2794A}"/>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8D042577-025F-476E-B882-7583DF2E7486}"/>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57DA895B-1236-4038-85A1-E69C430B1E9D}"/>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70CAE532-B852-453B-A96E-239FDD9C76D0}"/>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BC48FCF4-A5B8-4DC6-8275-1900BE9A40A1}"/>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EF0F4DED-6C7A-4BE1-AB09-2EBE48730496}"/>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500BF42E-8B8B-441F-B161-C560ABC8F9E1}"/>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6A2FF852-29FF-4D87-8FA6-4998ED4E902D}"/>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B53F4793-5F10-44C3-BED3-8964D51FC99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C6544FA8-5640-4F44-B3D1-F18A12AA8649}"/>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72888423-1EB2-4559-B147-F0744642CA7A}"/>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485B4900-5E65-45FD-88FA-BC212D568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1BA8977F-0011-4C84-9E38-B8016BD11B61}"/>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937AB89E-174B-4E55-A0AD-E348E2DAC619}"/>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72117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1E8D35A-FA81-4E17-8276-20000D3F48E7}"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521725E-7D00-4FE3-991A-12194C2D0143}" type="slidenum">
              <a:rPr lang="en-US" altLang="en-US"/>
              <a:pPr>
                <a:defRPr/>
              </a:pPr>
              <a:t>‹#›</a:t>
            </a:fld>
            <a:endParaRPr lang="en-US" altLang="en-US" dirty="0"/>
          </a:p>
        </p:txBody>
      </p:sp>
    </p:spTree>
    <p:extLst>
      <p:ext uri="{BB962C8B-B14F-4D97-AF65-F5344CB8AC3E}">
        <p14:creationId xmlns:p14="http://schemas.microsoft.com/office/powerpoint/2010/main" val="226387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FC945B-69A3-4050-9A93-CC4730C33F87}"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9CEE034-B6BC-4A08-A88E-FC9E1D21FD92}" type="slidenum">
              <a:rPr lang="en-US" altLang="en-US"/>
              <a:pPr>
                <a:defRPr/>
              </a:pPr>
              <a:t>‹#›</a:t>
            </a:fld>
            <a:endParaRPr lang="en-US" altLang="en-US" dirty="0"/>
          </a:p>
        </p:txBody>
      </p:sp>
    </p:spTree>
    <p:extLst>
      <p:ext uri="{BB962C8B-B14F-4D97-AF65-F5344CB8AC3E}">
        <p14:creationId xmlns:p14="http://schemas.microsoft.com/office/powerpoint/2010/main" val="128895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3E38FED-A508-448F-AE5E-FD65B547E4C8}"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C575447F-FC3C-45DE-A31E-1F8DAEDE6E88}" type="slidenum">
              <a:rPr lang="en-US" altLang="en-US"/>
              <a:pPr>
                <a:defRPr/>
              </a:pPr>
              <a:t>‹#›</a:t>
            </a:fld>
            <a:endParaRPr lang="en-US" altLang="en-US" dirty="0"/>
          </a:p>
        </p:txBody>
      </p:sp>
    </p:spTree>
    <p:extLst>
      <p:ext uri="{BB962C8B-B14F-4D97-AF65-F5344CB8AC3E}">
        <p14:creationId xmlns:p14="http://schemas.microsoft.com/office/powerpoint/2010/main" val="295537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57F1FD1-349C-4F6E-B06C-72009749A78F}"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9893E435-9B71-42B8-A35A-C5406EA3AF10}" type="slidenum">
              <a:rPr lang="en-US" altLang="en-US"/>
              <a:pPr>
                <a:defRPr/>
              </a:pPr>
              <a:t>‹#›</a:t>
            </a:fld>
            <a:endParaRPr lang="en-US" altLang="en-US" dirty="0"/>
          </a:p>
        </p:txBody>
      </p:sp>
    </p:spTree>
    <p:extLst>
      <p:ext uri="{BB962C8B-B14F-4D97-AF65-F5344CB8AC3E}">
        <p14:creationId xmlns:p14="http://schemas.microsoft.com/office/powerpoint/2010/main" val="399259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941A07F-380D-4A7E-B886-EC4C5D0D25A7}"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E2B3C59-FB61-40D0-B3AF-633DC2CC5E1A}" type="slidenum">
              <a:rPr lang="en-US" altLang="en-US"/>
              <a:pPr>
                <a:defRPr/>
              </a:pPr>
              <a:t>‹#›</a:t>
            </a:fld>
            <a:endParaRPr lang="en-US" altLang="en-US" dirty="0"/>
          </a:p>
        </p:txBody>
      </p:sp>
    </p:spTree>
    <p:extLst>
      <p:ext uri="{BB962C8B-B14F-4D97-AF65-F5344CB8AC3E}">
        <p14:creationId xmlns:p14="http://schemas.microsoft.com/office/powerpoint/2010/main" val="380320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A1D44EE-E1CC-4AD7-859C-4DB854E66F6D}"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0F9FB110-2A10-400C-AE3B-46FAB295C95A}" type="slidenum">
              <a:rPr lang="en-US" altLang="en-US"/>
              <a:pPr>
                <a:defRPr/>
              </a:pPr>
              <a:t>‹#›</a:t>
            </a:fld>
            <a:endParaRPr lang="en-US" altLang="en-US" dirty="0"/>
          </a:p>
        </p:txBody>
      </p:sp>
    </p:spTree>
    <p:extLst>
      <p:ext uri="{BB962C8B-B14F-4D97-AF65-F5344CB8AC3E}">
        <p14:creationId xmlns:p14="http://schemas.microsoft.com/office/powerpoint/2010/main" val="332296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F1D5971-0B55-4575-80F5-6FB90D5117E9}"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105C8720-2380-46A2-B5BC-46B58E5E5C7E}" type="slidenum">
              <a:rPr lang="en-US" altLang="en-US"/>
              <a:pPr>
                <a:defRPr/>
              </a:pPr>
              <a:t>‹#›</a:t>
            </a:fld>
            <a:endParaRPr lang="en-US" altLang="en-US" dirty="0"/>
          </a:p>
        </p:txBody>
      </p:sp>
    </p:spTree>
    <p:extLst>
      <p:ext uri="{BB962C8B-B14F-4D97-AF65-F5344CB8AC3E}">
        <p14:creationId xmlns:p14="http://schemas.microsoft.com/office/powerpoint/2010/main" val="330168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FF62779-8E7A-484C-9B7C-4F1758622AC3}"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EC449ED2-AA10-4471-AAC8-C39090EB2861}" type="slidenum">
              <a:rPr lang="en-US" altLang="en-US"/>
              <a:pPr>
                <a:defRPr/>
              </a:pPr>
              <a:t>‹#›</a:t>
            </a:fld>
            <a:endParaRPr lang="en-US" altLang="en-US" dirty="0"/>
          </a:p>
        </p:txBody>
      </p:sp>
    </p:spTree>
    <p:extLst>
      <p:ext uri="{BB962C8B-B14F-4D97-AF65-F5344CB8AC3E}">
        <p14:creationId xmlns:p14="http://schemas.microsoft.com/office/powerpoint/2010/main" val="221248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EC870F9-1F0C-4BA4-8C93-AEA9CA122122}"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FF250A37-6FC8-48A2-82A3-00922892F560}" type="slidenum">
              <a:rPr lang="en-US" altLang="en-US"/>
              <a:pPr>
                <a:defRPr/>
              </a:pPr>
              <a:t>‹#›</a:t>
            </a:fld>
            <a:endParaRPr lang="en-US" altLang="en-US" dirty="0"/>
          </a:p>
        </p:txBody>
      </p:sp>
    </p:spTree>
    <p:extLst>
      <p:ext uri="{BB962C8B-B14F-4D97-AF65-F5344CB8AC3E}">
        <p14:creationId xmlns:p14="http://schemas.microsoft.com/office/powerpoint/2010/main" val="97008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5B37448-EA4C-40A9-B612-8C3664EA318F}"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CB5F8325-5A54-4BC1-8796-BBD87587A5D4}" type="slidenum">
              <a:rPr lang="en-US" altLang="en-US"/>
              <a:pPr>
                <a:defRPr/>
              </a:pPr>
              <a:t>‹#›</a:t>
            </a:fld>
            <a:endParaRPr lang="en-US" altLang="en-US" dirty="0"/>
          </a:p>
        </p:txBody>
      </p:sp>
    </p:spTree>
    <p:extLst>
      <p:ext uri="{BB962C8B-B14F-4D97-AF65-F5344CB8AC3E}">
        <p14:creationId xmlns:p14="http://schemas.microsoft.com/office/powerpoint/2010/main" val="226971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04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5C4B80E8-670E-46C2-863B-5138E1CED016}" type="datetime1">
              <a:rPr lang="en-US" smtClean="0"/>
              <a:t>3/13/2024</a:t>
            </a:fld>
            <a:endParaRPr lang="en-US" altLang="en-US" dirty="0"/>
          </a:p>
        </p:txBody>
      </p:sp>
      <p:sp>
        <p:nvSpPr>
          <p:cNvPr id="8704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704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331FC913-463D-4F18-84F4-FA3C6D4A1556}"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Thirteen</a:t>
            </a:r>
          </a:p>
        </p:txBody>
      </p:sp>
      <p:sp>
        <p:nvSpPr>
          <p:cNvPr id="3075" name="Rectangle 5"/>
          <p:cNvSpPr>
            <a:spLocks noGrp="1" noChangeArrowheads="1"/>
          </p:cNvSpPr>
          <p:nvPr>
            <p:ph type="subTitle" idx="1"/>
          </p:nvPr>
        </p:nvSpPr>
        <p:spPr/>
        <p:txBody>
          <a:bodyPr/>
          <a:lstStyle/>
          <a:p>
            <a:pPr eaLnBrk="1" hangingPunct="1"/>
            <a:r>
              <a:rPr lang="en-US" altLang="en-US" sz="5500" dirty="0"/>
              <a:t>Regulation of Commercial Banks</a:t>
            </a:r>
          </a:p>
        </p:txBody>
      </p:sp>
      <p:sp>
        <p:nvSpPr>
          <p:cNvPr id="2" name="Content Placeholder 1">
            <a:extLst>
              <a:ext uri="{FF2B5EF4-FFF2-40B4-BE49-F238E27FC236}">
                <a16:creationId xmlns:a16="http://schemas.microsoft.com/office/drawing/2014/main" id="{A29AE21E-82E9-4E4C-978D-7D72EF765CD4}"/>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a:p>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p:txBody>
          <a:bodyPr anchor="ctr"/>
          <a:lstStyle/>
          <a:p>
            <a:pPr eaLnBrk="1" hangingPunct="1"/>
            <a:r>
              <a:rPr lang="en-US" altLang="en-US" sz="3500" dirty="0"/>
              <a:t>Consumer Protection Regulation</a:t>
            </a:r>
          </a:p>
        </p:txBody>
      </p:sp>
      <p:sp>
        <p:nvSpPr>
          <p:cNvPr id="10245" name="Rectangle 3"/>
          <p:cNvSpPr>
            <a:spLocks noGrp="1" noChangeArrowheads="1"/>
          </p:cNvSpPr>
          <p:nvPr>
            <p:ph type="body" sz="half" idx="4294967295"/>
          </p:nvPr>
        </p:nvSpPr>
        <p:spPr>
          <a:xfrm>
            <a:off x="238539" y="1719262"/>
            <a:ext cx="8627165" cy="47511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200" dirty="0"/>
              <a:t>Regulations are imposed to prevent the CB from discriminating unfairly in lending</a:t>
            </a:r>
          </a:p>
          <a:p>
            <a:pPr eaLnBrk="1" hangingPunct="1">
              <a:lnSpc>
                <a:spcPct val="90000"/>
              </a:lnSpc>
            </a:pPr>
            <a:r>
              <a:rPr lang="en-US" altLang="en-US" sz="2200" dirty="0"/>
              <a:t>Community Reinvestment Act (CRA) of 1977</a:t>
            </a:r>
          </a:p>
          <a:p>
            <a:pPr lvl="1" eaLnBrk="1" hangingPunct="1">
              <a:lnSpc>
                <a:spcPct val="90000"/>
              </a:lnSpc>
            </a:pPr>
            <a:r>
              <a:rPr lang="en-US" altLang="en-US" sz="1900" dirty="0"/>
              <a:t>CRA ratings range from outstanding to substantial noncompliance, and examinations for compliance have become increasingly rigorous</a:t>
            </a:r>
          </a:p>
          <a:p>
            <a:pPr eaLnBrk="1" hangingPunct="1">
              <a:lnSpc>
                <a:spcPct val="90000"/>
              </a:lnSpc>
            </a:pPr>
            <a:r>
              <a:rPr lang="en-US" altLang="en-US" sz="2200" dirty="0"/>
              <a:t>Home Mortgage Disclosure Act (HMDA) of 1975</a:t>
            </a:r>
          </a:p>
          <a:p>
            <a:pPr lvl="1" eaLnBrk="1" hangingPunct="1">
              <a:lnSpc>
                <a:spcPct val="90000"/>
              </a:lnSpc>
            </a:pPr>
            <a:r>
              <a:rPr lang="en-US" altLang="en-US" sz="1900" dirty="0"/>
              <a:t>Especially concerned about discrimination on the basis of age, race, sex, or income</a:t>
            </a:r>
          </a:p>
          <a:p>
            <a:pPr eaLnBrk="1" hangingPunct="1">
              <a:lnSpc>
                <a:spcPct val="90000"/>
              </a:lnSpc>
            </a:pPr>
            <a:r>
              <a:rPr lang="en-US" altLang="en-US" sz="2200" dirty="0"/>
              <a:t>Consumer Financial Protection Bureau (CFPB)</a:t>
            </a:r>
          </a:p>
          <a:p>
            <a:pPr lvl="1" eaLnBrk="1" hangingPunct="1">
              <a:lnSpc>
                <a:spcPct val="90000"/>
              </a:lnSpc>
            </a:pPr>
            <a:r>
              <a:rPr lang="en-US" altLang="en-US" sz="1900" dirty="0"/>
              <a:t>Created as part of the financial services overhaul bill passed in 2010 to protect consumers from unfair, deceptive and abusive practices</a:t>
            </a:r>
          </a:p>
          <a:p>
            <a:pPr lvl="1" eaLnBrk="1" hangingPunct="1">
              <a:lnSpc>
                <a:spcPct val="90000"/>
              </a:lnSpc>
            </a:pPr>
            <a:r>
              <a:rPr lang="en-US" altLang="en-US" sz="1900" dirty="0"/>
              <a:t>Example of CFPB oversight occurred in September 2016 when Wells Fargo Bank was ordered to pay $185 million in fines and penalties to settle “the widespread illegal practice of secretly opening unauthorized deposit and credit card accounts”</a:t>
            </a:r>
          </a:p>
          <a:p>
            <a:pPr lvl="2" eaLnBrk="1" hangingPunct="1">
              <a:lnSpc>
                <a:spcPct val="90000"/>
              </a:lnSpc>
            </a:pPr>
            <a:endParaRPr lang="en-US" altLang="en-US" sz="1800" dirty="0"/>
          </a:p>
        </p:txBody>
      </p:sp>
      <p:sp>
        <p:nvSpPr>
          <p:cNvPr id="5" name="Footer Placeholder 3">
            <a:extLst>
              <a:ext uri="{FF2B5EF4-FFF2-40B4-BE49-F238E27FC236}">
                <a16:creationId xmlns:a16="http://schemas.microsoft.com/office/drawing/2014/main" id="{BABAF14D-543B-4651-BD2A-9CED2F564BDE}"/>
              </a:ext>
            </a:extLst>
          </p:cNvPr>
          <p:cNvSpPr>
            <a:spLocks noGrp="1"/>
          </p:cNvSpPr>
          <p:nvPr>
            <p:ph type="ftr" sz="quarter" idx="11"/>
          </p:nvPr>
        </p:nvSpPr>
        <p:spPr>
          <a:xfrm>
            <a:off x="875471" y="6553200"/>
            <a:ext cx="73533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A84782F3-8346-4E6E-805D-1D1E078F96BB}"/>
              </a:ext>
            </a:extLst>
          </p:cNvPr>
          <p:cNvSpPr>
            <a:spLocks noGrp="1"/>
          </p:cNvSpPr>
          <p:nvPr>
            <p:ph type="sldNum" sz="quarter" idx="12"/>
          </p:nvPr>
        </p:nvSpPr>
        <p:spPr>
          <a:xfrm>
            <a:off x="6523222" y="6569075"/>
            <a:ext cx="2133600" cy="273050"/>
          </a:xfrm>
        </p:spPr>
        <p:txBody>
          <a:bodyPr/>
          <a:lstStyle/>
          <a:p>
            <a:pPr>
              <a:defRPr/>
            </a:pPr>
            <a:r>
              <a:rPr lang="en-US" altLang="en-US" dirty="0"/>
              <a:t>13-10</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2292" name="Rectangle 2"/>
          <p:cNvSpPr>
            <a:spLocks noGrp="1" noChangeArrowheads="1"/>
          </p:cNvSpPr>
          <p:nvPr>
            <p:ph type="title" idx="4294967295"/>
          </p:nvPr>
        </p:nvSpPr>
        <p:spPr/>
        <p:txBody>
          <a:bodyPr anchor="ctr"/>
          <a:lstStyle/>
          <a:p>
            <a:pPr eaLnBrk="1" hangingPunct="1"/>
            <a:r>
              <a:rPr lang="en-US" altLang="en-US" sz="3500" dirty="0"/>
              <a:t>Investor Protection Regulation</a:t>
            </a:r>
          </a:p>
        </p:txBody>
      </p:sp>
      <p:sp>
        <p:nvSpPr>
          <p:cNvPr id="12293" name="Rectangle 3"/>
          <p:cNvSpPr>
            <a:spLocks noGrp="1" noChangeArrowheads="1"/>
          </p:cNvSpPr>
          <p:nvPr>
            <p:ph type="body" sz="half" idx="4294967295"/>
          </p:nvPr>
        </p:nvSpPr>
        <p:spPr>
          <a:xfrm>
            <a:off x="457200" y="1719262"/>
            <a:ext cx="8279296"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Considerable number of laws protect investors who use commercial banks directly to purchase securities and/or indirectly to access securities markets through investing in mutual or pension funds managed by CBs</a:t>
            </a:r>
          </a:p>
          <a:p>
            <a:pPr eaLnBrk="1" hangingPunct="1">
              <a:spcBef>
                <a:spcPts val="250"/>
              </a:spcBef>
            </a:pPr>
            <a:endParaRPr lang="en-US" altLang="en-US" sz="2300" dirty="0"/>
          </a:p>
          <a:p>
            <a:pPr eaLnBrk="1" hangingPunct="1">
              <a:spcBef>
                <a:spcPts val="250"/>
              </a:spcBef>
            </a:pPr>
            <a:r>
              <a:rPr lang="en-US" altLang="en-US" sz="2300" dirty="0"/>
              <a:t>Various laws protect investors against abuses such as insider trading, lack of disclosure, outright malfeasance, and breach of fiduciary responsibilities</a:t>
            </a:r>
          </a:p>
          <a:p>
            <a:pPr lvl="1" eaLnBrk="1" hangingPunct="1">
              <a:spcBef>
                <a:spcPts val="250"/>
              </a:spcBef>
            </a:pPr>
            <a:r>
              <a:rPr lang="en-US" altLang="en-US" sz="2100" dirty="0"/>
              <a:t>Securities Act of 1933 and 1934</a:t>
            </a:r>
          </a:p>
          <a:p>
            <a:pPr lvl="1" eaLnBrk="1" hangingPunct="1">
              <a:spcBef>
                <a:spcPts val="250"/>
              </a:spcBef>
            </a:pPr>
            <a:r>
              <a:rPr lang="en-US" altLang="en-US" sz="2100" dirty="0"/>
              <a:t>Investment Company Act of 1940</a:t>
            </a:r>
          </a:p>
          <a:p>
            <a:pPr lvl="1" eaLnBrk="1" hangingPunct="1">
              <a:spcBef>
                <a:spcPts val="250"/>
              </a:spcBef>
            </a:pPr>
            <a:r>
              <a:rPr lang="en-US" altLang="en-US" sz="2100" dirty="0"/>
              <a:t>Wall Street Reform and Consumer Protection Act of 2010</a:t>
            </a:r>
          </a:p>
          <a:p>
            <a:pPr eaLnBrk="1" hangingPunct="1">
              <a:spcBef>
                <a:spcPts val="250"/>
              </a:spcBef>
            </a:pPr>
            <a:endParaRPr lang="en-US" altLang="en-US" sz="2600" dirty="0"/>
          </a:p>
          <a:p>
            <a:pPr lvl="2" eaLnBrk="1" hangingPunct="1">
              <a:spcBef>
                <a:spcPts val="250"/>
              </a:spcBef>
            </a:pPr>
            <a:endParaRPr lang="en-US" altLang="en-US" sz="2500" dirty="0"/>
          </a:p>
        </p:txBody>
      </p:sp>
      <p:sp>
        <p:nvSpPr>
          <p:cNvPr id="6" name="Footer Placeholder 3">
            <a:extLst>
              <a:ext uri="{FF2B5EF4-FFF2-40B4-BE49-F238E27FC236}">
                <a16:creationId xmlns:a16="http://schemas.microsoft.com/office/drawing/2014/main" id="{64E3F319-56C9-4F21-98BF-857E08CE99C6}"/>
              </a:ext>
            </a:extLst>
          </p:cNvPr>
          <p:cNvSpPr>
            <a:spLocks noGrp="1"/>
          </p:cNvSpPr>
          <p:nvPr>
            <p:ph type="ftr" sz="quarter" idx="11"/>
          </p:nvPr>
        </p:nvSpPr>
        <p:spPr>
          <a:xfrm>
            <a:off x="847725" y="6553200"/>
            <a:ext cx="744855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338137E1-AB5B-4425-A02B-9FAEECEE90F5}"/>
              </a:ext>
            </a:extLst>
          </p:cNvPr>
          <p:cNvSpPr>
            <a:spLocks noGrp="1"/>
          </p:cNvSpPr>
          <p:nvPr>
            <p:ph type="sldNum" sz="quarter" idx="12"/>
          </p:nvPr>
        </p:nvSpPr>
        <p:spPr>
          <a:xfrm>
            <a:off x="6523222" y="6569075"/>
            <a:ext cx="2133600" cy="273050"/>
          </a:xfrm>
        </p:spPr>
        <p:txBody>
          <a:bodyPr/>
          <a:lstStyle/>
          <a:p>
            <a:pPr>
              <a:defRPr/>
            </a:pPr>
            <a:r>
              <a:rPr lang="en-US" altLang="en-US" dirty="0"/>
              <a:t>13-11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3316" name="Rectangle 2"/>
          <p:cNvSpPr>
            <a:spLocks noGrp="1" noChangeArrowheads="1"/>
          </p:cNvSpPr>
          <p:nvPr>
            <p:ph type="title" idx="4294967295"/>
          </p:nvPr>
        </p:nvSpPr>
        <p:spPr/>
        <p:txBody>
          <a:bodyPr anchor="ctr"/>
          <a:lstStyle/>
          <a:p>
            <a:pPr eaLnBrk="1" hangingPunct="1"/>
            <a:r>
              <a:rPr lang="en-US" altLang="en-US" sz="3500" dirty="0"/>
              <a:t>Entry and Chartering Regulation</a:t>
            </a:r>
          </a:p>
        </p:txBody>
      </p:sp>
      <p:sp>
        <p:nvSpPr>
          <p:cNvPr id="13317" name="Rectangle 3"/>
          <p:cNvSpPr>
            <a:spLocks noGrp="1" noChangeArrowheads="1"/>
          </p:cNvSpPr>
          <p:nvPr>
            <p:ph type="body" sz="half" idx="4294967295"/>
          </p:nvPr>
        </p:nvSpPr>
        <p:spPr>
          <a:xfrm>
            <a:off x="457200" y="1719262"/>
            <a:ext cx="8148638"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Entry into commercial banking is regulated, as are activities once a CB has been established</a:t>
            </a:r>
            <a:endParaRPr lang="en-US" altLang="en-US" sz="2200" dirty="0"/>
          </a:p>
          <a:p>
            <a:pPr eaLnBrk="1" hangingPunct="1">
              <a:spcBef>
                <a:spcPts val="250"/>
              </a:spcBef>
            </a:pPr>
            <a:r>
              <a:rPr lang="en-US" altLang="en-US" sz="2300" dirty="0"/>
              <a:t>Increasing/decreasing the cost of entry into a financial sector affects the profitability of firms already competing in that industry</a:t>
            </a:r>
          </a:p>
          <a:p>
            <a:pPr eaLnBrk="1" hangingPunct="1">
              <a:spcBef>
                <a:spcPts val="250"/>
              </a:spcBef>
            </a:pPr>
            <a:r>
              <a:rPr lang="en-US" altLang="en-US" sz="2300" dirty="0"/>
              <a:t>Regulations define the scope of permitted activities under a given charter</a:t>
            </a:r>
          </a:p>
          <a:p>
            <a:pPr lvl="1" eaLnBrk="1" hangingPunct="1">
              <a:spcBef>
                <a:spcPts val="250"/>
              </a:spcBef>
            </a:pPr>
            <a:r>
              <a:rPr lang="en-US" altLang="en-US" sz="2100" dirty="0"/>
              <a:t>For example, current regulations allow commercial banks to perform activities traditionally performed only by insurance companies and investment banks</a:t>
            </a:r>
            <a:endParaRPr lang="en-US" altLang="en-US" sz="2300" dirty="0"/>
          </a:p>
          <a:p>
            <a:pPr eaLnBrk="1" hangingPunct="1">
              <a:spcBef>
                <a:spcPts val="250"/>
              </a:spcBef>
            </a:pPr>
            <a:r>
              <a:rPr lang="en-US" altLang="en-US" sz="2300" dirty="0"/>
              <a:t>Barriers to entry and regulations pertaining to the scope of permitted activities affect a CB’s </a:t>
            </a:r>
            <a:r>
              <a:rPr lang="en-US" altLang="en-US" sz="2300" i="1" dirty="0"/>
              <a:t>charter value </a:t>
            </a:r>
            <a:r>
              <a:rPr lang="en-US" altLang="en-US" sz="2300" dirty="0"/>
              <a:t>and the size of its net regulatory burden</a:t>
            </a:r>
          </a:p>
          <a:p>
            <a:pPr marL="693737" lvl="2" indent="0" eaLnBrk="1" hangingPunct="1">
              <a:spcBef>
                <a:spcPts val="250"/>
              </a:spcBef>
              <a:buNone/>
            </a:pPr>
            <a:endParaRPr lang="en-US" altLang="en-US" sz="2100" dirty="0"/>
          </a:p>
        </p:txBody>
      </p:sp>
      <p:sp>
        <p:nvSpPr>
          <p:cNvPr id="6" name="Footer Placeholder 3">
            <a:extLst>
              <a:ext uri="{FF2B5EF4-FFF2-40B4-BE49-F238E27FC236}">
                <a16:creationId xmlns:a16="http://schemas.microsoft.com/office/drawing/2014/main" id="{B7091056-42D3-4A68-8793-228280A039BB}"/>
              </a:ext>
            </a:extLst>
          </p:cNvPr>
          <p:cNvSpPr>
            <a:spLocks noGrp="1"/>
          </p:cNvSpPr>
          <p:nvPr>
            <p:ph type="ftr" sz="quarter" idx="11"/>
          </p:nvPr>
        </p:nvSpPr>
        <p:spPr>
          <a:xfrm>
            <a:off x="1085850" y="6553200"/>
            <a:ext cx="69723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FA64FA9E-56C6-4AE9-8B14-9B50BF3AD52D}"/>
              </a:ext>
            </a:extLst>
          </p:cNvPr>
          <p:cNvSpPr>
            <a:spLocks noGrp="1"/>
          </p:cNvSpPr>
          <p:nvPr>
            <p:ph type="sldNum" sz="quarter" idx="12"/>
          </p:nvPr>
        </p:nvSpPr>
        <p:spPr>
          <a:xfrm>
            <a:off x="6523222" y="6569075"/>
            <a:ext cx="2133600" cy="273050"/>
          </a:xfrm>
        </p:spPr>
        <p:txBody>
          <a:bodyPr/>
          <a:lstStyle/>
          <a:p>
            <a:pPr>
              <a:defRPr/>
            </a:pPr>
            <a:r>
              <a:rPr lang="en-US" altLang="en-US" dirty="0"/>
              <a:t>13-12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6388" name="Rectangle 2"/>
          <p:cNvSpPr>
            <a:spLocks noGrp="1" noChangeArrowheads="1"/>
          </p:cNvSpPr>
          <p:nvPr>
            <p:ph type="title" idx="4294967295"/>
          </p:nvPr>
        </p:nvSpPr>
        <p:spPr/>
        <p:txBody>
          <a:bodyPr anchor="ctr"/>
          <a:lstStyle/>
          <a:p>
            <a:pPr eaLnBrk="1" hangingPunct="1"/>
            <a:r>
              <a:rPr lang="en-US" altLang="en-US" sz="3500" dirty="0"/>
              <a:t>Regulators</a:t>
            </a:r>
          </a:p>
        </p:txBody>
      </p:sp>
      <p:sp>
        <p:nvSpPr>
          <p:cNvPr id="16389" name="Rectangle 3"/>
          <p:cNvSpPr>
            <a:spLocks noGrp="1" noChangeArrowheads="1"/>
          </p:cNvSpPr>
          <p:nvPr>
            <p:ph type="body" sz="half" idx="4294967295"/>
          </p:nvPr>
        </p:nvSpPr>
        <p:spPr>
          <a:xfrm>
            <a:off x="457200" y="1719263"/>
            <a:ext cx="8148638" cy="467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U.S. commercial banks may be subject to the supervision and regulations of as many as four separate regulators</a:t>
            </a:r>
          </a:p>
          <a:p>
            <a:pPr lvl="1" eaLnBrk="1" hangingPunct="1">
              <a:spcBef>
                <a:spcPts val="250"/>
              </a:spcBef>
            </a:pPr>
            <a:r>
              <a:rPr lang="en-US" altLang="en-US" sz="2100" dirty="0"/>
              <a:t>Federal Deposit Insurance Corporation (FDIC)</a:t>
            </a:r>
          </a:p>
          <a:p>
            <a:pPr lvl="1" eaLnBrk="1" hangingPunct="1">
              <a:spcBef>
                <a:spcPts val="250"/>
              </a:spcBef>
            </a:pPr>
            <a:r>
              <a:rPr lang="en-US" altLang="en-US" sz="2100" dirty="0"/>
              <a:t>Office of the Comptroller of the Currency (OCC)</a:t>
            </a:r>
          </a:p>
          <a:p>
            <a:pPr lvl="1" eaLnBrk="1" hangingPunct="1">
              <a:spcBef>
                <a:spcPts val="250"/>
              </a:spcBef>
            </a:pPr>
            <a:r>
              <a:rPr lang="en-US" altLang="en-US" sz="2100" dirty="0"/>
              <a:t>Federal Reserve (FR)</a:t>
            </a:r>
          </a:p>
          <a:p>
            <a:pPr lvl="1" eaLnBrk="1" hangingPunct="1">
              <a:spcBef>
                <a:spcPts val="250"/>
              </a:spcBef>
            </a:pPr>
            <a:r>
              <a:rPr lang="en-US" altLang="en-US" sz="2100" dirty="0"/>
              <a:t>State bank regulators</a:t>
            </a:r>
          </a:p>
          <a:p>
            <a:pPr lvl="1" eaLnBrk="1" hangingPunct="1">
              <a:spcBef>
                <a:spcPts val="250"/>
              </a:spcBef>
            </a:pPr>
            <a:endParaRPr lang="en-US" altLang="en-US" sz="2400" dirty="0"/>
          </a:p>
          <a:p>
            <a:pPr eaLnBrk="1" hangingPunct="1">
              <a:spcBef>
                <a:spcPts val="250"/>
              </a:spcBef>
            </a:pPr>
            <a:r>
              <a:rPr lang="en-US" altLang="en-US" sz="2300" dirty="0"/>
              <a:t>Facets of regulatory structure</a:t>
            </a:r>
          </a:p>
          <a:p>
            <a:pPr lvl="1" eaLnBrk="1" hangingPunct="1">
              <a:spcBef>
                <a:spcPts val="250"/>
              </a:spcBef>
            </a:pPr>
            <a:r>
              <a:rPr lang="en-US" altLang="en-US" sz="2100" dirty="0"/>
              <a:t>Regulation of the overall operations</a:t>
            </a:r>
          </a:p>
          <a:p>
            <a:pPr lvl="1" eaLnBrk="1" hangingPunct="1">
              <a:spcBef>
                <a:spcPts val="250"/>
              </a:spcBef>
            </a:pPr>
            <a:r>
              <a:rPr lang="en-US" altLang="en-US" sz="2100" dirty="0"/>
              <a:t>Regulation of product and geographic expansions</a:t>
            </a:r>
          </a:p>
          <a:p>
            <a:pPr lvl="1" eaLnBrk="1" hangingPunct="1">
              <a:spcBef>
                <a:spcPts val="250"/>
              </a:spcBef>
            </a:pPr>
            <a:r>
              <a:rPr lang="en-US" altLang="en-US" sz="2100" dirty="0"/>
              <a:t>Provision and regulation of deposit insurance</a:t>
            </a:r>
          </a:p>
          <a:p>
            <a:pPr lvl="1" eaLnBrk="1" hangingPunct="1">
              <a:spcBef>
                <a:spcPts val="250"/>
              </a:spcBef>
            </a:pPr>
            <a:r>
              <a:rPr lang="en-US" altLang="en-US" sz="2100" dirty="0"/>
              <a:t>Balance sheet regulations</a:t>
            </a:r>
          </a:p>
          <a:p>
            <a:pPr marL="344487" lvl="1" indent="0" eaLnBrk="1" hangingPunct="1">
              <a:spcBef>
                <a:spcPts val="250"/>
              </a:spcBef>
              <a:buNone/>
            </a:pPr>
            <a:endParaRPr lang="en-US" altLang="en-US" sz="2000" dirty="0"/>
          </a:p>
        </p:txBody>
      </p:sp>
      <p:sp>
        <p:nvSpPr>
          <p:cNvPr id="6" name="Footer Placeholder 3">
            <a:extLst>
              <a:ext uri="{FF2B5EF4-FFF2-40B4-BE49-F238E27FC236}">
                <a16:creationId xmlns:a16="http://schemas.microsoft.com/office/drawing/2014/main" id="{F67F7AC8-E77B-4D64-9778-1DBAF2A0A8E6}"/>
              </a:ext>
            </a:extLst>
          </p:cNvPr>
          <p:cNvSpPr>
            <a:spLocks noGrp="1"/>
          </p:cNvSpPr>
          <p:nvPr>
            <p:ph type="ftr" sz="quarter" idx="11"/>
          </p:nvPr>
        </p:nvSpPr>
        <p:spPr>
          <a:xfrm>
            <a:off x="833437" y="6553200"/>
            <a:ext cx="747712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D78709D2-DF39-41C4-B017-851ECCA4300C}"/>
              </a:ext>
            </a:extLst>
          </p:cNvPr>
          <p:cNvSpPr>
            <a:spLocks noGrp="1"/>
          </p:cNvSpPr>
          <p:nvPr>
            <p:ph type="sldNum" sz="quarter" idx="12"/>
          </p:nvPr>
        </p:nvSpPr>
        <p:spPr>
          <a:xfrm>
            <a:off x="6523222" y="6569075"/>
            <a:ext cx="2133600" cy="273050"/>
          </a:xfrm>
        </p:spPr>
        <p:txBody>
          <a:bodyPr/>
          <a:lstStyle/>
          <a:p>
            <a:pPr>
              <a:defRPr/>
            </a:pPr>
            <a:r>
              <a:rPr lang="en-US" altLang="en-US" dirty="0"/>
              <a:t>13-13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8436" name="Rectangle 2"/>
          <p:cNvSpPr>
            <a:spLocks noGrp="1" noChangeArrowheads="1"/>
          </p:cNvSpPr>
          <p:nvPr>
            <p:ph type="title" idx="4294967295"/>
          </p:nvPr>
        </p:nvSpPr>
        <p:spPr/>
        <p:txBody>
          <a:bodyPr anchor="ctr"/>
          <a:lstStyle/>
          <a:p>
            <a:pPr eaLnBrk="1" hangingPunct="1"/>
            <a:r>
              <a:rPr lang="en-US" altLang="en-US" sz="3500" dirty="0"/>
              <a:t>Product Segmentation</a:t>
            </a:r>
          </a:p>
        </p:txBody>
      </p:sp>
      <p:sp>
        <p:nvSpPr>
          <p:cNvPr id="18437"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U.S. financial system has traditionally been segmented along product lines</a:t>
            </a:r>
          </a:p>
          <a:p>
            <a:pPr lvl="1" eaLnBrk="1" hangingPunct="1">
              <a:spcBef>
                <a:spcPts val="250"/>
              </a:spcBef>
            </a:pPr>
            <a:r>
              <a:rPr lang="en-US" altLang="en-US" sz="2100" b="1" dirty="0"/>
              <a:t>Commercial banking</a:t>
            </a:r>
            <a:r>
              <a:rPr lang="en-US" altLang="en-US" sz="2100" dirty="0"/>
              <a:t> involves deposit taking and lending</a:t>
            </a:r>
          </a:p>
          <a:p>
            <a:pPr lvl="1" eaLnBrk="1" hangingPunct="1">
              <a:spcBef>
                <a:spcPts val="250"/>
              </a:spcBef>
            </a:pPr>
            <a:r>
              <a:rPr lang="en-US" altLang="en-US" sz="2100" b="1" dirty="0"/>
              <a:t>Investment banking</a:t>
            </a:r>
            <a:r>
              <a:rPr lang="en-US" altLang="en-US" sz="2100" dirty="0"/>
              <a:t> involves underwriting, issuing, and distributing securities</a:t>
            </a:r>
            <a:endParaRPr lang="en-US" altLang="en-US" sz="2200" dirty="0"/>
          </a:p>
          <a:p>
            <a:pPr eaLnBrk="1" hangingPunct="1">
              <a:spcBef>
                <a:spcPts val="250"/>
              </a:spcBef>
            </a:pPr>
            <a:r>
              <a:rPr lang="en-US" altLang="en-US" sz="2300" dirty="0"/>
              <a:t>The </a:t>
            </a:r>
            <a:r>
              <a:rPr lang="en-US" altLang="en-US" sz="2300" b="1" dirty="0"/>
              <a:t>Glass-Steagall Act </a:t>
            </a:r>
            <a:r>
              <a:rPr lang="en-US" altLang="en-US" sz="2300" dirty="0"/>
              <a:t>imposed a rigid separation between commercial and investment banks</a:t>
            </a:r>
          </a:p>
          <a:p>
            <a:pPr lvl="1" eaLnBrk="1" hangingPunct="1">
              <a:spcBef>
                <a:spcPts val="250"/>
              </a:spcBef>
            </a:pPr>
            <a:r>
              <a:rPr lang="en-US" altLang="en-US" sz="2100" dirty="0"/>
              <a:t>Act defined three major exceptions to this separation</a:t>
            </a:r>
          </a:p>
          <a:p>
            <a:pPr eaLnBrk="1" hangingPunct="1">
              <a:spcBef>
                <a:spcPts val="250"/>
              </a:spcBef>
            </a:pPr>
            <a:r>
              <a:rPr lang="en-US" altLang="en-US" sz="2300" dirty="0"/>
              <a:t>By 1987, commercial banks could engage in limited investment banking activity through </a:t>
            </a:r>
            <a:r>
              <a:rPr lang="en-US" altLang="en-US" sz="2300" b="1" dirty="0"/>
              <a:t>Section 20 affiliates</a:t>
            </a:r>
          </a:p>
          <a:p>
            <a:pPr eaLnBrk="1" hangingPunct="1">
              <a:spcBef>
                <a:spcPts val="250"/>
              </a:spcBef>
            </a:pPr>
            <a:r>
              <a:rPr lang="en-US" altLang="en-US" sz="2300" dirty="0"/>
              <a:t>In 1999, the </a:t>
            </a:r>
            <a:r>
              <a:rPr lang="en-US" altLang="en-US" sz="2300" b="1" dirty="0"/>
              <a:t>Financial Services Modernization Act (FSMA) </a:t>
            </a:r>
            <a:r>
              <a:rPr lang="en-US" altLang="en-US" sz="2300" dirty="0"/>
              <a:t>repealed Glass-Steagall barriers between commercial banking and investment banking</a:t>
            </a:r>
          </a:p>
        </p:txBody>
      </p:sp>
      <p:sp>
        <p:nvSpPr>
          <p:cNvPr id="6" name="Footer Placeholder 3">
            <a:extLst>
              <a:ext uri="{FF2B5EF4-FFF2-40B4-BE49-F238E27FC236}">
                <a16:creationId xmlns:a16="http://schemas.microsoft.com/office/drawing/2014/main" id="{38DA353A-B02B-4B2B-A6ED-ABA40592297C}"/>
              </a:ext>
            </a:extLst>
          </p:cNvPr>
          <p:cNvSpPr>
            <a:spLocks noGrp="1"/>
          </p:cNvSpPr>
          <p:nvPr>
            <p:ph type="ftr" sz="quarter" idx="11"/>
          </p:nvPr>
        </p:nvSpPr>
        <p:spPr>
          <a:xfrm>
            <a:off x="1133475" y="6583362"/>
            <a:ext cx="687705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D0E308A-26F4-4B94-996E-3DC4DE3746E8}"/>
              </a:ext>
            </a:extLst>
          </p:cNvPr>
          <p:cNvSpPr>
            <a:spLocks noGrp="1"/>
          </p:cNvSpPr>
          <p:nvPr>
            <p:ph type="sldNum" sz="quarter" idx="12"/>
          </p:nvPr>
        </p:nvSpPr>
        <p:spPr>
          <a:xfrm>
            <a:off x="6523222" y="6569075"/>
            <a:ext cx="2133600" cy="273050"/>
          </a:xfrm>
        </p:spPr>
        <p:txBody>
          <a:bodyPr/>
          <a:lstStyle/>
          <a:p>
            <a:pPr>
              <a:defRPr/>
            </a:pPr>
            <a:r>
              <a:rPr lang="en-US" altLang="en-US" dirty="0"/>
              <a:t>13-14</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0484" name="Rectangle 2"/>
          <p:cNvSpPr>
            <a:spLocks noGrp="1" noChangeArrowheads="1"/>
          </p:cNvSpPr>
          <p:nvPr>
            <p:ph type="title" idx="4294967295"/>
          </p:nvPr>
        </p:nvSpPr>
        <p:spPr/>
        <p:txBody>
          <a:bodyPr anchor="ctr"/>
          <a:lstStyle/>
          <a:p>
            <a:pPr eaLnBrk="1" hangingPunct="1"/>
            <a:r>
              <a:rPr lang="en-US" altLang="en-US" sz="3500" dirty="0"/>
              <a:t>Product Segmentation </a:t>
            </a:r>
            <a:br>
              <a:rPr lang="en-US" altLang="en-US" sz="3500" dirty="0"/>
            </a:br>
            <a:r>
              <a:rPr lang="en-US" altLang="en-US" sz="3500" dirty="0"/>
              <a:t>(Continued)</a:t>
            </a:r>
          </a:p>
        </p:txBody>
      </p:sp>
      <p:sp>
        <p:nvSpPr>
          <p:cNvPr id="20485" name="Rectangle 3"/>
          <p:cNvSpPr>
            <a:spLocks noGrp="1" noChangeArrowheads="1"/>
          </p:cNvSpPr>
          <p:nvPr>
            <p:ph type="body" sz="half" idx="4294967295"/>
          </p:nvPr>
        </p:nvSpPr>
        <p:spPr>
          <a:xfrm>
            <a:off x="402535" y="1719262"/>
            <a:ext cx="833893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250"/>
              </a:spcBef>
            </a:pPr>
            <a:r>
              <a:rPr lang="en-US" altLang="en-US" sz="2300" dirty="0"/>
              <a:t>Banking and insurance</a:t>
            </a:r>
          </a:p>
          <a:p>
            <a:pPr lvl="1" eaLnBrk="1" hangingPunct="1">
              <a:lnSpc>
                <a:spcPct val="90000"/>
              </a:lnSpc>
              <a:spcBef>
                <a:spcPts val="250"/>
              </a:spcBef>
            </a:pPr>
            <a:r>
              <a:rPr lang="en-US" altLang="en-US" sz="2100" b="1" dirty="0"/>
              <a:t>Bank Holding Company Act (BHCA) of 1956</a:t>
            </a:r>
            <a:r>
              <a:rPr lang="en-US" altLang="en-US" sz="2100" dirty="0"/>
              <a:t> and the </a:t>
            </a:r>
            <a:r>
              <a:rPr lang="en-US" altLang="en-US" sz="2100" b="1" dirty="0"/>
              <a:t>Garn-St. Germain Depository Institutions Act of 1982 </a:t>
            </a:r>
            <a:r>
              <a:rPr lang="en-US" altLang="en-US" sz="2100" dirty="0"/>
              <a:t>restricted insurance companies from owning or being affiliated with full-service banks</a:t>
            </a:r>
          </a:p>
          <a:p>
            <a:pPr lvl="1" eaLnBrk="1" hangingPunct="1">
              <a:lnSpc>
                <a:spcPct val="90000"/>
              </a:lnSpc>
              <a:spcBef>
                <a:spcPts val="250"/>
              </a:spcBef>
            </a:pPr>
            <a:r>
              <a:rPr lang="en-US" altLang="en-US" sz="2100" b="1" dirty="0"/>
              <a:t>FSMA of 1999 </a:t>
            </a:r>
            <a:r>
              <a:rPr lang="en-US" altLang="en-US" sz="2100" dirty="0"/>
              <a:t>allowed bank holding companies to open insurance underwriting affiliates and permitted insurance companies to open banks and securities firm affiliates</a:t>
            </a:r>
          </a:p>
          <a:p>
            <a:pPr lvl="1" eaLnBrk="1" hangingPunct="1">
              <a:lnSpc>
                <a:spcPct val="90000"/>
              </a:lnSpc>
              <a:spcBef>
                <a:spcPts val="250"/>
              </a:spcBef>
            </a:pPr>
            <a:endParaRPr lang="en-US" altLang="en-US" sz="2100" dirty="0"/>
          </a:p>
          <a:p>
            <a:pPr eaLnBrk="1" hangingPunct="1">
              <a:lnSpc>
                <a:spcPct val="90000"/>
              </a:lnSpc>
              <a:spcBef>
                <a:spcPts val="250"/>
              </a:spcBef>
            </a:pPr>
            <a:r>
              <a:rPr lang="en-US" altLang="en-US" sz="2300" dirty="0"/>
              <a:t>Commercial banking and commerce</a:t>
            </a:r>
          </a:p>
          <a:p>
            <a:pPr lvl="1" eaLnBrk="1" hangingPunct="1">
              <a:lnSpc>
                <a:spcPct val="90000"/>
              </a:lnSpc>
              <a:spcBef>
                <a:spcPts val="250"/>
              </a:spcBef>
            </a:pPr>
            <a:r>
              <a:rPr lang="en-US" altLang="en-US" sz="2100" b="1" dirty="0"/>
              <a:t>BHCA of 1956 </a:t>
            </a:r>
            <a:r>
              <a:rPr lang="en-US" altLang="en-US" sz="2100" dirty="0"/>
              <a:t>required BHCs to divest themselves of nonbank-related subsidiaries over a 10-year period and effectively restricted acquisitions of banks by commercial firms </a:t>
            </a:r>
          </a:p>
          <a:p>
            <a:pPr lvl="1" eaLnBrk="1" hangingPunct="1">
              <a:lnSpc>
                <a:spcPct val="90000"/>
              </a:lnSpc>
              <a:spcBef>
                <a:spcPts val="250"/>
              </a:spcBef>
            </a:pPr>
            <a:r>
              <a:rPr lang="en-US" altLang="en-US" sz="2100" b="1" dirty="0"/>
              <a:t>FSMA of 1999 </a:t>
            </a:r>
            <a:r>
              <a:rPr lang="en-US" altLang="en-US" sz="2100" dirty="0"/>
              <a:t>changed restrictions on ownership limits imposed on financial services holding companies</a:t>
            </a:r>
          </a:p>
        </p:txBody>
      </p:sp>
      <p:sp>
        <p:nvSpPr>
          <p:cNvPr id="6" name="Footer Placeholder 3">
            <a:extLst>
              <a:ext uri="{FF2B5EF4-FFF2-40B4-BE49-F238E27FC236}">
                <a16:creationId xmlns:a16="http://schemas.microsoft.com/office/drawing/2014/main" id="{6708A7B3-D34C-4886-91A7-46B8EC2FB144}"/>
              </a:ext>
            </a:extLst>
          </p:cNvPr>
          <p:cNvSpPr>
            <a:spLocks noGrp="1"/>
          </p:cNvSpPr>
          <p:nvPr>
            <p:ph type="ftr" sz="quarter" idx="11"/>
          </p:nvPr>
        </p:nvSpPr>
        <p:spPr>
          <a:xfrm>
            <a:off x="576964" y="6569075"/>
            <a:ext cx="799007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5503C0BB-4BC3-48BC-B3DC-44C0FF9E90DF}"/>
              </a:ext>
            </a:extLst>
          </p:cNvPr>
          <p:cNvSpPr>
            <a:spLocks noGrp="1"/>
          </p:cNvSpPr>
          <p:nvPr>
            <p:ph type="sldNum" sz="quarter" idx="12"/>
          </p:nvPr>
        </p:nvSpPr>
        <p:spPr>
          <a:xfrm>
            <a:off x="6523222" y="6569075"/>
            <a:ext cx="2133600" cy="273050"/>
          </a:xfrm>
        </p:spPr>
        <p:txBody>
          <a:bodyPr/>
          <a:lstStyle/>
          <a:p>
            <a:pPr>
              <a:defRPr/>
            </a:pPr>
            <a:r>
              <a:rPr lang="en-US" altLang="en-US" dirty="0"/>
              <a:t>13-15</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0484" name="Rectangle 2"/>
          <p:cNvSpPr>
            <a:spLocks noGrp="1" noChangeArrowheads="1"/>
          </p:cNvSpPr>
          <p:nvPr>
            <p:ph type="title" idx="4294967295"/>
          </p:nvPr>
        </p:nvSpPr>
        <p:spPr/>
        <p:txBody>
          <a:bodyPr anchor="ctr"/>
          <a:lstStyle/>
          <a:p>
            <a:pPr eaLnBrk="1" hangingPunct="1"/>
            <a:r>
              <a:rPr lang="en-US" altLang="en-US" sz="3500" dirty="0"/>
              <a:t>Product Segmentation (Concluded)</a:t>
            </a:r>
          </a:p>
        </p:txBody>
      </p:sp>
      <p:sp>
        <p:nvSpPr>
          <p:cNvPr id="20485" name="Rectangle 3"/>
          <p:cNvSpPr>
            <a:spLocks noGrp="1" noChangeArrowheads="1"/>
          </p:cNvSpPr>
          <p:nvPr>
            <p:ph type="body" sz="half" idx="4294967295"/>
          </p:nvPr>
        </p:nvSpPr>
        <p:spPr>
          <a:xfrm>
            <a:off x="457200" y="1641764"/>
            <a:ext cx="8148638" cy="48352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Nonbank financial service firms and banking</a:t>
            </a:r>
          </a:p>
          <a:p>
            <a:pPr lvl="1" eaLnBrk="1" hangingPunct="1">
              <a:spcBef>
                <a:spcPts val="250"/>
              </a:spcBef>
            </a:pPr>
            <a:r>
              <a:rPr lang="en-US" altLang="en-US" sz="2100" dirty="0"/>
              <a:t>Relative to the barriers separating banking and either securities, insurance, or commercial sector activities, the barriers among nonbank financial service firms and banking are generally much weaker</a:t>
            </a:r>
          </a:p>
          <a:p>
            <a:pPr lvl="1" eaLnBrk="1" hangingPunct="1">
              <a:spcBef>
                <a:spcPts val="250"/>
              </a:spcBef>
            </a:pPr>
            <a:r>
              <a:rPr lang="en-US" altLang="en-US" sz="2100" dirty="0"/>
              <a:t>Activities of nonbank financial institutions (NBFIs) have been termed </a:t>
            </a:r>
            <a:r>
              <a:rPr lang="en-US" altLang="en-US" sz="2100" b="1" dirty="0"/>
              <a:t>shadow banking</a:t>
            </a:r>
          </a:p>
          <a:p>
            <a:pPr lvl="1" eaLnBrk="1" hangingPunct="1">
              <a:spcBef>
                <a:spcPts val="250"/>
              </a:spcBef>
            </a:pPr>
            <a:r>
              <a:rPr lang="en-US" altLang="en-US" sz="2100" dirty="0"/>
              <a:t>December 2022 report put assets of shadow banks worldwide at $152 trillion, at the end of 2021</a:t>
            </a:r>
          </a:p>
          <a:p>
            <a:pPr lvl="1" eaLnBrk="1" hangingPunct="1">
              <a:spcBef>
                <a:spcPts val="250"/>
              </a:spcBef>
            </a:pPr>
            <a:r>
              <a:rPr lang="en-US" altLang="en-US" sz="2100" dirty="0"/>
              <a:t>These shadow banks continue to be unregulated by the federal government</a:t>
            </a:r>
          </a:p>
          <a:p>
            <a:pPr lvl="2" eaLnBrk="1" hangingPunct="1">
              <a:spcBef>
                <a:spcPts val="250"/>
              </a:spcBef>
            </a:pPr>
            <a:r>
              <a:rPr lang="en-US" altLang="en-US" sz="1900" dirty="0"/>
              <a:t>FSOC final interpretive guidance give priority to identifying activities that present systemic risks and seek to control risks by making recommendations to primary regulators</a:t>
            </a:r>
          </a:p>
          <a:p>
            <a:pPr lvl="1" eaLnBrk="1" hangingPunct="1">
              <a:spcBef>
                <a:spcPts val="250"/>
              </a:spcBef>
            </a:pPr>
            <a:endParaRPr lang="en-US" altLang="en-US" sz="2000" dirty="0"/>
          </a:p>
          <a:p>
            <a:pPr marL="344487" lvl="1" indent="0" eaLnBrk="1" hangingPunct="1">
              <a:spcBef>
                <a:spcPts val="250"/>
              </a:spcBef>
              <a:buNone/>
            </a:pPr>
            <a:endParaRPr lang="en-US" altLang="en-US" sz="1800" dirty="0"/>
          </a:p>
        </p:txBody>
      </p:sp>
      <p:sp>
        <p:nvSpPr>
          <p:cNvPr id="6" name="Footer Placeholder 3">
            <a:extLst>
              <a:ext uri="{FF2B5EF4-FFF2-40B4-BE49-F238E27FC236}">
                <a16:creationId xmlns:a16="http://schemas.microsoft.com/office/drawing/2014/main" id="{95DC6513-5A88-4CB8-B772-EF84328178A6}"/>
              </a:ext>
            </a:extLst>
          </p:cNvPr>
          <p:cNvSpPr>
            <a:spLocks noGrp="1"/>
          </p:cNvSpPr>
          <p:nvPr>
            <p:ph type="ftr" sz="quarter" idx="11"/>
          </p:nvPr>
        </p:nvSpPr>
        <p:spPr>
          <a:xfrm>
            <a:off x="854869" y="6565900"/>
            <a:ext cx="73533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371779C-D084-4188-B56A-7F4C5D7EBBA4}"/>
              </a:ext>
            </a:extLst>
          </p:cNvPr>
          <p:cNvSpPr>
            <a:spLocks noGrp="1"/>
          </p:cNvSpPr>
          <p:nvPr>
            <p:ph type="sldNum" sz="quarter" idx="12"/>
          </p:nvPr>
        </p:nvSpPr>
        <p:spPr>
          <a:xfrm>
            <a:off x="6523222" y="6569075"/>
            <a:ext cx="2133600" cy="273050"/>
          </a:xfrm>
        </p:spPr>
        <p:txBody>
          <a:bodyPr/>
          <a:lstStyle/>
          <a:p>
            <a:pPr>
              <a:defRPr/>
            </a:pPr>
            <a:r>
              <a:rPr lang="en-US" altLang="en-US" dirty="0"/>
              <a:t>13-16</a:t>
            </a:r>
          </a:p>
        </p:txBody>
      </p:sp>
    </p:spTree>
    <p:extLst>
      <p:ext uri="{BB962C8B-B14F-4D97-AF65-F5344CB8AC3E}">
        <p14:creationId xmlns:p14="http://schemas.microsoft.com/office/powerpoint/2010/main" val="18523507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1508" name="Rectangle 2"/>
          <p:cNvSpPr>
            <a:spLocks noGrp="1" noChangeArrowheads="1"/>
          </p:cNvSpPr>
          <p:nvPr>
            <p:ph type="title" idx="4294967295"/>
          </p:nvPr>
        </p:nvSpPr>
        <p:spPr/>
        <p:txBody>
          <a:bodyPr anchor="ctr"/>
          <a:lstStyle/>
          <a:p>
            <a:pPr eaLnBrk="1" hangingPunct="1"/>
            <a:r>
              <a:rPr lang="en-US" altLang="en-US" sz="3500" dirty="0"/>
              <a:t>Geographic Expansion</a:t>
            </a:r>
          </a:p>
        </p:txBody>
      </p:sp>
      <p:sp>
        <p:nvSpPr>
          <p:cNvPr id="21509" name="Rectangle 3"/>
          <p:cNvSpPr>
            <a:spLocks noGrp="1" noChangeArrowheads="1"/>
          </p:cNvSpPr>
          <p:nvPr>
            <p:ph type="body" sz="half" idx="4294967295"/>
          </p:nvPr>
        </p:nvSpPr>
        <p:spPr>
          <a:xfrm>
            <a:off x="248479" y="1719262"/>
            <a:ext cx="8706678"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Geographic expansions can have several dimensions:</a:t>
            </a:r>
          </a:p>
          <a:p>
            <a:pPr lvl="1" eaLnBrk="1" hangingPunct="1">
              <a:spcBef>
                <a:spcPts val="250"/>
              </a:spcBef>
            </a:pPr>
            <a:r>
              <a:rPr lang="en-US" altLang="en-US" sz="2100" dirty="0"/>
              <a:t>Domestic</a:t>
            </a:r>
          </a:p>
          <a:p>
            <a:pPr lvl="1" eaLnBrk="1" hangingPunct="1">
              <a:spcBef>
                <a:spcPts val="250"/>
              </a:spcBef>
            </a:pPr>
            <a:r>
              <a:rPr lang="en-US" altLang="en-US" sz="2100" dirty="0"/>
              <a:t>Within a state or region</a:t>
            </a:r>
          </a:p>
          <a:p>
            <a:pPr lvl="1" eaLnBrk="1" hangingPunct="1">
              <a:spcBef>
                <a:spcPts val="250"/>
              </a:spcBef>
            </a:pPr>
            <a:r>
              <a:rPr lang="en-US" altLang="en-US" sz="2100" dirty="0"/>
              <a:t>International (participating in a foreign market)</a:t>
            </a:r>
          </a:p>
          <a:p>
            <a:pPr lvl="1" eaLnBrk="1" hangingPunct="1">
              <a:spcBef>
                <a:spcPts val="250"/>
              </a:spcBef>
            </a:pPr>
            <a:endParaRPr lang="en-US" altLang="en-US" sz="2600" dirty="0"/>
          </a:p>
          <a:p>
            <a:pPr eaLnBrk="1" hangingPunct="1">
              <a:spcBef>
                <a:spcPts val="250"/>
              </a:spcBef>
            </a:pPr>
            <a:r>
              <a:rPr lang="en-US" altLang="en-US" sz="2300" dirty="0"/>
              <a:t>Regulatory factors impacting geographic expansion</a:t>
            </a:r>
          </a:p>
          <a:p>
            <a:pPr lvl="1" eaLnBrk="1" hangingPunct="1">
              <a:spcBef>
                <a:spcPts val="250"/>
              </a:spcBef>
            </a:pPr>
            <a:r>
              <a:rPr lang="en-US" altLang="en-US" sz="2100" dirty="0"/>
              <a:t>Restrictions on intrastate banking by commercial banks</a:t>
            </a:r>
          </a:p>
          <a:p>
            <a:pPr lvl="2" eaLnBrk="1" hangingPunct="1">
              <a:spcBef>
                <a:spcPts val="250"/>
              </a:spcBef>
            </a:pPr>
            <a:r>
              <a:rPr lang="en-US" altLang="en-US" sz="1900" dirty="0"/>
              <a:t>By 1994, only one state (Iowa) had not deregulated intrastate banking</a:t>
            </a:r>
          </a:p>
          <a:p>
            <a:pPr lvl="1" eaLnBrk="1" hangingPunct="1">
              <a:spcBef>
                <a:spcPts val="250"/>
              </a:spcBef>
            </a:pPr>
            <a:r>
              <a:rPr lang="en-US" altLang="en-US" sz="2100" dirty="0"/>
              <a:t>Restrictions on interstate banking by commercial banks</a:t>
            </a:r>
          </a:p>
          <a:p>
            <a:pPr lvl="2" eaLnBrk="1" hangingPunct="1">
              <a:spcBef>
                <a:spcPts val="250"/>
              </a:spcBef>
            </a:pPr>
            <a:r>
              <a:rPr lang="en-US" altLang="en-US" sz="1900" dirty="0"/>
              <a:t>McFadden Act, passed in 1927 and amended in 1933</a:t>
            </a:r>
          </a:p>
          <a:p>
            <a:pPr lvl="2" eaLnBrk="1" hangingPunct="1">
              <a:spcBef>
                <a:spcPts val="250"/>
              </a:spcBef>
            </a:pPr>
            <a:r>
              <a:rPr lang="en-US" altLang="en-US" sz="1900" dirty="0"/>
              <a:t>Douglas Amendment to the Bank Holding Company Act, 1956</a:t>
            </a:r>
          </a:p>
          <a:p>
            <a:pPr lvl="2" eaLnBrk="1" hangingPunct="1">
              <a:spcBef>
                <a:spcPts val="250"/>
              </a:spcBef>
            </a:pPr>
            <a:r>
              <a:rPr lang="en-US" altLang="en-US" sz="1900" dirty="0"/>
              <a:t>By 1994, all states but Hawaii had passed some form of interstate banking law or pact</a:t>
            </a:r>
          </a:p>
        </p:txBody>
      </p:sp>
      <p:sp>
        <p:nvSpPr>
          <p:cNvPr id="5" name="Footer Placeholder 3">
            <a:extLst>
              <a:ext uri="{FF2B5EF4-FFF2-40B4-BE49-F238E27FC236}">
                <a16:creationId xmlns:a16="http://schemas.microsoft.com/office/drawing/2014/main" id="{85861402-7538-4356-A117-8245B23301C2}"/>
              </a:ext>
            </a:extLst>
          </p:cNvPr>
          <p:cNvSpPr>
            <a:spLocks noGrp="1"/>
          </p:cNvSpPr>
          <p:nvPr>
            <p:ph type="ftr" sz="quarter" idx="11"/>
          </p:nvPr>
        </p:nvSpPr>
        <p:spPr>
          <a:xfrm>
            <a:off x="968030" y="6553200"/>
            <a:ext cx="726757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EC8448B4-9B22-4980-BEE1-E490E3029ADF}"/>
              </a:ext>
            </a:extLst>
          </p:cNvPr>
          <p:cNvSpPr>
            <a:spLocks noGrp="1"/>
          </p:cNvSpPr>
          <p:nvPr>
            <p:ph type="sldNum" sz="quarter" idx="12"/>
          </p:nvPr>
        </p:nvSpPr>
        <p:spPr>
          <a:xfrm>
            <a:off x="6523222" y="6569075"/>
            <a:ext cx="2133600" cy="273050"/>
          </a:xfrm>
        </p:spPr>
        <p:txBody>
          <a:bodyPr/>
          <a:lstStyle/>
          <a:p>
            <a:pPr>
              <a:defRPr/>
            </a:pPr>
            <a:r>
              <a:rPr lang="en-US" altLang="en-US" dirty="0"/>
              <a:t>13-17</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p:txBody>
          <a:bodyPr anchor="ctr"/>
          <a:lstStyle/>
          <a:p>
            <a:pPr eaLnBrk="1" hangingPunct="1"/>
            <a:r>
              <a:rPr lang="en-US" altLang="en-US" sz="3500" dirty="0"/>
              <a:t>Geographic Expansion (Continued)</a:t>
            </a:r>
          </a:p>
        </p:txBody>
      </p:sp>
      <p:sp>
        <p:nvSpPr>
          <p:cNvPr id="21509" name="Rectangle 3"/>
          <p:cNvSpPr>
            <a:spLocks noGrp="1" noChangeArrowheads="1"/>
          </p:cNvSpPr>
          <p:nvPr>
            <p:ph type="body" sz="half" idx="4294967295"/>
          </p:nvPr>
        </p:nvSpPr>
        <p:spPr>
          <a:xfrm>
            <a:off x="497681" y="1646238"/>
            <a:ext cx="8148638" cy="477444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Regulatory factors impacting geographic expansion</a:t>
            </a:r>
          </a:p>
          <a:p>
            <a:pPr lvl="1" eaLnBrk="1" hangingPunct="1">
              <a:spcBef>
                <a:spcPts val="250"/>
              </a:spcBef>
            </a:pPr>
            <a:r>
              <a:rPr lang="en-US" altLang="en-US" sz="2100" dirty="0"/>
              <a:t>Riegle-Neal Interstate Banking and Branching Efficiency Act of 1994</a:t>
            </a:r>
          </a:p>
          <a:p>
            <a:pPr lvl="2" eaLnBrk="1" hangingPunct="1">
              <a:spcBef>
                <a:spcPts val="250"/>
              </a:spcBef>
            </a:pPr>
            <a:r>
              <a:rPr lang="en-US" altLang="en-US" sz="1900" dirty="0"/>
              <a:t>Allowed U.S. and foreign banks to branch interstate by consolidating out-of-state bank subsidiaries into a branch network and/or by acquiring banks of individual branches of banks through acquisitions or merger</a:t>
            </a:r>
          </a:p>
          <a:p>
            <a:pPr lvl="2" eaLnBrk="1" hangingPunct="1">
              <a:spcBef>
                <a:spcPts val="250"/>
              </a:spcBef>
            </a:pPr>
            <a:r>
              <a:rPr lang="en-US" altLang="en-US" sz="1900" dirty="0"/>
              <a:t>Result of this is that full interstate banking is a reality in the U.S.</a:t>
            </a:r>
          </a:p>
          <a:p>
            <a:pPr lvl="2" eaLnBrk="1" hangingPunct="1">
              <a:spcBef>
                <a:spcPts val="250"/>
              </a:spcBef>
            </a:pPr>
            <a:r>
              <a:rPr lang="en-US" altLang="en-US" sz="1900" dirty="0"/>
              <a:t>Relaxation of the branching restrictions, along with recognition of the potential cost, revenue, and risk benefits from geographic expansions, are major reasons for the recent merger wave (and increased consolidation) in U.S. banking</a:t>
            </a:r>
          </a:p>
        </p:txBody>
      </p:sp>
      <p:sp>
        <p:nvSpPr>
          <p:cNvPr id="5" name="Footer Placeholder 3">
            <a:extLst>
              <a:ext uri="{FF2B5EF4-FFF2-40B4-BE49-F238E27FC236}">
                <a16:creationId xmlns:a16="http://schemas.microsoft.com/office/drawing/2014/main" id="{E367E630-DB5B-4FDC-9D6D-22ABB0923090}"/>
              </a:ext>
            </a:extLst>
          </p:cNvPr>
          <p:cNvSpPr>
            <a:spLocks noGrp="1"/>
          </p:cNvSpPr>
          <p:nvPr>
            <p:ph type="ftr" sz="quarter" idx="11"/>
          </p:nvPr>
        </p:nvSpPr>
        <p:spPr>
          <a:xfrm>
            <a:off x="752475" y="6553200"/>
            <a:ext cx="763905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BE3463EA-0495-4C0E-A4D0-DD528B0D4B68}"/>
              </a:ext>
            </a:extLst>
          </p:cNvPr>
          <p:cNvSpPr>
            <a:spLocks noGrp="1"/>
          </p:cNvSpPr>
          <p:nvPr>
            <p:ph type="sldNum" sz="quarter" idx="12"/>
          </p:nvPr>
        </p:nvSpPr>
        <p:spPr>
          <a:xfrm>
            <a:off x="6523222" y="6569075"/>
            <a:ext cx="2133600" cy="273050"/>
          </a:xfrm>
        </p:spPr>
        <p:txBody>
          <a:bodyPr/>
          <a:lstStyle/>
          <a:p>
            <a:pPr>
              <a:defRPr/>
            </a:pPr>
            <a:r>
              <a:rPr lang="en-US" altLang="en-US" dirty="0"/>
              <a:t>13-18</a:t>
            </a:r>
          </a:p>
        </p:txBody>
      </p:sp>
    </p:spTree>
    <p:extLst>
      <p:ext uri="{BB962C8B-B14F-4D97-AF65-F5344CB8AC3E}">
        <p14:creationId xmlns:p14="http://schemas.microsoft.com/office/powerpoint/2010/main" val="30798014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nchor="ctr"/>
          <a:lstStyle/>
          <a:p>
            <a:pPr eaLnBrk="1" hangingPunct="1"/>
            <a:r>
              <a:rPr lang="en-US" altLang="en-US" sz="3500" dirty="0"/>
              <a:t>Federal Deposit Insurance Corporation (FDIC)</a:t>
            </a:r>
          </a:p>
        </p:txBody>
      </p:sp>
      <p:sp>
        <p:nvSpPr>
          <p:cNvPr id="23557" name="Rectangle 3"/>
          <p:cNvSpPr>
            <a:spLocks noGrp="1" noChangeArrowheads="1"/>
          </p:cNvSpPr>
          <p:nvPr>
            <p:ph type="body" sz="half" idx="4294967295"/>
          </p:nvPr>
        </p:nvSpPr>
        <p:spPr>
          <a:xfrm>
            <a:off x="457200" y="1719262"/>
            <a:ext cx="8148638" cy="470141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b="1" dirty="0"/>
              <a:t>Federal Deposit Insurance Corporation (FDIC)</a:t>
            </a:r>
          </a:p>
          <a:p>
            <a:pPr lvl="1" eaLnBrk="1" hangingPunct="1"/>
            <a:r>
              <a:rPr lang="en-US" altLang="en-US" sz="2100" dirty="0"/>
              <a:t>Created in 1933 in the wake of the banking panics of 1930-1933 to maintain the stability of, and public confidence in, the U.S. financial system</a:t>
            </a:r>
          </a:p>
          <a:p>
            <a:pPr eaLnBrk="1" hangingPunct="1"/>
            <a:r>
              <a:rPr lang="en-US" altLang="en-US" sz="2300" dirty="0"/>
              <a:t>System worked well until 1979; from October 1979 to October 1982, the Fed changed its monetary policy strategy by targeting bank reserves rather than interest rates to lower the underlying rate of inflation</a:t>
            </a:r>
          </a:p>
          <a:p>
            <a:pPr lvl="1" eaLnBrk="1" hangingPunct="1"/>
            <a:r>
              <a:rPr lang="en-US" altLang="en-US" sz="2100" dirty="0"/>
              <a:t>Led to a sudden and dramatic rise in interest rates, with T-bill rates rising as high as 16 percent</a:t>
            </a:r>
          </a:p>
          <a:p>
            <a:pPr lvl="1" eaLnBrk="1" hangingPunct="1"/>
            <a:r>
              <a:rPr lang="en-US" altLang="en-US" sz="2100" dirty="0"/>
              <a:t>Resulted in DIs facing negative interest spreads and being forced to pay more competitive interest rates on savings deposits to avoid </a:t>
            </a:r>
            <a:r>
              <a:rPr lang="en-US" altLang="en-US" sz="2100" b="1" dirty="0"/>
              <a:t>disintermediation</a:t>
            </a:r>
          </a:p>
          <a:p>
            <a:pPr eaLnBrk="1" hangingPunct="1"/>
            <a:endParaRPr lang="en-US" altLang="en-US" sz="2400" dirty="0"/>
          </a:p>
        </p:txBody>
      </p:sp>
      <p:sp>
        <p:nvSpPr>
          <p:cNvPr id="5" name="Footer Placeholder 3">
            <a:extLst>
              <a:ext uri="{FF2B5EF4-FFF2-40B4-BE49-F238E27FC236}">
                <a16:creationId xmlns:a16="http://schemas.microsoft.com/office/drawing/2014/main" id="{86F255EF-289A-4CAA-A6A8-3565D922E687}"/>
              </a:ext>
            </a:extLst>
          </p:cNvPr>
          <p:cNvSpPr>
            <a:spLocks noGrp="1"/>
          </p:cNvSpPr>
          <p:nvPr>
            <p:ph type="ftr" sz="quarter" idx="11"/>
          </p:nvPr>
        </p:nvSpPr>
        <p:spPr>
          <a:xfrm>
            <a:off x="876300" y="6569075"/>
            <a:ext cx="73914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028B290C-9F1A-4283-B145-E9CB8AEDC958}"/>
              </a:ext>
            </a:extLst>
          </p:cNvPr>
          <p:cNvSpPr>
            <a:spLocks noGrp="1"/>
          </p:cNvSpPr>
          <p:nvPr>
            <p:ph type="sldNum" sz="quarter" idx="12"/>
          </p:nvPr>
        </p:nvSpPr>
        <p:spPr>
          <a:xfrm>
            <a:off x="6523222" y="6569075"/>
            <a:ext cx="2133600" cy="273050"/>
          </a:xfrm>
        </p:spPr>
        <p:txBody>
          <a:bodyPr/>
          <a:lstStyle/>
          <a:p>
            <a:pPr>
              <a:defRPr/>
            </a:pPr>
            <a:r>
              <a:rPr lang="en-US" altLang="en-US" dirty="0"/>
              <a:t>13-19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Specialness and Regulation</a:t>
            </a:r>
          </a:p>
        </p:txBody>
      </p:sp>
      <p:sp>
        <p:nvSpPr>
          <p:cNvPr id="4101" name="Rectangle 3"/>
          <p:cNvSpPr>
            <a:spLocks noGrp="1" noChangeArrowheads="1"/>
          </p:cNvSpPr>
          <p:nvPr>
            <p:ph type="body" sz="half" idx="4294967295"/>
          </p:nvPr>
        </p:nvSpPr>
        <p:spPr>
          <a:xfrm>
            <a:off x="248478" y="1719263"/>
            <a:ext cx="8557592" cy="467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FIs provide many vital services to important sectors of the economy, such as the following:</a:t>
            </a:r>
          </a:p>
          <a:p>
            <a:pPr lvl="1" eaLnBrk="1" hangingPunct="1">
              <a:spcBef>
                <a:spcPts val="250"/>
              </a:spcBef>
            </a:pPr>
            <a:r>
              <a:rPr lang="en-US" altLang="en-US" sz="2100" dirty="0"/>
              <a:t>Information services</a:t>
            </a:r>
          </a:p>
          <a:p>
            <a:pPr lvl="1" eaLnBrk="1" hangingPunct="1">
              <a:spcBef>
                <a:spcPts val="250"/>
              </a:spcBef>
            </a:pPr>
            <a:r>
              <a:rPr lang="en-US" altLang="en-US" sz="2100" dirty="0"/>
              <a:t>Liquidity services</a:t>
            </a:r>
          </a:p>
          <a:p>
            <a:pPr lvl="1" eaLnBrk="1" hangingPunct="1">
              <a:spcBef>
                <a:spcPts val="250"/>
              </a:spcBef>
            </a:pPr>
            <a:r>
              <a:rPr lang="en-US" altLang="en-US" sz="2100" dirty="0"/>
              <a:t>Price-risk reduction services</a:t>
            </a:r>
          </a:p>
          <a:p>
            <a:pPr marL="344487" lvl="1" indent="0" eaLnBrk="1" hangingPunct="1">
              <a:spcBef>
                <a:spcPts val="250"/>
              </a:spcBef>
              <a:buNone/>
            </a:pPr>
            <a:endParaRPr lang="en-US" altLang="en-US" sz="2300" dirty="0"/>
          </a:p>
          <a:p>
            <a:pPr eaLnBrk="1" hangingPunct="1">
              <a:spcBef>
                <a:spcPts val="250"/>
              </a:spcBef>
            </a:pPr>
            <a:r>
              <a:rPr lang="en-US" altLang="en-US" sz="2300" dirty="0"/>
              <a:t>Failure to provide these services or a breakdown in their efficient provision can be costly to both the ultimate providers (households) and users (firms) of funds</a:t>
            </a:r>
          </a:p>
          <a:p>
            <a:pPr eaLnBrk="1" hangingPunct="1">
              <a:spcBef>
                <a:spcPts val="250"/>
              </a:spcBef>
            </a:pPr>
            <a:endParaRPr lang="en-US" altLang="en-US" sz="2300" dirty="0"/>
          </a:p>
          <a:p>
            <a:pPr eaLnBrk="1" hangingPunct="1">
              <a:spcBef>
                <a:spcPts val="250"/>
              </a:spcBef>
            </a:pPr>
            <a:r>
              <a:rPr lang="en-US" altLang="en-US" sz="2300" dirty="0"/>
              <a:t>Accordingly, commercial banks (CBs) are regulated at the federal (and sometimes state) level</a:t>
            </a:r>
          </a:p>
        </p:txBody>
      </p:sp>
      <p:sp>
        <p:nvSpPr>
          <p:cNvPr id="5" name="Footer Placeholder 3">
            <a:extLst>
              <a:ext uri="{FF2B5EF4-FFF2-40B4-BE49-F238E27FC236}">
                <a16:creationId xmlns:a16="http://schemas.microsoft.com/office/drawing/2014/main" id="{E5BE20DF-A2FC-4324-9392-72BAB59064E9}"/>
              </a:ext>
            </a:extLst>
          </p:cNvPr>
          <p:cNvSpPr>
            <a:spLocks noGrp="1"/>
          </p:cNvSpPr>
          <p:nvPr>
            <p:ph type="ftr" sz="quarter" idx="11"/>
          </p:nvPr>
        </p:nvSpPr>
        <p:spPr>
          <a:xfrm>
            <a:off x="812145" y="6569075"/>
            <a:ext cx="743025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934BBDA-8B46-4DB7-B633-EC992124F230}"/>
              </a:ext>
            </a:extLst>
          </p:cNvPr>
          <p:cNvSpPr>
            <a:spLocks noGrp="1"/>
          </p:cNvSpPr>
          <p:nvPr>
            <p:ph type="sldNum" sz="quarter" idx="12"/>
          </p:nvPr>
        </p:nvSpPr>
        <p:spPr>
          <a:xfrm>
            <a:off x="6523222" y="6569075"/>
            <a:ext cx="2133600" cy="273050"/>
          </a:xfrm>
        </p:spPr>
        <p:txBody>
          <a:bodyPr/>
          <a:lstStyle/>
          <a:p>
            <a:pPr>
              <a:defRPr/>
            </a:pPr>
            <a:r>
              <a:rPr lang="en-US" altLang="en-US" dirty="0"/>
              <a:t>13-2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nchor="ctr"/>
          <a:lstStyle/>
          <a:p>
            <a:pPr eaLnBrk="1" hangingPunct="1"/>
            <a:r>
              <a:rPr lang="en-US" altLang="en-US" sz="3500" dirty="0"/>
              <a:t>Federal Deposit Insurance Corporation (FDIC) (Continued)</a:t>
            </a:r>
          </a:p>
        </p:txBody>
      </p:sp>
      <p:sp>
        <p:nvSpPr>
          <p:cNvPr id="25605" name="Rectangle 3"/>
          <p:cNvSpPr>
            <a:spLocks noGrp="1" noChangeArrowheads="1"/>
          </p:cNvSpPr>
          <p:nvPr>
            <p:ph type="body" sz="half" idx="4294967295"/>
          </p:nvPr>
        </p:nvSpPr>
        <p:spPr>
          <a:xfrm>
            <a:off x="457200" y="1636298"/>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Partly to overcome the effects of rising interest rates and disintermediation on the DIs, Congress passed regulations that expanded DIs deposit-taking and asset investment powers</a:t>
            </a:r>
          </a:p>
          <a:p>
            <a:pPr eaLnBrk="1" hangingPunct="1"/>
            <a:r>
              <a:rPr lang="en-US" altLang="en-US" sz="2300" dirty="0"/>
              <a:t>For a small, but significant, group, this gave them the opportunity to take more risks in an attempt to return to profitability</a:t>
            </a:r>
          </a:p>
          <a:p>
            <a:pPr lvl="1" eaLnBrk="1" hangingPunct="1"/>
            <a:r>
              <a:rPr lang="en-US" altLang="en-US" sz="2100" dirty="0"/>
              <a:t>Problems were exacerbated by a policy of </a:t>
            </a:r>
            <a:r>
              <a:rPr lang="en-US" altLang="en-US" sz="2100" b="1" dirty="0"/>
              <a:t>regulatory forbearance</a:t>
            </a:r>
            <a:r>
              <a:rPr lang="en-US" altLang="en-US" sz="2100" dirty="0"/>
              <a:t>, a policy of not closing economically insolvent depository institutions, but allowing their continued operation</a:t>
            </a:r>
          </a:p>
          <a:p>
            <a:pPr eaLnBrk="1" hangingPunct="1"/>
            <a:r>
              <a:rPr lang="en-US" altLang="en-US" sz="2300" dirty="0"/>
              <a:t>FDIC Improvement Act (FDICIA) was passed in December 1991 to restructure the bank insurance fund and to prevent its potential insolvency</a:t>
            </a:r>
          </a:p>
        </p:txBody>
      </p:sp>
      <p:sp>
        <p:nvSpPr>
          <p:cNvPr id="5" name="Footer Placeholder 3">
            <a:extLst>
              <a:ext uri="{FF2B5EF4-FFF2-40B4-BE49-F238E27FC236}">
                <a16:creationId xmlns:a16="http://schemas.microsoft.com/office/drawing/2014/main" id="{D182BCD4-5CCE-47E4-A4E2-5933A269F842}"/>
              </a:ext>
            </a:extLst>
          </p:cNvPr>
          <p:cNvSpPr>
            <a:spLocks noGrp="1"/>
          </p:cNvSpPr>
          <p:nvPr>
            <p:ph type="ftr" sz="quarter" idx="11"/>
          </p:nvPr>
        </p:nvSpPr>
        <p:spPr>
          <a:xfrm>
            <a:off x="926306" y="6584950"/>
            <a:ext cx="729138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15DC43E-D37B-4BA0-9DED-A19481CFEA0D}"/>
              </a:ext>
            </a:extLst>
          </p:cNvPr>
          <p:cNvSpPr>
            <a:spLocks noGrp="1"/>
          </p:cNvSpPr>
          <p:nvPr>
            <p:ph type="sldNum" sz="quarter" idx="12"/>
          </p:nvPr>
        </p:nvSpPr>
        <p:spPr>
          <a:xfrm>
            <a:off x="6523222" y="6569075"/>
            <a:ext cx="2133600" cy="273050"/>
          </a:xfrm>
        </p:spPr>
        <p:txBody>
          <a:bodyPr/>
          <a:lstStyle/>
          <a:p>
            <a:pPr>
              <a:defRPr/>
            </a:pPr>
            <a:r>
              <a:rPr lang="en-US" altLang="en-US" dirty="0"/>
              <a:t>13-20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nchor="ctr"/>
          <a:lstStyle/>
          <a:p>
            <a:pPr eaLnBrk="1" hangingPunct="1"/>
            <a:r>
              <a:rPr lang="en-US" altLang="en-US" sz="3500" dirty="0"/>
              <a:t>Federal Deposit Insurance Corporation (FDIC) (Continued)</a:t>
            </a:r>
          </a:p>
        </p:txBody>
      </p:sp>
      <p:sp>
        <p:nvSpPr>
          <p:cNvPr id="25605" name="Rectangle 3"/>
          <p:cNvSpPr>
            <a:spLocks noGrp="1" noChangeArrowheads="1"/>
          </p:cNvSpPr>
          <p:nvPr>
            <p:ph type="body" sz="half" idx="4294967295"/>
          </p:nvPr>
        </p:nvSpPr>
        <p:spPr>
          <a:xfrm>
            <a:off x="457200" y="1636298"/>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However, the financial market crisis hit the banking industry very badly</a:t>
            </a:r>
          </a:p>
          <a:p>
            <a:pPr lvl="1" eaLnBrk="1" hangingPunct="1"/>
            <a:r>
              <a:rPr lang="en-US" altLang="en-US" sz="2100" dirty="0"/>
              <a:t>During the worst of the crisis (2008-2011), 355 DIs failed at a total cost to the FDIC of $81.7 billion</a:t>
            </a:r>
          </a:p>
          <a:p>
            <a:pPr eaLnBrk="1" hangingPunct="1"/>
            <a:r>
              <a:rPr lang="en-US" altLang="en-US" sz="2300" dirty="0"/>
              <a:t>FDIC and the federal government took several steps to ensure the fund would have sufficient resources to deal with any and all DI failures</a:t>
            </a:r>
          </a:p>
          <a:p>
            <a:pPr eaLnBrk="1" hangingPunct="1"/>
            <a:r>
              <a:rPr lang="en-US" altLang="en-US" sz="2300" dirty="0"/>
              <a:t>From 2013 to 2019 the number of bank failures continued to drop with FDIC reserves becoming positive in the second quarter of 2011 and rose to $128.2 billion by December 31, 2022</a:t>
            </a:r>
          </a:p>
        </p:txBody>
      </p:sp>
      <p:sp>
        <p:nvSpPr>
          <p:cNvPr id="5" name="Footer Placeholder 3">
            <a:extLst>
              <a:ext uri="{FF2B5EF4-FFF2-40B4-BE49-F238E27FC236}">
                <a16:creationId xmlns:a16="http://schemas.microsoft.com/office/drawing/2014/main" id="{D182BCD4-5CCE-47E4-A4E2-5933A269F842}"/>
              </a:ext>
            </a:extLst>
          </p:cNvPr>
          <p:cNvSpPr>
            <a:spLocks noGrp="1"/>
          </p:cNvSpPr>
          <p:nvPr>
            <p:ph type="ftr" sz="quarter" idx="11"/>
          </p:nvPr>
        </p:nvSpPr>
        <p:spPr>
          <a:xfrm>
            <a:off x="926306" y="6584950"/>
            <a:ext cx="729138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15DC43E-D37B-4BA0-9DED-A19481CFEA0D}"/>
              </a:ext>
            </a:extLst>
          </p:cNvPr>
          <p:cNvSpPr>
            <a:spLocks noGrp="1"/>
          </p:cNvSpPr>
          <p:nvPr>
            <p:ph type="sldNum" sz="quarter" idx="12"/>
          </p:nvPr>
        </p:nvSpPr>
        <p:spPr>
          <a:xfrm>
            <a:off x="6523222" y="6569075"/>
            <a:ext cx="2133600" cy="273050"/>
          </a:xfrm>
        </p:spPr>
        <p:txBody>
          <a:bodyPr/>
          <a:lstStyle/>
          <a:p>
            <a:pPr>
              <a:defRPr/>
            </a:pPr>
            <a:r>
              <a:rPr lang="en-US" altLang="en-US" dirty="0"/>
              <a:t>13-21</a:t>
            </a:r>
          </a:p>
        </p:txBody>
      </p:sp>
    </p:spTree>
    <p:extLst>
      <p:ext uri="{BB962C8B-B14F-4D97-AF65-F5344CB8AC3E}">
        <p14:creationId xmlns:p14="http://schemas.microsoft.com/office/powerpoint/2010/main" val="42404989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nchor="ctr"/>
          <a:lstStyle/>
          <a:p>
            <a:pPr eaLnBrk="1" hangingPunct="1"/>
            <a:r>
              <a:rPr lang="en-US" altLang="en-US" sz="3500" dirty="0"/>
              <a:t>Number of Failed Banks by Year, </a:t>
            </a:r>
            <a:br>
              <a:rPr lang="en-US" altLang="en-US" sz="3500" dirty="0"/>
            </a:br>
            <a:r>
              <a:rPr lang="en-US" altLang="en-US" sz="3500" dirty="0"/>
              <a:t>1934 - 2022</a:t>
            </a:r>
          </a:p>
        </p:txBody>
      </p:sp>
      <p:sp>
        <p:nvSpPr>
          <p:cNvPr id="5" name="Footer Placeholder 3">
            <a:extLst>
              <a:ext uri="{FF2B5EF4-FFF2-40B4-BE49-F238E27FC236}">
                <a16:creationId xmlns:a16="http://schemas.microsoft.com/office/drawing/2014/main" id="{D182BCD4-5CCE-47E4-A4E2-5933A269F842}"/>
              </a:ext>
            </a:extLst>
          </p:cNvPr>
          <p:cNvSpPr>
            <a:spLocks noGrp="1"/>
          </p:cNvSpPr>
          <p:nvPr>
            <p:ph type="ftr" sz="quarter" idx="11"/>
          </p:nvPr>
        </p:nvSpPr>
        <p:spPr>
          <a:xfrm>
            <a:off x="524575" y="6553200"/>
            <a:ext cx="8094847"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15DC43E-D37B-4BA0-9DED-A19481CFEA0D}"/>
              </a:ext>
            </a:extLst>
          </p:cNvPr>
          <p:cNvSpPr>
            <a:spLocks noGrp="1"/>
          </p:cNvSpPr>
          <p:nvPr>
            <p:ph type="sldNum" sz="quarter" idx="12"/>
          </p:nvPr>
        </p:nvSpPr>
        <p:spPr>
          <a:xfrm>
            <a:off x="6523222" y="6569075"/>
            <a:ext cx="2133600" cy="273050"/>
          </a:xfrm>
        </p:spPr>
        <p:txBody>
          <a:bodyPr/>
          <a:lstStyle/>
          <a:p>
            <a:pPr>
              <a:defRPr/>
            </a:pPr>
            <a:r>
              <a:rPr lang="en-US" altLang="en-US" dirty="0"/>
              <a:t>13-22</a:t>
            </a:r>
          </a:p>
        </p:txBody>
      </p:sp>
    </p:spTree>
    <p:extLst>
      <p:ext uri="{BB962C8B-B14F-4D97-AF65-F5344CB8AC3E}">
        <p14:creationId xmlns:p14="http://schemas.microsoft.com/office/powerpoint/2010/main" val="42865911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p:txBody>
          <a:bodyPr anchor="ctr"/>
          <a:lstStyle/>
          <a:p>
            <a:pPr eaLnBrk="1" hangingPunct="1"/>
            <a:r>
              <a:rPr lang="en-US" altLang="en-US" sz="3500" dirty="0"/>
              <a:t>Demise of the Federal Savings and Loan Insurance Corporation </a:t>
            </a:r>
          </a:p>
        </p:txBody>
      </p:sp>
      <p:sp>
        <p:nvSpPr>
          <p:cNvPr id="26629" name="Rectangle 3"/>
          <p:cNvSpPr>
            <a:spLocks noGrp="1" noChangeArrowheads="1"/>
          </p:cNvSpPr>
          <p:nvPr>
            <p:ph type="body" sz="half" idx="4294967295"/>
          </p:nvPr>
        </p:nvSpPr>
        <p:spPr>
          <a:xfrm>
            <a:off x="298174" y="1719263"/>
            <a:ext cx="8497956" cy="471135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b="1" dirty="0"/>
              <a:t>Federal Savings and Loan Insurance Corporation (FSLIC) </a:t>
            </a:r>
            <a:r>
              <a:rPr lang="en-US" altLang="en-US" sz="2300" dirty="0"/>
              <a:t>i</a:t>
            </a:r>
            <a:r>
              <a:rPr lang="en-US" altLang="en-US" sz="2100" dirty="0"/>
              <a:t>nsured the deposits of savings institutions from 1934 to 1989</a:t>
            </a:r>
          </a:p>
          <a:p>
            <a:pPr lvl="1" eaLnBrk="1" hangingPunct="1">
              <a:spcBef>
                <a:spcPts val="250"/>
              </a:spcBef>
            </a:pPr>
            <a:r>
              <a:rPr lang="en-US" altLang="en-US" sz="2100" dirty="0"/>
              <a:t>Savings institution failures in the 1980s led to an insolvent FSLIC by 1989</a:t>
            </a:r>
          </a:p>
          <a:p>
            <a:pPr eaLnBrk="1" hangingPunct="1">
              <a:spcBef>
                <a:spcPts val="250"/>
              </a:spcBef>
            </a:pPr>
            <a:endParaRPr lang="en-US" altLang="en-US" sz="2300" dirty="0"/>
          </a:p>
          <a:p>
            <a:pPr eaLnBrk="1" hangingPunct="1">
              <a:spcBef>
                <a:spcPts val="250"/>
              </a:spcBef>
            </a:pPr>
            <a:r>
              <a:rPr lang="en-US" altLang="en-US" sz="2300" b="1" dirty="0"/>
              <a:t>Financial Institutions Reform, Recovery, and Enforcement Act (FIRREA) of 1989</a:t>
            </a:r>
          </a:p>
          <a:p>
            <a:pPr lvl="1" eaLnBrk="1" hangingPunct="1">
              <a:spcBef>
                <a:spcPts val="250"/>
              </a:spcBef>
            </a:pPr>
            <a:r>
              <a:rPr lang="en-US" altLang="en-US" sz="2100" dirty="0"/>
              <a:t>Restructured savings association fund and transferred management to the FDIC</a:t>
            </a:r>
          </a:p>
          <a:p>
            <a:pPr lvl="1" eaLnBrk="1" hangingPunct="1">
              <a:spcBef>
                <a:spcPts val="250"/>
              </a:spcBef>
            </a:pPr>
            <a:r>
              <a:rPr lang="en-US" altLang="en-US" sz="2100" dirty="0"/>
              <a:t>Restructured savings association insurance fund was renamed the Savings Association Insurance Fund (SAIF) and restructured bank insurance fund was renamed the Bank Insurance Fund (BIF)</a:t>
            </a:r>
          </a:p>
          <a:p>
            <a:pPr marL="0" indent="0" eaLnBrk="1" hangingPunct="1">
              <a:spcBef>
                <a:spcPts val="250"/>
              </a:spcBef>
              <a:buNone/>
            </a:pPr>
            <a:endParaRPr lang="en-US" altLang="en-US" sz="2400" b="1" dirty="0"/>
          </a:p>
        </p:txBody>
      </p:sp>
      <p:sp>
        <p:nvSpPr>
          <p:cNvPr id="5" name="Footer Placeholder 3">
            <a:extLst>
              <a:ext uri="{FF2B5EF4-FFF2-40B4-BE49-F238E27FC236}">
                <a16:creationId xmlns:a16="http://schemas.microsoft.com/office/drawing/2014/main" id="{BAD5CF36-06C2-4054-890A-AAFE860EAD4A}"/>
              </a:ext>
            </a:extLst>
          </p:cNvPr>
          <p:cNvSpPr>
            <a:spLocks noGrp="1"/>
          </p:cNvSpPr>
          <p:nvPr>
            <p:ph type="ftr" sz="quarter" idx="11"/>
          </p:nvPr>
        </p:nvSpPr>
        <p:spPr>
          <a:xfrm>
            <a:off x="1038225" y="6553200"/>
            <a:ext cx="706755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7EBFDFD-681C-449E-9EF0-8B3ECA0C2064}"/>
              </a:ext>
            </a:extLst>
          </p:cNvPr>
          <p:cNvSpPr>
            <a:spLocks noGrp="1"/>
          </p:cNvSpPr>
          <p:nvPr>
            <p:ph type="sldNum" sz="quarter" idx="12"/>
          </p:nvPr>
        </p:nvSpPr>
        <p:spPr>
          <a:xfrm>
            <a:off x="6523222" y="6569075"/>
            <a:ext cx="2133600" cy="273050"/>
          </a:xfrm>
        </p:spPr>
        <p:txBody>
          <a:bodyPr/>
          <a:lstStyle/>
          <a:p>
            <a:pPr>
              <a:defRPr/>
            </a:pPr>
            <a:r>
              <a:rPr lang="en-US" altLang="en-US" dirty="0"/>
              <a:t>13-23</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p:txBody>
          <a:bodyPr anchor="ctr"/>
          <a:lstStyle/>
          <a:p>
            <a:pPr eaLnBrk="1" hangingPunct="1"/>
            <a:r>
              <a:rPr lang="en-US" altLang="en-US" sz="3500" dirty="0"/>
              <a:t>The Structure of the FDIC-DIF in 2022</a:t>
            </a:r>
          </a:p>
        </p:txBody>
      </p:sp>
      <p:sp>
        <p:nvSpPr>
          <p:cNvPr id="5" name="Footer Placeholder 3">
            <a:extLst>
              <a:ext uri="{FF2B5EF4-FFF2-40B4-BE49-F238E27FC236}">
                <a16:creationId xmlns:a16="http://schemas.microsoft.com/office/drawing/2014/main" id="{BAD5CF36-06C2-4054-890A-AAFE860EAD4A}"/>
              </a:ext>
            </a:extLst>
          </p:cNvPr>
          <p:cNvSpPr>
            <a:spLocks noGrp="1"/>
          </p:cNvSpPr>
          <p:nvPr>
            <p:ph type="ftr" sz="quarter" idx="11"/>
          </p:nvPr>
        </p:nvSpPr>
        <p:spPr>
          <a:xfrm>
            <a:off x="933449" y="6553200"/>
            <a:ext cx="72771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7EBFDFD-681C-449E-9EF0-8B3ECA0C2064}"/>
              </a:ext>
            </a:extLst>
          </p:cNvPr>
          <p:cNvSpPr>
            <a:spLocks noGrp="1"/>
          </p:cNvSpPr>
          <p:nvPr>
            <p:ph type="sldNum" sz="quarter" idx="12"/>
          </p:nvPr>
        </p:nvSpPr>
        <p:spPr>
          <a:xfrm>
            <a:off x="6523222" y="6569075"/>
            <a:ext cx="2133600" cy="273050"/>
          </a:xfrm>
        </p:spPr>
        <p:txBody>
          <a:bodyPr/>
          <a:lstStyle/>
          <a:p>
            <a:pPr>
              <a:defRPr/>
            </a:pPr>
            <a:r>
              <a:rPr lang="en-US" altLang="en-US" dirty="0"/>
              <a:t>13-24</a:t>
            </a:r>
          </a:p>
        </p:txBody>
      </p:sp>
    </p:spTree>
    <p:extLst>
      <p:ext uri="{BB962C8B-B14F-4D97-AF65-F5344CB8AC3E}">
        <p14:creationId xmlns:p14="http://schemas.microsoft.com/office/powerpoint/2010/main" val="175965526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7652" name="Rectangle 2"/>
          <p:cNvSpPr>
            <a:spLocks noGrp="1" noChangeArrowheads="1"/>
          </p:cNvSpPr>
          <p:nvPr>
            <p:ph type="title" idx="4294967295"/>
          </p:nvPr>
        </p:nvSpPr>
        <p:spPr/>
        <p:txBody>
          <a:bodyPr anchor="ctr"/>
          <a:lstStyle/>
          <a:p>
            <a:pPr eaLnBrk="1" hangingPunct="1"/>
            <a:r>
              <a:rPr lang="en-US" altLang="en-US" sz="3500" dirty="0"/>
              <a:t>Reform of Deposit Insurance</a:t>
            </a:r>
          </a:p>
        </p:txBody>
      </p:sp>
      <p:sp>
        <p:nvSpPr>
          <p:cNvPr id="27653" name="Rectangle 3"/>
          <p:cNvSpPr>
            <a:spLocks noGrp="1" noChangeArrowheads="1"/>
          </p:cNvSpPr>
          <p:nvPr>
            <p:ph type="body" sz="half" idx="4294967295"/>
          </p:nvPr>
        </p:nvSpPr>
        <p:spPr>
          <a:xfrm>
            <a:off x="248478" y="1547813"/>
            <a:ext cx="8647043"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FDIC introduced risk-based deposit insurance program on January 1, 1993</a:t>
            </a:r>
          </a:p>
          <a:p>
            <a:pPr lvl="1" eaLnBrk="1" hangingPunct="1">
              <a:spcBef>
                <a:spcPts val="250"/>
              </a:spcBef>
            </a:pPr>
            <a:r>
              <a:rPr lang="en-US" altLang="en-US" sz="2100" dirty="0"/>
              <a:t>In 1996 (for BIF-insured DIs) and 1997 (for SAIF-insured DIs) the fee structure for deposit insurance was changed so that the healthiest institutions paid 0 cents per $100 deposits, while the riskiest paid 27 cents per $100 of deposits </a:t>
            </a:r>
          </a:p>
          <a:p>
            <a:pPr lvl="1" eaLnBrk="1" hangingPunct="1">
              <a:spcBef>
                <a:spcPts val="250"/>
              </a:spcBef>
            </a:pPr>
            <a:r>
              <a:rPr lang="en-US" altLang="en-US" sz="2100" dirty="0"/>
              <a:t>By December 2005, 94.6% of all BIF-insured DIs (and 93.9% of all SAIF-insured DIs) paid the statutory minimum premium</a:t>
            </a:r>
          </a:p>
          <a:p>
            <a:pPr eaLnBrk="1" hangingPunct="1">
              <a:spcBef>
                <a:spcPts val="250"/>
              </a:spcBef>
            </a:pPr>
            <a:r>
              <a:rPr lang="en-US" altLang="en-US" sz="2300" dirty="0"/>
              <a:t>In January 2007, FDIC began calculating deposit insurance premiums based on a more aggressive, risk-based system</a:t>
            </a:r>
          </a:p>
          <a:p>
            <a:pPr eaLnBrk="1" hangingPunct="1">
              <a:spcBef>
                <a:spcPts val="250"/>
              </a:spcBef>
            </a:pPr>
            <a:r>
              <a:rPr lang="en-US" altLang="en-US" sz="2300" dirty="0"/>
              <a:t>A restoration plan for the DIF requires the FDIC to restore DIF reserve ratio to 1.35 percent under Dodd-Frank Act</a:t>
            </a:r>
          </a:p>
        </p:txBody>
      </p:sp>
      <p:sp>
        <p:nvSpPr>
          <p:cNvPr id="6" name="Footer Placeholder 3">
            <a:extLst>
              <a:ext uri="{FF2B5EF4-FFF2-40B4-BE49-F238E27FC236}">
                <a16:creationId xmlns:a16="http://schemas.microsoft.com/office/drawing/2014/main" id="{47FBAB93-E7CC-41F5-B1A7-95A11473B7EE}"/>
              </a:ext>
            </a:extLst>
          </p:cNvPr>
          <p:cNvSpPr>
            <a:spLocks noGrp="1"/>
          </p:cNvSpPr>
          <p:nvPr>
            <p:ph type="ftr" sz="quarter" idx="11"/>
          </p:nvPr>
        </p:nvSpPr>
        <p:spPr>
          <a:xfrm>
            <a:off x="800100" y="6553200"/>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77840661-624A-41BD-84DD-02B18D3DBAE7}"/>
              </a:ext>
            </a:extLst>
          </p:cNvPr>
          <p:cNvSpPr>
            <a:spLocks noGrp="1"/>
          </p:cNvSpPr>
          <p:nvPr>
            <p:ph type="sldNum" sz="quarter" idx="12"/>
          </p:nvPr>
        </p:nvSpPr>
        <p:spPr>
          <a:xfrm>
            <a:off x="6523222" y="6569075"/>
            <a:ext cx="2133600" cy="273050"/>
          </a:xfrm>
        </p:spPr>
        <p:txBody>
          <a:bodyPr/>
          <a:lstStyle/>
          <a:p>
            <a:pPr>
              <a:defRPr/>
            </a:pPr>
            <a:r>
              <a:rPr lang="en-US" altLang="en-US" dirty="0"/>
              <a:t>13-25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8676" name="Rectangle 2"/>
          <p:cNvSpPr>
            <a:spLocks noGrp="1" noChangeArrowheads="1"/>
          </p:cNvSpPr>
          <p:nvPr>
            <p:ph type="title" idx="4294967295"/>
          </p:nvPr>
        </p:nvSpPr>
        <p:spPr/>
        <p:txBody>
          <a:bodyPr anchor="ctr"/>
          <a:lstStyle/>
          <a:p>
            <a:pPr eaLnBrk="1" hangingPunct="1"/>
            <a:r>
              <a:rPr lang="en-US" altLang="en-US" sz="3500" dirty="0"/>
              <a:t>Balance Sheet Regulations</a:t>
            </a:r>
          </a:p>
        </p:txBody>
      </p:sp>
      <p:sp>
        <p:nvSpPr>
          <p:cNvPr id="28677"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b="1" dirty="0"/>
              <a:t>Regulations on commercial bank liquidity</a:t>
            </a:r>
          </a:p>
          <a:p>
            <a:pPr lvl="1" eaLnBrk="1" hangingPunct="1"/>
            <a:r>
              <a:rPr lang="en-US" altLang="en-US" sz="2100" dirty="0"/>
              <a:t>Holding relatively small amounts of liquid assets exposes a CB to increased illiquidity and insolvency risk</a:t>
            </a:r>
            <a:endParaRPr lang="en-US" altLang="en-US" sz="1800" dirty="0"/>
          </a:p>
          <a:p>
            <a:pPr lvl="1" eaLnBrk="1" hangingPunct="1"/>
            <a:r>
              <a:rPr lang="en-US" altLang="en-US" sz="2100" dirty="0"/>
              <a:t>Regulators impose minimum liquid asset reserve requirements on CBs</a:t>
            </a:r>
          </a:p>
          <a:p>
            <a:pPr lvl="2" eaLnBrk="1" hangingPunct="1"/>
            <a:r>
              <a:rPr lang="en-US" altLang="en-US" sz="1900" dirty="0"/>
              <a:t>Requirements depend on the illiquidity risk exposure perceived for the CB’s type and other regulatory objectives that relate to minimum liquid asset requirements</a:t>
            </a:r>
          </a:p>
          <a:p>
            <a:pPr lvl="1" eaLnBrk="1" hangingPunct="1"/>
            <a:r>
              <a:rPr lang="en-US" altLang="en-US" sz="2200" dirty="0"/>
              <a:t>Banks in the U.S. must hold the following “target” minimum reserves against net transaction accounts:</a:t>
            </a:r>
          </a:p>
          <a:p>
            <a:pPr lvl="1" eaLnBrk="1" hangingPunct="1"/>
            <a:endParaRPr lang="en-US" altLang="en-US" sz="2100" dirty="0"/>
          </a:p>
        </p:txBody>
      </p:sp>
      <p:sp>
        <p:nvSpPr>
          <p:cNvPr id="6" name="Footer Placeholder 3">
            <a:extLst>
              <a:ext uri="{FF2B5EF4-FFF2-40B4-BE49-F238E27FC236}">
                <a16:creationId xmlns:a16="http://schemas.microsoft.com/office/drawing/2014/main" id="{AFE225F7-2842-4926-88A7-49FC6D00D77B}"/>
              </a:ext>
            </a:extLst>
          </p:cNvPr>
          <p:cNvSpPr>
            <a:spLocks noGrp="1"/>
          </p:cNvSpPr>
          <p:nvPr>
            <p:ph type="ftr" sz="quarter" idx="11"/>
          </p:nvPr>
        </p:nvSpPr>
        <p:spPr>
          <a:xfrm>
            <a:off x="487178" y="6553200"/>
            <a:ext cx="764717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1C0EAC98-F15D-49D8-9DDB-48664DD2738E}"/>
              </a:ext>
            </a:extLst>
          </p:cNvPr>
          <p:cNvSpPr>
            <a:spLocks noGrp="1"/>
          </p:cNvSpPr>
          <p:nvPr>
            <p:ph type="sldNum" sz="quarter" idx="12"/>
          </p:nvPr>
        </p:nvSpPr>
        <p:spPr>
          <a:xfrm>
            <a:off x="6523222" y="6569075"/>
            <a:ext cx="2133600" cy="273050"/>
          </a:xfrm>
        </p:spPr>
        <p:txBody>
          <a:bodyPr/>
          <a:lstStyle/>
          <a:p>
            <a:pPr>
              <a:defRPr/>
            </a:pPr>
            <a:r>
              <a:rPr lang="en-US" altLang="en-US" dirty="0"/>
              <a:t>13-26</a:t>
            </a:r>
          </a:p>
        </p:txBody>
      </p:sp>
      <p:pic>
        <p:nvPicPr>
          <p:cNvPr id="8" name="Picture 7">
            <a:extLst>
              <a:ext uri="{FF2B5EF4-FFF2-40B4-BE49-F238E27FC236}">
                <a16:creationId xmlns:a16="http://schemas.microsoft.com/office/drawing/2014/main" id="{A3508518-D7B0-4036-8C1A-B832E5E63734}"/>
              </a:ext>
            </a:extLst>
          </p:cNvPr>
          <p:cNvPicPr>
            <a:picLocks noChangeAspect="1"/>
          </p:cNvPicPr>
          <p:nvPr/>
        </p:nvPicPr>
        <p:blipFill>
          <a:blip r:embed="rId3"/>
          <a:stretch>
            <a:fillRect/>
          </a:stretch>
        </p:blipFill>
        <p:spPr>
          <a:xfrm>
            <a:off x="2350294" y="5316537"/>
            <a:ext cx="4362450" cy="1114425"/>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9700" name="Rectangle 2"/>
          <p:cNvSpPr>
            <a:spLocks noGrp="1" noChangeArrowheads="1"/>
          </p:cNvSpPr>
          <p:nvPr>
            <p:ph type="title" idx="4294967295"/>
          </p:nvPr>
        </p:nvSpPr>
        <p:spPr/>
        <p:txBody>
          <a:bodyPr anchor="ctr"/>
          <a:lstStyle/>
          <a:p>
            <a:pPr eaLnBrk="1" hangingPunct="1"/>
            <a:r>
              <a:rPr lang="en-US" altLang="en-US" sz="3500" dirty="0"/>
              <a:t>Balance Sheet Regulations (Continued)</a:t>
            </a:r>
          </a:p>
        </p:txBody>
      </p:sp>
      <p:sp>
        <p:nvSpPr>
          <p:cNvPr id="29701" name="Rectangle 3"/>
          <p:cNvSpPr>
            <a:spLocks noGrp="1" noChangeArrowheads="1"/>
          </p:cNvSpPr>
          <p:nvPr>
            <p:ph type="body" sz="half" idx="4294967295"/>
          </p:nvPr>
        </p:nvSpPr>
        <p:spPr>
          <a:xfrm>
            <a:off x="208723" y="1719262"/>
            <a:ext cx="86967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b="1" dirty="0"/>
              <a:t>Regulations on capital adequacy (leverage)</a:t>
            </a:r>
            <a:endParaRPr lang="en-US" altLang="en-US" sz="2300" dirty="0"/>
          </a:p>
          <a:p>
            <a:pPr lvl="1" eaLnBrk="1" hangingPunct="1"/>
            <a:r>
              <a:rPr lang="en-US" altLang="en-US" sz="2100" b="1" dirty="0"/>
              <a:t>Basel Agreement </a:t>
            </a:r>
            <a:r>
              <a:rPr lang="en-US" altLang="en-US" sz="2100" dirty="0"/>
              <a:t>(i.e., Basel I) imposed risk-based capital ratios on banks in major industrialized countries</a:t>
            </a:r>
          </a:p>
          <a:p>
            <a:pPr lvl="1" eaLnBrk="1" hangingPunct="1"/>
            <a:r>
              <a:rPr lang="en-US" altLang="en-US" sz="2100" dirty="0"/>
              <a:t>Basel II of 2006 allowed for a range of options for addressing both credit risk and operational risk, but the financial crisis of 2008-2009 revealed weaknesses with Basel II</a:t>
            </a:r>
          </a:p>
          <a:p>
            <a:pPr lvl="1" eaLnBrk="1" hangingPunct="1"/>
            <a:r>
              <a:rPr lang="en-US" altLang="en-US" sz="2100" dirty="0"/>
              <a:t>Basel 2.5 was passed in 2009 (effective 2013) and updated capital requirements on market risk from banks’ trading operations</a:t>
            </a:r>
          </a:p>
          <a:p>
            <a:pPr lvl="1" eaLnBrk="1" hangingPunct="1"/>
            <a:r>
              <a:rPr lang="en-US" altLang="en-US" sz="2100" dirty="0"/>
              <a:t>Basel III was passed in 2010 (fully effective in 2019) and the goal is to raise the quality, consistency, and transparency of the capital base of banks to withstand credit risk and to strengthen the risk coverage of the capital framework</a:t>
            </a:r>
          </a:p>
          <a:p>
            <a:pPr lvl="1" eaLnBrk="1" hangingPunct="1"/>
            <a:endParaRPr lang="en-US" altLang="en-US" sz="1900" dirty="0"/>
          </a:p>
        </p:txBody>
      </p:sp>
      <p:sp>
        <p:nvSpPr>
          <p:cNvPr id="6" name="Footer Placeholder 3">
            <a:extLst>
              <a:ext uri="{FF2B5EF4-FFF2-40B4-BE49-F238E27FC236}">
                <a16:creationId xmlns:a16="http://schemas.microsoft.com/office/drawing/2014/main" id="{DE08B5DC-0970-4D10-9794-52BE87DB5C2D}"/>
              </a:ext>
            </a:extLst>
          </p:cNvPr>
          <p:cNvSpPr>
            <a:spLocks noGrp="1"/>
          </p:cNvSpPr>
          <p:nvPr>
            <p:ph type="ftr" sz="quarter" idx="11"/>
          </p:nvPr>
        </p:nvSpPr>
        <p:spPr>
          <a:xfrm>
            <a:off x="828054" y="6553200"/>
            <a:ext cx="745807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877F8749-6A55-44DC-B381-6B8FB70E8DFF}"/>
              </a:ext>
            </a:extLst>
          </p:cNvPr>
          <p:cNvSpPr>
            <a:spLocks noGrp="1"/>
          </p:cNvSpPr>
          <p:nvPr>
            <p:ph type="sldNum" sz="quarter" idx="12"/>
          </p:nvPr>
        </p:nvSpPr>
        <p:spPr>
          <a:xfrm>
            <a:off x="6523222" y="6569075"/>
            <a:ext cx="2133600" cy="273050"/>
          </a:xfrm>
        </p:spPr>
        <p:txBody>
          <a:bodyPr/>
          <a:lstStyle/>
          <a:p>
            <a:pPr>
              <a:defRPr/>
            </a:pPr>
            <a:r>
              <a:rPr lang="en-US" altLang="en-US" dirty="0"/>
              <a:t>13-27</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9700" name="Rectangle 2"/>
          <p:cNvSpPr>
            <a:spLocks noGrp="1" noChangeArrowheads="1"/>
          </p:cNvSpPr>
          <p:nvPr>
            <p:ph type="title" idx="4294967295"/>
          </p:nvPr>
        </p:nvSpPr>
        <p:spPr/>
        <p:txBody>
          <a:bodyPr anchor="ctr"/>
          <a:lstStyle/>
          <a:p>
            <a:pPr eaLnBrk="1" hangingPunct="1"/>
            <a:r>
              <a:rPr lang="en-US" altLang="en-US" sz="3500" dirty="0"/>
              <a:t>Capital Ratios</a:t>
            </a:r>
          </a:p>
        </p:txBody>
      </p:sp>
      <p:sp>
        <p:nvSpPr>
          <p:cNvPr id="29701" name="Rectangle 3"/>
          <p:cNvSpPr>
            <a:spLocks noGrp="1" noChangeArrowheads="1"/>
          </p:cNvSpPr>
          <p:nvPr>
            <p:ph type="body" sz="half" idx="4294967295"/>
          </p:nvPr>
        </p:nvSpPr>
        <p:spPr>
          <a:xfrm>
            <a:off x="208723" y="1719262"/>
            <a:ext cx="86967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Under Basel III, DIs must calculate and monitor four capital ratios:</a:t>
            </a:r>
          </a:p>
          <a:p>
            <a:pPr lvl="1" eaLnBrk="1" hangingPunct="1"/>
            <a:endParaRPr lang="en-US" altLang="en-US" sz="1900" dirty="0"/>
          </a:p>
        </p:txBody>
      </p:sp>
      <p:sp>
        <p:nvSpPr>
          <p:cNvPr id="6" name="Footer Placeholder 3">
            <a:extLst>
              <a:ext uri="{FF2B5EF4-FFF2-40B4-BE49-F238E27FC236}">
                <a16:creationId xmlns:a16="http://schemas.microsoft.com/office/drawing/2014/main" id="{DE08B5DC-0970-4D10-9794-52BE87DB5C2D}"/>
              </a:ext>
            </a:extLst>
          </p:cNvPr>
          <p:cNvSpPr>
            <a:spLocks noGrp="1"/>
          </p:cNvSpPr>
          <p:nvPr>
            <p:ph type="ftr" sz="quarter" idx="11"/>
          </p:nvPr>
        </p:nvSpPr>
        <p:spPr>
          <a:xfrm>
            <a:off x="942354" y="6553200"/>
            <a:ext cx="722947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877F8749-6A55-44DC-B381-6B8FB70E8DFF}"/>
              </a:ext>
            </a:extLst>
          </p:cNvPr>
          <p:cNvSpPr>
            <a:spLocks noGrp="1"/>
          </p:cNvSpPr>
          <p:nvPr>
            <p:ph type="sldNum" sz="quarter" idx="12"/>
          </p:nvPr>
        </p:nvSpPr>
        <p:spPr>
          <a:xfrm>
            <a:off x="6523222" y="6569075"/>
            <a:ext cx="2133600" cy="273050"/>
          </a:xfrm>
        </p:spPr>
        <p:txBody>
          <a:bodyPr/>
          <a:lstStyle/>
          <a:p>
            <a:pPr>
              <a:defRPr/>
            </a:pPr>
            <a:r>
              <a:rPr lang="en-US" altLang="en-US" dirty="0"/>
              <a:t>13-28</a:t>
            </a:r>
          </a:p>
        </p:txBody>
      </p:sp>
      <p:pic>
        <p:nvPicPr>
          <p:cNvPr id="3" name="Picture 2">
            <a:extLst>
              <a:ext uri="{FF2B5EF4-FFF2-40B4-BE49-F238E27FC236}">
                <a16:creationId xmlns:a16="http://schemas.microsoft.com/office/drawing/2014/main" id="{178E03FA-6817-4361-BAAB-7CDAA3808E6F}"/>
              </a:ext>
            </a:extLst>
          </p:cNvPr>
          <p:cNvPicPr>
            <a:picLocks noChangeAspect="1"/>
          </p:cNvPicPr>
          <p:nvPr/>
        </p:nvPicPr>
        <p:blipFill>
          <a:blip r:embed="rId3"/>
          <a:stretch>
            <a:fillRect/>
          </a:stretch>
        </p:blipFill>
        <p:spPr>
          <a:xfrm>
            <a:off x="328612" y="2752931"/>
            <a:ext cx="8486775" cy="3419475"/>
          </a:xfrm>
          <a:prstGeom prst="rect">
            <a:avLst/>
          </a:prstGeom>
        </p:spPr>
      </p:pic>
    </p:spTree>
    <p:extLst>
      <p:ext uri="{BB962C8B-B14F-4D97-AF65-F5344CB8AC3E}">
        <p14:creationId xmlns:p14="http://schemas.microsoft.com/office/powerpoint/2010/main" val="30394073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32772" name="Rectangle 2"/>
          <p:cNvSpPr>
            <a:spLocks noGrp="1" noChangeArrowheads="1"/>
          </p:cNvSpPr>
          <p:nvPr>
            <p:ph type="title"/>
          </p:nvPr>
        </p:nvSpPr>
        <p:spPr/>
        <p:txBody>
          <a:bodyPr anchor="ctr"/>
          <a:lstStyle/>
          <a:p>
            <a:pPr eaLnBrk="1" hangingPunct="1"/>
            <a:r>
              <a:rPr lang="en-US" altLang="en-US" sz="3300" dirty="0"/>
              <a:t>Specifications of Capital Categories for Prompt Corrective Action </a:t>
            </a:r>
          </a:p>
        </p:txBody>
      </p:sp>
      <p:pic>
        <p:nvPicPr>
          <p:cNvPr id="6" name="Content Placeholder 5">
            <a:extLst>
              <a:ext uri="{FF2B5EF4-FFF2-40B4-BE49-F238E27FC236}">
                <a16:creationId xmlns:a16="http://schemas.microsoft.com/office/drawing/2014/main" id="{4A250FB3-D30B-4E2C-B166-D33DCB126393}"/>
              </a:ext>
            </a:extLst>
          </p:cNvPr>
          <p:cNvPicPr>
            <a:picLocks noGrp="1" noChangeAspect="1"/>
          </p:cNvPicPr>
          <p:nvPr>
            <p:ph idx="1"/>
          </p:nvPr>
        </p:nvPicPr>
        <p:blipFill>
          <a:blip r:embed="rId3"/>
          <a:stretch>
            <a:fillRect/>
          </a:stretch>
        </p:blipFill>
        <p:spPr>
          <a:xfrm>
            <a:off x="457200" y="1722438"/>
            <a:ext cx="8224756" cy="4411662"/>
          </a:xfrm>
        </p:spPr>
      </p:pic>
      <p:sp>
        <p:nvSpPr>
          <p:cNvPr id="9" name="Footer Placeholder 3">
            <a:extLst>
              <a:ext uri="{FF2B5EF4-FFF2-40B4-BE49-F238E27FC236}">
                <a16:creationId xmlns:a16="http://schemas.microsoft.com/office/drawing/2014/main" id="{0DFEAECF-44BA-456F-A31D-2648BF34CB1B}"/>
              </a:ext>
            </a:extLst>
          </p:cNvPr>
          <p:cNvSpPr>
            <a:spLocks noGrp="1"/>
          </p:cNvSpPr>
          <p:nvPr>
            <p:ph type="ftr" sz="quarter" idx="11"/>
          </p:nvPr>
        </p:nvSpPr>
        <p:spPr>
          <a:xfrm>
            <a:off x="681037" y="6553200"/>
            <a:ext cx="7781925" cy="304800"/>
          </a:xfrm>
        </p:spPr>
        <p:txBody>
          <a:bodyPr/>
          <a:lstStyle/>
          <a:p>
            <a:pPr>
              <a:defRPr/>
            </a:pPr>
            <a:r>
              <a:rPr lang="en-US" altLang="en-US" dirty="0"/>
              <a:t>©McGraw Hill LLC. All rights reserved. No reproduction or distribution without the prior written consent of McGraw Hill. </a:t>
            </a:r>
          </a:p>
        </p:txBody>
      </p:sp>
      <p:sp>
        <p:nvSpPr>
          <p:cNvPr id="10" name="Slide Number Placeholder 2">
            <a:extLst>
              <a:ext uri="{FF2B5EF4-FFF2-40B4-BE49-F238E27FC236}">
                <a16:creationId xmlns:a16="http://schemas.microsoft.com/office/drawing/2014/main" id="{31582675-BCF7-4776-A204-F6F1C54B932A}"/>
              </a:ext>
            </a:extLst>
          </p:cNvPr>
          <p:cNvSpPr>
            <a:spLocks noGrp="1"/>
          </p:cNvSpPr>
          <p:nvPr>
            <p:ph type="sldNum" sz="quarter" idx="12"/>
          </p:nvPr>
        </p:nvSpPr>
        <p:spPr>
          <a:xfrm>
            <a:off x="6523222" y="6569075"/>
            <a:ext cx="2133600" cy="273050"/>
          </a:xfrm>
        </p:spPr>
        <p:txBody>
          <a:bodyPr/>
          <a:lstStyle/>
          <a:p>
            <a:pPr>
              <a:defRPr/>
            </a:pPr>
            <a:r>
              <a:rPr lang="en-US" altLang="en-US" dirty="0"/>
              <a:t>13-29</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Types of Regulation and The Regulators</a:t>
            </a:r>
          </a:p>
        </p:txBody>
      </p:sp>
      <p:sp>
        <p:nvSpPr>
          <p:cNvPr id="4101" name="Rectangle 3"/>
          <p:cNvSpPr>
            <a:spLocks noGrp="1" noChangeArrowheads="1"/>
          </p:cNvSpPr>
          <p:nvPr>
            <p:ph type="body" sz="half" idx="4294967295"/>
          </p:nvPr>
        </p:nvSpPr>
        <p:spPr>
          <a:xfrm>
            <a:off x="457200" y="1719263"/>
            <a:ext cx="8148638" cy="467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Six types of regulations seek to enhance the net social benefits of commercial banks’ services to the economy:</a:t>
            </a:r>
          </a:p>
          <a:p>
            <a:pPr marL="801687" lvl="1" indent="-457200" eaLnBrk="1" hangingPunct="1">
              <a:spcBef>
                <a:spcPts val="250"/>
              </a:spcBef>
              <a:buFont typeface="+mj-lt"/>
              <a:buAutoNum type="arabicPeriod"/>
            </a:pPr>
            <a:r>
              <a:rPr lang="en-US" altLang="en-US" sz="2100" dirty="0"/>
              <a:t>Safety and soundness regulation</a:t>
            </a:r>
          </a:p>
          <a:p>
            <a:pPr marL="801687" lvl="1" indent="-457200" eaLnBrk="1" hangingPunct="1">
              <a:spcBef>
                <a:spcPts val="250"/>
              </a:spcBef>
              <a:buFont typeface="+mj-lt"/>
              <a:buAutoNum type="arabicPeriod"/>
            </a:pPr>
            <a:r>
              <a:rPr lang="en-US" altLang="en-US" sz="2100" dirty="0"/>
              <a:t>Monetary policy regulation</a:t>
            </a:r>
          </a:p>
          <a:p>
            <a:pPr marL="801687" lvl="1" indent="-457200" eaLnBrk="1" hangingPunct="1">
              <a:spcBef>
                <a:spcPts val="250"/>
              </a:spcBef>
              <a:buFont typeface="+mj-lt"/>
              <a:buAutoNum type="arabicPeriod"/>
            </a:pPr>
            <a:r>
              <a:rPr lang="en-US" altLang="en-US" sz="2100" dirty="0"/>
              <a:t>Credit allocation regulation</a:t>
            </a:r>
          </a:p>
          <a:p>
            <a:pPr marL="801687" lvl="1" indent="-457200" eaLnBrk="1" hangingPunct="1">
              <a:spcBef>
                <a:spcPts val="250"/>
              </a:spcBef>
              <a:buFont typeface="+mj-lt"/>
              <a:buAutoNum type="arabicPeriod"/>
            </a:pPr>
            <a:r>
              <a:rPr lang="en-US" altLang="en-US" sz="2100" dirty="0"/>
              <a:t>Consumer protection regulation</a:t>
            </a:r>
          </a:p>
          <a:p>
            <a:pPr marL="801687" lvl="1" indent="-457200" eaLnBrk="1" hangingPunct="1">
              <a:spcBef>
                <a:spcPts val="250"/>
              </a:spcBef>
              <a:buFont typeface="+mj-lt"/>
              <a:buAutoNum type="arabicPeriod"/>
            </a:pPr>
            <a:r>
              <a:rPr lang="en-US" altLang="en-US" sz="2100" dirty="0"/>
              <a:t>Investor protection regulation</a:t>
            </a:r>
          </a:p>
          <a:p>
            <a:pPr marL="801687" lvl="1" indent="-457200" eaLnBrk="1" hangingPunct="1">
              <a:spcBef>
                <a:spcPts val="250"/>
              </a:spcBef>
              <a:buFont typeface="+mj-lt"/>
              <a:buAutoNum type="arabicPeriod"/>
            </a:pPr>
            <a:r>
              <a:rPr lang="en-US" altLang="en-US" sz="2100" dirty="0"/>
              <a:t>Entry and chartering regulation</a:t>
            </a:r>
          </a:p>
          <a:p>
            <a:pPr marL="452437" indent="-457200" eaLnBrk="1" hangingPunct="1">
              <a:spcBef>
                <a:spcPts val="250"/>
              </a:spcBef>
              <a:buFont typeface="+mj-lt"/>
              <a:buAutoNum type="arabicPeriod"/>
            </a:pPr>
            <a:endParaRPr lang="en-US" altLang="en-US" sz="2500" dirty="0"/>
          </a:p>
          <a:p>
            <a:pPr marL="452437" indent="-457200" eaLnBrk="1" hangingPunct="1">
              <a:spcBef>
                <a:spcPts val="250"/>
              </a:spcBef>
            </a:pPr>
            <a:r>
              <a:rPr lang="en-US" altLang="en-US" sz="2300" dirty="0"/>
              <a:t>Regulations can be imposed at the federal or the state level and occasionally at the international level, as in the case of bank capital requirements</a:t>
            </a:r>
          </a:p>
        </p:txBody>
      </p:sp>
      <p:sp>
        <p:nvSpPr>
          <p:cNvPr id="5" name="Footer Placeholder 3">
            <a:extLst>
              <a:ext uri="{FF2B5EF4-FFF2-40B4-BE49-F238E27FC236}">
                <a16:creationId xmlns:a16="http://schemas.microsoft.com/office/drawing/2014/main" id="{8B02A3C1-ABA7-4138-A815-0228AF743871}"/>
              </a:ext>
            </a:extLst>
          </p:cNvPr>
          <p:cNvSpPr>
            <a:spLocks noGrp="1"/>
          </p:cNvSpPr>
          <p:nvPr>
            <p:ph type="ftr" sz="quarter" idx="11"/>
          </p:nvPr>
        </p:nvSpPr>
        <p:spPr>
          <a:xfrm>
            <a:off x="721519" y="6553200"/>
            <a:ext cx="76200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4FA1F3F-37AC-4286-9BEE-791602B3D544}"/>
              </a:ext>
            </a:extLst>
          </p:cNvPr>
          <p:cNvSpPr>
            <a:spLocks noGrp="1"/>
          </p:cNvSpPr>
          <p:nvPr>
            <p:ph type="sldNum" sz="quarter" idx="12"/>
          </p:nvPr>
        </p:nvSpPr>
        <p:spPr>
          <a:xfrm>
            <a:off x="6523222" y="6569075"/>
            <a:ext cx="2133600" cy="273050"/>
          </a:xfrm>
        </p:spPr>
        <p:txBody>
          <a:bodyPr/>
          <a:lstStyle/>
          <a:p>
            <a:pPr>
              <a:defRPr/>
            </a:pPr>
            <a:r>
              <a:rPr lang="en-US" altLang="en-US" dirty="0"/>
              <a:t>13-3</a:t>
            </a:r>
          </a:p>
        </p:txBody>
      </p:sp>
    </p:spTree>
    <p:extLst>
      <p:ext uri="{BB962C8B-B14F-4D97-AF65-F5344CB8AC3E}">
        <p14:creationId xmlns:p14="http://schemas.microsoft.com/office/powerpoint/2010/main" val="2600223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34820" name="Rectangle 2"/>
          <p:cNvSpPr>
            <a:spLocks noGrp="1" noChangeArrowheads="1"/>
          </p:cNvSpPr>
          <p:nvPr>
            <p:ph type="title" idx="4294967295"/>
          </p:nvPr>
        </p:nvSpPr>
        <p:spPr/>
        <p:txBody>
          <a:bodyPr anchor="ctr"/>
          <a:lstStyle/>
          <a:p>
            <a:pPr eaLnBrk="1" hangingPunct="1"/>
            <a:r>
              <a:rPr lang="en-US" altLang="en-US" sz="3500" dirty="0"/>
              <a:t>Balance Sheet Regulation (Concluded)</a:t>
            </a:r>
          </a:p>
        </p:txBody>
      </p:sp>
      <p:sp>
        <p:nvSpPr>
          <p:cNvPr id="34821"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In measuring a DI’s capital adequacy, its capital is the standard by which each of these risks is measured</a:t>
            </a:r>
          </a:p>
          <a:p>
            <a:pPr eaLnBrk="1" hangingPunct="1"/>
            <a:r>
              <a:rPr lang="en-US" altLang="en-US" sz="2300" b="1" dirty="0"/>
              <a:t>Risk-weighted assets </a:t>
            </a:r>
            <a:r>
              <a:rPr lang="en-US" altLang="en-US" sz="2300" dirty="0"/>
              <a:t>are made up of risk-weighted on- and off-balance sheet assets</a:t>
            </a:r>
          </a:p>
          <a:p>
            <a:pPr eaLnBrk="1" hangingPunct="1"/>
            <a:r>
              <a:rPr lang="en-US" altLang="en-US" sz="2300" dirty="0"/>
              <a:t>Basel III introduced a </a:t>
            </a:r>
            <a:r>
              <a:rPr lang="en-US" altLang="en-US" sz="2300" i="1" dirty="0"/>
              <a:t>capital conservation buffer </a:t>
            </a:r>
            <a:r>
              <a:rPr lang="en-US" altLang="en-US" sz="2300" dirty="0"/>
              <a:t>designed to ensure DIs build up a capital surplus</a:t>
            </a:r>
          </a:p>
          <a:p>
            <a:pPr eaLnBrk="1" hangingPunct="1"/>
            <a:r>
              <a:rPr lang="en-US" altLang="en-US" sz="2300" dirty="0"/>
              <a:t>Basel III also introduced a </a:t>
            </a:r>
            <a:r>
              <a:rPr lang="en-US" altLang="en-US" sz="2300" i="1" dirty="0"/>
              <a:t>countercyclical capital buffer </a:t>
            </a:r>
            <a:r>
              <a:rPr lang="en-US" altLang="en-US" sz="2300" dirty="0"/>
              <a:t>that may be declared by any country experiencing excess aggregate credit growth</a:t>
            </a:r>
          </a:p>
          <a:p>
            <a:pPr eaLnBrk="1" hangingPunct="1"/>
            <a:r>
              <a:rPr lang="en-US" altLang="en-US" sz="2300" dirty="0"/>
              <a:t>BIS imposed an additional common equity Tier I surcharge on </a:t>
            </a:r>
            <a:r>
              <a:rPr lang="en-US" altLang="en-US" sz="2300" i="1" dirty="0"/>
              <a:t>global systemically important banks</a:t>
            </a:r>
          </a:p>
        </p:txBody>
      </p:sp>
      <p:sp>
        <p:nvSpPr>
          <p:cNvPr id="8" name="Footer Placeholder 3">
            <a:extLst>
              <a:ext uri="{FF2B5EF4-FFF2-40B4-BE49-F238E27FC236}">
                <a16:creationId xmlns:a16="http://schemas.microsoft.com/office/drawing/2014/main" id="{7302EFA4-0561-4777-801D-CE1A7FFD879D}"/>
              </a:ext>
            </a:extLst>
          </p:cNvPr>
          <p:cNvSpPr>
            <a:spLocks noGrp="1"/>
          </p:cNvSpPr>
          <p:nvPr>
            <p:ph type="ftr" sz="quarter" idx="11"/>
          </p:nvPr>
        </p:nvSpPr>
        <p:spPr>
          <a:xfrm>
            <a:off x="890587" y="6553200"/>
            <a:ext cx="7362825"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8DF59D92-8D54-42B0-91D6-2DE12CFD6E1C}"/>
              </a:ext>
            </a:extLst>
          </p:cNvPr>
          <p:cNvSpPr>
            <a:spLocks noGrp="1"/>
          </p:cNvSpPr>
          <p:nvPr>
            <p:ph type="sldNum" sz="quarter" idx="12"/>
          </p:nvPr>
        </p:nvSpPr>
        <p:spPr>
          <a:xfrm>
            <a:off x="6523222" y="6569075"/>
            <a:ext cx="2133600" cy="273050"/>
          </a:xfrm>
        </p:spPr>
        <p:txBody>
          <a:bodyPr/>
          <a:lstStyle/>
          <a:p>
            <a:pPr>
              <a:defRPr/>
            </a:pPr>
            <a:r>
              <a:rPr lang="en-US" altLang="en-US" dirty="0"/>
              <a:t>13-30</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p:txBody>
          <a:bodyPr anchor="ctr"/>
          <a:lstStyle/>
          <a:p>
            <a:pPr eaLnBrk="1" hangingPunct="1"/>
            <a:r>
              <a:rPr lang="en-US" altLang="en-US" sz="3500" dirty="0"/>
              <a:t>Foreign vs. Domestic Regulation: Regulation of U.S. Banks in Foreign Countries</a:t>
            </a:r>
          </a:p>
        </p:txBody>
      </p:sp>
      <p:sp>
        <p:nvSpPr>
          <p:cNvPr id="35845" name="Rectangle 3"/>
          <p:cNvSpPr>
            <a:spLocks noGrp="1" noChangeArrowheads="1"/>
          </p:cNvSpPr>
          <p:nvPr>
            <p:ph type="body" sz="half" idx="4294967295"/>
          </p:nvPr>
        </p:nvSpPr>
        <p:spPr>
          <a:xfrm>
            <a:off x="457200" y="1719263"/>
            <a:ext cx="8148638" cy="474117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b="1" dirty="0"/>
              <a:t>Overseas Direct Investment Control Act of 1964</a:t>
            </a:r>
            <a:r>
              <a:rPr lang="en-US" altLang="en-US" sz="2300" dirty="0"/>
              <a:t> restricted U.S. banks’ ability to lend to U.S. corporations that wanted to make foreign investments</a:t>
            </a:r>
          </a:p>
          <a:p>
            <a:pPr eaLnBrk="1" hangingPunct="1">
              <a:spcBef>
                <a:spcPts val="250"/>
              </a:spcBef>
            </a:pPr>
            <a:endParaRPr lang="en-US" altLang="en-US" sz="2300" dirty="0"/>
          </a:p>
          <a:p>
            <a:pPr eaLnBrk="1" hangingPunct="1">
              <a:spcBef>
                <a:spcPts val="250"/>
              </a:spcBef>
            </a:pPr>
            <a:r>
              <a:rPr lang="en-US" altLang="en-US" sz="2300" dirty="0"/>
              <a:t>Offshore funding and lending in dollars created the beginning of the </a:t>
            </a:r>
            <a:r>
              <a:rPr lang="en-US" altLang="en-US" sz="2300" i="1" dirty="0"/>
              <a:t>Eurodollar market</a:t>
            </a:r>
          </a:p>
          <a:p>
            <a:pPr eaLnBrk="1" hangingPunct="1">
              <a:spcBef>
                <a:spcPts val="250"/>
              </a:spcBef>
            </a:pPr>
            <a:endParaRPr lang="en-US" altLang="en-US" sz="2300" i="1" dirty="0"/>
          </a:p>
          <a:p>
            <a:pPr eaLnBrk="1" hangingPunct="1">
              <a:spcBef>
                <a:spcPts val="250"/>
              </a:spcBef>
            </a:pPr>
            <a:r>
              <a:rPr lang="en-US" altLang="en-US" sz="2300" b="1" dirty="0"/>
              <a:t>USA Patriot Act of 2001 </a:t>
            </a:r>
            <a:r>
              <a:rPr lang="en-US" altLang="en-US" sz="2300" dirty="0"/>
              <a:t>amended the Bank Secrecy Act in establishing standards for screening customers who open accounts at financial institutions</a:t>
            </a:r>
          </a:p>
        </p:txBody>
      </p:sp>
      <p:sp>
        <p:nvSpPr>
          <p:cNvPr id="5" name="Footer Placeholder 3">
            <a:extLst>
              <a:ext uri="{FF2B5EF4-FFF2-40B4-BE49-F238E27FC236}">
                <a16:creationId xmlns:a16="http://schemas.microsoft.com/office/drawing/2014/main" id="{C0F2D64A-737C-4DFA-85BD-1282A40EA6BA}"/>
              </a:ext>
            </a:extLst>
          </p:cNvPr>
          <p:cNvSpPr>
            <a:spLocks noGrp="1"/>
          </p:cNvSpPr>
          <p:nvPr>
            <p:ph type="ftr" sz="quarter" idx="11"/>
          </p:nvPr>
        </p:nvSpPr>
        <p:spPr>
          <a:xfrm>
            <a:off x="721519" y="6543675"/>
            <a:ext cx="76200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E00F4C0-CC33-4D0A-8965-D2CAC268FE1B}"/>
              </a:ext>
            </a:extLst>
          </p:cNvPr>
          <p:cNvSpPr>
            <a:spLocks noGrp="1"/>
          </p:cNvSpPr>
          <p:nvPr>
            <p:ph type="sldNum" sz="quarter" idx="12"/>
          </p:nvPr>
        </p:nvSpPr>
        <p:spPr>
          <a:xfrm>
            <a:off x="6523222" y="6569075"/>
            <a:ext cx="2133600" cy="273050"/>
          </a:xfrm>
        </p:spPr>
        <p:txBody>
          <a:bodyPr/>
          <a:lstStyle/>
          <a:p>
            <a:pPr>
              <a:defRPr/>
            </a:pPr>
            <a:r>
              <a:rPr lang="en-US" altLang="en-US" dirty="0"/>
              <a:t>13-31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36868" name="Rectangle 2"/>
          <p:cNvSpPr>
            <a:spLocks noGrp="1" noChangeArrowheads="1"/>
          </p:cNvSpPr>
          <p:nvPr>
            <p:ph type="title" idx="4294967295"/>
          </p:nvPr>
        </p:nvSpPr>
        <p:spPr/>
        <p:txBody>
          <a:bodyPr anchor="ctr"/>
          <a:lstStyle/>
          <a:p>
            <a:pPr eaLnBrk="1" hangingPunct="1"/>
            <a:r>
              <a:rPr lang="en-US" altLang="en-US" sz="3500" dirty="0"/>
              <a:t>Foreign vs. Domestic Regulation: Regulation of Foreign Banks in the U.S.</a:t>
            </a:r>
          </a:p>
        </p:txBody>
      </p:sp>
      <p:sp>
        <p:nvSpPr>
          <p:cNvPr id="36869" name="Rectangle 3"/>
          <p:cNvSpPr>
            <a:spLocks noGrp="1" noChangeArrowheads="1"/>
          </p:cNvSpPr>
          <p:nvPr>
            <p:ph type="body" sz="half" idx="4294967295"/>
          </p:nvPr>
        </p:nvSpPr>
        <p:spPr>
          <a:xfrm>
            <a:off x="248478" y="1719263"/>
            <a:ext cx="8756374"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spcBef>
                <a:spcPts val="250"/>
              </a:spcBef>
            </a:pPr>
            <a:r>
              <a:rPr lang="en-US" altLang="en-US" sz="2300" b="1" dirty="0"/>
              <a:t>International Banking Act (IBA) of 1978</a:t>
            </a:r>
            <a:r>
              <a:rPr lang="en-US" altLang="en-US" sz="2300" dirty="0"/>
              <a:t> declared foreign banks are to be regulated the same as national domestic banks</a:t>
            </a:r>
          </a:p>
          <a:p>
            <a:pPr lvl="1" eaLnBrk="1" hangingPunct="1">
              <a:lnSpc>
                <a:spcPct val="95000"/>
              </a:lnSpc>
              <a:spcBef>
                <a:spcPts val="250"/>
              </a:spcBef>
            </a:pPr>
            <a:r>
              <a:rPr lang="en-US" altLang="en-US" sz="2000" dirty="0"/>
              <a:t>Foreign banks were required to hold Federal Reserve-specified reserve requirements if their worldwide assets exceeded $1 billion</a:t>
            </a:r>
          </a:p>
          <a:p>
            <a:pPr lvl="1" eaLnBrk="1" hangingPunct="1">
              <a:lnSpc>
                <a:spcPct val="95000"/>
              </a:lnSpc>
              <a:spcBef>
                <a:spcPts val="250"/>
              </a:spcBef>
            </a:pPr>
            <a:r>
              <a:rPr lang="en-US" altLang="en-US" sz="2000" dirty="0"/>
              <a:t>Foreign banks were subject to Federal Reserve examinations, as well as the McFadden and Glass-Steagall Acts</a:t>
            </a:r>
          </a:p>
          <a:p>
            <a:pPr eaLnBrk="1" hangingPunct="1">
              <a:lnSpc>
                <a:spcPct val="95000"/>
              </a:lnSpc>
              <a:spcBef>
                <a:spcPts val="250"/>
              </a:spcBef>
            </a:pPr>
            <a:r>
              <a:rPr lang="en-US" altLang="en-US" sz="2300" b="1" dirty="0"/>
              <a:t>Foreign Bank Supervision Enhancement Act (FBSEA) of 1991</a:t>
            </a:r>
            <a:r>
              <a:rPr lang="en-US" altLang="en-US" sz="2300" dirty="0"/>
              <a:t> extended federal regulatory authority over foreign banking organizations in the U.S.; five main features of the act:</a:t>
            </a:r>
          </a:p>
          <a:p>
            <a:pPr lvl="1" eaLnBrk="1" hangingPunct="1">
              <a:lnSpc>
                <a:spcPct val="95000"/>
              </a:lnSpc>
              <a:spcBef>
                <a:spcPts val="250"/>
              </a:spcBef>
            </a:pPr>
            <a:r>
              <a:rPr lang="en-US" altLang="en-US" sz="2000" dirty="0"/>
              <a:t>Entry</a:t>
            </a:r>
          </a:p>
          <a:p>
            <a:pPr lvl="1" eaLnBrk="1" hangingPunct="1">
              <a:lnSpc>
                <a:spcPct val="95000"/>
              </a:lnSpc>
              <a:spcBef>
                <a:spcPts val="250"/>
              </a:spcBef>
            </a:pPr>
            <a:r>
              <a:rPr lang="en-US" altLang="en-US" sz="2000" dirty="0"/>
              <a:t>Closure</a:t>
            </a:r>
          </a:p>
          <a:p>
            <a:pPr lvl="1" eaLnBrk="1" hangingPunct="1">
              <a:lnSpc>
                <a:spcPct val="95000"/>
              </a:lnSpc>
              <a:spcBef>
                <a:spcPts val="250"/>
              </a:spcBef>
            </a:pPr>
            <a:r>
              <a:rPr lang="en-US" altLang="en-US" sz="2000" dirty="0"/>
              <a:t>Examination</a:t>
            </a:r>
          </a:p>
          <a:p>
            <a:pPr lvl="1" eaLnBrk="1" hangingPunct="1">
              <a:lnSpc>
                <a:spcPct val="95000"/>
              </a:lnSpc>
              <a:spcBef>
                <a:spcPts val="250"/>
              </a:spcBef>
            </a:pPr>
            <a:r>
              <a:rPr lang="en-US" altLang="en-US" sz="2000" dirty="0"/>
              <a:t>Deposit taking</a:t>
            </a:r>
          </a:p>
          <a:p>
            <a:pPr lvl="1" eaLnBrk="1" hangingPunct="1">
              <a:lnSpc>
                <a:spcPct val="95000"/>
              </a:lnSpc>
              <a:spcBef>
                <a:spcPts val="250"/>
              </a:spcBef>
            </a:pPr>
            <a:r>
              <a:rPr lang="en-US" altLang="en-US" sz="2000" dirty="0"/>
              <a:t>Activity powers</a:t>
            </a:r>
          </a:p>
        </p:txBody>
      </p:sp>
      <p:sp>
        <p:nvSpPr>
          <p:cNvPr id="6" name="Footer Placeholder 3">
            <a:extLst>
              <a:ext uri="{FF2B5EF4-FFF2-40B4-BE49-F238E27FC236}">
                <a16:creationId xmlns:a16="http://schemas.microsoft.com/office/drawing/2014/main" id="{FD0F8676-8949-4D29-BF23-9087C1C071DA}"/>
              </a:ext>
            </a:extLst>
          </p:cNvPr>
          <p:cNvSpPr>
            <a:spLocks noGrp="1"/>
          </p:cNvSpPr>
          <p:nvPr>
            <p:ph type="ftr" sz="quarter" idx="11"/>
          </p:nvPr>
        </p:nvSpPr>
        <p:spPr>
          <a:xfrm>
            <a:off x="983352" y="6553200"/>
            <a:ext cx="728662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210F258-CB35-4C4E-B624-C03F1283BD9B}"/>
              </a:ext>
            </a:extLst>
          </p:cNvPr>
          <p:cNvSpPr>
            <a:spLocks noGrp="1"/>
          </p:cNvSpPr>
          <p:nvPr>
            <p:ph type="sldNum" sz="quarter" idx="12"/>
          </p:nvPr>
        </p:nvSpPr>
        <p:spPr>
          <a:xfrm>
            <a:off x="6523222" y="6569075"/>
            <a:ext cx="2133600" cy="273050"/>
          </a:xfrm>
        </p:spPr>
        <p:txBody>
          <a:bodyPr/>
          <a:lstStyle/>
          <a:p>
            <a:pPr>
              <a:defRPr/>
            </a:pPr>
            <a:r>
              <a:rPr lang="en-US" altLang="en-US" dirty="0"/>
              <a:t>13-32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Areas of CB Specialness in Regulation</a:t>
            </a:r>
          </a:p>
        </p:txBody>
      </p:sp>
      <p:sp>
        <p:nvSpPr>
          <p:cNvPr id="5" name="Footer Placeholder 3">
            <a:extLst>
              <a:ext uri="{FF2B5EF4-FFF2-40B4-BE49-F238E27FC236}">
                <a16:creationId xmlns:a16="http://schemas.microsoft.com/office/drawing/2014/main" id="{8B02A3C1-ABA7-4138-A815-0228AF743871}"/>
              </a:ext>
            </a:extLst>
          </p:cNvPr>
          <p:cNvSpPr>
            <a:spLocks noGrp="1"/>
          </p:cNvSpPr>
          <p:nvPr>
            <p:ph type="ftr" sz="quarter" idx="11"/>
          </p:nvPr>
        </p:nvSpPr>
        <p:spPr>
          <a:xfrm>
            <a:off x="795336" y="6553200"/>
            <a:ext cx="755332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4FA1F3F-37AC-4286-9BEE-791602B3D544}"/>
              </a:ext>
            </a:extLst>
          </p:cNvPr>
          <p:cNvSpPr>
            <a:spLocks noGrp="1"/>
          </p:cNvSpPr>
          <p:nvPr>
            <p:ph type="sldNum" sz="quarter" idx="12"/>
          </p:nvPr>
        </p:nvSpPr>
        <p:spPr>
          <a:xfrm>
            <a:off x="6523222" y="6569075"/>
            <a:ext cx="2133600" cy="273050"/>
          </a:xfrm>
        </p:spPr>
        <p:txBody>
          <a:bodyPr/>
          <a:lstStyle/>
          <a:p>
            <a:pPr>
              <a:defRPr/>
            </a:pPr>
            <a:r>
              <a:rPr lang="en-US" altLang="en-US" dirty="0"/>
              <a:t>13-4</a:t>
            </a:r>
          </a:p>
        </p:txBody>
      </p:sp>
      <p:pic>
        <p:nvPicPr>
          <p:cNvPr id="3" name="Picture 2">
            <a:extLst>
              <a:ext uri="{FF2B5EF4-FFF2-40B4-BE49-F238E27FC236}">
                <a16:creationId xmlns:a16="http://schemas.microsoft.com/office/drawing/2014/main" id="{CD99B767-011E-4A43-8B39-645B20FFEF08}"/>
              </a:ext>
            </a:extLst>
          </p:cNvPr>
          <p:cNvPicPr>
            <a:picLocks noChangeAspect="1"/>
          </p:cNvPicPr>
          <p:nvPr/>
        </p:nvPicPr>
        <p:blipFill>
          <a:blip r:embed="rId3"/>
          <a:stretch>
            <a:fillRect/>
          </a:stretch>
        </p:blipFill>
        <p:spPr>
          <a:xfrm>
            <a:off x="293099" y="2008981"/>
            <a:ext cx="8557801" cy="4212915"/>
          </a:xfrm>
          <a:prstGeom prst="rect">
            <a:avLst/>
          </a:prstGeom>
        </p:spPr>
      </p:pic>
    </p:spTree>
    <p:extLst>
      <p:ext uri="{BB962C8B-B14F-4D97-AF65-F5344CB8AC3E}">
        <p14:creationId xmlns:p14="http://schemas.microsoft.com/office/powerpoint/2010/main" val="25255329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Safety and Soundness Regulation</a:t>
            </a:r>
          </a:p>
        </p:txBody>
      </p:sp>
      <p:sp>
        <p:nvSpPr>
          <p:cNvPr id="5125" name="Rectangle 3"/>
          <p:cNvSpPr>
            <a:spLocks noGrp="1" noChangeArrowheads="1"/>
          </p:cNvSpPr>
          <p:nvPr>
            <p:ph type="body" sz="half" idx="4294967295"/>
          </p:nvPr>
        </p:nvSpPr>
        <p:spPr>
          <a:xfrm>
            <a:off x="457200" y="1719263"/>
            <a:ext cx="8148638" cy="476105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Layers of protective mechanisms balance a CB’s profitability against its solvency, liquidity, and other types of risks</a:t>
            </a:r>
          </a:p>
        </p:txBody>
      </p:sp>
      <p:sp>
        <p:nvSpPr>
          <p:cNvPr id="6" name="Footer Placeholder 3">
            <a:extLst>
              <a:ext uri="{FF2B5EF4-FFF2-40B4-BE49-F238E27FC236}">
                <a16:creationId xmlns:a16="http://schemas.microsoft.com/office/drawing/2014/main" id="{84159E69-4BEE-4840-84B6-92517C5D82D8}"/>
              </a:ext>
            </a:extLst>
          </p:cNvPr>
          <p:cNvSpPr>
            <a:spLocks noGrp="1"/>
          </p:cNvSpPr>
          <p:nvPr>
            <p:ph type="ftr" sz="quarter" idx="11"/>
          </p:nvPr>
        </p:nvSpPr>
        <p:spPr>
          <a:xfrm>
            <a:off x="340519" y="6569075"/>
            <a:ext cx="83820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639892C5-0716-499A-BAEE-480B127BE314}"/>
              </a:ext>
            </a:extLst>
          </p:cNvPr>
          <p:cNvSpPr>
            <a:spLocks noGrp="1"/>
          </p:cNvSpPr>
          <p:nvPr>
            <p:ph type="sldNum" sz="quarter" idx="12"/>
          </p:nvPr>
        </p:nvSpPr>
        <p:spPr>
          <a:xfrm>
            <a:off x="6523222" y="6569075"/>
            <a:ext cx="2133600" cy="273050"/>
          </a:xfrm>
        </p:spPr>
        <p:txBody>
          <a:bodyPr/>
          <a:lstStyle/>
          <a:p>
            <a:pPr>
              <a:defRPr/>
            </a:pPr>
            <a:r>
              <a:rPr lang="en-US" altLang="en-US" dirty="0"/>
              <a:t>13-5</a:t>
            </a:r>
          </a:p>
        </p:txBody>
      </p:sp>
      <p:pic>
        <p:nvPicPr>
          <p:cNvPr id="5" name="Picture 4">
            <a:extLst>
              <a:ext uri="{FF2B5EF4-FFF2-40B4-BE49-F238E27FC236}">
                <a16:creationId xmlns:a16="http://schemas.microsoft.com/office/drawing/2014/main" id="{EB774202-444F-44AB-97BE-A0906291D74B}"/>
              </a:ext>
            </a:extLst>
          </p:cNvPr>
          <p:cNvPicPr>
            <a:picLocks noChangeAspect="1"/>
          </p:cNvPicPr>
          <p:nvPr/>
        </p:nvPicPr>
        <p:blipFill>
          <a:blip r:embed="rId3"/>
          <a:stretch>
            <a:fillRect/>
          </a:stretch>
        </p:blipFill>
        <p:spPr>
          <a:xfrm>
            <a:off x="628650" y="3238086"/>
            <a:ext cx="7886700" cy="310515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Safety and Soundness Regulation (Continued)</a:t>
            </a:r>
          </a:p>
        </p:txBody>
      </p:sp>
      <p:sp>
        <p:nvSpPr>
          <p:cNvPr id="5125" name="Rectangle 3"/>
          <p:cNvSpPr>
            <a:spLocks noGrp="1" noChangeArrowheads="1"/>
          </p:cNvSpPr>
          <p:nvPr>
            <p:ph type="body" sz="half" idx="4294967295"/>
          </p:nvPr>
        </p:nvSpPr>
        <p:spPr>
          <a:xfrm>
            <a:off x="457200" y="1719263"/>
            <a:ext cx="8148638" cy="476105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First layer of protection is the diversification of assets</a:t>
            </a:r>
          </a:p>
          <a:p>
            <a:pPr eaLnBrk="1" hangingPunct="1">
              <a:spcBef>
                <a:spcPts val="250"/>
              </a:spcBef>
            </a:pPr>
            <a:r>
              <a:rPr lang="en-US" altLang="en-US" sz="2300" dirty="0"/>
              <a:t>Second layer of protection concerns the minimum level of stockholder capital or equity funds that the owners of a CB need to contribute to the funding of its operations</a:t>
            </a:r>
          </a:p>
          <a:p>
            <a:pPr eaLnBrk="1" hangingPunct="1">
              <a:spcBef>
                <a:spcPts val="250"/>
              </a:spcBef>
            </a:pPr>
            <a:r>
              <a:rPr lang="en-US" altLang="en-US" sz="2300" dirty="0"/>
              <a:t>Third layer of protection is the provision of guarantee funds such as the Depositors Insurance Fund (DIF) for banks</a:t>
            </a:r>
          </a:p>
          <a:p>
            <a:pPr lvl="1" eaLnBrk="1" hangingPunct="1">
              <a:spcBef>
                <a:spcPts val="250"/>
              </a:spcBef>
            </a:pPr>
            <a:r>
              <a:rPr lang="en-US" altLang="en-US" sz="2000" dirty="0"/>
              <a:t>Mitigates a rational incentive depositors otherwise have to withdraw their fund at the first hint of trouble</a:t>
            </a:r>
          </a:p>
          <a:p>
            <a:pPr eaLnBrk="1" hangingPunct="1">
              <a:spcBef>
                <a:spcPts val="250"/>
              </a:spcBef>
            </a:pPr>
            <a:r>
              <a:rPr lang="en-US" altLang="en-US" sz="2300" dirty="0"/>
              <a:t>Fourth layer of regulation involves monitoring and surveillance</a:t>
            </a:r>
          </a:p>
          <a:p>
            <a:pPr lvl="1" eaLnBrk="1" hangingPunct="1">
              <a:spcBef>
                <a:spcPts val="250"/>
              </a:spcBef>
            </a:pPr>
            <a:r>
              <a:rPr lang="en-US" altLang="en-US" sz="2000" dirty="0"/>
              <a:t>Involves on-site examination of the CB by regulators as well as the CB’s production of accounting statements and reports on a timely basis for off-site evaluation</a:t>
            </a:r>
          </a:p>
        </p:txBody>
      </p:sp>
      <p:sp>
        <p:nvSpPr>
          <p:cNvPr id="6" name="Footer Placeholder 3">
            <a:extLst>
              <a:ext uri="{FF2B5EF4-FFF2-40B4-BE49-F238E27FC236}">
                <a16:creationId xmlns:a16="http://schemas.microsoft.com/office/drawing/2014/main" id="{84159E69-4BEE-4840-84B6-92517C5D82D8}"/>
              </a:ext>
            </a:extLst>
          </p:cNvPr>
          <p:cNvSpPr>
            <a:spLocks noGrp="1"/>
          </p:cNvSpPr>
          <p:nvPr>
            <p:ph type="ftr" sz="quarter" idx="11"/>
          </p:nvPr>
        </p:nvSpPr>
        <p:spPr>
          <a:xfrm>
            <a:off x="942975" y="6562725"/>
            <a:ext cx="725805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639892C5-0716-499A-BAEE-480B127BE314}"/>
              </a:ext>
            </a:extLst>
          </p:cNvPr>
          <p:cNvSpPr>
            <a:spLocks noGrp="1"/>
          </p:cNvSpPr>
          <p:nvPr>
            <p:ph type="sldNum" sz="quarter" idx="12"/>
          </p:nvPr>
        </p:nvSpPr>
        <p:spPr>
          <a:xfrm>
            <a:off x="6523222" y="6569075"/>
            <a:ext cx="2133600" cy="273050"/>
          </a:xfrm>
        </p:spPr>
        <p:txBody>
          <a:bodyPr/>
          <a:lstStyle/>
          <a:p>
            <a:pPr>
              <a:defRPr/>
            </a:pPr>
            <a:r>
              <a:rPr lang="en-US" altLang="en-US" dirty="0"/>
              <a:t>13-6</a:t>
            </a:r>
          </a:p>
        </p:txBody>
      </p:sp>
    </p:spTree>
    <p:extLst>
      <p:ext uri="{BB962C8B-B14F-4D97-AF65-F5344CB8AC3E}">
        <p14:creationId xmlns:p14="http://schemas.microsoft.com/office/powerpoint/2010/main" val="14699923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Safety and Soundness Regulation (Concluded)</a:t>
            </a:r>
          </a:p>
        </p:txBody>
      </p:sp>
      <p:sp>
        <p:nvSpPr>
          <p:cNvPr id="5125" name="Rectangle 3"/>
          <p:cNvSpPr>
            <a:spLocks noGrp="1" noChangeArrowheads="1"/>
          </p:cNvSpPr>
          <p:nvPr>
            <p:ph type="body" sz="half" idx="4294967295"/>
          </p:nvPr>
        </p:nvSpPr>
        <p:spPr>
          <a:xfrm>
            <a:off x="198783" y="1719263"/>
            <a:ext cx="8627165" cy="476105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Regulation is not without costs for those regulated</a:t>
            </a:r>
          </a:p>
          <a:p>
            <a:pPr eaLnBrk="1" hangingPunct="1">
              <a:spcBef>
                <a:spcPts val="250"/>
              </a:spcBef>
            </a:pPr>
            <a:endParaRPr lang="en-US" altLang="en-US" sz="2300" dirty="0"/>
          </a:p>
          <a:p>
            <a:pPr eaLnBrk="1" hangingPunct="1">
              <a:spcBef>
                <a:spcPts val="250"/>
              </a:spcBef>
            </a:pPr>
            <a:r>
              <a:rPr lang="en-US" sz="2300" b="0" i="0" u="none" strike="noStrike" baseline="0" dirty="0"/>
              <a:t>Difference between the private benefits to a CB from being regulated (e.g., insurance fund guarantees) and the private costs it faces from adhering to regulation (e.g., examinations) is its </a:t>
            </a:r>
            <a:r>
              <a:rPr lang="en-US" sz="2300" b="1" i="0" u="none" strike="noStrike" baseline="0" dirty="0"/>
              <a:t>net regulatory burden </a:t>
            </a:r>
          </a:p>
          <a:p>
            <a:pPr lvl="1" eaLnBrk="1" hangingPunct="1">
              <a:spcBef>
                <a:spcPts val="250"/>
              </a:spcBef>
            </a:pPr>
            <a:r>
              <a:rPr lang="en-US" sz="2100" b="0" i="0" u="none" strike="noStrike" baseline="0" dirty="0"/>
              <a:t>Higher the net regulatory burden on CBs, the smaller are the benefits of being regulated compared to the costs of adhering to regulations from a private (CB) owner’s perspective </a:t>
            </a:r>
            <a:endParaRPr lang="en-US" altLang="en-US" sz="2100" dirty="0"/>
          </a:p>
        </p:txBody>
      </p:sp>
      <p:sp>
        <p:nvSpPr>
          <p:cNvPr id="6" name="Footer Placeholder 3">
            <a:extLst>
              <a:ext uri="{FF2B5EF4-FFF2-40B4-BE49-F238E27FC236}">
                <a16:creationId xmlns:a16="http://schemas.microsoft.com/office/drawing/2014/main" id="{84159E69-4BEE-4840-84B6-92517C5D82D8}"/>
              </a:ext>
            </a:extLst>
          </p:cNvPr>
          <p:cNvSpPr>
            <a:spLocks noGrp="1"/>
          </p:cNvSpPr>
          <p:nvPr>
            <p:ph type="ftr" sz="quarter" idx="11"/>
          </p:nvPr>
        </p:nvSpPr>
        <p:spPr>
          <a:xfrm>
            <a:off x="1104900" y="6569075"/>
            <a:ext cx="69342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639892C5-0716-499A-BAEE-480B127BE314}"/>
              </a:ext>
            </a:extLst>
          </p:cNvPr>
          <p:cNvSpPr>
            <a:spLocks noGrp="1"/>
          </p:cNvSpPr>
          <p:nvPr>
            <p:ph type="sldNum" sz="quarter" idx="12"/>
          </p:nvPr>
        </p:nvSpPr>
        <p:spPr>
          <a:xfrm>
            <a:off x="6523222" y="6569075"/>
            <a:ext cx="2133600" cy="273050"/>
          </a:xfrm>
        </p:spPr>
        <p:txBody>
          <a:bodyPr/>
          <a:lstStyle/>
          <a:p>
            <a:pPr>
              <a:defRPr/>
            </a:pPr>
            <a:r>
              <a:rPr lang="en-US" altLang="en-US" dirty="0"/>
              <a:t>13-7</a:t>
            </a:r>
          </a:p>
        </p:txBody>
      </p:sp>
    </p:spTree>
    <p:extLst>
      <p:ext uri="{BB962C8B-B14F-4D97-AF65-F5344CB8AC3E}">
        <p14:creationId xmlns:p14="http://schemas.microsoft.com/office/powerpoint/2010/main" val="31382363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457200" y="204788"/>
            <a:ext cx="7543800" cy="1295400"/>
          </a:xfrm>
        </p:spPr>
        <p:txBody>
          <a:bodyPr anchor="ctr"/>
          <a:lstStyle/>
          <a:p>
            <a:pPr eaLnBrk="1" hangingPunct="1">
              <a:lnSpc>
                <a:spcPct val="90000"/>
              </a:lnSpc>
            </a:pPr>
            <a:r>
              <a:rPr lang="en-US" altLang="en-US" sz="3600" dirty="0"/>
              <a:t>2010 Wall Street Reform and Consumer Protection Act</a:t>
            </a:r>
          </a:p>
        </p:txBody>
      </p:sp>
      <p:sp>
        <p:nvSpPr>
          <p:cNvPr id="6149" name="Rectangle 3"/>
          <p:cNvSpPr>
            <a:spLocks noGrp="1" noChangeArrowheads="1"/>
          </p:cNvSpPr>
          <p:nvPr>
            <p:ph type="body" sz="half" idx="4294967295"/>
          </p:nvPr>
        </p:nvSpPr>
        <p:spPr>
          <a:xfrm>
            <a:off x="457200" y="1719262"/>
            <a:ext cx="8148638" cy="466165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Signed into law by President Obama in July 2010</a:t>
            </a:r>
          </a:p>
          <a:p>
            <a:pPr eaLnBrk="1" hangingPunct="1">
              <a:spcBef>
                <a:spcPts val="250"/>
              </a:spcBef>
            </a:pPr>
            <a:r>
              <a:rPr lang="en-US" altLang="en-US" sz="2300" dirty="0"/>
              <a:t>Set forth reforms to meet five key objectives:</a:t>
            </a:r>
          </a:p>
          <a:p>
            <a:pPr marL="801687" lvl="1" indent="-457200" eaLnBrk="1" hangingPunct="1">
              <a:spcBef>
                <a:spcPts val="250"/>
              </a:spcBef>
              <a:buFont typeface="+mj-lt"/>
              <a:buAutoNum type="arabicPeriod"/>
            </a:pPr>
            <a:r>
              <a:rPr lang="en-US" altLang="en-US" sz="2100" dirty="0"/>
              <a:t>Promote robust supervision and regulation of financial firms</a:t>
            </a:r>
          </a:p>
          <a:p>
            <a:pPr marL="801687" lvl="1" indent="-457200" eaLnBrk="1" hangingPunct="1">
              <a:spcBef>
                <a:spcPts val="250"/>
              </a:spcBef>
              <a:buFont typeface="+mj-lt"/>
              <a:buAutoNum type="arabicPeriod"/>
            </a:pPr>
            <a:r>
              <a:rPr lang="en-US" altLang="en-US" sz="2100" dirty="0"/>
              <a:t>Establish comprehensive supervision of financial markets</a:t>
            </a:r>
          </a:p>
          <a:p>
            <a:pPr marL="801687" lvl="1" indent="-457200" eaLnBrk="1" hangingPunct="1">
              <a:spcBef>
                <a:spcPts val="250"/>
              </a:spcBef>
              <a:buFont typeface="+mj-lt"/>
              <a:buAutoNum type="arabicPeriod"/>
            </a:pPr>
            <a:r>
              <a:rPr lang="en-US" altLang="en-US" sz="2100" dirty="0"/>
              <a:t>Protect consumers and investors from financial abuse</a:t>
            </a:r>
          </a:p>
          <a:p>
            <a:pPr marL="801687" lvl="1" indent="-457200" eaLnBrk="1" hangingPunct="1">
              <a:spcBef>
                <a:spcPts val="250"/>
              </a:spcBef>
              <a:buFont typeface="+mj-lt"/>
              <a:buAutoNum type="arabicPeriod"/>
            </a:pPr>
            <a:r>
              <a:rPr lang="en-US" altLang="en-US" sz="2100" dirty="0"/>
              <a:t>Provide the government with the tools it needs to manage financial crises</a:t>
            </a:r>
          </a:p>
          <a:p>
            <a:pPr marL="801687" lvl="1" indent="-457200" eaLnBrk="1" hangingPunct="1">
              <a:spcBef>
                <a:spcPts val="250"/>
              </a:spcBef>
              <a:buFont typeface="+mj-lt"/>
              <a:buAutoNum type="arabicPeriod"/>
            </a:pPr>
            <a:r>
              <a:rPr lang="en-US" altLang="en-US" sz="2100" dirty="0"/>
              <a:t>Raise international regulatory standards and improve international cooperation</a:t>
            </a:r>
          </a:p>
          <a:p>
            <a:pPr marL="452437" indent="-457200" eaLnBrk="1" hangingPunct="1">
              <a:spcBef>
                <a:spcPts val="250"/>
              </a:spcBef>
            </a:pPr>
            <a:r>
              <a:rPr lang="en-US" sz="2300" b="0" i="0" u="none" strike="noStrike" baseline="0" dirty="0"/>
              <a:t>On May 22, 2018, Congress passed the Economic Growth, Regulatory Relief, and Consumer Protection Act (EGRRCPA), a partial rollback of some of the Dodd-Frank rules </a:t>
            </a:r>
            <a:endParaRPr lang="en-US" altLang="en-US" sz="2300" dirty="0"/>
          </a:p>
        </p:txBody>
      </p:sp>
      <p:sp>
        <p:nvSpPr>
          <p:cNvPr id="5" name="Footer Placeholder 3">
            <a:extLst>
              <a:ext uri="{FF2B5EF4-FFF2-40B4-BE49-F238E27FC236}">
                <a16:creationId xmlns:a16="http://schemas.microsoft.com/office/drawing/2014/main" id="{B0E855D0-F676-47BC-A71C-09433748102A}"/>
              </a:ext>
            </a:extLst>
          </p:cNvPr>
          <p:cNvSpPr>
            <a:spLocks noGrp="1"/>
          </p:cNvSpPr>
          <p:nvPr>
            <p:ph type="ftr" sz="quarter" idx="11"/>
          </p:nvPr>
        </p:nvSpPr>
        <p:spPr>
          <a:xfrm>
            <a:off x="416718" y="6553200"/>
            <a:ext cx="831056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0A304CA-7067-4E83-B352-4DCB3E00DB28}"/>
              </a:ext>
            </a:extLst>
          </p:cNvPr>
          <p:cNvSpPr>
            <a:spLocks noGrp="1"/>
          </p:cNvSpPr>
          <p:nvPr>
            <p:ph type="sldNum" sz="quarter" idx="12"/>
          </p:nvPr>
        </p:nvSpPr>
        <p:spPr>
          <a:xfrm>
            <a:off x="6523222" y="6569075"/>
            <a:ext cx="2133600" cy="273050"/>
          </a:xfrm>
        </p:spPr>
        <p:txBody>
          <a:bodyPr/>
          <a:lstStyle/>
          <a:p>
            <a:pPr>
              <a:defRPr/>
            </a:pPr>
            <a:r>
              <a:rPr lang="en-US" altLang="en-US" dirty="0"/>
              <a:t>13-8</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Monetary Policy and Credit Allocation Regulation</a:t>
            </a:r>
          </a:p>
        </p:txBody>
      </p:sp>
      <p:sp>
        <p:nvSpPr>
          <p:cNvPr id="9221" name="Rectangle 3"/>
          <p:cNvSpPr>
            <a:spLocks noGrp="1" noChangeArrowheads="1"/>
          </p:cNvSpPr>
          <p:nvPr>
            <p:ph type="body" sz="half" idx="4294967295"/>
          </p:nvPr>
        </p:nvSpPr>
        <p:spPr>
          <a:xfrm>
            <a:off x="497681" y="1574799"/>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b="1" dirty="0"/>
              <a:t>Monetary policy regulation</a:t>
            </a:r>
          </a:p>
          <a:p>
            <a:pPr lvl="1" eaLnBrk="1" hangingPunct="1">
              <a:spcBef>
                <a:spcPts val="250"/>
              </a:spcBef>
            </a:pPr>
            <a:r>
              <a:rPr lang="en-US" altLang="en-US" sz="2100" dirty="0"/>
              <a:t>Regulators commonly impose a minimum level of required cash reserves to be held against deposits, or </a:t>
            </a:r>
            <a:r>
              <a:rPr lang="en-US" altLang="en-US" sz="2100" b="1" dirty="0"/>
              <a:t>inside money</a:t>
            </a:r>
            <a:endParaRPr lang="en-US" altLang="en-US" sz="1800" b="1" dirty="0"/>
          </a:p>
          <a:p>
            <a:pPr lvl="1" eaLnBrk="1" hangingPunct="1">
              <a:spcBef>
                <a:spcPts val="250"/>
              </a:spcBef>
            </a:pPr>
            <a:r>
              <a:rPr lang="en-US" altLang="en-US" sz="2100" dirty="0"/>
              <a:t>CBs often view required reserves as similar to a tax and as a positive cost of undertaking financial intermediation</a:t>
            </a:r>
            <a:endParaRPr lang="en-US" altLang="en-US" sz="2000" dirty="0"/>
          </a:p>
          <a:p>
            <a:pPr eaLnBrk="1" hangingPunct="1">
              <a:spcBef>
                <a:spcPts val="250"/>
              </a:spcBef>
            </a:pPr>
            <a:r>
              <a:rPr lang="en-US" altLang="en-US" sz="2300" b="1" dirty="0"/>
              <a:t>Credit allocation regulation</a:t>
            </a:r>
          </a:p>
          <a:p>
            <a:pPr lvl="1" eaLnBrk="1" hangingPunct="1">
              <a:spcBef>
                <a:spcPts val="250"/>
              </a:spcBef>
            </a:pPr>
            <a:r>
              <a:rPr lang="en-US" altLang="en-US" sz="2100" dirty="0"/>
              <a:t>Regulations support the CB’s lending to socially important sectors, such as housing and farming</a:t>
            </a:r>
          </a:p>
          <a:p>
            <a:pPr lvl="1" eaLnBrk="1" hangingPunct="1">
              <a:spcBef>
                <a:spcPts val="250"/>
              </a:spcBef>
            </a:pPr>
            <a:r>
              <a:rPr lang="en-US" altLang="en-US" sz="2100" dirty="0"/>
              <a:t>May require a CB to hold a minimum amount of assets in one particular sector of the economy or to set maximum interest rates, prices, or fees to subsidize certain sectors</a:t>
            </a:r>
          </a:p>
          <a:p>
            <a:pPr lvl="2" eaLnBrk="1" hangingPunct="1">
              <a:spcBef>
                <a:spcPts val="250"/>
              </a:spcBef>
            </a:pPr>
            <a:r>
              <a:rPr lang="en-US" altLang="en-US" sz="1900" dirty="0"/>
              <a:t>Qualified thrift lender (QTL) test requires savings institutions to hold 65 percent of their assets in residential mortgage-related assets to retain a thrift charter</a:t>
            </a:r>
          </a:p>
        </p:txBody>
      </p:sp>
      <p:sp>
        <p:nvSpPr>
          <p:cNvPr id="6" name="Footer Placeholder 3">
            <a:extLst>
              <a:ext uri="{FF2B5EF4-FFF2-40B4-BE49-F238E27FC236}">
                <a16:creationId xmlns:a16="http://schemas.microsoft.com/office/drawing/2014/main" id="{BF7E6FE9-691D-4555-B9F8-BC07317B0146}"/>
              </a:ext>
            </a:extLst>
          </p:cNvPr>
          <p:cNvSpPr>
            <a:spLocks noGrp="1"/>
          </p:cNvSpPr>
          <p:nvPr>
            <p:ph type="ftr" sz="quarter" idx="11"/>
          </p:nvPr>
        </p:nvSpPr>
        <p:spPr>
          <a:xfrm>
            <a:off x="1057275" y="6565899"/>
            <a:ext cx="702945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12C82C9A-58C3-44B6-83C8-7E5CBA335B02}"/>
              </a:ext>
            </a:extLst>
          </p:cNvPr>
          <p:cNvSpPr>
            <a:spLocks noGrp="1"/>
          </p:cNvSpPr>
          <p:nvPr>
            <p:ph type="sldNum" sz="quarter" idx="12"/>
          </p:nvPr>
        </p:nvSpPr>
        <p:spPr>
          <a:xfrm>
            <a:off x="6523222" y="6569075"/>
            <a:ext cx="2133600" cy="273050"/>
          </a:xfrm>
        </p:spPr>
        <p:txBody>
          <a:bodyPr/>
          <a:lstStyle/>
          <a:p>
            <a:pPr>
              <a:defRPr/>
            </a:pPr>
            <a:r>
              <a:rPr lang="en-US" altLang="en-US" dirty="0"/>
              <a:t>13-9</a:t>
            </a:r>
          </a:p>
        </p:txBody>
      </p:sp>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F3E43C-A6B8-4A4D-82B7-3DCC00353C50}">
  <ds:schemaRefs>
    <ds:schemaRef ds:uri="http://schemas.microsoft.com/sharepoint/v3/contenttype/forms"/>
  </ds:schemaRefs>
</ds:datastoreItem>
</file>

<file path=customXml/itemProps2.xml><?xml version="1.0" encoding="utf-8"?>
<ds:datastoreItem xmlns:ds="http://schemas.openxmlformats.org/officeDocument/2006/customXml" ds:itemID="{8B61DC2E-39D7-49EC-9952-4A43BB456778}">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66342D47-9A31-4B6C-A395-7D9A94FFE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5358</TotalTime>
  <Words>3572</Words>
  <Application>Microsoft Office PowerPoint</Application>
  <PresentationFormat>On-screen Show (4:3)</PresentationFormat>
  <Paragraphs>298</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Network</vt:lpstr>
      <vt:lpstr>Chapter Thirteen</vt:lpstr>
      <vt:lpstr>Specialness and Regulation</vt:lpstr>
      <vt:lpstr>Types of Regulation and The Regulators</vt:lpstr>
      <vt:lpstr>Areas of CB Specialness in Regulation</vt:lpstr>
      <vt:lpstr>Safety and Soundness Regulation</vt:lpstr>
      <vt:lpstr>Safety and Soundness Regulation (Continued)</vt:lpstr>
      <vt:lpstr>Safety and Soundness Regulation (Concluded)</vt:lpstr>
      <vt:lpstr>2010 Wall Street Reform and Consumer Protection Act</vt:lpstr>
      <vt:lpstr>Monetary Policy and Credit Allocation Regulation</vt:lpstr>
      <vt:lpstr>Consumer Protection Regulation</vt:lpstr>
      <vt:lpstr>Investor Protection Regulation</vt:lpstr>
      <vt:lpstr>Entry and Chartering Regulation</vt:lpstr>
      <vt:lpstr>Regulators</vt:lpstr>
      <vt:lpstr>Product Segmentation</vt:lpstr>
      <vt:lpstr>Product Segmentation  (Continued)</vt:lpstr>
      <vt:lpstr>Product Segmentation (Concluded)</vt:lpstr>
      <vt:lpstr>Geographic Expansion</vt:lpstr>
      <vt:lpstr>Geographic Expansion (Continued)</vt:lpstr>
      <vt:lpstr>Federal Deposit Insurance Corporation (FDIC)</vt:lpstr>
      <vt:lpstr>Federal Deposit Insurance Corporation (FDIC) (Continued)</vt:lpstr>
      <vt:lpstr>Federal Deposit Insurance Corporation (FDIC) (Continued)</vt:lpstr>
      <vt:lpstr>Number of Failed Banks by Year,  1934 - 2022</vt:lpstr>
      <vt:lpstr>Demise of the Federal Savings and Loan Insurance Corporation </vt:lpstr>
      <vt:lpstr>The Structure of the FDIC-DIF in 2022</vt:lpstr>
      <vt:lpstr>Reform of Deposit Insurance</vt:lpstr>
      <vt:lpstr>Balance Sheet Regulations</vt:lpstr>
      <vt:lpstr>Balance Sheet Regulations (Continued)</vt:lpstr>
      <vt:lpstr>Capital Ratios</vt:lpstr>
      <vt:lpstr>Specifications of Capital Categories for Prompt Corrective Action </vt:lpstr>
      <vt:lpstr>Balance Sheet Regulation (Concluded)</vt:lpstr>
      <vt:lpstr>Foreign vs. Domestic Regulation: Regulation of U.S. Banks in Foreign Countries</vt:lpstr>
      <vt:lpstr>Foreign vs. Domestic Regulation: Regulation of Foreign Banks in the U.S.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585</cp:revision>
  <dcterms:created xsi:type="dcterms:W3CDTF">2000-07-01T19:33:32Z</dcterms:created>
  <dcterms:modified xsi:type="dcterms:W3CDTF">2024-03-13T09:35:18Z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