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56" r:id="rId2"/>
    <p:sldId id="363" r:id="rId3"/>
    <p:sldId id="364" r:id="rId4"/>
    <p:sldId id="365" r:id="rId5"/>
    <p:sldId id="366" r:id="rId6"/>
    <p:sldId id="367" r:id="rId7"/>
    <p:sldId id="368" r:id="rId8"/>
    <p:sldId id="369" r:id="rId9"/>
    <p:sldId id="370" r:id="rId10"/>
    <p:sldId id="372" r:id="rId11"/>
    <p:sldId id="373" r:id="rId12"/>
    <p:sldId id="374" r:id="rId13"/>
    <p:sldId id="375" r:id="rId14"/>
    <p:sldId id="376" r:id="rId15"/>
    <p:sldId id="377" r:id="rId16"/>
    <p:sldId id="378" r:id="rId17"/>
    <p:sldId id="379" r:id="rId18"/>
    <p:sldId id="380" r:id="rId19"/>
    <p:sldId id="381" r:id="rId20"/>
    <p:sldId id="382" r:id="rId21"/>
    <p:sldId id="383" r:id="rId22"/>
    <p:sldId id="405" r:id="rId23"/>
    <p:sldId id="384" r:id="rId24"/>
    <p:sldId id="385" r:id="rId25"/>
    <p:sldId id="386" r:id="rId26"/>
    <p:sldId id="387" r:id="rId27"/>
    <p:sldId id="388" r:id="rId28"/>
    <p:sldId id="406" r:id="rId29"/>
    <p:sldId id="389" r:id="rId30"/>
    <p:sldId id="407" r:id="rId31"/>
    <p:sldId id="390" r:id="rId32"/>
    <p:sldId id="391" r:id="rId33"/>
    <p:sldId id="392" r:id="rId34"/>
    <p:sldId id="393" r:id="rId35"/>
    <p:sldId id="394" r:id="rId36"/>
    <p:sldId id="395" r:id="rId37"/>
    <p:sldId id="396" r:id="rId38"/>
    <p:sldId id="397" r:id="rId39"/>
    <p:sldId id="398" r:id="rId40"/>
    <p:sldId id="399" r:id="rId41"/>
    <p:sldId id="400" r:id="rId42"/>
    <p:sldId id="401" r:id="rId43"/>
    <p:sldId id="402" r:id="rId44"/>
    <p:sldId id="403" r:id="rId45"/>
    <p:sldId id="404" r:id="rId46"/>
  </p:sldIdLst>
  <p:sldSz cx="12192000" cy="6858000"/>
  <p:notesSz cx="6858000" cy="9144000"/>
  <p:custDataLst>
    <p:tags r:id="rId48"/>
  </p:custDataLst>
  <p:defaultTextStyle>
    <a:defPPr>
      <a:defRPr lang="en-US"/>
    </a:defPPr>
    <a:lvl1pPr algn="ctr"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4D4D4D"/>
    <a:srgbClr val="B92D14"/>
    <a:srgbClr val="35759D"/>
    <a:srgbClr val="35B19D"/>
    <a:srgbClr val="20A6C6"/>
    <a:srgbClr val="DEDEDE"/>
    <a:srgbClr val="008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horzBarState="maximized">
    <p:restoredLeft sz="12536" autoAdjust="0"/>
    <p:restoredTop sz="95596" autoAdjust="0"/>
  </p:normalViewPr>
  <p:slideViewPr>
    <p:cSldViewPr>
      <p:cViewPr varScale="1">
        <p:scale>
          <a:sx n="116" d="100"/>
          <a:sy n="116" d="100"/>
        </p:scale>
        <p:origin x="-144" y="-114"/>
      </p:cViewPr>
      <p:guideLst>
        <p:guide orient="horz" pos="2160"/>
        <p:guide pos="3840"/>
      </p:guideLst>
    </p:cSldViewPr>
  </p:slideViewPr>
  <p:notesTextViewPr>
    <p:cViewPr>
      <p:scale>
        <a:sx n="100" d="100"/>
        <a:sy n="100" d="100"/>
      </p:scale>
      <p:origin x="0" y="0"/>
    </p:cViewPr>
  </p:notesTextViewPr>
  <p:sorterViewPr>
    <p:cViewPr>
      <p:scale>
        <a:sx n="75" d="100"/>
        <a:sy n="75"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8C055AE-08D9-4595-A4B7-63FBCE78E13C}" type="slidenum">
              <a:rPr lang="en-US"/>
              <a:pPr/>
              <a:t>‹#›</a:t>
            </a:fld>
            <a:endParaRPr lang="en-US"/>
          </a:p>
        </p:txBody>
      </p:sp>
    </p:spTree>
    <p:extLst>
      <p:ext uri="{BB962C8B-B14F-4D97-AF65-F5344CB8AC3E}">
        <p14:creationId xmlns:p14="http://schemas.microsoft.com/office/powerpoint/2010/main" xmlns="" val="391423370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552775-C23C-41A2-87B5-B589D66EBBE2}" type="slidenum">
              <a:rPr lang="en-US"/>
              <a:pPr/>
              <a:t>1</a:t>
            </a:fld>
            <a:endParaRPr lang="en-US"/>
          </a:p>
        </p:txBody>
      </p:sp>
      <p:sp>
        <p:nvSpPr>
          <p:cNvPr id="107522" name="Rectangle 2"/>
          <p:cNvSpPr>
            <a:spLocks noGrp="1" noRot="1" noChangeAspect="1" noChangeArrowheads="1" noTextEdit="1"/>
          </p:cNvSpPr>
          <p:nvPr>
            <p:ph type="sldImg"/>
          </p:nvPr>
        </p:nvSpPr>
        <p:spPr>
          <a:xfrm>
            <a:off x="381000" y="685800"/>
            <a:ext cx="6096000" cy="3429000"/>
          </a:xfrm>
          <a:ln/>
        </p:spPr>
      </p:sp>
      <p:sp>
        <p:nvSpPr>
          <p:cNvPr id="107523"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74433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831930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18803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0166116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1296603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577534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069037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507107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0655752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0955649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619411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4128743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6207540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5164502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3613237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4600501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6876015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1649151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7048699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8214234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6595991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1280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9726449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718933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039807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6484469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2193987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4953427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8773286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356660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579258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2289864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29867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09567448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80250578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82973617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9289424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03683269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4078259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5767321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214385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52465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790019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5456020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781570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71024436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89434793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43300885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423040281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94513716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9371381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80905617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68661317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232653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09865413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25463894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12/21/2017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763566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ctrTitle"/>
          </p:nvPr>
        </p:nvSpPr>
        <p:spPr>
          <a:xfrm>
            <a:off x="551384" y="2780928"/>
            <a:ext cx="3744416" cy="1162050"/>
          </a:xfrm>
          <a:extLst>
            <a:ext uri="{AF507438-7753-43E0-B8FC-AC1667EBCBE1}">
              <a14:hiddenEffects xmlns:a14="http://schemas.microsoft.com/office/drawing/2010/main" xmlns="">
                <a:effectLst>
                  <a:outerShdw dist="17961" dir="2700000" algn="ctr" rotWithShape="0">
                    <a:schemeClr val="bg2"/>
                  </a:outerShdw>
                </a:effectLst>
              </a14:hiddenEffects>
            </a:ext>
          </a:extLst>
        </p:spPr>
        <p:txBody>
          <a:bodyPr>
            <a:normAutofit fontScale="90000"/>
          </a:bodyPr>
          <a:lstStyle/>
          <a:p>
            <a:pPr algn="ctr"/>
            <a:r>
              <a:rPr lang="tr-TR" sz="4400" b="1" dirty="0" smtClean="0"/>
              <a:t>Sigortanın Temel Prensipleri</a:t>
            </a:r>
            <a:endParaRPr lang="ru-RU" sz="4400" b="1" dirty="0"/>
          </a:p>
        </p:txBody>
      </p:sp>
      <p:sp>
        <p:nvSpPr>
          <p:cNvPr id="2056" name="Rectangle 8"/>
          <p:cNvSpPr>
            <a:spLocks noGrp="1" noChangeArrowheads="1"/>
          </p:cNvSpPr>
          <p:nvPr>
            <p:ph type="subTitle" idx="1"/>
          </p:nvPr>
        </p:nvSpPr>
        <p:spPr>
          <a:xfrm>
            <a:off x="911424" y="4149080"/>
            <a:ext cx="3316238" cy="476250"/>
          </a:xfrm>
          <a:extLst>
            <a:ext uri="{AF507438-7753-43E0-B8FC-AC1667EBCBE1}">
              <a14:hiddenEffects xmlns:a14="http://schemas.microsoft.com/office/drawing/2010/main" xmlns="">
                <a:effectLst>
                  <a:outerShdw dist="17961" dir="2700000" algn="ctr" rotWithShape="0">
                    <a:schemeClr val="bg2"/>
                  </a:outerShdw>
                </a:effectLst>
              </a14:hiddenEffects>
            </a:ext>
          </a:extLst>
        </p:spPr>
        <p:txBody>
          <a:bodyPr/>
          <a:lstStyle/>
          <a:p>
            <a:pPr algn="ctr">
              <a:lnSpc>
                <a:spcPct val="90000"/>
              </a:lnSpc>
            </a:pPr>
            <a:r>
              <a:rPr lang="tr-TR" sz="1400" dirty="0"/>
              <a:t>Hazırlayan: </a:t>
            </a:r>
            <a:r>
              <a:rPr lang="tr-TR" sz="1400" dirty="0" err="1"/>
              <a:t>Doç.Dr.Metin</a:t>
            </a:r>
            <a:r>
              <a:rPr lang="tr-TR" sz="1400" dirty="0"/>
              <a:t> COŞKUN</a:t>
            </a:r>
            <a:endParaRPr lang="ru-RU" sz="1400" dirty="0"/>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4863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buNone/>
            </a:pPr>
            <a:r>
              <a:rPr lang="tr-TR" sz="2800" b="1" dirty="0">
                <a:solidFill>
                  <a:srgbClr val="FF0000"/>
                </a:solidFill>
              </a:rPr>
              <a:t>2. Sigortalanabilir Menfaat </a:t>
            </a:r>
            <a:r>
              <a:rPr lang="tr-TR" sz="2800" b="1" dirty="0" smtClean="0">
                <a:solidFill>
                  <a:srgbClr val="FF0000"/>
                </a:solidFill>
              </a:rPr>
              <a:t>Prensibi</a:t>
            </a:r>
            <a:endParaRPr lang="tr-TR" dirty="0"/>
          </a:p>
          <a:p>
            <a:pPr marL="0" indent="0" algn="just">
              <a:buNone/>
            </a:pPr>
            <a:r>
              <a:rPr lang="tr-TR" sz="2800" dirty="0" smtClean="0">
                <a:solidFill>
                  <a:srgbClr val="0070C0"/>
                </a:solidFill>
              </a:rPr>
              <a:t>Dilimizde </a:t>
            </a:r>
            <a:r>
              <a:rPr lang="tr-TR" sz="2800" dirty="0">
                <a:solidFill>
                  <a:srgbClr val="0070C0"/>
                </a:solidFill>
              </a:rPr>
              <a:t>“menfaat” ve “çıkar” kelimeleri aynı anlamda olup birbirinin yerine kullanılabilmektedir. Sigortalanabilir menfaat ise; sigortanın temel varsayımlarından hareketle sigortalanmak istenen varlıkların parasal olarak ifade edilebilir çıkarların, riskin gerçekleşmesiyle ortaya çıkan hasar durumunda sigortalının kayıplarının karşılanmasıdır. Bu menfaat hayat sigortası kapsamında can, kaza sigortaları kapsamında mal, sunulan hizmet kapsamında sorumluk şeklinde ortaya çıkabilir. </a:t>
            </a:r>
          </a:p>
        </p:txBody>
      </p:sp>
    </p:spTree>
    <p:extLst>
      <p:ext uri="{BB962C8B-B14F-4D97-AF65-F5344CB8AC3E}">
        <p14:creationId xmlns:p14="http://schemas.microsoft.com/office/powerpoint/2010/main" xmlns="" val="172491776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7459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Ancak sigorta ettirilen menfaat her ne olursa olsun (can, mal, sorumluk) sigorta bu menfaatleri risk öncesi konuma getirmeyi garanti etmez, sadece riskin gerçekleşmesi ile ortaya çıkan kayıpların karşılanmasını garanti eder.  Örneğin hekimler için zorunlu hale getirilen hekim mesleki sorumluluk sigortası, bir hekimin yaptığı tedavi neticesinde ortaya çıkan olumsuz durumlarda hastasına karşı yüklü miktarlarda tazminat ödemekle yükümlü olabileceği bir durumda ortaya çıkan parasal kaybını önlemek adına, bu sigorta kapsamında sorumluluğunu sigorta </a:t>
            </a:r>
            <a:r>
              <a:rPr lang="tr-TR" sz="2800" dirty="0" smtClean="0">
                <a:solidFill>
                  <a:srgbClr val="0070C0"/>
                </a:solidFill>
              </a:rPr>
              <a:t>ettirmesidir.</a:t>
            </a:r>
            <a:endParaRPr lang="tr-TR" sz="2800" dirty="0">
              <a:solidFill>
                <a:srgbClr val="0070C0"/>
              </a:solidFill>
            </a:endParaRPr>
          </a:p>
        </p:txBody>
      </p:sp>
    </p:spTree>
    <p:extLst>
      <p:ext uri="{BB962C8B-B14F-4D97-AF65-F5344CB8AC3E}">
        <p14:creationId xmlns:p14="http://schemas.microsoft.com/office/powerpoint/2010/main" xmlns="" val="27279569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2927648" y="713096"/>
            <a:ext cx="8064896" cy="4226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Hayat sigortaları dışında sigorta konusu varlıklarda sınırlı bir mali menfaat söz konusu iken, hayat sigortalarında bireyin kendi hayatını istediği meblağ kadar sigorta ettirebilmesinden dolayı sınırsız mali menfaatin varlığından bahsedilebilir.</a:t>
            </a:r>
          </a:p>
          <a:p>
            <a:endParaRPr lang="tr-TR" sz="2800" dirty="0">
              <a:solidFill>
                <a:srgbClr val="0070C0"/>
              </a:solidFill>
            </a:endParaRPr>
          </a:p>
          <a:p>
            <a:pPr marL="0" indent="0" algn="just">
              <a:buNone/>
            </a:pPr>
            <a:r>
              <a:rPr lang="tr-TR" sz="2800" dirty="0" smtClean="0">
                <a:solidFill>
                  <a:srgbClr val="0070C0"/>
                </a:solidFill>
              </a:rPr>
              <a:t>Her </a:t>
            </a:r>
            <a:r>
              <a:rPr lang="tr-TR" sz="2800" dirty="0">
                <a:solidFill>
                  <a:srgbClr val="0070C0"/>
                </a:solidFill>
              </a:rPr>
              <a:t>tür menfaatin sigortaya konu olabileceği yönündeki görüşler oldukça yanlış olmakla birlikte sigortalanabilir menfaat konusu olacak durumlara ilişkin sınırlamalar şöyledir;</a:t>
            </a:r>
          </a:p>
        </p:txBody>
      </p:sp>
    </p:spTree>
    <p:extLst>
      <p:ext uri="{BB962C8B-B14F-4D97-AF65-F5344CB8AC3E}">
        <p14:creationId xmlns:p14="http://schemas.microsoft.com/office/powerpoint/2010/main" xmlns="" val="163845319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4832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buFont typeface="Arial" charset="0"/>
              <a:buChar char="•"/>
            </a:pPr>
            <a:r>
              <a:rPr lang="tr-TR" sz="2800" dirty="0">
                <a:solidFill>
                  <a:srgbClr val="0070C0"/>
                </a:solidFill>
              </a:rPr>
              <a:t>Risk gerçekleşmesi durumunda sigortalının maddi-manevi zarara uğraması, </a:t>
            </a:r>
          </a:p>
          <a:p>
            <a:pPr algn="just">
              <a:buFont typeface="Arial" charset="0"/>
              <a:buChar char="•"/>
            </a:pPr>
            <a:r>
              <a:rPr lang="tr-TR" sz="2800" dirty="0">
                <a:solidFill>
                  <a:srgbClr val="0070C0"/>
                </a:solidFill>
              </a:rPr>
              <a:t>   Sigortalının, sigorta konusu üzerinde malik olması aranmaksızın menfaatinin bulunması,</a:t>
            </a:r>
          </a:p>
          <a:p>
            <a:pPr algn="just">
              <a:buFont typeface="Arial" charset="0"/>
              <a:buChar char="•"/>
            </a:pPr>
            <a:r>
              <a:rPr lang="tr-TR" sz="2800" dirty="0">
                <a:solidFill>
                  <a:srgbClr val="0070C0"/>
                </a:solidFill>
              </a:rPr>
              <a:t>   Yasal ve ahlaki olması,  gerekmektedir. </a:t>
            </a:r>
          </a:p>
          <a:p>
            <a:pPr marL="0" indent="0" algn="just">
              <a:buNone/>
            </a:pPr>
            <a:endParaRPr lang="tr-TR" sz="2800" dirty="0">
              <a:solidFill>
                <a:srgbClr val="0070C0"/>
              </a:solidFill>
            </a:endParaRPr>
          </a:p>
          <a:p>
            <a:pPr marL="0" indent="0" algn="just">
              <a:buNone/>
            </a:pPr>
            <a:r>
              <a:rPr lang="tr-TR" sz="2800" dirty="0" smtClean="0">
                <a:solidFill>
                  <a:srgbClr val="0070C0"/>
                </a:solidFill>
              </a:rPr>
              <a:t>Meşru </a:t>
            </a:r>
            <a:r>
              <a:rPr lang="tr-TR" sz="2800" dirty="0">
                <a:solidFill>
                  <a:srgbClr val="0070C0"/>
                </a:solidFill>
              </a:rPr>
              <a:t>çerçevede olmak kaydıyla, sigortalının sigorta konusu varlığın sahibi olup olmamasına bakılmaksızın, ekonomik olan ve para ile ölçülebilen her şey sigortalanabilir menfaat kapsamında değerlendirilir.</a:t>
            </a:r>
          </a:p>
        </p:txBody>
      </p:sp>
    </p:spTree>
    <p:extLst>
      <p:ext uri="{BB962C8B-B14F-4D97-AF65-F5344CB8AC3E}">
        <p14:creationId xmlns:p14="http://schemas.microsoft.com/office/powerpoint/2010/main" xmlns="" val="232605872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2237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Mal sigortalarında malik olmakla sigortalanabilir menfaate sahip olunabilmektedir.  Ancak malik olmadan da;</a:t>
            </a:r>
          </a:p>
          <a:p>
            <a:pPr>
              <a:buFont typeface="Arial" charset="0"/>
              <a:buChar char="•"/>
            </a:pPr>
            <a:endParaRPr lang="tr-TR" sz="2800" dirty="0">
              <a:solidFill>
                <a:srgbClr val="0070C0"/>
              </a:solidFill>
            </a:endParaRPr>
          </a:p>
          <a:p>
            <a:pPr>
              <a:buFont typeface="Arial" charset="0"/>
              <a:buChar char="•"/>
            </a:pPr>
            <a:r>
              <a:rPr lang="tr-TR" sz="2800" dirty="0">
                <a:solidFill>
                  <a:srgbClr val="0070C0"/>
                </a:solidFill>
              </a:rPr>
              <a:t>   Emanetçi ve </a:t>
            </a:r>
            <a:r>
              <a:rPr lang="tr-TR" sz="2800" dirty="0" err="1">
                <a:solidFill>
                  <a:srgbClr val="0070C0"/>
                </a:solidFill>
              </a:rPr>
              <a:t>yedd</a:t>
            </a:r>
            <a:r>
              <a:rPr lang="tr-TR" sz="2800" dirty="0">
                <a:solidFill>
                  <a:srgbClr val="0070C0"/>
                </a:solidFill>
              </a:rPr>
              <a:t>-i emin</a:t>
            </a:r>
          </a:p>
          <a:p>
            <a:pPr>
              <a:buFont typeface="Arial" charset="0"/>
              <a:buChar char="•"/>
            </a:pPr>
            <a:r>
              <a:rPr lang="tr-TR" sz="2800" dirty="0">
                <a:solidFill>
                  <a:srgbClr val="0070C0"/>
                </a:solidFill>
              </a:rPr>
              <a:t>   İntifa hakkı sahibi </a:t>
            </a:r>
          </a:p>
          <a:p>
            <a:pPr>
              <a:buFont typeface="Arial" charset="0"/>
              <a:buChar char="•"/>
            </a:pPr>
            <a:r>
              <a:rPr lang="tr-TR" sz="2800" dirty="0">
                <a:solidFill>
                  <a:srgbClr val="0070C0"/>
                </a:solidFill>
              </a:rPr>
              <a:t>   İpotek ve rehin hakkı sahibi</a:t>
            </a:r>
          </a:p>
          <a:p>
            <a:pPr>
              <a:buFont typeface="Arial" charset="0"/>
              <a:buChar char="•"/>
            </a:pPr>
            <a:r>
              <a:rPr lang="tr-TR" sz="2800" dirty="0">
                <a:solidFill>
                  <a:srgbClr val="0070C0"/>
                </a:solidFill>
              </a:rPr>
              <a:t>   Kiracı gibi durumlarda da sigortalanabilir menfaat ortaya çıkmaktadır.</a:t>
            </a:r>
          </a:p>
        </p:txBody>
      </p:sp>
    </p:spTree>
    <p:extLst>
      <p:ext uri="{BB962C8B-B14F-4D97-AF65-F5344CB8AC3E}">
        <p14:creationId xmlns:p14="http://schemas.microsoft.com/office/powerpoint/2010/main" xmlns="" val="140946541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7107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buNone/>
            </a:pPr>
            <a:r>
              <a:rPr lang="tr-TR" sz="2800" b="1" dirty="0">
                <a:solidFill>
                  <a:srgbClr val="FF0000"/>
                </a:solidFill>
              </a:rPr>
              <a:t>3. Tazminat Prensibi</a:t>
            </a:r>
            <a:r>
              <a:rPr lang="tr-TR" b="1" dirty="0">
                <a:solidFill>
                  <a:srgbClr val="FF0000"/>
                </a:solidFill>
              </a:rPr>
              <a:t>	</a:t>
            </a:r>
            <a:endParaRPr lang="tr-TR" dirty="0">
              <a:solidFill>
                <a:srgbClr val="FF0000"/>
              </a:solidFill>
            </a:endParaRPr>
          </a:p>
          <a:p>
            <a:pPr marL="0" indent="0" algn="just">
              <a:buNone/>
            </a:pPr>
            <a:r>
              <a:rPr lang="tr-TR" sz="2800" dirty="0" smtClean="0">
                <a:solidFill>
                  <a:srgbClr val="0070C0"/>
                </a:solidFill>
              </a:rPr>
              <a:t>Sigorta </a:t>
            </a:r>
            <a:r>
              <a:rPr lang="tr-TR" sz="2800" dirty="0">
                <a:solidFill>
                  <a:srgbClr val="0070C0"/>
                </a:solidFill>
              </a:rPr>
              <a:t>sözleşmesinde yer alan risklerin gerçekleşmesi durumunda, sigortalının menfaatlerinde ortaya çıkan zararların karşılanması için sigorta şirketi tarafından sigortalıya yapılan ödeme “tazminat” olarak ifade edilir. Riskin gerçekleşmesi durumunda sigorta eksperleri tarafından yapılan tespitler neticesinde hesaplanan hasar miktarı, poliçede belirtilen tazminat tutarını geçmemek şartıyla sigortalıya ödenmektedir. </a:t>
            </a:r>
          </a:p>
        </p:txBody>
      </p:sp>
    </p:spTree>
    <p:extLst>
      <p:ext uri="{BB962C8B-B14F-4D97-AF65-F5344CB8AC3E}">
        <p14:creationId xmlns:p14="http://schemas.microsoft.com/office/powerpoint/2010/main" xmlns="" val="415695142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5825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Böylece, hukuk literatüründe </a:t>
            </a:r>
            <a:r>
              <a:rPr lang="tr-TR" sz="2800" b="1" dirty="0">
                <a:solidFill>
                  <a:srgbClr val="0070C0"/>
                </a:solidFill>
              </a:rPr>
              <a:t>“sebepsiz kazanç” </a:t>
            </a:r>
            <a:r>
              <a:rPr lang="tr-TR" sz="2800" dirty="0">
                <a:solidFill>
                  <a:srgbClr val="0070C0"/>
                </a:solidFill>
              </a:rPr>
              <a:t>olarak bilinen durumun ortaya çıkması engellenmiş olmaktadır. Burada temel amaç, sigortalının hasar sonrası ortaya çıkan tazminat ödemesinden dolayı zararın tahsilinde haksız kazanç sağlamasını engellemektir. </a:t>
            </a:r>
            <a:r>
              <a:rPr lang="tr-TR" sz="2800" b="1" dirty="0">
                <a:solidFill>
                  <a:srgbClr val="0070C0"/>
                </a:solidFill>
              </a:rPr>
              <a:t>Çünkü sigortanın temel amacı hasardan dolayı sigortalının kazanç elde etmesini sağlamak değil, hasardan önceki duruma getirmektir. </a:t>
            </a:r>
          </a:p>
        </p:txBody>
      </p:sp>
    </p:spTree>
    <p:extLst>
      <p:ext uri="{BB962C8B-B14F-4D97-AF65-F5344CB8AC3E}">
        <p14:creationId xmlns:p14="http://schemas.microsoft.com/office/powerpoint/2010/main" xmlns="" val="67318477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970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Poliçedeki sigorta bedelinin, sigorta konusunun gerçek değerinin üzerinde olması olarak ifade edilen </a:t>
            </a:r>
            <a:r>
              <a:rPr lang="tr-TR" sz="2800" b="1" dirty="0">
                <a:solidFill>
                  <a:srgbClr val="0070C0"/>
                </a:solidFill>
              </a:rPr>
              <a:t>“aşkın sigorta”</a:t>
            </a:r>
            <a:r>
              <a:rPr lang="tr-TR" sz="2800" dirty="0">
                <a:solidFill>
                  <a:srgbClr val="0070C0"/>
                </a:solidFill>
              </a:rPr>
              <a:t> durumunda, hasar çıkması halinde sigorta bedelinin sigorta değerini aşan kısmı geçersiz olup, bu aşan miktar kadar ödeme yapılmayacaktır.  Bunun gerekçelerinden biri ise bireyler veya kurumlar az bir prim farkı ile daha yüksek sigorta bedeli tespit edilmesi ve sonrasında ortaya çıkan veya çıkabilecek </a:t>
            </a:r>
            <a:r>
              <a:rPr lang="tr-TR" sz="2800" dirty="0" err="1">
                <a:solidFill>
                  <a:srgbClr val="0070C0"/>
                </a:solidFill>
              </a:rPr>
              <a:t>suistimallere</a:t>
            </a:r>
            <a:r>
              <a:rPr lang="tr-TR" sz="2800" dirty="0">
                <a:solidFill>
                  <a:srgbClr val="0070C0"/>
                </a:solidFill>
              </a:rPr>
              <a:t> fırsat vermemek adına böyle bir uygulama yapılmaktadır. </a:t>
            </a:r>
          </a:p>
        </p:txBody>
      </p:sp>
    </p:spTree>
    <p:extLst>
      <p:ext uri="{BB962C8B-B14F-4D97-AF65-F5344CB8AC3E}">
        <p14:creationId xmlns:p14="http://schemas.microsoft.com/office/powerpoint/2010/main" xmlns="" val="129888130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63668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Örneğin 30.000 TL değerinde bir otomobili ele alalım. Bu otomobilin gerçek değeri olan 30.000 TL üzerinden kasko primi hesaplanarak 1.000 TL prim tutarı ortaya çıkmaktadır. Bu durumda olası bir hasar anında aracın </a:t>
            </a:r>
            <a:r>
              <a:rPr lang="tr-TR" sz="2800" dirty="0" err="1">
                <a:solidFill>
                  <a:srgbClr val="0070C0"/>
                </a:solidFill>
              </a:rPr>
              <a:t>perte</a:t>
            </a:r>
            <a:r>
              <a:rPr lang="tr-TR" sz="2800" dirty="0">
                <a:solidFill>
                  <a:srgbClr val="0070C0"/>
                </a:solidFill>
              </a:rPr>
              <a:t> ayrılması halinde sigorta şirketi 30.000 TL ödeme yapacaktır. </a:t>
            </a:r>
          </a:p>
          <a:p>
            <a:pPr marL="0" indent="0" algn="just">
              <a:buNone/>
            </a:pPr>
            <a:r>
              <a:rPr lang="tr-TR" sz="2800" dirty="0" smtClean="0">
                <a:solidFill>
                  <a:srgbClr val="0070C0"/>
                </a:solidFill>
              </a:rPr>
              <a:t>Bazen </a:t>
            </a:r>
            <a:r>
              <a:rPr lang="tr-TR" sz="2800" dirty="0">
                <a:solidFill>
                  <a:srgbClr val="0070C0"/>
                </a:solidFill>
              </a:rPr>
              <a:t>de otomobil için yapılan ek masraflarla aracın sigorta bedelinin gerçek değerinden daha fazla olması durumu ortaya çıkabilmektedir. </a:t>
            </a:r>
          </a:p>
          <a:p>
            <a:pPr algn="just"/>
            <a:endParaRPr lang="tr-TR" sz="2800" dirty="0">
              <a:solidFill>
                <a:srgbClr val="0070C0"/>
              </a:solidFill>
            </a:endParaRPr>
          </a:p>
          <a:p>
            <a:pPr lvl="1" algn="just">
              <a:buFont typeface="Arial" charset="0"/>
              <a:buChar char="•"/>
            </a:pPr>
            <a:r>
              <a:rPr lang="tr-TR" sz="2800" dirty="0">
                <a:solidFill>
                  <a:srgbClr val="0070C0"/>
                </a:solidFill>
              </a:rPr>
              <a:t>Aracın gerçek değeri 30.000 TL üzerinden kasko  bedeli 1.000 TL</a:t>
            </a:r>
          </a:p>
          <a:p>
            <a:pPr lvl="1" algn="just">
              <a:buFont typeface="Arial" charset="0"/>
              <a:buChar char="•"/>
            </a:pPr>
            <a:r>
              <a:rPr lang="tr-TR" sz="2800" dirty="0">
                <a:solidFill>
                  <a:srgbClr val="0070C0"/>
                </a:solidFill>
              </a:rPr>
              <a:t>Sigorta bedeli ise 35.000 TL üzerinden kasko bedeli 1.250 TL</a:t>
            </a:r>
          </a:p>
          <a:p>
            <a:pPr algn="just"/>
            <a:endParaRPr lang="tr-TR" dirty="0"/>
          </a:p>
        </p:txBody>
      </p:sp>
    </p:spTree>
    <p:extLst>
      <p:ext uri="{BB962C8B-B14F-4D97-AF65-F5344CB8AC3E}">
        <p14:creationId xmlns:p14="http://schemas.microsoft.com/office/powerpoint/2010/main" xmlns="" val="318140256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46303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Bu durumda kötü niyetli kişiler eğer kısıtlamalar yapılmazsa 250 TL daha fazla prim ödeyerek kasıtlı hasarlara yönelerek 5.000 TL daha fazla tazminat olma yoluna gideceklerdir. Bunu önlemek adına aşkın sigortada hasar anında tazminat tutarı sigorta konusunun gerçek değerini geçmez. </a:t>
            </a:r>
            <a:endParaRPr lang="tr-TR" sz="2800" dirty="0" smtClean="0">
              <a:solidFill>
                <a:srgbClr val="0070C0"/>
              </a:solidFill>
            </a:endParaRPr>
          </a:p>
          <a:p>
            <a:pPr marL="0" indent="0" algn="just">
              <a:buNone/>
            </a:pPr>
            <a:endParaRPr lang="tr-TR" sz="2800" dirty="0">
              <a:solidFill>
                <a:srgbClr val="0070C0"/>
              </a:solidFill>
            </a:endParaRPr>
          </a:p>
          <a:p>
            <a:pPr marL="0" indent="0" algn="just">
              <a:buNone/>
            </a:pPr>
            <a:r>
              <a:rPr lang="tr-TR" sz="2800" dirty="0">
                <a:solidFill>
                  <a:srgbClr val="0070C0"/>
                </a:solidFill>
              </a:rPr>
              <a:t>Aşkın sigorta durumunda, eğer sigortalı değerin tamamı hasarlı ise bu durumda sigortalı değerin gerçek değeri kadar (30.000 TL) tazminat ödemesi yapılır ve sigorta priminin fazladan alınan kısmı (250 TL)  sigortalıya iade edilir. </a:t>
            </a:r>
          </a:p>
          <a:p>
            <a:pPr algn="just"/>
            <a:endParaRPr lang="tr-TR" dirty="0"/>
          </a:p>
        </p:txBody>
      </p:sp>
    </p:spTree>
    <p:extLst>
      <p:ext uri="{BB962C8B-B14F-4D97-AF65-F5344CB8AC3E}">
        <p14:creationId xmlns:p14="http://schemas.microsoft.com/office/powerpoint/2010/main" xmlns="" val="79606699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1070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buNone/>
              <a:defRPr/>
            </a:pPr>
            <a:r>
              <a:rPr lang="tr-TR" dirty="0">
                <a:solidFill>
                  <a:srgbClr val="0070C0"/>
                </a:solidFill>
              </a:rPr>
              <a:t>Hizmet arz eden sigorta şirketi ile hizmet talebinde bulunan sigortalı arasında yapılacak olan hizmet akdinde uluslararası literatürde genel kabul görmüş altı temel prensip söz konusudur. Bunlar;</a:t>
            </a:r>
          </a:p>
          <a:p>
            <a:pPr algn="just">
              <a:buNone/>
              <a:defRPr/>
            </a:pPr>
            <a:endParaRPr lang="tr-TR" dirty="0">
              <a:solidFill>
                <a:srgbClr val="0070C0"/>
              </a:solidFill>
            </a:endParaRPr>
          </a:p>
          <a:p>
            <a:pPr marL="1082675" indent="-541338" algn="just">
              <a:buFont typeface="Wingdings" panose="05000000000000000000" pitchFamily="2" charset="2"/>
              <a:buChar char="ü"/>
              <a:defRPr/>
            </a:pPr>
            <a:r>
              <a:rPr lang="tr-TR" dirty="0">
                <a:solidFill>
                  <a:srgbClr val="0070C0"/>
                </a:solidFill>
              </a:rPr>
              <a:t>Azami İyi Niyet Prensibi</a:t>
            </a:r>
          </a:p>
          <a:p>
            <a:pPr marL="1082675" indent="-541338" algn="just">
              <a:buFont typeface="Wingdings" panose="05000000000000000000" pitchFamily="2" charset="2"/>
              <a:buChar char="ü"/>
              <a:defRPr/>
            </a:pPr>
            <a:r>
              <a:rPr lang="tr-TR" dirty="0">
                <a:solidFill>
                  <a:srgbClr val="0070C0"/>
                </a:solidFill>
              </a:rPr>
              <a:t>Sigortalanabilir Menfaat Prensibi</a:t>
            </a:r>
          </a:p>
          <a:p>
            <a:pPr marL="1082675" indent="-541338" algn="just">
              <a:buFont typeface="Wingdings" panose="05000000000000000000" pitchFamily="2" charset="2"/>
              <a:buChar char="ü"/>
              <a:defRPr/>
            </a:pPr>
            <a:r>
              <a:rPr lang="tr-TR" dirty="0">
                <a:solidFill>
                  <a:srgbClr val="0070C0"/>
                </a:solidFill>
              </a:rPr>
              <a:t>Tazminat Prensibi</a:t>
            </a:r>
          </a:p>
          <a:p>
            <a:pPr marL="1082675" indent="-541338" algn="just">
              <a:buFont typeface="Wingdings" panose="05000000000000000000" pitchFamily="2" charset="2"/>
              <a:buChar char="ü"/>
              <a:defRPr/>
            </a:pPr>
            <a:r>
              <a:rPr lang="tr-TR" dirty="0" err="1">
                <a:solidFill>
                  <a:srgbClr val="0070C0"/>
                </a:solidFill>
              </a:rPr>
              <a:t>Halefiyet</a:t>
            </a:r>
            <a:r>
              <a:rPr lang="tr-TR" dirty="0">
                <a:solidFill>
                  <a:srgbClr val="0070C0"/>
                </a:solidFill>
              </a:rPr>
              <a:t> ve Rücu Prensibi</a:t>
            </a:r>
          </a:p>
          <a:p>
            <a:pPr marL="1082675" indent="-541338" algn="just">
              <a:buFont typeface="Wingdings" panose="05000000000000000000" pitchFamily="2" charset="2"/>
              <a:buChar char="ü"/>
              <a:defRPr/>
            </a:pPr>
            <a:r>
              <a:rPr lang="tr-TR" dirty="0">
                <a:solidFill>
                  <a:srgbClr val="0070C0"/>
                </a:solidFill>
              </a:rPr>
              <a:t>Yakın Neden Prensibi</a:t>
            </a:r>
          </a:p>
          <a:p>
            <a:pPr marL="1082675" indent="-541338" algn="just">
              <a:buFont typeface="Wingdings" panose="05000000000000000000" pitchFamily="2" charset="2"/>
              <a:buChar char="ü"/>
              <a:defRPr/>
            </a:pPr>
            <a:r>
              <a:rPr lang="tr-TR" dirty="0">
                <a:solidFill>
                  <a:srgbClr val="0070C0"/>
                </a:solidFill>
              </a:rPr>
              <a:t>Hasara Katılım Prensibi</a:t>
            </a:r>
          </a:p>
          <a:p>
            <a:pPr algn="just">
              <a:buNone/>
            </a:pPr>
            <a:endParaRPr lang="tr-TR" dirty="0"/>
          </a:p>
        </p:txBody>
      </p:sp>
    </p:spTree>
    <p:extLst>
      <p:ext uri="{BB962C8B-B14F-4D97-AF65-F5344CB8AC3E}">
        <p14:creationId xmlns:p14="http://schemas.microsoft.com/office/powerpoint/2010/main" xmlns="" val="76123216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6553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Diğer bir durum ise poliçedeki sigorta bedelinin, sigorta konusun gerçek değerinin altında olması durumudur. Buna eksik sigorta denilmektedir. Genellikle sigortalının daha az prim ödemek amacıyla sigorta konusunun değerinin altında beyan edilmesiyle ortaya çıkar. Böyle bir poliçede hasar meydana gelmesi durumunda, en fazla ödenecek tazminat miktarı poliçede belirtilen sigorta bedeli kadar olacaktır.</a:t>
            </a:r>
          </a:p>
          <a:p>
            <a:pPr algn="just"/>
            <a:endParaRPr lang="tr-TR" dirty="0"/>
          </a:p>
        </p:txBody>
      </p:sp>
    </p:spTree>
    <p:extLst>
      <p:ext uri="{BB962C8B-B14F-4D97-AF65-F5344CB8AC3E}">
        <p14:creationId xmlns:p14="http://schemas.microsoft.com/office/powerpoint/2010/main" xmlns="" val="353857751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6553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Örneğin; 30.000 TL değerindeki bir otomobilin kasko değerinin 1.000 TL olduğunu ele alırsak, sigortalının daha az prim ödemek amacıyla aracı 25.000 TL gibi gerçek değerinin altında bir değerden beyan ederek 750 TL’ den aracını kasko yaptırmasıdır. Ancak bu durumda hasar meydan geldiği zaman sigorta şirketi sigortalıya en fazla poliçede beyan edilen 25.000TL tutarında bir ödeme yapacaktır.</a:t>
            </a:r>
          </a:p>
          <a:p>
            <a:pPr marL="0" indent="0" algn="just">
              <a:buNone/>
            </a:pPr>
            <a:endParaRPr lang="tr-TR" dirty="0"/>
          </a:p>
        </p:txBody>
      </p:sp>
    </p:spTree>
    <p:extLst>
      <p:ext uri="{BB962C8B-B14F-4D97-AF65-F5344CB8AC3E}">
        <p14:creationId xmlns:p14="http://schemas.microsoft.com/office/powerpoint/2010/main" xmlns="" val="256101845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9439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buNone/>
            </a:pPr>
            <a:r>
              <a:rPr lang="tr-TR" sz="2800" dirty="0" smtClean="0">
                <a:solidFill>
                  <a:srgbClr val="C00000"/>
                </a:solidFill>
              </a:rPr>
              <a:t>Tazminat </a:t>
            </a:r>
            <a:r>
              <a:rPr lang="tr-TR" sz="2800" dirty="0">
                <a:solidFill>
                  <a:srgbClr val="C00000"/>
                </a:solidFill>
              </a:rPr>
              <a:t>Tutarı = Belirtilen Hasar Miktarı × (Sigorta Bedeli / Sigorta Değeri)</a:t>
            </a:r>
          </a:p>
          <a:p>
            <a:pPr marL="0" indent="0" algn="just">
              <a:buNone/>
            </a:pPr>
            <a:r>
              <a:rPr lang="tr-TR" sz="2800" dirty="0">
                <a:solidFill>
                  <a:srgbClr val="C00000"/>
                </a:solidFill>
              </a:rPr>
              <a:t>= 30.000 × (25.000 / 30.000) = 25.000 TL </a:t>
            </a:r>
            <a:r>
              <a:rPr lang="tr-TR" sz="2800" dirty="0">
                <a:solidFill>
                  <a:srgbClr val="0070C0"/>
                </a:solidFill>
                <a:sym typeface="Wingdings" pitchFamily="2" charset="2"/>
              </a:rPr>
              <a:t></a:t>
            </a:r>
            <a:r>
              <a:rPr lang="tr-TR" sz="2800" dirty="0">
                <a:solidFill>
                  <a:srgbClr val="0070C0"/>
                </a:solidFill>
              </a:rPr>
              <a:t> tam hasar durumunda ödenecek tazminat tutarıdır. </a:t>
            </a:r>
          </a:p>
          <a:p>
            <a:pPr marL="0" indent="0" algn="just">
              <a:buNone/>
            </a:pPr>
            <a:r>
              <a:rPr lang="tr-TR" sz="2800" dirty="0" smtClean="0">
                <a:solidFill>
                  <a:srgbClr val="0070C0"/>
                </a:solidFill>
              </a:rPr>
              <a:t>Eğer </a:t>
            </a:r>
            <a:r>
              <a:rPr lang="tr-TR" sz="2800" dirty="0">
                <a:solidFill>
                  <a:srgbClr val="0070C0"/>
                </a:solidFill>
              </a:rPr>
              <a:t>gerçekleşen hasar 15.000 TL ise;</a:t>
            </a:r>
          </a:p>
          <a:p>
            <a:endParaRPr lang="tr-TR" sz="2800" dirty="0"/>
          </a:p>
          <a:p>
            <a:pPr marL="0" indent="0" algn="just">
              <a:buNone/>
            </a:pPr>
            <a:r>
              <a:rPr lang="tr-TR" sz="2800" dirty="0">
                <a:solidFill>
                  <a:srgbClr val="C00000"/>
                </a:solidFill>
              </a:rPr>
              <a:t>Tazminat Tutarı = 15.000 × (25.000 / 30.000) = 12.500TL</a:t>
            </a:r>
            <a:r>
              <a:rPr lang="tr-TR" sz="2800" dirty="0"/>
              <a:t> </a:t>
            </a:r>
            <a:r>
              <a:rPr lang="tr-TR" sz="2800" dirty="0">
                <a:solidFill>
                  <a:srgbClr val="0070C0"/>
                </a:solidFill>
                <a:sym typeface="Wingdings" pitchFamily="2" charset="2"/>
              </a:rPr>
              <a:t></a:t>
            </a:r>
            <a:r>
              <a:rPr lang="tr-TR" sz="2800" dirty="0">
                <a:solidFill>
                  <a:srgbClr val="0070C0"/>
                </a:solidFill>
              </a:rPr>
              <a:t> kısmi hasar durumunda ödenecek tazminat tutarı hasar tutarının (25.000 / 30.000 = 0,83) %83’ </a:t>
            </a:r>
            <a:r>
              <a:rPr lang="tr-TR" sz="2800" dirty="0" err="1">
                <a:solidFill>
                  <a:srgbClr val="0070C0"/>
                </a:solidFill>
              </a:rPr>
              <a:t>üdür</a:t>
            </a:r>
            <a:r>
              <a:rPr lang="tr-TR" sz="2800" dirty="0">
                <a:solidFill>
                  <a:srgbClr val="0070C0"/>
                </a:solidFill>
              </a:rPr>
              <a:t>. </a:t>
            </a:r>
          </a:p>
          <a:p>
            <a:pPr algn="just"/>
            <a:endParaRPr lang="tr-TR" dirty="0"/>
          </a:p>
        </p:txBody>
      </p:sp>
    </p:spTree>
    <p:extLst>
      <p:ext uri="{BB962C8B-B14F-4D97-AF65-F5344CB8AC3E}">
        <p14:creationId xmlns:p14="http://schemas.microsoft.com/office/powerpoint/2010/main" xmlns="" val="204714674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6553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Tazminat miktarı sigorta eksperi tarafından belirlendikten sonra ve sigortacı tarafından kabul edilmesi durumunda tazminat ödemesi yapılmaktadır. Eğer isterse sigortalı taraf belirlenen ve ödenecek olan tazminat miktarını kabul etmeyip durumun yeniden incelenmesi için itiraz hakkına sahiptir. İtiraz halinde ise taraflar arasında anlaşmayı sağlamak için hakem bilirkişilere gidilmesi gerekir. </a:t>
            </a:r>
          </a:p>
          <a:p>
            <a:pPr algn="just"/>
            <a:endParaRPr lang="tr-TR" dirty="0"/>
          </a:p>
        </p:txBody>
      </p:sp>
    </p:spTree>
    <p:extLst>
      <p:ext uri="{BB962C8B-B14F-4D97-AF65-F5344CB8AC3E}">
        <p14:creationId xmlns:p14="http://schemas.microsoft.com/office/powerpoint/2010/main" xmlns="" val="89188996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graphicFrame>
        <p:nvGraphicFramePr>
          <p:cNvPr id="5" name="2 Tablo"/>
          <p:cNvGraphicFramePr>
            <a:graphicFrameLocks noGrp="1"/>
          </p:cNvGraphicFramePr>
          <p:nvPr>
            <p:extLst>
              <p:ext uri="{D42A27DB-BD31-4B8C-83A1-F6EECF244321}">
                <p14:modId xmlns:p14="http://schemas.microsoft.com/office/powerpoint/2010/main" xmlns="" val="1858713087"/>
              </p:ext>
            </p:extLst>
          </p:nvPr>
        </p:nvGraphicFramePr>
        <p:xfrm>
          <a:off x="3575720" y="1412776"/>
          <a:ext cx="6143625" cy="5082540"/>
        </p:xfrm>
        <a:graphic>
          <a:graphicData uri="http://schemas.openxmlformats.org/drawingml/2006/table">
            <a:tbl>
              <a:tblPr/>
              <a:tblGrid>
                <a:gridCol w="1947863"/>
                <a:gridCol w="1960562"/>
                <a:gridCol w="2235200"/>
              </a:tblGrid>
              <a:tr h="10287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rgbClr val="000000"/>
                        </a:solidFill>
                        <a:effectLst/>
                        <a:latin typeface="Arial"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Arial" charset="0"/>
                          <a:cs typeface="Times New Roman" pitchFamily="18" charset="0"/>
                        </a:rPr>
                        <a:t>Sigorta Bedeli = Sigorta Değeri</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Arial" charset="0"/>
                          <a:cs typeface="Times New Roman" pitchFamily="18" charset="0"/>
                        </a:rPr>
                        <a:t>100.000  = 100.000</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rgbClr val="000000"/>
                        </a:solidFill>
                        <a:effectLst/>
                        <a:latin typeface="Arial"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Tam Zıyada, Zararın Tamamı Ödenmektedir</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rgbClr val="000000"/>
                        </a:solidFill>
                        <a:effectLst/>
                        <a:latin typeface="Arial"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Arial" charset="0"/>
                          <a:cs typeface="Times New Roman" pitchFamily="18" charset="0"/>
                        </a:rPr>
                        <a:t>Kısmi Zıyada, Gerçekleşen Zarar Ödenmektedir</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939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rgbClr val="000000"/>
                        </a:solidFill>
                        <a:effectLst/>
                        <a:latin typeface="Arial"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Sigorta Bedeli &lt; Sigorta Değeri</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      75.000 &lt; 100.000</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           Eksik Sigorta</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rgbClr val="000000"/>
                        </a:solidFill>
                        <a:effectLst/>
                        <a:latin typeface="Arial"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Tam Zıyada, Poliçede Yazılı Tutara Kadar Ödeme Yapılabilir.</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Tam Zıyada, Sigorta Poliçesindeki Bedel; 75.000 TL Ödenir.</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rgbClr val="000000"/>
                        </a:solidFill>
                        <a:effectLst/>
                        <a:latin typeface="Arial"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Arial" charset="0"/>
                          <a:cs typeface="Times New Roman" pitchFamily="18" charset="0"/>
                        </a:rPr>
                        <a:t>Kısmi Zıyada, Sigorta Bedeli-Sigorta Değeri Arasındaki Orana Göre Ödeme Yapılır. Poliçede 75.000 TL Beyan Edilen Bir Rizikonun Piyasa Rayici 100.000 TL ise, 20.000 </a:t>
                      </a:r>
                      <a:r>
                        <a:rPr kumimoji="0" lang="tr-TR" sz="1400" b="0" i="0" u="none" strike="noStrike" cap="none" normalizeH="0" baseline="0" dirty="0" err="1" smtClean="0">
                          <a:ln>
                            <a:noFill/>
                          </a:ln>
                          <a:solidFill>
                            <a:srgbClr val="000000"/>
                          </a:solidFill>
                          <a:effectLst/>
                          <a:latin typeface="Arial" charset="0"/>
                          <a:cs typeface="Times New Roman" pitchFamily="18" charset="0"/>
                        </a:rPr>
                        <a:t>TL’lık</a:t>
                      </a:r>
                      <a:r>
                        <a:rPr kumimoji="0" lang="tr-TR" sz="1400" b="0" i="0" u="none" strike="noStrike" cap="none" normalizeH="0" baseline="0" dirty="0" smtClean="0">
                          <a:ln>
                            <a:noFill/>
                          </a:ln>
                          <a:solidFill>
                            <a:srgbClr val="000000"/>
                          </a:solidFill>
                          <a:effectLst/>
                          <a:latin typeface="Arial" charset="0"/>
                          <a:cs typeface="Times New Roman" pitchFamily="18" charset="0"/>
                        </a:rPr>
                        <a:t> Bir Hasar Halinde Ödenecek Tazminat;</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sng" strike="noStrike" cap="none" normalizeH="0" baseline="0" dirty="0" smtClean="0">
                          <a:ln>
                            <a:noFill/>
                          </a:ln>
                          <a:solidFill>
                            <a:srgbClr val="000000"/>
                          </a:solidFill>
                          <a:effectLst/>
                          <a:latin typeface="Arial" charset="0"/>
                          <a:cs typeface="Times New Roman" pitchFamily="18" charset="0"/>
                        </a:rPr>
                        <a:t>75.000(20.000)</a:t>
                      </a:r>
                      <a:r>
                        <a:rPr kumimoji="0" lang="tr-TR" sz="1400" b="0" i="0" u="none" strike="noStrike" cap="none" normalizeH="0" baseline="0" dirty="0" smtClean="0">
                          <a:ln>
                            <a:noFill/>
                          </a:ln>
                          <a:solidFill>
                            <a:srgbClr val="000000"/>
                          </a:solidFill>
                          <a:effectLst/>
                          <a:latin typeface="Arial" charset="0"/>
                          <a:cs typeface="Times New Roman" pitchFamily="18" charset="0"/>
                        </a:rPr>
                        <a:t>=15.000 TL </a:t>
                      </a:r>
                      <a:r>
                        <a:rPr kumimoji="0" lang="tr-TR" sz="1400" b="0" i="0" u="sng" strike="noStrike" cap="none" normalizeH="0" baseline="0" dirty="0" smtClean="0">
                          <a:ln>
                            <a:noFill/>
                          </a:ln>
                          <a:solidFill>
                            <a:srgbClr val="000000"/>
                          </a:solidFill>
                          <a:effectLst/>
                          <a:latin typeface="Arial" charset="0"/>
                          <a:cs typeface="Times New Roman" pitchFamily="18" charset="0"/>
                        </a:rPr>
                        <a:t>   </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Arial" charset="0"/>
                          <a:cs typeface="Times New Roman" pitchFamily="18" charset="0"/>
                        </a:rPr>
                        <a:t>    100.000</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779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rgbClr val="000000"/>
                        </a:solidFill>
                        <a:effectLst/>
                        <a:latin typeface="Arial"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Sigorta Bedeli &gt; Sigorta Değeri</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   100.000  &gt; 75.000</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         Aşkın Sigorta</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rgbClr val="000000"/>
                        </a:solidFill>
                        <a:effectLst/>
                        <a:latin typeface="Arial"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Arial" charset="0"/>
                          <a:cs typeface="Times New Roman" pitchFamily="18" charset="0"/>
                        </a:rPr>
                        <a:t>Sigorta Kar Vasıtası Değildir. Gerçek Zarar (Değer) Ödenir. Fazladan Alınan Primler İade Edilir.</a:t>
                      </a:r>
                      <a:endParaRPr kumimoji="0" lang="tr-TR"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rgbClr val="000000"/>
                        </a:solidFill>
                        <a:effectLst/>
                        <a:latin typeface="Arial"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Arial" charset="0"/>
                          <a:cs typeface="Times New Roman" pitchFamily="18" charset="0"/>
                        </a:rPr>
                        <a:t>Kısmi Zıyada, Sigorta Değeri Olan Gerçek Zarar Ödenir.</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 name="Rectangle 6"/>
          <p:cNvSpPr>
            <a:spLocks noChangeArrowheads="1"/>
          </p:cNvSpPr>
          <p:nvPr/>
        </p:nvSpPr>
        <p:spPr bwMode="auto">
          <a:xfrm>
            <a:off x="4570413" y="0"/>
            <a:ext cx="3608387" cy="461963"/>
          </a:xfrm>
          <a:prstGeom prst="rect">
            <a:avLst/>
          </a:prstGeom>
          <a:noFill/>
          <a:ln w="9525">
            <a:noFill/>
            <a:miter lim="800000"/>
            <a:headEnd/>
            <a:tailEnd/>
          </a:ln>
        </p:spPr>
        <p:txBody>
          <a:bodyPr wrap="none" anchor="ctr">
            <a:spAutoFit/>
          </a:bodyPr>
          <a:lstStyle/>
          <a:p>
            <a:pPr indent="180975" algn="ctr" eaLnBrk="0" hangingPunct="0"/>
            <a:r>
              <a:rPr lang="tr-TR" sz="2400" b="1" u="sng" dirty="0">
                <a:solidFill>
                  <a:srgbClr val="000000"/>
                </a:solidFill>
                <a:cs typeface="Times New Roman" pitchFamily="18" charset="0"/>
              </a:rPr>
              <a:t>HASAR VUKUU (ZIYA)</a:t>
            </a:r>
            <a:endParaRPr lang="tr-TR" sz="2400" dirty="0"/>
          </a:p>
        </p:txBody>
      </p:sp>
      <p:sp>
        <p:nvSpPr>
          <p:cNvPr id="8" name="Rectangle 7"/>
          <p:cNvSpPr>
            <a:spLocks noChangeArrowheads="1"/>
          </p:cNvSpPr>
          <p:nvPr/>
        </p:nvSpPr>
        <p:spPr bwMode="auto">
          <a:xfrm>
            <a:off x="5519936" y="983440"/>
            <a:ext cx="3500437" cy="307975"/>
          </a:xfrm>
          <a:prstGeom prst="rect">
            <a:avLst/>
          </a:prstGeom>
          <a:noFill/>
          <a:ln w="9525">
            <a:noFill/>
            <a:miter lim="800000"/>
            <a:headEnd/>
            <a:tailEnd/>
          </a:ln>
        </p:spPr>
        <p:txBody>
          <a:bodyPr anchor="ctr">
            <a:spAutoFit/>
          </a:bodyPr>
          <a:lstStyle/>
          <a:p>
            <a:pPr indent="180975" algn="just" eaLnBrk="0" hangingPunct="0"/>
            <a:r>
              <a:rPr lang="tr-TR" sz="1400" b="1" dirty="0">
                <a:solidFill>
                  <a:srgbClr val="000000"/>
                </a:solidFill>
                <a:cs typeface="Times New Roman" pitchFamily="18" charset="0"/>
              </a:rPr>
              <a:t>TAM ZIYA                          KISMİ ZIYA</a:t>
            </a:r>
            <a:endParaRPr lang="tr-TR" sz="1400" dirty="0"/>
          </a:p>
        </p:txBody>
      </p:sp>
      <p:sp>
        <p:nvSpPr>
          <p:cNvPr id="9" name="Line 3"/>
          <p:cNvSpPr>
            <a:spLocks noChangeShapeType="1"/>
          </p:cNvSpPr>
          <p:nvPr/>
        </p:nvSpPr>
        <p:spPr bwMode="auto">
          <a:xfrm flipH="1">
            <a:off x="5807968" y="536251"/>
            <a:ext cx="427038" cy="279400"/>
          </a:xfrm>
          <a:prstGeom prst="line">
            <a:avLst/>
          </a:prstGeom>
          <a:noFill/>
          <a:ln w="9525">
            <a:solidFill>
              <a:srgbClr val="000000"/>
            </a:solidFill>
            <a:round/>
            <a:headEnd/>
            <a:tailEnd type="triangle" w="med" len="med"/>
          </a:ln>
        </p:spPr>
        <p:txBody>
          <a:bodyPr/>
          <a:lstStyle/>
          <a:p>
            <a:endParaRPr lang="tr-TR"/>
          </a:p>
        </p:txBody>
      </p:sp>
      <p:sp>
        <p:nvSpPr>
          <p:cNvPr id="10" name="Line 4"/>
          <p:cNvSpPr>
            <a:spLocks noChangeShapeType="1"/>
          </p:cNvSpPr>
          <p:nvPr/>
        </p:nvSpPr>
        <p:spPr bwMode="auto">
          <a:xfrm>
            <a:off x="7536160" y="529107"/>
            <a:ext cx="347662" cy="293688"/>
          </a:xfrm>
          <a:prstGeom prst="line">
            <a:avLst/>
          </a:prstGeom>
          <a:noFill/>
          <a:ln w="9525">
            <a:solidFill>
              <a:srgbClr val="000000"/>
            </a:solidFill>
            <a:round/>
            <a:headEnd/>
            <a:tailEnd type="triangle" w="med" len="med"/>
          </a:ln>
        </p:spPr>
        <p:txBody>
          <a:bodyPr/>
          <a:lstStyle/>
          <a:p>
            <a:endParaRPr lang="tr-TR"/>
          </a:p>
        </p:txBody>
      </p:sp>
    </p:spTree>
    <p:extLst>
      <p:ext uri="{BB962C8B-B14F-4D97-AF65-F5344CB8AC3E}">
        <p14:creationId xmlns:p14="http://schemas.microsoft.com/office/powerpoint/2010/main" xmlns="" val="403287983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21041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Taraflar arası anlaşma sağlandıktan sonra sigorta şirketi, sigortalıya “nakit ödeme, tamir-bakım yöntemi veya yerine koyma yöntemi” gibi yöntemlerden herhangi biri ile tazminat ödemesi gerçekleştirir. </a:t>
            </a:r>
          </a:p>
          <a:p>
            <a:pPr algn="just"/>
            <a:endParaRPr lang="tr-TR" dirty="0"/>
          </a:p>
        </p:txBody>
      </p:sp>
    </p:spTree>
    <p:extLst>
      <p:ext uri="{BB962C8B-B14F-4D97-AF65-F5344CB8AC3E}">
        <p14:creationId xmlns:p14="http://schemas.microsoft.com/office/powerpoint/2010/main" xmlns="" val="74760216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496944" cy="62386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buNone/>
            </a:pPr>
            <a:r>
              <a:rPr lang="tr-TR" sz="2800" b="1" dirty="0">
                <a:solidFill>
                  <a:srgbClr val="FF0000"/>
                </a:solidFill>
              </a:rPr>
              <a:t>4. </a:t>
            </a:r>
            <a:r>
              <a:rPr lang="tr-TR" sz="2800" b="1" dirty="0" err="1">
                <a:solidFill>
                  <a:srgbClr val="FF0000"/>
                </a:solidFill>
              </a:rPr>
              <a:t>Halefiyet</a:t>
            </a:r>
            <a:r>
              <a:rPr lang="tr-TR" sz="2800" b="1" dirty="0">
                <a:solidFill>
                  <a:srgbClr val="FF0000"/>
                </a:solidFill>
              </a:rPr>
              <a:t> ve Rücu Prensibi</a:t>
            </a:r>
            <a:r>
              <a:rPr lang="tr-TR" b="1" dirty="0">
                <a:solidFill>
                  <a:srgbClr val="FF0000"/>
                </a:solidFill>
              </a:rPr>
              <a:t>	</a:t>
            </a:r>
            <a:endParaRPr lang="tr-TR" dirty="0"/>
          </a:p>
          <a:p>
            <a:pPr marL="0" indent="0" algn="just">
              <a:buNone/>
            </a:pPr>
            <a:r>
              <a:rPr lang="tr-TR" sz="2800" dirty="0" smtClean="0">
                <a:solidFill>
                  <a:srgbClr val="0070C0"/>
                </a:solidFill>
              </a:rPr>
              <a:t>Tazminat </a:t>
            </a:r>
            <a:r>
              <a:rPr lang="tr-TR" sz="2800" dirty="0">
                <a:solidFill>
                  <a:srgbClr val="0070C0"/>
                </a:solidFill>
              </a:rPr>
              <a:t>prensibi ile </a:t>
            </a:r>
            <a:r>
              <a:rPr lang="tr-TR" sz="2800" dirty="0" err="1">
                <a:solidFill>
                  <a:srgbClr val="0070C0"/>
                </a:solidFill>
              </a:rPr>
              <a:t>halefiyet</a:t>
            </a:r>
            <a:r>
              <a:rPr lang="tr-TR" sz="2800" dirty="0">
                <a:solidFill>
                  <a:srgbClr val="0070C0"/>
                </a:solidFill>
              </a:rPr>
              <a:t> prensibi arasında oldukça yakın bir ilişki olmakla birlikte ortaya çıkış süreçleri birbirlerini izler. Sigortalının varlık sebebi olan, hasar anında bu hasarın sigorta şirketi tarafından karşılanması sisteminde, eğer meydana   gelen hasar üçüncü şahısların kusuru sonucunda ortaya çıkmış ise, zarara maruz kalan sigortalı kişi bu zararı hasara sebep olan üçüncü şahıstan talep edebilir. </a:t>
            </a:r>
          </a:p>
          <a:p>
            <a:pPr marL="0" indent="0" algn="just">
              <a:buNone/>
            </a:pPr>
            <a:r>
              <a:rPr lang="tr-TR" sz="2800" dirty="0">
                <a:solidFill>
                  <a:srgbClr val="0070C0"/>
                </a:solidFill>
              </a:rPr>
              <a:t>Ancak yaygın olan uygulamaya göre sigortalı kişi hasar anında öncelikle kendi  şirketine başvuru yapar ve kendi sigorta şirketi mevcut hasarı tazmin eder. Bu durumda sigortalı kişi, hasara neden olan üçüncü şahıstan tekrar hasar bedeli talep etme hakkında bulunamaz.</a:t>
            </a:r>
          </a:p>
          <a:p>
            <a:pPr algn="just"/>
            <a:endParaRPr lang="tr-TR" dirty="0"/>
          </a:p>
        </p:txBody>
      </p:sp>
    </p:spTree>
    <p:extLst>
      <p:ext uri="{BB962C8B-B14F-4D97-AF65-F5344CB8AC3E}">
        <p14:creationId xmlns:p14="http://schemas.microsoft.com/office/powerpoint/2010/main" xmlns="" val="275601235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8187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Çünkü, eğer bu yönde kısıtlama yapılmazsa </a:t>
            </a:r>
            <a:r>
              <a:rPr lang="tr-TR" sz="2800" dirty="0" err="1">
                <a:solidFill>
                  <a:srgbClr val="0070C0"/>
                </a:solidFill>
              </a:rPr>
              <a:t>suistimallerin</a:t>
            </a:r>
            <a:r>
              <a:rPr lang="tr-TR" sz="2800" dirty="0">
                <a:solidFill>
                  <a:srgbClr val="0070C0"/>
                </a:solidFill>
              </a:rPr>
              <a:t> en çok yaşandığı sektörlerden biri olan sigorta sektöründe haksız kazançların sağlanmasının yolu açılmış olacaktır. Bunu engellemek için ve sigortalıyı hasar anında mağdur etmemek için (çünkü üçüncü şahıstan istese bile kısa sürede hasar bedelini alamayabilir) hasar bedelini kendi sigorta şirketinden talep eder. Böyle bir durumda sigorta şirketi sigortalıya ödemeyi yaptığı anda sigortalının hasara neden olan üçüncü kişiye başvurma hakkı sigorta şirketine devredilmiş olur.</a:t>
            </a:r>
          </a:p>
          <a:p>
            <a:pPr marL="0" indent="0" algn="just">
              <a:buNone/>
            </a:pPr>
            <a:endParaRPr lang="tr-TR" dirty="0"/>
          </a:p>
        </p:txBody>
      </p:sp>
    </p:spTree>
    <p:extLst>
      <p:ext uri="{BB962C8B-B14F-4D97-AF65-F5344CB8AC3E}">
        <p14:creationId xmlns:p14="http://schemas.microsoft.com/office/powerpoint/2010/main" xmlns="" val="185883460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1556792"/>
            <a:ext cx="8064896" cy="32675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smtClean="0">
                <a:solidFill>
                  <a:srgbClr val="0070C0"/>
                </a:solidFill>
              </a:rPr>
              <a:t>Bu </a:t>
            </a:r>
            <a:r>
              <a:rPr lang="tr-TR" sz="2800" dirty="0">
                <a:solidFill>
                  <a:srgbClr val="0070C0"/>
                </a:solidFill>
              </a:rPr>
              <a:t>duruma “rücu etmek” denir. Başka bir deyişle rücu prensibi, bir kişinin başka bir kişi yerine geçerek üçüncü kişilerle olan haklarını devralmasıdır. Burada temel amaç sigortalının her ne şekilde olursa olsun hem kendi sigorta şirketinden, hem de hasara neden olan özel veya tüzel kişilerden aynı anda çifte tazminat alması engellenmesidir.</a:t>
            </a:r>
          </a:p>
          <a:p>
            <a:pPr algn="just"/>
            <a:endParaRPr lang="tr-TR" dirty="0"/>
          </a:p>
        </p:txBody>
      </p:sp>
    </p:spTree>
    <p:extLst>
      <p:ext uri="{BB962C8B-B14F-4D97-AF65-F5344CB8AC3E}">
        <p14:creationId xmlns:p14="http://schemas.microsoft.com/office/powerpoint/2010/main" xmlns="" val="419186026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0431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Örneğin, iki araçlı bir trafik kazası olduğunu varsayalım. A aracının sürücüsü, B sürücüsünün aracına arkadan çarparak zarara yol açıyor. A aracının sürücüsü kusurlu olduğu için, normal koşullarda B aracının sahibine bu zararı ödemelidir. Ancak, B aracının sahibi söz konusu zarar miktarını doğrudan A aracının sürücüsünden almak yerine aracı için kasko sigortası yaptırdığı şirketine gider ise, şirket B aracındaki hasarı karşılar.</a:t>
            </a:r>
          </a:p>
          <a:p>
            <a:pPr marL="0" indent="0" algn="just">
              <a:buNone/>
            </a:pPr>
            <a:endParaRPr lang="tr-TR" dirty="0"/>
          </a:p>
        </p:txBody>
      </p:sp>
    </p:spTree>
    <p:extLst>
      <p:ext uri="{BB962C8B-B14F-4D97-AF65-F5344CB8AC3E}">
        <p14:creationId xmlns:p14="http://schemas.microsoft.com/office/powerpoint/2010/main" xmlns="" val="338788324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3347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buNone/>
            </a:pPr>
            <a:r>
              <a:rPr lang="tr-TR" sz="2800" b="1" dirty="0">
                <a:solidFill>
                  <a:srgbClr val="FF0000"/>
                </a:solidFill>
              </a:rPr>
              <a:t>1. Azami İyi Niyet </a:t>
            </a:r>
            <a:r>
              <a:rPr lang="tr-TR" sz="2800" b="1" dirty="0" smtClean="0">
                <a:solidFill>
                  <a:srgbClr val="FF0000"/>
                </a:solidFill>
              </a:rPr>
              <a:t>Prensibi</a:t>
            </a:r>
            <a:endParaRPr lang="tr-TR" sz="2800" dirty="0"/>
          </a:p>
          <a:p>
            <a:pPr marL="0" indent="0" algn="just">
              <a:buNone/>
            </a:pPr>
            <a:r>
              <a:rPr lang="tr-TR" sz="2800" dirty="0">
                <a:solidFill>
                  <a:srgbClr val="0070C0"/>
                </a:solidFill>
              </a:rPr>
              <a:t>Günlük yaşamda insanlar arasında bağ sağlayan ve zamanla bu bağın </a:t>
            </a:r>
            <a:r>
              <a:rPr lang="tr-TR" sz="2800" dirty="0" smtClean="0">
                <a:solidFill>
                  <a:srgbClr val="0070C0"/>
                </a:solidFill>
              </a:rPr>
              <a:t>bağlılık </a:t>
            </a:r>
            <a:r>
              <a:rPr lang="tr-TR" sz="2800" dirty="0">
                <a:solidFill>
                  <a:srgbClr val="0070C0"/>
                </a:solidFill>
              </a:rPr>
              <a:t>konumuna gelmesini sağlayan unsur “güven” </a:t>
            </a:r>
            <a:r>
              <a:rPr lang="tr-TR" sz="2800" dirty="0" err="1">
                <a:solidFill>
                  <a:srgbClr val="0070C0"/>
                </a:solidFill>
              </a:rPr>
              <a:t>dir</a:t>
            </a:r>
            <a:r>
              <a:rPr lang="tr-TR" sz="2800" dirty="0">
                <a:solidFill>
                  <a:srgbClr val="0070C0"/>
                </a:solidFill>
              </a:rPr>
              <a:t>. Kişiler ancak samimi, güvenilir olan kişilerle birlikte olmayı tercih ederler. Sigorta sisteminde ise karşılıklı olarak sigorta ettiren yani sigortalı ve sigortayı yapan sigorta şirketi veya bu şirket adına sigorta faaliyetlerini sürdüren sigorta acentesi olmak üzere iki taraf vardır. Sigortacılık sektörünün temelinde güven unsurunun olmasından dolayı tarafların karşılıklı bir takım yükümlülükleri vardır.</a:t>
            </a:r>
          </a:p>
          <a:p>
            <a:pPr algn="just">
              <a:buNone/>
            </a:pPr>
            <a:endParaRPr lang="tr-TR" dirty="0"/>
          </a:p>
        </p:txBody>
      </p:sp>
    </p:spTree>
    <p:extLst>
      <p:ext uri="{BB962C8B-B14F-4D97-AF65-F5344CB8AC3E}">
        <p14:creationId xmlns:p14="http://schemas.microsoft.com/office/powerpoint/2010/main" xmlns="" val="347514957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6553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smtClean="0">
                <a:solidFill>
                  <a:srgbClr val="0070C0"/>
                </a:solidFill>
              </a:rPr>
              <a:t>Sonrasında </a:t>
            </a:r>
            <a:r>
              <a:rPr lang="tr-TR" sz="2800" dirty="0">
                <a:solidFill>
                  <a:srgbClr val="0070C0"/>
                </a:solidFill>
              </a:rPr>
              <a:t>ise B aracının sahibinin, A aracının sürücüsüne giderek hasarını karşılamasını talep etme hakkı artık kalmaz. Bu hak, tazminat ödemesini yaptığı için sigorta şirketine geçmiş olur. B aracını sigortalayan sigorta şirketi bu araçtaki hasarı karşılamış olduğu için bu olayda sigortalının yerine geçmiş sayılır ve A aracının sürücüsüne hasarı karşılaması için başvurma hakkını elde etmiş olur.</a:t>
            </a:r>
          </a:p>
          <a:p>
            <a:pPr algn="just"/>
            <a:endParaRPr lang="tr-TR" dirty="0"/>
          </a:p>
        </p:txBody>
      </p:sp>
    </p:spTree>
    <p:extLst>
      <p:ext uri="{BB962C8B-B14F-4D97-AF65-F5344CB8AC3E}">
        <p14:creationId xmlns:p14="http://schemas.microsoft.com/office/powerpoint/2010/main" xmlns="" val="136533889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8508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Sigorta şirketi, bu hakkı sigortalıyla arasında var olan sigorta sözleşmesi ile elde etmektedir. Sonuç olarak, B aracının sahibinin aynı olay için hem  sigorta şirketinden, hem de A aracının sürücüsünden para alması engellendiği için sebepsiz zenginleşme olmamış olur.</a:t>
            </a:r>
          </a:p>
          <a:p>
            <a:pPr marL="0" indent="0" algn="just">
              <a:buNone/>
            </a:pPr>
            <a:endParaRPr lang="tr-TR" sz="2800" dirty="0" smtClean="0">
              <a:solidFill>
                <a:srgbClr val="0070C0"/>
              </a:solidFill>
            </a:endParaRPr>
          </a:p>
          <a:p>
            <a:pPr marL="0" indent="0" algn="just">
              <a:buNone/>
            </a:pPr>
            <a:r>
              <a:rPr lang="tr-TR" sz="2800" dirty="0" smtClean="0">
                <a:solidFill>
                  <a:srgbClr val="0070C0"/>
                </a:solidFill>
              </a:rPr>
              <a:t>Sigortalı </a:t>
            </a:r>
            <a:r>
              <a:rPr lang="tr-TR" sz="2800" dirty="0">
                <a:solidFill>
                  <a:srgbClr val="0070C0"/>
                </a:solidFill>
              </a:rPr>
              <a:t>kişinin sigortacıya devretmiş olduğu haklarını ihlal edici bir durumun ortaya çıkması halinde sigortacıya karşı sorumlu olur. Sigortacı sigortalının zararının bir kısmını ödemesi halinde ise sigortalı kişi tazmin edilen miktarın dışında kalan tutar kadar hasara neden olan üçüncü şahıslara karşı hak sahibi olur. </a:t>
            </a:r>
          </a:p>
          <a:p>
            <a:pPr algn="just"/>
            <a:endParaRPr lang="tr-TR" dirty="0"/>
          </a:p>
        </p:txBody>
      </p:sp>
    </p:spTree>
    <p:extLst>
      <p:ext uri="{BB962C8B-B14F-4D97-AF65-F5344CB8AC3E}">
        <p14:creationId xmlns:p14="http://schemas.microsoft.com/office/powerpoint/2010/main" xmlns="" val="186066740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63114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buNone/>
            </a:pPr>
            <a:r>
              <a:rPr lang="tr-TR" sz="2800" b="1" dirty="0">
                <a:solidFill>
                  <a:srgbClr val="FF0000"/>
                </a:solidFill>
              </a:rPr>
              <a:t>5. Yakın Neden Prensibi</a:t>
            </a:r>
            <a:r>
              <a:rPr lang="tr-TR" sz="2800" b="1" dirty="0"/>
              <a:t>	</a:t>
            </a:r>
            <a:endParaRPr lang="tr-TR" sz="2800" dirty="0"/>
          </a:p>
          <a:p>
            <a:pPr marL="0" indent="0" algn="just">
              <a:buNone/>
            </a:pPr>
            <a:r>
              <a:rPr lang="tr-TR" sz="2800" dirty="0" smtClean="0">
                <a:solidFill>
                  <a:srgbClr val="0070C0"/>
                </a:solidFill>
              </a:rPr>
              <a:t>Sigortanın </a:t>
            </a:r>
            <a:r>
              <a:rPr lang="tr-TR" sz="2800" dirty="0">
                <a:solidFill>
                  <a:srgbClr val="0070C0"/>
                </a:solidFill>
              </a:rPr>
              <a:t>temel görevlerinden birisi de, sigortalıya yaptığı poliçe ile hak ve sorumluluklarını sözlü olarak anlatmak ve  sigortalıyı poliçe kapsamında bulunan ve bulunmayan halleri izah etmektir. Çünkü hangi sigorta dalı olursa olsun, hasar anında sigortalının ilk düşündüğü konu “nasıl olsa sigortam var, sigorta şirketi ödemeyi yapar.” olmaktadır.</a:t>
            </a:r>
          </a:p>
          <a:p>
            <a:pPr marL="0" indent="0" algn="just">
              <a:buNone/>
            </a:pPr>
            <a:endParaRPr lang="tr-TR" sz="2800" dirty="0" smtClean="0">
              <a:solidFill>
                <a:srgbClr val="0070C0"/>
              </a:solidFill>
            </a:endParaRPr>
          </a:p>
          <a:p>
            <a:pPr marL="0" indent="0" algn="just">
              <a:buNone/>
            </a:pPr>
            <a:r>
              <a:rPr lang="tr-TR" sz="2800" dirty="0" smtClean="0">
                <a:solidFill>
                  <a:srgbClr val="0070C0"/>
                </a:solidFill>
              </a:rPr>
              <a:t>Ancak </a:t>
            </a:r>
            <a:r>
              <a:rPr lang="tr-TR" sz="2800" dirty="0">
                <a:solidFill>
                  <a:srgbClr val="0070C0"/>
                </a:solidFill>
              </a:rPr>
              <a:t>hasar poliçede yer almayan bir nedenden dolayı meydana gelmiş ve bu da gerekli araştırmaları yapan kişiler tarafından tespit edilmiş ise sigortalı ile sigortacı arasında en çok rastlanan tartışmaların ve anlaşmazlıkların yaşandığı bu durum ortaya çıkar.</a:t>
            </a:r>
          </a:p>
          <a:p>
            <a:pPr algn="just"/>
            <a:endParaRPr lang="tr-TR" dirty="0"/>
          </a:p>
        </p:txBody>
      </p:sp>
    </p:spTree>
    <p:extLst>
      <p:ext uri="{BB962C8B-B14F-4D97-AF65-F5344CB8AC3E}">
        <p14:creationId xmlns:p14="http://schemas.microsoft.com/office/powerpoint/2010/main" xmlns="" val="290690545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8508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Böyle bir anda poliçede bulunan teminatlar kapsamında hasar tazmin edilmelidir. Başka bir deyişle hasarın ortaya çıkış nedeni sigortacılıkta büyük önem arz etmektedir. Hasara neden olan durumun sigorta poliçesindeki teminatlarda yer alması gerektiğidir. İşte buna “yakın neden prensibi” denir.</a:t>
            </a:r>
          </a:p>
          <a:p>
            <a:pPr marL="0" indent="0" algn="just">
              <a:buNone/>
            </a:pPr>
            <a:endParaRPr lang="tr-TR" sz="2800" dirty="0" smtClean="0">
              <a:solidFill>
                <a:srgbClr val="0070C0"/>
              </a:solidFill>
            </a:endParaRPr>
          </a:p>
          <a:p>
            <a:pPr marL="0" indent="0" algn="just">
              <a:buNone/>
            </a:pPr>
            <a:r>
              <a:rPr lang="tr-TR" sz="2800" dirty="0" smtClean="0">
                <a:solidFill>
                  <a:srgbClr val="0070C0"/>
                </a:solidFill>
              </a:rPr>
              <a:t>Eğer </a:t>
            </a:r>
            <a:r>
              <a:rPr lang="tr-TR" sz="2800" dirty="0">
                <a:solidFill>
                  <a:srgbClr val="0070C0"/>
                </a:solidFill>
              </a:rPr>
              <a:t>hasarın nedeni poliçe kapsamında güvence altına alınmamış ise sigorta şirketi hasarı tazmin etmeyecektir. Bazı durumlarda hasarın oluşmasına birden fazla unsur neden olabilir. Sigorta şirketi, hasara sebebiyet veren en yakın nedeni tespit eder ve bunun sonucuna göre zararı tazmin eder ya da etmez.</a:t>
            </a:r>
          </a:p>
          <a:p>
            <a:pPr algn="just"/>
            <a:endParaRPr lang="tr-TR" dirty="0"/>
          </a:p>
        </p:txBody>
      </p:sp>
    </p:spTree>
    <p:extLst>
      <p:ext uri="{BB962C8B-B14F-4D97-AF65-F5344CB8AC3E}">
        <p14:creationId xmlns:p14="http://schemas.microsoft.com/office/powerpoint/2010/main" xmlns="" val="265835138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4309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Özetle yakın neden prensibi, sigorta primi hangi teminatlar için alınmış ise riskin de bu teminatlar kapsamında gerçekleşmesi durumunda ödenmesi gerektiğini ifade eder. Mesela, ferdi kaza sigortası yaptırmış bir kişinin kaldırımından yürürken ayağının takılıp düşmesi ve sonucunda kafasını yere çarpması şeklinde ölümü durumunda tazminat ödenir. Ancak teminat kapsamında olmayan kalp krizi nedeniyle düşüp kafasını çarpması ve hayatını kaybetmesi durumunda tazminat ödemesi yapılmaz. </a:t>
            </a:r>
          </a:p>
          <a:p>
            <a:pPr algn="just"/>
            <a:endParaRPr lang="tr-TR" dirty="0"/>
          </a:p>
        </p:txBody>
      </p:sp>
    </p:spTree>
    <p:extLst>
      <p:ext uri="{BB962C8B-B14F-4D97-AF65-F5344CB8AC3E}">
        <p14:creationId xmlns:p14="http://schemas.microsoft.com/office/powerpoint/2010/main" xmlns="" val="302095141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4309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Bazı hasarların gerçekleşmesinde açık ve net bir şekilde tek bir olay neden olabilmektedir. Bu durumda o olay hasarın yakın nedenidir. Sigortacılıkta her zaman durum böyle olmamakla birlikte bazen oldukça karmaşık bir durum olan zincirleme olaylar şeklini alabilmektedir. Bir neden diğer nedenleri doğurabilmektedir. Şöyle ki, bir fırtına bir binanın çatı duvarını yıkar, yıkılan duvar binanın elektrik kablolarını koparır, bu kablolar kısa devre yapar ve oluşan kıvılcım sonucunda yangın çıkar.</a:t>
            </a:r>
          </a:p>
          <a:p>
            <a:pPr algn="just"/>
            <a:endParaRPr lang="tr-TR" dirty="0"/>
          </a:p>
        </p:txBody>
      </p:sp>
    </p:spTree>
    <p:extLst>
      <p:ext uri="{BB962C8B-B14F-4D97-AF65-F5344CB8AC3E}">
        <p14:creationId xmlns:p14="http://schemas.microsoft.com/office/powerpoint/2010/main" xmlns="" val="387411748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6553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Yangını söndürmek için itfaiye müdahale eder ve püskürtülen su evi basar ve evdeki eşyalar hasar görür. Eşyalara zarar veren su basması gibi görünse de meydana gelen olayın tamamı incelendiği zaman hasarın yakın, belirleyici veya hakim nedeni fırtınadır. Eğer poliçedeki teminatlarda fırtına var ise hasar sigorta şirketi tarafından tazmin edilir, yoksa hasar tazmin edilmez.</a:t>
            </a:r>
          </a:p>
          <a:p>
            <a:pPr algn="just"/>
            <a:endParaRPr lang="tr-TR" dirty="0"/>
          </a:p>
        </p:txBody>
      </p:sp>
    </p:spTree>
    <p:extLst>
      <p:ext uri="{BB962C8B-B14F-4D97-AF65-F5344CB8AC3E}">
        <p14:creationId xmlns:p14="http://schemas.microsoft.com/office/powerpoint/2010/main" xmlns="" val="352648730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63114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buNone/>
            </a:pPr>
            <a:r>
              <a:rPr lang="tr-TR" sz="2800" b="1" dirty="0">
                <a:solidFill>
                  <a:srgbClr val="FF0000"/>
                </a:solidFill>
              </a:rPr>
              <a:t>6. Hasara Katılım Prensibi</a:t>
            </a:r>
            <a:endParaRPr lang="tr-TR" sz="2800" dirty="0">
              <a:solidFill>
                <a:srgbClr val="FF0000"/>
              </a:solidFill>
            </a:endParaRPr>
          </a:p>
          <a:p>
            <a:pPr marL="0" indent="0" algn="just">
              <a:buNone/>
            </a:pPr>
            <a:r>
              <a:rPr lang="tr-TR" sz="2800" dirty="0" smtClean="0">
                <a:solidFill>
                  <a:srgbClr val="0070C0"/>
                </a:solidFill>
              </a:rPr>
              <a:t>Tazminat </a:t>
            </a:r>
            <a:r>
              <a:rPr lang="tr-TR" sz="2800" dirty="0">
                <a:solidFill>
                  <a:srgbClr val="0070C0"/>
                </a:solidFill>
              </a:rPr>
              <a:t>ve </a:t>
            </a:r>
            <a:r>
              <a:rPr lang="tr-TR" sz="2800" dirty="0" err="1">
                <a:solidFill>
                  <a:srgbClr val="0070C0"/>
                </a:solidFill>
              </a:rPr>
              <a:t>halefiyet</a:t>
            </a:r>
            <a:r>
              <a:rPr lang="tr-TR" sz="2800" dirty="0">
                <a:solidFill>
                  <a:srgbClr val="0070C0"/>
                </a:solidFill>
              </a:rPr>
              <a:t> prensiplerinde olduğu gibi hasara katılım prensibinde de temel amaç sigortalının haksız kazanç sağlanmasını önlemektir. Bu gibi önlemlerin alınmasıyla sigortalıların sigortayı bir kar amacı olarak kullanması engellenmiş olmaktadır. </a:t>
            </a:r>
          </a:p>
          <a:p>
            <a:pPr marL="0" indent="0" algn="just">
              <a:buNone/>
            </a:pPr>
            <a:endParaRPr lang="tr-TR" sz="2800" dirty="0" smtClean="0">
              <a:solidFill>
                <a:srgbClr val="0070C0"/>
              </a:solidFill>
            </a:endParaRPr>
          </a:p>
          <a:p>
            <a:pPr marL="0" indent="0" algn="just">
              <a:buNone/>
            </a:pPr>
            <a:r>
              <a:rPr lang="tr-TR" sz="2800" dirty="0" smtClean="0">
                <a:solidFill>
                  <a:srgbClr val="0070C0"/>
                </a:solidFill>
              </a:rPr>
              <a:t>Özellikle </a:t>
            </a:r>
            <a:r>
              <a:rPr lang="tr-TR" sz="2800" dirty="0">
                <a:solidFill>
                  <a:srgbClr val="0070C0"/>
                </a:solidFill>
              </a:rPr>
              <a:t>sigorta bedelinin sigorta şirketlerinin mali yapısını ve kapasitelerini aşması gibi durumlarda sigorta şirketleri bu riski tek başlarına almaktansa başka sigorta şirketleri ile teminat verme yöntemini tercih ederek riski kendi aralarında paylaşmış olurlar. Yapılan bu uygulamaya “müşterek sigorta (</a:t>
            </a:r>
            <a:r>
              <a:rPr lang="tr-TR" sz="2800" dirty="0" err="1">
                <a:solidFill>
                  <a:srgbClr val="0070C0"/>
                </a:solidFill>
              </a:rPr>
              <a:t>koasürans</a:t>
            </a:r>
            <a:r>
              <a:rPr lang="tr-TR" sz="2800" dirty="0">
                <a:solidFill>
                  <a:srgbClr val="0070C0"/>
                </a:solidFill>
              </a:rPr>
              <a:t>)” denilmektedir. </a:t>
            </a:r>
          </a:p>
          <a:p>
            <a:pPr algn="just"/>
            <a:endParaRPr lang="tr-TR" dirty="0"/>
          </a:p>
        </p:txBody>
      </p:sp>
    </p:spTree>
    <p:extLst>
      <p:ext uri="{BB962C8B-B14F-4D97-AF65-F5344CB8AC3E}">
        <p14:creationId xmlns:p14="http://schemas.microsoft.com/office/powerpoint/2010/main" xmlns="" val="399656535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46303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Sigorta poliçesinde belirtilen risklerden herhangi biri gerçekleşirse ve </a:t>
            </a:r>
            <a:r>
              <a:rPr lang="tr-TR" sz="2800" dirty="0" err="1">
                <a:solidFill>
                  <a:srgbClr val="0070C0"/>
                </a:solidFill>
              </a:rPr>
              <a:t>koasürans</a:t>
            </a:r>
            <a:r>
              <a:rPr lang="tr-TR" sz="2800" dirty="0">
                <a:solidFill>
                  <a:srgbClr val="0070C0"/>
                </a:solidFill>
              </a:rPr>
              <a:t> durumu var ise, ortaya çıkan zarar için sigortalı, sigorta şirketlerine ayrı ayrı başvurarak hepsinden sigorta bedeli için tazminat alamaz. Sigorta şirketleri </a:t>
            </a:r>
            <a:r>
              <a:rPr lang="tr-TR" sz="2800" dirty="0" err="1">
                <a:solidFill>
                  <a:srgbClr val="0070C0"/>
                </a:solidFill>
              </a:rPr>
              <a:t>koasürans</a:t>
            </a:r>
            <a:r>
              <a:rPr lang="tr-TR" sz="2800" dirty="0">
                <a:solidFill>
                  <a:srgbClr val="0070C0"/>
                </a:solidFill>
              </a:rPr>
              <a:t> sözleşmesindeki paylar arasında tazminat ödemesi yapar.</a:t>
            </a:r>
          </a:p>
          <a:p>
            <a:pPr marL="0" indent="0" algn="just">
              <a:buNone/>
            </a:pPr>
            <a:endParaRPr lang="tr-TR" sz="2800" dirty="0" smtClean="0">
              <a:solidFill>
                <a:srgbClr val="0070C0"/>
              </a:solidFill>
            </a:endParaRPr>
          </a:p>
          <a:p>
            <a:pPr marL="0" indent="0" algn="just">
              <a:buNone/>
            </a:pPr>
            <a:r>
              <a:rPr lang="tr-TR" sz="2800" dirty="0" smtClean="0">
                <a:solidFill>
                  <a:srgbClr val="0070C0"/>
                </a:solidFill>
              </a:rPr>
              <a:t>Hasara </a:t>
            </a:r>
            <a:r>
              <a:rPr lang="tr-TR" sz="2800" dirty="0">
                <a:solidFill>
                  <a:srgbClr val="0070C0"/>
                </a:solidFill>
              </a:rPr>
              <a:t>katılım prensibinde, sigortalı tazminatı sigortacıların herhangi birinden talep eder. Daha sonra bu sigortacı sigortalıya ödemesini yapar ve diğer sigortacılara hasara katılım oranları göz önüne alarak rücu prensibi uygulanır. </a:t>
            </a:r>
          </a:p>
          <a:p>
            <a:pPr algn="just"/>
            <a:endParaRPr lang="tr-TR" dirty="0"/>
          </a:p>
        </p:txBody>
      </p:sp>
    </p:spTree>
    <p:extLst>
      <p:ext uri="{BB962C8B-B14F-4D97-AF65-F5344CB8AC3E}">
        <p14:creationId xmlns:p14="http://schemas.microsoft.com/office/powerpoint/2010/main" xmlns="" val="129705226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970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Sigorta poliçelerinde uygulanan “muafiyet” durumu da hasara katılım prensibi kapsamında ele alınabilir. Şöyle ki, hasar anında sigortalının yükümlülüğünde olan poliçede belirtilen meblağ kadar sorumlu olduğu ve hak talebinde bulunmadığı kısmıdır. Hasar durumunda sigortalı muafiyet oranı kadar eksik tazminat almaktadır. Bu da sigortacıyı bir ölçüde korumaktadır. Sigortalı muafiyet durumunu gözeterek, sigorta konusu olan varlığı daha özenle kullanma ve koruma özelliğine sahip olabilmektedir.</a:t>
            </a:r>
          </a:p>
        </p:txBody>
      </p:sp>
    </p:spTree>
    <p:extLst>
      <p:ext uri="{BB962C8B-B14F-4D97-AF65-F5344CB8AC3E}">
        <p14:creationId xmlns:p14="http://schemas.microsoft.com/office/powerpoint/2010/main" xmlns="" val="182563042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62386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r-TR" sz="2800" b="1" dirty="0">
                <a:solidFill>
                  <a:srgbClr val="0070C0"/>
                </a:solidFill>
              </a:rPr>
              <a:t>Sigorta yaptıranın sigorta yapana karşı taşıdığı yükümlülükler;</a:t>
            </a:r>
          </a:p>
          <a:p>
            <a:endParaRPr lang="tr-TR" sz="2800" dirty="0">
              <a:solidFill>
                <a:srgbClr val="0070C0"/>
              </a:solidFill>
            </a:endParaRPr>
          </a:p>
          <a:p>
            <a:pPr marL="0" indent="0" algn="just">
              <a:buNone/>
            </a:pPr>
            <a:r>
              <a:rPr lang="tr-TR" sz="2800" dirty="0" smtClean="0">
                <a:solidFill>
                  <a:srgbClr val="0070C0"/>
                </a:solidFill>
              </a:rPr>
              <a:t>Sigortacının </a:t>
            </a:r>
            <a:r>
              <a:rPr lang="tr-TR" sz="2800" dirty="0">
                <a:solidFill>
                  <a:srgbClr val="0070C0"/>
                </a:solidFill>
              </a:rPr>
              <a:t>sigorta konusu olan varlıkla ilgili detaylı bilgiye sahip olması gerekir. Bu durumda sigortanın tam anlamıyla varlıkla ilgili gerçek durumları bilmesi ve bunları tespit etmesi her zaman mümkün olmamakla birlikte, bu bilgileri doğru, açık ve net bir şekilde sigorta primine ve risk durumlarına etki edebilecek mevcut durumların sigortacıya sigortalı tarafından verilmesi zorunluluktur. Sigortalı yanlış bilgilendirme yaparak sigortacıyı yanıltması durumunda sorumluluk sigortalıya aittir. Sigortacı bu durumda sözleşmeyi feshetme hakkına sahiptir. </a:t>
            </a:r>
          </a:p>
          <a:p>
            <a:pPr algn="just">
              <a:buNone/>
            </a:pPr>
            <a:endParaRPr lang="tr-TR" dirty="0"/>
          </a:p>
        </p:txBody>
      </p:sp>
    </p:spTree>
    <p:extLst>
      <p:ext uri="{BB962C8B-B14F-4D97-AF65-F5344CB8AC3E}">
        <p14:creationId xmlns:p14="http://schemas.microsoft.com/office/powerpoint/2010/main" xmlns="" val="397171675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040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Hasara katılımın yapılabilmesi için gerekli şartlar;</a:t>
            </a:r>
          </a:p>
          <a:p>
            <a:pPr algn="just">
              <a:buFont typeface="Arial" charset="0"/>
              <a:buChar char="•"/>
            </a:pPr>
            <a:r>
              <a:rPr lang="tr-TR" sz="2800" dirty="0">
                <a:solidFill>
                  <a:srgbClr val="0070C0"/>
                </a:solidFill>
              </a:rPr>
              <a:t>   Müşterek sigorta kapsamındaki poliçelerin tamamı, aynı sigorta konusu ile ilgili olmalıdır. </a:t>
            </a:r>
          </a:p>
          <a:p>
            <a:pPr algn="just">
              <a:buFont typeface="Arial" charset="0"/>
              <a:buChar char="•"/>
            </a:pPr>
            <a:r>
              <a:rPr lang="tr-TR" sz="2800" dirty="0">
                <a:solidFill>
                  <a:srgbClr val="0070C0"/>
                </a:solidFill>
              </a:rPr>
              <a:t>   En az iki veya daha fazla tazminat sigortası poliçesi olmalıdır. </a:t>
            </a:r>
          </a:p>
          <a:p>
            <a:pPr algn="just">
              <a:buFont typeface="Arial" charset="0"/>
              <a:buChar char="•"/>
            </a:pPr>
            <a:r>
              <a:rPr lang="tr-TR" sz="2800" dirty="0">
                <a:solidFill>
                  <a:srgbClr val="0070C0"/>
                </a:solidFill>
              </a:rPr>
              <a:t>   Risk durumunun gerçekleşmesi anında bütün poliçeler geçerli olmalıdır, süresi geçmiş veya iptal edilmiş olmamalıdır. </a:t>
            </a:r>
          </a:p>
          <a:p>
            <a:pPr algn="just"/>
            <a:endParaRPr lang="tr-TR" dirty="0"/>
          </a:p>
        </p:txBody>
      </p:sp>
    </p:spTree>
    <p:extLst>
      <p:ext uri="{BB962C8B-B14F-4D97-AF65-F5344CB8AC3E}">
        <p14:creationId xmlns:p14="http://schemas.microsoft.com/office/powerpoint/2010/main" xmlns="" val="288773833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568952" cy="546303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b="1" dirty="0">
                <a:solidFill>
                  <a:srgbClr val="FF0000"/>
                </a:solidFill>
              </a:rPr>
              <a:t>DİĞER </a:t>
            </a:r>
            <a:r>
              <a:rPr lang="tr-TR" b="1" dirty="0" smtClean="0">
                <a:solidFill>
                  <a:srgbClr val="FF0000"/>
                </a:solidFill>
              </a:rPr>
              <a:t>KAVRAMLAR</a:t>
            </a:r>
          </a:p>
          <a:p>
            <a:pPr algn="just">
              <a:buNone/>
            </a:pPr>
            <a:r>
              <a:rPr lang="tr-TR" b="1" dirty="0">
                <a:solidFill>
                  <a:srgbClr val="FF0000"/>
                </a:solidFill>
              </a:rPr>
              <a:t>	</a:t>
            </a:r>
            <a:r>
              <a:rPr lang="tr-TR" sz="2800" b="1" dirty="0" err="1">
                <a:solidFill>
                  <a:srgbClr val="0070C0"/>
                </a:solidFill>
              </a:rPr>
              <a:t>Rejistro</a:t>
            </a:r>
            <a:r>
              <a:rPr lang="tr-TR" sz="2800" b="1" dirty="0">
                <a:solidFill>
                  <a:srgbClr val="0070C0"/>
                </a:solidFill>
              </a:rPr>
              <a:t>: </a:t>
            </a:r>
            <a:r>
              <a:rPr lang="tr-TR" sz="2800" dirty="0">
                <a:solidFill>
                  <a:srgbClr val="0070C0"/>
                </a:solidFill>
              </a:rPr>
              <a:t>Düzenlenen poliçe, </a:t>
            </a:r>
            <a:r>
              <a:rPr lang="tr-TR" sz="2800" dirty="0" err="1">
                <a:solidFill>
                  <a:srgbClr val="0070C0"/>
                </a:solidFill>
              </a:rPr>
              <a:t>tecditname</a:t>
            </a:r>
            <a:r>
              <a:rPr lang="tr-TR" sz="2800" dirty="0">
                <a:solidFill>
                  <a:srgbClr val="0070C0"/>
                </a:solidFill>
              </a:rPr>
              <a:t> ve zeyilnamelerin tümünün kaydedildiği kanuni defterlerdir. Her branş için ayrı ayrı ve birer istihsal, birer iptal olmak üzere 2 çeşit olup, noterce tasdik edilen bu defterlerin sayfaları çift nüshadır. Yıl bitimlerinde ara tasdikleri yapılarak kullanılmaya devam edilir.</a:t>
            </a:r>
          </a:p>
          <a:p>
            <a:pPr marL="0" indent="0">
              <a:buNone/>
            </a:pPr>
            <a:endParaRPr lang="tr-TR" sz="2800" dirty="0">
              <a:solidFill>
                <a:srgbClr val="0070C0"/>
              </a:solidFill>
            </a:endParaRPr>
          </a:p>
          <a:p>
            <a:pPr algn="just">
              <a:buNone/>
            </a:pPr>
            <a:r>
              <a:rPr lang="tr-TR" sz="2800" b="1" dirty="0">
                <a:solidFill>
                  <a:srgbClr val="0070C0"/>
                </a:solidFill>
              </a:rPr>
              <a:t>	Müşterek Sigorta: </a:t>
            </a:r>
            <a:r>
              <a:rPr lang="tr-TR" sz="2800" dirty="0">
                <a:solidFill>
                  <a:srgbClr val="0070C0"/>
                </a:solidFill>
              </a:rPr>
              <a:t>Aynı menfaatin, aynı zamanda, aynı rizikolara karşı, aynı süreler için, birden fazla sigortacıya sigorta ettirilmesi haline müşterek sigorta denir. Sigortacılardan her biri, sigorta bedelinin tamamına nazaran sigorta ettiği bedel nispetinde sorumlu olur</a:t>
            </a:r>
            <a:r>
              <a:rPr lang="tr-TR" sz="2800" dirty="0" smtClean="0">
                <a:solidFill>
                  <a:srgbClr val="0070C0"/>
                </a:solidFill>
              </a:rPr>
              <a:t>.</a:t>
            </a:r>
            <a:endParaRPr lang="tr-TR" sz="2800" dirty="0">
              <a:solidFill>
                <a:srgbClr val="0070C0"/>
              </a:solidFill>
            </a:endParaRPr>
          </a:p>
        </p:txBody>
      </p:sp>
    </p:spTree>
    <p:extLst>
      <p:ext uri="{BB962C8B-B14F-4D97-AF65-F5344CB8AC3E}">
        <p14:creationId xmlns:p14="http://schemas.microsoft.com/office/powerpoint/2010/main" xmlns="" val="423720899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2711624" y="362743"/>
            <a:ext cx="8496944" cy="57195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buNone/>
            </a:pPr>
            <a:r>
              <a:rPr lang="tr-TR" b="1" dirty="0">
                <a:solidFill>
                  <a:srgbClr val="FF0000"/>
                </a:solidFill>
              </a:rPr>
              <a:t>	</a:t>
            </a:r>
            <a:r>
              <a:rPr lang="tr-TR" b="1" dirty="0">
                <a:solidFill>
                  <a:srgbClr val="0070C0"/>
                </a:solidFill>
              </a:rPr>
              <a:t>Çifte Sigorta: </a:t>
            </a:r>
            <a:r>
              <a:rPr lang="tr-TR" dirty="0">
                <a:solidFill>
                  <a:srgbClr val="0070C0"/>
                </a:solidFill>
              </a:rPr>
              <a:t>Değerinin tamamı sigorta ettirilmiş bulunan bir mal üzerindeki menfaatin sonradan, aynı kimse tarafından, aynı rizikolara karşı sigorta ettirilemez; sigorta ettirilirse ancak aşağıdaki hallerde ve şartlarla geçerli sayılır.</a:t>
            </a:r>
          </a:p>
          <a:p>
            <a:pPr algn="just">
              <a:buNone/>
            </a:pPr>
            <a:r>
              <a:rPr lang="tr-TR" dirty="0">
                <a:solidFill>
                  <a:srgbClr val="0070C0"/>
                </a:solidFill>
              </a:rPr>
              <a:t>	a) Sonraki ve önceki sigortacılar uygun görüp, rıza gösterirlerse;</a:t>
            </a:r>
          </a:p>
          <a:p>
            <a:pPr algn="just">
              <a:buNone/>
            </a:pPr>
            <a:r>
              <a:rPr lang="tr-TR" dirty="0">
                <a:solidFill>
                  <a:srgbClr val="0070C0"/>
                </a:solidFill>
              </a:rPr>
              <a:t>	b) Sigorta ettiren kimse önceki sigortadan doğan haklarını ikinci sigortacıya devir ederse veya o haklardan feragat etmiş ise;</a:t>
            </a:r>
          </a:p>
          <a:p>
            <a:pPr algn="just">
              <a:buNone/>
            </a:pPr>
            <a:r>
              <a:rPr lang="tr-TR" dirty="0">
                <a:solidFill>
                  <a:srgbClr val="0070C0"/>
                </a:solidFill>
              </a:rPr>
              <a:t>	Bu takdirde devir veya </a:t>
            </a:r>
            <a:r>
              <a:rPr lang="tr-TR" dirty="0" err="1">
                <a:solidFill>
                  <a:srgbClr val="0070C0"/>
                </a:solidFill>
              </a:rPr>
              <a:t>feragatın</a:t>
            </a:r>
            <a:r>
              <a:rPr lang="tr-TR" dirty="0">
                <a:solidFill>
                  <a:srgbClr val="0070C0"/>
                </a:solidFill>
              </a:rPr>
              <a:t> ikinci sigorta poliçesine yazılması lazımdır; yazılmazsa ikinci sigorta sözleşmesi hükümsüz sayılır;</a:t>
            </a:r>
          </a:p>
          <a:p>
            <a:pPr algn="just">
              <a:buNone/>
            </a:pPr>
            <a:r>
              <a:rPr lang="tr-TR" dirty="0">
                <a:solidFill>
                  <a:srgbClr val="0070C0"/>
                </a:solidFill>
              </a:rPr>
              <a:t>	c) Sonraki sigortacının ancak önceki sigortacının ödenmediği tazminattan dolayı mesuliyeti şart kılınmış ise; bu halde önceden yapılmış olan sigortanın ikinci sigorta poliçesine yazılması lazımdır; yazılmazsa ikinci sigorta sözleşmesi hükümsüz sayılır.</a:t>
            </a:r>
          </a:p>
          <a:p>
            <a:pPr algn="just"/>
            <a:endParaRPr lang="tr-TR" dirty="0"/>
          </a:p>
        </p:txBody>
      </p:sp>
    </p:spTree>
    <p:extLst>
      <p:ext uri="{BB962C8B-B14F-4D97-AF65-F5344CB8AC3E}">
        <p14:creationId xmlns:p14="http://schemas.microsoft.com/office/powerpoint/2010/main" xmlns="" val="424947565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62560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buNone/>
            </a:pPr>
            <a:r>
              <a:rPr lang="tr-TR" dirty="0">
                <a:solidFill>
                  <a:srgbClr val="0070C0"/>
                </a:solidFill>
              </a:rPr>
              <a:t>Kısmi Sigorta: Sigorta olunan menfaatin değerinin tamamının önceki sözleşme ile temin edilmemişse bu menfaat, geri kalan değerine kadar, bir veya birkaç defa daha sigorta ettirilebilir. Bu takdirde o menfaati sonradan sigorta eden sigortacılar değer bünyesinden dolayı sözleşmelerin tarihleri sırasıyla mesul olurlar. Aynı günde yapılmış olan mukaveleler aynı günde yapılmış sayılır.</a:t>
            </a:r>
          </a:p>
          <a:p>
            <a:pPr algn="just">
              <a:buNone/>
            </a:pPr>
            <a:r>
              <a:rPr lang="tr-TR" dirty="0">
                <a:solidFill>
                  <a:srgbClr val="0070C0"/>
                </a:solidFill>
              </a:rPr>
              <a:t>	Kısmi sigortada, sigorta bedelinin sigorta değerini aşması halinde sigorta değerini aşan kısım tarih sırası dikkate alınarak, sonraki sigortacılar tarafından yapılan sigortalar geçersiz hale gelir.</a:t>
            </a:r>
          </a:p>
          <a:p>
            <a:pPr algn="just"/>
            <a:endParaRPr lang="tr-TR" dirty="0">
              <a:solidFill>
                <a:srgbClr val="0070C0"/>
              </a:solidFill>
            </a:endParaRPr>
          </a:p>
          <a:p>
            <a:pPr algn="just">
              <a:buNone/>
            </a:pPr>
            <a:r>
              <a:rPr lang="tr-TR" dirty="0">
                <a:solidFill>
                  <a:srgbClr val="0070C0"/>
                </a:solidFill>
              </a:rPr>
              <a:t>	</a:t>
            </a:r>
            <a:r>
              <a:rPr lang="tr-TR" dirty="0" err="1">
                <a:solidFill>
                  <a:srgbClr val="0070C0"/>
                </a:solidFill>
              </a:rPr>
              <a:t>Sovtaj</a:t>
            </a:r>
            <a:r>
              <a:rPr lang="tr-TR" dirty="0">
                <a:solidFill>
                  <a:srgbClr val="0070C0"/>
                </a:solidFill>
              </a:rPr>
              <a:t>: Önceden teminat altına alınan rizikonun gerçekleşmesi sonucu kurtarılan mal ile deniz kazasından ve yangından kurtarma ücreti veya sigortalı nesnenin hasar gerçekleştikten sonra satışından elde edilen gelir olarak tanımlanabilir.</a:t>
            </a:r>
          </a:p>
          <a:p>
            <a:pPr algn="just"/>
            <a:endParaRPr lang="tr-TR" dirty="0"/>
          </a:p>
        </p:txBody>
      </p:sp>
    </p:spTree>
    <p:extLst>
      <p:ext uri="{BB962C8B-B14F-4D97-AF65-F5344CB8AC3E}">
        <p14:creationId xmlns:p14="http://schemas.microsoft.com/office/powerpoint/2010/main" xmlns="" val="42631791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5389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buFont typeface="Arial" panose="020B0604020202020204" pitchFamily="34" charset="0"/>
              <a:buNone/>
            </a:pPr>
            <a:r>
              <a:rPr lang="tr-TR" b="1" dirty="0" smtClean="0">
                <a:solidFill>
                  <a:srgbClr val="0070C0"/>
                </a:solidFill>
              </a:rPr>
              <a:t>Reasürans: </a:t>
            </a:r>
            <a:r>
              <a:rPr lang="tr-TR" dirty="0">
                <a:solidFill>
                  <a:srgbClr val="0070C0"/>
                </a:solidFill>
              </a:rPr>
              <a:t>Sigorta şirketlerinin teminat verdiği rizikolarda, sigorta değerlerinin yüksekliği veya büyük hasarların aynı zamana gelebilme ihtimalleri, sigorta şirketlerinin hasar ödemelerinde zorlanmalarına neden olabilir. Kendi sermayeleri, ihtiyatları, öz varlıkları ile karşılayamayacakları büyük hasar ödemeleri için sigorta şirketleri de kendilerini sigorta ettirirler. Bu işleme reasürans denir. Böylece şirketler riskin bir kısmını kendi üzerlerinde tutup, , geri kalan kısmını başka sigorta şirketlerine devrederler. Reasürans işlemlerinde riski bu şekilde devreden şirkete </a:t>
            </a:r>
            <a:r>
              <a:rPr lang="tr-TR" b="1" dirty="0">
                <a:solidFill>
                  <a:srgbClr val="0070C0"/>
                </a:solidFill>
              </a:rPr>
              <a:t>sedan</a:t>
            </a:r>
            <a:r>
              <a:rPr lang="tr-TR" dirty="0">
                <a:solidFill>
                  <a:srgbClr val="0070C0"/>
                </a:solidFill>
              </a:rPr>
              <a:t>, devir alan şirkete ise </a:t>
            </a:r>
            <a:r>
              <a:rPr lang="tr-TR" b="1" dirty="0" err="1">
                <a:solidFill>
                  <a:srgbClr val="0070C0"/>
                </a:solidFill>
              </a:rPr>
              <a:t>reasürör</a:t>
            </a:r>
            <a:r>
              <a:rPr lang="tr-TR" dirty="0">
                <a:solidFill>
                  <a:srgbClr val="0070C0"/>
                </a:solidFill>
              </a:rPr>
              <a:t> denir. Sedan şirketin kendi üzerinde tuttuğu kısma </a:t>
            </a:r>
            <a:r>
              <a:rPr lang="tr-TR" b="1" dirty="0" err="1">
                <a:solidFill>
                  <a:srgbClr val="0070C0"/>
                </a:solidFill>
              </a:rPr>
              <a:t>konservasyon</a:t>
            </a:r>
            <a:r>
              <a:rPr lang="tr-TR" b="1" dirty="0">
                <a:solidFill>
                  <a:srgbClr val="0070C0"/>
                </a:solidFill>
              </a:rPr>
              <a:t>, </a:t>
            </a:r>
            <a:r>
              <a:rPr lang="tr-TR" dirty="0" err="1">
                <a:solidFill>
                  <a:srgbClr val="0070C0"/>
                </a:solidFill>
              </a:rPr>
              <a:t>reasüröre</a:t>
            </a:r>
            <a:r>
              <a:rPr lang="tr-TR" dirty="0">
                <a:solidFill>
                  <a:srgbClr val="0070C0"/>
                </a:solidFill>
              </a:rPr>
              <a:t> devrettiği kısma </a:t>
            </a:r>
            <a:r>
              <a:rPr lang="tr-TR" b="1" dirty="0" err="1">
                <a:solidFill>
                  <a:srgbClr val="0070C0"/>
                </a:solidFill>
              </a:rPr>
              <a:t>sesyon</a:t>
            </a:r>
            <a:r>
              <a:rPr lang="tr-TR" dirty="0">
                <a:solidFill>
                  <a:srgbClr val="0070C0"/>
                </a:solidFill>
              </a:rPr>
              <a:t> denir. </a:t>
            </a:r>
            <a:r>
              <a:rPr lang="tr-TR" dirty="0" err="1">
                <a:solidFill>
                  <a:srgbClr val="0070C0"/>
                </a:solidFill>
              </a:rPr>
              <a:t>Reasürör</a:t>
            </a:r>
            <a:r>
              <a:rPr lang="tr-TR" dirty="0">
                <a:solidFill>
                  <a:srgbClr val="0070C0"/>
                </a:solidFill>
              </a:rPr>
              <a:t> şirket de kendisini sigortalama ihtiyacı duyarak, devraldığı riskin bir bölümünü tekrar devrettiğinde, bu işleme </a:t>
            </a:r>
            <a:r>
              <a:rPr lang="tr-TR" b="1" dirty="0" err="1">
                <a:solidFill>
                  <a:srgbClr val="0070C0"/>
                </a:solidFill>
              </a:rPr>
              <a:t>retrosesyon</a:t>
            </a:r>
            <a:r>
              <a:rPr lang="tr-TR" dirty="0">
                <a:solidFill>
                  <a:srgbClr val="0070C0"/>
                </a:solidFill>
              </a:rPr>
              <a:t> denir.</a:t>
            </a:r>
          </a:p>
          <a:p>
            <a:pPr algn="just"/>
            <a:endParaRPr lang="tr-TR" dirty="0"/>
          </a:p>
        </p:txBody>
      </p:sp>
    </p:spTree>
    <p:extLst>
      <p:ext uri="{BB962C8B-B14F-4D97-AF65-F5344CB8AC3E}">
        <p14:creationId xmlns:p14="http://schemas.microsoft.com/office/powerpoint/2010/main" xmlns="" val="124233859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465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buNone/>
            </a:pPr>
            <a:r>
              <a:rPr lang="tr-TR" b="1" dirty="0" err="1">
                <a:solidFill>
                  <a:srgbClr val="0070C0"/>
                </a:solidFill>
              </a:rPr>
              <a:t>Koasürans</a:t>
            </a:r>
            <a:r>
              <a:rPr lang="tr-TR" b="1" dirty="0">
                <a:solidFill>
                  <a:srgbClr val="0070C0"/>
                </a:solidFill>
              </a:rPr>
              <a:t>: </a:t>
            </a:r>
            <a:r>
              <a:rPr lang="tr-TR" dirty="0">
                <a:solidFill>
                  <a:srgbClr val="0070C0"/>
                </a:solidFill>
              </a:rPr>
              <a:t>Bir rizikonun birden fazla şirket tarafından, ortaklaşa teminata alınmasıdır. Şirketlerden biri poliçeyi düzenler ve diğer şirketlere kopyalarını gönderir. Poliçeyi düzenleyen şirkete</a:t>
            </a:r>
            <a:r>
              <a:rPr lang="tr-TR" b="1" dirty="0">
                <a:solidFill>
                  <a:srgbClr val="0070C0"/>
                </a:solidFill>
              </a:rPr>
              <a:t> </a:t>
            </a:r>
            <a:r>
              <a:rPr lang="tr-TR" b="1" dirty="0" err="1">
                <a:solidFill>
                  <a:srgbClr val="0070C0"/>
                </a:solidFill>
              </a:rPr>
              <a:t>jeran</a:t>
            </a:r>
            <a:r>
              <a:rPr lang="tr-TR" b="1" dirty="0">
                <a:solidFill>
                  <a:srgbClr val="0070C0"/>
                </a:solidFill>
              </a:rPr>
              <a:t> </a:t>
            </a:r>
            <a:r>
              <a:rPr lang="tr-TR" dirty="0">
                <a:solidFill>
                  <a:srgbClr val="0070C0"/>
                </a:solidFill>
              </a:rPr>
              <a:t>denir.</a:t>
            </a:r>
          </a:p>
          <a:p>
            <a:pPr algn="just">
              <a:buNone/>
            </a:pPr>
            <a:r>
              <a:rPr lang="tr-TR" dirty="0">
                <a:solidFill>
                  <a:srgbClr val="0070C0"/>
                </a:solidFill>
              </a:rPr>
              <a:t>	</a:t>
            </a:r>
            <a:r>
              <a:rPr lang="tr-TR" dirty="0" err="1">
                <a:solidFill>
                  <a:srgbClr val="0070C0"/>
                </a:solidFill>
              </a:rPr>
              <a:t>Koasüransta</a:t>
            </a:r>
            <a:r>
              <a:rPr lang="tr-TR" dirty="0">
                <a:solidFill>
                  <a:srgbClr val="0070C0"/>
                </a:solidFill>
              </a:rPr>
              <a:t> müşterek teminat verme durumu vardır. Reasüransta ise önce bir şirket teminat verir ve gerektiği kadarını </a:t>
            </a:r>
            <a:r>
              <a:rPr lang="tr-TR" dirty="0" err="1">
                <a:solidFill>
                  <a:srgbClr val="0070C0"/>
                </a:solidFill>
              </a:rPr>
              <a:t>reasürörlere</a:t>
            </a:r>
            <a:r>
              <a:rPr lang="tr-TR" dirty="0">
                <a:solidFill>
                  <a:srgbClr val="0070C0"/>
                </a:solidFill>
              </a:rPr>
              <a:t> dağıtır.</a:t>
            </a:r>
          </a:p>
          <a:p>
            <a:pPr algn="just">
              <a:buNone/>
            </a:pPr>
            <a:r>
              <a:rPr lang="tr-TR" dirty="0">
                <a:solidFill>
                  <a:srgbClr val="0070C0"/>
                </a:solidFill>
              </a:rPr>
              <a:t>	Sigortalı ile sigortacı arasında da </a:t>
            </a:r>
            <a:r>
              <a:rPr lang="tr-TR" dirty="0" err="1">
                <a:solidFill>
                  <a:srgbClr val="0070C0"/>
                </a:solidFill>
              </a:rPr>
              <a:t>koasürans</a:t>
            </a:r>
            <a:r>
              <a:rPr lang="tr-TR" dirty="0">
                <a:solidFill>
                  <a:srgbClr val="0070C0"/>
                </a:solidFill>
              </a:rPr>
              <a:t> söz konusu olabilir. Bu durumda riskin sigortalı ve sigortacı arasında paylaşımı söz konusudur. Hasar gerçekleştiğinde sigorta şirketi sadece payına düşen hasarı öder.</a:t>
            </a:r>
          </a:p>
          <a:p>
            <a:pPr algn="just"/>
            <a:endParaRPr lang="tr-TR" dirty="0"/>
          </a:p>
        </p:txBody>
      </p:sp>
    </p:spTree>
    <p:extLst>
      <p:ext uri="{BB962C8B-B14F-4D97-AF65-F5344CB8AC3E}">
        <p14:creationId xmlns:p14="http://schemas.microsoft.com/office/powerpoint/2010/main" xmlns="" val="392344428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46303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Sigortalı, riskin gerçekleşmesi durumunda sigorta şirketi tazminat ödemesi yapacak diyerek tedbiri elden bırakmamalıdır, yine önleyici tedbirleri alarak gerekli özeni göstermelidir. Ayrıca, örneğin yangın riskinin ortaya çıkması durumunda ihbardan sonra yangının daha fazla dağılmasını engelleyecek önlemleri alarak iyi niyetini göstermelidir. </a:t>
            </a:r>
            <a:endParaRPr lang="tr-TR" sz="2800" dirty="0" smtClean="0">
              <a:solidFill>
                <a:srgbClr val="0070C0"/>
              </a:solidFill>
            </a:endParaRPr>
          </a:p>
          <a:p>
            <a:pPr marL="0" indent="0" algn="just">
              <a:buNone/>
            </a:pPr>
            <a:endParaRPr lang="tr-TR" sz="2800" dirty="0">
              <a:solidFill>
                <a:srgbClr val="0070C0"/>
              </a:solidFill>
            </a:endParaRPr>
          </a:p>
          <a:p>
            <a:pPr marL="0" indent="0" algn="just">
              <a:buNone/>
            </a:pPr>
            <a:r>
              <a:rPr lang="tr-TR" sz="2800" dirty="0" smtClean="0">
                <a:solidFill>
                  <a:srgbClr val="0070C0"/>
                </a:solidFill>
              </a:rPr>
              <a:t>En </a:t>
            </a:r>
            <a:r>
              <a:rPr lang="tr-TR" sz="2800" dirty="0">
                <a:solidFill>
                  <a:srgbClr val="0070C0"/>
                </a:solidFill>
              </a:rPr>
              <a:t>sık karşılaşılan durumlardan biri de hasar durumunda hasarın gerçek değerinden çok daha fazla bildirilmesi yine iyi niyet prensibine aykırı bir durumdur.</a:t>
            </a:r>
          </a:p>
          <a:p>
            <a:pPr algn="just">
              <a:buNone/>
            </a:pPr>
            <a:endParaRPr lang="tr-TR" dirty="0"/>
          </a:p>
        </p:txBody>
      </p:sp>
    </p:spTree>
    <p:extLst>
      <p:ext uri="{BB962C8B-B14F-4D97-AF65-F5344CB8AC3E}">
        <p14:creationId xmlns:p14="http://schemas.microsoft.com/office/powerpoint/2010/main" xmlns="" val="98527898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496944" cy="42996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r-TR" sz="2800" b="1" dirty="0">
                <a:solidFill>
                  <a:srgbClr val="0070C0"/>
                </a:solidFill>
              </a:rPr>
              <a:t>Sigortacının sigorta yaptırana karşı yükümlülükleri;</a:t>
            </a:r>
          </a:p>
          <a:p>
            <a:endParaRPr lang="tr-TR" sz="2800" dirty="0">
              <a:solidFill>
                <a:srgbClr val="0070C0"/>
              </a:solidFill>
            </a:endParaRPr>
          </a:p>
          <a:p>
            <a:pPr marL="0" indent="0" algn="just">
              <a:buNone/>
            </a:pPr>
            <a:r>
              <a:rPr lang="tr-TR" sz="2800" dirty="0" smtClean="0">
                <a:solidFill>
                  <a:srgbClr val="0070C0"/>
                </a:solidFill>
              </a:rPr>
              <a:t>Hasar </a:t>
            </a:r>
            <a:r>
              <a:rPr lang="tr-TR" sz="2800" dirty="0">
                <a:solidFill>
                  <a:srgbClr val="0070C0"/>
                </a:solidFill>
              </a:rPr>
              <a:t>sigortalının ihmali veya kusuru nedeniyle gerçekleşmiş olsa bile sigortacı hasarı karşılamak durumundadır. Hasar ödeme durumunda sigortacı sigortalıyı mağdur etmeden, işlemlerini en kısa sürede yaparak iyi niyet çerçevesinde ödemeyi yapmakla mükelleftir. Sigortalı hasar anında sigortasının yanında olmasını, onun desteğini ve güvenini bekler. </a:t>
            </a:r>
          </a:p>
          <a:p>
            <a:pPr algn="just">
              <a:buNone/>
            </a:pPr>
            <a:endParaRPr lang="tr-TR" dirty="0"/>
          </a:p>
        </p:txBody>
      </p:sp>
    </p:spTree>
    <p:extLst>
      <p:ext uri="{BB962C8B-B14F-4D97-AF65-F5344CB8AC3E}">
        <p14:creationId xmlns:p14="http://schemas.microsoft.com/office/powerpoint/2010/main" xmlns="" val="213504019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28069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smtClean="0">
                <a:solidFill>
                  <a:srgbClr val="0070C0"/>
                </a:solidFill>
              </a:rPr>
              <a:t>Serbest </a:t>
            </a:r>
            <a:r>
              <a:rPr lang="tr-TR" sz="2800" dirty="0">
                <a:solidFill>
                  <a:srgbClr val="0070C0"/>
                </a:solidFill>
              </a:rPr>
              <a:t>piyasa ekonomisinin sonuçlarından biri olan rekabet artışı zaman zaman müşterileri sadece fiyat odaklı düşünmelerini sağlamaktadır. Özellikle sigorta sektöründe sigortacının sigortalıyı poliçe bilgileri ve ödeme koşulları bakımından doğru bilgilendirmesi büyük önem arz etmekte ve hasar anında ortaya çıkabilecek sorunların kaynağı giderilmiş olacaktır.  </a:t>
            </a:r>
          </a:p>
        </p:txBody>
      </p:sp>
    </p:spTree>
    <p:extLst>
      <p:ext uri="{BB962C8B-B14F-4D97-AF65-F5344CB8AC3E}">
        <p14:creationId xmlns:p14="http://schemas.microsoft.com/office/powerpoint/2010/main" xmlns="" val="399884306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5825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smtClean="0">
                <a:solidFill>
                  <a:srgbClr val="0070C0"/>
                </a:solidFill>
              </a:rPr>
              <a:t>Poliçe </a:t>
            </a:r>
            <a:r>
              <a:rPr lang="tr-TR" sz="2800" dirty="0">
                <a:solidFill>
                  <a:srgbClr val="0070C0"/>
                </a:solidFill>
              </a:rPr>
              <a:t>ile ilgili sorunların doğmaması için öncelikle sigortalının doldurarak sigortacıya verdiği ve sigorta konusu poliçe şartları ile ilgili tüm bilgileri taşıyan bir form olan “teklifname” düzenlemesi özel bir önem taşımaktadır. Genel olarak teklifname de  sigortalının adı, adresi, sigorta konusu, talep edilen riskler,  sigorta bedeli, sigorta süresi ve düzenlenme tarihi bulunur. Sigortacı teklifnamedeki bilgilere göre prim hesaplayacaktır.</a:t>
            </a:r>
          </a:p>
        </p:txBody>
      </p:sp>
    </p:spTree>
    <p:extLst>
      <p:ext uri="{BB962C8B-B14F-4D97-AF65-F5344CB8AC3E}">
        <p14:creationId xmlns:p14="http://schemas.microsoft.com/office/powerpoint/2010/main" xmlns="" val="53992845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Genel Prensipleri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3901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Geçmiş yıllardaki sigorta mesleğindeki yapılanmanın güçlü olmamasından ve bu sektöre gerekli önemin verilmemesinden dolayı sigorta mesleğinin icra edenler bakımından bu sektöre karşı duyulan bir güvensizlik hakim olmuştur. İyi niyet prensibi uyarınca bu meslek mensubu herkesin, sigortacılığa karşı güvensizlik oluşturacak davranış içinde bulunmaması gerekir. </a:t>
            </a:r>
            <a:endParaRPr lang="tr-TR" sz="2800" dirty="0" smtClean="0">
              <a:solidFill>
                <a:srgbClr val="0070C0"/>
              </a:solidFill>
            </a:endParaRPr>
          </a:p>
          <a:p>
            <a:pPr marL="0" indent="0" algn="just">
              <a:buNone/>
            </a:pPr>
            <a:endParaRPr lang="tr-TR" sz="2800" dirty="0">
              <a:solidFill>
                <a:srgbClr val="0070C0"/>
              </a:solidFill>
            </a:endParaRPr>
          </a:p>
          <a:p>
            <a:pPr marL="0" indent="0" algn="just">
              <a:buNone/>
            </a:pPr>
            <a:r>
              <a:rPr lang="tr-TR" sz="2800" dirty="0">
                <a:solidFill>
                  <a:srgbClr val="0070C0"/>
                </a:solidFill>
              </a:rPr>
              <a:t>Sigortalı ve sigortacı arasında karşılıklı güvene ve mutlak iyi niyet prensibine dayalı olarak oluşturulan sigorta sözleşmesi, bu durumların ortadan kalkması, yanlış beyan gibi iyi niyetin kötüye kullanılması gibi durumlarda </a:t>
            </a:r>
            <a:r>
              <a:rPr lang="tr-TR" sz="2800" dirty="0" err="1">
                <a:solidFill>
                  <a:srgbClr val="0070C0"/>
                </a:solidFill>
              </a:rPr>
              <a:t>fesh</a:t>
            </a:r>
            <a:r>
              <a:rPr lang="tr-TR" sz="2800" dirty="0">
                <a:solidFill>
                  <a:srgbClr val="0070C0"/>
                </a:solidFill>
              </a:rPr>
              <a:t> edilebilmektedir. </a:t>
            </a:r>
          </a:p>
        </p:txBody>
      </p:sp>
    </p:spTree>
    <p:extLst>
      <p:ext uri="{BB962C8B-B14F-4D97-AF65-F5344CB8AC3E}">
        <p14:creationId xmlns:p14="http://schemas.microsoft.com/office/powerpoint/2010/main" xmlns="" val="108845486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8&quot; unique_id=&quot;10132&quot;&gt;&lt;/object&gt;&lt;object type=&quot;2&quot; unique_id=&quot;10133&quot;&gt;&lt;object type=&quot;3&quot; unique_id=&quot;10134&quot;&gt;&lt;property id=&quot;20148&quot; value=&quot;5&quot;/&gt;&lt;property id=&quot;20300&quot; value=&quot;Slide 1 - &amp;quot;Sigortanın Temel Prensipleri&amp;quot;&quot;/&gt;&lt;property id=&quot;20307&quot; value=&quot;256&quot;/&gt;&lt;/object&gt;&lt;object type=&quot;3&quot; unique_id=&quot;16363&quot;&gt;&lt;property id=&quot;20148&quot; value=&quot;5&quot;/&gt;&lt;property id=&quot;20300&quot; value=&quot;Slide 2 - &amp;quot;Sigortanın Genel Prensipleri&amp;quot;&quot;/&gt;&lt;property id=&quot;20307&quot; value=&quot;363&quot;/&gt;&lt;/object&gt;&lt;object type=&quot;3&quot; unique_id=&quot;16364&quot;&gt;&lt;property id=&quot;20148&quot; value=&quot;5&quot;/&gt;&lt;property id=&quot;20300&quot; value=&quot;Slide 3 - &amp;quot;Sigortanın Genel Prensipleri&amp;quot;&quot;/&gt;&lt;property id=&quot;20307&quot; value=&quot;364&quot;/&gt;&lt;/object&gt;&lt;object type=&quot;3&quot; unique_id=&quot;16365&quot;&gt;&lt;property id=&quot;20148&quot; value=&quot;5&quot;/&gt;&lt;property id=&quot;20300&quot; value=&quot;Slide 4 - &amp;quot;Sigortanın Genel Prensipleri&amp;quot;&quot;/&gt;&lt;property id=&quot;20307&quot; value=&quot;365&quot;/&gt;&lt;/object&gt;&lt;object type=&quot;3&quot; unique_id=&quot;16366&quot;&gt;&lt;property id=&quot;20148&quot; value=&quot;5&quot;/&gt;&lt;property id=&quot;20300&quot; value=&quot;Slide 5 - &amp;quot;Sigortanın Genel Prensipleri&amp;quot;&quot;/&gt;&lt;property id=&quot;20307&quot; value=&quot;366&quot;/&gt;&lt;/object&gt;&lt;object type=&quot;3&quot; unique_id=&quot;16367&quot;&gt;&lt;property id=&quot;20148&quot; value=&quot;5&quot;/&gt;&lt;property id=&quot;20300&quot; value=&quot;Slide 6 - &amp;quot;Sigortanın Genel Prensipleri&amp;quot;&quot;/&gt;&lt;property id=&quot;20307&quot; value=&quot;367&quot;/&gt;&lt;/object&gt;&lt;object type=&quot;3&quot; unique_id=&quot;16368&quot;&gt;&lt;property id=&quot;20148&quot; value=&quot;5&quot;/&gt;&lt;property id=&quot;20300&quot; value=&quot;Slide 7 - &amp;quot;Sigortanın Genel Prensipleri&amp;quot;&quot;/&gt;&lt;property id=&quot;20307&quot; value=&quot;368&quot;/&gt;&lt;/object&gt;&lt;object type=&quot;3&quot; unique_id=&quot;16369&quot;&gt;&lt;property id=&quot;20148&quot; value=&quot;5&quot;/&gt;&lt;property id=&quot;20300&quot; value=&quot;Slide 8 - &amp;quot;Sigortanın Genel Prensipleri&amp;quot;&quot;/&gt;&lt;property id=&quot;20307&quot; value=&quot;369&quot;/&gt;&lt;/object&gt;&lt;object type=&quot;3&quot; unique_id=&quot;16370&quot;&gt;&lt;property id=&quot;20148&quot; value=&quot;5&quot;/&gt;&lt;property id=&quot;20300&quot; value=&quot;Slide 9 - &amp;quot;Sigortanın Genel Prensipleri&amp;quot;&quot;/&gt;&lt;property id=&quot;20307&quot; value=&quot;370&quot;/&gt;&lt;/object&gt;&lt;object type=&quot;3&quot; unique_id=&quot;16372&quot;&gt;&lt;property id=&quot;20148&quot; value=&quot;5&quot;/&gt;&lt;property id=&quot;20300&quot; value=&quot;Slide 10 - &amp;quot;Sigortanın Genel Prensipleri&amp;quot;&quot;/&gt;&lt;property id=&quot;20307&quot; value=&quot;372&quot;/&gt;&lt;/object&gt;&lt;object type=&quot;3&quot; unique_id=&quot;16373&quot;&gt;&lt;property id=&quot;20148&quot; value=&quot;5&quot;/&gt;&lt;property id=&quot;20300&quot; value=&quot;Slide 11 - &amp;quot;Sigortanın Genel Prensipleri&amp;quot;&quot;/&gt;&lt;property id=&quot;20307&quot; value=&quot;373&quot;/&gt;&lt;/object&gt;&lt;object type=&quot;3&quot; unique_id=&quot;16374&quot;&gt;&lt;property id=&quot;20148&quot; value=&quot;5&quot;/&gt;&lt;property id=&quot;20300&quot; value=&quot;Slide 12 - &amp;quot;Sigortanın Genel Prensipleri&amp;quot;&quot;/&gt;&lt;property id=&quot;20307&quot; value=&quot;374&quot;/&gt;&lt;/object&gt;&lt;object type=&quot;3&quot; unique_id=&quot;16375&quot;&gt;&lt;property id=&quot;20148&quot; value=&quot;5&quot;/&gt;&lt;property id=&quot;20300&quot; value=&quot;Slide 13 - &amp;quot;Sigortanın Genel Prensipleri&amp;quot;&quot;/&gt;&lt;property id=&quot;20307&quot; value=&quot;375&quot;/&gt;&lt;/object&gt;&lt;object type=&quot;3&quot; unique_id=&quot;16376&quot;&gt;&lt;property id=&quot;20148&quot; value=&quot;5&quot;/&gt;&lt;property id=&quot;20300&quot; value=&quot;Slide 14 - &amp;quot;Sigortanın Genel Prensipleri&amp;quot;&quot;/&gt;&lt;property id=&quot;20307&quot; value=&quot;376&quot;/&gt;&lt;/object&gt;&lt;object type=&quot;3&quot; unique_id=&quot;16377&quot;&gt;&lt;property id=&quot;20148&quot; value=&quot;5&quot;/&gt;&lt;property id=&quot;20300&quot; value=&quot;Slide 15 - &amp;quot;Sigortanın Genel Prensipleri&amp;quot;&quot;/&gt;&lt;property id=&quot;20307&quot; value=&quot;377&quot;/&gt;&lt;/object&gt;&lt;object type=&quot;3&quot; unique_id=&quot;16378&quot;&gt;&lt;property id=&quot;20148&quot; value=&quot;5&quot;/&gt;&lt;property id=&quot;20300&quot; value=&quot;Slide 16 - &amp;quot;Sigortanın Genel Prensipleri&amp;quot;&quot;/&gt;&lt;property id=&quot;20307&quot; value=&quot;378&quot;/&gt;&lt;/object&gt;&lt;object type=&quot;3&quot; unique_id=&quot;16379&quot;&gt;&lt;property id=&quot;20148&quot; value=&quot;5&quot;/&gt;&lt;property id=&quot;20300&quot; value=&quot;Slide 17 - &amp;quot;Sigortanın Genel Prensipleri&amp;quot;&quot;/&gt;&lt;property id=&quot;20307&quot; value=&quot;379&quot;/&gt;&lt;/object&gt;&lt;object type=&quot;3&quot; unique_id=&quot;16380&quot;&gt;&lt;property id=&quot;20148&quot; value=&quot;5&quot;/&gt;&lt;property id=&quot;20300&quot; value=&quot;Slide 18 - &amp;quot;Sigortanın Genel Prensipleri&amp;quot;&quot;/&gt;&lt;property id=&quot;20307&quot; value=&quot;380&quot;/&gt;&lt;/object&gt;&lt;object type=&quot;3&quot; unique_id=&quot;16381&quot;&gt;&lt;property id=&quot;20148&quot; value=&quot;5&quot;/&gt;&lt;property id=&quot;20300&quot; value=&quot;Slide 19 - &amp;quot;Sigortanın Genel Prensipleri&amp;quot;&quot;/&gt;&lt;property id=&quot;20307&quot; value=&quot;381&quot;/&gt;&lt;/object&gt;&lt;object type=&quot;3&quot; unique_id=&quot;16888&quot;&gt;&lt;property id=&quot;20148&quot; value=&quot;5&quot;/&gt;&lt;property id=&quot;20300&quot; value=&quot;Slide 20 - &amp;quot;Sigortanın Genel Prensipleri&amp;quot;&quot;/&gt;&lt;property id=&quot;20307&quot; value=&quot;382&quot;/&gt;&lt;/object&gt;&lt;object type=&quot;3&quot; unique_id=&quot;16889&quot;&gt;&lt;property id=&quot;20148&quot; value=&quot;5&quot;/&gt;&lt;property id=&quot;20300&quot; value=&quot;Slide 21 - &amp;quot;Sigortanın Genel Prensipleri&amp;quot;&quot;/&gt;&lt;property id=&quot;20307&quot; value=&quot;383&quot;/&gt;&lt;/object&gt;&lt;object type=&quot;3&quot; unique_id=&quot;16890&quot;&gt;&lt;property id=&quot;20148&quot; value=&quot;5&quot;/&gt;&lt;property id=&quot;20300&quot; value=&quot;Slide 23 - &amp;quot;Sigortanın Genel Prensipleri&amp;quot;&quot;/&gt;&lt;property id=&quot;20307&quot; value=&quot;384&quot;/&gt;&lt;/object&gt;&lt;object type=&quot;3&quot; unique_id=&quot;16891&quot;&gt;&lt;property id=&quot;20148&quot; value=&quot;5&quot;/&gt;&lt;property id=&quot;20300&quot; value=&quot;Slide 24 - &amp;quot;Sigortanın Genel Prensipleri&amp;quot;&quot;/&gt;&lt;property id=&quot;20307&quot; value=&quot;385&quot;/&gt;&lt;/object&gt;&lt;object type=&quot;3&quot; unique_id=&quot;16892&quot;&gt;&lt;property id=&quot;20148&quot; value=&quot;5&quot;/&gt;&lt;property id=&quot;20300&quot; value=&quot;Slide 25 - &amp;quot;Sigortanın Genel Prensipleri&amp;quot;&quot;/&gt;&lt;property id=&quot;20307&quot; value=&quot;386&quot;/&gt;&lt;/object&gt;&lt;object type=&quot;3&quot; unique_id=&quot;16893&quot;&gt;&lt;property id=&quot;20148&quot; value=&quot;5&quot;/&gt;&lt;property id=&quot;20300&quot; value=&quot;Slide 26 - &amp;quot;Sigortanın Genel Prensipleri&amp;quot;&quot;/&gt;&lt;property id=&quot;20307&quot; value=&quot;387&quot;/&gt;&lt;/object&gt;&lt;object type=&quot;3&quot; unique_id=&quot;16894&quot;&gt;&lt;property id=&quot;20148&quot; value=&quot;5&quot;/&gt;&lt;property id=&quot;20300&quot; value=&quot;Slide 27 - &amp;quot;Sigortanın Genel Prensipleri&amp;quot;&quot;/&gt;&lt;property id=&quot;20307&quot; value=&quot;388&quot;/&gt;&lt;/object&gt;&lt;object type=&quot;3&quot; unique_id=&quot;16895&quot;&gt;&lt;property id=&quot;20148&quot; value=&quot;5&quot;/&gt;&lt;property id=&quot;20300&quot; value=&quot;Slide 29 - &amp;quot;Sigortanın Genel Prensipleri&amp;quot;&quot;/&gt;&lt;property id=&quot;20307&quot; value=&quot;389&quot;/&gt;&lt;/object&gt;&lt;object type=&quot;3&quot; unique_id=&quot;17166&quot;&gt;&lt;property id=&quot;20148&quot; value=&quot;5&quot;/&gt;&lt;property id=&quot;20300&quot; value=&quot;Slide 31 - &amp;quot;Sigortanın Genel Prensipleri&amp;quot;&quot;/&gt;&lt;property id=&quot;20307&quot; value=&quot;390&quot;/&gt;&lt;/object&gt;&lt;object type=&quot;3&quot; unique_id=&quot;17167&quot;&gt;&lt;property id=&quot;20148&quot; value=&quot;5&quot;/&gt;&lt;property id=&quot;20300&quot; value=&quot;Slide 32 - &amp;quot;Sigortanın Genel Prensipleri&amp;quot;&quot;/&gt;&lt;property id=&quot;20307&quot; value=&quot;391&quot;/&gt;&lt;/object&gt;&lt;object type=&quot;3&quot; unique_id=&quot;17168&quot;&gt;&lt;property id=&quot;20148&quot; value=&quot;5&quot;/&gt;&lt;property id=&quot;20300&quot; value=&quot;Slide 33 - &amp;quot;Sigortanın Genel Prensipleri&amp;quot;&quot;/&gt;&lt;property id=&quot;20307&quot; value=&quot;392&quot;/&gt;&lt;/object&gt;&lt;object type=&quot;3&quot; unique_id=&quot;17967&quot;&gt;&lt;property id=&quot;20148&quot; value=&quot;5&quot;/&gt;&lt;property id=&quot;20300&quot; value=&quot;Slide 34 - &amp;quot;Sigortanın Genel Prensipleri&amp;quot;&quot;/&gt;&lt;property id=&quot;20307&quot; value=&quot;393&quot;/&gt;&lt;/object&gt;&lt;object type=&quot;3&quot; unique_id=&quot;17968&quot;&gt;&lt;property id=&quot;20148&quot; value=&quot;5&quot;/&gt;&lt;property id=&quot;20300&quot; value=&quot;Slide 35 - &amp;quot;Sigortanın Genel Prensipleri&amp;quot;&quot;/&gt;&lt;property id=&quot;20307&quot; value=&quot;394&quot;/&gt;&lt;/object&gt;&lt;object type=&quot;3&quot; unique_id=&quot;17969&quot;&gt;&lt;property id=&quot;20148&quot; value=&quot;5&quot;/&gt;&lt;property id=&quot;20300&quot; value=&quot;Slide 36 - &amp;quot;Sigortanın Genel Prensipleri&amp;quot;&quot;/&gt;&lt;property id=&quot;20307&quot; value=&quot;395&quot;/&gt;&lt;/object&gt;&lt;object type=&quot;3&quot; unique_id=&quot;17970&quot;&gt;&lt;property id=&quot;20148&quot; value=&quot;5&quot;/&gt;&lt;property id=&quot;20300&quot; value=&quot;Slide 37 - &amp;quot;Sigortanın Genel Prensipleri&amp;quot;&quot;/&gt;&lt;property id=&quot;20307&quot; value=&quot;396&quot;/&gt;&lt;/object&gt;&lt;object type=&quot;3&quot; unique_id=&quot;17971&quot;&gt;&lt;property id=&quot;20148&quot; value=&quot;5&quot;/&gt;&lt;property id=&quot;20300&quot; value=&quot;Slide 38 - &amp;quot;Sigortanın Genel Prensipleri&amp;quot;&quot;/&gt;&lt;property id=&quot;20307&quot; value=&quot;397&quot;/&gt;&lt;/object&gt;&lt;object type=&quot;3&quot; unique_id=&quot;17972&quot;&gt;&lt;property id=&quot;20148&quot; value=&quot;5&quot;/&gt;&lt;property id=&quot;20300&quot; value=&quot;Slide 39 - &amp;quot;Sigortanın Genel Prensipleri&amp;quot;&quot;/&gt;&lt;property id=&quot;20307&quot; value=&quot;398&quot;/&gt;&lt;/object&gt;&lt;object type=&quot;3&quot; unique_id=&quot;17973&quot;&gt;&lt;property id=&quot;20148&quot; value=&quot;5&quot;/&gt;&lt;property id=&quot;20300&quot; value=&quot;Slide 40 - &amp;quot;Sigortanın Genel Prensipleri&amp;quot;&quot;/&gt;&lt;property id=&quot;20307&quot; value=&quot;399&quot;/&gt;&lt;/object&gt;&lt;object type=&quot;3&quot; unique_id=&quot;17974&quot;&gt;&lt;property id=&quot;20148&quot; value=&quot;5&quot;/&gt;&lt;property id=&quot;20300&quot; value=&quot;Slide 41 - &amp;quot;Sigortanın Genel Prensipleri&amp;quot;&quot;/&gt;&lt;property id=&quot;20307&quot; value=&quot;400&quot;/&gt;&lt;/object&gt;&lt;object type=&quot;3&quot; unique_id=&quot;17975&quot;&gt;&lt;property id=&quot;20148&quot; value=&quot;5&quot;/&gt;&lt;property id=&quot;20300&quot; value=&quot;Slide 42 - &amp;quot;Sigortanın Genel Prensipleri&amp;quot;&quot;/&gt;&lt;property id=&quot;20307&quot; value=&quot;401&quot;/&gt;&lt;/object&gt;&lt;object type=&quot;3&quot; unique_id=&quot;17976&quot;&gt;&lt;property id=&quot;20148&quot; value=&quot;5&quot;/&gt;&lt;property id=&quot;20300&quot; value=&quot;Slide 43 - &amp;quot;Sigortanın Genel Prensipleri&amp;quot;&quot;/&gt;&lt;property id=&quot;20307&quot; value=&quot;402&quot;/&gt;&lt;/object&gt;&lt;object type=&quot;3&quot; unique_id=&quot;17977&quot;&gt;&lt;property id=&quot;20148&quot; value=&quot;5&quot;/&gt;&lt;property id=&quot;20300&quot; value=&quot;Slide 44 - &amp;quot;Sigortanın Genel Prensipleri&amp;quot;&quot;/&gt;&lt;property id=&quot;20307&quot; value=&quot;403&quot;/&gt;&lt;/object&gt;&lt;object type=&quot;3&quot; unique_id=&quot;17978&quot;&gt;&lt;property id=&quot;20148&quot; value=&quot;5&quot;/&gt;&lt;property id=&quot;20300&quot; value=&quot;Slide 45 - &amp;quot;Sigortanın Genel Prensipleri&amp;quot;&quot;/&gt;&lt;property id=&quot;20307&quot; value=&quot;404&quot;/&gt;&lt;/object&gt;&lt;object type=&quot;3&quot; unique_id=&quot;18787&quot;&gt;&lt;property id=&quot;20148&quot; value=&quot;5&quot;/&gt;&lt;property id=&quot;20300&quot; value=&quot;Slide 22 - &amp;quot;Sigortanın Genel Prensipleri&amp;quot;&quot;/&gt;&lt;property id=&quot;20307&quot; value=&quot;405&quot;/&gt;&lt;/object&gt;&lt;object type=&quot;3&quot; unique_id=&quot;18788&quot;&gt;&lt;property id=&quot;20148&quot; value=&quot;5&quot;/&gt;&lt;property id=&quot;20300&quot; value=&quot;Slide 28 - &amp;quot;Sigortanın Genel Prensipleri&amp;quot;&quot;/&gt;&lt;property id=&quot;20307&quot; value=&quot;406&quot;/&gt;&lt;/object&gt;&lt;object type=&quot;3&quot; unique_id=&quot;18789&quot;&gt;&lt;property id=&quot;20148&quot; value=&quot;5&quot;/&gt;&lt;property id=&quot;20300&quot; value=&quot;Slide 30 - &amp;quot;Sigortanın Genel Prensipleri&amp;quot;&quot;/&gt;&lt;property id=&quot;20307&quot; value=&quot;407&quot;/&gt;&lt;/object&gt;&lt;/object&gt;&lt;/object&gt;&lt;/database&gt;"/>
  <p:tag name="SECTOMILLISECCONVERTED" val="1"/>
</p:tagLst>
</file>

<file path=ppt/theme/theme1.xml><?xml version="1.0" encoding="utf-8"?>
<a:theme xmlns:a="http://schemas.openxmlformats.org/drawingml/2006/main" name="powerpoint-template-24">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624</TotalTime>
  <Words>2832</Words>
  <Application>Microsoft Office PowerPoint</Application>
  <PresentationFormat>Özel</PresentationFormat>
  <Paragraphs>230</Paragraphs>
  <Slides>45</Slides>
  <Notes>45</Notes>
  <HiddenSlides>0</HiddenSlides>
  <MMClips>0</MMClips>
  <ScaleCrop>false</ScaleCrop>
  <HeadingPairs>
    <vt:vector size="4" baseType="variant">
      <vt:variant>
        <vt:lpstr>Tema</vt:lpstr>
      </vt:variant>
      <vt:variant>
        <vt:i4>1</vt:i4>
      </vt:variant>
      <vt:variant>
        <vt:lpstr>Slayt Başlıkları</vt:lpstr>
      </vt:variant>
      <vt:variant>
        <vt:i4>45</vt:i4>
      </vt:variant>
    </vt:vector>
  </HeadingPairs>
  <TitlesOfParts>
    <vt:vector size="46" baseType="lpstr">
      <vt:lpstr>powerpoint-template-24</vt:lpstr>
      <vt:lpstr>Sigortanın Temel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lpstr>Sigortanın Genel Prensipleri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ve Sigorta</dc:title>
  <dc:creator>Metin Coşkun</dc:creator>
  <cp:lastModifiedBy>oem</cp:lastModifiedBy>
  <cp:revision>61</cp:revision>
  <dcterms:created xsi:type="dcterms:W3CDTF">2014-01-05T14:29:13Z</dcterms:created>
  <dcterms:modified xsi:type="dcterms:W3CDTF">2017-12-21T14:04:45Z</dcterms:modified>
</cp:coreProperties>
</file>