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97" r:id="rId1"/>
  </p:sldMasterIdLst>
  <p:notesMasterIdLst>
    <p:notesMasterId r:id="rId48"/>
  </p:notesMasterIdLst>
  <p:handoutMasterIdLst>
    <p:handoutMasterId r:id="rId49"/>
  </p:handoutMasterIdLst>
  <p:sldIdLst>
    <p:sldId id="1337" r:id="rId2"/>
    <p:sldId id="1432" r:id="rId3"/>
    <p:sldId id="1429" r:id="rId4"/>
    <p:sldId id="1430" r:id="rId5"/>
    <p:sldId id="1431" r:id="rId6"/>
    <p:sldId id="1338" r:id="rId7"/>
    <p:sldId id="1339" r:id="rId8"/>
    <p:sldId id="1340" r:id="rId9"/>
    <p:sldId id="1341" r:id="rId10"/>
    <p:sldId id="1342" r:id="rId11"/>
    <p:sldId id="1343" r:id="rId12"/>
    <p:sldId id="1344" r:id="rId13"/>
    <p:sldId id="1345" r:id="rId14"/>
    <p:sldId id="1346" r:id="rId15"/>
    <p:sldId id="1347" r:id="rId16"/>
    <p:sldId id="1348" r:id="rId17"/>
    <p:sldId id="1349" r:id="rId18"/>
    <p:sldId id="1350" r:id="rId19"/>
    <p:sldId id="1351" r:id="rId20"/>
    <p:sldId id="1352" r:id="rId21"/>
    <p:sldId id="1353" r:id="rId22"/>
    <p:sldId id="1354" r:id="rId23"/>
    <p:sldId id="1355" r:id="rId24"/>
    <p:sldId id="1425" r:id="rId25"/>
    <p:sldId id="1426" r:id="rId26"/>
    <p:sldId id="1356" r:id="rId27"/>
    <p:sldId id="1357" r:id="rId28"/>
    <p:sldId id="1358" r:id="rId29"/>
    <p:sldId id="1427" r:id="rId30"/>
    <p:sldId id="1359" r:id="rId31"/>
    <p:sldId id="1360" r:id="rId32"/>
    <p:sldId id="1361" r:id="rId33"/>
    <p:sldId id="1362" r:id="rId34"/>
    <p:sldId id="1363" r:id="rId35"/>
    <p:sldId id="1364" r:id="rId36"/>
    <p:sldId id="1365" r:id="rId37"/>
    <p:sldId id="1367" r:id="rId38"/>
    <p:sldId id="1368" r:id="rId39"/>
    <p:sldId id="1369" r:id="rId40"/>
    <p:sldId id="1370" r:id="rId41"/>
    <p:sldId id="1372" r:id="rId42"/>
    <p:sldId id="1373" r:id="rId43"/>
    <p:sldId id="1374" r:id="rId44"/>
    <p:sldId id="1428" r:id="rId45"/>
    <p:sldId id="1375" r:id="rId46"/>
    <p:sldId id="1376" r:id="rId47"/>
  </p:sldIdLst>
  <p:sldSz cx="9144000" cy="6858000" type="screen4x3"/>
  <p:notesSz cx="6797675" cy="9928225"/>
  <p:defaultTextStyle>
    <a:defPPr>
      <a:defRPr lang="tr-TR"/>
    </a:defPPr>
    <a:lvl1pPr algn="ctr" rtl="0" fontAlgn="base">
      <a:spcBef>
        <a:spcPct val="0"/>
      </a:spcBef>
      <a:spcAft>
        <a:spcPct val="0"/>
      </a:spcAft>
      <a:defRPr sz="3600" kern="1200">
        <a:solidFill>
          <a:schemeClr val="tx1"/>
        </a:solidFill>
        <a:latin typeface="Verdana" pitchFamily="34" charset="0"/>
        <a:ea typeface="+mn-ea"/>
        <a:cs typeface="Arial" charset="0"/>
      </a:defRPr>
    </a:lvl1pPr>
    <a:lvl2pPr marL="457200" algn="ctr" rtl="0" fontAlgn="base">
      <a:spcBef>
        <a:spcPct val="0"/>
      </a:spcBef>
      <a:spcAft>
        <a:spcPct val="0"/>
      </a:spcAft>
      <a:defRPr sz="3600" kern="1200">
        <a:solidFill>
          <a:schemeClr val="tx1"/>
        </a:solidFill>
        <a:latin typeface="Verdana" pitchFamily="34" charset="0"/>
        <a:ea typeface="+mn-ea"/>
        <a:cs typeface="Arial" charset="0"/>
      </a:defRPr>
    </a:lvl2pPr>
    <a:lvl3pPr marL="914400" algn="ctr" rtl="0" fontAlgn="base">
      <a:spcBef>
        <a:spcPct val="0"/>
      </a:spcBef>
      <a:spcAft>
        <a:spcPct val="0"/>
      </a:spcAft>
      <a:defRPr sz="3600" kern="1200">
        <a:solidFill>
          <a:schemeClr val="tx1"/>
        </a:solidFill>
        <a:latin typeface="Verdana" pitchFamily="34" charset="0"/>
        <a:ea typeface="+mn-ea"/>
        <a:cs typeface="Arial" charset="0"/>
      </a:defRPr>
    </a:lvl3pPr>
    <a:lvl4pPr marL="1371600" algn="ctr" rtl="0" fontAlgn="base">
      <a:spcBef>
        <a:spcPct val="0"/>
      </a:spcBef>
      <a:spcAft>
        <a:spcPct val="0"/>
      </a:spcAft>
      <a:defRPr sz="3600" kern="1200">
        <a:solidFill>
          <a:schemeClr val="tx1"/>
        </a:solidFill>
        <a:latin typeface="Verdana" pitchFamily="34" charset="0"/>
        <a:ea typeface="+mn-ea"/>
        <a:cs typeface="Arial" charset="0"/>
      </a:defRPr>
    </a:lvl4pPr>
    <a:lvl5pPr marL="1828800" algn="ctr" rtl="0" fontAlgn="base">
      <a:spcBef>
        <a:spcPct val="0"/>
      </a:spcBef>
      <a:spcAft>
        <a:spcPct val="0"/>
      </a:spcAft>
      <a:defRPr sz="3600" kern="1200">
        <a:solidFill>
          <a:schemeClr val="tx1"/>
        </a:solidFill>
        <a:latin typeface="Verdana" pitchFamily="34" charset="0"/>
        <a:ea typeface="+mn-ea"/>
        <a:cs typeface="Arial" charset="0"/>
      </a:defRPr>
    </a:lvl5pPr>
    <a:lvl6pPr marL="2286000" algn="l" defTabSz="914400" rtl="0" eaLnBrk="1" latinLnBrk="0" hangingPunct="1">
      <a:defRPr sz="3600" kern="1200">
        <a:solidFill>
          <a:schemeClr val="tx1"/>
        </a:solidFill>
        <a:latin typeface="Verdana" pitchFamily="34" charset="0"/>
        <a:ea typeface="+mn-ea"/>
        <a:cs typeface="Arial" charset="0"/>
      </a:defRPr>
    </a:lvl6pPr>
    <a:lvl7pPr marL="2743200" algn="l" defTabSz="914400" rtl="0" eaLnBrk="1" latinLnBrk="0" hangingPunct="1">
      <a:defRPr sz="3600" kern="1200">
        <a:solidFill>
          <a:schemeClr val="tx1"/>
        </a:solidFill>
        <a:latin typeface="Verdana" pitchFamily="34" charset="0"/>
        <a:ea typeface="+mn-ea"/>
        <a:cs typeface="Arial" charset="0"/>
      </a:defRPr>
    </a:lvl7pPr>
    <a:lvl8pPr marL="3200400" algn="l" defTabSz="914400" rtl="0" eaLnBrk="1" latinLnBrk="0" hangingPunct="1">
      <a:defRPr sz="3600" kern="1200">
        <a:solidFill>
          <a:schemeClr val="tx1"/>
        </a:solidFill>
        <a:latin typeface="Verdana" pitchFamily="34" charset="0"/>
        <a:ea typeface="+mn-ea"/>
        <a:cs typeface="Arial" charset="0"/>
      </a:defRPr>
    </a:lvl8pPr>
    <a:lvl9pPr marL="3657600" algn="l" defTabSz="914400" rtl="0" eaLnBrk="1" latinLnBrk="0" hangingPunct="1">
      <a:defRPr sz="3600" kern="1200">
        <a:solidFill>
          <a:schemeClr val="tx1"/>
        </a:solidFill>
        <a:latin typeface="Verdan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6699FF"/>
    <a:srgbClr val="CCCCFF"/>
    <a:srgbClr val="66FF33"/>
    <a:srgbClr val="000099"/>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142" autoAdjust="0"/>
    <p:restoredTop sz="99830" autoAdjust="0"/>
  </p:normalViewPr>
  <p:slideViewPr>
    <p:cSldViewPr>
      <p:cViewPr>
        <p:scale>
          <a:sx n="69" d="100"/>
          <a:sy n="69" d="100"/>
        </p:scale>
        <p:origin x="-1884" y="-60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35634"/>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395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lgn="l">
              <a:defRPr sz="1200"/>
            </a:lvl1pPr>
          </a:lstStyle>
          <a:p>
            <a:pPr>
              <a:defRPr/>
            </a:pPr>
            <a:endParaRPr lang="tr-TR"/>
          </a:p>
        </p:txBody>
      </p:sp>
      <p:sp>
        <p:nvSpPr>
          <p:cNvPr id="253955"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lgn="r">
              <a:defRPr sz="1200"/>
            </a:lvl1pPr>
          </a:lstStyle>
          <a:p>
            <a:pPr>
              <a:defRPr/>
            </a:pPr>
            <a:endParaRPr lang="tr-TR"/>
          </a:p>
        </p:txBody>
      </p:sp>
      <p:sp>
        <p:nvSpPr>
          <p:cNvPr id="253956"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lgn="l">
              <a:defRPr sz="1200"/>
            </a:lvl1pPr>
          </a:lstStyle>
          <a:p>
            <a:pPr>
              <a:defRPr/>
            </a:pPr>
            <a:endParaRPr lang="tr-TR"/>
          </a:p>
        </p:txBody>
      </p:sp>
      <p:sp>
        <p:nvSpPr>
          <p:cNvPr id="253957"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lgn="r">
              <a:defRPr sz="1200"/>
            </a:lvl1pPr>
          </a:lstStyle>
          <a:p>
            <a:pPr>
              <a:defRPr/>
            </a:pPr>
            <a:fld id="{D906542F-FD48-4311-B9FC-1A82D33C9407}" type="slidenum">
              <a:rPr lang="tr-TR"/>
              <a:pPr>
                <a:defRPr/>
              </a:pPr>
              <a:t>‹#›</a:t>
            </a:fld>
            <a:endParaRPr lang="tr-TR" dirty="0"/>
          </a:p>
        </p:txBody>
      </p:sp>
    </p:spTree>
    <p:extLst>
      <p:ext uri="{BB962C8B-B14F-4D97-AF65-F5344CB8AC3E}">
        <p14:creationId xmlns:p14="http://schemas.microsoft.com/office/powerpoint/2010/main" val="23729306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lgn="l">
              <a:defRPr sz="1200"/>
            </a:lvl1pPr>
          </a:lstStyle>
          <a:p>
            <a:pPr>
              <a:defRPr/>
            </a:pPr>
            <a:endParaRPr lang="tr-TR"/>
          </a:p>
        </p:txBody>
      </p:sp>
      <p:sp>
        <p:nvSpPr>
          <p:cNvPr id="40963"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lgn="r">
              <a:defRPr sz="1200"/>
            </a:lvl1pPr>
          </a:lstStyle>
          <a:p>
            <a:pPr>
              <a:defRPr/>
            </a:pPr>
            <a:endParaRPr lang="tr-TR"/>
          </a:p>
        </p:txBody>
      </p:sp>
      <p:sp>
        <p:nvSpPr>
          <p:cNvPr id="188420"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p:spPr>
      </p:sp>
      <p:sp>
        <p:nvSpPr>
          <p:cNvPr id="40965" name="Rectangle 5"/>
          <p:cNvSpPr>
            <a:spLocks noGrp="1" noChangeArrowheads="1"/>
          </p:cNvSpPr>
          <p:nvPr>
            <p:ph type="body" sz="quarter" idx="3"/>
          </p:nvPr>
        </p:nvSpPr>
        <p:spPr bwMode="auto">
          <a:xfrm>
            <a:off x="679450" y="4714875"/>
            <a:ext cx="5438775" cy="4468813"/>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p>
        </p:txBody>
      </p:sp>
      <p:sp>
        <p:nvSpPr>
          <p:cNvPr id="40966"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lgn="l">
              <a:defRPr sz="1200"/>
            </a:lvl1pPr>
          </a:lstStyle>
          <a:p>
            <a:pPr>
              <a:defRPr/>
            </a:pPr>
            <a:endParaRPr lang="tr-TR"/>
          </a:p>
        </p:txBody>
      </p:sp>
      <p:sp>
        <p:nvSpPr>
          <p:cNvPr id="40967"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lgn="r">
              <a:defRPr sz="1200"/>
            </a:lvl1pPr>
          </a:lstStyle>
          <a:p>
            <a:pPr>
              <a:defRPr/>
            </a:pPr>
            <a:fld id="{F9CCFBD0-F9C2-4392-B07E-2A0146E63849}" type="slidenum">
              <a:rPr lang="tr-TR"/>
              <a:pPr>
                <a:defRPr/>
              </a:pPr>
              <a:t>‹#›</a:t>
            </a:fld>
            <a:endParaRPr lang="tr-TR" dirty="0"/>
          </a:p>
        </p:txBody>
      </p:sp>
    </p:spTree>
    <p:extLst>
      <p:ext uri="{BB962C8B-B14F-4D97-AF65-F5344CB8AC3E}">
        <p14:creationId xmlns:p14="http://schemas.microsoft.com/office/powerpoint/2010/main" val="33706191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Verdana" pitchFamily="34" charset="0"/>
        <a:ea typeface="+mn-ea"/>
        <a:cs typeface="Arial" charset="0"/>
      </a:defRPr>
    </a:lvl1pPr>
    <a:lvl2pPr marL="457200" algn="l" rtl="0" eaLnBrk="0" fontAlgn="base" hangingPunct="0">
      <a:spcBef>
        <a:spcPct val="30000"/>
      </a:spcBef>
      <a:spcAft>
        <a:spcPct val="0"/>
      </a:spcAft>
      <a:defRPr sz="1200" kern="1200">
        <a:solidFill>
          <a:schemeClr val="tx1"/>
        </a:solidFill>
        <a:latin typeface="Verdana" pitchFamily="34" charset="0"/>
        <a:ea typeface="+mn-ea"/>
        <a:cs typeface="Arial" charset="0"/>
      </a:defRPr>
    </a:lvl2pPr>
    <a:lvl3pPr marL="914400" algn="l" rtl="0" eaLnBrk="0" fontAlgn="base" hangingPunct="0">
      <a:spcBef>
        <a:spcPct val="30000"/>
      </a:spcBef>
      <a:spcAft>
        <a:spcPct val="0"/>
      </a:spcAft>
      <a:defRPr sz="1200" kern="1200">
        <a:solidFill>
          <a:schemeClr val="tx1"/>
        </a:solidFill>
        <a:latin typeface="Verdana" pitchFamily="34"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Verdana" pitchFamily="34"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Verdana" pitchFamily="34"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lvl1pPr>
              <a:defRPr/>
            </a:lvl1pPr>
          </a:lstStyle>
          <a:p>
            <a:pPr>
              <a:defRPr/>
            </a:pPr>
            <a:endParaRPr lang="tr-TR"/>
          </a:p>
        </p:txBody>
      </p:sp>
      <p:sp>
        <p:nvSpPr>
          <p:cNvPr id="5" name="Altbilgi Yer Tutucusu 4"/>
          <p:cNvSpPr>
            <a:spLocks noGrp="1"/>
          </p:cNvSpPr>
          <p:nvPr>
            <p:ph type="ftr" sz="quarter" idx="11"/>
          </p:nvPr>
        </p:nvSpPr>
        <p:spPr/>
        <p:txBody>
          <a:bodyPr/>
          <a:lstStyle>
            <a:lvl1pPr>
              <a:defRPr/>
            </a:lvl1pPr>
          </a:lstStyle>
          <a:p>
            <a:pPr>
              <a:defRPr/>
            </a:pPr>
            <a:endParaRPr lang="tr-TR"/>
          </a:p>
        </p:txBody>
      </p:sp>
      <p:sp>
        <p:nvSpPr>
          <p:cNvPr id="6" name="Slayt Numarası Yer Tutucusu 5"/>
          <p:cNvSpPr>
            <a:spLocks noGrp="1"/>
          </p:cNvSpPr>
          <p:nvPr>
            <p:ph type="sldNum" sz="quarter" idx="12"/>
          </p:nvPr>
        </p:nvSpPr>
        <p:spPr/>
        <p:txBody>
          <a:bodyPr/>
          <a:lstStyle>
            <a:lvl1pPr>
              <a:defRPr/>
            </a:lvl1pPr>
          </a:lstStyle>
          <a:p>
            <a:pPr>
              <a:defRPr/>
            </a:pPr>
            <a:fld id="{B062DF65-A793-4CEC-B943-8B28574B6E98}" type="slidenum">
              <a:rPr lang="tr-TR"/>
              <a:pPr>
                <a:defRPr/>
              </a:pPr>
              <a:t>‹#›</a:t>
            </a:fld>
            <a:endParaRPr lang="tr-TR" dirty="0"/>
          </a:p>
        </p:txBody>
      </p:sp>
    </p:spTree>
  </p:cSld>
  <p:clrMapOvr>
    <a:masterClrMapping/>
  </p:clrMapOvr>
  <p:transition spd="med">
    <p:zo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pPr>
              <a:defRPr/>
            </a:pPr>
            <a:endParaRPr lang="tr-TR"/>
          </a:p>
        </p:txBody>
      </p:sp>
      <p:sp>
        <p:nvSpPr>
          <p:cNvPr id="5" name="Altbilgi Yer Tutucusu 4"/>
          <p:cNvSpPr>
            <a:spLocks noGrp="1"/>
          </p:cNvSpPr>
          <p:nvPr>
            <p:ph type="ftr" sz="quarter" idx="11"/>
          </p:nvPr>
        </p:nvSpPr>
        <p:spPr/>
        <p:txBody>
          <a:bodyPr/>
          <a:lstStyle>
            <a:lvl1pPr>
              <a:defRPr/>
            </a:lvl1pPr>
          </a:lstStyle>
          <a:p>
            <a:pPr>
              <a:defRPr/>
            </a:pPr>
            <a:endParaRPr lang="tr-TR"/>
          </a:p>
        </p:txBody>
      </p:sp>
      <p:sp>
        <p:nvSpPr>
          <p:cNvPr id="6" name="Slayt Numarası Yer Tutucusu 5"/>
          <p:cNvSpPr>
            <a:spLocks noGrp="1"/>
          </p:cNvSpPr>
          <p:nvPr>
            <p:ph type="sldNum" sz="quarter" idx="12"/>
          </p:nvPr>
        </p:nvSpPr>
        <p:spPr/>
        <p:txBody>
          <a:bodyPr/>
          <a:lstStyle>
            <a:lvl1pPr>
              <a:defRPr/>
            </a:lvl1pPr>
          </a:lstStyle>
          <a:p>
            <a:pPr>
              <a:defRPr/>
            </a:pPr>
            <a:fld id="{0219B63D-A56F-4AF1-B63B-4ACF66FB73E4}" type="slidenum">
              <a:rPr lang="tr-TR"/>
              <a:pPr>
                <a:defRPr/>
              </a:pPr>
              <a:t>‹#›</a:t>
            </a:fld>
            <a:endParaRPr lang="tr-TR" dirty="0"/>
          </a:p>
        </p:txBody>
      </p:sp>
    </p:spTree>
  </p:cSld>
  <p:clrMapOvr>
    <a:masterClrMapping/>
  </p:clrMapOvr>
  <p:transition spd="med">
    <p:zo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pPr>
              <a:defRPr/>
            </a:pPr>
            <a:endParaRPr lang="tr-TR"/>
          </a:p>
        </p:txBody>
      </p:sp>
      <p:sp>
        <p:nvSpPr>
          <p:cNvPr id="5" name="Altbilgi Yer Tutucusu 4"/>
          <p:cNvSpPr>
            <a:spLocks noGrp="1"/>
          </p:cNvSpPr>
          <p:nvPr>
            <p:ph type="ftr" sz="quarter" idx="11"/>
          </p:nvPr>
        </p:nvSpPr>
        <p:spPr/>
        <p:txBody>
          <a:bodyPr/>
          <a:lstStyle>
            <a:lvl1pPr>
              <a:defRPr/>
            </a:lvl1pPr>
          </a:lstStyle>
          <a:p>
            <a:pPr>
              <a:defRPr/>
            </a:pPr>
            <a:endParaRPr lang="tr-TR"/>
          </a:p>
        </p:txBody>
      </p:sp>
      <p:sp>
        <p:nvSpPr>
          <p:cNvPr id="6" name="Slayt Numarası Yer Tutucusu 5"/>
          <p:cNvSpPr>
            <a:spLocks noGrp="1"/>
          </p:cNvSpPr>
          <p:nvPr>
            <p:ph type="sldNum" sz="quarter" idx="12"/>
          </p:nvPr>
        </p:nvSpPr>
        <p:spPr/>
        <p:txBody>
          <a:bodyPr/>
          <a:lstStyle>
            <a:lvl1pPr>
              <a:defRPr/>
            </a:lvl1pPr>
          </a:lstStyle>
          <a:p>
            <a:pPr>
              <a:defRPr/>
            </a:pPr>
            <a:fld id="{CB47E175-2193-4E07-B90F-3CDD0BF8F95A}" type="slidenum">
              <a:rPr lang="tr-TR"/>
              <a:pPr>
                <a:defRPr/>
              </a:pPr>
              <a:t>‹#›</a:t>
            </a:fld>
            <a:endParaRPr lang="tr-TR" dirty="0"/>
          </a:p>
        </p:txBody>
      </p:sp>
    </p:spTree>
  </p:cSld>
  <p:clrMapOvr>
    <a:masterClrMapping/>
  </p:clrMapOvr>
  <p:transition spd="med">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pPr>
              <a:defRPr/>
            </a:pPr>
            <a:endParaRPr lang="tr-TR"/>
          </a:p>
        </p:txBody>
      </p:sp>
      <p:sp>
        <p:nvSpPr>
          <p:cNvPr id="5" name="Altbilgi Yer Tutucusu 4"/>
          <p:cNvSpPr>
            <a:spLocks noGrp="1"/>
          </p:cNvSpPr>
          <p:nvPr>
            <p:ph type="ftr" sz="quarter" idx="11"/>
          </p:nvPr>
        </p:nvSpPr>
        <p:spPr/>
        <p:txBody>
          <a:bodyPr/>
          <a:lstStyle>
            <a:lvl1pPr>
              <a:defRPr/>
            </a:lvl1pPr>
          </a:lstStyle>
          <a:p>
            <a:pPr>
              <a:defRPr/>
            </a:pPr>
            <a:endParaRPr lang="tr-TR"/>
          </a:p>
        </p:txBody>
      </p:sp>
      <p:sp>
        <p:nvSpPr>
          <p:cNvPr id="6" name="Slayt Numarası Yer Tutucusu 5"/>
          <p:cNvSpPr>
            <a:spLocks noGrp="1"/>
          </p:cNvSpPr>
          <p:nvPr>
            <p:ph type="sldNum" sz="quarter" idx="12"/>
          </p:nvPr>
        </p:nvSpPr>
        <p:spPr/>
        <p:txBody>
          <a:bodyPr/>
          <a:lstStyle>
            <a:lvl1pPr>
              <a:defRPr/>
            </a:lvl1pPr>
          </a:lstStyle>
          <a:p>
            <a:pPr>
              <a:defRPr/>
            </a:pPr>
            <a:fld id="{75B76D9F-9072-4D50-A2A2-4BD7B19ECE9E}" type="slidenum">
              <a:rPr lang="tr-TR"/>
              <a:pPr>
                <a:defRPr/>
              </a:pPr>
              <a:t>‹#›</a:t>
            </a:fld>
            <a:endParaRPr lang="tr-TR" dirty="0"/>
          </a:p>
        </p:txBody>
      </p:sp>
    </p:spTree>
  </p:cSld>
  <p:clrMapOvr>
    <a:masterClrMapping/>
  </p:clrMapOvr>
  <p:transition spd="med">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lvl1pPr>
              <a:defRPr/>
            </a:lvl1pPr>
          </a:lstStyle>
          <a:p>
            <a:pPr>
              <a:defRPr/>
            </a:pPr>
            <a:endParaRPr lang="tr-TR"/>
          </a:p>
        </p:txBody>
      </p:sp>
      <p:sp>
        <p:nvSpPr>
          <p:cNvPr id="5" name="Altbilgi Yer Tutucusu 4"/>
          <p:cNvSpPr>
            <a:spLocks noGrp="1"/>
          </p:cNvSpPr>
          <p:nvPr>
            <p:ph type="ftr" sz="quarter" idx="11"/>
          </p:nvPr>
        </p:nvSpPr>
        <p:spPr/>
        <p:txBody>
          <a:bodyPr/>
          <a:lstStyle>
            <a:lvl1pPr>
              <a:defRPr/>
            </a:lvl1pPr>
          </a:lstStyle>
          <a:p>
            <a:pPr>
              <a:defRPr/>
            </a:pPr>
            <a:endParaRPr lang="tr-TR"/>
          </a:p>
        </p:txBody>
      </p:sp>
      <p:sp>
        <p:nvSpPr>
          <p:cNvPr id="6" name="Slayt Numarası Yer Tutucusu 5"/>
          <p:cNvSpPr>
            <a:spLocks noGrp="1"/>
          </p:cNvSpPr>
          <p:nvPr>
            <p:ph type="sldNum" sz="quarter" idx="12"/>
          </p:nvPr>
        </p:nvSpPr>
        <p:spPr/>
        <p:txBody>
          <a:bodyPr/>
          <a:lstStyle>
            <a:lvl1pPr>
              <a:defRPr/>
            </a:lvl1pPr>
          </a:lstStyle>
          <a:p>
            <a:pPr>
              <a:defRPr/>
            </a:pPr>
            <a:fld id="{FF495134-11CB-44CB-841E-50E783012E1E}" type="slidenum">
              <a:rPr lang="tr-TR"/>
              <a:pPr>
                <a:defRPr/>
              </a:pPr>
              <a:t>‹#›</a:t>
            </a:fld>
            <a:endParaRPr lang="tr-TR" dirty="0"/>
          </a:p>
        </p:txBody>
      </p:sp>
    </p:spTree>
  </p:cSld>
  <p:clrMapOvr>
    <a:masterClrMapping/>
  </p:clrMapOvr>
  <p:transition spd="med">
    <p:zo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3"/>
          <p:cNvSpPr>
            <a:spLocks noGrp="1"/>
          </p:cNvSpPr>
          <p:nvPr>
            <p:ph type="dt" sz="half" idx="10"/>
          </p:nvPr>
        </p:nvSpPr>
        <p:spPr/>
        <p:txBody>
          <a:bodyPr/>
          <a:lstStyle>
            <a:lvl1pPr>
              <a:defRPr/>
            </a:lvl1pPr>
          </a:lstStyle>
          <a:p>
            <a:pPr>
              <a:defRPr/>
            </a:pPr>
            <a:endParaRPr lang="tr-TR"/>
          </a:p>
        </p:txBody>
      </p:sp>
      <p:sp>
        <p:nvSpPr>
          <p:cNvPr id="6" name="Altbilgi Yer Tutucusu 4"/>
          <p:cNvSpPr>
            <a:spLocks noGrp="1"/>
          </p:cNvSpPr>
          <p:nvPr>
            <p:ph type="ftr" sz="quarter" idx="11"/>
          </p:nvPr>
        </p:nvSpPr>
        <p:spPr/>
        <p:txBody>
          <a:bodyPr/>
          <a:lstStyle>
            <a:lvl1pPr>
              <a:defRPr/>
            </a:lvl1pPr>
          </a:lstStyle>
          <a:p>
            <a:pPr>
              <a:defRPr/>
            </a:pPr>
            <a:endParaRPr lang="tr-TR"/>
          </a:p>
        </p:txBody>
      </p:sp>
      <p:sp>
        <p:nvSpPr>
          <p:cNvPr id="7" name="Slayt Numarası Yer Tutucusu 5"/>
          <p:cNvSpPr>
            <a:spLocks noGrp="1"/>
          </p:cNvSpPr>
          <p:nvPr>
            <p:ph type="sldNum" sz="quarter" idx="12"/>
          </p:nvPr>
        </p:nvSpPr>
        <p:spPr/>
        <p:txBody>
          <a:bodyPr/>
          <a:lstStyle>
            <a:lvl1pPr>
              <a:defRPr/>
            </a:lvl1pPr>
          </a:lstStyle>
          <a:p>
            <a:pPr>
              <a:defRPr/>
            </a:pPr>
            <a:fld id="{009D860E-07B8-4384-8A60-89AF9B032E7E}" type="slidenum">
              <a:rPr lang="tr-TR"/>
              <a:pPr>
                <a:defRPr/>
              </a:pPr>
              <a:t>‹#›</a:t>
            </a:fld>
            <a:endParaRPr lang="tr-TR" dirty="0"/>
          </a:p>
        </p:txBody>
      </p:sp>
    </p:spTree>
  </p:cSld>
  <p:clrMapOvr>
    <a:masterClrMapping/>
  </p:clrMapOvr>
  <p:transition spd="med">
    <p:zo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3"/>
          <p:cNvSpPr>
            <a:spLocks noGrp="1"/>
          </p:cNvSpPr>
          <p:nvPr>
            <p:ph type="dt" sz="half" idx="10"/>
          </p:nvPr>
        </p:nvSpPr>
        <p:spPr/>
        <p:txBody>
          <a:bodyPr/>
          <a:lstStyle>
            <a:lvl1pPr>
              <a:defRPr/>
            </a:lvl1pPr>
          </a:lstStyle>
          <a:p>
            <a:pPr>
              <a:defRPr/>
            </a:pPr>
            <a:endParaRPr lang="tr-TR"/>
          </a:p>
        </p:txBody>
      </p:sp>
      <p:sp>
        <p:nvSpPr>
          <p:cNvPr id="8" name="Altbilgi Yer Tutucusu 4"/>
          <p:cNvSpPr>
            <a:spLocks noGrp="1"/>
          </p:cNvSpPr>
          <p:nvPr>
            <p:ph type="ftr" sz="quarter" idx="11"/>
          </p:nvPr>
        </p:nvSpPr>
        <p:spPr/>
        <p:txBody>
          <a:bodyPr/>
          <a:lstStyle>
            <a:lvl1pPr>
              <a:defRPr/>
            </a:lvl1pPr>
          </a:lstStyle>
          <a:p>
            <a:pPr>
              <a:defRPr/>
            </a:pPr>
            <a:endParaRPr lang="tr-TR"/>
          </a:p>
        </p:txBody>
      </p:sp>
      <p:sp>
        <p:nvSpPr>
          <p:cNvPr id="9" name="Slayt Numarası Yer Tutucusu 5"/>
          <p:cNvSpPr>
            <a:spLocks noGrp="1"/>
          </p:cNvSpPr>
          <p:nvPr>
            <p:ph type="sldNum" sz="quarter" idx="12"/>
          </p:nvPr>
        </p:nvSpPr>
        <p:spPr/>
        <p:txBody>
          <a:bodyPr/>
          <a:lstStyle>
            <a:lvl1pPr>
              <a:defRPr/>
            </a:lvl1pPr>
          </a:lstStyle>
          <a:p>
            <a:pPr>
              <a:defRPr/>
            </a:pPr>
            <a:fld id="{EA4E30E6-D408-4A35-88DA-D60BE6919228}" type="slidenum">
              <a:rPr lang="tr-TR"/>
              <a:pPr>
                <a:defRPr/>
              </a:pPr>
              <a:t>‹#›</a:t>
            </a:fld>
            <a:endParaRPr lang="tr-TR" dirty="0"/>
          </a:p>
        </p:txBody>
      </p:sp>
    </p:spTree>
  </p:cSld>
  <p:clrMapOvr>
    <a:masterClrMapping/>
  </p:clrMapOvr>
  <p:transition spd="med">
    <p:zo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3"/>
          <p:cNvSpPr>
            <a:spLocks noGrp="1"/>
          </p:cNvSpPr>
          <p:nvPr>
            <p:ph type="dt" sz="half" idx="10"/>
          </p:nvPr>
        </p:nvSpPr>
        <p:spPr/>
        <p:txBody>
          <a:bodyPr/>
          <a:lstStyle>
            <a:lvl1pPr>
              <a:defRPr/>
            </a:lvl1pPr>
          </a:lstStyle>
          <a:p>
            <a:pPr>
              <a:defRPr/>
            </a:pPr>
            <a:endParaRPr lang="tr-TR"/>
          </a:p>
        </p:txBody>
      </p:sp>
      <p:sp>
        <p:nvSpPr>
          <p:cNvPr id="4" name="Altbilgi Yer Tutucusu 4"/>
          <p:cNvSpPr>
            <a:spLocks noGrp="1"/>
          </p:cNvSpPr>
          <p:nvPr>
            <p:ph type="ftr" sz="quarter" idx="11"/>
          </p:nvPr>
        </p:nvSpPr>
        <p:spPr/>
        <p:txBody>
          <a:bodyPr/>
          <a:lstStyle>
            <a:lvl1pPr>
              <a:defRPr/>
            </a:lvl1pPr>
          </a:lstStyle>
          <a:p>
            <a:pPr>
              <a:defRPr/>
            </a:pPr>
            <a:endParaRPr lang="tr-TR"/>
          </a:p>
        </p:txBody>
      </p:sp>
      <p:sp>
        <p:nvSpPr>
          <p:cNvPr id="5" name="Slayt Numarası Yer Tutucusu 5"/>
          <p:cNvSpPr>
            <a:spLocks noGrp="1"/>
          </p:cNvSpPr>
          <p:nvPr>
            <p:ph type="sldNum" sz="quarter" idx="12"/>
          </p:nvPr>
        </p:nvSpPr>
        <p:spPr/>
        <p:txBody>
          <a:bodyPr/>
          <a:lstStyle>
            <a:lvl1pPr>
              <a:defRPr/>
            </a:lvl1pPr>
          </a:lstStyle>
          <a:p>
            <a:pPr>
              <a:defRPr/>
            </a:pPr>
            <a:fld id="{131716C9-9ABD-4EA6-9A6C-677FACA84704}" type="slidenum">
              <a:rPr lang="tr-TR"/>
              <a:pPr>
                <a:defRPr/>
              </a:pPr>
              <a:t>‹#›</a:t>
            </a:fld>
            <a:endParaRPr lang="tr-TR" dirty="0"/>
          </a:p>
        </p:txBody>
      </p:sp>
    </p:spTree>
  </p:cSld>
  <p:clrMapOvr>
    <a:masterClrMapping/>
  </p:clrMapOvr>
  <p:transition spd="med">
    <p:zo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3"/>
          <p:cNvSpPr>
            <a:spLocks noGrp="1"/>
          </p:cNvSpPr>
          <p:nvPr>
            <p:ph type="dt" sz="half" idx="10"/>
          </p:nvPr>
        </p:nvSpPr>
        <p:spPr/>
        <p:txBody>
          <a:bodyPr/>
          <a:lstStyle>
            <a:lvl1pPr>
              <a:defRPr/>
            </a:lvl1pPr>
          </a:lstStyle>
          <a:p>
            <a:pPr>
              <a:defRPr/>
            </a:pPr>
            <a:endParaRPr lang="tr-TR"/>
          </a:p>
        </p:txBody>
      </p:sp>
      <p:sp>
        <p:nvSpPr>
          <p:cNvPr id="3" name="Altbilgi Yer Tutucusu 4"/>
          <p:cNvSpPr>
            <a:spLocks noGrp="1"/>
          </p:cNvSpPr>
          <p:nvPr>
            <p:ph type="ftr" sz="quarter" idx="11"/>
          </p:nvPr>
        </p:nvSpPr>
        <p:spPr/>
        <p:txBody>
          <a:bodyPr/>
          <a:lstStyle>
            <a:lvl1pPr>
              <a:defRPr/>
            </a:lvl1pPr>
          </a:lstStyle>
          <a:p>
            <a:pPr>
              <a:defRPr/>
            </a:pPr>
            <a:endParaRPr lang="tr-TR"/>
          </a:p>
        </p:txBody>
      </p:sp>
      <p:sp>
        <p:nvSpPr>
          <p:cNvPr id="4" name="Slayt Numarası Yer Tutucusu 5"/>
          <p:cNvSpPr>
            <a:spLocks noGrp="1"/>
          </p:cNvSpPr>
          <p:nvPr>
            <p:ph type="sldNum" sz="quarter" idx="12"/>
          </p:nvPr>
        </p:nvSpPr>
        <p:spPr/>
        <p:txBody>
          <a:bodyPr/>
          <a:lstStyle>
            <a:lvl1pPr>
              <a:defRPr/>
            </a:lvl1pPr>
          </a:lstStyle>
          <a:p>
            <a:pPr>
              <a:defRPr/>
            </a:pPr>
            <a:fld id="{6AB7C516-AB36-474E-A945-41B0CFBA77D4}" type="slidenum">
              <a:rPr lang="tr-TR"/>
              <a:pPr>
                <a:defRPr/>
              </a:pPr>
              <a:t>‹#›</a:t>
            </a:fld>
            <a:endParaRPr lang="tr-TR" dirty="0"/>
          </a:p>
        </p:txBody>
      </p:sp>
    </p:spTree>
  </p:cSld>
  <p:clrMapOvr>
    <a:masterClrMapping/>
  </p:clrMapOvr>
  <p:transition spd="med">
    <p:zo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3"/>
          <p:cNvSpPr>
            <a:spLocks noGrp="1"/>
          </p:cNvSpPr>
          <p:nvPr>
            <p:ph type="dt" sz="half" idx="10"/>
          </p:nvPr>
        </p:nvSpPr>
        <p:spPr/>
        <p:txBody>
          <a:bodyPr/>
          <a:lstStyle>
            <a:lvl1pPr>
              <a:defRPr/>
            </a:lvl1pPr>
          </a:lstStyle>
          <a:p>
            <a:pPr>
              <a:defRPr/>
            </a:pPr>
            <a:endParaRPr lang="tr-TR"/>
          </a:p>
        </p:txBody>
      </p:sp>
      <p:sp>
        <p:nvSpPr>
          <p:cNvPr id="6" name="Altbilgi Yer Tutucusu 4"/>
          <p:cNvSpPr>
            <a:spLocks noGrp="1"/>
          </p:cNvSpPr>
          <p:nvPr>
            <p:ph type="ftr" sz="quarter" idx="11"/>
          </p:nvPr>
        </p:nvSpPr>
        <p:spPr/>
        <p:txBody>
          <a:bodyPr/>
          <a:lstStyle>
            <a:lvl1pPr>
              <a:defRPr/>
            </a:lvl1pPr>
          </a:lstStyle>
          <a:p>
            <a:pPr>
              <a:defRPr/>
            </a:pPr>
            <a:endParaRPr lang="tr-TR"/>
          </a:p>
        </p:txBody>
      </p:sp>
      <p:sp>
        <p:nvSpPr>
          <p:cNvPr id="7" name="Slayt Numarası Yer Tutucusu 5"/>
          <p:cNvSpPr>
            <a:spLocks noGrp="1"/>
          </p:cNvSpPr>
          <p:nvPr>
            <p:ph type="sldNum" sz="quarter" idx="12"/>
          </p:nvPr>
        </p:nvSpPr>
        <p:spPr/>
        <p:txBody>
          <a:bodyPr/>
          <a:lstStyle>
            <a:lvl1pPr>
              <a:defRPr/>
            </a:lvl1pPr>
          </a:lstStyle>
          <a:p>
            <a:pPr>
              <a:defRPr/>
            </a:pPr>
            <a:fld id="{3D8C5425-D7D6-45E9-98D9-EA8237EC1E96}" type="slidenum">
              <a:rPr lang="tr-TR"/>
              <a:pPr>
                <a:defRPr/>
              </a:pPr>
              <a:t>‹#›</a:t>
            </a:fld>
            <a:endParaRPr lang="tr-TR" dirty="0"/>
          </a:p>
        </p:txBody>
      </p:sp>
    </p:spTree>
  </p:cSld>
  <p:clrMapOvr>
    <a:masterClrMapping/>
  </p:clrMapOvr>
  <p:transition spd="med">
    <p:zo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3"/>
          <p:cNvSpPr>
            <a:spLocks noGrp="1"/>
          </p:cNvSpPr>
          <p:nvPr>
            <p:ph type="dt" sz="half" idx="10"/>
          </p:nvPr>
        </p:nvSpPr>
        <p:spPr/>
        <p:txBody>
          <a:bodyPr/>
          <a:lstStyle>
            <a:lvl1pPr>
              <a:defRPr/>
            </a:lvl1pPr>
          </a:lstStyle>
          <a:p>
            <a:pPr>
              <a:defRPr/>
            </a:pPr>
            <a:endParaRPr lang="tr-TR"/>
          </a:p>
        </p:txBody>
      </p:sp>
      <p:sp>
        <p:nvSpPr>
          <p:cNvPr id="6" name="Altbilgi Yer Tutucusu 4"/>
          <p:cNvSpPr>
            <a:spLocks noGrp="1"/>
          </p:cNvSpPr>
          <p:nvPr>
            <p:ph type="ftr" sz="quarter" idx="11"/>
          </p:nvPr>
        </p:nvSpPr>
        <p:spPr/>
        <p:txBody>
          <a:bodyPr/>
          <a:lstStyle>
            <a:lvl1pPr>
              <a:defRPr/>
            </a:lvl1pPr>
          </a:lstStyle>
          <a:p>
            <a:pPr>
              <a:defRPr/>
            </a:pPr>
            <a:endParaRPr lang="tr-TR"/>
          </a:p>
        </p:txBody>
      </p:sp>
      <p:sp>
        <p:nvSpPr>
          <p:cNvPr id="7" name="Slayt Numarası Yer Tutucusu 5"/>
          <p:cNvSpPr>
            <a:spLocks noGrp="1"/>
          </p:cNvSpPr>
          <p:nvPr>
            <p:ph type="sldNum" sz="quarter" idx="12"/>
          </p:nvPr>
        </p:nvSpPr>
        <p:spPr/>
        <p:txBody>
          <a:bodyPr/>
          <a:lstStyle>
            <a:lvl1pPr>
              <a:defRPr/>
            </a:lvl1pPr>
          </a:lstStyle>
          <a:p>
            <a:pPr>
              <a:defRPr/>
            </a:pPr>
            <a:fld id="{742E5234-7C79-467D-B890-CE8902E813EF}" type="slidenum">
              <a:rPr lang="tr-TR"/>
              <a:pPr>
                <a:defRPr/>
              </a:pPr>
              <a:t>‹#›</a:t>
            </a:fld>
            <a:endParaRPr lang="tr-TR" dirty="0"/>
          </a:p>
        </p:txBody>
      </p:sp>
    </p:spTree>
  </p:cSld>
  <p:clrMapOvr>
    <a:masterClrMapping/>
  </p:clrMapOvr>
  <p:transition spd="med">
    <p:zo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Başlık Yer Tutucusu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altLang="tr-TR" smtClean="0"/>
              <a:t>Asıl başlık stili için tıklatın</a:t>
            </a:r>
          </a:p>
        </p:txBody>
      </p:sp>
      <p:sp>
        <p:nvSpPr>
          <p:cNvPr id="1027" name="Metin Yer Tutucusu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15FA5E8B-E2F7-4775-9F0F-FDFCB96DF664}" type="slidenum">
              <a:rPr lang="tr-TR"/>
              <a:pPr>
                <a:defRPr/>
              </a:pPr>
              <a:t>‹#›</a:t>
            </a:fld>
            <a:endParaRPr lang="tr-TR" dirty="0"/>
          </a:p>
        </p:txBody>
      </p:sp>
    </p:spTree>
  </p:cSld>
  <p:clrMap bg1="lt1" tx1="dk1" bg2="lt2" tx2="dk2" accent1="accent1" accent2="accent2" accent3="accent3" accent4="accent4" accent5="accent5" accent6="accent6" hlink="hlink" folHlink="folHlink"/>
  <p:sldLayoutIdLst>
    <p:sldLayoutId id="2147484098" r:id="rId1"/>
    <p:sldLayoutId id="2147484099" r:id="rId2"/>
    <p:sldLayoutId id="2147484100" r:id="rId3"/>
    <p:sldLayoutId id="2147484101" r:id="rId4"/>
    <p:sldLayoutId id="2147484102" r:id="rId5"/>
    <p:sldLayoutId id="2147484103" r:id="rId6"/>
    <p:sldLayoutId id="2147484104" r:id="rId7"/>
    <p:sldLayoutId id="2147484105" r:id="rId8"/>
    <p:sldLayoutId id="2147484106" r:id="rId9"/>
    <p:sldLayoutId id="2147484107" r:id="rId10"/>
    <p:sldLayoutId id="2147484108" r:id="rId11"/>
  </p:sldLayoutIdLst>
  <p:transition spd="med">
    <p:zoom/>
  </p:transition>
  <p:timing>
    <p:tnLst>
      <p:par>
        <p:cTn id="1" dur="indefinite" restart="never" nodeType="tmRoot"/>
      </p:par>
    </p:tnLst>
  </p:timing>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p:txBody>
          <a:bodyPr rtlCol="0">
            <a:normAutofit/>
          </a:bodyPr>
          <a:lstStyle/>
          <a:p>
            <a:pPr eaLnBrk="1" fontAlgn="auto" hangingPunct="1">
              <a:spcAft>
                <a:spcPts val="0"/>
              </a:spcAft>
              <a:defRPr/>
            </a:pPr>
            <a:r>
              <a:rPr lang="tr-TR" b="1" dirty="0" smtClean="0"/>
              <a:t>Sendikasyon Kredileri</a:t>
            </a:r>
            <a:endParaRPr lang="tr-TR" b="1" dirty="0" smtClean="0"/>
          </a:p>
        </p:txBody>
      </p:sp>
    </p:spTree>
  </p:cSld>
  <p:clrMapOvr>
    <a:masterClrMapping/>
  </p:clrMapOvr>
  <p:transition spd="med">
    <p:zo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9810" name="Picture 2"/>
          <p:cNvPicPr>
            <a:picLocks noChangeAspect="1" noChangeArrowheads="1"/>
          </p:cNvPicPr>
          <p:nvPr/>
        </p:nvPicPr>
        <p:blipFill rotWithShape="1">
          <a:blip r:embed="rId2"/>
          <a:srcRect l="5172" r="14566"/>
          <a:stretch/>
        </p:blipFill>
        <p:spPr bwMode="auto">
          <a:xfrm>
            <a:off x="211760" y="1465632"/>
            <a:ext cx="8536704" cy="2808000"/>
          </a:xfrm>
          <a:prstGeom prst="rect">
            <a:avLst/>
          </a:prstGeom>
          <a:noFill/>
          <a:ln w="9525">
            <a:noFill/>
            <a:miter lim="800000"/>
            <a:headEnd/>
            <a:tailEnd/>
          </a:ln>
        </p:spPr>
      </p:pic>
      <p:sp>
        <p:nvSpPr>
          <p:cNvPr id="2" name="Yuvarlatılmış Dikdörtgen 1"/>
          <p:cNvSpPr/>
          <p:nvPr/>
        </p:nvSpPr>
        <p:spPr>
          <a:xfrm>
            <a:off x="8460432" y="3644589"/>
            <a:ext cx="288032" cy="265112"/>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tr-TR" sz="1600" dirty="0">
                <a:solidFill>
                  <a:schemeClr val="tx1"/>
                </a:solidFill>
              </a:rPr>
              <a:t>4</a:t>
            </a:r>
          </a:p>
        </p:txBody>
      </p:sp>
    </p:spTree>
  </p:cSld>
  <p:clrMapOvr>
    <a:masterClrMapping/>
  </p:clrMapOvr>
  <p:transition spd="med">
    <p:zo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İçerik Yer Tutucusu 2"/>
          <p:cNvSpPr>
            <a:spLocks noGrp="1"/>
          </p:cNvSpPr>
          <p:nvPr>
            <p:ph idx="1"/>
          </p:nvPr>
        </p:nvSpPr>
        <p:spPr>
          <a:xfrm>
            <a:off x="457200" y="981075"/>
            <a:ext cx="8229600" cy="4525963"/>
          </a:xfrm>
        </p:spPr>
        <p:txBody>
          <a:bodyPr/>
          <a:lstStyle/>
          <a:p>
            <a:pPr algn="just" eaLnBrk="1" hangingPunct="1"/>
            <a:r>
              <a:rPr lang="tr-TR" altLang="tr-TR" sz="3000" b="1" dirty="0" smtClean="0">
                <a:solidFill>
                  <a:srgbClr val="FF0000"/>
                </a:solidFill>
              </a:rPr>
              <a:t>Kredi borçlusunun ilgili anlaşma şartlarını yerine getirememesine bağlı olarak borcunu geri ödeyememesi olasılığı olarak tanımlanan kredi riski</a:t>
            </a:r>
            <a:r>
              <a:rPr lang="tr-TR" altLang="tr-TR" sz="3000" dirty="0" smtClean="0"/>
              <a:t>, finansal kuruluşların yönetmesi gereken risklerin başında gelmektedir. </a:t>
            </a:r>
          </a:p>
          <a:p>
            <a:pPr algn="just" eaLnBrk="1" hangingPunct="1"/>
            <a:r>
              <a:rPr lang="tr-TR" altLang="tr-TR" sz="3000" b="1" dirty="0" smtClean="0">
                <a:solidFill>
                  <a:srgbClr val="FF0000"/>
                </a:solidFill>
              </a:rPr>
              <a:t>Riske göre ayarlanmış getiri oranını maksimize etmeyi amaçlayan kredi riski yönetimi</a:t>
            </a:r>
            <a:r>
              <a:rPr lang="tr-TR" altLang="tr-TR" sz="3000" dirty="0" smtClean="0"/>
              <a:t>, kapsamlı bir risk yönetim anlayışının önemli bir parçası olmakla beraber kredi verme operasyonlarındaki uzun vadeli başarının da anahtarıdır. </a:t>
            </a:r>
          </a:p>
        </p:txBody>
      </p:sp>
    </p:spTree>
  </p:cSld>
  <p:clrMapOvr>
    <a:masterClrMapping/>
  </p:clrMapOvr>
  <p:transition spd="med">
    <p:zo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İçerik Yer Tutucusu 2"/>
          <p:cNvSpPr>
            <a:spLocks noGrp="1"/>
          </p:cNvSpPr>
          <p:nvPr>
            <p:ph idx="1"/>
          </p:nvPr>
        </p:nvSpPr>
        <p:spPr/>
        <p:txBody>
          <a:bodyPr/>
          <a:lstStyle/>
          <a:p>
            <a:pPr algn="just" eaLnBrk="1" hangingPunct="1"/>
            <a:r>
              <a:rPr lang="tr-TR" altLang="tr-TR" sz="3000" b="1" dirty="0" smtClean="0">
                <a:solidFill>
                  <a:srgbClr val="FF0000"/>
                </a:solidFill>
              </a:rPr>
              <a:t>Kredi riskini yönetmenin başlıca teknikleri; </a:t>
            </a:r>
          </a:p>
          <a:p>
            <a:pPr lvl="1" algn="just" eaLnBrk="1" hangingPunct="1"/>
            <a:r>
              <a:rPr lang="tr-TR" altLang="tr-TR" sz="3000" b="1" dirty="0" smtClean="0">
                <a:solidFill>
                  <a:srgbClr val="FF0000"/>
                </a:solidFill>
              </a:rPr>
              <a:t>kredi satışı, </a:t>
            </a:r>
          </a:p>
          <a:p>
            <a:pPr lvl="1" algn="just" eaLnBrk="1" hangingPunct="1"/>
            <a:r>
              <a:rPr lang="tr-TR" altLang="tr-TR" sz="3000" b="1" dirty="0" smtClean="0">
                <a:solidFill>
                  <a:srgbClr val="FF0000"/>
                </a:solidFill>
              </a:rPr>
              <a:t>kredi türevleri, </a:t>
            </a:r>
          </a:p>
          <a:p>
            <a:pPr lvl="1" algn="just" eaLnBrk="1" hangingPunct="1"/>
            <a:r>
              <a:rPr lang="tr-TR" altLang="tr-TR" sz="3000" b="1" dirty="0" smtClean="0">
                <a:solidFill>
                  <a:srgbClr val="FF0000"/>
                </a:solidFill>
              </a:rPr>
              <a:t>menkul kıymetleştirme </a:t>
            </a:r>
          </a:p>
          <a:p>
            <a:pPr lvl="1" algn="just" eaLnBrk="1" hangingPunct="1"/>
            <a:r>
              <a:rPr lang="tr-TR" altLang="tr-TR" sz="3000" b="1" dirty="0" smtClean="0">
                <a:solidFill>
                  <a:srgbClr val="FF0000"/>
                </a:solidFill>
              </a:rPr>
              <a:t>sendikasyon kredileridir.</a:t>
            </a:r>
            <a:r>
              <a:rPr lang="tr-TR" altLang="tr-TR" sz="3000" dirty="0" smtClean="0"/>
              <a:t> </a:t>
            </a:r>
            <a:endParaRPr lang="tr-TR" altLang="tr-TR" sz="3000" dirty="0"/>
          </a:p>
          <a:p>
            <a:pPr marL="457200" lvl="1" indent="0" algn="just" eaLnBrk="1" hangingPunct="1">
              <a:buNone/>
            </a:pPr>
            <a:endParaRPr lang="tr-TR" altLang="tr-TR" sz="2600" dirty="0"/>
          </a:p>
          <a:p>
            <a:pPr marL="57150" indent="0" algn="just" eaLnBrk="1" hangingPunct="1">
              <a:buNone/>
            </a:pPr>
            <a:r>
              <a:rPr lang="tr-TR" altLang="tr-TR" sz="3000" dirty="0" smtClean="0"/>
              <a:t>Sendikasyon kredileri, kredi portföylerinin çeşitlendirilmesine olanak tanıyan etkin bir kredi riski transfer aracıdır.</a:t>
            </a:r>
          </a:p>
        </p:txBody>
      </p:sp>
    </p:spTree>
  </p:cSld>
  <p:clrMapOvr>
    <a:masterClrMapping/>
  </p:clrMapOvr>
  <p:transition spd="med">
    <p:zo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İçerik Yer Tutucusu 2"/>
          <p:cNvSpPr>
            <a:spLocks noGrp="1"/>
          </p:cNvSpPr>
          <p:nvPr>
            <p:ph idx="1"/>
          </p:nvPr>
        </p:nvSpPr>
        <p:spPr/>
        <p:txBody>
          <a:bodyPr/>
          <a:lstStyle/>
          <a:p>
            <a:pPr algn="just" eaLnBrk="1" hangingPunct="1"/>
            <a:r>
              <a:rPr lang="tr-TR" altLang="tr-TR" dirty="0" smtClean="0"/>
              <a:t>Kredinin tek bir kreditör tarafından sağlanması yerine dilimlere bölünerek farklı kreditörler tarafından sağlanması işlemi olarak tanımlanabilecek kredi sendikasyonu, bir taraftan toplam kredi riskini kreditörler arasında dağıtırken diğer taraftan kreditörlerin karşılaştıkları riski azaltır.</a:t>
            </a:r>
          </a:p>
        </p:txBody>
      </p:sp>
    </p:spTree>
  </p:cSld>
  <p:clrMapOvr>
    <a:masterClrMapping/>
  </p:clrMapOvr>
  <p:transition spd="med">
    <p:zo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İçerik Yer Tutucusu 4"/>
          <p:cNvSpPr>
            <a:spLocks noGrp="1"/>
          </p:cNvSpPr>
          <p:nvPr>
            <p:ph idx="1"/>
          </p:nvPr>
        </p:nvSpPr>
        <p:spPr/>
        <p:txBody>
          <a:bodyPr/>
          <a:lstStyle/>
          <a:p>
            <a:pPr algn="just" eaLnBrk="1" hangingPunct="1"/>
            <a:r>
              <a:rPr lang="tr-TR" altLang="tr-TR" sz="3000" b="1" dirty="0" smtClean="0">
                <a:solidFill>
                  <a:srgbClr val="FF0000"/>
                </a:solidFill>
              </a:rPr>
              <a:t>Kredi sendikasyonu, sendikasyon kredisi arayışı içindeki potansiyel borçlunun lider banka (</a:t>
            </a:r>
            <a:r>
              <a:rPr lang="tr-TR" altLang="tr-TR" sz="3000" b="1" dirty="0" err="1" smtClean="0">
                <a:solidFill>
                  <a:srgbClr val="FF0000"/>
                </a:solidFill>
              </a:rPr>
              <a:t>lead</a:t>
            </a:r>
            <a:r>
              <a:rPr lang="tr-TR" altLang="tr-TR" sz="3000" b="1" dirty="0" smtClean="0">
                <a:solidFill>
                  <a:srgbClr val="FF0000"/>
                </a:solidFill>
              </a:rPr>
              <a:t> bank) adaylarının sunduğu finansman teklifleri arasında en uygun olanı seçmesi ve,</a:t>
            </a:r>
          </a:p>
          <a:p>
            <a:pPr algn="just" eaLnBrk="1" hangingPunct="1"/>
            <a:r>
              <a:rPr lang="tr-TR" altLang="tr-TR" sz="3000" b="1" dirty="0" smtClean="0">
                <a:solidFill>
                  <a:srgbClr val="FF0000"/>
                </a:solidFill>
              </a:rPr>
              <a:t>Lider bankayla (varsa lider bankalara) yetki mektubu (mandate letter) imzalayıp, bankaya yetki vermesi ile başlar. </a:t>
            </a:r>
          </a:p>
          <a:p>
            <a:pPr algn="just" eaLnBrk="1" hangingPunct="1"/>
            <a:r>
              <a:rPr lang="tr-TR" altLang="tr-TR" sz="3000" b="1" dirty="0" smtClean="0">
                <a:solidFill>
                  <a:srgbClr val="FF0000"/>
                </a:solidFill>
              </a:rPr>
              <a:t>Lider banka iki tür yüklenim taahhüdünde (underwriting commitment) bulunabilir: </a:t>
            </a:r>
          </a:p>
        </p:txBody>
      </p:sp>
    </p:spTree>
  </p:cSld>
  <p:clrMapOvr>
    <a:masterClrMapping/>
  </p:clrMapOvr>
  <p:transition spd="med">
    <p:zo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İçerik Yer Tutucusu 4"/>
          <p:cNvSpPr>
            <a:spLocks noGrp="1"/>
          </p:cNvSpPr>
          <p:nvPr>
            <p:ph idx="1"/>
          </p:nvPr>
        </p:nvSpPr>
        <p:spPr/>
        <p:txBody>
          <a:bodyPr/>
          <a:lstStyle/>
          <a:p>
            <a:pPr algn="just" eaLnBrk="1" hangingPunct="1"/>
            <a:r>
              <a:rPr lang="tr-TR" altLang="tr-TR" sz="3000" b="1" dirty="0" smtClean="0">
                <a:solidFill>
                  <a:srgbClr val="FF0000"/>
                </a:solidFill>
              </a:rPr>
              <a:t>Garantili yüklenim (firm-commitment)</a:t>
            </a:r>
          </a:p>
          <a:p>
            <a:pPr algn="just" eaLnBrk="1" hangingPunct="1"/>
            <a:r>
              <a:rPr lang="tr-TR" altLang="tr-TR" sz="3000" b="1" dirty="0" smtClean="0">
                <a:solidFill>
                  <a:srgbClr val="FF0000"/>
                </a:solidFill>
              </a:rPr>
              <a:t>Garantisiz yüklenim (best efforts commitment). </a:t>
            </a:r>
          </a:p>
          <a:p>
            <a:pPr algn="just" eaLnBrk="1" hangingPunct="1"/>
            <a:r>
              <a:rPr lang="tr-TR" altLang="tr-TR" sz="3000" b="1" dirty="0" smtClean="0">
                <a:solidFill>
                  <a:srgbClr val="FF0000"/>
                </a:solidFill>
              </a:rPr>
              <a:t>Lider banka garantili yüklenimde kredinin tümünün sağlanması için garanti verirken, garantisiz yüklenimde kredinin bir kısmının sağlanması için garanti verir. </a:t>
            </a:r>
          </a:p>
          <a:p>
            <a:pPr algn="just" eaLnBrk="1" hangingPunct="1"/>
            <a:r>
              <a:rPr lang="tr-TR" altLang="tr-TR" sz="3000" b="1" dirty="0" smtClean="0">
                <a:solidFill>
                  <a:srgbClr val="FF0000"/>
                </a:solidFill>
              </a:rPr>
              <a:t>Yetkilendirilen lider banka potansiyel sendikasyon katılımcıları için kredinin genel yapısını içeren bir bilgi notu (information memorandum) hazırlar.</a:t>
            </a:r>
          </a:p>
        </p:txBody>
      </p:sp>
    </p:spTree>
  </p:cSld>
  <p:clrMapOvr>
    <a:masterClrMapping/>
  </p:clrMapOvr>
  <p:transition spd="med">
    <p:zoom/>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İçerik Yer Tutucusu 2"/>
          <p:cNvSpPr>
            <a:spLocks noGrp="1"/>
          </p:cNvSpPr>
          <p:nvPr>
            <p:ph idx="1"/>
          </p:nvPr>
        </p:nvSpPr>
        <p:spPr/>
        <p:txBody>
          <a:bodyPr/>
          <a:lstStyle/>
          <a:p>
            <a:pPr algn="just" eaLnBrk="1" hangingPunct="1"/>
            <a:r>
              <a:rPr lang="tr-TR" altLang="tr-TR" sz="3000" b="1" dirty="0" smtClean="0">
                <a:solidFill>
                  <a:srgbClr val="FF0000"/>
                </a:solidFill>
              </a:rPr>
              <a:t>Hedeflenen kredi tutarı için, kredi sendikasyonunun bir parçası olmak isteyen ve sendikasyon kredisinin bir kısmını sağlamayı planlayan yatırımcılar ile kredinin yapısı üzerine görüşmeler yapılır. </a:t>
            </a:r>
          </a:p>
          <a:p>
            <a:pPr algn="just" eaLnBrk="1" hangingPunct="1"/>
            <a:r>
              <a:rPr lang="tr-TR" altLang="tr-TR" sz="3000" b="1" dirty="0" smtClean="0">
                <a:solidFill>
                  <a:srgbClr val="FF0000"/>
                </a:solidFill>
              </a:rPr>
              <a:t>Yapılan görüşmeler sonucunda kredi koşulları üzerinde anlaşma sağlanırsa kredi sözleşmesi imzalanır, kredi sendikasyonu tamamlanmış olur ve kredi aktif hale gelir. </a:t>
            </a:r>
          </a:p>
        </p:txBody>
      </p:sp>
    </p:spTree>
  </p:cSld>
  <p:clrMapOvr>
    <a:masterClrMapping/>
  </p:clrMapOvr>
  <p:transition spd="med">
    <p:zo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İçerik Yer Tutucusu 2"/>
          <p:cNvSpPr>
            <a:spLocks noGrp="1"/>
          </p:cNvSpPr>
          <p:nvPr>
            <p:ph idx="1"/>
          </p:nvPr>
        </p:nvSpPr>
        <p:spPr/>
        <p:txBody>
          <a:bodyPr/>
          <a:lstStyle/>
          <a:p>
            <a:pPr algn="just" eaLnBrk="1" hangingPunct="1"/>
            <a:r>
              <a:rPr lang="tr-TR" altLang="tr-TR" sz="2800" b="1" dirty="0" smtClean="0">
                <a:solidFill>
                  <a:srgbClr val="FF0000"/>
                </a:solidFill>
              </a:rPr>
              <a:t>Kredi aktif hale geldikten sonra kreditör bankalar arasından kredi aracısı (facility agent) olarak seçilen banka; </a:t>
            </a:r>
          </a:p>
          <a:p>
            <a:pPr lvl="1" algn="just" eaLnBrk="1" hangingPunct="1"/>
            <a:r>
              <a:rPr lang="tr-TR" altLang="tr-TR" b="1" dirty="0" smtClean="0">
                <a:solidFill>
                  <a:srgbClr val="FF0000"/>
                </a:solidFill>
              </a:rPr>
              <a:t>borçludan teminat alma, </a:t>
            </a:r>
          </a:p>
          <a:p>
            <a:pPr lvl="1" algn="just" eaLnBrk="1" hangingPunct="1"/>
            <a:r>
              <a:rPr lang="tr-TR" altLang="tr-TR" b="1" dirty="0" smtClean="0">
                <a:solidFill>
                  <a:srgbClr val="FF0000"/>
                </a:solidFill>
              </a:rPr>
              <a:t>borçluya kredi ödemesini gerçekleştirme, </a:t>
            </a:r>
          </a:p>
          <a:p>
            <a:pPr lvl="1" algn="just" eaLnBrk="1" hangingPunct="1"/>
            <a:r>
              <a:rPr lang="tr-TR" altLang="tr-TR" b="1" dirty="0" smtClean="0">
                <a:solidFill>
                  <a:srgbClr val="FF0000"/>
                </a:solidFill>
              </a:rPr>
              <a:t>borçlunun yaptığı anapara ve faiz geri ödemelerini kreditörlere aktarma ve,</a:t>
            </a:r>
          </a:p>
          <a:p>
            <a:pPr lvl="1" algn="just" eaLnBrk="1" hangingPunct="1"/>
            <a:r>
              <a:rPr lang="tr-TR" altLang="tr-TR" b="1" dirty="0" smtClean="0">
                <a:solidFill>
                  <a:srgbClr val="FF0000"/>
                </a:solidFill>
              </a:rPr>
              <a:t>krediye ilişkin gelişmeler hakkında yatırımcıları bilgilendirme gibi görevleri üstlenir.</a:t>
            </a:r>
          </a:p>
        </p:txBody>
      </p:sp>
    </p:spTree>
  </p:cSld>
  <p:clrMapOvr>
    <a:masterClrMapping/>
  </p:clrMapOvr>
  <p:transition spd="med">
    <p:zoom/>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İçerik Yer Tutucusu 2"/>
          <p:cNvSpPr>
            <a:spLocks noGrp="1"/>
          </p:cNvSpPr>
          <p:nvPr>
            <p:ph idx="1"/>
          </p:nvPr>
        </p:nvSpPr>
        <p:spPr/>
        <p:txBody>
          <a:bodyPr/>
          <a:lstStyle/>
          <a:p>
            <a:pPr algn="just" eaLnBrk="1" hangingPunct="1"/>
            <a:r>
              <a:rPr lang="tr-TR" altLang="tr-TR" dirty="0" smtClean="0"/>
              <a:t>Fakat kredi aktif hale getirilemezse başka bir ifadeyle hedeflenen kredi tutarı için gerekli şartlar sağlanamazsa süreç farklı işler. </a:t>
            </a:r>
          </a:p>
          <a:p>
            <a:pPr algn="just" eaLnBrk="1" hangingPunct="1"/>
            <a:r>
              <a:rPr lang="tr-TR" altLang="tr-TR" dirty="0" smtClean="0"/>
              <a:t>Lider banka, garantisiz yüklenim taahhüdünde bulunmuşsa kredi sendikasyonunu iptal etme hakkına sahiptir. </a:t>
            </a:r>
          </a:p>
        </p:txBody>
      </p:sp>
    </p:spTree>
  </p:cSld>
  <p:clrMapOvr>
    <a:masterClrMapping/>
  </p:clrMapOvr>
  <p:transition spd="med">
    <p:zoom/>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İçerik Yer Tutucusu 2"/>
          <p:cNvSpPr>
            <a:spLocks noGrp="1"/>
          </p:cNvSpPr>
          <p:nvPr>
            <p:ph idx="1"/>
          </p:nvPr>
        </p:nvSpPr>
        <p:spPr/>
        <p:txBody>
          <a:bodyPr/>
          <a:lstStyle/>
          <a:p>
            <a:pPr algn="just" eaLnBrk="1" hangingPunct="1"/>
            <a:r>
              <a:rPr lang="tr-TR" altLang="tr-TR" smtClean="0"/>
              <a:t>Öte yandan garantili yüklenim taahhüdünde bulunan lider banka yatırımcı adaylarıyla yapılan görüşmeler sonucu hedeflenen kredi dilimini sağlayamadığı taktirde fonlamayı planladığı tutardan daha yüksek bir krediyi fonlamak zorunda kalabilir ve bu durumda finansal kayıplar yaşayabilir. </a:t>
            </a:r>
          </a:p>
        </p:txBody>
      </p:sp>
    </p:spTree>
  </p:cSld>
  <p:clrMapOvr>
    <a:masterClrMapping/>
  </p:clrMapOvr>
  <p:transition spd="med">
    <p:zo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608" y="1762619"/>
            <a:ext cx="7202037" cy="331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75007205"/>
      </p:ext>
    </p:extLst>
  </p:cSld>
  <p:clrMapOvr>
    <a:masterClrMapping/>
  </p:clrMapOvr>
  <p:transition spd="med">
    <p:zoom/>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İçerik Yer Tutucusu 2"/>
          <p:cNvSpPr>
            <a:spLocks noGrp="1"/>
          </p:cNvSpPr>
          <p:nvPr>
            <p:ph idx="1"/>
          </p:nvPr>
        </p:nvSpPr>
        <p:spPr/>
        <p:txBody>
          <a:bodyPr/>
          <a:lstStyle/>
          <a:p>
            <a:pPr algn="just" eaLnBrk="1" hangingPunct="1"/>
            <a:r>
              <a:rPr lang="tr-TR" altLang="tr-TR" smtClean="0"/>
              <a:t>Örneğin hedeflenen 300 milyon dolarlık sendikasyon kredisinin 50 milyon dolarlık kısmını sağlamayı planlayan ve garantili yüklenim taahhüdünde bulunmak suretiyle kredinin tümünü garanti eden bir A lider bankası katılımcılardan 150 milyon dolar sağlarsa, planladığı kredi diliminden 100 milyon dolar daha fazla kaynak sağlamak zorunda kalır.</a:t>
            </a:r>
          </a:p>
        </p:txBody>
      </p:sp>
    </p:spTree>
  </p:cSld>
  <p:clrMapOvr>
    <a:masterClrMapping/>
  </p:clrMapOvr>
  <p:transition spd="med">
    <p:zoom/>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1074" name="Picture 2"/>
          <p:cNvPicPr>
            <a:picLocks noChangeAspect="1" noChangeArrowheads="1"/>
          </p:cNvPicPr>
          <p:nvPr/>
        </p:nvPicPr>
        <p:blipFill>
          <a:blip r:embed="rId2"/>
          <a:srcRect t="2019"/>
          <a:stretch>
            <a:fillRect/>
          </a:stretch>
        </p:blipFill>
        <p:spPr bwMode="auto">
          <a:xfrm>
            <a:off x="34925" y="1011238"/>
            <a:ext cx="9037638" cy="4937125"/>
          </a:xfrm>
          <a:prstGeom prst="rect">
            <a:avLst/>
          </a:prstGeom>
          <a:noFill/>
          <a:ln w="9525">
            <a:noFill/>
            <a:miter lim="800000"/>
            <a:headEnd/>
            <a:tailEnd/>
          </a:ln>
        </p:spPr>
      </p:pic>
    </p:spTree>
  </p:cSld>
  <p:clrMapOvr>
    <a:masterClrMapping/>
  </p:clrMapOvr>
  <p:transition spd="med">
    <p:zoom/>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İçerik Yer Tutucusu 2"/>
          <p:cNvSpPr>
            <a:spLocks noGrp="1"/>
          </p:cNvSpPr>
          <p:nvPr>
            <p:ph idx="1"/>
          </p:nvPr>
        </p:nvSpPr>
        <p:spPr/>
        <p:txBody>
          <a:bodyPr/>
          <a:lstStyle/>
          <a:p>
            <a:pPr marL="0" indent="0" algn="just" eaLnBrk="1" hangingPunct="1">
              <a:buFont typeface="Arial" charset="0"/>
              <a:buNone/>
            </a:pPr>
            <a:r>
              <a:rPr lang="tr-TR" altLang="tr-TR" sz="3000" b="1" dirty="0" smtClean="0">
                <a:solidFill>
                  <a:srgbClr val="FF0000"/>
                </a:solidFill>
              </a:rPr>
              <a:t>Ticari bankaların, yatırım bankalarının, finans şirketlerinin, sigorta şirketlerinin ve yatırım fonlarının katılımcı (kreditör) olarak yatırım yapabildiği</a:t>
            </a:r>
            <a:r>
              <a:rPr lang="tr-TR" altLang="tr-TR" dirty="0" smtClean="0"/>
              <a:t> kredi sendikasyonunda </a:t>
            </a:r>
            <a:r>
              <a:rPr lang="tr-TR" altLang="tr-TR" sz="3000" b="1" dirty="0" smtClean="0">
                <a:solidFill>
                  <a:srgbClr val="FF0000"/>
                </a:solidFill>
              </a:rPr>
              <a:t>kredi riski bankacılık sektöründen diğer finansal sektörlere transfer edilir.</a:t>
            </a:r>
            <a:r>
              <a:rPr lang="tr-TR" altLang="tr-TR" dirty="0" smtClean="0"/>
              <a:t> Bu transfer işlemiyle birlikte kredi riski ekonomi içinde daha etkin dağıtılırken, finansal kuruluşlar kredi portföylerinde risk çeşitlendirmesi yaparak olası kredi krizlerinden daha az etkilenme olanağına sahip olur. </a:t>
            </a:r>
          </a:p>
        </p:txBody>
      </p:sp>
    </p:spTree>
  </p:cSld>
  <p:clrMapOvr>
    <a:masterClrMapping/>
  </p:clrMapOvr>
  <p:transition spd="med">
    <p:zoom/>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İçerik Yer Tutucusu 2"/>
          <p:cNvSpPr>
            <a:spLocks noGrp="1"/>
          </p:cNvSpPr>
          <p:nvPr>
            <p:ph idx="1"/>
          </p:nvPr>
        </p:nvSpPr>
        <p:spPr>
          <a:xfrm>
            <a:off x="457200" y="1268413"/>
            <a:ext cx="8229600" cy="4525962"/>
          </a:xfrm>
        </p:spPr>
        <p:txBody>
          <a:bodyPr/>
          <a:lstStyle/>
          <a:p>
            <a:pPr marL="0" indent="0" algn="just" eaLnBrk="1" hangingPunct="1">
              <a:buFont typeface="Arial" charset="0"/>
              <a:buNone/>
            </a:pPr>
            <a:r>
              <a:rPr lang="tr-TR" altLang="tr-TR" sz="3000" dirty="0" smtClean="0"/>
              <a:t>Kredi sendikasyon işleminde finansal kuruluşların katılımıyla </a:t>
            </a:r>
            <a:r>
              <a:rPr lang="tr-TR" altLang="tr-TR" sz="3000" b="1" dirty="0" smtClean="0">
                <a:solidFill>
                  <a:srgbClr val="FF0000"/>
                </a:solidFill>
              </a:rPr>
              <a:t>birincil piyasa</a:t>
            </a:r>
            <a:r>
              <a:rPr lang="tr-TR" altLang="tr-TR" sz="3000" dirty="0" smtClean="0"/>
              <a:t>da dağıtılan kredi riski, kredi dilimlerinin </a:t>
            </a:r>
            <a:r>
              <a:rPr lang="tr-TR" altLang="tr-TR" sz="3000" b="1" dirty="0" smtClean="0">
                <a:solidFill>
                  <a:srgbClr val="FF0000"/>
                </a:solidFill>
              </a:rPr>
              <a:t>ikincil piyasa</a:t>
            </a:r>
            <a:r>
              <a:rPr lang="tr-TR" altLang="tr-TR" sz="3000" dirty="0" smtClean="0"/>
              <a:t>da satılması yoluyla birincil piyasadan ikincil piyasaya da transfer edilebilir.</a:t>
            </a:r>
          </a:p>
        </p:txBody>
      </p:sp>
    </p:spTree>
  </p:cSld>
  <p:clrMapOvr>
    <a:masterClrMapping/>
  </p:clrMapOvr>
  <p:transition spd="med">
    <p:zoom/>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İçerik Yer Tutucusu 2"/>
          <p:cNvSpPr>
            <a:spLocks noGrp="1"/>
          </p:cNvSpPr>
          <p:nvPr>
            <p:ph idx="1"/>
          </p:nvPr>
        </p:nvSpPr>
        <p:spPr>
          <a:xfrm>
            <a:off x="457200" y="1268413"/>
            <a:ext cx="8229600" cy="4525962"/>
          </a:xfrm>
        </p:spPr>
        <p:txBody>
          <a:bodyPr/>
          <a:lstStyle/>
          <a:p>
            <a:pPr marL="0" indent="0" algn="just" eaLnBrk="1" hangingPunct="1">
              <a:buFont typeface="Arial" charset="0"/>
              <a:buNone/>
            </a:pPr>
            <a:r>
              <a:rPr lang="tr-TR" altLang="tr-TR" sz="3000" b="1" dirty="0" smtClean="0">
                <a:solidFill>
                  <a:srgbClr val="FF0000"/>
                </a:solidFill>
              </a:rPr>
              <a:t>Kredi dilimleri birincil piyasadan ikincil piyasaya;</a:t>
            </a:r>
          </a:p>
          <a:p>
            <a:pPr algn="just" eaLnBrk="1" hangingPunct="1"/>
            <a:endParaRPr lang="tr-TR" altLang="tr-TR" sz="3000" b="1" dirty="0" smtClean="0">
              <a:solidFill>
                <a:srgbClr val="FF0000"/>
              </a:solidFill>
            </a:endParaRPr>
          </a:p>
          <a:p>
            <a:pPr algn="just" eaLnBrk="1" hangingPunct="1"/>
            <a:r>
              <a:rPr lang="tr-TR" altLang="tr-TR" sz="3000" b="1" dirty="0" smtClean="0">
                <a:solidFill>
                  <a:srgbClr val="FF0000"/>
                </a:solidFill>
              </a:rPr>
              <a:t>Devir (assignment) ve,</a:t>
            </a:r>
          </a:p>
          <a:p>
            <a:pPr algn="just" eaLnBrk="1" hangingPunct="1"/>
            <a:r>
              <a:rPr lang="tr-TR" altLang="tr-TR" sz="3000" b="1" dirty="0" smtClean="0">
                <a:solidFill>
                  <a:srgbClr val="FF0000"/>
                </a:solidFill>
              </a:rPr>
              <a:t>Katılım (participation) </a:t>
            </a:r>
          </a:p>
          <a:p>
            <a:pPr marL="0" indent="0" algn="just" eaLnBrk="1" hangingPunct="1">
              <a:buNone/>
            </a:pPr>
            <a:endParaRPr lang="tr-TR" altLang="tr-TR" sz="3000" dirty="0"/>
          </a:p>
          <a:p>
            <a:pPr marL="0" indent="0" algn="just" eaLnBrk="1" hangingPunct="1">
              <a:buNone/>
            </a:pPr>
            <a:r>
              <a:rPr lang="tr-TR" altLang="tr-TR" sz="3000" dirty="0" smtClean="0"/>
              <a:t>şeklinde iki teknikle aktarılabilir. </a:t>
            </a:r>
          </a:p>
        </p:txBody>
      </p:sp>
    </p:spTree>
    <p:extLst>
      <p:ext uri="{BB962C8B-B14F-4D97-AF65-F5344CB8AC3E}">
        <p14:creationId xmlns:p14="http://schemas.microsoft.com/office/powerpoint/2010/main" val="2346393792"/>
      </p:ext>
    </p:extLst>
  </p:cSld>
  <p:clrMapOvr>
    <a:masterClrMapping/>
  </p:clrMapOvr>
  <p:transition spd="med">
    <p:zoom/>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İçerik Yer Tutucusu 2"/>
          <p:cNvSpPr>
            <a:spLocks noGrp="1"/>
          </p:cNvSpPr>
          <p:nvPr>
            <p:ph idx="1"/>
          </p:nvPr>
        </p:nvSpPr>
        <p:spPr>
          <a:xfrm>
            <a:off x="457200" y="1268413"/>
            <a:ext cx="8229600" cy="4525962"/>
          </a:xfrm>
        </p:spPr>
        <p:txBody>
          <a:bodyPr/>
          <a:lstStyle/>
          <a:p>
            <a:pPr algn="just" eaLnBrk="1" hangingPunct="1"/>
            <a:r>
              <a:rPr lang="tr-TR" altLang="tr-TR" sz="3000" dirty="0" smtClean="0"/>
              <a:t>Devirde </a:t>
            </a:r>
            <a:r>
              <a:rPr lang="tr-TR" altLang="tr-TR" sz="3000" b="1" dirty="0" smtClean="0">
                <a:solidFill>
                  <a:srgbClr val="FF0000"/>
                </a:solidFill>
              </a:rPr>
              <a:t>iki sendikasyon katılımcısı </a:t>
            </a:r>
            <a:r>
              <a:rPr lang="tr-TR" altLang="tr-TR" sz="3000" dirty="0" smtClean="0"/>
              <a:t>veya </a:t>
            </a:r>
            <a:r>
              <a:rPr lang="tr-TR" altLang="tr-TR" sz="3000" b="1" dirty="0" smtClean="0">
                <a:solidFill>
                  <a:srgbClr val="FF0000"/>
                </a:solidFill>
              </a:rPr>
              <a:t>bir sendikasyon katılımcısı ve sendikasyon dışı bir yatırımcı arasında </a:t>
            </a:r>
            <a:r>
              <a:rPr lang="tr-TR" altLang="tr-TR" sz="3000" dirty="0" smtClean="0"/>
              <a:t>kredi satışı gerçekleşir. </a:t>
            </a:r>
          </a:p>
        </p:txBody>
      </p:sp>
    </p:spTree>
    <p:extLst>
      <p:ext uri="{BB962C8B-B14F-4D97-AF65-F5344CB8AC3E}">
        <p14:creationId xmlns:p14="http://schemas.microsoft.com/office/powerpoint/2010/main" val="3933233295"/>
      </p:ext>
    </p:extLst>
  </p:cSld>
  <p:clrMapOvr>
    <a:masterClrMapping/>
  </p:clrMapOvr>
  <p:transition spd="med">
    <p:zoom/>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İçerik Yer Tutucusu 2"/>
          <p:cNvSpPr>
            <a:spLocks noGrp="1"/>
          </p:cNvSpPr>
          <p:nvPr>
            <p:ph idx="1"/>
          </p:nvPr>
        </p:nvSpPr>
        <p:spPr/>
        <p:txBody>
          <a:bodyPr/>
          <a:lstStyle/>
          <a:p>
            <a:pPr algn="just" eaLnBrk="1" hangingPunct="1"/>
            <a:r>
              <a:rPr lang="tr-TR" altLang="tr-TR" sz="2800" b="1" dirty="0" smtClean="0">
                <a:solidFill>
                  <a:srgbClr val="FF0000"/>
                </a:solidFill>
              </a:rPr>
              <a:t>Bu durumda borçlu ve krediyi satın alan kredi alıcısı arasında orijinal kreditör ve borçlu arasındaki sözleşmenin yerini alan yeni bir finansal sözleşme düzenlenir</a:t>
            </a:r>
          </a:p>
          <a:p>
            <a:pPr algn="just" eaLnBrk="1" hangingPunct="1"/>
            <a:r>
              <a:rPr lang="tr-TR" altLang="tr-TR" sz="2800" b="1" dirty="0" smtClean="0">
                <a:solidFill>
                  <a:srgbClr val="FF0000"/>
                </a:solidFill>
              </a:rPr>
              <a:t> Kredi alıcısı doğrudan kreditör konumuna gelir. </a:t>
            </a:r>
          </a:p>
          <a:p>
            <a:pPr algn="just" eaLnBrk="1" hangingPunct="1"/>
            <a:r>
              <a:rPr lang="tr-TR" altLang="tr-TR" sz="2800" b="1" dirty="0" smtClean="0">
                <a:solidFill>
                  <a:srgbClr val="FF0000"/>
                </a:solidFill>
              </a:rPr>
              <a:t>Bu işlemde genellikle borçlunun ve lider bankanın da onayı aranır. </a:t>
            </a:r>
          </a:p>
          <a:p>
            <a:pPr algn="just" eaLnBrk="1" hangingPunct="1"/>
            <a:r>
              <a:rPr lang="tr-TR" altLang="tr-TR" sz="2800" b="1" dirty="0" smtClean="0">
                <a:solidFill>
                  <a:srgbClr val="FF0000"/>
                </a:solidFill>
              </a:rPr>
              <a:t>İkincil piyasada krediyi satın alan yatırımcı, orijinal kreditörün tüm haklarını devralarak anapara ve faiz ödemelerini tahsil etmeye başlar. </a:t>
            </a:r>
          </a:p>
        </p:txBody>
      </p:sp>
    </p:spTree>
  </p:cSld>
  <p:clrMapOvr>
    <a:masterClrMapping/>
  </p:clrMapOvr>
  <p:transition spd="med">
    <p:zoom/>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İçerik Yer Tutucusu 2"/>
          <p:cNvSpPr>
            <a:spLocks noGrp="1"/>
          </p:cNvSpPr>
          <p:nvPr>
            <p:ph idx="1"/>
          </p:nvPr>
        </p:nvSpPr>
        <p:spPr>
          <a:xfrm>
            <a:off x="468313" y="1567334"/>
            <a:ext cx="8229600" cy="4525962"/>
          </a:xfrm>
        </p:spPr>
        <p:txBody>
          <a:bodyPr/>
          <a:lstStyle/>
          <a:p>
            <a:pPr algn="just" eaLnBrk="1" hangingPunct="1"/>
            <a:r>
              <a:rPr lang="tr-TR" altLang="tr-TR" sz="3000" b="1" dirty="0" smtClean="0">
                <a:solidFill>
                  <a:srgbClr val="FF0000"/>
                </a:solidFill>
              </a:rPr>
              <a:t>Katılımda ise orijinal kreditör ile kredi alıcısı arasında sözleşme düzenlenir ve kredi alıcısı orijinal kreditörün kredi diliminin belirli kısmında hak sahibi olur. </a:t>
            </a:r>
          </a:p>
          <a:p>
            <a:pPr algn="just" eaLnBrk="1" hangingPunct="1"/>
            <a:r>
              <a:rPr lang="tr-TR" altLang="tr-TR" sz="3000" b="1" dirty="0" smtClean="0">
                <a:solidFill>
                  <a:srgbClr val="FF0000"/>
                </a:solidFill>
              </a:rPr>
              <a:t>Katılımda orijinal sözleşmede değişiklik yapılmaz, genellikle lider banka ve borçlunun da onayı aranmaz. </a:t>
            </a:r>
          </a:p>
        </p:txBody>
      </p:sp>
    </p:spTree>
  </p:cSld>
  <p:clrMapOvr>
    <a:masterClrMapping/>
  </p:clrMapOvr>
  <p:transition spd="med">
    <p:zoom/>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İçerik Yer Tutucusu 2"/>
          <p:cNvSpPr>
            <a:spLocks noGrp="1"/>
          </p:cNvSpPr>
          <p:nvPr>
            <p:ph idx="1"/>
          </p:nvPr>
        </p:nvSpPr>
        <p:spPr>
          <a:xfrm>
            <a:off x="518864" y="1639341"/>
            <a:ext cx="8229600" cy="4525963"/>
          </a:xfrm>
        </p:spPr>
        <p:txBody>
          <a:bodyPr/>
          <a:lstStyle/>
          <a:p>
            <a:pPr algn="just" eaLnBrk="1" hangingPunct="1"/>
            <a:r>
              <a:rPr lang="tr-TR" altLang="tr-TR" sz="3000" b="1" dirty="0" smtClean="0">
                <a:solidFill>
                  <a:srgbClr val="FF0000"/>
                </a:solidFill>
              </a:rPr>
              <a:t>Bu teknikte ikincil piyasada krediyi satın alan yatırımcı, aynı zamanda orijinal katılımcının finansörü konumuna gelir. </a:t>
            </a:r>
          </a:p>
        </p:txBody>
      </p:sp>
    </p:spTree>
  </p:cSld>
  <p:clrMapOvr>
    <a:masterClrMapping/>
  </p:clrMapOvr>
  <p:transition spd="med">
    <p:zoom/>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İçerik Yer Tutucusu 2"/>
          <p:cNvSpPr>
            <a:spLocks noGrp="1"/>
          </p:cNvSpPr>
          <p:nvPr>
            <p:ph idx="1"/>
          </p:nvPr>
        </p:nvSpPr>
        <p:spPr>
          <a:xfrm>
            <a:off x="518864" y="1639341"/>
            <a:ext cx="8229600" cy="4525963"/>
          </a:xfrm>
        </p:spPr>
        <p:txBody>
          <a:bodyPr/>
          <a:lstStyle/>
          <a:p>
            <a:pPr algn="just" eaLnBrk="1" hangingPunct="1"/>
            <a:r>
              <a:rPr lang="tr-TR" altLang="tr-TR" sz="3000" b="1" dirty="0" smtClean="0">
                <a:solidFill>
                  <a:srgbClr val="FF0000"/>
                </a:solidFill>
              </a:rPr>
              <a:t>Kreditörler risk yönetiminin yanı sıra yeni kredi verme fırsatları yaratmak, Basel II ve III gibi sermaye düzenlemelerine uyum göstermek ve yaşadığı finansal sorunları aşmak amacıyla da ikincil piyasada sendikasyon kredisi satışı gerçekleştirebilir. </a:t>
            </a:r>
          </a:p>
        </p:txBody>
      </p:sp>
    </p:spTree>
    <p:extLst>
      <p:ext uri="{BB962C8B-B14F-4D97-AF65-F5344CB8AC3E}">
        <p14:creationId xmlns:p14="http://schemas.microsoft.com/office/powerpoint/2010/main" val="1744784900"/>
      </p:ext>
    </p:extLst>
  </p:cSld>
  <p:clrMapOvr>
    <a:masterClrMapping/>
  </p:clrMapOvr>
  <p:transition spd="med">
    <p:zo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1467082"/>
            <a:ext cx="7984632" cy="37022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82305486"/>
      </p:ext>
    </p:extLst>
  </p:cSld>
  <p:clrMapOvr>
    <a:masterClrMapping/>
  </p:clrMapOvr>
  <p:transition spd="med">
    <p:zoom/>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İçerik Yer Tutucusu 2"/>
          <p:cNvSpPr>
            <a:spLocks noGrp="1"/>
          </p:cNvSpPr>
          <p:nvPr>
            <p:ph idx="1"/>
          </p:nvPr>
        </p:nvSpPr>
        <p:spPr/>
        <p:txBody>
          <a:bodyPr/>
          <a:lstStyle/>
          <a:p>
            <a:pPr marL="0" indent="0" algn="just" eaLnBrk="1" hangingPunct="1">
              <a:buFont typeface="Arial" charset="0"/>
              <a:buNone/>
            </a:pPr>
            <a:r>
              <a:rPr lang="tr-TR" altLang="tr-TR" smtClean="0"/>
              <a:t>Çok sayıda banka ve banka dışı yatırımcının bulunduğu uluslararası sendikasyon kredileri ikincil piyasasının son yıllardaki hızlı gelişimi, birincil piyasanın derinliğini artırmış ve diğer birçok sabit getirili finansal yatırım araçlarından birim riske göre daha fazla getiri sağlayan yeni bir varlık sınıfının ortaya çıkmasını da sağlamıştır.</a:t>
            </a:r>
          </a:p>
        </p:txBody>
      </p:sp>
    </p:spTree>
  </p:cSld>
  <p:clrMapOvr>
    <a:masterClrMapping/>
  </p:clrMapOvr>
  <p:transition spd="med">
    <p:zoom/>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İçerik Yer Tutucusu 2"/>
          <p:cNvSpPr>
            <a:spLocks noGrp="1"/>
          </p:cNvSpPr>
          <p:nvPr>
            <p:ph idx="1"/>
          </p:nvPr>
        </p:nvSpPr>
        <p:spPr/>
        <p:txBody>
          <a:bodyPr/>
          <a:lstStyle/>
          <a:p>
            <a:pPr algn="just" eaLnBrk="1" hangingPunct="1"/>
            <a:r>
              <a:rPr lang="tr-TR" altLang="tr-TR" dirty="0" smtClean="0"/>
              <a:t>Büyük tutarlarda bir krediyi tek başına sağlamak yerine diğer yatırımcıların katkısıyla borçlunun kullanımına sunarak karşılaşabileceği kredi riskini azaltan ve çok büyük risklerin altına girmeden borçlunun taleplerini yerine getiren </a:t>
            </a:r>
            <a:r>
              <a:rPr lang="tr-TR" altLang="tr-TR" sz="3000" b="1" dirty="0" smtClean="0">
                <a:solidFill>
                  <a:srgbClr val="FF0000"/>
                </a:solidFill>
              </a:rPr>
              <a:t>lider banka, kredide uygulanan faiz oranına ve kredi dilimine bağlı olarak faiz geliri ve yerine getirdiği işlevlere göre çeşitli komisyonlar elde eder. </a:t>
            </a:r>
          </a:p>
        </p:txBody>
      </p:sp>
    </p:spTree>
  </p:cSld>
  <p:clrMapOvr>
    <a:masterClrMapping/>
  </p:clrMapOvr>
  <p:transition spd="med">
    <p:zoom/>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İçerik Yer Tutucusu 2"/>
          <p:cNvSpPr>
            <a:spLocks noGrp="1"/>
          </p:cNvSpPr>
          <p:nvPr>
            <p:ph idx="1"/>
          </p:nvPr>
        </p:nvSpPr>
        <p:spPr>
          <a:xfrm>
            <a:off x="457200" y="1268413"/>
            <a:ext cx="8229600" cy="4525962"/>
          </a:xfrm>
        </p:spPr>
        <p:txBody>
          <a:bodyPr/>
          <a:lstStyle/>
          <a:p>
            <a:pPr algn="just" eaLnBrk="1" hangingPunct="1"/>
            <a:r>
              <a:rPr lang="tr-TR" altLang="tr-TR" smtClean="0"/>
              <a:t>Buna ek olarak tahvil piyasası kreditörleriyle de etkin bir şekilde rekabet etme şansı yakalar. Kredi sendikasyonuna katılan diğer büyük bankalar ve yatırımcı kuruluşlar da portföylerini çeşitlendirir ve sendikasyona katılım oranları paralelinde gelir elde eder. Sendikasyona dahil olan göreceli daha küçük finansal kuruluşlar ise normal şartlarda erişemeyeceği müşterilerle ilişki kurma ve uluslararası kredi piyasalarına katılma şansı yakalar. </a:t>
            </a:r>
          </a:p>
        </p:txBody>
      </p:sp>
    </p:spTree>
  </p:cSld>
  <p:clrMapOvr>
    <a:masterClrMapping/>
  </p:clrMapOvr>
  <p:transition spd="med">
    <p:zoom/>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İçerik Yer Tutucusu 2"/>
          <p:cNvSpPr>
            <a:spLocks noGrp="1"/>
          </p:cNvSpPr>
          <p:nvPr>
            <p:ph idx="1"/>
          </p:nvPr>
        </p:nvSpPr>
        <p:spPr/>
        <p:txBody>
          <a:bodyPr/>
          <a:lstStyle/>
          <a:p>
            <a:pPr algn="just" eaLnBrk="1" hangingPunct="1"/>
            <a:r>
              <a:rPr lang="tr-TR" altLang="tr-TR" smtClean="0"/>
              <a:t>Bu tip katılımcılar sendikasyonda genellikle komisyon almaz, sadece faiz oranına göre ve fonladığı kredi dilimi kapsamında gelir kazanır</a:t>
            </a:r>
          </a:p>
        </p:txBody>
      </p:sp>
    </p:spTree>
  </p:cSld>
  <p:clrMapOvr>
    <a:masterClrMapping/>
  </p:clrMapOvr>
  <p:transition spd="med">
    <p:zoom/>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İçerik Yer Tutucusu 2"/>
          <p:cNvSpPr>
            <a:spLocks noGrp="1"/>
          </p:cNvSpPr>
          <p:nvPr>
            <p:ph idx="1"/>
          </p:nvPr>
        </p:nvSpPr>
        <p:spPr/>
        <p:txBody>
          <a:bodyPr/>
          <a:lstStyle/>
          <a:p>
            <a:pPr algn="just" eaLnBrk="1" hangingPunct="1"/>
            <a:r>
              <a:rPr lang="tr-TR" altLang="tr-TR" smtClean="0"/>
              <a:t>Sendikasyon kredisi kullanan borçlu, bankalarla kuracağı ikili ilişkilerden sağlayacağı kaynak tutarından çok daha fazlasını tek bir ortak dokümanı paylaşan birden çok kreditörden sağlama fırsatı elde eder. İşlemlerin tek elden yürütülmesi hem zamandan hem de maliyetten tasarruf sağlar. </a:t>
            </a:r>
          </a:p>
        </p:txBody>
      </p:sp>
    </p:spTree>
  </p:cSld>
  <p:clrMapOvr>
    <a:masterClrMapping/>
  </p:clrMapOvr>
  <p:transition spd="med">
    <p:zoom/>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İçerik Yer Tutucusu 2"/>
          <p:cNvSpPr>
            <a:spLocks noGrp="1"/>
          </p:cNvSpPr>
          <p:nvPr>
            <p:ph idx="1"/>
          </p:nvPr>
        </p:nvSpPr>
        <p:spPr>
          <a:xfrm>
            <a:off x="457200" y="1341438"/>
            <a:ext cx="8229600" cy="4525962"/>
          </a:xfrm>
        </p:spPr>
        <p:txBody>
          <a:bodyPr/>
          <a:lstStyle/>
          <a:p>
            <a:pPr algn="just" eaLnBrk="1" hangingPunct="1"/>
            <a:r>
              <a:rPr lang="tr-TR" altLang="tr-TR" smtClean="0"/>
              <a:t>Borçlunun ihtiyacına uygun olarak birçok farklı şekilde yapılandırılabilen sendikasyon kredileri erken ödeme opsiyonlarıyla birlikte en esnek finansman alternatiflerinden birisi konumundadır. Tahviller ile birlikte büyük ölçekli şirketlerin yabancı kaynak ile finansman sağlamada kullandığı finansman araçlarından biri konumundaki sendikasyon kredileri, esnekliğe ek olarak kamuyu bilgilendirme prosedürlerinin daha az olması nedeniyle de tahvillere göre avantajlıdır. </a:t>
            </a:r>
          </a:p>
        </p:txBody>
      </p:sp>
    </p:spTree>
  </p:cSld>
  <p:clrMapOvr>
    <a:masterClrMapping/>
  </p:clrMapOvr>
  <p:transition spd="med">
    <p:zoom/>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İçerik Yer Tutucusu 2"/>
          <p:cNvSpPr>
            <a:spLocks noGrp="1"/>
          </p:cNvSpPr>
          <p:nvPr>
            <p:ph idx="1"/>
          </p:nvPr>
        </p:nvSpPr>
        <p:spPr/>
        <p:txBody>
          <a:bodyPr/>
          <a:lstStyle/>
          <a:p>
            <a:pPr algn="just" eaLnBrk="1" hangingPunct="1"/>
            <a:r>
              <a:rPr lang="tr-TR" altLang="tr-TR" smtClean="0"/>
              <a:t>Fakat bu krediler her şirketin ihtiyacına cevap vermemekte ve özellikle sabit faizli finansal araçlarla borçlanmayı tercih eden veya geleneksel bankacılık ilişkilerini sürdürmek isteyen şirketler farklı araçlara yönelmektedir.</a:t>
            </a:r>
          </a:p>
        </p:txBody>
      </p:sp>
    </p:spTree>
  </p:cSld>
  <p:clrMapOvr>
    <a:masterClrMapping/>
  </p:clrMapOvr>
  <p:transition spd="med">
    <p:zoom/>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İçerik Yer Tutucusu 2"/>
          <p:cNvSpPr>
            <a:spLocks noGrp="1"/>
          </p:cNvSpPr>
          <p:nvPr>
            <p:ph idx="1"/>
          </p:nvPr>
        </p:nvSpPr>
        <p:spPr>
          <a:xfrm>
            <a:off x="457200" y="1207293"/>
            <a:ext cx="8229600" cy="4525963"/>
          </a:xfrm>
        </p:spPr>
        <p:txBody>
          <a:bodyPr/>
          <a:lstStyle/>
          <a:p>
            <a:pPr algn="just" eaLnBrk="1" hangingPunct="1"/>
            <a:r>
              <a:rPr lang="tr-TR" altLang="tr-TR" sz="3000" b="1" dirty="0" smtClean="0">
                <a:solidFill>
                  <a:srgbClr val="FF0000"/>
                </a:solidFill>
              </a:rPr>
              <a:t>Borçlunun finansman ihtiyacına göre farklı özelliklere sahip sendikasyon kredileri yapılandırılabilmektedir. </a:t>
            </a:r>
          </a:p>
          <a:p>
            <a:pPr algn="just" eaLnBrk="1" hangingPunct="1"/>
            <a:r>
              <a:rPr lang="tr-TR" altLang="tr-TR" sz="3000" b="1" dirty="0" smtClean="0">
                <a:solidFill>
                  <a:srgbClr val="FF0000"/>
                </a:solidFill>
              </a:rPr>
              <a:t>En yaygın kullanılan sendikasyon kredileri </a:t>
            </a:r>
          </a:p>
          <a:p>
            <a:pPr lvl="1" algn="just" eaLnBrk="1" hangingPunct="1"/>
            <a:endParaRPr lang="tr-TR" altLang="tr-TR" sz="2600" b="1" dirty="0" smtClean="0">
              <a:solidFill>
                <a:srgbClr val="FF0000"/>
              </a:solidFill>
            </a:endParaRPr>
          </a:p>
          <a:p>
            <a:pPr lvl="1" algn="just" eaLnBrk="1" hangingPunct="1"/>
            <a:r>
              <a:rPr lang="tr-TR" altLang="tr-TR" sz="2600" b="1" dirty="0" smtClean="0">
                <a:solidFill>
                  <a:srgbClr val="FF0000"/>
                </a:solidFill>
              </a:rPr>
              <a:t>Vadeli krediler (term loan) ve,</a:t>
            </a:r>
          </a:p>
          <a:p>
            <a:pPr lvl="1" algn="just" eaLnBrk="1" hangingPunct="1"/>
            <a:r>
              <a:rPr lang="tr-TR" altLang="tr-TR" sz="2600" b="1" dirty="0" smtClean="0">
                <a:solidFill>
                  <a:srgbClr val="FF0000"/>
                </a:solidFill>
              </a:rPr>
              <a:t>Rotatif kredilerdir (revolving credit). </a:t>
            </a:r>
          </a:p>
        </p:txBody>
      </p:sp>
    </p:spTree>
  </p:cSld>
  <p:clrMapOvr>
    <a:masterClrMapping/>
  </p:clrMapOvr>
  <p:transition spd="med">
    <p:zoom/>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İçerik Yer Tutucusu 2"/>
          <p:cNvSpPr>
            <a:spLocks noGrp="1"/>
          </p:cNvSpPr>
          <p:nvPr>
            <p:ph idx="1"/>
          </p:nvPr>
        </p:nvSpPr>
        <p:spPr/>
        <p:txBody>
          <a:bodyPr/>
          <a:lstStyle/>
          <a:p>
            <a:pPr algn="just" eaLnBrk="1" hangingPunct="1"/>
            <a:r>
              <a:rPr lang="tr-TR" altLang="tr-TR" sz="3000" b="1" dirty="0">
                <a:solidFill>
                  <a:srgbClr val="FF0000"/>
                </a:solidFill>
              </a:rPr>
              <a:t>Vadeli kredide kreditörler belirli bir tutardaki krediyi belirli bir vade için borçluya tahsis eder. </a:t>
            </a:r>
            <a:endParaRPr lang="tr-TR" altLang="tr-TR" sz="3000" b="1" dirty="0" smtClean="0">
              <a:solidFill>
                <a:srgbClr val="FF0000"/>
              </a:solidFill>
            </a:endParaRPr>
          </a:p>
          <a:p>
            <a:pPr algn="just" eaLnBrk="1" hangingPunct="1"/>
            <a:r>
              <a:rPr lang="tr-TR" altLang="tr-TR" sz="3000" b="1" dirty="0" smtClean="0">
                <a:solidFill>
                  <a:srgbClr val="FF0000"/>
                </a:solidFill>
              </a:rPr>
              <a:t>Kredi</a:t>
            </a:r>
            <a:r>
              <a:rPr lang="tr-TR" altLang="tr-TR" sz="3000" b="1" dirty="0">
                <a:solidFill>
                  <a:srgbClr val="FF0000"/>
                </a:solidFill>
              </a:rPr>
              <a:t>, belirlenen maksimum limite kadar dilimler halinde önceden belirlenen aralıklarla kullanılabilir. </a:t>
            </a:r>
          </a:p>
          <a:p>
            <a:pPr algn="just" eaLnBrk="1" hangingPunct="1"/>
            <a:r>
              <a:rPr lang="tr-TR" altLang="tr-TR" sz="3000" b="1" dirty="0" smtClean="0">
                <a:solidFill>
                  <a:srgbClr val="FF0000"/>
                </a:solidFill>
              </a:rPr>
              <a:t>Üzerinde anlaşılan geri ödeme tablosuna göre kredi amortize edilebilirken, vade sonunda tek bir ödeme de yapılabilir. </a:t>
            </a:r>
          </a:p>
          <a:p>
            <a:pPr algn="just" eaLnBrk="1" hangingPunct="1"/>
            <a:r>
              <a:rPr lang="tr-TR" altLang="tr-TR" sz="3000" b="1" dirty="0" smtClean="0">
                <a:solidFill>
                  <a:srgbClr val="FF0000"/>
                </a:solidFill>
              </a:rPr>
              <a:t>Vadeli kredide geri ödenen tutarlar borçlu tarafından tekrar kullanılamaz.</a:t>
            </a:r>
          </a:p>
        </p:txBody>
      </p:sp>
    </p:spTree>
  </p:cSld>
  <p:clrMapOvr>
    <a:masterClrMapping/>
  </p:clrMapOvr>
  <p:transition spd="med">
    <p:zoom/>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İçerik Yer Tutucusu 2"/>
          <p:cNvSpPr>
            <a:spLocks noGrp="1"/>
          </p:cNvSpPr>
          <p:nvPr>
            <p:ph idx="1"/>
          </p:nvPr>
        </p:nvSpPr>
        <p:spPr>
          <a:xfrm>
            <a:off x="457200" y="1052736"/>
            <a:ext cx="8229600" cy="4525962"/>
          </a:xfrm>
        </p:spPr>
        <p:txBody>
          <a:bodyPr/>
          <a:lstStyle/>
          <a:p>
            <a:pPr algn="just" eaLnBrk="1" hangingPunct="1"/>
            <a:r>
              <a:rPr lang="tr-TR" altLang="tr-TR" sz="3000" b="1" dirty="0" smtClean="0">
                <a:solidFill>
                  <a:srgbClr val="FF0000"/>
                </a:solidFill>
              </a:rPr>
              <a:t>Vadeli kredilerde vade kısa (1 yıla kadar) veya uzun olabilir. </a:t>
            </a:r>
          </a:p>
          <a:p>
            <a:pPr lvl="1" algn="just" eaLnBrk="1" hangingPunct="1"/>
            <a:r>
              <a:rPr lang="tr-TR" altLang="tr-TR" sz="2600" b="1" dirty="0" smtClean="0">
                <a:solidFill>
                  <a:srgbClr val="FF0000"/>
                </a:solidFill>
              </a:rPr>
              <a:t>Kısa vadeli krediler genellikle stoklardan ve alacaklardan kaynaklı çalışma sermayesini finanse etmek için kullanılır. Bu krediler teminatlı veya teminatsız kullandırılabilir. </a:t>
            </a:r>
          </a:p>
          <a:p>
            <a:pPr algn="just" eaLnBrk="1" hangingPunct="1"/>
            <a:r>
              <a:rPr lang="tr-TR" altLang="tr-TR" sz="3000" b="1" dirty="0" smtClean="0">
                <a:solidFill>
                  <a:srgbClr val="FF0000"/>
                </a:solidFill>
              </a:rPr>
              <a:t>Vadesi 1 yıldan fazla olan uzun vadeli krediler;</a:t>
            </a:r>
          </a:p>
          <a:p>
            <a:pPr lvl="1" algn="just" eaLnBrk="1" hangingPunct="1"/>
            <a:r>
              <a:rPr lang="tr-TR" altLang="tr-TR" sz="2600" b="1" dirty="0" smtClean="0">
                <a:solidFill>
                  <a:srgbClr val="FF0000"/>
                </a:solidFill>
              </a:rPr>
              <a:t>Maddi duran varlık satın alımı, başka bir şirketin alınması, sürekli çalışma sermayesinin finanse edilmesi veya mevcut borcun refinansmanı için kullanılır ve çoğunlukla teminatlıdır. </a:t>
            </a:r>
          </a:p>
        </p:txBody>
      </p:sp>
    </p:spTree>
  </p:cSld>
  <p:clrMapOvr>
    <a:masterClrMapping/>
  </p:clrMapOvr>
  <p:transition spd="med">
    <p:zo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980727"/>
            <a:ext cx="7902040" cy="504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39932446"/>
      </p:ext>
    </p:extLst>
  </p:cSld>
  <p:clrMapOvr>
    <a:masterClrMapping/>
  </p:clrMapOvr>
  <p:transition spd="med">
    <p:zoom/>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İçerik Yer Tutucusu 2"/>
          <p:cNvSpPr>
            <a:spLocks noGrp="1"/>
          </p:cNvSpPr>
          <p:nvPr>
            <p:ph idx="1"/>
          </p:nvPr>
        </p:nvSpPr>
        <p:spPr>
          <a:xfrm>
            <a:off x="457200" y="980728"/>
            <a:ext cx="8229600" cy="4525963"/>
          </a:xfrm>
        </p:spPr>
        <p:txBody>
          <a:bodyPr/>
          <a:lstStyle/>
          <a:p>
            <a:pPr algn="just" eaLnBrk="1" hangingPunct="1"/>
            <a:r>
              <a:rPr lang="tr-TR" altLang="tr-TR" sz="3000" b="1" dirty="0" smtClean="0">
                <a:solidFill>
                  <a:srgbClr val="FF0000"/>
                </a:solidFill>
              </a:rPr>
              <a:t>Diğer sendikasyon kredisi çeşidi olan rotatif kredilerde ise yine belirli bir vade ve tutar söz konusudur fakat vadeli kredinin aksine borçlu geri ödediği kısmı tekrar kullanabilir. </a:t>
            </a:r>
          </a:p>
          <a:p>
            <a:pPr algn="just" eaLnBrk="1" hangingPunct="1"/>
            <a:r>
              <a:rPr lang="tr-TR" altLang="tr-TR" sz="3000" b="1" dirty="0" smtClean="0">
                <a:solidFill>
                  <a:srgbClr val="FF0000"/>
                </a:solidFill>
              </a:rPr>
              <a:t>Rotatif krediler bu bakımdan kredi kartlarına benzetilebilir, farklı olarak borçlu tekrar kullanmadığı kredi tutarı için komisyon öder. </a:t>
            </a:r>
          </a:p>
          <a:p>
            <a:pPr algn="just" eaLnBrk="1" hangingPunct="1"/>
            <a:r>
              <a:rPr lang="tr-TR" altLang="tr-TR" sz="3000" b="1" dirty="0" smtClean="0">
                <a:solidFill>
                  <a:srgbClr val="FF0000"/>
                </a:solidFill>
              </a:rPr>
              <a:t>Bu özellikleriyle vadeli krediye göre daha esnek bir finansman aracı konumundaki rotatif krediler;</a:t>
            </a:r>
          </a:p>
          <a:p>
            <a:pPr lvl="1" algn="just" eaLnBrk="1" hangingPunct="1"/>
            <a:r>
              <a:rPr lang="tr-TR" altLang="tr-TR" sz="2600" b="1" dirty="0" smtClean="0">
                <a:solidFill>
                  <a:srgbClr val="FF0000"/>
                </a:solidFill>
              </a:rPr>
              <a:t>Günlük ve mevsimlik nakit ihtiyaçlarının finansmanında kullanılır</a:t>
            </a:r>
          </a:p>
        </p:txBody>
      </p:sp>
    </p:spTree>
  </p:cSld>
  <p:clrMapOvr>
    <a:masterClrMapping/>
  </p:clrMapOvr>
  <p:transition spd="med">
    <p:zoom/>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İçerik Yer Tutucusu 2"/>
          <p:cNvSpPr>
            <a:spLocks noGrp="1"/>
          </p:cNvSpPr>
          <p:nvPr>
            <p:ph idx="1"/>
          </p:nvPr>
        </p:nvSpPr>
        <p:spPr>
          <a:xfrm>
            <a:off x="611560" y="620688"/>
            <a:ext cx="8229600" cy="4525963"/>
          </a:xfrm>
        </p:spPr>
        <p:txBody>
          <a:bodyPr/>
          <a:lstStyle/>
          <a:p>
            <a:pPr algn="just" eaLnBrk="1" hangingPunct="1"/>
            <a:r>
              <a:rPr lang="tr-TR" altLang="tr-TR" sz="3000" b="1" dirty="0" smtClean="0">
                <a:solidFill>
                  <a:srgbClr val="FF0000"/>
                </a:solidFill>
              </a:rPr>
              <a:t>Borçluların çeşitli finansal ihtiyaçlarını karşılamak için kullandıkları sendikasyon kredileri, borçlunun kredi kalitesine bağlı olarak;</a:t>
            </a:r>
          </a:p>
          <a:p>
            <a:pPr lvl="1" algn="just" eaLnBrk="1" hangingPunct="1"/>
            <a:endParaRPr lang="tr-TR" altLang="tr-TR" sz="2600" b="1" dirty="0" smtClean="0">
              <a:solidFill>
                <a:srgbClr val="FF0000"/>
              </a:solidFill>
            </a:endParaRPr>
          </a:p>
          <a:p>
            <a:pPr lvl="1" algn="just" eaLnBrk="1" hangingPunct="1"/>
            <a:r>
              <a:rPr lang="tr-TR" altLang="tr-TR" sz="2600" b="1" dirty="0" smtClean="0">
                <a:solidFill>
                  <a:srgbClr val="FF0000"/>
                </a:solidFill>
              </a:rPr>
              <a:t>Yatırım dereceli (investment grade) ve,</a:t>
            </a:r>
          </a:p>
          <a:p>
            <a:pPr lvl="1" algn="just" eaLnBrk="1" hangingPunct="1"/>
            <a:r>
              <a:rPr lang="tr-TR" altLang="tr-TR" sz="2600" b="1" dirty="0" smtClean="0">
                <a:solidFill>
                  <a:srgbClr val="FF0000"/>
                </a:solidFill>
              </a:rPr>
              <a:t>Kaldıraçlı (leveraged) </a:t>
            </a:r>
            <a:endParaRPr lang="tr-TR" altLang="tr-TR" sz="2600" b="1" dirty="0">
              <a:solidFill>
                <a:srgbClr val="FF0000"/>
              </a:solidFill>
            </a:endParaRPr>
          </a:p>
          <a:p>
            <a:pPr marL="57150" indent="0" algn="just" eaLnBrk="1" hangingPunct="1">
              <a:buNone/>
            </a:pPr>
            <a:endParaRPr lang="tr-TR" altLang="tr-TR" sz="3000" b="1" dirty="0" smtClean="0">
              <a:solidFill>
                <a:srgbClr val="FF0000"/>
              </a:solidFill>
            </a:endParaRPr>
          </a:p>
          <a:p>
            <a:pPr marL="57150" indent="0" algn="just" eaLnBrk="1" hangingPunct="1">
              <a:buNone/>
            </a:pPr>
            <a:r>
              <a:rPr lang="tr-TR" altLang="tr-TR" sz="3000" b="1" dirty="0" smtClean="0">
                <a:solidFill>
                  <a:srgbClr val="FF0000"/>
                </a:solidFill>
              </a:rPr>
              <a:t>olmak üzere ikiye ayrılır. </a:t>
            </a:r>
          </a:p>
          <a:p>
            <a:pPr marL="57150" indent="0" algn="just" eaLnBrk="1" hangingPunct="1">
              <a:buNone/>
            </a:pPr>
            <a:endParaRPr lang="tr-TR" altLang="tr-TR" sz="3000" b="1" dirty="0">
              <a:solidFill>
                <a:srgbClr val="FF0000"/>
              </a:solidFill>
            </a:endParaRPr>
          </a:p>
          <a:p>
            <a:pPr marL="57150" indent="0" algn="just" eaLnBrk="1" hangingPunct="1">
              <a:buNone/>
            </a:pPr>
            <a:r>
              <a:rPr lang="tr-TR" altLang="tr-TR" sz="3000" b="1" dirty="0" smtClean="0">
                <a:solidFill>
                  <a:srgbClr val="FF0000"/>
                </a:solidFill>
              </a:rPr>
              <a:t>Sendikasyon kredileri, kredi derecelerine ve LIBOR’a eklenen faiz oranına göre sınıflandırmaya tabi tutulur. </a:t>
            </a:r>
          </a:p>
        </p:txBody>
      </p:sp>
    </p:spTree>
  </p:cSld>
  <p:clrMapOvr>
    <a:masterClrMapping/>
  </p:clrMapOvr>
  <p:transition spd="med">
    <p:zoom/>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İçerik Yer Tutucusu 2"/>
          <p:cNvSpPr>
            <a:spLocks noGrp="1"/>
          </p:cNvSpPr>
          <p:nvPr>
            <p:ph idx="1"/>
          </p:nvPr>
        </p:nvSpPr>
        <p:spPr/>
        <p:txBody>
          <a:bodyPr/>
          <a:lstStyle/>
          <a:p>
            <a:pPr algn="just" eaLnBrk="1" hangingPunct="1"/>
            <a:r>
              <a:rPr lang="tr-TR" altLang="tr-TR" sz="3000" dirty="0" smtClean="0"/>
              <a:t>Moody’s Baa ve üstü, Standard&amp;Poor’s ve Fitch BBB ve üstü dereceli sendikasyon kredilerini yatırım dereceli, diğer dereceli kredileri ise kaldıraçlı olarak sınıflandırırken; Bloomberg LIBOR + 250 ve üstünü, Thompson Financial LIBOR + 275 ve üstünü kaldıraçlı kredi olarak sınıflandırır. </a:t>
            </a:r>
          </a:p>
          <a:p>
            <a:pPr algn="just" eaLnBrk="1" hangingPunct="1"/>
            <a:r>
              <a:rPr lang="tr-TR" altLang="tr-TR" sz="3000" b="1" dirty="0" smtClean="0">
                <a:solidFill>
                  <a:srgbClr val="FF0000"/>
                </a:solidFill>
              </a:rPr>
              <a:t>Yatırım dereceli kredi kullanan şirketler büyük ölçekli, kurumsallaşmış ve kârlı finansal kuruluşlardır. </a:t>
            </a:r>
          </a:p>
        </p:txBody>
      </p:sp>
    </p:spTree>
  </p:cSld>
  <p:clrMapOvr>
    <a:masterClrMapping/>
  </p:clrMapOvr>
  <p:transition spd="med">
    <p:zoom/>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İçerik Yer Tutucusu 2"/>
          <p:cNvSpPr>
            <a:spLocks noGrp="1"/>
          </p:cNvSpPr>
          <p:nvPr>
            <p:ph idx="1"/>
          </p:nvPr>
        </p:nvSpPr>
        <p:spPr>
          <a:xfrm>
            <a:off x="457200" y="1052736"/>
            <a:ext cx="8229600" cy="4525963"/>
          </a:xfrm>
        </p:spPr>
        <p:txBody>
          <a:bodyPr/>
          <a:lstStyle/>
          <a:p>
            <a:pPr algn="just" eaLnBrk="1" hangingPunct="1"/>
            <a:r>
              <a:rPr lang="tr-TR" altLang="tr-TR" sz="3000" b="1" dirty="0" smtClean="0">
                <a:solidFill>
                  <a:srgbClr val="FF0000"/>
                </a:solidFill>
              </a:rPr>
              <a:t>Bu şirketler finansman ihtiyaçlarını çoğunlukla daha uygun maliyetli tahvil ve finansman bonolarından sağlarken, kısa dönemdeki mevsimlik borçlanmalar için rotatif sendikasyon kredisi kullanır. </a:t>
            </a:r>
          </a:p>
          <a:p>
            <a:pPr algn="just" eaLnBrk="1" hangingPunct="1"/>
            <a:r>
              <a:rPr lang="tr-TR" altLang="tr-TR" sz="3000" b="1" dirty="0" smtClean="0">
                <a:solidFill>
                  <a:srgbClr val="FF0000"/>
                </a:solidFill>
              </a:rPr>
              <a:t>Kreditörler açısından düşük getirili bu kredilere özellikle ticari bankalar yatırım yapar. </a:t>
            </a:r>
          </a:p>
        </p:txBody>
      </p:sp>
    </p:spTree>
  </p:cSld>
  <p:clrMapOvr>
    <a:masterClrMapping/>
  </p:clrMapOvr>
  <p:transition spd="med">
    <p:zoom/>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İçerik Yer Tutucusu 2"/>
          <p:cNvSpPr>
            <a:spLocks noGrp="1"/>
          </p:cNvSpPr>
          <p:nvPr>
            <p:ph idx="1"/>
          </p:nvPr>
        </p:nvSpPr>
        <p:spPr>
          <a:xfrm>
            <a:off x="457200" y="1052736"/>
            <a:ext cx="8229600" cy="4525963"/>
          </a:xfrm>
        </p:spPr>
        <p:txBody>
          <a:bodyPr/>
          <a:lstStyle/>
          <a:p>
            <a:pPr algn="just" eaLnBrk="1" hangingPunct="1"/>
            <a:r>
              <a:rPr lang="tr-TR" altLang="tr-TR" sz="3000" b="1" dirty="0" smtClean="0">
                <a:solidFill>
                  <a:srgbClr val="FF0000"/>
                </a:solidFill>
              </a:rPr>
              <a:t>Kaldıraçlı krediler, yatırım dereceli kredilerden riskli olduğu için kredide daha yüksek faiz oranı uygulanır ve borçlular daha yüksek faiz maliyetine katlanır. </a:t>
            </a:r>
          </a:p>
        </p:txBody>
      </p:sp>
    </p:spTree>
    <p:extLst>
      <p:ext uri="{BB962C8B-B14F-4D97-AF65-F5344CB8AC3E}">
        <p14:creationId xmlns:p14="http://schemas.microsoft.com/office/powerpoint/2010/main" val="1507238015"/>
      </p:ext>
    </p:extLst>
  </p:cSld>
  <p:clrMapOvr>
    <a:masterClrMapping/>
  </p:clrMapOvr>
  <p:transition spd="med">
    <p:zoom/>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İçerik Yer Tutucusu 2"/>
          <p:cNvSpPr>
            <a:spLocks noGrp="1"/>
          </p:cNvSpPr>
          <p:nvPr>
            <p:ph idx="1"/>
          </p:nvPr>
        </p:nvSpPr>
        <p:spPr/>
        <p:txBody>
          <a:bodyPr/>
          <a:lstStyle/>
          <a:p>
            <a:pPr algn="just" eaLnBrk="1" hangingPunct="1"/>
            <a:r>
              <a:rPr lang="tr-TR" altLang="tr-TR" sz="3000" b="1" dirty="0" smtClean="0">
                <a:solidFill>
                  <a:srgbClr val="FF0000"/>
                </a:solidFill>
              </a:rPr>
              <a:t>Göreceli yüksek faiz ve komisyon giderlerine rağmen bu kredileri kullanan şirketlerin hisse senedi ve tahvil piyasalarından fon sağlama imkanları kısıtlı olduğu için sendikasyon kredileri söz konusu şirketler için çok önemli bir finansman alternatifi konumundadır. </a:t>
            </a:r>
          </a:p>
        </p:txBody>
      </p:sp>
    </p:spTree>
  </p:cSld>
  <p:clrMapOvr>
    <a:masterClrMapping/>
  </p:clrMapOvr>
  <p:transition spd="med">
    <p:zoom/>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İçerik Yer Tutucusu 2"/>
          <p:cNvSpPr>
            <a:spLocks noGrp="1"/>
          </p:cNvSpPr>
          <p:nvPr>
            <p:ph idx="1"/>
          </p:nvPr>
        </p:nvSpPr>
        <p:spPr/>
        <p:txBody>
          <a:bodyPr/>
          <a:lstStyle/>
          <a:p>
            <a:pPr algn="just" eaLnBrk="1" hangingPunct="1"/>
            <a:r>
              <a:rPr lang="tr-TR" altLang="tr-TR" sz="3000" b="1" dirty="0" smtClean="0">
                <a:solidFill>
                  <a:srgbClr val="FF0000"/>
                </a:solidFill>
              </a:rPr>
              <a:t>Kaldıraçlı krediler daha çok yüksek tutarlı sermaye harcamaları, refinansman ve hissedarlara kâr payı ödemeleri için kullanılır. </a:t>
            </a:r>
          </a:p>
          <a:p>
            <a:pPr algn="just" eaLnBrk="1" hangingPunct="1"/>
            <a:r>
              <a:rPr lang="tr-TR" altLang="tr-TR" sz="3000" b="1" dirty="0" smtClean="0">
                <a:solidFill>
                  <a:srgbClr val="FF0000"/>
                </a:solidFill>
              </a:rPr>
              <a:t>Kreditörlere yüksek getiri sağlayan bu kredilere daha genellikle sigorta şirketleri, yatırım fonları ve menkul kıymetleştirme kurumları gibi kurumsal yatırımcılar yatırım yapar.</a:t>
            </a:r>
          </a:p>
        </p:txBody>
      </p:sp>
    </p:spTree>
  </p:cSld>
  <p:clrMapOvr>
    <a:masterClrMapping/>
  </p:clrMapOvr>
  <p:transition spd="med">
    <p:zo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980728"/>
            <a:ext cx="8169050" cy="514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95305659"/>
      </p:ext>
    </p:extLst>
  </p:cSld>
  <p:clrMapOvr>
    <a:masterClrMapping/>
  </p:clrMapOvr>
  <p:transition spd="med">
    <p:zo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İçerik Yer Tutucusu 4"/>
          <p:cNvSpPr>
            <a:spLocks noGrp="1"/>
          </p:cNvSpPr>
          <p:nvPr>
            <p:ph idx="1"/>
          </p:nvPr>
        </p:nvSpPr>
        <p:spPr>
          <a:xfrm>
            <a:off x="457200" y="1196975"/>
            <a:ext cx="8229600" cy="4525963"/>
          </a:xfrm>
        </p:spPr>
        <p:txBody>
          <a:bodyPr/>
          <a:lstStyle/>
          <a:p>
            <a:pPr algn="just" eaLnBrk="1" hangingPunct="1"/>
            <a:r>
              <a:rPr lang="tr-TR" altLang="tr-TR" sz="3000" dirty="0" smtClean="0"/>
              <a:t>İlk olarak </a:t>
            </a:r>
            <a:r>
              <a:rPr lang="tr-TR" altLang="tr-TR" sz="3000" b="1" dirty="0" smtClean="0">
                <a:solidFill>
                  <a:srgbClr val="FF0000"/>
                </a:solidFill>
              </a:rPr>
              <a:t>1970</a:t>
            </a:r>
            <a:r>
              <a:rPr lang="tr-TR" altLang="tr-TR" sz="3000" dirty="0" smtClean="0"/>
              <a:t>’lerde Asya, Afrika ve Latin Amerika’nın gelişmekte olan ülkelerine orta vadeli krediler olarak verilen sendikasyon kredilerinin gelişimi </a:t>
            </a:r>
            <a:r>
              <a:rPr lang="tr-TR" altLang="tr-TR" sz="3000" b="1" dirty="0" smtClean="0">
                <a:solidFill>
                  <a:srgbClr val="FF0000"/>
                </a:solidFill>
              </a:rPr>
              <a:t>1982’de Meksika’da başlayan küresel borç kriziyle sekteye uğramış</a:t>
            </a:r>
            <a:r>
              <a:rPr lang="tr-TR" altLang="tr-TR" sz="3000" dirty="0" smtClean="0"/>
              <a:t> olsa da, bu krediler </a:t>
            </a:r>
            <a:r>
              <a:rPr lang="tr-TR" altLang="tr-TR" sz="3000" b="1" dirty="0" smtClean="0">
                <a:solidFill>
                  <a:srgbClr val="FF0000"/>
                </a:solidFill>
              </a:rPr>
              <a:t>90’lı yıllarda </a:t>
            </a:r>
            <a:r>
              <a:rPr lang="tr-TR" altLang="tr-TR" sz="3000" dirty="0" smtClean="0"/>
              <a:t>uluslararası bankacılık sektöründe başlayan hızlı büyümenin paralelinde günümüzde </a:t>
            </a:r>
            <a:r>
              <a:rPr lang="tr-TR" altLang="tr-TR" sz="3000" b="1" dirty="0" smtClean="0">
                <a:solidFill>
                  <a:srgbClr val="FF0000"/>
                </a:solidFill>
              </a:rPr>
              <a:t>önemli bir risk yönetim aracı </a:t>
            </a:r>
            <a:r>
              <a:rPr lang="tr-TR" altLang="tr-TR" sz="3000" dirty="0" smtClean="0"/>
              <a:t>ve özellikle </a:t>
            </a:r>
            <a:r>
              <a:rPr lang="tr-TR" altLang="tr-TR" sz="3000" b="1" dirty="0" smtClean="0">
                <a:solidFill>
                  <a:srgbClr val="FF0000"/>
                </a:solidFill>
              </a:rPr>
              <a:t>büyük ölçekli şirketler için etkin bir finansman sağlama alternatifi</a:t>
            </a:r>
            <a:r>
              <a:rPr lang="tr-TR" altLang="tr-TR" sz="3000" dirty="0" smtClean="0"/>
              <a:t> konumuna gelmiştir.</a:t>
            </a:r>
          </a:p>
        </p:txBody>
      </p:sp>
    </p:spTree>
  </p:cSld>
  <p:clrMapOvr>
    <a:masterClrMapping/>
  </p:clrMapOvr>
  <p:transition spd="med">
    <p:zo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İçerik Yer Tutucusu 2"/>
          <p:cNvSpPr>
            <a:spLocks noGrp="1"/>
          </p:cNvSpPr>
          <p:nvPr>
            <p:ph idx="1"/>
          </p:nvPr>
        </p:nvSpPr>
        <p:spPr/>
        <p:txBody>
          <a:bodyPr/>
          <a:lstStyle/>
          <a:p>
            <a:pPr algn="just" eaLnBrk="1" hangingPunct="1"/>
            <a:r>
              <a:rPr lang="tr-TR" altLang="tr-TR" sz="3000" b="1" dirty="0" smtClean="0">
                <a:solidFill>
                  <a:srgbClr val="FF0000"/>
                </a:solidFill>
              </a:rPr>
              <a:t>Sendikasyon kredileri </a:t>
            </a:r>
            <a:r>
              <a:rPr lang="tr-TR" altLang="tr-TR" sz="3000" b="1" u="sng" dirty="0" smtClean="0">
                <a:solidFill>
                  <a:srgbClr val="FF0000"/>
                </a:solidFill>
              </a:rPr>
              <a:t>iki veya daha fazla sayıda finansal kuruluş</a:t>
            </a:r>
            <a:r>
              <a:rPr lang="tr-TR" altLang="tr-TR" sz="3000" b="1" dirty="0" smtClean="0">
                <a:solidFill>
                  <a:srgbClr val="FF0000"/>
                </a:solidFill>
              </a:rPr>
              <a:t>un bir araya gelerek </a:t>
            </a:r>
            <a:r>
              <a:rPr lang="tr-TR" altLang="tr-TR" sz="3000" b="1" u="sng" dirty="0" smtClean="0">
                <a:solidFill>
                  <a:srgbClr val="FF0000"/>
                </a:solidFill>
              </a:rPr>
              <a:t>tek bir kredi alıcısı</a:t>
            </a:r>
            <a:r>
              <a:rPr lang="tr-TR" altLang="tr-TR" sz="3000" b="1" dirty="0" smtClean="0">
                <a:solidFill>
                  <a:srgbClr val="FF0000"/>
                </a:solidFill>
              </a:rPr>
              <a:t>na kullandırdığı ve </a:t>
            </a:r>
            <a:r>
              <a:rPr lang="tr-TR" altLang="tr-TR" sz="3000" b="1" u="sng" dirty="0" smtClean="0">
                <a:solidFill>
                  <a:srgbClr val="FF0000"/>
                </a:solidFill>
              </a:rPr>
              <a:t>vadeleri 1-5 yıl</a:t>
            </a:r>
            <a:r>
              <a:rPr lang="tr-TR" altLang="tr-TR" sz="3000" b="1" dirty="0" smtClean="0">
                <a:solidFill>
                  <a:srgbClr val="FF0000"/>
                </a:solidFill>
              </a:rPr>
              <a:t> arasında değişen kredilerdir. </a:t>
            </a:r>
            <a:r>
              <a:rPr lang="tr-TR" altLang="tr-TR" b="1" u="sng" dirty="0" smtClean="0">
                <a:solidFill>
                  <a:srgbClr val="FF0000"/>
                </a:solidFill>
              </a:rPr>
              <a:t>Ticari bankalar veya yatırım bankaları liderliğinde</a:t>
            </a:r>
            <a:r>
              <a:rPr lang="tr-TR" altLang="tr-TR" dirty="0" smtClean="0"/>
              <a:t> yapılandırılan, düzenlenen ve yönetilen kredi sendikasyonu işlemi, </a:t>
            </a:r>
            <a:r>
              <a:rPr lang="tr-TR" altLang="tr-TR" b="1" u="sng" dirty="0" smtClean="0">
                <a:solidFill>
                  <a:srgbClr val="FF0000"/>
                </a:solidFill>
              </a:rPr>
              <a:t>kredi riski</a:t>
            </a:r>
            <a:r>
              <a:rPr lang="tr-TR" altLang="tr-TR" b="1" dirty="0" smtClean="0">
                <a:solidFill>
                  <a:srgbClr val="FF0000"/>
                </a:solidFill>
              </a:rPr>
              <a:t>ni kredi veren kuruluşlar arasında </a:t>
            </a:r>
            <a:r>
              <a:rPr lang="tr-TR" altLang="tr-TR" b="1" u="sng" dirty="0" smtClean="0">
                <a:solidFill>
                  <a:srgbClr val="FF0000"/>
                </a:solidFill>
              </a:rPr>
              <a:t>dağıt</a:t>
            </a:r>
            <a:r>
              <a:rPr lang="tr-TR" altLang="tr-TR" b="1" dirty="0" smtClean="0">
                <a:solidFill>
                  <a:srgbClr val="FF0000"/>
                </a:solidFill>
              </a:rPr>
              <a:t>ır. </a:t>
            </a:r>
          </a:p>
        </p:txBody>
      </p:sp>
    </p:spTree>
  </p:cSld>
  <p:clrMapOvr>
    <a:masterClrMapping/>
  </p:clrMapOvr>
  <p:transition spd="med">
    <p:zo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rtlCol="0">
            <a:normAutofit lnSpcReduction="10000"/>
          </a:bodyPr>
          <a:lstStyle/>
          <a:p>
            <a:pPr algn="just" eaLnBrk="1" fontAlgn="auto" hangingPunct="1">
              <a:spcAft>
                <a:spcPts val="0"/>
              </a:spcAft>
              <a:buFont typeface="Arial" panose="020B0604020202020204" pitchFamily="34" charset="0"/>
              <a:buChar char="•"/>
              <a:defRPr/>
            </a:pPr>
            <a:r>
              <a:rPr lang="tr-TR" sz="3000" b="1" dirty="0" smtClean="0">
                <a:solidFill>
                  <a:srgbClr val="FF0000"/>
                </a:solidFill>
              </a:rPr>
              <a:t>Bu paralelde kredi veren kuruluşlar </a:t>
            </a:r>
            <a:r>
              <a:rPr lang="tr-TR" sz="3000" b="1" u="sng" dirty="0" smtClean="0">
                <a:solidFill>
                  <a:srgbClr val="FF0000"/>
                </a:solidFill>
              </a:rPr>
              <a:t>fonlarını tek bir krediye ve müşteriye bağlamak yerine</a:t>
            </a:r>
            <a:r>
              <a:rPr lang="tr-TR" sz="3000" b="1" dirty="0" smtClean="0">
                <a:solidFill>
                  <a:srgbClr val="FF0000"/>
                </a:solidFill>
              </a:rPr>
              <a:t> </a:t>
            </a:r>
            <a:r>
              <a:rPr lang="tr-TR" sz="3000" b="1" u="sng" dirty="0" smtClean="0">
                <a:solidFill>
                  <a:srgbClr val="FF0000"/>
                </a:solidFill>
              </a:rPr>
              <a:t>portföylerini çeşitlendirerek</a:t>
            </a:r>
            <a:r>
              <a:rPr lang="tr-TR" sz="3000" b="1" dirty="0" smtClean="0">
                <a:solidFill>
                  <a:srgbClr val="FF0000"/>
                </a:solidFill>
              </a:rPr>
              <a:t> </a:t>
            </a:r>
            <a:r>
              <a:rPr lang="tr-TR" sz="3000" b="1" u="sng" dirty="0" smtClean="0">
                <a:solidFill>
                  <a:srgbClr val="FF0000"/>
                </a:solidFill>
              </a:rPr>
              <a:t>kredi riskini minimize</a:t>
            </a:r>
            <a:r>
              <a:rPr lang="tr-TR" sz="3000" b="1" dirty="0" smtClean="0">
                <a:solidFill>
                  <a:srgbClr val="FF0000"/>
                </a:solidFill>
              </a:rPr>
              <a:t>, </a:t>
            </a:r>
            <a:r>
              <a:rPr lang="tr-TR" sz="3000" b="1" u="sng" dirty="0" smtClean="0">
                <a:solidFill>
                  <a:srgbClr val="FF0000"/>
                </a:solidFill>
              </a:rPr>
              <a:t>beklenen getiriyi</a:t>
            </a:r>
            <a:r>
              <a:rPr lang="tr-TR" sz="3000" b="1" dirty="0" smtClean="0">
                <a:solidFill>
                  <a:srgbClr val="FF0000"/>
                </a:solidFill>
              </a:rPr>
              <a:t> ise </a:t>
            </a:r>
            <a:r>
              <a:rPr lang="tr-TR" sz="3000" b="1" u="sng" dirty="0" smtClean="0">
                <a:solidFill>
                  <a:srgbClr val="FF0000"/>
                </a:solidFill>
              </a:rPr>
              <a:t>maksimize</a:t>
            </a:r>
            <a:r>
              <a:rPr lang="tr-TR" sz="3000" b="1" dirty="0" smtClean="0">
                <a:solidFill>
                  <a:srgbClr val="FF0000"/>
                </a:solidFill>
              </a:rPr>
              <a:t> etme olanağına sahip olur. </a:t>
            </a:r>
          </a:p>
          <a:p>
            <a:pPr algn="just" eaLnBrk="1" fontAlgn="auto" hangingPunct="1">
              <a:spcAft>
                <a:spcPts val="0"/>
              </a:spcAft>
              <a:buFont typeface="Arial" panose="020B0604020202020204" pitchFamily="34" charset="0"/>
              <a:buChar char="•"/>
              <a:defRPr/>
            </a:pPr>
            <a:r>
              <a:rPr lang="tr-TR" sz="3000" dirty="0" smtClean="0"/>
              <a:t>Kredi veren kuruluşlar açısından önemli bir kredi riski yönetim aracı konumundaki sendikasyon kredileri, </a:t>
            </a:r>
            <a:r>
              <a:rPr lang="tr-TR" sz="3000" b="1" u="sng" dirty="0" smtClean="0">
                <a:solidFill>
                  <a:srgbClr val="FF0000"/>
                </a:solidFill>
              </a:rPr>
              <a:t>kredi kullanıcılarına da büyük tutarlı, ucuz, hızlı ve esnek finansman sağlama imkânı</a:t>
            </a:r>
            <a:r>
              <a:rPr lang="tr-TR" sz="3000" b="1" dirty="0" smtClean="0">
                <a:solidFill>
                  <a:srgbClr val="FF0000"/>
                </a:solidFill>
              </a:rPr>
              <a:t> verir.</a:t>
            </a:r>
          </a:p>
        </p:txBody>
      </p:sp>
    </p:spTree>
  </p:cSld>
  <p:clrMapOvr>
    <a:masterClrMapping/>
  </p:clrMapOvr>
  <p:transition spd="med">
    <p:zo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62" name="Picture 2"/>
          <p:cNvPicPr>
            <a:picLocks noChangeAspect="1" noChangeArrowheads="1"/>
          </p:cNvPicPr>
          <p:nvPr/>
        </p:nvPicPr>
        <p:blipFill>
          <a:blip r:embed="rId2"/>
          <a:srcRect/>
          <a:stretch>
            <a:fillRect/>
          </a:stretch>
        </p:blipFill>
        <p:spPr bwMode="auto">
          <a:xfrm>
            <a:off x="860764" y="1268760"/>
            <a:ext cx="7471870" cy="381642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spTree>
  </p:cSld>
  <p:clrMapOvr>
    <a:masterClrMapping/>
  </p:clrMapOvr>
  <p:transition spd="med">
    <p:zoom/>
  </p:transition>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16790</TotalTime>
  <Words>1658</Words>
  <Application>Microsoft Office PowerPoint</Application>
  <PresentationFormat>Ekran Gösterisi (4:3)</PresentationFormat>
  <Paragraphs>91</Paragraphs>
  <Slides>46</Slides>
  <Notes>0</Notes>
  <HiddenSlides>0</HiddenSlides>
  <MMClips>0</MMClips>
  <ScaleCrop>false</ScaleCrop>
  <HeadingPairs>
    <vt:vector size="4" baseType="variant">
      <vt:variant>
        <vt:lpstr>Tema</vt:lpstr>
      </vt:variant>
      <vt:variant>
        <vt:i4>1</vt:i4>
      </vt:variant>
      <vt:variant>
        <vt:lpstr>Slayt Başlıkları</vt:lpstr>
      </vt:variant>
      <vt:variant>
        <vt:i4>46</vt:i4>
      </vt:variant>
    </vt:vector>
  </HeadingPairs>
  <TitlesOfParts>
    <vt:vector size="47" baseType="lpstr">
      <vt:lpstr>Ofis Teması</vt:lpstr>
      <vt:lpstr>Sendikasyon Kredileri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KANDEMİR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BANKACILIK HUKUKU VE FİNANSAL PİYASALAR</dc:title>
  <dc:creator>Şenol Kandemir</dc:creator>
  <cp:lastModifiedBy>Senol KANDEMIR</cp:lastModifiedBy>
  <cp:revision>556</cp:revision>
  <cp:lastPrinted>2017-10-02T07:26:29Z</cp:lastPrinted>
  <dcterms:created xsi:type="dcterms:W3CDTF">2007-02-05T11:37:16Z</dcterms:created>
  <dcterms:modified xsi:type="dcterms:W3CDTF">2024-12-17T06:37:11Z</dcterms:modified>
</cp:coreProperties>
</file>