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0"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7437CE14-3460-4899-BC36-1A43844DD3B4}" type="datetimeFigureOut">
              <a:rPr lang="tr-TR" smtClean="0"/>
              <a:t>16.10.2023</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C1755AE3-F2DE-42B8-9980-CFB17A3DE1D0}"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7437CE14-3460-4899-BC36-1A43844DD3B4}" type="datetimeFigureOut">
              <a:rPr lang="tr-TR" smtClean="0"/>
              <a:t>16.10.2023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1755AE3-F2DE-42B8-9980-CFB17A3DE1D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7437CE14-3460-4899-BC36-1A43844DD3B4}" type="datetimeFigureOut">
              <a:rPr lang="tr-TR" smtClean="0"/>
              <a:t>16.10.2023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1755AE3-F2DE-42B8-9980-CFB17A3DE1D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7437CE14-3460-4899-BC36-1A43844DD3B4}" type="datetimeFigureOut">
              <a:rPr lang="tr-TR" smtClean="0"/>
              <a:t>16.10.2023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1755AE3-F2DE-42B8-9980-CFB17A3DE1D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7437CE14-3460-4899-BC36-1A43844DD3B4}" type="datetimeFigureOut">
              <a:rPr lang="tr-TR" smtClean="0"/>
              <a:t>16.10.2023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1755AE3-F2DE-42B8-9980-CFB17A3DE1D0}"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7437CE14-3460-4899-BC36-1A43844DD3B4}" type="datetimeFigureOut">
              <a:rPr lang="tr-TR" smtClean="0"/>
              <a:t>16.10.2023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1755AE3-F2DE-42B8-9980-CFB17A3DE1D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7437CE14-3460-4899-BC36-1A43844DD3B4}" type="datetimeFigureOut">
              <a:rPr lang="tr-TR" smtClean="0"/>
              <a:t>16.10.2023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1755AE3-F2DE-42B8-9980-CFB17A3DE1D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7437CE14-3460-4899-BC36-1A43844DD3B4}" type="datetimeFigureOut">
              <a:rPr lang="tr-TR" smtClean="0"/>
              <a:t>16.10.2023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1755AE3-F2DE-42B8-9980-CFB17A3DE1D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37CE14-3460-4899-BC36-1A43844DD3B4}" type="datetimeFigureOut">
              <a:rPr lang="tr-TR" smtClean="0"/>
              <a:t>16.10.2023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1755AE3-F2DE-42B8-9980-CFB17A3DE1D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7437CE14-3460-4899-BC36-1A43844DD3B4}" type="datetimeFigureOut">
              <a:rPr lang="tr-TR" smtClean="0"/>
              <a:t>16.10.2023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1755AE3-F2DE-42B8-9980-CFB17A3DE1D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7437CE14-3460-4899-BC36-1A43844DD3B4}" type="datetimeFigureOut">
              <a:rPr lang="tr-TR" smtClean="0"/>
              <a:t>16.10.2023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C1755AE3-F2DE-42B8-9980-CFB17A3DE1D0}"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437CE14-3460-4899-BC36-1A43844DD3B4}" type="datetimeFigureOut">
              <a:rPr lang="tr-TR" smtClean="0"/>
              <a:t>16.10.2023</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1755AE3-F2DE-42B8-9980-CFB17A3DE1D0}"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b="1" dirty="0" smtClean="0"/>
              <a:t>HALK KÜLTÜRÜNDE GEÇİŞ DÖNEMLERİ - YER DEĞİŞTİRME</a:t>
            </a:r>
            <a:endParaRPr lang="tr-TR" b="1" dirty="0"/>
          </a:p>
        </p:txBody>
      </p:sp>
      <p:sp>
        <p:nvSpPr>
          <p:cNvPr id="3" name="Alt Başlık 2"/>
          <p:cNvSpPr>
            <a:spLocks noGrp="1"/>
          </p:cNvSpPr>
          <p:nvPr>
            <p:ph type="subTitle" idx="1"/>
          </p:nvPr>
        </p:nvSpPr>
        <p:spPr>
          <a:xfrm>
            <a:off x="1115616" y="3861048"/>
            <a:ext cx="6944816" cy="1752600"/>
          </a:xfrm>
        </p:spPr>
        <p:txBody>
          <a:bodyPr>
            <a:normAutofit/>
          </a:bodyPr>
          <a:lstStyle/>
          <a:p>
            <a:r>
              <a:rPr lang="tr-TR" sz="4400" b="1" dirty="0" smtClean="0">
                <a:solidFill>
                  <a:schemeClr val="tx1"/>
                </a:solidFill>
              </a:rPr>
              <a:t>(DOĞUM; EVLENME; ÖLÜM)</a:t>
            </a:r>
            <a:endParaRPr lang="tr-TR" sz="4400" b="1" dirty="0">
              <a:solidFill>
                <a:schemeClr val="tx1"/>
              </a:solidFill>
            </a:endParaRPr>
          </a:p>
        </p:txBody>
      </p:sp>
    </p:spTree>
    <p:extLst>
      <p:ext uri="{BB962C8B-B14F-4D97-AF65-F5344CB8AC3E}">
        <p14:creationId xmlns:p14="http://schemas.microsoft.com/office/powerpoint/2010/main" val="12637813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836711"/>
            <a:ext cx="8928992" cy="5938161"/>
          </a:xfrm>
        </p:spPr>
        <p:txBody>
          <a:bodyPr>
            <a:normAutofit/>
          </a:bodyPr>
          <a:lstStyle/>
          <a:p>
            <a:pPr marL="0" indent="0" algn="just">
              <a:buNone/>
            </a:pPr>
            <a:r>
              <a:rPr lang="tr-TR" dirty="0" smtClean="0"/>
              <a:t>	</a:t>
            </a:r>
          </a:p>
          <a:p>
            <a:pPr marL="0" indent="0" algn="just">
              <a:buNone/>
            </a:pPr>
            <a:endParaRPr lang="tr-TR" dirty="0"/>
          </a:p>
          <a:p>
            <a:pPr marL="0" indent="0" algn="just">
              <a:buNone/>
            </a:pPr>
            <a:r>
              <a:rPr lang="tr-TR" dirty="0" smtClean="0"/>
              <a:t>	Adet ve inanmaların hayatın her döneminde halk üzerinde büyük yaptırım gücü vardır. Toplumsal ve kültürel değişiklikler adet ve inanmaların  değişmesine neden olur. Adetler eski kuşaklarla yeni kuşaklar arasında kurulan bir bağlantı zinciridir. Adetler statik değil dinamiktir. Çağın koşullarına göre kendilerini yenilerler.</a:t>
            </a:r>
          </a:p>
          <a:p>
            <a:pPr marL="0" indent="0" algn="just">
              <a:buNone/>
            </a:pPr>
            <a:r>
              <a:rPr lang="tr-TR" dirty="0" smtClean="0"/>
              <a:t>	Adetler, bütün toplumlarda uyulması gereken, bireyler üzerinde mutlak bir yaptırım gücü bulunan kurallar bütünüdür. Türklerin adet ve inanmalarında etkili olan, Türk gelenek ve göreneklerinin bütünü, Türk töresidir. </a:t>
            </a:r>
            <a:endParaRPr lang="tr-TR" dirty="0"/>
          </a:p>
        </p:txBody>
      </p:sp>
    </p:spTree>
    <p:extLst>
      <p:ext uri="{BB962C8B-B14F-4D97-AF65-F5344CB8AC3E}">
        <p14:creationId xmlns:p14="http://schemas.microsoft.com/office/powerpoint/2010/main" val="38620060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908720"/>
            <a:ext cx="9144000" cy="5949280"/>
          </a:xfrm>
        </p:spPr>
        <p:txBody>
          <a:bodyPr>
            <a:normAutofit/>
          </a:bodyPr>
          <a:lstStyle/>
          <a:p>
            <a:pPr marL="0" indent="0" algn="just">
              <a:buNone/>
            </a:pPr>
            <a:r>
              <a:rPr lang="tr-TR" dirty="0" smtClean="0"/>
              <a:t>	Geçiş dönemleri içerisinde bir milletin kültür kodlarının izlerini sürmek mümkündür. Geçiş dönemlerinde düzenlenen «halk eğlenceleri sayesinde birey, kendi sözlü edebiyat ürünlerini, inanç unsurlarını, yemek geleneğini, iletişim biçimlerini tanıma, benimseme ve icra etme imkanı bulur.» Geçiş dönemi uygulamalarıyla birey değişen toplumsal statüsünü topluma duyurur ve toplumla bu durumu paylaşır. Böylece bireyin içinde yaşadığı toplumla bütünleşmesi sağlanmış olur.</a:t>
            </a:r>
          </a:p>
          <a:p>
            <a:pPr marL="0" indent="0" algn="just">
              <a:buNone/>
            </a:pPr>
            <a:r>
              <a:rPr lang="tr-TR" dirty="0" smtClean="0"/>
              <a:t>	Geçiş dönemlerinde sosyal ve psikolojik işlevleriyle birlikte ekonomik işlevlerine de dikkat çekmek gerekmektedir. Bu dönemde insanlar, kendileri, çocukları diğer akrabaları ve geçiş töreni düzenlenen kişiler için olağandışı alışveriş yaparlar.</a:t>
            </a:r>
          </a:p>
        </p:txBody>
      </p:sp>
    </p:spTree>
    <p:extLst>
      <p:ext uri="{BB962C8B-B14F-4D97-AF65-F5344CB8AC3E}">
        <p14:creationId xmlns:p14="http://schemas.microsoft.com/office/powerpoint/2010/main" val="30603778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116632"/>
            <a:ext cx="8712968" cy="792088"/>
          </a:xfrm>
        </p:spPr>
        <p:txBody>
          <a:bodyPr>
            <a:normAutofit fontScale="90000"/>
          </a:bodyPr>
          <a:lstStyle/>
          <a:p>
            <a:pPr algn="ctr"/>
            <a:r>
              <a:rPr lang="tr-TR" sz="4000" dirty="0" smtClean="0"/>
              <a:t>DOĞUM</a:t>
            </a:r>
            <a:r>
              <a:rPr lang="tr-TR" dirty="0" smtClean="0"/>
              <a:t/>
            </a:r>
            <a:br>
              <a:rPr lang="tr-TR" dirty="0" smtClean="0"/>
            </a:br>
            <a:r>
              <a:rPr lang="tr-TR" sz="2700" dirty="0" err="1" smtClean="0"/>
              <a:t>Doğum</a:t>
            </a:r>
            <a:r>
              <a:rPr lang="tr-TR" sz="2700" dirty="0" smtClean="0"/>
              <a:t>  Adetleri, İnanmaları ve Bunlara </a:t>
            </a:r>
            <a:r>
              <a:rPr lang="tr-TR" sz="2700" dirty="0"/>
              <a:t>B</a:t>
            </a:r>
            <a:r>
              <a:rPr lang="tr-TR" sz="2700" dirty="0" smtClean="0"/>
              <a:t>ağlı Pratikler </a:t>
            </a:r>
            <a:endParaRPr lang="tr-TR" sz="2700" dirty="0"/>
          </a:p>
        </p:txBody>
      </p:sp>
      <p:sp>
        <p:nvSpPr>
          <p:cNvPr id="3" name="İçerik Yer Tutucusu 2"/>
          <p:cNvSpPr>
            <a:spLocks noGrp="1"/>
          </p:cNvSpPr>
          <p:nvPr>
            <p:ph idx="1"/>
          </p:nvPr>
        </p:nvSpPr>
        <p:spPr>
          <a:xfrm>
            <a:off x="0" y="1052736"/>
            <a:ext cx="9144000" cy="5805264"/>
          </a:xfrm>
        </p:spPr>
        <p:txBody>
          <a:bodyPr>
            <a:normAutofit fontScale="70000" lnSpcReduction="20000"/>
          </a:bodyPr>
          <a:lstStyle/>
          <a:p>
            <a:pPr marL="0" indent="0" algn="just">
              <a:buNone/>
            </a:pPr>
            <a:r>
              <a:rPr lang="tr-TR" dirty="0" smtClean="0"/>
              <a:t>	Geçiş dönemlerinde ilki olan doğum dünyanın her yerinde olduğu gibi Anadolu’da da her zaman mutlu bir olay olarak kabul edilmiştir. Dünyaya gelen her çocuk sadece anne babanın değil aynı zamanda akrabaları, komşuları, soyu ve sopu da sevindirmektedir. Çünkü her doğum ailenin akrabaların soyun, sopun sayısını artırmaktadır. Sayının artması ise; gücün dayanışmanın artması bakımından önem taşımaktadır. Özellikle küçük topluluklarda ve etnik gruplarda aileler nüfuslarının çokluğu oranında kendilerini güçlü ve dayanıklı hissetmektedirler. Yaygın olan “çocuk ailede ocağı tutturur” sözü de toplumun bu konudaki değer yargısını ve aileye bakış açısını ortaya koymaktadır.</a:t>
            </a:r>
          </a:p>
          <a:p>
            <a:pPr marL="0" indent="0" algn="just">
              <a:buNone/>
            </a:pPr>
            <a:r>
              <a:rPr lang="tr-TR" dirty="0" smtClean="0"/>
              <a:t>	Diğer bir boyutuyla incelendiğinde ise; doğum kadına duyulan saygınlığı artırdığı gibi, onun aile, akraba ve grup içerisindeki yerini de sağlamlaştırmaktadır. Baba ise evlat sahibi olarak geleceğe güvenle bakmakta, aynı zamanda da akrabaları ve yakınları arasında saygınlık kazanmaktadır. Çünkü çocuğu olmayan kadın yakınları tarafından ne kadar küçümsenirse, erkek de aynı şekilde çevresinden gelen baskının erkek yerine konulmamanın toplumsal ve ruhsal ezikliğini duymaktadır.</a:t>
            </a:r>
          </a:p>
          <a:p>
            <a:pPr marL="0" indent="0" algn="just">
              <a:buNone/>
            </a:pPr>
            <a:r>
              <a:rPr lang="tr-TR" dirty="0" smtClean="0"/>
              <a:t>	Anaya benlik ve bütünlük, babaya güven, akrabaya, soya, sopa da güç kazandıran ve yaşamın başlangıcı olan doğum olayı gerek söz konusu çiftin gerek yakınları tarafından büyük önem taşımaktadır. Doğum ve onun kendi evresi içerisindeki evrelerine de bir takım geçiş töreleri ve törenleri eşlik etmektedir.</a:t>
            </a:r>
          </a:p>
          <a:p>
            <a:pPr marL="0" indent="0" algn="just">
              <a:buNone/>
            </a:pPr>
            <a:r>
              <a:rPr lang="tr-TR" dirty="0" smtClean="0"/>
              <a:t>	Yaşamın başlangıcı olan doğum en önemli geçiş dönemlerinden olup; gelenek, görenek. Adet ve inanmalar hamile kadını ve çevresindekileri daha doğum öncesinden hatta çocuk sahibi olma isteğinden başlayarak birtakım adetlere uymaya bu adetlerin gerektirdiği işlemleri yerine getirmeye zorlamıştır.</a:t>
            </a:r>
          </a:p>
          <a:p>
            <a:pPr marL="0" indent="0" algn="just">
              <a:buNone/>
            </a:pPr>
            <a:r>
              <a:rPr lang="tr-TR" dirty="0"/>
              <a:t>	</a:t>
            </a:r>
            <a:r>
              <a:rPr lang="tr-TR" dirty="0" smtClean="0"/>
              <a:t>Böylece doğum annenin hamile kalma isteğinden başlayarak, yüzlerce adetin, inanmanın, dinsel ve büyüsel özlü işlemin hücumuna uğrayarak adeta onlar tarafından yönetilmektedir.</a:t>
            </a:r>
          </a:p>
          <a:p>
            <a:endParaRPr lang="tr-TR" dirty="0" smtClean="0"/>
          </a:p>
        </p:txBody>
      </p:sp>
    </p:spTree>
    <p:extLst>
      <p:ext uri="{BB962C8B-B14F-4D97-AF65-F5344CB8AC3E}">
        <p14:creationId xmlns:p14="http://schemas.microsoft.com/office/powerpoint/2010/main" val="4180642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dirty="0" smtClean="0"/>
              <a:t>	Anadolu’da </a:t>
            </a:r>
            <a:r>
              <a:rPr lang="tr-TR" dirty="0"/>
              <a:t>g</a:t>
            </a:r>
            <a:r>
              <a:rPr lang="tr-TR" dirty="0" smtClean="0"/>
              <a:t>eleneksel doğum çevresinde gelişen uygulamalar morfolojik özellikleri bakımından üç evredir:</a:t>
            </a:r>
          </a:p>
          <a:p>
            <a:pPr algn="just"/>
            <a:r>
              <a:rPr lang="tr-TR" dirty="0" smtClean="0"/>
              <a:t> Doğum öncesi,</a:t>
            </a:r>
          </a:p>
          <a:p>
            <a:pPr algn="just"/>
            <a:r>
              <a:rPr lang="tr-TR" dirty="0" smtClean="0"/>
              <a:t> Doğum sırası,</a:t>
            </a:r>
          </a:p>
          <a:p>
            <a:pPr algn="just"/>
            <a:r>
              <a:rPr lang="tr-TR" dirty="0" smtClean="0"/>
              <a:t> Doğum sonrası </a:t>
            </a:r>
          </a:p>
          <a:p>
            <a:pPr marL="0" indent="0" algn="just">
              <a:buNone/>
            </a:pPr>
            <a:r>
              <a:rPr lang="tr-TR" dirty="0" smtClean="0"/>
              <a:t>Genelde üç ana başlık altında incelenmektedir.</a:t>
            </a:r>
          </a:p>
          <a:p>
            <a:endParaRPr lang="tr-TR" dirty="0" smtClean="0"/>
          </a:p>
        </p:txBody>
      </p:sp>
    </p:spTree>
    <p:extLst>
      <p:ext uri="{BB962C8B-B14F-4D97-AF65-F5344CB8AC3E}">
        <p14:creationId xmlns:p14="http://schemas.microsoft.com/office/powerpoint/2010/main" val="17879972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36712"/>
          </a:xfrm>
        </p:spPr>
        <p:txBody>
          <a:bodyPr>
            <a:normAutofit/>
          </a:bodyPr>
          <a:lstStyle/>
          <a:p>
            <a:r>
              <a:rPr lang="tr-TR" dirty="0" smtClean="0"/>
              <a:t>I. DOĞUM ÖNCESİ</a:t>
            </a:r>
            <a:endParaRPr lang="tr-TR" dirty="0"/>
          </a:p>
        </p:txBody>
      </p:sp>
      <p:sp>
        <p:nvSpPr>
          <p:cNvPr id="3" name="İçerik Yer Tutucusu 2"/>
          <p:cNvSpPr>
            <a:spLocks noGrp="1"/>
          </p:cNvSpPr>
          <p:nvPr>
            <p:ph idx="1"/>
          </p:nvPr>
        </p:nvSpPr>
        <p:spPr>
          <a:xfrm>
            <a:off x="0" y="836712"/>
            <a:ext cx="9144000" cy="6192688"/>
          </a:xfrm>
        </p:spPr>
        <p:txBody>
          <a:bodyPr>
            <a:normAutofit fontScale="85000" lnSpcReduction="20000"/>
          </a:bodyPr>
          <a:lstStyle/>
          <a:p>
            <a:pPr marL="0" indent="0" algn="just">
              <a:buNone/>
            </a:pPr>
            <a:r>
              <a:rPr lang="tr-TR" dirty="0" smtClean="0"/>
              <a:t>	Doğum öncesi gelenek, görenek, adet ve inanmalara yönelik uygulamalar; kısırlığı giderme, hamile kalma, aşerme, hamilelik, çocuğun cinsiyetini anlama, hamilelik esnasında hamile kadının kaçındığı davranışlar etrafından yoğunlaşmaktadır.</a:t>
            </a:r>
          </a:p>
          <a:p>
            <a:endParaRPr lang="tr-TR" dirty="0" smtClean="0"/>
          </a:p>
          <a:p>
            <a:pPr marL="0" indent="0">
              <a:buNone/>
            </a:pPr>
            <a:r>
              <a:rPr lang="tr-TR" b="1" dirty="0" smtClean="0"/>
              <a:t>A.  Kısırlığı Giderme, Gebe Kalma</a:t>
            </a:r>
          </a:p>
          <a:p>
            <a:pPr marL="0" indent="0" algn="just">
              <a:buNone/>
            </a:pPr>
            <a:r>
              <a:rPr lang="tr-TR" dirty="0" smtClean="0"/>
              <a:t>	Toplumumuzda geçmişte çocuk sahibi olunamadığı durumlarda kusur çoğunlukla kadında aranmakta, uygulama ve pratiklerin büyük çoğunluğu üzerinde yoğunlaşmaktaydı.</a:t>
            </a:r>
          </a:p>
          <a:p>
            <a:pPr marL="0" indent="0" algn="just">
              <a:buNone/>
            </a:pPr>
            <a:r>
              <a:rPr lang="tr-TR" dirty="0" smtClean="0"/>
              <a:t>	Bu uygulamaları geçmişte genel olarak;</a:t>
            </a:r>
          </a:p>
          <a:p>
            <a:pPr algn="just"/>
            <a:r>
              <a:rPr lang="tr-TR" dirty="0" smtClean="0"/>
              <a:t> Dinsel büyüsel nitelikli pratikler,</a:t>
            </a:r>
          </a:p>
          <a:p>
            <a:pPr algn="just"/>
            <a:r>
              <a:rPr lang="tr-TR" dirty="0" smtClean="0"/>
              <a:t> Halk hekimliği kapsamına giren pratikler,</a:t>
            </a:r>
          </a:p>
          <a:p>
            <a:pPr algn="just"/>
            <a:r>
              <a:rPr lang="tr-TR" dirty="0" smtClean="0"/>
              <a:t> Tıbbı sağaltma alanına giren yöntemler </a:t>
            </a:r>
          </a:p>
          <a:p>
            <a:pPr marL="0" indent="0" algn="just">
              <a:buNone/>
            </a:pPr>
            <a:r>
              <a:rPr lang="tr-TR" dirty="0" smtClean="0"/>
              <a:t>oluşturmaktadır.</a:t>
            </a:r>
          </a:p>
          <a:p>
            <a:pPr marL="0" indent="0" algn="just">
              <a:buNone/>
            </a:pPr>
            <a:r>
              <a:rPr lang="tr-TR" dirty="0" smtClean="0"/>
              <a:t>	Günümüzde ise çocuk sahibi olunamadığı durumlarda kadın ve erkek aynı derecede sorumlu tutulmakta ve birlikte tedavi görmektedirler. Günümüzde de zaman zaman geleneksel tedavi yöntemlerine baş vurulmasına rağmen modern tıp yöntemleri hem kırsal kesimde hem de kent ortamında daha ön plana geçmiştir.</a:t>
            </a:r>
          </a:p>
        </p:txBody>
      </p:sp>
    </p:spTree>
    <p:extLst>
      <p:ext uri="{BB962C8B-B14F-4D97-AF65-F5344CB8AC3E}">
        <p14:creationId xmlns:p14="http://schemas.microsoft.com/office/powerpoint/2010/main" val="15794010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dirty="0" smtClean="0"/>
              <a:t>Dinsel-Büyüsel Nitelikte Sağaltmalar</a:t>
            </a:r>
            <a:endParaRPr lang="tr-TR" sz="4000" dirty="0"/>
          </a:p>
        </p:txBody>
      </p:sp>
      <p:sp>
        <p:nvSpPr>
          <p:cNvPr id="3" name="İçerik Yer Tutucusu 2"/>
          <p:cNvSpPr>
            <a:spLocks noGrp="1"/>
          </p:cNvSpPr>
          <p:nvPr>
            <p:ph idx="1"/>
          </p:nvPr>
        </p:nvSpPr>
        <p:spPr/>
        <p:txBody>
          <a:bodyPr/>
          <a:lstStyle/>
          <a:p>
            <a:r>
              <a:rPr lang="tr-TR" dirty="0" smtClean="0"/>
              <a:t>Bu bölüm başlığı altındaki sağaltmalar çeşitli şekillerde yapılmaktadır. Bunlar ise </a:t>
            </a:r>
            <a:r>
              <a:rPr lang="tr-TR" dirty="0"/>
              <a:t>ş</a:t>
            </a:r>
            <a:r>
              <a:rPr lang="tr-TR" dirty="0" smtClean="0"/>
              <a:t>öyledir:</a:t>
            </a:r>
          </a:p>
          <a:p>
            <a:pPr marL="514350" indent="-514350">
              <a:buAutoNum type="arabicPeriod"/>
            </a:pPr>
            <a:r>
              <a:rPr lang="tr-TR" dirty="0" smtClean="0"/>
              <a:t>Yatır, türbe ziyaretlerine gidilir.</a:t>
            </a:r>
          </a:p>
          <a:p>
            <a:pPr marL="514350" indent="-514350">
              <a:buAutoNum type="arabicPeriod"/>
            </a:pPr>
            <a:r>
              <a:rPr lang="tr-TR" dirty="0" smtClean="0"/>
              <a:t>Kurban adanır</a:t>
            </a:r>
          </a:p>
          <a:p>
            <a:pPr marL="514350" indent="-514350">
              <a:buAutoNum type="arabicPeriod"/>
            </a:pPr>
            <a:r>
              <a:rPr lang="tr-TR" dirty="0" smtClean="0"/>
              <a:t>Hoca ve büyücülere başvurulup muska vb. yazdırılır.</a:t>
            </a:r>
          </a:p>
          <a:p>
            <a:pPr marL="514350" indent="-514350">
              <a:buAutoNum type="arabicPeriod"/>
            </a:pPr>
            <a:r>
              <a:rPr lang="tr-TR" dirty="0" smtClean="0"/>
              <a:t>Ağaçlara adak bezi bağlanır.</a:t>
            </a:r>
          </a:p>
          <a:p>
            <a:pPr marL="0" indent="0">
              <a:buNone/>
            </a:pPr>
            <a:endParaRPr lang="tr-TR" dirty="0"/>
          </a:p>
        </p:txBody>
      </p:sp>
    </p:spTree>
    <p:extLst>
      <p:ext uri="{BB962C8B-B14F-4D97-AF65-F5344CB8AC3E}">
        <p14:creationId xmlns:p14="http://schemas.microsoft.com/office/powerpoint/2010/main" val="28363301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 GEBELİKTEN KORUNMA</a:t>
            </a:r>
            <a:endParaRPr lang="tr-TR" dirty="0"/>
          </a:p>
        </p:txBody>
      </p:sp>
      <p:sp>
        <p:nvSpPr>
          <p:cNvPr id="3" name="İçerik Yer Tutucusu 2"/>
          <p:cNvSpPr>
            <a:spLocks noGrp="1"/>
          </p:cNvSpPr>
          <p:nvPr>
            <p:ph idx="1"/>
          </p:nvPr>
        </p:nvSpPr>
        <p:spPr/>
        <p:txBody>
          <a:bodyPr/>
          <a:lstStyle/>
          <a:p>
            <a:r>
              <a:rPr lang="tr-TR" dirty="0" smtClean="0"/>
              <a:t>Günümüzde kadınlar evlenir evlenmez hemen çocuk sahibi olmayı istemezler. Aile içerisindeki yerini sağlamlaştırmak, çevrenin kınayıcı baskısına aldanmayarak «Allah verdi diyerek» doğum yapmaktansa kontrol sakınma yöntemlerine başvurmaktadırlar.</a:t>
            </a:r>
            <a:endParaRPr lang="tr-TR" dirty="0"/>
          </a:p>
        </p:txBody>
      </p:sp>
    </p:spTree>
    <p:extLst>
      <p:ext uri="{BB962C8B-B14F-4D97-AF65-F5344CB8AC3E}">
        <p14:creationId xmlns:p14="http://schemas.microsoft.com/office/powerpoint/2010/main" val="35796660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C. Çocuğun Sağlıklı </a:t>
            </a:r>
            <a:r>
              <a:rPr lang="tr-TR" dirty="0"/>
              <a:t>D</a:t>
            </a:r>
            <a:r>
              <a:rPr lang="tr-TR" dirty="0" smtClean="0"/>
              <a:t>oğması ve Yaşaması İçin Uygulanan Pratikler</a:t>
            </a:r>
            <a:endParaRPr lang="tr-TR" dirty="0"/>
          </a:p>
        </p:txBody>
      </p:sp>
      <p:sp>
        <p:nvSpPr>
          <p:cNvPr id="3" name="İçerik Yer Tutucusu 2"/>
          <p:cNvSpPr>
            <a:spLocks noGrp="1"/>
          </p:cNvSpPr>
          <p:nvPr>
            <p:ph idx="1"/>
          </p:nvPr>
        </p:nvSpPr>
        <p:spPr>
          <a:xfrm>
            <a:off x="107504" y="2852936"/>
            <a:ext cx="8784976" cy="3471664"/>
          </a:xfrm>
        </p:spPr>
        <p:txBody>
          <a:bodyPr>
            <a:normAutofit/>
          </a:bodyPr>
          <a:lstStyle/>
          <a:p>
            <a:pPr marL="0" indent="0" algn="just">
              <a:buNone/>
            </a:pPr>
            <a:r>
              <a:rPr lang="tr-TR" dirty="0" smtClean="0"/>
              <a:t>	Çocuğun düşmesini önlemek için alınan tedbirlerin de tıpkı kısırlığı gidermek için alınanlar gibi bir bölüğü akılcı gerçekçi niteliktedir: Ağır şey kaldırmamak, yüksek yerden atlamamak gibi. Bir bölüğü ise büyülük bir anlamı olan sakınmalar ve işlemlerdir. Bunların çoğunda, çocuğun düşmesine sebep olabileceğine inanılan olağanüstü kötü varlıkların etkilerini başka yöne çevirme amacı görülür.</a:t>
            </a:r>
            <a:endParaRPr lang="tr-TR" dirty="0"/>
          </a:p>
        </p:txBody>
      </p:sp>
    </p:spTree>
    <p:extLst>
      <p:ext uri="{BB962C8B-B14F-4D97-AF65-F5344CB8AC3E}">
        <p14:creationId xmlns:p14="http://schemas.microsoft.com/office/powerpoint/2010/main" val="6047537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850106"/>
          </a:xfrm>
        </p:spPr>
        <p:txBody>
          <a:bodyPr/>
          <a:lstStyle/>
          <a:p>
            <a:r>
              <a:rPr lang="tr-TR" dirty="0" smtClean="0"/>
              <a:t>D. AŞERME</a:t>
            </a:r>
            <a:endParaRPr lang="tr-TR" dirty="0"/>
          </a:p>
        </p:txBody>
      </p:sp>
      <p:sp>
        <p:nvSpPr>
          <p:cNvPr id="3" name="İçerik Yer Tutucusu 2"/>
          <p:cNvSpPr>
            <a:spLocks noGrp="1"/>
          </p:cNvSpPr>
          <p:nvPr>
            <p:ph idx="1"/>
          </p:nvPr>
        </p:nvSpPr>
        <p:spPr>
          <a:xfrm>
            <a:off x="107504" y="1196752"/>
            <a:ext cx="8928992" cy="5544616"/>
          </a:xfrm>
        </p:spPr>
        <p:txBody>
          <a:bodyPr>
            <a:normAutofit lnSpcReduction="10000"/>
          </a:bodyPr>
          <a:lstStyle/>
          <a:p>
            <a:pPr algn="just"/>
            <a:r>
              <a:rPr lang="tr-TR" dirty="0" smtClean="0"/>
              <a:t>Hamile kadın halk deyimiyle “aş erme” aşamasına gelince bazı şeyleri yapmakta, özellikle belirli nesnelere bakmaktan, yiyecekleri yemekten kaçınmakta ya da tersine bazı şeyleri yemeye özen göstermektedir. Bu türden davranışlar fizyolojik olarak kadının bünyesindeki kimi maddelerin eksikliğini gidermek amacıyla yenilmesi gerekli görülmektedir.</a:t>
            </a:r>
          </a:p>
          <a:p>
            <a:pPr algn="just"/>
            <a:r>
              <a:rPr lang="tr-TR" dirty="0" smtClean="0"/>
              <a:t>Aşeren kadın genellikle acı, ekşi ve baharatlı şeyleri yemekten kaçınmaya zorlanmaktadır. Bu tutum Anadolu’da çok olan “ Ye ekşiyi , doğur Ayşe </a:t>
            </a:r>
            <a:r>
              <a:rPr lang="tr-TR" dirty="0" err="1" smtClean="0"/>
              <a:t>yi</a:t>
            </a:r>
            <a:r>
              <a:rPr lang="tr-TR" dirty="0" smtClean="0"/>
              <a:t> ” tekerlemesiyle de ifade edilmektedir. Buna karşılık olarak da </a:t>
            </a:r>
            <a:r>
              <a:rPr lang="tr-TR" dirty="0" err="1" smtClean="0"/>
              <a:t>aşerirken</a:t>
            </a:r>
            <a:r>
              <a:rPr lang="tr-TR" dirty="0" smtClean="0"/>
              <a:t> tatlı yiyeceklerden yemek oğlan çocuğunun ön belirtisi olarak yorumlanmakta, bu durum da halk arasında; “ Ye tatlıyı , doğur atlıyı ” tekerlemesiyle anlatılmaktadır.</a:t>
            </a:r>
          </a:p>
          <a:p>
            <a:endParaRPr lang="tr-TR" dirty="0" smtClean="0"/>
          </a:p>
        </p:txBody>
      </p:sp>
    </p:spTree>
    <p:extLst>
      <p:ext uri="{BB962C8B-B14F-4D97-AF65-F5344CB8AC3E}">
        <p14:creationId xmlns:p14="http://schemas.microsoft.com/office/powerpoint/2010/main" val="6817513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04664"/>
            <a:ext cx="8229600" cy="1143000"/>
          </a:xfrm>
        </p:spPr>
        <p:txBody>
          <a:bodyPr/>
          <a:lstStyle/>
          <a:p>
            <a:r>
              <a:rPr lang="tr-TR" dirty="0" smtClean="0"/>
              <a:t>HAMİLELİK</a:t>
            </a:r>
            <a:endParaRPr lang="tr-TR" dirty="0"/>
          </a:p>
        </p:txBody>
      </p:sp>
      <p:sp>
        <p:nvSpPr>
          <p:cNvPr id="3" name="İçerik Yer Tutucusu 2"/>
          <p:cNvSpPr>
            <a:spLocks noGrp="1"/>
          </p:cNvSpPr>
          <p:nvPr>
            <p:ph idx="1"/>
          </p:nvPr>
        </p:nvSpPr>
        <p:spPr>
          <a:xfrm>
            <a:off x="107504" y="1340768"/>
            <a:ext cx="8579296" cy="5256584"/>
          </a:xfrm>
        </p:spPr>
        <p:txBody>
          <a:bodyPr>
            <a:normAutofit/>
          </a:bodyPr>
          <a:lstStyle/>
          <a:p>
            <a:pPr algn="just"/>
            <a:r>
              <a:rPr lang="tr-TR" dirty="0" smtClean="0"/>
              <a:t>Kadın gerek hamileliği gerekse lohusalığı süresince çevresince bir çeşit hasta kabul edilmekte ve buna göre işlem görmektedir. Bir başka deyişle hamile kadının bağlı bulunduğu grup ya da cemaatin kültürel değerleri kadını hasta kategorisine sokarak ona hasta gözüyle bakmakta ve kadından bu değerlere uygun beklentilere göre hareket etmesini ve rolünü üstlenmesini istemektedir.</a:t>
            </a:r>
          </a:p>
          <a:p>
            <a:pPr algn="just"/>
            <a:r>
              <a:rPr lang="tr-TR" dirty="0" smtClean="0"/>
              <a:t>Anadolu’da hamile kadına; yüklü, iki canlı, </a:t>
            </a:r>
            <a:r>
              <a:rPr lang="tr-TR" dirty="0" smtClean="0">
                <a:solidFill>
                  <a:srgbClr val="FF0000"/>
                </a:solidFill>
              </a:rPr>
              <a:t>gebe, ağır ayak, koynu dolu, </a:t>
            </a:r>
            <a:r>
              <a:rPr lang="tr-TR" dirty="0" err="1" smtClean="0">
                <a:solidFill>
                  <a:srgbClr val="FF0000"/>
                </a:solidFill>
              </a:rPr>
              <a:t>boğru</a:t>
            </a:r>
            <a:r>
              <a:rPr lang="tr-TR" dirty="0" smtClean="0">
                <a:solidFill>
                  <a:srgbClr val="FF0000"/>
                </a:solidFill>
              </a:rPr>
              <a:t> dolu, </a:t>
            </a:r>
            <a:r>
              <a:rPr lang="tr-TR" dirty="0" err="1" smtClean="0">
                <a:solidFill>
                  <a:srgbClr val="FF0000"/>
                </a:solidFill>
              </a:rPr>
              <a:t>guzlacı</a:t>
            </a:r>
            <a:r>
              <a:rPr lang="tr-TR" dirty="0" smtClean="0">
                <a:solidFill>
                  <a:srgbClr val="FF0000"/>
                </a:solidFill>
              </a:rPr>
              <a:t> vb. adlarla tanımlanmaktadır.</a:t>
            </a:r>
          </a:p>
        </p:txBody>
      </p:sp>
    </p:spTree>
    <p:extLst>
      <p:ext uri="{BB962C8B-B14F-4D97-AF65-F5344CB8AC3E}">
        <p14:creationId xmlns:p14="http://schemas.microsoft.com/office/powerpoint/2010/main" val="2035975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TÜRKLERDE ÖRF; ADET; GELENEK; GÖRENEK</a:t>
            </a:r>
            <a:endParaRPr lang="tr-TR" dirty="0"/>
          </a:p>
        </p:txBody>
      </p:sp>
      <p:sp>
        <p:nvSpPr>
          <p:cNvPr id="3" name="İçerik Yer Tutucusu 2"/>
          <p:cNvSpPr>
            <a:spLocks noGrp="1"/>
          </p:cNvSpPr>
          <p:nvPr>
            <p:ph idx="1"/>
          </p:nvPr>
        </p:nvSpPr>
        <p:spPr/>
        <p:txBody>
          <a:bodyPr/>
          <a:lstStyle/>
          <a:p>
            <a:r>
              <a:rPr lang="tr-TR" dirty="0" smtClean="0"/>
              <a:t>ÖRF NEDİR?</a:t>
            </a:r>
          </a:p>
          <a:p>
            <a:r>
              <a:rPr lang="tr-TR" dirty="0" smtClean="0"/>
              <a:t>ADET NEDİR?</a:t>
            </a:r>
          </a:p>
          <a:p>
            <a:r>
              <a:rPr lang="tr-TR" dirty="0" smtClean="0"/>
              <a:t>GELENEK NEDİR?</a:t>
            </a:r>
          </a:p>
          <a:p>
            <a:r>
              <a:rPr lang="tr-TR" dirty="0" smtClean="0"/>
              <a:t>GÖRENEK NEDİR</a:t>
            </a:r>
            <a:endParaRPr lang="tr-TR" dirty="0"/>
          </a:p>
        </p:txBody>
      </p:sp>
    </p:spTree>
    <p:extLst>
      <p:ext uri="{BB962C8B-B14F-4D97-AF65-F5344CB8AC3E}">
        <p14:creationId xmlns:p14="http://schemas.microsoft.com/office/powerpoint/2010/main" val="37898466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r>
              <a:rPr lang="tr-TR" dirty="0" smtClean="0"/>
              <a:t>E. BEBEĞİN CİNSİYETİNİN TAYİNİ</a:t>
            </a:r>
            <a:endParaRPr lang="tr-TR" dirty="0"/>
          </a:p>
        </p:txBody>
      </p:sp>
      <p:sp>
        <p:nvSpPr>
          <p:cNvPr id="3" name="İçerik Yer Tutucusu 2"/>
          <p:cNvSpPr>
            <a:spLocks noGrp="1"/>
          </p:cNvSpPr>
          <p:nvPr>
            <p:ph idx="1"/>
          </p:nvPr>
        </p:nvSpPr>
        <p:spPr>
          <a:xfrm>
            <a:off x="107504" y="764704"/>
            <a:ext cx="8928992" cy="5976664"/>
          </a:xfrm>
        </p:spPr>
        <p:txBody>
          <a:bodyPr>
            <a:normAutofit lnSpcReduction="10000"/>
          </a:bodyPr>
          <a:lstStyle/>
          <a:p>
            <a:pPr algn="just"/>
            <a:endParaRPr lang="tr-TR" dirty="0" smtClean="0"/>
          </a:p>
          <a:p>
            <a:pPr algn="just"/>
            <a:r>
              <a:rPr lang="tr-TR" dirty="0" smtClean="0"/>
              <a:t>Hamilelik döneminin en önemli konularından birisini de doğacak çocuğun cinsiyetiyle ilgili yapılan yorumlar oluşturmaktadır.</a:t>
            </a:r>
          </a:p>
          <a:p>
            <a:pPr algn="just"/>
            <a:r>
              <a:rPr lang="tr-TR" dirty="0" smtClean="0"/>
              <a:t>Anadolu’da konuyla ilgili olarak;</a:t>
            </a:r>
          </a:p>
          <a:p>
            <a:pPr marL="0" indent="0" algn="just">
              <a:buNone/>
            </a:pPr>
            <a:r>
              <a:rPr lang="tr-TR" dirty="0" smtClean="0"/>
              <a:t>- Kadının fiziksel görünümüne bakılarak,</a:t>
            </a:r>
          </a:p>
          <a:p>
            <a:pPr marL="0" indent="0" algn="just">
              <a:buNone/>
            </a:pPr>
            <a:r>
              <a:rPr lang="tr-TR" dirty="0" smtClean="0"/>
              <a:t>- Kadının yediklerine bakılarak,</a:t>
            </a:r>
          </a:p>
          <a:p>
            <a:pPr marL="0" indent="0" algn="just">
              <a:buNone/>
            </a:pPr>
            <a:r>
              <a:rPr lang="tr-TR" dirty="0" smtClean="0"/>
              <a:t>- Kadının davranışlarına bakılarak,</a:t>
            </a:r>
          </a:p>
          <a:p>
            <a:pPr marL="0" indent="0" algn="just">
              <a:buNone/>
            </a:pPr>
            <a:r>
              <a:rPr lang="tr-TR" dirty="0" smtClean="0"/>
              <a:t>- Çocuğun ana karnında oynama süresine bakarak,</a:t>
            </a:r>
          </a:p>
          <a:p>
            <a:pPr marL="0" indent="0" algn="just">
              <a:buNone/>
            </a:pPr>
            <a:r>
              <a:rPr lang="tr-TR" dirty="0" smtClean="0"/>
              <a:t>- Sancının geliş biçimi dikkate alınarak </a:t>
            </a:r>
          </a:p>
          <a:p>
            <a:pPr marL="0" indent="0" algn="just">
              <a:buNone/>
            </a:pPr>
            <a:r>
              <a:rPr lang="tr-TR" dirty="0" smtClean="0"/>
              <a:t>çeşitli yorumlar yapılmaktadır.</a:t>
            </a:r>
          </a:p>
          <a:p>
            <a:pPr marL="0" indent="0" algn="just">
              <a:buNone/>
            </a:pPr>
            <a:r>
              <a:rPr lang="tr-TR" dirty="0" smtClean="0"/>
              <a:t>	Günümüzde ise; çocuğun cinsiyetiyle ilgili geleneksel yorumlardan daha yoğun olarak modern tıp yöntemlerine başvurulduğu gözlenmektedir.</a:t>
            </a:r>
          </a:p>
        </p:txBody>
      </p:sp>
    </p:spTree>
    <p:extLst>
      <p:ext uri="{BB962C8B-B14F-4D97-AF65-F5344CB8AC3E}">
        <p14:creationId xmlns:p14="http://schemas.microsoft.com/office/powerpoint/2010/main" val="8849163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88640"/>
            <a:ext cx="8229600" cy="1143000"/>
          </a:xfrm>
        </p:spPr>
        <p:txBody>
          <a:bodyPr>
            <a:normAutofit/>
          </a:bodyPr>
          <a:lstStyle/>
          <a:p>
            <a:r>
              <a:rPr lang="tr-TR" sz="3200" dirty="0" smtClean="0"/>
              <a:t>F. HAMİLE KADININ KAÇINMALARI VE YAPMASI UYGUN GÖRÜLEN BAZI DAVRANIŞLAR</a:t>
            </a:r>
            <a:endParaRPr lang="tr-TR" sz="3200" dirty="0"/>
          </a:p>
        </p:txBody>
      </p:sp>
      <p:sp>
        <p:nvSpPr>
          <p:cNvPr id="3" name="İçerik Yer Tutucusu 2"/>
          <p:cNvSpPr>
            <a:spLocks noGrp="1"/>
          </p:cNvSpPr>
          <p:nvPr>
            <p:ph idx="1"/>
          </p:nvPr>
        </p:nvSpPr>
        <p:spPr>
          <a:xfrm>
            <a:off x="0" y="1484784"/>
            <a:ext cx="9144000" cy="5373216"/>
          </a:xfrm>
        </p:spPr>
        <p:txBody>
          <a:bodyPr>
            <a:normAutofit fontScale="92500" lnSpcReduction="20000"/>
          </a:bodyPr>
          <a:lstStyle/>
          <a:p>
            <a:pPr marL="0" indent="0" algn="just">
              <a:buNone/>
            </a:pPr>
            <a:r>
              <a:rPr lang="tr-TR" dirty="0" smtClean="0"/>
              <a:t>	Kadının hamile kaldığı andan itibaren; çocuğu annenin tüm davranışlarından etkileneceği bilimsel olarak kanıtlanmış olup; bu konuyla ilgili olarak Anadolu’nun geleneksel kesiminde çok yaygın olan inanış sistemi günümüzde de geçerliliğini korumaktadır.</a:t>
            </a:r>
          </a:p>
          <a:p>
            <a:pPr marL="0" indent="0" algn="just">
              <a:buNone/>
            </a:pPr>
            <a:r>
              <a:rPr lang="tr-TR" dirty="0" smtClean="0"/>
              <a:t>	Bu inanış sistemi; hamile kadını bir takım davranışları yapmaya ve yapmamaya zorlamaktadır.</a:t>
            </a:r>
          </a:p>
          <a:p>
            <a:pPr marL="400050" lvl="1" indent="0" algn="just">
              <a:buNone/>
            </a:pPr>
            <a:r>
              <a:rPr lang="tr-TR" b="1" dirty="0" smtClean="0"/>
              <a:t>Yapmaması gereken davranışlara hamile kadın, hamileliği süresince;</a:t>
            </a:r>
          </a:p>
          <a:p>
            <a:pPr marL="457200" lvl="1" indent="0" algn="just">
              <a:buNone/>
            </a:pPr>
            <a:r>
              <a:rPr lang="tr-TR" dirty="0" smtClean="0"/>
              <a:t>	- Ayıya, maymuna, deveye bakmaz,</a:t>
            </a:r>
          </a:p>
          <a:p>
            <a:pPr marL="0" indent="0" algn="just">
              <a:buNone/>
            </a:pPr>
            <a:r>
              <a:rPr lang="tr-TR" dirty="0"/>
              <a:t>	</a:t>
            </a:r>
            <a:r>
              <a:rPr lang="tr-TR" dirty="0" smtClean="0"/>
              <a:t>- Balık, tavşan, paça, kelle yemez, sakız çiğnemez,</a:t>
            </a:r>
          </a:p>
          <a:p>
            <a:pPr marL="0" indent="0" algn="just">
              <a:buNone/>
            </a:pPr>
            <a:r>
              <a:rPr lang="tr-TR" dirty="0" smtClean="0"/>
              <a:t>	- Cenazeye gitmez, cesede bakmaz,</a:t>
            </a:r>
          </a:p>
          <a:p>
            <a:pPr marL="0" indent="0" algn="just">
              <a:buNone/>
            </a:pPr>
            <a:r>
              <a:rPr lang="tr-TR" dirty="0" smtClean="0"/>
              <a:t>	- Gizli saklı bir şeyi alıp yemez.</a:t>
            </a:r>
          </a:p>
          <a:p>
            <a:pPr marL="0" indent="0" algn="just">
              <a:buNone/>
            </a:pPr>
            <a:r>
              <a:rPr lang="tr-TR" dirty="0" smtClean="0"/>
              <a:t>	gibi davranış biçimlerini örnek olarak verebiliriz.</a:t>
            </a:r>
          </a:p>
          <a:p>
            <a:pPr marL="0" indent="0" algn="just">
              <a:buNone/>
            </a:pPr>
            <a:r>
              <a:rPr lang="tr-TR" dirty="0" smtClean="0"/>
              <a:t>Yukarıdaki sayılanların dışında birtakım uygulamalar da vardır ki bunlar da aynı çıkış noktasından kaynaklanan olumlu istekle yüklü olan davranış biçimleridir.</a:t>
            </a:r>
          </a:p>
        </p:txBody>
      </p:sp>
    </p:spTree>
    <p:extLst>
      <p:ext uri="{BB962C8B-B14F-4D97-AF65-F5344CB8AC3E}">
        <p14:creationId xmlns:p14="http://schemas.microsoft.com/office/powerpoint/2010/main" val="38101516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92696"/>
            <a:ext cx="8229600" cy="5433467"/>
          </a:xfrm>
        </p:spPr>
        <p:txBody>
          <a:bodyPr>
            <a:normAutofit/>
          </a:bodyPr>
          <a:lstStyle/>
          <a:p>
            <a:pPr marL="0" indent="0" algn="just">
              <a:buNone/>
            </a:pPr>
            <a:r>
              <a:rPr lang="tr-TR" sz="2000" b="1" dirty="0" smtClean="0"/>
              <a:t>HAMİLE KADINDAN YAPMASI İSTENİLEN DAVRANIŞLAR</a:t>
            </a:r>
          </a:p>
          <a:p>
            <a:pPr marL="0" indent="0">
              <a:buNone/>
            </a:pPr>
            <a:r>
              <a:rPr lang="tr-TR" dirty="0" smtClean="0"/>
              <a:t>	- Aya gökyüzüne bakar,</a:t>
            </a:r>
          </a:p>
          <a:p>
            <a:pPr marL="0" indent="0">
              <a:buNone/>
            </a:pPr>
            <a:r>
              <a:rPr lang="tr-TR" dirty="0" smtClean="0"/>
              <a:t>	- Güzel kimselere bakar,</a:t>
            </a:r>
          </a:p>
          <a:p>
            <a:pPr marL="0" indent="0">
              <a:buNone/>
            </a:pPr>
            <a:r>
              <a:rPr lang="tr-TR" dirty="0" smtClean="0"/>
              <a:t>	- Gül koklar,</a:t>
            </a:r>
          </a:p>
          <a:p>
            <a:pPr marL="0" indent="0">
              <a:buNone/>
            </a:pPr>
            <a:r>
              <a:rPr lang="tr-TR" dirty="0" smtClean="0"/>
              <a:t>	- Ayva, elma, yeşil erik, üzüm yer </a:t>
            </a:r>
          </a:p>
          <a:p>
            <a:pPr marL="0" indent="0">
              <a:buNone/>
            </a:pPr>
            <a:r>
              <a:rPr lang="tr-TR" dirty="0" smtClean="0"/>
              <a:t>	gibi örnekler verilebilir.</a:t>
            </a:r>
          </a:p>
          <a:p>
            <a:pPr marL="0" indent="0">
              <a:buNone/>
            </a:pPr>
            <a:endParaRPr lang="tr-TR" dirty="0" smtClean="0"/>
          </a:p>
        </p:txBody>
      </p:sp>
    </p:spTree>
    <p:extLst>
      <p:ext uri="{BB962C8B-B14F-4D97-AF65-F5344CB8AC3E}">
        <p14:creationId xmlns:p14="http://schemas.microsoft.com/office/powerpoint/2010/main" val="22299853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548680"/>
          </a:xfrm>
        </p:spPr>
        <p:txBody>
          <a:bodyPr>
            <a:normAutofit fontScale="90000"/>
          </a:bodyPr>
          <a:lstStyle/>
          <a:p>
            <a:r>
              <a:rPr lang="tr-TR" dirty="0" smtClean="0"/>
              <a:t>2. DOĞUM SIRASI </a:t>
            </a:r>
            <a:endParaRPr lang="tr-TR" dirty="0"/>
          </a:p>
        </p:txBody>
      </p:sp>
      <p:sp>
        <p:nvSpPr>
          <p:cNvPr id="3" name="İçerik Yer Tutucusu 2"/>
          <p:cNvSpPr>
            <a:spLocks noGrp="1"/>
          </p:cNvSpPr>
          <p:nvPr>
            <p:ph idx="1"/>
          </p:nvPr>
        </p:nvSpPr>
        <p:spPr>
          <a:xfrm>
            <a:off x="107504" y="620688"/>
            <a:ext cx="8856984" cy="6120680"/>
          </a:xfrm>
        </p:spPr>
        <p:txBody>
          <a:bodyPr>
            <a:normAutofit fontScale="92500" lnSpcReduction="20000"/>
          </a:bodyPr>
          <a:lstStyle/>
          <a:p>
            <a:pPr marL="0" indent="0" algn="just">
              <a:buNone/>
            </a:pPr>
            <a:r>
              <a:rPr lang="tr-TR" dirty="0" smtClean="0"/>
              <a:t>	Anadolu’nun kırsal kesimlerinde geçmişte doğumlar köy ebelerinin yardımlarıyla köylerde evlerde yaptırılmakta doğum esnasında yapılan uygulamaların büyük çoğunluğu doğumun kolay olmasına yönelik uygulama ve pratikler oluşturmaktaydı.</a:t>
            </a:r>
          </a:p>
          <a:p>
            <a:pPr marL="0" indent="0" algn="just">
              <a:buNone/>
            </a:pPr>
            <a:r>
              <a:rPr lang="tr-TR" dirty="0" smtClean="0"/>
              <a:t>Bu uygulamalara örnek olarak;</a:t>
            </a:r>
          </a:p>
          <a:p>
            <a:pPr marL="0" indent="0" algn="just">
              <a:buNone/>
            </a:pPr>
            <a:r>
              <a:rPr lang="tr-TR" dirty="0" smtClean="0"/>
              <a:t>	- Kadının saç bağlarının çözülmesi,</a:t>
            </a:r>
          </a:p>
          <a:p>
            <a:pPr marL="0" indent="0" algn="just">
              <a:buNone/>
            </a:pPr>
            <a:r>
              <a:rPr lang="tr-TR" dirty="0"/>
              <a:t>	</a:t>
            </a:r>
            <a:r>
              <a:rPr lang="tr-TR" dirty="0" smtClean="0"/>
              <a:t>- Kilitli kapıların, sandıkların, pencerelerin açılması,</a:t>
            </a:r>
          </a:p>
          <a:p>
            <a:pPr marL="0" indent="0" algn="just">
              <a:buNone/>
            </a:pPr>
            <a:r>
              <a:rPr lang="tr-TR" dirty="0" smtClean="0"/>
              <a:t>	- Kuşlara yem serpilmesi,</a:t>
            </a:r>
          </a:p>
          <a:p>
            <a:pPr marL="0" indent="0" algn="just">
              <a:buNone/>
            </a:pPr>
            <a:r>
              <a:rPr lang="tr-TR" dirty="0" smtClean="0"/>
              <a:t>	- Kolay doğum yapan kadının, doğum yapacak olan kadının sırtını 	sıvazlaması,</a:t>
            </a:r>
          </a:p>
          <a:p>
            <a:pPr marL="0" indent="0" algn="just">
              <a:buNone/>
            </a:pPr>
            <a:r>
              <a:rPr lang="tr-TR" dirty="0" smtClean="0"/>
              <a:t>	- Silah atılması,</a:t>
            </a:r>
          </a:p>
          <a:p>
            <a:pPr marL="0" indent="0" algn="just">
              <a:buNone/>
            </a:pPr>
            <a:r>
              <a:rPr lang="tr-TR" dirty="0" smtClean="0"/>
              <a:t>	- Kadının sırta alınıp silkelenmesi,</a:t>
            </a:r>
          </a:p>
          <a:p>
            <a:pPr marL="0" indent="0" algn="just">
              <a:buNone/>
            </a:pPr>
            <a:r>
              <a:rPr lang="tr-TR" dirty="0" smtClean="0"/>
              <a:t>	- Kadının yüksek bir yerden atlatılması,</a:t>
            </a:r>
          </a:p>
          <a:p>
            <a:pPr marL="0" indent="0" algn="just">
              <a:buNone/>
            </a:pPr>
            <a:r>
              <a:rPr lang="tr-TR" dirty="0" smtClean="0"/>
              <a:t>	- Kadının bir bezin içerisine konarak sallanması </a:t>
            </a:r>
            <a:r>
              <a:rPr lang="tr-TR" dirty="0" err="1" smtClean="0"/>
              <a:t>verilebilinir</a:t>
            </a:r>
            <a:r>
              <a:rPr lang="tr-TR" dirty="0" smtClean="0"/>
              <a:t>.</a:t>
            </a:r>
          </a:p>
          <a:p>
            <a:pPr marL="0" indent="0" algn="just">
              <a:buNone/>
            </a:pPr>
            <a:r>
              <a:rPr lang="tr-TR" dirty="0" smtClean="0"/>
              <a:t>	Günümüzde ise doğumlar hastanelerde yaptırılmakta, hastanelerin uzak olduğu dağ köylerinde ise diplomalı ebelerin yardımlarıyla yaptırılmaktadır.</a:t>
            </a:r>
          </a:p>
        </p:txBody>
      </p:sp>
    </p:spTree>
    <p:extLst>
      <p:ext uri="{BB962C8B-B14F-4D97-AF65-F5344CB8AC3E}">
        <p14:creationId xmlns:p14="http://schemas.microsoft.com/office/powerpoint/2010/main" val="32899559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3. DOĞUM SONRASI</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Doğum sonrası uygulamalar;</a:t>
            </a:r>
          </a:p>
          <a:p>
            <a:pPr marL="0" indent="0">
              <a:buNone/>
            </a:pPr>
            <a:r>
              <a:rPr lang="tr-TR" dirty="0" smtClean="0"/>
              <a:t>	- Çocuğun göbeği ve eşi,</a:t>
            </a:r>
          </a:p>
          <a:p>
            <a:pPr marL="0" indent="0">
              <a:buNone/>
            </a:pPr>
            <a:r>
              <a:rPr lang="tr-TR" dirty="0" smtClean="0"/>
              <a:t>	- Loğusalık,</a:t>
            </a:r>
          </a:p>
          <a:p>
            <a:pPr marL="0" indent="0">
              <a:buNone/>
            </a:pPr>
            <a:r>
              <a:rPr lang="tr-TR" dirty="0" smtClean="0"/>
              <a:t>	- Al karası inanışı,</a:t>
            </a:r>
          </a:p>
          <a:p>
            <a:pPr marL="0" indent="0">
              <a:buNone/>
            </a:pPr>
            <a:r>
              <a:rPr lang="tr-TR" dirty="0" smtClean="0"/>
              <a:t>	- Kırk basması inanışı,</a:t>
            </a:r>
          </a:p>
          <a:p>
            <a:pPr marL="0" indent="0">
              <a:buNone/>
            </a:pPr>
            <a:r>
              <a:rPr lang="tr-TR" dirty="0" smtClean="0"/>
              <a:t>	- Kırklama işlemi </a:t>
            </a:r>
          </a:p>
          <a:p>
            <a:pPr marL="0" indent="0">
              <a:buNone/>
            </a:pPr>
            <a:r>
              <a:rPr lang="tr-TR" dirty="0" smtClean="0"/>
              <a:t>	etrafında kümelenmiş durumdadır.</a:t>
            </a:r>
          </a:p>
          <a:p>
            <a:endParaRPr lang="tr-TR" dirty="0" smtClean="0"/>
          </a:p>
        </p:txBody>
      </p:sp>
    </p:spTree>
    <p:extLst>
      <p:ext uri="{BB962C8B-B14F-4D97-AF65-F5344CB8AC3E}">
        <p14:creationId xmlns:p14="http://schemas.microsoft.com/office/powerpoint/2010/main" val="19011754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052736"/>
          </a:xfrm>
        </p:spPr>
        <p:txBody>
          <a:bodyPr>
            <a:normAutofit fontScale="90000"/>
          </a:bodyPr>
          <a:lstStyle/>
          <a:p>
            <a:r>
              <a:rPr lang="tr-TR" dirty="0" smtClean="0"/>
              <a:t>Çocuğun Göbeği ve Eşi</a:t>
            </a:r>
            <a:br>
              <a:rPr lang="tr-TR" dirty="0" smtClean="0"/>
            </a:br>
            <a:endParaRPr lang="tr-TR" dirty="0"/>
          </a:p>
        </p:txBody>
      </p:sp>
      <p:sp>
        <p:nvSpPr>
          <p:cNvPr id="3" name="İçerik Yer Tutucusu 2"/>
          <p:cNvSpPr>
            <a:spLocks noGrp="1"/>
          </p:cNvSpPr>
          <p:nvPr>
            <p:ph idx="1"/>
          </p:nvPr>
        </p:nvSpPr>
        <p:spPr>
          <a:xfrm>
            <a:off x="107504" y="1052736"/>
            <a:ext cx="8928992" cy="5805264"/>
          </a:xfrm>
        </p:spPr>
        <p:txBody>
          <a:bodyPr>
            <a:normAutofit fontScale="85000" lnSpcReduction="20000"/>
          </a:bodyPr>
          <a:lstStyle/>
          <a:p>
            <a:pPr marL="0" indent="0" algn="just">
              <a:buNone/>
            </a:pPr>
            <a:r>
              <a:rPr lang="tr-TR" dirty="0" smtClean="0"/>
              <a:t>	Hamile kadının yediği içtiği şeylerin, baktığı kişi, hayvanların ve nesnelerin çocuğu etkileyeceği tasarımı ve inancı varsa, çocukla göbeği ve eşi arasında da aynı inanç söz konusudur.</a:t>
            </a:r>
          </a:p>
          <a:p>
            <a:pPr marL="0" indent="0" algn="just">
              <a:buNone/>
            </a:pPr>
            <a:r>
              <a:rPr lang="tr-TR" dirty="0" smtClean="0"/>
              <a:t>	Bu nedenle çocuğun geleceğini, ilerdeki işini ve geleceğini etkileyeceği inancıyla göbek gelişigüzel atılmaz.</a:t>
            </a:r>
          </a:p>
          <a:p>
            <a:pPr marL="0" indent="0" algn="just">
              <a:buNone/>
            </a:pPr>
            <a:r>
              <a:rPr lang="tr-TR" dirty="0" smtClean="0"/>
              <a:t>	Bu uygulamaya örnek olarak göbek;</a:t>
            </a:r>
          </a:p>
          <a:p>
            <a:pPr marL="0" indent="0" algn="just">
              <a:buNone/>
            </a:pPr>
            <a:r>
              <a:rPr lang="tr-TR" dirty="0" smtClean="0"/>
              <a:t>	- Cami duvarına, cami avlusuna gömülür. (İnançlı olsun diye)</a:t>
            </a:r>
          </a:p>
          <a:p>
            <a:pPr marL="0" indent="0" algn="just">
              <a:buNone/>
            </a:pPr>
            <a:r>
              <a:rPr lang="tr-TR" dirty="0" smtClean="0"/>
              <a:t>	- Okulun duvarına, bahçesine atılır. (Okusun diye)</a:t>
            </a:r>
          </a:p>
          <a:p>
            <a:pPr marL="0" indent="0" algn="just">
              <a:buNone/>
            </a:pPr>
            <a:r>
              <a:rPr lang="tr-TR" dirty="0" smtClean="0"/>
              <a:t>	- Ahıra gömülür. (Hayvan sever olsun diye)</a:t>
            </a:r>
          </a:p>
          <a:p>
            <a:pPr marL="0" indent="0" algn="just">
              <a:buNone/>
            </a:pPr>
            <a:r>
              <a:rPr lang="tr-TR" dirty="0" smtClean="0"/>
              <a:t>	- Suya atılır. (Kısmetini dışarıda arasın diye) </a:t>
            </a:r>
          </a:p>
          <a:p>
            <a:pPr marL="0" indent="0" algn="just">
              <a:buNone/>
            </a:pPr>
            <a:r>
              <a:rPr lang="tr-TR" dirty="0" smtClean="0"/>
              <a:t>	verilir.</a:t>
            </a:r>
          </a:p>
          <a:p>
            <a:pPr marL="0" indent="0" algn="just">
              <a:buNone/>
            </a:pPr>
            <a:r>
              <a:rPr lang="tr-TR" dirty="0" smtClean="0"/>
              <a:t>	Çocuğun sonu, arkadaşı, eşi, yoldaşı gibi adlarla tanımlanır. Çocuğun sonuna çocuktan bir parça hatta çocuğun kendisi gözüyle bakıldığı için doğumdan sonra genellikle temiz bir beze sarılarak, temiz bir yere gömülmektedir.</a:t>
            </a:r>
          </a:p>
          <a:p>
            <a:pPr marL="0" indent="0" algn="just">
              <a:buNone/>
            </a:pPr>
            <a:r>
              <a:rPr lang="tr-TR" dirty="0" smtClean="0"/>
              <a:t>	Günümüzde doğumlar hastanelerde gerçekleştiği için eşle ilgili geleneksel uygulamalar tamamen yok olmuş durumdadır. Göbekle ilgili adet ve inanmalar günümüzde de yaygınlığını sürdürmektedir.</a:t>
            </a:r>
          </a:p>
          <a:p>
            <a:endParaRPr lang="tr-TR" dirty="0" smtClean="0"/>
          </a:p>
        </p:txBody>
      </p:sp>
    </p:spTree>
    <p:extLst>
      <p:ext uri="{BB962C8B-B14F-4D97-AF65-F5344CB8AC3E}">
        <p14:creationId xmlns:p14="http://schemas.microsoft.com/office/powerpoint/2010/main" val="31517516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0648"/>
            <a:ext cx="8229600" cy="936104"/>
          </a:xfrm>
        </p:spPr>
        <p:txBody>
          <a:bodyPr/>
          <a:lstStyle/>
          <a:p>
            <a:pPr algn="ctr"/>
            <a:r>
              <a:rPr lang="tr-TR" dirty="0" smtClean="0"/>
              <a:t>Loğusalık</a:t>
            </a:r>
            <a:endParaRPr lang="tr-TR" dirty="0"/>
          </a:p>
        </p:txBody>
      </p:sp>
      <p:sp>
        <p:nvSpPr>
          <p:cNvPr id="3" name="İçerik Yer Tutucusu 2"/>
          <p:cNvSpPr>
            <a:spLocks noGrp="1"/>
          </p:cNvSpPr>
          <p:nvPr>
            <p:ph idx="1"/>
          </p:nvPr>
        </p:nvSpPr>
        <p:spPr>
          <a:xfrm>
            <a:off x="0" y="1844824"/>
            <a:ext cx="9144000" cy="5013176"/>
          </a:xfrm>
        </p:spPr>
        <p:txBody>
          <a:bodyPr>
            <a:normAutofit/>
          </a:bodyPr>
          <a:lstStyle/>
          <a:p>
            <a:pPr marL="0" indent="0" algn="just">
              <a:buNone/>
            </a:pPr>
            <a:r>
              <a:rPr lang="tr-TR" dirty="0" smtClean="0"/>
              <a:t>	Anadolu’da yeni doğum yapmış ve henüz yataktan kalkmamış kadına; loğusa, </a:t>
            </a:r>
            <a:r>
              <a:rPr lang="tr-TR" dirty="0" err="1" smtClean="0"/>
              <a:t>lohsa</a:t>
            </a:r>
            <a:r>
              <a:rPr lang="tr-TR" dirty="0" smtClean="0"/>
              <a:t>, emzikli, loğsa, </a:t>
            </a:r>
            <a:r>
              <a:rPr lang="tr-TR" dirty="0" err="1" smtClean="0"/>
              <a:t>nevse</a:t>
            </a:r>
            <a:r>
              <a:rPr lang="tr-TR" dirty="0" smtClean="0"/>
              <a:t>, kırklı gibi adlar verilmektedir. Doğumdan sonra kadının yatakta kalma süresi; kadının fizyolojik durumuna, doğumun güç ya da kolay olmasına, iklime, çevre koşullarına, ailenin ekonomik durumuna ve gelinin sevilme durumuna bağlıdır.</a:t>
            </a:r>
          </a:p>
          <a:p>
            <a:pPr marL="0" indent="0" algn="just">
              <a:buNone/>
            </a:pPr>
            <a:r>
              <a:rPr lang="tr-TR" dirty="0" smtClean="0"/>
              <a:t>	Loğusalık süresi içerisinde kadının çeşitli doğa üstü güçlerin etkisinde olduğu Anadolu’da yaygın bir inanıştır. Geleneksel kesimde sıkça kullanılan “kırklı kadının kırk gün mezarı açık olur söylencesi” bu inanışı desteklemektedir.</a:t>
            </a:r>
          </a:p>
          <a:p>
            <a:endParaRPr lang="tr-TR" dirty="0" smtClean="0"/>
          </a:p>
          <a:p>
            <a:endParaRPr lang="tr-TR" dirty="0" smtClean="0"/>
          </a:p>
        </p:txBody>
      </p:sp>
    </p:spTree>
    <p:extLst>
      <p:ext uri="{BB962C8B-B14F-4D97-AF65-F5344CB8AC3E}">
        <p14:creationId xmlns:p14="http://schemas.microsoft.com/office/powerpoint/2010/main" val="1981472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88640"/>
            <a:ext cx="8229600" cy="764704"/>
          </a:xfrm>
        </p:spPr>
        <p:txBody>
          <a:bodyPr>
            <a:normAutofit fontScale="90000"/>
          </a:bodyPr>
          <a:lstStyle/>
          <a:p>
            <a:pPr algn="ctr"/>
            <a:r>
              <a:rPr lang="tr-TR" dirty="0" smtClean="0"/>
              <a:t>Al Karısı İnanışı</a:t>
            </a:r>
            <a:endParaRPr lang="tr-TR" dirty="0"/>
          </a:p>
        </p:txBody>
      </p:sp>
      <p:sp>
        <p:nvSpPr>
          <p:cNvPr id="3" name="İçerik Yer Tutucusu 2"/>
          <p:cNvSpPr>
            <a:spLocks noGrp="1"/>
          </p:cNvSpPr>
          <p:nvPr>
            <p:ph idx="1"/>
          </p:nvPr>
        </p:nvSpPr>
        <p:spPr>
          <a:xfrm>
            <a:off x="107504" y="1052736"/>
            <a:ext cx="8928992" cy="5805264"/>
          </a:xfrm>
        </p:spPr>
        <p:txBody>
          <a:bodyPr>
            <a:normAutofit fontScale="85000" lnSpcReduction="20000"/>
          </a:bodyPr>
          <a:lstStyle/>
          <a:p>
            <a:pPr marL="0" indent="0" algn="just">
              <a:buNone/>
            </a:pPr>
            <a:r>
              <a:rPr lang="tr-TR" dirty="0" smtClean="0"/>
              <a:t>	Loğusa ve kırklı çocuklara sataştığı ve kimi zaman da onları öldürdüğü tasarımlanan </a:t>
            </a:r>
            <a:r>
              <a:rPr lang="tr-TR" dirty="0" err="1" smtClean="0"/>
              <a:t>alkarısı</a:t>
            </a:r>
            <a:r>
              <a:rPr lang="tr-TR" dirty="0" smtClean="0"/>
              <a:t>; al, cazı, cadı, al anası, al kızı, al karası, </a:t>
            </a:r>
            <a:r>
              <a:rPr lang="tr-TR" dirty="0" err="1" smtClean="0"/>
              <a:t>koncoloz</a:t>
            </a:r>
            <a:r>
              <a:rPr lang="tr-TR" dirty="0" smtClean="0"/>
              <a:t>, </a:t>
            </a:r>
            <a:r>
              <a:rPr lang="tr-TR" dirty="0" err="1" smtClean="0"/>
              <a:t>goncoloz</a:t>
            </a:r>
            <a:r>
              <a:rPr lang="tr-TR" dirty="0" smtClean="0"/>
              <a:t>, kara </a:t>
            </a:r>
            <a:r>
              <a:rPr lang="tr-TR" dirty="0" err="1" smtClean="0"/>
              <a:t>koncoloz</a:t>
            </a:r>
            <a:r>
              <a:rPr lang="tr-TR" dirty="0" smtClean="0"/>
              <a:t> gibi adlarla tanımlanmaktadır.</a:t>
            </a:r>
          </a:p>
          <a:p>
            <a:pPr marL="0" indent="0" algn="just">
              <a:buNone/>
            </a:pPr>
            <a:r>
              <a:rPr lang="tr-TR" dirty="0" smtClean="0"/>
              <a:t>	Anadolu’da ahır, samanlık, değirmen, terkedilmiş virane yerlerde, su kuyusu, su kaynakları ve loğusa kadın ve kırklı çocuğun yalnız olduğu yerlerde bulunduğuna inanılan al karısından korunmak için halk birtakım uygulamalara baş vurmaktadır.</a:t>
            </a:r>
          </a:p>
          <a:p>
            <a:pPr marL="0" indent="0" algn="just">
              <a:buNone/>
            </a:pPr>
            <a:r>
              <a:rPr lang="tr-TR" dirty="0" smtClean="0"/>
              <a:t>	Bu uygulamalara örnek olarak;</a:t>
            </a:r>
          </a:p>
          <a:p>
            <a:pPr marL="0" indent="0" algn="just">
              <a:buNone/>
            </a:pPr>
            <a:r>
              <a:rPr lang="tr-TR" dirty="0" smtClean="0"/>
              <a:t>	- Loğusa ve kırklı çocuğun bulunduğu yere süpürge, Kuran-ı Kerim, soğan, sarımsak, nazarlık 	asılması,</a:t>
            </a:r>
          </a:p>
          <a:p>
            <a:pPr marL="0" indent="0" algn="just">
              <a:buNone/>
            </a:pPr>
            <a:r>
              <a:rPr lang="tr-TR" dirty="0" smtClean="0"/>
              <a:t>	- Loğusa veya kırklı çocuğun yastığının altına iğne veya çuvaldız sokulması,</a:t>
            </a:r>
          </a:p>
          <a:p>
            <a:pPr marL="0" indent="0" algn="just">
              <a:buNone/>
            </a:pPr>
            <a:r>
              <a:rPr lang="tr-TR" dirty="0" smtClean="0"/>
              <a:t>	- Loğusa ve kırklı çocuğun yastığının altına kama, orak, bıçak vb. gibi kesici aletlerin 	konulması</a:t>
            </a:r>
          </a:p>
          <a:p>
            <a:pPr marL="0" indent="0" algn="just">
              <a:buNone/>
            </a:pPr>
            <a:r>
              <a:rPr lang="tr-TR" dirty="0" smtClean="0"/>
              <a:t>	- Loğusa ve kırklı çocuğun bulunduğu yere ekmek ufağı ve su konulması </a:t>
            </a:r>
          </a:p>
          <a:p>
            <a:pPr marL="0" indent="0" algn="just">
              <a:buNone/>
            </a:pPr>
            <a:r>
              <a:rPr lang="tr-TR" dirty="0" smtClean="0"/>
              <a:t>	verilebilir.</a:t>
            </a:r>
          </a:p>
          <a:p>
            <a:pPr marL="0" indent="0" algn="just">
              <a:buNone/>
            </a:pPr>
            <a:r>
              <a:rPr lang="tr-TR" dirty="0" smtClean="0"/>
              <a:t>	-Al karısına ilişkin uygulamalar geçmişteki uygulamalara göre daha az olmasına rağmen günümüzde de devam etmektedir.</a:t>
            </a:r>
          </a:p>
        </p:txBody>
      </p:sp>
    </p:spTree>
    <p:extLst>
      <p:ext uri="{BB962C8B-B14F-4D97-AF65-F5344CB8AC3E}">
        <p14:creationId xmlns:p14="http://schemas.microsoft.com/office/powerpoint/2010/main" val="33584712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36712"/>
          </a:xfrm>
        </p:spPr>
        <p:txBody>
          <a:bodyPr>
            <a:normAutofit/>
          </a:bodyPr>
          <a:lstStyle/>
          <a:p>
            <a:pPr algn="ctr"/>
            <a:r>
              <a:rPr lang="tr-TR" dirty="0" smtClean="0"/>
              <a:t>Kırk Basması İnanışı</a:t>
            </a:r>
            <a:endParaRPr lang="tr-TR" dirty="0"/>
          </a:p>
        </p:txBody>
      </p:sp>
      <p:sp>
        <p:nvSpPr>
          <p:cNvPr id="3" name="İçerik Yer Tutucusu 2"/>
          <p:cNvSpPr>
            <a:spLocks noGrp="1"/>
          </p:cNvSpPr>
          <p:nvPr>
            <p:ph idx="1"/>
          </p:nvPr>
        </p:nvSpPr>
        <p:spPr>
          <a:xfrm>
            <a:off x="0" y="1052736"/>
            <a:ext cx="9144000" cy="5805264"/>
          </a:xfrm>
        </p:spPr>
        <p:txBody>
          <a:bodyPr>
            <a:normAutofit fontScale="92500" lnSpcReduction="20000"/>
          </a:bodyPr>
          <a:lstStyle/>
          <a:p>
            <a:pPr marL="0" indent="0" algn="just">
              <a:buNone/>
            </a:pPr>
            <a:r>
              <a:rPr lang="tr-TR" dirty="0" smtClean="0"/>
              <a:t>	Anadolu halkı loğusayla kırklı çocuğun doğumdan sonraki kırk gün içerisindeki hastalıklarına ve ileriki aylardaki gelişim eksikliğine; kırk basması, kırk düşmesi, kırk karışması, loğusa basması, </a:t>
            </a:r>
            <a:r>
              <a:rPr lang="tr-TR" dirty="0" err="1" smtClean="0"/>
              <a:t>aydaş</a:t>
            </a:r>
            <a:r>
              <a:rPr lang="tr-TR" dirty="0" smtClean="0"/>
              <a:t> gibi adlar vermektedir.</a:t>
            </a:r>
          </a:p>
          <a:p>
            <a:pPr marL="0" indent="0" algn="just">
              <a:buNone/>
            </a:pPr>
            <a:r>
              <a:rPr lang="tr-TR" dirty="0" smtClean="0"/>
              <a:t>	Kırk günlük dönem içerisinde loğusa ve kırklı çocuğa birtakım canlı ve nesnelerin zarar vereceği inancı yaygındır. Kırk baskınlığını önlemek için yapılan pratik ve uygulamalar oldukça yaygındır.</a:t>
            </a:r>
          </a:p>
          <a:p>
            <a:pPr marL="0" indent="0" algn="just">
              <a:buNone/>
            </a:pPr>
            <a:r>
              <a:rPr lang="tr-TR" dirty="0" smtClean="0"/>
              <a:t>	Kırk baskınlığını önlemek için;</a:t>
            </a:r>
          </a:p>
          <a:p>
            <a:pPr marL="0" indent="0" algn="just">
              <a:buNone/>
            </a:pPr>
            <a:r>
              <a:rPr lang="tr-TR" dirty="0" smtClean="0"/>
              <a:t>	- Anne ve çocuk kırk gün dışarı çıkarılmaz,</a:t>
            </a:r>
          </a:p>
          <a:p>
            <a:pPr marL="0" indent="0" algn="just">
              <a:buNone/>
            </a:pPr>
            <a:r>
              <a:rPr lang="tr-TR" dirty="0" smtClean="0"/>
              <a:t>	- Loğusa kadın ve kırklı çocukların birbirleriyle karşılaştırılmamasına dikkat edilir,</a:t>
            </a:r>
          </a:p>
          <a:p>
            <a:pPr marL="0" indent="0" algn="just">
              <a:buNone/>
            </a:pPr>
            <a:r>
              <a:rPr lang="tr-TR" dirty="0" smtClean="0"/>
              <a:t>	Anadolu’da çocuğa kırk basması çocuğun gelişmemesi ve zayıflamasıyla ilişkilendirilmekteydi. Kırk baskınlığını giderme yolunda da dinsel, büyüsel birtakım pratik ve uygulamalara baş vurulmaktaydı. Günümüzde artık bu türden uygulamalar yok denecek kadar azdır.</a:t>
            </a:r>
          </a:p>
          <a:p>
            <a:endParaRPr lang="tr-TR" dirty="0" smtClean="0"/>
          </a:p>
        </p:txBody>
      </p:sp>
    </p:spTree>
    <p:extLst>
      <p:ext uri="{BB962C8B-B14F-4D97-AF65-F5344CB8AC3E}">
        <p14:creationId xmlns:p14="http://schemas.microsoft.com/office/powerpoint/2010/main" val="23815685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648072"/>
          </a:xfrm>
        </p:spPr>
        <p:txBody>
          <a:bodyPr>
            <a:normAutofit fontScale="90000"/>
          </a:bodyPr>
          <a:lstStyle/>
          <a:p>
            <a:pPr algn="ctr"/>
            <a:r>
              <a:rPr lang="tr-TR" dirty="0" smtClean="0"/>
              <a:t>Kırklama</a:t>
            </a:r>
            <a:endParaRPr lang="tr-TR" dirty="0"/>
          </a:p>
        </p:txBody>
      </p:sp>
      <p:sp>
        <p:nvSpPr>
          <p:cNvPr id="3" name="İçerik Yer Tutucusu 2"/>
          <p:cNvSpPr>
            <a:spLocks noGrp="1"/>
          </p:cNvSpPr>
          <p:nvPr>
            <p:ph idx="1"/>
          </p:nvPr>
        </p:nvSpPr>
        <p:spPr>
          <a:xfrm>
            <a:off x="0" y="764704"/>
            <a:ext cx="9144000" cy="5976664"/>
          </a:xfrm>
        </p:spPr>
        <p:txBody>
          <a:bodyPr>
            <a:normAutofit/>
          </a:bodyPr>
          <a:lstStyle/>
          <a:p>
            <a:pPr marL="0" indent="0" algn="just">
              <a:buNone/>
            </a:pPr>
            <a:r>
              <a:rPr lang="tr-TR" dirty="0" smtClean="0"/>
              <a:t>	Loğusa ve kırklı çocuğa kırk basmaması için loğusanın ve çocuğun serbeste çıkması için; kırk gün içerisinde genellikle kadın ve çocuğun yıkanması biçiminde yapılan uygulamaya “kırklama” adı verilmektedir. Yaygın olarak kullanılan “kırklama” tanımlanmasının dışında bu olaya halk arasında; “kır dökme”, “kırk çıkarma” vb. adlar da tanımlanmaktadır.</a:t>
            </a:r>
          </a:p>
          <a:p>
            <a:pPr marL="0" indent="0" algn="just">
              <a:buNone/>
            </a:pPr>
            <a:r>
              <a:rPr lang="tr-TR" dirty="0" smtClean="0"/>
              <a:t>	Anadolu’da kırklama işlemi en yaygın olarak kırkıncı gün yapılmaktadır. Bu süre yörelere göre farklılık göstermekte; 7., 20., 30., 37., 39., 41. günlerde de kırklama yapılmaktadır. Bu işlem yörelere göre şekilde bazı farklılıklar gösteriyor olmasına karşın içerikte aynı amaca yönelik bir uygulamadır.</a:t>
            </a:r>
          </a:p>
          <a:p>
            <a:pPr marL="0" indent="0" algn="just">
              <a:buNone/>
            </a:pPr>
            <a:r>
              <a:rPr lang="tr-TR" dirty="0" smtClean="0"/>
              <a:t>	Doğumla ilgili adet ve uygulamalar içerisinde kırklama işlemini geçmişte olduğu gibi günümüzde de değişmez bir kural olarak geçerliliğini sürdürmektedir.</a:t>
            </a:r>
          </a:p>
        </p:txBody>
      </p:sp>
    </p:spTree>
    <p:extLst>
      <p:ext uri="{BB962C8B-B14F-4D97-AF65-F5344CB8AC3E}">
        <p14:creationId xmlns:p14="http://schemas.microsoft.com/office/powerpoint/2010/main" val="21411299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ÖRF </a:t>
            </a:r>
            <a:endParaRPr lang="tr-TR" dirty="0"/>
          </a:p>
        </p:txBody>
      </p:sp>
      <p:sp>
        <p:nvSpPr>
          <p:cNvPr id="3" name="İçerik Yer Tutucusu 2"/>
          <p:cNvSpPr>
            <a:spLocks noGrp="1"/>
          </p:cNvSpPr>
          <p:nvPr>
            <p:ph idx="1"/>
          </p:nvPr>
        </p:nvSpPr>
        <p:spPr/>
        <p:txBody>
          <a:bodyPr>
            <a:normAutofit fontScale="77500" lnSpcReduction="20000"/>
          </a:bodyPr>
          <a:lstStyle/>
          <a:p>
            <a:pPr algn="just"/>
            <a:r>
              <a:rPr lang="tr-TR" dirty="0" smtClean="0"/>
              <a:t>Örfler, çoğu zaman toplumun katı beklentileri olarak nitelenen birtakım örnek tutum ve davranışlardır. Örfler, aynı zamanda toplumu, herhangi bir değer sisteminin bünyesini oluşturan temel taşlarını da temsil ederler. Bu değerler sistemi, toplumsal yapının durumuna göre giderek özel bir hukuk sistemine göre ya da o sistemdeki bir yasa maddesine de gerekçe olur.</a:t>
            </a:r>
          </a:p>
          <a:p>
            <a:pPr algn="just"/>
            <a:r>
              <a:rPr lang="tr-TR" dirty="0" smtClean="0"/>
              <a:t>Örflerin bireyle birey, bireyle aile, bireyle komşular ve akrabalar, bireyle halk ve ulus arasındaki ilişkileri, davranışları, tutum ve tavırları düzenleyen ve belirleyen işlevleri vardır. Toplumun her üyesini sürekli olarak baskı altında tutan örfler, zorlayıcı yaptırıcı ya da yasaklayıcı yaptırımlarıyla bireyin grupla </a:t>
            </a:r>
            <a:r>
              <a:rPr lang="tr-TR" dirty="0" err="1" smtClean="0"/>
              <a:t>cemaatla</a:t>
            </a:r>
            <a:r>
              <a:rPr lang="tr-TR" dirty="0" smtClean="0"/>
              <a:t> ya da toplumla </a:t>
            </a:r>
            <a:r>
              <a:rPr lang="tr-TR" dirty="0" err="1" smtClean="0"/>
              <a:t>uygunlaşımını</a:t>
            </a:r>
            <a:r>
              <a:rPr lang="tr-TR" dirty="0" smtClean="0"/>
              <a:t> sağlarlar. Öte yandan cins, yaş, sınıf ve mesleklere göre belirlenmiş çeşitli örfler bunlar arasında bağlantıyı koruma, kollama, pekiştirme ve denetleme işlevleriyle de yüklüdürler.</a:t>
            </a:r>
          </a:p>
          <a:p>
            <a:pPr algn="just"/>
            <a:r>
              <a:rPr lang="tr-TR" dirty="0" smtClean="0"/>
              <a:t>Örflere karşı çıkma kimi toplumlarda yasaya karşı çıkmayla bir tutulur; hatta zaman zaman yasaların da üstünde tutularak katı ve </a:t>
            </a:r>
            <a:r>
              <a:rPr lang="tr-TR" dirty="0" err="1" smtClean="0"/>
              <a:t>bağışlamasız</a:t>
            </a:r>
            <a:r>
              <a:rPr lang="tr-TR" dirty="0" smtClean="0"/>
              <a:t> bir tutumla birey cezalandırılır.</a:t>
            </a:r>
          </a:p>
        </p:txBody>
      </p:sp>
    </p:spTree>
    <p:extLst>
      <p:ext uri="{BB962C8B-B14F-4D97-AF65-F5344CB8AC3E}">
        <p14:creationId xmlns:p14="http://schemas.microsoft.com/office/powerpoint/2010/main" val="15663757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576064"/>
          </a:xfrm>
        </p:spPr>
        <p:txBody>
          <a:bodyPr>
            <a:normAutofit fontScale="90000"/>
          </a:bodyPr>
          <a:lstStyle/>
          <a:p>
            <a:r>
              <a:rPr lang="tr-TR" dirty="0" smtClean="0"/>
              <a:t>ADET</a:t>
            </a:r>
            <a:endParaRPr lang="tr-TR" dirty="0"/>
          </a:p>
        </p:txBody>
      </p:sp>
      <p:sp>
        <p:nvSpPr>
          <p:cNvPr id="3" name="İçerik Yer Tutucusu 2"/>
          <p:cNvSpPr>
            <a:spLocks noGrp="1"/>
          </p:cNvSpPr>
          <p:nvPr>
            <p:ph idx="1"/>
          </p:nvPr>
        </p:nvSpPr>
        <p:spPr>
          <a:xfrm>
            <a:off x="107504" y="1052736"/>
            <a:ext cx="8928992" cy="5976664"/>
          </a:xfrm>
        </p:spPr>
        <p:txBody>
          <a:bodyPr>
            <a:normAutofit fontScale="32500" lnSpcReduction="20000"/>
          </a:bodyPr>
          <a:lstStyle/>
          <a:p>
            <a:pPr marL="0" indent="0" algn="just">
              <a:buNone/>
            </a:pPr>
            <a:r>
              <a:rPr lang="tr-TR" sz="6200" dirty="0" smtClean="0"/>
              <a:t>	Adetler, tıpkı örfler gibi birçok sosyal içerikli ilişkiyi düzenlemekte, yönetmekte ve denetlemektedirler. Toplumsal yaşamın düzenli gitmesinde, kuralların uygulanmasında adetler etkili olmaktadırlar; örneğin karşılama ve uğurlamalar; yemek ve sofra düzenleri; geçiş dönemleriyle ilgili kutlama ve kutsamalar; kız isteme, nişanlılık ve evlenme usulleri; cinsler, yaş grupları, meslek mensupları arasındaki ilişkilerin biçimleri; selamlaşma, hatır sorma sırasında uyulması gereken kurallar; bayramlar, mevsimler, önemli günlerle ilgili davranış biçimleri; 'yas alma', 'baş sağlığı dileme' gibi durumlarda söylenecek sözler, takınılacak tavırlar ve tutumlar adetlerin alanına girerler. </a:t>
            </a:r>
          </a:p>
          <a:p>
            <a:pPr marL="0" indent="0" algn="just">
              <a:buNone/>
            </a:pPr>
            <a:r>
              <a:rPr lang="tr-TR" sz="6200" dirty="0" smtClean="0"/>
              <a:t>	Adetler çeşitli kökenlerden kaynaklanmış ve biçimlenmişlerdir; bunlar içerisinde geçmiş zamanların yaşama biçimleri, dünya görüşleri, ilginç rastlantı ve olaylar önemli bir yer tutarlar. Bir toplumda, toplumun bütününü ilgilendiren adetler olduğu gibi, çeşitli mesleklerin, mezheplerin, etnik grupların vb. kendilerine özgü adetleri vardır. Adetlerin pratikteki uygulanışını giderek gelenekleşmesini sağlayan bu konuda bilinçli yada bilinçsiz görev üstlenen yaş ve cins gruplarıyla dinsel liderler, dernek yöneticileri, oyun grubu başkanları bulunmaktadır. Kimi adetler oldukça durağan ve sürekliyken, kimisi de zamanla değişebilen niteliktedir. Adetlerden bir bölümü toplumun büyük değişim çalkantısına ayak uydurarak özlerinde ve biçimlerinde sınırlı değişmelere uyarak benliklerini bir dereceye kadar korurken, bir bölümü de tıpkı canlı organizmalar gibi etkinliği ve diriliğini zamanla yitirerek gün gelir ortadan kalkarlar.</a:t>
            </a:r>
          </a:p>
          <a:p>
            <a:endParaRPr lang="tr-TR" dirty="0" smtClean="0"/>
          </a:p>
        </p:txBody>
      </p:sp>
    </p:spTree>
    <p:extLst>
      <p:ext uri="{BB962C8B-B14F-4D97-AF65-F5344CB8AC3E}">
        <p14:creationId xmlns:p14="http://schemas.microsoft.com/office/powerpoint/2010/main" val="8259072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3823"/>
            <a:ext cx="8229600" cy="1143000"/>
          </a:xfrm>
        </p:spPr>
        <p:txBody>
          <a:bodyPr/>
          <a:lstStyle/>
          <a:p>
            <a:r>
              <a:rPr lang="tr-TR" dirty="0" smtClean="0"/>
              <a:t>GELENEK</a:t>
            </a:r>
            <a:endParaRPr lang="tr-TR" dirty="0"/>
          </a:p>
        </p:txBody>
      </p:sp>
      <p:sp>
        <p:nvSpPr>
          <p:cNvPr id="3" name="İçerik Yer Tutucusu 2"/>
          <p:cNvSpPr>
            <a:spLocks noGrp="1"/>
          </p:cNvSpPr>
          <p:nvPr>
            <p:ph idx="1"/>
          </p:nvPr>
        </p:nvSpPr>
        <p:spPr>
          <a:xfrm>
            <a:off x="0" y="1052736"/>
            <a:ext cx="9144000" cy="5805264"/>
          </a:xfrm>
        </p:spPr>
        <p:txBody>
          <a:bodyPr>
            <a:normAutofit fontScale="92500" lnSpcReduction="20000"/>
          </a:bodyPr>
          <a:lstStyle/>
          <a:p>
            <a:pPr algn="just"/>
            <a:r>
              <a:rPr lang="tr-TR" dirty="0" smtClean="0"/>
              <a:t>Gelenekler </a:t>
            </a:r>
            <a:r>
              <a:rPr lang="tr-TR" b="1" dirty="0" smtClean="0"/>
              <a:t>geniş anlamıyla </a:t>
            </a:r>
            <a:r>
              <a:rPr lang="tr-TR" dirty="0" smtClean="0"/>
              <a:t>bir kuşaktan ötekine geçirilebilen bilgi, tasarım, boş inanç, yaşantı biçimi; daha geniş anlamıyla maddi olmayan kültürdür. </a:t>
            </a:r>
            <a:r>
              <a:rPr lang="tr-TR" b="1" dirty="0" smtClean="0"/>
              <a:t>Dar anlamda </a:t>
            </a:r>
            <a:r>
              <a:rPr lang="tr-TR" dirty="0" smtClean="0"/>
              <a:t>ise, kuşaklar boyunca bir toplumun örneğin kutsal yada politik işleri gibi önemli konulardaki görüşlerdir. Gelenekler sözlü ve yazılı olmak üzere iki bölüme ayrılırlar. Tıpkı adetler gibi, ama onlardan daha güçlü olarak toplumsal yaşamın düzenlenmesinde ve denetlenmesinde önemli rol oynarlar. Nitelikleri bakımından genellikle tutucu olan gelenekler aile, hukuk, din ve politika gibi toplumsal kurumlar üzerinde etkilidirler; bilim ve sanat, geleneklerin daha az etkisi altındadırlar. Bireyin bağlı bulunduğu grubun yada toplumun geleneklerine karşı çıkması, bu karşı çıkışın derecesine göre bireyin toplulukça </a:t>
            </a:r>
            <a:r>
              <a:rPr lang="tr-TR" dirty="0" err="1" smtClean="0"/>
              <a:t>afarozundan</a:t>
            </a:r>
            <a:r>
              <a:rPr lang="tr-TR" dirty="0" smtClean="0"/>
              <a:t> saldırıya uğramasına, hor görülmesinden alaya alınmasına kadar genişleyen tepki türlerinde biçimlenir. Geleneklerin tıpkı örfler gibi yasalarla belirlenmiş türleri vardır. Yasa, geleneklere ve onlara aykırı davranışlar için verilecek olan cezaları bir ölçüye sokmaya çalışır. Gelenekler, genellikle yasalardan çok daha geniş bir alanı yönetirler.</a:t>
            </a:r>
          </a:p>
        </p:txBody>
      </p:sp>
    </p:spTree>
    <p:extLst>
      <p:ext uri="{BB962C8B-B14F-4D97-AF65-F5344CB8AC3E}">
        <p14:creationId xmlns:p14="http://schemas.microsoft.com/office/powerpoint/2010/main" val="3021114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GÖRENEK</a:t>
            </a:r>
            <a:endParaRPr lang="tr-TR" dirty="0"/>
          </a:p>
        </p:txBody>
      </p:sp>
      <p:sp>
        <p:nvSpPr>
          <p:cNvPr id="3" name="İçerik Yer Tutucusu 2"/>
          <p:cNvSpPr>
            <a:spLocks noGrp="1"/>
          </p:cNvSpPr>
          <p:nvPr>
            <p:ph idx="1"/>
          </p:nvPr>
        </p:nvSpPr>
        <p:spPr/>
        <p:txBody>
          <a:bodyPr>
            <a:normAutofit fontScale="77500" lnSpcReduction="20000"/>
          </a:bodyPr>
          <a:lstStyle/>
          <a:p>
            <a:pPr algn="just"/>
            <a:r>
              <a:rPr lang="tr-TR" dirty="0" smtClean="0"/>
              <a:t>Göreneğin örfe, adete, geleneğe bakarak yaptırım gücü daha zayıftır. Örfteki yapılma zorunluğu, adet ve </a:t>
            </a:r>
            <a:r>
              <a:rPr lang="tr-TR" dirty="0" err="1" smtClean="0"/>
              <a:t>gelenekdeki</a:t>
            </a:r>
            <a:r>
              <a:rPr lang="tr-TR" dirty="0" smtClean="0"/>
              <a:t> yapılmalı özelliği görenekteki yapılabilme özelliğini alır. En yalın tanımıyla bir şeyi görüle geldiği gibi yapma alışkanlığı olan görenek, öteki sosyal alışkanlık gibi gerekli ve uygun görülenleri kapsar. Ama bunların mutlaka yerine getirilmesini istemez. Öteden beri yapıla gelmekte olan, fakat henüz adet durumunu kazanmamış olan bu davranış biçimlerine grubun, toplumun gelişmesine uygun yenilikler eklenir. Bunlar süreklilik kazandığı gibi, bir süre sonra ortadan kalkabilirler.</a:t>
            </a:r>
          </a:p>
          <a:p>
            <a:pPr algn="just"/>
            <a:r>
              <a:rPr lang="tr-TR" dirty="0" smtClean="0"/>
              <a:t>Görenekler, günlük yaşantımızın gerekli gördüğü ilişkilerin düzenlenmesinde, bireyler arasındaki sürtüşmeleri azaltmakta, toplumsal ilişkilerin kolaylaşmasında, belirleyici rol oynarlar. Komşu ziyaretlerinde, hasta yoklamalarında alış-verişte, ortak taşıtlara inip binmede, tanışma ve tanıştırılmalarda nasıl davranılacağını belirleyerek ilişkilerin düzenli gitmesine yardımcı olurlar.</a:t>
            </a:r>
          </a:p>
        </p:txBody>
      </p:sp>
    </p:spTree>
    <p:extLst>
      <p:ext uri="{BB962C8B-B14F-4D97-AF65-F5344CB8AC3E}">
        <p14:creationId xmlns:p14="http://schemas.microsoft.com/office/powerpoint/2010/main" val="3897828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229600" cy="1143000"/>
          </a:xfrm>
        </p:spPr>
        <p:txBody>
          <a:bodyPr>
            <a:normAutofit fontScale="90000"/>
          </a:bodyPr>
          <a:lstStyle/>
          <a:p>
            <a:r>
              <a:rPr lang="tr-TR" dirty="0" smtClean="0"/>
              <a:t>Halk Kültüründe Geçiş Dönemleri</a:t>
            </a:r>
            <a:endParaRPr lang="tr-TR" dirty="0"/>
          </a:p>
        </p:txBody>
      </p:sp>
      <p:sp>
        <p:nvSpPr>
          <p:cNvPr id="3" name="İçerik Yer Tutucusu 2"/>
          <p:cNvSpPr>
            <a:spLocks noGrp="1"/>
          </p:cNvSpPr>
          <p:nvPr>
            <p:ph idx="1"/>
          </p:nvPr>
        </p:nvSpPr>
        <p:spPr>
          <a:xfrm>
            <a:off x="457200" y="1916832"/>
            <a:ext cx="8229600" cy="4752528"/>
          </a:xfrm>
        </p:spPr>
        <p:txBody>
          <a:bodyPr>
            <a:normAutofit/>
          </a:bodyPr>
          <a:lstStyle/>
          <a:p>
            <a:pPr marL="0" indent="0" algn="just">
              <a:buNone/>
            </a:pPr>
            <a:r>
              <a:rPr lang="tr-TR" dirty="0" smtClean="0"/>
              <a:t>	Geçiş törenleri terimini ortaya koyan ve onu ilk kez tanımlayan ARNOLD </a:t>
            </a:r>
            <a:r>
              <a:rPr lang="tr-TR" dirty="0" err="1"/>
              <a:t>v</a:t>
            </a:r>
            <a:r>
              <a:rPr lang="tr-TR" dirty="0" err="1" smtClean="0"/>
              <a:t>on</a:t>
            </a:r>
            <a:r>
              <a:rPr lang="tr-TR" dirty="0" smtClean="0"/>
              <a:t> </a:t>
            </a:r>
            <a:r>
              <a:rPr lang="tr-TR" dirty="0" err="1" smtClean="0"/>
              <a:t>Gennep’e</a:t>
            </a:r>
            <a:r>
              <a:rPr lang="tr-TR" dirty="0" smtClean="0"/>
              <a:t> göre geçiş töreni, yer, durum (statü), sosyal pozisyon ve yaş ile ilgili değişmelere eşlik eden törenlerdir. (</a:t>
            </a:r>
            <a:r>
              <a:rPr lang="tr-TR" dirty="0" err="1" smtClean="0"/>
              <a:t>Jameson</a:t>
            </a:r>
            <a:r>
              <a:rPr lang="tr-TR" dirty="0" smtClean="0"/>
              <a:t>, 1972)</a:t>
            </a:r>
          </a:p>
          <a:p>
            <a:pPr marL="0" indent="0" algn="just">
              <a:buNone/>
            </a:pPr>
            <a:r>
              <a:rPr lang="tr-TR" dirty="0" smtClean="0"/>
              <a:t>	Geçiş dönemleri genellikle «statüdeki bir değişimin beraberinde getirdiği </a:t>
            </a:r>
            <a:r>
              <a:rPr lang="tr-TR" dirty="0" err="1" smtClean="0"/>
              <a:t>ritüeller»,»bireyin</a:t>
            </a:r>
            <a:r>
              <a:rPr lang="tr-TR" dirty="0" smtClean="0"/>
              <a:t> yaşamında önemli geçişlerde düzenlenen törenler» şeklinde tanımlanmaktadır.(Marshall, 1999)</a:t>
            </a:r>
          </a:p>
        </p:txBody>
      </p:sp>
    </p:spTree>
    <p:extLst>
      <p:ext uri="{BB962C8B-B14F-4D97-AF65-F5344CB8AC3E}">
        <p14:creationId xmlns:p14="http://schemas.microsoft.com/office/powerpoint/2010/main" val="39006702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476672"/>
            <a:ext cx="8928992" cy="6381328"/>
          </a:xfrm>
        </p:spPr>
        <p:txBody>
          <a:bodyPr>
            <a:normAutofit/>
          </a:bodyPr>
          <a:lstStyle/>
          <a:p>
            <a:pPr algn="just"/>
            <a:r>
              <a:rPr lang="tr-TR" dirty="0" smtClean="0"/>
              <a:t>İnsan hayatında başlıca üç önemli geçiş dönemi vardır:</a:t>
            </a:r>
          </a:p>
          <a:p>
            <a:pPr marL="0" indent="0" algn="just">
              <a:buNone/>
            </a:pPr>
            <a:r>
              <a:rPr lang="tr-TR" dirty="0" smtClean="0"/>
              <a:t>	-Doğum,</a:t>
            </a:r>
          </a:p>
          <a:p>
            <a:pPr marL="0" indent="0" algn="just">
              <a:buNone/>
            </a:pPr>
            <a:r>
              <a:rPr lang="tr-TR" dirty="0" smtClean="0"/>
              <a:t>	-Evlenme,</a:t>
            </a:r>
          </a:p>
          <a:p>
            <a:pPr marL="0" indent="0" algn="just">
              <a:buNone/>
            </a:pPr>
            <a:r>
              <a:rPr lang="tr-TR" dirty="0"/>
              <a:t>	</a:t>
            </a:r>
            <a:r>
              <a:rPr lang="tr-TR" dirty="0" smtClean="0"/>
              <a:t>-Ölüm.</a:t>
            </a:r>
          </a:p>
          <a:p>
            <a:pPr marL="0" indent="0" algn="just">
              <a:buNone/>
            </a:pPr>
            <a:r>
              <a:rPr lang="tr-TR" dirty="0" smtClean="0"/>
              <a:t>Her geçiş dönemi kendi bünyesi içerisinde birtakım alt bölümlere ve basamaklara ayrılır. Bu üç önemli aşamanın çevresinde birçok inanç, adet, töre, ayin, dinsel ve büyüsel özlü işlem kümelenerek söz konusu geçişleri bağlı bulundukları kültürlerin beklentilerine ve kalıplarına uygun bir biçimde yönetmektedir. Bunların hepsinin amacı da </a:t>
            </a:r>
            <a:r>
              <a:rPr lang="tr-TR" dirty="0"/>
              <a:t>k</a:t>
            </a:r>
            <a:r>
              <a:rPr lang="tr-TR" dirty="0" smtClean="0"/>
              <a:t>işinin bu geçiş dönemindeki yeni durumunu belirlemek, kutsamak, aynı zamanda da kişiyi bu sırada yoğunlaştığına inanılan  tehlikelerden ve zararlı etkilerden korumaktır. </a:t>
            </a:r>
            <a:endParaRPr lang="tr-TR" dirty="0"/>
          </a:p>
        </p:txBody>
      </p:sp>
    </p:spTree>
    <p:extLst>
      <p:ext uri="{BB962C8B-B14F-4D97-AF65-F5344CB8AC3E}">
        <p14:creationId xmlns:p14="http://schemas.microsoft.com/office/powerpoint/2010/main" val="18731409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772816"/>
            <a:ext cx="9036496" cy="4551784"/>
          </a:xfrm>
        </p:spPr>
        <p:txBody>
          <a:bodyPr>
            <a:normAutofit/>
          </a:bodyPr>
          <a:lstStyle/>
          <a:p>
            <a:pPr algn="just"/>
            <a:r>
              <a:rPr lang="tr-TR" dirty="0" smtClean="0"/>
              <a:t>Halk kültüründe geçiş dönemleriyle ilgili inanç, adet ve pratiklerin eski Türk kültürüyle bağları vardır. Araştırmacılar Orta Asya </a:t>
            </a:r>
            <a:r>
              <a:rPr lang="tr-TR" dirty="0"/>
              <a:t>T</a:t>
            </a:r>
            <a:r>
              <a:rPr lang="tr-TR" dirty="0" smtClean="0"/>
              <a:t>ürklerinin Animizm (Ruhçuluk), Türk doğacılığı olarak da adlandırılan Şamanizm, Budizm, Manihaizm inanç sistemlerine dahil olduklarında birleşiyorlar. Türkler geniş bir coğrafya ve kültür yelpazesi içindedir. Türkler İslami kültür dairesine girince kültür Anadolu’da yeniden şekillenmiştir.</a:t>
            </a:r>
            <a:endParaRPr lang="tr-TR" dirty="0"/>
          </a:p>
        </p:txBody>
      </p:sp>
    </p:spTree>
    <p:extLst>
      <p:ext uri="{BB962C8B-B14F-4D97-AF65-F5344CB8AC3E}">
        <p14:creationId xmlns:p14="http://schemas.microsoft.com/office/powerpoint/2010/main" val="14434717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370</TotalTime>
  <Words>956</Words>
  <Application>Microsoft Office PowerPoint</Application>
  <PresentationFormat>Ekran Gösterisi (4:3)</PresentationFormat>
  <Paragraphs>154</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Akış</vt:lpstr>
      <vt:lpstr>HALK KÜLTÜRÜNDE GEÇİŞ DÖNEMLERİ - YER DEĞİŞTİRME</vt:lpstr>
      <vt:lpstr>TÜRKLERDE ÖRF; ADET; GELENEK; GÖRENEK</vt:lpstr>
      <vt:lpstr>ÖRF </vt:lpstr>
      <vt:lpstr>ADET</vt:lpstr>
      <vt:lpstr>GELENEK</vt:lpstr>
      <vt:lpstr>GÖRENEK</vt:lpstr>
      <vt:lpstr>Halk Kültüründe Geçiş Dönemleri</vt:lpstr>
      <vt:lpstr>PowerPoint Sunusu</vt:lpstr>
      <vt:lpstr>PowerPoint Sunusu</vt:lpstr>
      <vt:lpstr>PowerPoint Sunusu</vt:lpstr>
      <vt:lpstr>PowerPoint Sunusu</vt:lpstr>
      <vt:lpstr>DOĞUM Doğum  Adetleri, İnanmaları ve Bunlara Bağlı Pratikler </vt:lpstr>
      <vt:lpstr>PowerPoint Sunusu</vt:lpstr>
      <vt:lpstr>I. DOĞUM ÖNCESİ</vt:lpstr>
      <vt:lpstr>Dinsel-Büyüsel Nitelikte Sağaltmalar</vt:lpstr>
      <vt:lpstr>B. GEBELİKTEN KORUNMA</vt:lpstr>
      <vt:lpstr>C. Çocuğun Sağlıklı Doğması ve Yaşaması İçin Uygulanan Pratikler</vt:lpstr>
      <vt:lpstr>D. AŞERME</vt:lpstr>
      <vt:lpstr>HAMİLELİK</vt:lpstr>
      <vt:lpstr>E. BEBEĞİN CİNSİYETİNİN TAYİNİ</vt:lpstr>
      <vt:lpstr>F. HAMİLE KADININ KAÇINMALARI VE YAPMASI UYGUN GÖRÜLEN BAZI DAVRANIŞLAR</vt:lpstr>
      <vt:lpstr>PowerPoint Sunusu</vt:lpstr>
      <vt:lpstr>2. DOĞUM SIRASI </vt:lpstr>
      <vt:lpstr>3. DOĞUM SONRASI</vt:lpstr>
      <vt:lpstr>Çocuğun Göbeği ve Eşi </vt:lpstr>
      <vt:lpstr>Loğusalık</vt:lpstr>
      <vt:lpstr>Al Karısı İnanışı</vt:lpstr>
      <vt:lpstr>Kırk Basması İnanışı</vt:lpstr>
      <vt:lpstr>Kırklama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YER DEĞİŞTİRME</dc:title>
  <dc:creator>HP</dc:creator>
  <cp:lastModifiedBy>Sevin ARSLAN</cp:lastModifiedBy>
  <cp:revision>38</cp:revision>
  <dcterms:created xsi:type="dcterms:W3CDTF">2015-02-09T15:03:53Z</dcterms:created>
  <dcterms:modified xsi:type="dcterms:W3CDTF">2023-10-16T06:37:35Z</dcterms:modified>
</cp:coreProperties>
</file>