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4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48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4" r:id="rId1"/>
  </p:sldMasterIdLst>
  <p:notesMasterIdLst>
    <p:notesMasterId r:id="rId58"/>
  </p:notesMasterIdLst>
  <p:handoutMasterIdLst>
    <p:handoutMasterId r:id="rId59"/>
  </p:handout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99" r:id="rId16"/>
    <p:sldId id="274" r:id="rId17"/>
    <p:sldId id="276" r:id="rId18"/>
    <p:sldId id="300" r:id="rId19"/>
    <p:sldId id="275" r:id="rId20"/>
    <p:sldId id="301" r:id="rId21"/>
    <p:sldId id="277" r:id="rId22"/>
    <p:sldId id="278" r:id="rId23"/>
    <p:sldId id="281" r:id="rId24"/>
    <p:sldId id="302" r:id="rId25"/>
    <p:sldId id="279" r:id="rId26"/>
    <p:sldId id="280" r:id="rId27"/>
    <p:sldId id="303" r:id="rId28"/>
    <p:sldId id="304" r:id="rId29"/>
    <p:sldId id="305" r:id="rId30"/>
    <p:sldId id="282" r:id="rId31"/>
    <p:sldId id="283" r:id="rId32"/>
    <p:sldId id="284" r:id="rId33"/>
    <p:sldId id="285" r:id="rId34"/>
    <p:sldId id="286" r:id="rId35"/>
    <p:sldId id="287" r:id="rId36"/>
    <p:sldId id="306" r:id="rId37"/>
    <p:sldId id="288" r:id="rId38"/>
    <p:sldId id="289" r:id="rId39"/>
    <p:sldId id="290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291" r:id="rId48"/>
    <p:sldId id="316" r:id="rId49"/>
    <p:sldId id="293" r:id="rId50"/>
    <p:sldId id="314" r:id="rId51"/>
    <p:sldId id="315" r:id="rId52"/>
    <p:sldId id="294" r:id="rId53"/>
    <p:sldId id="295" r:id="rId54"/>
    <p:sldId id="296" r:id="rId55"/>
    <p:sldId id="297" r:id="rId56"/>
    <p:sldId id="298" r:id="rId57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W" initials="AW" lastIdx="5" clrIdx="0">
    <p:extLst/>
  </p:cmAuthor>
  <p:cmAuthor id="2" name="mlarmon" initials="m" lastIdx="7" clrIdx="1">
    <p:extLst/>
  </p:cmAuthor>
  <p:cmAuthor id="3" name="Matt Will" initials="MW" lastIdx="4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C7683"/>
    <a:srgbClr val="992D4F"/>
    <a:srgbClr val="458B8A"/>
    <a:srgbClr val="FFFFFF"/>
    <a:srgbClr val="C0D5EA"/>
    <a:srgbClr val="CCECFF"/>
    <a:srgbClr val="85C2FF"/>
    <a:srgbClr val="91C9C8"/>
    <a:srgbClr val="9DCFCE"/>
    <a:srgbClr val="79B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32" autoAdjust="0"/>
    <p:restoredTop sz="94386" autoAdjust="0"/>
  </p:normalViewPr>
  <p:slideViewPr>
    <p:cSldViewPr>
      <p:cViewPr>
        <p:scale>
          <a:sx n="76" d="100"/>
          <a:sy n="76" d="100"/>
        </p:scale>
        <p:origin x="-984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50.xml"/><Relationship Id="rId3" Type="http://schemas.openxmlformats.org/officeDocument/2006/relationships/slide" Target="slides/slide28.xml"/><Relationship Id="rId7" Type="http://schemas.openxmlformats.org/officeDocument/2006/relationships/slide" Target="slides/slide46.xml"/><Relationship Id="rId2" Type="http://schemas.openxmlformats.org/officeDocument/2006/relationships/slide" Target="slides/slide27.xml"/><Relationship Id="rId1" Type="http://schemas.openxmlformats.org/officeDocument/2006/relationships/slide" Target="slides/slide26.xml"/><Relationship Id="rId6" Type="http://schemas.openxmlformats.org/officeDocument/2006/relationships/slide" Target="slides/slide45.xml"/><Relationship Id="rId5" Type="http://schemas.openxmlformats.org/officeDocument/2006/relationships/slide" Target="slides/slide44.xml"/><Relationship Id="rId4" Type="http://schemas.openxmlformats.org/officeDocument/2006/relationships/slide" Target="slides/slide29.xml"/><Relationship Id="rId9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BC43EF-2524-4950-8995-8DB3E4C8A7F9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CD45DA88-3C56-4767-AEAE-7A19419A1AA2}">
      <dgm:prSet phldrT="[Text]" custT="1"/>
      <dgm:spPr/>
      <dgm:t>
        <a:bodyPr/>
        <a:lstStyle/>
        <a:p>
          <a:r>
            <a:rPr lang="en-US" sz="2400" dirty="0">
              <a:latin typeface="Calibri" panose="020F0502020204030204" pitchFamily="34" charset="0"/>
            </a:rPr>
            <a:t>Future cash flow</a:t>
          </a:r>
        </a:p>
      </dgm:t>
    </dgm:pt>
    <dgm:pt modelId="{55CE242A-B575-4831-B919-655539B56E5D}" type="parTrans" cxnId="{E5309667-E986-406D-A4A2-DEDA46F60106}">
      <dgm:prSet/>
      <dgm:spPr/>
      <dgm:t>
        <a:bodyPr/>
        <a:lstStyle/>
        <a:p>
          <a:endParaRPr lang="en-US"/>
        </a:p>
      </dgm:t>
    </dgm:pt>
    <dgm:pt modelId="{ABAEF1D9-F5B0-4D5C-BA4A-8B2E622EE41C}" type="sibTrans" cxnId="{E5309667-E986-406D-A4A2-DEDA46F60106}">
      <dgm:prSet/>
      <dgm:spPr/>
      <dgm:t>
        <a:bodyPr/>
        <a:lstStyle/>
        <a:p>
          <a:endParaRPr lang="en-US"/>
        </a:p>
      </dgm:t>
    </dgm:pt>
    <dgm:pt modelId="{0AB341D2-C38D-4BA1-BA7F-0FD8B2587BAC}">
      <dgm:prSet phldrT="[Text]" custT="1"/>
      <dgm:spPr/>
      <dgm:t>
        <a:bodyPr/>
        <a:lstStyle/>
        <a:p>
          <a:r>
            <a:rPr lang="en-US" sz="2400" dirty="0">
              <a:latin typeface="Calibri" panose="020F0502020204030204" pitchFamily="34" charset="0"/>
            </a:rPr>
            <a:t>Present value</a:t>
          </a:r>
        </a:p>
      </dgm:t>
    </dgm:pt>
    <dgm:pt modelId="{448B4322-F2A2-43F4-9B3E-5366DEDDDCB2}" type="parTrans" cxnId="{0E0DA894-5E90-4782-9549-E125C6453AFC}">
      <dgm:prSet/>
      <dgm:spPr/>
      <dgm:t>
        <a:bodyPr/>
        <a:lstStyle/>
        <a:p>
          <a:endParaRPr lang="en-US"/>
        </a:p>
      </dgm:t>
    </dgm:pt>
    <dgm:pt modelId="{BD50AE23-78AF-4A69-B8B3-E753F0F8CACA}" type="sibTrans" cxnId="{0E0DA894-5E90-4782-9549-E125C6453AFC}">
      <dgm:prSet/>
      <dgm:spPr/>
      <dgm:t>
        <a:bodyPr/>
        <a:lstStyle/>
        <a:p>
          <a:endParaRPr lang="en-US"/>
        </a:p>
      </dgm:t>
    </dgm:pt>
    <dgm:pt modelId="{2BA96C19-D221-4E24-9078-DD7EF993C903}" type="pres">
      <dgm:prSet presAssocID="{5ABC43EF-2524-4950-8995-8DB3E4C8A7F9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n-US"/>
        </a:p>
      </dgm:t>
    </dgm:pt>
    <dgm:pt modelId="{B08A4775-0F5F-4AD8-9C6D-EF46230CC351}" type="pres">
      <dgm:prSet presAssocID="{5ABC43EF-2524-4950-8995-8DB3E4C8A7F9}" presName="arrowNode" presStyleLbl="node1" presStyleIdx="0" presStyleCnt="1"/>
      <dgm:spPr>
        <a:ln>
          <a:solidFill>
            <a:schemeClr val="accent2"/>
          </a:solidFill>
        </a:ln>
      </dgm:spPr>
    </dgm:pt>
    <dgm:pt modelId="{C063D38A-372B-451E-9022-D1F1B78B6DA4}" type="pres">
      <dgm:prSet presAssocID="{CD45DA88-3C56-4767-AEAE-7A19419A1AA2}" presName="txNode1" presStyleLbl="revTx" presStyleIdx="0" presStyleCnt="2" custScaleX="2161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125812-FFB5-4F67-89DD-ED37A3B805A4}" type="pres">
      <dgm:prSet presAssocID="{0AB341D2-C38D-4BA1-BA7F-0FD8B2587BAC}" presName="txNode2" presStyleLbl="revTx" presStyleIdx="1" presStyleCnt="2" custScaleX="2161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A9F8C3-DED7-48BC-B08C-48810681C85A}" type="presOf" srcId="{CD45DA88-3C56-4767-AEAE-7A19419A1AA2}" destId="{C063D38A-372B-451E-9022-D1F1B78B6DA4}" srcOrd="0" destOrd="0" presId="urn:microsoft.com/office/officeart/2009/3/layout/DescendingProcess"/>
    <dgm:cxn modelId="{032CE5D8-9A14-40A3-A127-20B084697090}" type="presOf" srcId="{0AB341D2-C38D-4BA1-BA7F-0FD8B2587BAC}" destId="{A6125812-FFB5-4F67-89DD-ED37A3B805A4}" srcOrd="0" destOrd="0" presId="urn:microsoft.com/office/officeart/2009/3/layout/DescendingProcess"/>
    <dgm:cxn modelId="{E5309667-E986-406D-A4A2-DEDA46F60106}" srcId="{5ABC43EF-2524-4950-8995-8DB3E4C8A7F9}" destId="{CD45DA88-3C56-4767-AEAE-7A19419A1AA2}" srcOrd="0" destOrd="0" parTransId="{55CE242A-B575-4831-B919-655539B56E5D}" sibTransId="{ABAEF1D9-F5B0-4D5C-BA4A-8B2E622EE41C}"/>
    <dgm:cxn modelId="{0E0DA894-5E90-4782-9549-E125C6453AFC}" srcId="{5ABC43EF-2524-4950-8995-8DB3E4C8A7F9}" destId="{0AB341D2-C38D-4BA1-BA7F-0FD8B2587BAC}" srcOrd="1" destOrd="0" parTransId="{448B4322-F2A2-43F4-9B3E-5366DEDDDCB2}" sibTransId="{BD50AE23-78AF-4A69-B8B3-E753F0F8CACA}"/>
    <dgm:cxn modelId="{E905F483-06A5-4659-9AEA-F75CFFB45D12}" type="presOf" srcId="{5ABC43EF-2524-4950-8995-8DB3E4C8A7F9}" destId="{2BA96C19-D221-4E24-9078-DD7EF993C903}" srcOrd="0" destOrd="0" presId="urn:microsoft.com/office/officeart/2009/3/layout/DescendingProcess"/>
    <dgm:cxn modelId="{71B3DBEA-A0FC-401A-8E4B-D420530C4D43}" type="presParOf" srcId="{2BA96C19-D221-4E24-9078-DD7EF993C903}" destId="{B08A4775-0F5F-4AD8-9C6D-EF46230CC351}" srcOrd="0" destOrd="0" presId="urn:microsoft.com/office/officeart/2009/3/layout/DescendingProcess"/>
    <dgm:cxn modelId="{2742287D-8A22-401E-8D49-5E795FEA74F3}" type="presParOf" srcId="{2BA96C19-D221-4E24-9078-DD7EF993C903}" destId="{C063D38A-372B-451E-9022-D1F1B78B6DA4}" srcOrd="1" destOrd="0" presId="urn:microsoft.com/office/officeart/2009/3/layout/DescendingProcess"/>
    <dgm:cxn modelId="{0AB8875F-F22D-4F5C-AEC3-080F8C5ACC5F}" type="presParOf" srcId="{2BA96C19-D221-4E24-9078-DD7EF993C903}" destId="{A6125812-FFB5-4F67-89DD-ED37A3B805A4}" srcOrd="2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1B9315E-50E3-4248-BFB3-D19886683C75}" type="doc">
      <dgm:prSet loTypeId="urn:microsoft.com/office/officeart/2005/8/layout/architecture+Icon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4BE0DA-4A6A-41E1-BEC8-6C0F5C8051F3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360</a:t>
          </a:r>
        </a:p>
      </dgm:t>
    </dgm:pt>
    <dgm:pt modelId="{6463E18F-0200-4DE5-863E-F9B20AACC932}" type="parTrans" cxnId="{C3ED2ADD-9596-440C-8E9A-6A9FC0715B0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DFB24EC-A8E9-4285-B3F8-7747F21250FF}" type="sibTrans" cxnId="{C3ED2ADD-9596-440C-8E9A-6A9FC0715B0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6ED17D8-BFDB-45DD-88A3-4D7B5FA3F9AB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400" dirty="0">
              <a:solidFill>
                <a:srgbClr val="FF0000"/>
              </a:solidFill>
              <a:latin typeface="Calibri" panose="020F0502020204030204" pitchFamily="34" charset="0"/>
            </a:rPr>
            <a:t>PMT</a:t>
          </a:r>
        </a:p>
      </dgm:t>
    </dgm:pt>
    <dgm:pt modelId="{C2FBA18A-3717-4895-9D36-17B0EB2F6ECB}" type="parTrans" cxnId="{3AEAC2AD-7076-438F-91AF-45C1A471D78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892305C-F301-4982-8699-8915516383B0}" type="sibTrans" cxnId="{3AEAC2AD-7076-438F-91AF-45C1A471D78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52E6FED-C1C7-49D4-855D-93B060C7FC6B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0</a:t>
          </a:r>
        </a:p>
      </dgm:t>
    </dgm:pt>
    <dgm:pt modelId="{DE1EEACC-AF4C-4FF7-B2B6-611C30BB9EA1}" type="parTrans" cxnId="{BA399FAB-A31F-4A0C-A728-4805FB7AEE6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A0DFA6D-8829-46A1-B5FD-F098EFB10D09}" type="sibTrans" cxnId="{BA399FAB-A31F-4A0C-A728-4805FB7AEE6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A3DB13B-4EB6-46DC-A19A-596A48E06D58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1</a:t>
          </a:r>
        </a:p>
      </dgm:t>
    </dgm:pt>
    <dgm:pt modelId="{053110FF-48B5-401F-AD38-DA505CB3F901}" type="parTrans" cxnId="{81930997-3F45-4AF1-8DE0-DD762E68D5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9AE99C6-FA2D-479F-B21B-7E217D8192B6}" type="sibTrans" cxnId="{81930997-3F45-4AF1-8DE0-DD762E68D5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FC5966D-3EDA-48A1-8683-53C35ACFA05D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</a:rPr>
            <a:t>100,000</a:t>
          </a:r>
        </a:p>
      </dgm:t>
    </dgm:pt>
    <dgm:pt modelId="{99D97CA8-3C0B-4A6E-BC80-75D5F8F5B3A1}" type="parTrans" cxnId="{5F84FC4F-E9A9-4CAD-8E50-91E9FCDBC53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6D2DFF4-24E7-4232-888C-8085834EABBA}" type="sibTrans" cxnId="{5F84FC4F-E9A9-4CAD-8E50-91E9FCDBC53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449EDB8-700A-463F-AFEB-50B40E9BF85F}" type="pres">
      <dgm:prSet presAssocID="{31B9315E-50E3-4248-BFB3-D19886683C7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2D2844A-0846-4AC1-A1C5-E287DC82169B}" type="pres">
      <dgm:prSet presAssocID="{EC4BE0DA-4A6A-41E1-BEC8-6C0F5C8051F3}" presName="vertOne" presStyleCnt="0"/>
      <dgm:spPr/>
    </dgm:pt>
    <dgm:pt modelId="{ACE7D0DB-4E8D-41E9-B875-F6C31EE7BFB9}" type="pres">
      <dgm:prSet presAssocID="{EC4BE0DA-4A6A-41E1-BEC8-6C0F5C8051F3}" presName="txOne" presStyleLbl="node0" presStyleIdx="0" presStyleCnt="5" custLinFactNeighborX="-7148" custLinFactNeighborY="73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13A8E3-01E9-4A07-87F1-3464EE790785}" type="pres">
      <dgm:prSet presAssocID="{EC4BE0DA-4A6A-41E1-BEC8-6C0F5C8051F3}" presName="horzOne" presStyleCnt="0"/>
      <dgm:spPr/>
    </dgm:pt>
    <dgm:pt modelId="{B7FE9624-1072-482C-8627-1942500ABEBF}" type="pres">
      <dgm:prSet presAssocID="{DDFB24EC-A8E9-4285-B3F8-7747F21250FF}" presName="sibSpaceOne" presStyleCnt="0"/>
      <dgm:spPr/>
    </dgm:pt>
    <dgm:pt modelId="{2311AABA-753E-4155-9119-E80627604A92}" type="pres">
      <dgm:prSet presAssocID="{4A3DB13B-4EB6-46DC-A19A-596A48E06D58}" presName="vertOne" presStyleCnt="0"/>
      <dgm:spPr/>
    </dgm:pt>
    <dgm:pt modelId="{77DDBEF9-6449-40B5-855B-1E6DADB97773}" type="pres">
      <dgm:prSet presAssocID="{4A3DB13B-4EB6-46DC-A19A-596A48E06D58}" presName="txOne" presStyleLbl="node0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C3192-D8EB-4E11-840E-0B488A3691B6}" type="pres">
      <dgm:prSet presAssocID="{4A3DB13B-4EB6-46DC-A19A-596A48E06D58}" presName="horzOne" presStyleCnt="0"/>
      <dgm:spPr/>
    </dgm:pt>
    <dgm:pt modelId="{9F9B5983-AB3C-4879-BCF8-17FCE729A6EB}" type="pres">
      <dgm:prSet presAssocID="{89AE99C6-FA2D-479F-B21B-7E217D8192B6}" presName="sibSpaceOne" presStyleCnt="0"/>
      <dgm:spPr/>
    </dgm:pt>
    <dgm:pt modelId="{7C93F165-C120-4069-A9A8-ABD4A6776319}" type="pres">
      <dgm:prSet presAssocID="{BFC5966D-3EDA-48A1-8683-53C35ACFA05D}" presName="vertOne" presStyleCnt="0"/>
      <dgm:spPr/>
    </dgm:pt>
    <dgm:pt modelId="{5611B0B4-729D-4974-B565-1CD295D9B294}" type="pres">
      <dgm:prSet presAssocID="{BFC5966D-3EDA-48A1-8683-53C35ACFA05D}" presName="txOne" presStyleLbl="node0" presStyleIdx="2" presStyleCnt="5" custLinFactNeighborX="3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070444-8A0C-4B60-B32E-3DDE174C9196}" type="pres">
      <dgm:prSet presAssocID="{BFC5966D-3EDA-48A1-8683-53C35ACFA05D}" presName="horzOne" presStyleCnt="0"/>
      <dgm:spPr/>
    </dgm:pt>
    <dgm:pt modelId="{CB48A514-99A1-43AD-8C2D-A7B31E445BF7}" type="pres">
      <dgm:prSet presAssocID="{A6D2DFF4-24E7-4232-888C-8085834EABBA}" presName="sibSpaceOne" presStyleCnt="0"/>
      <dgm:spPr/>
    </dgm:pt>
    <dgm:pt modelId="{A4C4A8B0-C3AF-4CB6-B13C-22197C6F220C}" type="pres">
      <dgm:prSet presAssocID="{76ED17D8-BFDB-45DD-88A3-4D7B5FA3F9AB}" presName="vertOne" presStyleCnt="0"/>
      <dgm:spPr/>
    </dgm:pt>
    <dgm:pt modelId="{6CB3CB65-5AF8-48CA-BC43-E018B99B7231}" type="pres">
      <dgm:prSet presAssocID="{76ED17D8-BFDB-45DD-88A3-4D7B5FA3F9AB}" presName="txOne" presStyleLbl="node0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550236-6945-4931-84DA-344BAC32EB20}" type="pres">
      <dgm:prSet presAssocID="{76ED17D8-BFDB-45DD-88A3-4D7B5FA3F9AB}" presName="horzOne" presStyleCnt="0"/>
      <dgm:spPr/>
    </dgm:pt>
    <dgm:pt modelId="{9DD16BBA-85C8-48DE-AD5A-7BDC415E6167}" type="pres">
      <dgm:prSet presAssocID="{9892305C-F301-4982-8699-8915516383B0}" presName="sibSpaceOne" presStyleCnt="0"/>
      <dgm:spPr/>
    </dgm:pt>
    <dgm:pt modelId="{58D79E1D-C512-44A4-A815-703EA20AFB1E}" type="pres">
      <dgm:prSet presAssocID="{352E6FED-C1C7-49D4-855D-93B060C7FC6B}" presName="vertOne" presStyleCnt="0"/>
      <dgm:spPr/>
    </dgm:pt>
    <dgm:pt modelId="{594F3660-6BC7-4FCD-B3EB-0455FB508567}" type="pres">
      <dgm:prSet presAssocID="{352E6FED-C1C7-49D4-855D-93B060C7FC6B}" presName="txOne" presStyleLbl="node0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998AC4-EA70-4FCE-9B42-336E9C17C595}" type="pres">
      <dgm:prSet presAssocID="{352E6FED-C1C7-49D4-855D-93B060C7FC6B}" presName="horzOne" presStyleCnt="0"/>
      <dgm:spPr/>
    </dgm:pt>
  </dgm:ptLst>
  <dgm:cxnLst>
    <dgm:cxn modelId="{E52439D6-C8C7-4726-9F25-185B16F97BFB}" type="presOf" srcId="{352E6FED-C1C7-49D4-855D-93B060C7FC6B}" destId="{594F3660-6BC7-4FCD-B3EB-0455FB508567}" srcOrd="0" destOrd="0" presId="urn:microsoft.com/office/officeart/2005/8/layout/architecture+Icon"/>
    <dgm:cxn modelId="{DD207823-7655-400D-9D07-74385BDAC95E}" type="presOf" srcId="{BFC5966D-3EDA-48A1-8683-53C35ACFA05D}" destId="{5611B0B4-729D-4974-B565-1CD295D9B294}" srcOrd="0" destOrd="0" presId="urn:microsoft.com/office/officeart/2005/8/layout/architecture+Icon"/>
    <dgm:cxn modelId="{BA399FAB-A31F-4A0C-A728-4805FB7AEE6C}" srcId="{31B9315E-50E3-4248-BFB3-D19886683C75}" destId="{352E6FED-C1C7-49D4-855D-93B060C7FC6B}" srcOrd="4" destOrd="0" parTransId="{DE1EEACC-AF4C-4FF7-B2B6-611C30BB9EA1}" sibTransId="{6A0DFA6D-8829-46A1-B5FD-F098EFB10D09}"/>
    <dgm:cxn modelId="{5154C825-C736-498D-9CE0-7619E6E96505}" type="presOf" srcId="{EC4BE0DA-4A6A-41E1-BEC8-6C0F5C8051F3}" destId="{ACE7D0DB-4E8D-41E9-B875-F6C31EE7BFB9}" srcOrd="0" destOrd="0" presId="urn:microsoft.com/office/officeart/2005/8/layout/architecture+Icon"/>
    <dgm:cxn modelId="{9A314807-07A9-4F41-B8CE-0D9648B1DE6A}" type="presOf" srcId="{31B9315E-50E3-4248-BFB3-D19886683C75}" destId="{4449EDB8-700A-463F-AFEB-50B40E9BF85F}" srcOrd="0" destOrd="0" presId="urn:microsoft.com/office/officeart/2005/8/layout/architecture+Icon"/>
    <dgm:cxn modelId="{5F84FC4F-E9A9-4CAD-8E50-91E9FCDBC539}" srcId="{31B9315E-50E3-4248-BFB3-D19886683C75}" destId="{BFC5966D-3EDA-48A1-8683-53C35ACFA05D}" srcOrd="2" destOrd="0" parTransId="{99D97CA8-3C0B-4A6E-BC80-75D5F8F5B3A1}" sibTransId="{A6D2DFF4-24E7-4232-888C-8085834EABBA}"/>
    <dgm:cxn modelId="{81930997-3F45-4AF1-8DE0-DD762E68D589}" srcId="{31B9315E-50E3-4248-BFB3-D19886683C75}" destId="{4A3DB13B-4EB6-46DC-A19A-596A48E06D58}" srcOrd="1" destOrd="0" parTransId="{053110FF-48B5-401F-AD38-DA505CB3F901}" sibTransId="{89AE99C6-FA2D-479F-B21B-7E217D8192B6}"/>
    <dgm:cxn modelId="{0AE6B1C4-FAD5-4FF8-A392-D3FF8D1B3180}" type="presOf" srcId="{76ED17D8-BFDB-45DD-88A3-4D7B5FA3F9AB}" destId="{6CB3CB65-5AF8-48CA-BC43-E018B99B7231}" srcOrd="0" destOrd="0" presId="urn:microsoft.com/office/officeart/2005/8/layout/architecture+Icon"/>
    <dgm:cxn modelId="{B8D4DA19-0560-447C-AFA1-50D5BB33D709}" type="presOf" srcId="{4A3DB13B-4EB6-46DC-A19A-596A48E06D58}" destId="{77DDBEF9-6449-40B5-855B-1E6DADB97773}" srcOrd="0" destOrd="0" presId="urn:microsoft.com/office/officeart/2005/8/layout/architecture+Icon"/>
    <dgm:cxn modelId="{C3ED2ADD-9596-440C-8E9A-6A9FC0715B0E}" srcId="{31B9315E-50E3-4248-BFB3-D19886683C75}" destId="{EC4BE0DA-4A6A-41E1-BEC8-6C0F5C8051F3}" srcOrd="0" destOrd="0" parTransId="{6463E18F-0200-4DE5-863E-F9B20AACC932}" sibTransId="{DDFB24EC-A8E9-4285-B3F8-7747F21250FF}"/>
    <dgm:cxn modelId="{3AEAC2AD-7076-438F-91AF-45C1A471D784}" srcId="{31B9315E-50E3-4248-BFB3-D19886683C75}" destId="{76ED17D8-BFDB-45DD-88A3-4D7B5FA3F9AB}" srcOrd="3" destOrd="0" parTransId="{C2FBA18A-3717-4895-9D36-17B0EB2F6ECB}" sibTransId="{9892305C-F301-4982-8699-8915516383B0}"/>
    <dgm:cxn modelId="{78A40872-F984-4925-9671-8F65FDFA8FA3}" type="presParOf" srcId="{4449EDB8-700A-463F-AFEB-50B40E9BF85F}" destId="{72D2844A-0846-4AC1-A1C5-E287DC82169B}" srcOrd="0" destOrd="0" presId="urn:microsoft.com/office/officeart/2005/8/layout/architecture+Icon"/>
    <dgm:cxn modelId="{960A9298-CBF4-4B91-A44A-C67730CDE7C7}" type="presParOf" srcId="{72D2844A-0846-4AC1-A1C5-E287DC82169B}" destId="{ACE7D0DB-4E8D-41E9-B875-F6C31EE7BFB9}" srcOrd="0" destOrd="0" presId="urn:microsoft.com/office/officeart/2005/8/layout/architecture+Icon"/>
    <dgm:cxn modelId="{361EF981-7984-4E64-9E28-A6985E532A79}" type="presParOf" srcId="{72D2844A-0846-4AC1-A1C5-E287DC82169B}" destId="{1513A8E3-01E9-4A07-87F1-3464EE790785}" srcOrd="1" destOrd="0" presId="urn:microsoft.com/office/officeart/2005/8/layout/architecture+Icon"/>
    <dgm:cxn modelId="{78B77A92-1A31-438B-81AC-A96849DAB671}" type="presParOf" srcId="{4449EDB8-700A-463F-AFEB-50B40E9BF85F}" destId="{B7FE9624-1072-482C-8627-1942500ABEBF}" srcOrd="1" destOrd="0" presId="urn:microsoft.com/office/officeart/2005/8/layout/architecture+Icon"/>
    <dgm:cxn modelId="{E8E61B97-3668-42A0-8FD8-1C584AE91652}" type="presParOf" srcId="{4449EDB8-700A-463F-AFEB-50B40E9BF85F}" destId="{2311AABA-753E-4155-9119-E80627604A92}" srcOrd="2" destOrd="0" presId="urn:microsoft.com/office/officeart/2005/8/layout/architecture+Icon"/>
    <dgm:cxn modelId="{E5036225-607F-44B1-BA24-D64A3A3133C6}" type="presParOf" srcId="{2311AABA-753E-4155-9119-E80627604A92}" destId="{77DDBEF9-6449-40B5-855B-1E6DADB97773}" srcOrd="0" destOrd="0" presId="urn:microsoft.com/office/officeart/2005/8/layout/architecture+Icon"/>
    <dgm:cxn modelId="{E0D5402D-CDD4-4A92-8B91-3E7EA97F03B4}" type="presParOf" srcId="{2311AABA-753E-4155-9119-E80627604A92}" destId="{2FAC3192-D8EB-4E11-840E-0B488A3691B6}" srcOrd="1" destOrd="0" presId="urn:microsoft.com/office/officeart/2005/8/layout/architecture+Icon"/>
    <dgm:cxn modelId="{5DBE70AD-94AA-4063-8021-C14D0C78D70D}" type="presParOf" srcId="{4449EDB8-700A-463F-AFEB-50B40E9BF85F}" destId="{9F9B5983-AB3C-4879-BCF8-17FCE729A6EB}" srcOrd="3" destOrd="0" presId="urn:microsoft.com/office/officeart/2005/8/layout/architecture+Icon"/>
    <dgm:cxn modelId="{9DA6F639-5C25-4F70-9435-47D3FDD1EA9C}" type="presParOf" srcId="{4449EDB8-700A-463F-AFEB-50B40E9BF85F}" destId="{7C93F165-C120-4069-A9A8-ABD4A6776319}" srcOrd="4" destOrd="0" presId="urn:microsoft.com/office/officeart/2005/8/layout/architecture+Icon"/>
    <dgm:cxn modelId="{D525C87C-AD18-4407-B784-EB512CB42348}" type="presParOf" srcId="{7C93F165-C120-4069-A9A8-ABD4A6776319}" destId="{5611B0B4-729D-4974-B565-1CD295D9B294}" srcOrd="0" destOrd="0" presId="urn:microsoft.com/office/officeart/2005/8/layout/architecture+Icon"/>
    <dgm:cxn modelId="{CE84FBDB-04EA-45DB-A15F-62D49109ABA7}" type="presParOf" srcId="{7C93F165-C120-4069-A9A8-ABD4A6776319}" destId="{51070444-8A0C-4B60-B32E-3DDE174C9196}" srcOrd="1" destOrd="0" presId="urn:microsoft.com/office/officeart/2005/8/layout/architecture+Icon"/>
    <dgm:cxn modelId="{FE657ABD-085F-437F-8A07-98044F28FADB}" type="presParOf" srcId="{4449EDB8-700A-463F-AFEB-50B40E9BF85F}" destId="{CB48A514-99A1-43AD-8C2D-A7B31E445BF7}" srcOrd="5" destOrd="0" presId="urn:microsoft.com/office/officeart/2005/8/layout/architecture+Icon"/>
    <dgm:cxn modelId="{0B50CFC6-CF54-4874-A51E-628B759F3AB7}" type="presParOf" srcId="{4449EDB8-700A-463F-AFEB-50B40E9BF85F}" destId="{A4C4A8B0-C3AF-4CB6-B13C-22197C6F220C}" srcOrd="6" destOrd="0" presId="urn:microsoft.com/office/officeart/2005/8/layout/architecture+Icon"/>
    <dgm:cxn modelId="{71767D5D-D456-4E12-BAC4-75904823B2DB}" type="presParOf" srcId="{A4C4A8B0-C3AF-4CB6-B13C-22197C6F220C}" destId="{6CB3CB65-5AF8-48CA-BC43-E018B99B7231}" srcOrd="0" destOrd="0" presId="urn:microsoft.com/office/officeart/2005/8/layout/architecture+Icon"/>
    <dgm:cxn modelId="{5096D111-DC40-4B3E-BDAA-C7CDBD4BB626}" type="presParOf" srcId="{A4C4A8B0-C3AF-4CB6-B13C-22197C6F220C}" destId="{A2550236-6945-4931-84DA-344BAC32EB20}" srcOrd="1" destOrd="0" presId="urn:microsoft.com/office/officeart/2005/8/layout/architecture+Icon"/>
    <dgm:cxn modelId="{A18ED5A5-223E-4B1F-8D8A-623EAE23588C}" type="presParOf" srcId="{4449EDB8-700A-463F-AFEB-50B40E9BF85F}" destId="{9DD16BBA-85C8-48DE-AD5A-7BDC415E6167}" srcOrd="7" destOrd="0" presId="urn:microsoft.com/office/officeart/2005/8/layout/architecture+Icon"/>
    <dgm:cxn modelId="{C7DABC0F-F286-4519-BB92-4FE13B179839}" type="presParOf" srcId="{4449EDB8-700A-463F-AFEB-50B40E9BF85F}" destId="{58D79E1D-C512-44A4-A815-703EA20AFB1E}" srcOrd="8" destOrd="0" presId="urn:microsoft.com/office/officeart/2005/8/layout/architecture+Icon"/>
    <dgm:cxn modelId="{24FABBAE-F9A9-4C0B-B677-BE673151902E}" type="presParOf" srcId="{58D79E1D-C512-44A4-A815-703EA20AFB1E}" destId="{594F3660-6BC7-4FCD-B3EB-0455FB508567}" srcOrd="0" destOrd="0" presId="urn:microsoft.com/office/officeart/2005/8/layout/architecture+Icon"/>
    <dgm:cxn modelId="{F01243F4-0C96-4FCF-AF99-825FA9B1F8FB}" type="presParOf" srcId="{58D79E1D-C512-44A4-A815-703EA20AFB1E}" destId="{08998AC4-EA70-4FCE-9B42-336E9C17C595}" srcOrd="1" destOrd="0" presId="urn:microsoft.com/office/officeart/2005/8/layout/architecture+Icon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1B9315E-50E3-4248-BFB3-D19886683C75}" type="doc">
      <dgm:prSet loTypeId="urn:microsoft.com/office/officeart/2005/8/layout/architecture+Icon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4BE0DA-4A6A-41E1-BEC8-6C0F5C8051F3}">
      <dgm:prSet phldrT="[Text]"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n</a:t>
          </a:r>
        </a:p>
      </dgm:t>
    </dgm:pt>
    <dgm:pt modelId="{6463E18F-0200-4DE5-863E-F9B20AACC932}" type="parTrans" cxnId="{C3ED2ADD-9596-440C-8E9A-6A9FC0715B0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DFB24EC-A8E9-4285-B3F8-7747F21250FF}" type="sibTrans" cxnId="{C3ED2ADD-9596-440C-8E9A-6A9FC0715B0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6ED17D8-BFDB-45DD-88A3-4D7B5FA3F9AB}">
      <dgm:prSet phldrT="[Text]"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PMT</a:t>
          </a:r>
        </a:p>
      </dgm:t>
    </dgm:pt>
    <dgm:pt modelId="{C2FBA18A-3717-4895-9D36-17B0EB2F6ECB}" type="parTrans" cxnId="{3AEAC2AD-7076-438F-91AF-45C1A471D78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892305C-F301-4982-8699-8915516383B0}" type="sibTrans" cxnId="{3AEAC2AD-7076-438F-91AF-45C1A471D78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52E6FED-C1C7-49D4-855D-93B060C7FC6B}">
      <dgm:prSet phldrT="[Text]"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FV</a:t>
          </a:r>
        </a:p>
      </dgm:t>
    </dgm:pt>
    <dgm:pt modelId="{DE1EEACC-AF4C-4FF7-B2B6-611C30BB9EA1}" type="parTrans" cxnId="{BA399FAB-A31F-4A0C-A728-4805FB7AEE6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A0DFA6D-8829-46A1-B5FD-F098EFB10D09}" type="sibTrans" cxnId="{BA399FAB-A31F-4A0C-A728-4805FB7AEE6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A3DB13B-4EB6-46DC-A19A-596A48E06D58}">
      <dgm:prSet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i</a:t>
          </a:r>
        </a:p>
      </dgm:t>
    </dgm:pt>
    <dgm:pt modelId="{053110FF-48B5-401F-AD38-DA505CB3F901}" type="parTrans" cxnId="{81930997-3F45-4AF1-8DE0-DD762E68D5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9AE99C6-FA2D-479F-B21B-7E217D8192B6}" type="sibTrans" cxnId="{81930997-3F45-4AF1-8DE0-DD762E68D5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FC5966D-3EDA-48A1-8683-53C35ACFA05D}">
      <dgm:prSet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PV</a:t>
          </a:r>
        </a:p>
      </dgm:t>
    </dgm:pt>
    <dgm:pt modelId="{99D97CA8-3C0B-4A6E-BC80-75D5F8F5B3A1}" type="parTrans" cxnId="{5F84FC4F-E9A9-4CAD-8E50-91E9FCDBC53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6D2DFF4-24E7-4232-888C-8085834EABBA}" type="sibTrans" cxnId="{5F84FC4F-E9A9-4CAD-8E50-91E9FCDBC53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449EDB8-700A-463F-AFEB-50B40E9BF85F}" type="pres">
      <dgm:prSet presAssocID="{31B9315E-50E3-4248-BFB3-D19886683C7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2D2844A-0846-4AC1-A1C5-E287DC82169B}" type="pres">
      <dgm:prSet presAssocID="{EC4BE0DA-4A6A-41E1-BEC8-6C0F5C8051F3}" presName="vertOne" presStyleCnt="0"/>
      <dgm:spPr/>
    </dgm:pt>
    <dgm:pt modelId="{ACE7D0DB-4E8D-41E9-B875-F6C31EE7BFB9}" type="pres">
      <dgm:prSet presAssocID="{EC4BE0DA-4A6A-41E1-BEC8-6C0F5C8051F3}" presName="txOne" presStyleLbl="node0" presStyleIdx="0" presStyleCnt="5" custLinFactNeighborX="-7148" custLinFactNeighborY="73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13A8E3-01E9-4A07-87F1-3464EE790785}" type="pres">
      <dgm:prSet presAssocID="{EC4BE0DA-4A6A-41E1-BEC8-6C0F5C8051F3}" presName="horzOne" presStyleCnt="0"/>
      <dgm:spPr/>
    </dgm:pt>
    <dgm:pt modelId="{B7FE9624-1072-482C-8627-1942500ABEBF}" type="pres">
      <dgm:prSet presAssocID="{DDFB24EC-A8E9-4285-B3F8-7747F21250FF}" presName="sibSpaceOne" presStyleCnt="0"/>
      <dgm:spPr/>
    </dgm:pt>
    <dgm:pt modelId="{2311AABA-753E-4155-9119-E80627604A92}" type="pres">
      <dgm:prSet presAssocID="{4A3DB13B-4EB6-46DC-A19A-596A48E06D58}" presName="vertOne" presStyleCnt="0"/>
      <dgm:spPr/>
    </dgm:pt>
    <dgm:pt modelId="{77DDBEF9-6449-40B5-855B-1E6DADB97773}" type="pres">
      <dgm:prSet presAssocID="{4A3DB13B-4EB6-46DC-A19A-596A48E06D58}" presName="txOne" presStyleLbl="node0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C3192-D8EB-4E11-840E-0B488A3691B6}" type="pres">
      <dgm:prSet presAssocID="{4A3DB13B-4EB6-46DC-A19A-596A48E06D58}" presName="horzOne" presStyleCnt="0"/>
      <dgm:spPr/>
    </dgm:pt>
    <dgm:pt modelId="{9F9B5983-AB3C-4879-BCF8-17FCE729A6EB}" type="pres">
      <dgm:prSet presAssocID="{89AE99C6-FA2D-479F-B21B-7E217D8192B6}" presName="sibSpaceOne" presStyleCnt="0"/>
      <dgm:spPr/>
    </dgm:pt>
    <dgm:pt modelId="{7C93F165-C120-4069-A9A8-ABD4A6776319}" type="pres">
      <dgm:prSet presAssocID="{BFC5966D-3EDA-48A1-8683-53C35ACFA05D}" presName="vertOne" presStyleCnt="0"/>
      <dgm:spPr/>
    </dgm:pt>
    <dgm:pt modelId="{5611B0B4-729D-4974-B565-1CD295D9B294}" type="pres">
      <dgm:prSet presAssocID="{BFC5966D-3EDA-48A1-8683-53C35ACFA05D}" presName="txOne" presStyleLbl="node0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070444-8A0C-4B60-B32E-3DDE174C9196}" type="pres">
      <dgm:prSet presAssocID="{BFC5966D-3EDA-48A1-8683-53C35ACFA05D}" presName="horzOne" presStyleCnt="0"/>
      <dgm:spPr/>
    </dgm:pt>
    <dgm:pt modelId="{CB48A514-99A1-43AD-8C2D-A7B31E445BF7}" type="pres">
      <dgm:prSet presAssocID="{A6D2DFF4-24E7-4232-888C-8085834EABBA}" presName="sibSpaceOne" presStyleCnt="0"/>
      <dgm:spPr/>
    </dgm:pt>
    <dgm:pt modelId="{A4C4A8B0-C3AF-4CB6-B13C-22197C6F220C}" type="pres">
      <dgm:prSet presAssocID="{76ED17D8-BFDB-45DD-88A3-4D7B5FA3F9AB}" presName="vertOne" presStyleCnt="0"/>
      <dgm:spPr/>
    </dgm:pt>
    <dgm:pt modelId="{6CB3CB65-5AF8-48CA-BC43-E018B99B7231}" type="pres">
      <dgm:prSet presAssocID="{76ED17D8-BFDB-45DD-88A3-4D7B5FA3F9AB}" presName="txOne" presStyleLbl="node0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550236-6945-4931-84DA-344BAC32EB20}" type="pres">
      <dgm:prSet presAssocID="{76ED17D8-BFDB-45DD-88A3-4D7B5FA3F9AB}" presName="horzOne" presStyleCnt="0"/>
      <dgm:spPr/>
    </dgm:pt>
    <dgm:pt modelId="{9DD16BBA-85C8-48DE-AD5A-7BDC415E6167}" type="pres">
      <dgm:prSet presAssocID="{9892305C-F301-4982-8699-8915516383B0}" presName="sibSpaceOne" presStyleCnt="0"/>
      <dgm:spPr/>
    </dgm:pt>
    <dgm:pt modelId="{58D79E1D-C512-44A4-A815-703EA20AFB1E}" type="pres">
      <dgm:prSet presAssocID="{352E6FED-C1C7-49D4-855D-93B060C7FC6B}" presName="vertOne" presStyleCnt="0"/>
      <dgm:spPr/>
    </dgm:pt>
    <dgm:pt modelId="{594F3660-6BC7-4FCD-B3EB-0455FB508567}" type="pres">
      <dgm:prSet presAssocID="{352E6FED-C1C7-49D4-855D-93B060C7FC6B}" presName="txOne" presStyleLbl="node0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998AC4-EA70-4FCE-9B42-336E9C17C595}" type="pres">
      <dgm:prSet presAssocID="{352E6FED-C1C7-49D4-855D-93B060C7FC6B}" presName="horzOne" presStyleCnt="0"/>
      <dgm:spPr/>
    </dgm:pt>
  </dgm:ptLst>
  <dgm:cxnLst>
    <dgm:cxn modelId="{05A65D7E-75E2-4AD7-95AF-9131DF8AB7A8}" type="presOf" srcId="{4A3DB13B-4EB6-46DC-A19A-596A48E06D58}" destId="{77DDBEF9-6449-40B5-855B-1E6DADB97773}" srcOrd="0" destOrd="0" presId="urn:microsoft.com/office/officeart/2005/8/layout/architecture+Icon"/>
    <dgm:cxn modelId="{69CE3AE5-4A82-4BB8-91B6-4C79A3840F11}" type="presOf" srcId="{BFC5966D-3EDA-48A1-8683-53C35ACFA05D}" destId="{5611B0B4-729D-4974-B565-1CD295D9B294}" srcOrd="0" destOrd="0" presId="urn:microsoft.com/office/officeart/2005/8/layout/architecture+Icon"/>
    <dgm:cxn modelId="{BA399FAB-A31F-4A0C-A728-4805FB7AEE6C}" srcId="{31B9315E-50E3-4248-BFB3-D19886683C75}" destId="{352E6FED-C1C7-49D4-855D-93B060C7FC6B}" srcOrd="4" destOrd="0" parTransId="{DE1EEACC-AF4C-4FF7-B2B6-611C30BB9EA1}" sibTransId="{6A0DFA6D-8829-46A1-B5FD-F098EFB10D09}"/>
    <dgm:cxn modelId="{D4559E35-405B-4A46-965E-EAE3F3D31E8A}" type="presOf" srcId="{76ED17D8-BFDB-45DD-88A3-4D7B5FA3F9AB}" destId="{6CB3CB65-5AF8-48CA-BC43-E018B99B7231}" srcOrd="0" destOrd="0" presId="urn:microsoft.com/office/officeart/2005/8/layout/architecture+Icon"/>
    <dgm:cxn modelId="{3E927D36-3239-4BF3-A11C-1FC37016C59D}" type="presOf" srcId="{31B9315E-50E3-4248-BFB3-D19886683C75}" destId="{4449EDB8-700A-463F-AFEB-50B40E9BF85F}" srcOrd="0" destOrd="0" presId="urn:microsoft.com/office/officeart/2005/8/layout/architecture+Icon"/>
    <dgm:cxn modelId="{54A0FBD7-C079-4DD9-9DAD-F3C20EFED98D}" type="presOf" srcId="{EC4BE0DA-4A6A-41E1-BEC8-6C0F5C8051F3}" destId="{ACE7D0DB-4E8D-41E9-B875-F6C31EE7BFB9}" srcOrd="0" destOrd="0" presId="urn:microsoft.com/office/officeart/2005/8/layout/architecture+Icon"/>
    <dgm:cxn modelId="{5F84FC4F-E9A9-4CAD-8E50-91E9FCDBC539}" srcId="{31B9315E-50E3-4248-BFB3-D19886683C75}" destId="{BFC5966D-3EDA-48A1-8683-53C35ACFA05D}" srcOrd="2" destOrd="0" parTransId="{99D97CA8-3C0B-4A6E-BC80-75D5F8F5B3A1}" sibTransId="{A6D2DFF4-24E7-4232-888C-8085834EABBA}"/>
    <dgm:cxn modelId="{81930997-3F45-4AF1-8DE0-DD762E68D589}" srcId="{31B9315E-50E3-4248-BFB3-D19886683C75}" destId="{4A3DB13B-4EB6-46DC-A19A-596A48E06D58}" srcOrd="1" destOrd="0" parTransId="{053110FF-48B5-401F-AD38-DA505CB3F901}" sibTransId="{89AE99C6-FA2D-479F-B21B-7E217D8192B6}"/>
    <dgm:cxn modelId="{2F05E729-749B-46C1-8674-01BA75A10291}" type="presOf" srcId="{352E6FED-C1C7-49D4-855D-93B060C7FC6B}" destId="{594F3660-6BC7-4FCD-B3EB-0455FB508567}" srcOrd="0" destOrd="0" presId="urn:microsoft.com/office/officeart/2005/8/layout/architecture+Icon"/>
    <dgm:cxn modelId="{C3ED2ADD-9596-440C-8E9A-6A9FC0715B0E}" srcId="{31B9315E-50E3-4248-BFB3-D19886683C75}" destId="{EC4BE0DA-4A6A-41E1-BEC8-6C0F5C8051F3}" srcOrd="0" destOrd="0" parTransId="{6463E18F-0200-4DE5-863E-F9B20AACC932}" sibTransId="{DDFB24EC-A8E9-4285-B3F8-7747F21250FF}"/>
    <dgm:cxn modelId="{3AEAC2AD-7076-438F-91AF-45C1A471D784}" srcId="{31B9315E-50E3-4248-BFB3-D19886683C75}" destId="{76ED17D8-BFDB-45DD-88A3-4D7B5FA3F9AB}" srcOrd="3" destOrd="0" parTransId="{C2FBA18A-3717-4895-9D36-17B0EB2F6ECB}" sibTransId="{9892305C-F301-4982-8699-8915516383B0}"/>
    <dgm:cxn modelId="{3E6B5E7F-2776-42D4-9E9A-307C7C4F0580}" type="presParOf" srcId="{4449EDB8-700A-463F-AFEB-50B40E9BF85F}" destId="{72D2844A-0846-4AC1-A1C5-E287DC82169B}" srcOrd="0" destOrd="0" presId="urn:microsoft.com/office/officeart/2005/8/layout/architecture+Icon"/>
    <dgm:cxn modelId="{2DFF3176-5CB0-4557-A1FB-F9A8EE72344C}" type="presParOf" srcId="{72D2844A-0846-4AC1-A1C5-E287DC82169B}" destId="{ACE7D0DB-4E8D-41E9-B875-F6C31EE7BFB9}" srcOrd="0" destOrd="0" presId="urn:microsoft.com/office/officeart/2005/8/layout/architecture+Icon"/>
    <dgm:cxn modelId="{74293063-B6F7-4BC0-9952-3BF029ED59E5}" type="presParOf" srcId="{72D2844A-0846-4AC1-A1C5-E287DC82169B}" destId="{1513A8E3-01E9-4A07-87F1-3464EE790785}" srcOrd="1" destOrd="0" presId="urn:microsoft.com/office/officeart/2005/8/layout/architecture+Icon"/>
    <dgm:cxn modelId="{F098602F-04E3-4E37-AA2D-CDD9EDCCAD4A}" type="presParOf" srcId="{4449EDB8-700A-463F-AFEB-50B40E9BF85F}" destId="{B7FE9624-1072-482C-8627-1942500ABEBF}" srcOrd="1" destOrd="0" presId="urn:microsoft.com/office/officeart/2005/8/layout/architecture+Icon"/>
    <dgm:cxn modelId="{070A8744-CCFB-45D8-A66E-92B37B826B7E}" type="presParOf" srcId="{4449EDB8-700A-463F-AFEB-50B40E9BF85F}" destId="{2311AABA-753E-4155-9119-E80627604A92}" srcOrd="2" destOrd="0" presId="urn:microsoft.com/office/officeart/2005/8/layout/architecture+Icon"/>
    <dgm:cxn modelId="{4DA6546F-DC89-49E1-B409-B283A3EBED8F}" type="presParOf" srcId="{2311AABA-753E-4155-9119-E80627604A92}" destId="{77DDBEF9-6449-40B5-855B-1E6DADB97773}" srcOrd="0" destOrd="0" presId="urn:microsoft.com/office/officeart/2005/8/layout/architecture+Icon"/>
    <dgm:cxn modelId="{383321D5-E97F-4669-BF6B-D38EB3529702}" type="presParOf" srcId="{2311AABA-753E-4155-9119-E80627604A92}" destId="{2FAC3192-D8EB-4E11-840E-0B488A3691B6}" srcOrd="1" destOrd="0" presId="urn:microsoft.com/office/officeart/2005/8/layout/architecture+Icon"/>
    <dgm:cxn modelId="{AEA50F67-B3AE-4EF0-98CC-E558BDFFD9B4}" type="presParOf" srcId="{4449EDB8-700A-463F-AFEB-50B40E9BF85F}" destId="{9F9B5983-AB3C-4879-BCF8-17FCE729A6EB}" srcOrd="3" destOrd="0" presId="urn:microsoft.com/office/officeart/2005/8/layout/architecture+Icon"/>
    <dgm:cxn modelId="{79830169-55A3-47FA-B8A0-54E99913BFC0}" type="presParOf" srcId="{4449EDB8-700A-463F-AFEB-50B40E9BF85F}" destId="{7C93F165-C120-4069-A9A8-ABD4A6776319}" srcOrd="4" destOrd="0" presId="urn:microsoft.com/office/officeart/2005/8/layout/architecture+Icon"/>
    <dgm:cxn modelId="{2328CD98-FE3C-4BBC-B33F-8DC98DF6DBF7}" type="presParOf" srcId="{7C93F165-C120-4069-A9A8-ABD4A6776319}" destId="{5611B0B4-729D-4974-B565-1CD295D9B294}" srcOrd="0" destOrd="0" presId="urn:microsoft.com/office/officeart/2005/8/layout/architecture+Icon"/>
    <dgm:cxn modelId="{71040BB6-82D5-4CF4-A671-D4C883BC3210}" type="presParOf" srcId="{7C93F165-C120-4069-A9A8-ABD4A6776319}" destId="{51070444-8A0C-4B60-B32E-3DDE174C9196}" srcOrd="1" destOrd="0" presId="urn:microsoft.com/office/officeart/2005/8/layout/architecture+Icon"/>
    <dgm:cxn modelId="{0A7ABDB6-55EF-4685-85AF-C03B91EFABCC}" type="presParOf" srcId="{4449EDB8-700A-463F-AFEB-50B40E9BF85F}" destId="{CB48A514-99A1-43AD-8C2D-A7B31E445BF7}" srcOrd="5" destOrd="0" presId="urn:microsoft.com/office/officeart/2005/8/layout/architecture+Icon"/>
    <dgm:cxn modelId="{2E1066D7-B377-4446-8F7C-FE3196617D25}" type="presParOf" srcId="{4449EDB8-700A-463F-AFEB-50B40E9BF85F}" destId="{A4C4A8B0-C3AF-4CB6-B13C-22197C6F220C}" srcOrd="6" destOrd="0" presId="urn:microsoft.com/office/officeart/2005/8/layout/architecture+Icon"/>
    <dgm:cxn modelId="{A4C53939-B44A-4FAD-8C20-23671034B357}" type="presParOf" srcId="{A4C4A8B0-C3AF-4CB6-B13C-22197C6F220C}" destId="{6CB3CB65-5AF8-48CA-BC43-E018B99B7231}" srcOrd="0" destOrd="0" presId="urn:microsoft.com/office/officeart/2005/8/layout/architecture+Icon"/>
    <dgm:cxn modelId="{EB373360-1DCA-4CB7-AB77-D8B8BDDEB9B8}" type="presParOf" srcId="{A4C4A8B0-C3AF-4CB6-B13C-22197C6F220C}" destId="{A2550236-6945-4931-84DA-344BAC32EB20}" srcOrd="1" destOrd="0" presId="urn:microsoft.com/office/officeart/2005/8/layout/architecture+Icon"/>
    <dgm:cxn modelId="{69D600D6-4534-4E3E-81DB-89862A8F4BE8}" type="presParOf" srcId="{4449EDB8-700A-463F-AFEB-50B40E9BF85F}" destId="{9DD16BBA-85C8-48DE-AD5A-7BDC415E6167}" srcOrd="7" destOrd="0" presId="urn:microsoft.com/office/officeart/2005/8/layout/architecture+Icon"/>
    <dgm:cxn modelId="{26017389-1285-4884-A3AA-D9F10832F38C}" type="presParOf" srcId="{4449EDB8-700A-463F-AFEB-50B40E9BF85F}" destId="{58D79E1D-C512-44A4-A815-703EA20AFB1E}" srcOrd="8" destOrd="0" presId="urn:microsoft.com/office/officeart/2005/8/layout/architecture+Icon"/>
    <dgm:cxn modelId="{09C2C605-A0C6-43C9-B282-95FA052D03A3}" type="presParOf" srcId="{58D79E1D-C512-44A4-A815-703EA20AFB1E}" destId="{594F3660-6BC7-4FCD-B3EB-0455FB508567}" srcOrd="0" destOrd="0" presId="urn:microsoft.com/office/officeart/2005/8/layout/architecture+Icon"/>
    <dgm:cxn modelId="{0CAD5666-F6DB-45E4-BADF-10EE1141153D}" type="presParOf" srcId="{58D79E1D-C512-44A4-A815-703EA20AFB1E}" destId="{08998AC4-EA70-4FCE-9B42-336E9C17C595}" srcOrd="1" destOrd="0" presId="urn:microsoft.com/office/officeart/2005/8/layout/architecture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1B9315E-50E3-4248-BFB3-D19886683C75}" type="doc">
      <dgm:prSet loTypeId="urn:microsoft.com/office/officeart/2005/8/layout/architecture+Icon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4BE0DA-4A6A-41E1-BEC8-6C0F5C8051F3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12</a:t>
          </a:r>
        </a:p>
      </dgm:t>
    </dgm:pt>
    <dgm:pt modelId="{6463E18F-0200-4DE5-863E-F9B20AACC932}" type="parTrans" cxnId="{C3ED2ADD-9596-440C-8E9A-6A9FC0715B0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DFB24EC-A8E9-4285-B3F8-7747F21250FF}" type="sibTrans" cxnId="{C3ED2ADD-9596-440C-8E9A-6A9FC0715B0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6ED17D8-BFDB-45DD-88A3-4D7B5FA3F9AB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  <a:latin typeface="Calibri" panose="020F0502020204030204" pitchFamily="34" charset="0"/>
            </a:rPr>
            <a:t>0</a:t>
          </a:r>
        </a:p>
      </dgm:t>
    </dgm:pt>
    <dgm:pt modelId="{C2FBA18A-3717-4895-9D36-17B0EB2F6ECB}" type="parTrans" cxnId="{3AEAC2AD-7076-438F-91AF-45C1A471D78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892305C-F301-4982-8699-8915516383B0}" type="sibTrans" cxnId="{3AEAC2AD-7076-438F-91AF-45C1A471D78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52E6FED-C1C7-49D4-855D-93B060C7FC6B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800" dirty="0">
              <a:solidFill>
                <a:srgbClr val="FF0000"/>
              </a:solidFill>
              <a:latin typeface="Calibri" panose="020F0502020204030204" pitchFamily="34" charset="0"/>
            </a:rPr>
            <a:t>FV</a:t>
          </a:r>
        </a:p>
      </dgm:t>
    </dgm:pt>
    <dgm:pt modelId="{DE1EEACC-AF4C-4FF7-B2B6-611C30BB9EA1}" type="parTrans" cxnId="{BA399FAB-A31F-4A0C-A728-4805FB7AEE6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A0DFA6D-8829-46A1-B5FD-F098EFB10D09}" type="sibTrans" cxnId="{BA399FAB-A31F-4A0C-A728-4805FB7AEE6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A3DB13B-4EB6-46DC-A19A-596A48E06D58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1</a:t>
          </a:r>
        </a:p>
      </dgm:t>
    </dgm:pt>
    <dgm:pt modelId="{053110FF-48B5-401F-AD38-DA505CB3F901}" type="parTrans" cxnId="{81930997-3F45-4AF1-8DE0-DD762E68D5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9AE99C6-FA2D-479F-B21B-7E217D8192B6}" type="sibTrans" cxnId="{81930997-3F45-4AF1-8DE0-DD762E68D5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FC5966D-3EDA-48A1-8683-53C35ACFA05D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-1</a:t>
          </a:r>
        </a:p>
      </dgm:t>
    </dgm:pt>
    <dgm:pt modelId="{99D97CA8-3C0B-4A6E-BC80-75D5F8F5B3A1}" type="parTrans" cxnId="{5F84FC4F-E9A9-4CAD-8E50-91E9FCDBC53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6D2DFF4-24E7-4232-888C-8085834EABBA}" type="sibTrans" cxnId="{5F84FC4F-E9A9-4CAD-8E50-91E9FCDBC53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449EDB8-700A-463F-AFEB-50B40E9BF85F}" type="pres">
      <dgm:prSet presAssocID="{31B9315E-50E3-4248-BFB3-D19886683C7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2D2844A-0846-4AC1-A1C5-E287DC82169B}" type="pres">
      <dgm:prSet presAssocID="{EC4BE0DA-4A6A-41E1-BEC8-6C0F5C8051F3}" presName="vertOne" presStyleCnt="0"/>
      <dgm:spPr/>
    </dgm:pt>
    <dgm:pt modelId="{ACE7D0DB-4E8D-41E9-B875-F6C31EE7BFB9}" type="pres">
      <dgm:prSet presAssocID="{EC4BE0DA-4A6A-41E1-BEC8-6C0F5C8051F3}" presName="txOne" presStyleLbl="node0" presStyleIdx="0" presStyleCnt="5" custLinFactNeighborX="-7148" custLinFactNeighborY="73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13A8E3-01E9-4A07-87F1-3464EE790785}" type="pres">
      <dgm:prSet presAssocID="{EC4BE0DA-4A6A-41E1-BEC8-6C0F5C8051F3}" presName="horzOne" presStyleCnt="0"/>
      <dgm:spPr/>
    </dgm:pt>
    <dgm:pt modelId="{B7FE9624-1072-482C-8627-1942500ABEBF}" type="pres">
      <dgm:prSet presAssocID="{DDFB24EC-A8E9-4285-B3F8-7747F21250FF}" presName="sibSpaceOne" presStyleCnt="0"/>
      <dgm:spPr/>
    </dgm:pt>
    <dgm:pt modelId="{2311AABA-753E-4155-9119-E80627604A92}" type="pres">
      <dgm:prSet presAssocID="{4A3DB13B-4EB6-46DC-A19A-596A48E06D58}" presName="vertOne" presStyleCnt="0"/>
      <dgm:spPr/>
    </dgm:pt>
    <dgm:pt modelId="{77DDBEF9-6449-40B5-855B-1E6DADB97773}" type="pres">
      <dgm:prSet presAssocID="{4A3DB13B-4EB6-46DC-A19A-596A48E06D58}" presName="txOne" presStyleLbl="node0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C3192-D8EB-4E11-840E-0B488A3691B6}" type="pres">
      <dgm:prSet presAssocID="{4A3DB13B-4EB6-46DC-A19A-596A48E06D58}" presName="horzOne" presStyleCnt="0"/>
      <dgm:spPr/>
    </dgm:pt>
    <dgm:pt modelId="{9F9B5983-AB3C-4879-BCF8-17FCE729A6EB}" type="pres">
      <dgm:prSet presAssocID="{89AE99C6-FA2D-479F-B21B-7E217D8192B6}" presName="sibSpaceOne" presStyleCnt="0"/>
      <dgm:spPr/>
    </dgm:pt>
    <dgm:pt modelId="{7C93F165-C120-4069-A9A8-ABD4A6776319}" type="pres">
      <dgm:prSet presAssocID="{BFC5966D-3EDA-48A1-8683-53C35ACFA05D}" presName="vertOne" presStyleCnt="0"/>
      <dgm:spPr/>
    </dgm:pt>
    <dgm:pt modelId="{5611B0B4-729D-4974-B565-1CD295D9B294}" type="pres">
      <dgm:prSet presAssocID="{BFC5966D-3EDA-48A1-8683-53C35ACFA05D}" presName="txOne" presStyleLbl="node0" presStyleIdx="2" presStyleCnt="5" custLinFactNeighborX="3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070444-8A0C-4B60-B32E-3DDE174C9196}" type="pres">
      <dgm:prSet presAssocID="{BFC5966D-3EDA-48A1-8683-53C35ACFA05D}" presName="horzOne" presStyleCnt="0"/>
      <dgm:spPr/>
    </dgm:pt>
    <dgm:pt modelId="{CB48A514-99A1-43AD-8C2D-A7B31E445BF7}" type="pres">
      <dgm:prSet presAssocID="{A6D2DFF4-24E7-4232-888C-8085834EABBA}" presName="sibSpaceOne" presStyleCnt="0"/>
      <dgm:spPr/>
    </dgm:pt>
    <dgm:pt modelId="{A4C4A8B0-C3AF-4CB6-B13C-22197C6F220C}" type="pres">
      <dgm:prSet presAssocID="{76ED17D8-BFDB-45DD-88A3-4D7B5FA3F9AB}" presName="vertOne" presStyleCnt="0"/>
      <dgm:spPr/>
    </dgm:pt>
    <dgm:pt modelId="{6CB3CB65-5AF8-48CA-BC43-E018B99B7231}" type="pres">
      <dgm:prSet presAssocID="{76ED17D8-BFDB-45DD-88A3-4D7B5FA3F9AB}" presName="txOne" presStyleLbl="node0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550236-6945-4931-84DA-344BAC32EB20}" type="pres">
      <dgm:prSet presAssocID="{76ED17D8-BFDB-45DD-88A3-4D7B5FA3F9AB}" presName="horzOne" presStyleCnt="0"/>
      <dgm:spPr/>
    </dgm:pt>
    <dgm:pt modelId="{9DD16BBA-85C8-48DE-AD5A-7BDC415E6167}" type="pres">
      <dgm:prSet presAssocID="{9892305C-F301-4982-8699-8915516383B0}" presName="sibSpaceOne" presStyleCnt="0"/>
      <dgm:spPr/>
    </dgm:pt>
    <dgm:pt modelId="{58D79E1D-C512-44A4-A815-703EA20AFB1E}" type="pres">
      <dgm:prSet presAssocID="{352E6FED-C1C7-49D4-855D-93B060C7FC6B}" presName="vertOne" presStyleCnt="0"/>
      <dgm:spPr/>
    </dgm:pt>
    <dgm:pt modelId="{594F3660-6BC7-4FCD-B3EB-0455FB508567}" type="pres">
      <dgm:prSet presAssocID="{352E6FED-C1C7-49D4-855D-93B060C7FC6B}" presName="txOne" presStyleLbl="node0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998AC4-EA70-4FCE-9B42-336E9C17C595}" type="pres">
      <dgm:prSet presAssocID="{352E6FED-C1C7-49D4-855D-93B060C7FC6B}" presName="horzOne" presStyleCnt="0"/>
      <dgm:spPr/>
    </dgm:pt>
  </dgm:ptLst>
  <dgm:cxnLst>
    <dgm:cxn modelId="{052E9F86-91FA-4992-BEBE-A220C55EBEEC}" type="presOf" srcId="{352E6FED-C1C7-49D4-855D-93B060C7FC6B}" destId="{594F3660-6BC7-4FCD-B3EB-0455FB508567}" srcOrd="0" destOrd="0" presId="urn:microsoft.com/office/officeart/2005/8/layout/architecture+Icon"/>
    <dgm:cxn modelId="{C3ED2ADD-9596-440C-8E9A-6A9FC0715B0E}" srcId="{31B9315E-50E3-4248-BFB3-D19886683C75}" destId="{EC4BE0DA-4A6A-41E1-BEC8-6C0F5C8051F3}" srcOrd="0" destOrd="0" parTransId="{6463E18F-0200-4DE5-863E-F9B20AACC932}" sibTransId="{DDFB24EC-A8E9-4285-B3F8-7747F21250FF}"/>
    <dgm:cxn modelId="{3AEAC2AD-7076-438F-91AF-45C1A471D784}" srcId="{31B9315E-50E3-4248-BFB3-D19886683C75}" destId="{76ED17D8-BFDB-45DD-88A3-4D7B5FA3F9AB}" srcOrd="3" destOrd="0" parTransId="{C2FBA18A-3717-4895-9D36-17B0EB2F6ECB}" sibTransId="{9892305C-F301-4982-8699-8915516383B0}"/>
    <dgm:cxn modelId="{E6D2CAED-B13E-47F1-A762-E0826E7614BF}" type="presOf" srcId="{EC4BE0DA-4A6A-41E1-BEC8-6C0F5C8051F3}" destId="{ACE7D0DB-4E8D-41E9-B875-F6C31EE7BFB9}" srcOrd="0" destOrd="0" presId="urn:microsoft.com/office/officeart/2005/8/layout/architecture+Icon"/>
    <dgm:cxn modelId="{426216AF-2DC0-443F-9288-D42C177ED9C5}" type="presOf" srcId="{31B9315E-50E3-4248-BFB3-D19886683C75}" destId="{4449EDB8-700A-463F-AFEB-50B40E9BF85F}" srcOrd="0" destOrd="0" presId="urn:microsoft.com/office/officeart/2005/8/layout/architecture+Icon"/>
    <dgm:cxn modelId="{81930997-3F45-4AF1-8DE0-DD762E68D589}" srcId="{31B9315E-50E3-4248-BFB3-D19886683C75}" destId="{4A3DB13B-4EB6-46DC-A19A-596A48E06D58}" srcOrd="1" destOrd="0" parTransId="{053110FF-48B5-401F-AD38-DA505CB3F901}" sibTransId="{89AE99C6-FA2D-479F-B21B-7E217D8192B6}"/>
    <dgm:cxn modelId="{F29754FD-448A-4EAE-8AAD-953163F19B25}" type="presOf" srcId="{76ED17D8-BFDB-45DD-88A3-4D7B5FA3F9AB}" destId="{6CB3CB65-5AF8-48CA-BC43-E018B99B7231}" srcOrd="0" destOrd="0" presId="urn:microsoft.com/office/officeart/2005/8/layout/architecture+Icon"/>
    <dgm:cxn modelId="{C573CDEB-18A8-4B18-91AC-38B0AEC726F3}" type="presOf" srcId="{4A3DB13B-4EB6-46DC-A19A-596A48E06D58}" destId="{77DDBEF9-6449-40B5-855B-1E6DADB97773}" srcOrd="0" destOrd="0" presId="urn:microsoft.com/office/officeart/2005/8/layout/architecture+Icon"/>
    <dgm:cxn modelId="{B444C392-F555-40B3-8AE8-083ECE9A606A}" type="presOf" srcId="{BFC5966D-3EDA-48A1-8683-53C35ACFA05D}" destId="{5611B0B4-729D-4974-B565-1CD295D9B294}" srcOrd="0" destOrd="0" presId="urn:microsoft.com/office/officeart/2005/8/layout/architecture+Icon"/>
    <dgm:cxn modelId="{5F84FC4F-E9A9-4CAD-8E50-91E9FCDBC539}" srcId="{31B9315E-50E3-4248-BFB3-D19886683C75}" destId="{BFC5966D-3EDA-48A1-8683-53C35ACFA05D}" srcOrd="2" destOrd="0" parTransId="{99D97CA8-3C0B-4A6E-BC80-75D5F8F5B3A1}" sibTransId="{A6D2DFF4-24E7-4232-888C-8085834EABBA}"/>
    <dgm:cxn modelId="{BA399FAB-A31F-4A0C-A728-4805FB7AEE6C}" srcId="{31B9315E-50E3-4248-BFB3-D19886683C75}" destId="{352E6FED-C1C7-49D4-855D-93B060C7FC6B}" srcOrd="4" destOrd="0" parTransId="{DE1EEACC-AF4C-4FF7-B2B6-611C30BB9EA1}" sibTransId="{6A0DFA6D-8829-46A1-B5FD-F098EFB10D09}"/>
    <dgm:cxn modelId="{120ABBB3-DE72-4CBB-A0FB-E95FADEE0535}" type="presParOf" srcId="{4449EDB8-700A-463F-AFEB-50B40E9BF85F}" destId="{72D2844A-0846-4AC1-A1C5-E287DC82169B}" srcOrd="0" destOrd="0" presId="urn:microsoft.com/office/officeart/2005/8/layout/architecture+Icon"/>
    <dgm:cxn modelId="{A4542741-CBD4-4543-856F-11586493154F}" type="presParOf" srcId="{72D2844A-0846-4AC1-A1C5-E287DC82169B}" destId="{ACE7D0DB-4E8D-41E9-B875-F6C31EE7BFB9}" srcOrd="0" destOrd="0" presId="urn:microsoft.com/office/officeart/2005/8/layout/architecture+Icon"/>
    <dgm:cxn modelId="{5A656D3C-C049-4BE3-8A0E-E0DCE47F7B2F}" type="presParOf" srcId="{72D2844A-0846-4AC1-A1C5-E287DC82169B}" destId="{1513A8E3-01E9-4A07-87F1-3464EE790785}" srcOrd="1" destOrd="0" presId="urn:microsoft.com/office/officeart/2005/8/layout/architecture+Icon"/>
    <dgm:cxn modelId="{37ABC532-AC74-4FB6-AA80-A93982BDF541}" type="presParOf" srcId="{4449EDB8-700A-463F-AFEB-50B40E9BF85F}" destId="{B7FE9624-1072-482C-8627-1942500ABEBF}" srcOrd="1" destOrd="0" presId="urn:microsoft.com/office/officeart/2005/8/layout/architecture+Icon"/>
    <dgm:cxn modelId="{A32466AB-1904-4B41-A0E7-97CF1E6AE749}" type="presParOf" srcId="{4449EDB8-700A-463F-AFEB-50B40E9BF85F}" destId="{2311AABA-753E-4155-9119-E80627604A92}" srcOrd="2" destOrd="0" presId="urn:microsoft.com/office/officeart/2005/8/layout/architecture+Icon"/>
    <dgm:cxn modelId="{51A89312-9B7C-457A-B302-392DD7AE45FB}" type="presParOf" srcId="{2311AABA-753E-4155-9119-E80627604A92}" destId="{77DDBEF9-6449-40B5-855B-1E6DADB97773}" srcOrd="0" destOrd="0" presId="urn:microsoft.com/office/officeart/2005/8/layout/architecture+Icon"/>
    <dgm:cxn modelId="{36AA9123-E9DA-409C-94A9-BC0C4AF39A98}" type="presParOf" srcId="{2311AABA-753E-4155-9119-E80627604A92}" destId="{2FAC3192-D8EB-4E11-840E-0B488A3691B6}" srcOrd="1" destOrd="0" presId="urn:microsoft.com/office/officeart/2005/8/layout/architecture+Icon"/>
    <dgm:cxn modelId="{4937A54C-180D-40FF-B72B-A6831C702DA8}" type="presParOf" srcId="{4449EDB8-700A-463F-AFEB-50B40E9BF85F}" destId="{9F9B5983-AB3C-4879-BCF8-17FCE729A6EB}" srcOrd="3" destOrd="0" presId="urn:microsoft.com/office/officeart/2005/8/layout/architecture+Icon"/>
    <dgm:cxn modelId="{685A8C67-D0A1-41CC-9644-7AC26393DAEE}" type="presParOf" srcId="{4449EDB8-700A-463F-AFEB-50B40E9BF85F}" destId="{7C93F165-C120-4069-A9A8-ABD4A6776319}" srcOrd="4" destOrd="0" presId="urn:microsoft.com/office/officeart/2005/8/layout/architecture+Icon"/>
    <dgm:cxn modelId="{0998A3C0-A86D-4D2B-8EDB-11839B29C5BF}" type="presParOf" srcId="{7C93F165-C120-4069-A9A8-ABD4A6776319}" destId="{5611B0B4-729D-4974-B565-1CD295D9B294}" srcOrd="0" destOrd="0" presId="urn:microsoft.com/office/officeart/2005/8/layout/architecture+Icon"/>
    <dgm:cxn modelId="{5E7E46F9-FC16-4E94-BAD6-7F082E387A8D}" type="presParOf" srcId="{7C93F165-C120-4069-A9A8-ABD4A6776319}" destId="{51070444-8A0C-4B60-B32E-3DDE174C9196}" srcOrd="1" destOrd="0" presId="urn:microsoft.com/office/officeart/2005/8/layout/architecture+Icon"/>
    <dgm:cxn modelId="{C48D33A5-6796-454E-9CF7-C10A585BFEBF}" type="presParOf" srcId="{4449EDB8-700A-463F-AFEB-50B40E9BF85F}" destId="{CB48A514-99A1-43AD-8C2D-A7B31E445BF7}" srcOrd="5" destOrd="0" presId="urn:microsoft.com/office/officeart/2005/8/layout/architecture+Icon"/>
    <dgm:cxn modelId="{1BE87D35-BB5D-4700-9AEF-01F6FB207B5C}" type="presParOf" srcId="{4449EDB8-700A-463F-AFEB-50B40E9BF85F}" destId="{A4C4A8B0-C3AF-4CB6-B13C-22197C6F220C}" srcOrd="6" destOrd="0" presId="urn:microsoft.com/office/officeart/2005/8/layout/architecture+Icon"/>
    <dgm:cxn modelId="{8C9664F3-8A82-4C06-B4B7-364E7D7523A0}" type="presParOf" srcId="{A4C4A8B0-C3AF-4CB6-B13C-22197C6F220C}" destId="{6CB3CB65-5AF8-48CA-BC43-E018B99B7231}" srcOrd="0" destOrd="0" presId="urn:microsoft.com/office/officeart/2005/8/layout/architecture+Icon"/>
    <dgm:cxn modelId="{E9F29268-3765-49B2-A233-FD59BE7FCAF0}" type="presParOf" srcId="{A4C4A8B0-C3AF-4CB6-B13C-22197C6F220C}" destId="{A2550236-6945-4931-84DA-344BAC32EB20}" srcOrd="1" destOrd="0" presId="urn:microsoft.com/office/officeart/2005/8/layout/architecture+Icon"/>
    <dgm:cxn modelId="{0AFD4A81-48D8-41BD-A58B-4944707F1974}" type="presParOf" srcId="{4449EDB8-700A-463F-AFEB-50B40E9BF85F}" destId="{9DD16BBA-85C8-48DE-AD5A-7BDC415E6167}" srcOrd="7" destOrd="0" presId="urn:microsoft.com/office/officeart/2005/8/layout/architecture+Icon"/>
    <dgm:cxn modelId="{EF1AA46C-DC89-4CB1-BCB0-FBCA5FE8E05F}" type="presParOf" srcId="{4449EDB8-700A-463F-AFEB-50B40E9BF85F}" destId="{58D79E1D-C512-44A4-A815-703EA20AFB1E}" srcOrd="8" destOrd="0" presId="urn:microsoft.com/office/officeart/2005/8/layout/architecture+Icon"/>
    <dgm:cxn modelId="{4807ACC8-3B33-4291-B41F-0141D42422AF}" type="presParOf" srcId="{58D79E1D-C512-44A4-A815-703EA20AFB1E}" destId="{594F3660-6BC7-4FCD-B3EB-0455FB508567}" srcOrd="0" destOrd="0" presId="urn:microsoft.com/office/officeart/2005/8/layout/architecture+Icon"/>
    <dgm:cxn modelId="{8E54BD04-4480-4962-995D-914C5B84A3A5}" type="presParOf" srcId="{58D79E1D-C512-44A4-A815-703EA20AFB1E}" destId="{08998AC4-EA70-4FCE-9B42-336E9C17C595}" srcOrd="1" destOrd="0" presId="urn:microsoft.com/office/officeart/2005/8/layout/architecture+Icon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1B9315E-50E3-4248-BFB3-D19886683C75}" type="doc">
      <dgm:prSet loTypeId="urn:microsoft.com/office/officeart/2005/8/layout/architecture+Icon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4BE0DA-4A6A-41E1-BEC8-6C0F5C8051F3}">
      <dgm:prSet phldrT="[Text]"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n</a:t>
          </a:r>
        </a:p>
      </dgm:t>
    </dgm:pt>
    <dgm:pt modelId="{6463E18F-0200-4DE5-863E-F9B20AACC932}" type="parTrans" cxnId="{C3ED2ADD-9596-440C-8E9A-6A9FC0715B0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DFB24EC-A8E9-4285-B3F8-7747F21250FF}" type="sibTrans" cxnId="{C3ED2ADD-9596-440C-8E9A-6A9FC0715B0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6ED17D8-BFDB-45DD-88A3-4D7B5FA3F9AB}">
      <dgm:prSet phldrT="[Text]"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PMT</a:t>
          </a:r>
        </a:p>
      </dgm:t>
    </dgm:pt>
    <dgm:pt modelId="{C2FBA18A-3717-4895-9D36-17B0EB2F6ECB}" type="parTrans" cxnId="{3AEAC2AD-7076-438F-91AF-45C1A471D78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892305C-F301-4982-8699-8915516383B0}" type="sibTrans" cxnId="{3AEAC2AD-7076-438F-91AF-45C1A471D78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52E6FED-C1C7-49D4-855D-93B060C7FC6B}">
      <dgm:prSet phldrT="[Text]"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FV</a:t>
          </a:r>
        </a:p>
      </dgm:t>
    </dgm:pt>
    <dgm:pt modelId="{DE1EEACC-AF4C-4FF7-B2B6-611C30BB9EA1}" type="parTrans" cxnId="{BA399FAB-A31F-4A0C-A728-4805FB7AEE6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A0DFA6D-8829-46A1-B5FD-F098EFB10D09}" type="sibTrans" cxnId="{BA399FAB-A31F-4A0C-A728-4805FB7AEE6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A3DB13B-4EB6-46DC-A19A-596A48E06D58}">
      <dgm:prSet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i</a:t>
          </a:r>
        </a:p>
      </dgm:t>
    </dgm:pt>
    <dgm:pt modelId="{053110FF-48B5-401F-AD38-DA505CB3F901}" type="parTrans" cxnId="{81930997-3F45-4AF1-8DE0-DD762E68D5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9AE99C6-FA2D-479F-B21B-7E217D8192B6}" type="sibTrans" cxnId="{81930997-3F45-4AF1-8DE0-DD762E68D5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FC5966D-3EDA-48A1-8683-53C35ACFA05D}">
      <dgm:prSet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PV</a:t>
          </a:r>
        </a:p>
      </dgm:t>
    </dgm:pt>
    <dgm:pt modelId="{99D97CA8-3C0B-4A6E-BC80-75D5F8F5B3A1}" type="parTrans" cxnId="{5F84FC4F-E9A9-4CAD-8E50-91E9FCDBC53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6D2DFF4-24E7-4232-888C-8085834EABBA}" type="sibTrans" cxnId="{5F84FC4F-E9A9-4CAD-8E50-91E9FCDBC53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449EDB8-700A-463F-AFEB-50B40E9BF85F}" type="pres">
      <dgm:prSet presAssocID="{31B9315E-50E3-4248-BFB3-D19886683C7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2D2844A-0846-4AC1-A1C5-E287DC82169B}" type="pres">
      <dgm:prSet presAssocID="{EC4BE0DA-4A6A-41E1-BEC8-6C0F5C8051F3}" presName="vertOne" presStyleCnt="0"/>
      <dgm:spPr/>
    </dgm:pt>
    <dgm:pt modelId="{ACE7D0DB-4E8D-41E9-B875-F6C31EE7BFB9}" type="pres">
      <dgm:prSet presAssocID="{EC4BE0DA-4A6A-41E1-BEC8-6C0F5C8051F3}" presName="txOne" presStyleLbl="node0" presStyleIdx="0" presStyleCnt="5" custLinFactNeighborX="-7148" custLinFactNeighborY="73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13A8E3-01E9-4A07-87F1-3464EE790785}" type="pres">
      <dgm:prSet presAssocID="{EC4BE0DA-4A6A-41E1-BEC8-6C0F5C8051F3}" presName="horzOne" presStyleCnt="0"/>
      <dgm:spPr/>
    </dgm:pt>
    <dgm:pt modelId="{B7FE9624-1072-482C-8627-1942500ABEBF}" type="pres">
      <dgm:prSet presAssocID="{DDFB24EC-A8E9-4285-B3F8-7747F21250FF}" presName="sibSpaceOne" presStyleCnt="0"/>
      <dgm:spPr/>
    </dgm:pt>
    <dgm:pt modelId="{2311AABA-753E-4155-9119-E80627604A92}" type="pres">
      <dgm:prSet presAssocID="{4A3DB13B-4EB6-46DC-A19A-596A48E06D58}" presName="vertOne" presStyleCnt="0"/>
      <dgm:spPr/>
    </dgm:pt>
    <dgm:pt modelId="{77DDBEF9-6449-40B5-855B-1E6DADB97773}" type="pres">
      <dgm:prSet presAssocID="{4A3DB13B-4EB6-46DC-A19A-596A48E06D58}" presName="txOne" presStyleLbl="node0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C3192-D8EB-4E11-840E-0B488A3691B6}" type="pres">
      <dgm:prSet presAssocID="{4A3DB13B-4EB6-46DC-A19A-596A48E06D58}" presName="horzOne" presStyleCnt="0"/>
      <dgm:spPr/>
    </dgm:pt>
    <dgm:pt modelId="{9F9B5983-AB3C-4879-BCF8-17FCE729A6EB}" type="pres">
      <dgm:prSet presAssocID="{89AE99C6-FA2D-479F-B21B-7E217D8192B6}" presName="sibSpaceOne" presStyleCnt="0"/>
      <dgm:spPr/>
    </dgm:pt>
    <dgm:pt modelId="{7C93F165-C120-4069-A9A8-ABD4A6776319}" type="pres">
      <dgm:prSet presAssocID="{BFC5966D-3EDA-48A1-8683-53C35ACFA05D}" presName="vertOne" presStyleCnt="0"/>
      <dgm:spPr/>
    </dgm:pt>
    <dgm:pt modelId="{5611B0B4-729D-4974-B565-1CD295D9B294}" type="pres">
      <dgm:prSet presAssocID="{BFC5966D-3EDA-48A1-8683-53C35ACFA05D}" presName="txOne" presStyleLbl="node0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070444-8A0C-4B60-B32E-3DDE174C9196}" type="pres">
      <dgm:prSet presAssocID="{BFC5966D-3EDA-48A1-8683-53C35ACFA05D}" presName="horzOne" presStyleCnt="0"/>
      <dgm:spPr/>
    </dgm:pt>
    <dgm:pt modelId="{CB48A514-99A1-43AD-8C2D-A7B31E445BF7}" type="pres">
      <dgm:prSet presAssocID="{A6D2DFF4-24E7-4232-888C-8085834EABBA}" presName="sibSpaceOne" presStyleCnt="0"/>
      <dgm:spPr/>
    </dgm:pt>
    <dgm:pt modelId="{A4C4A8B0-C3AF-4CB6-B13C-22197C6F220C}" type="pres">
      <dgm:prSet presAssocID="{76ED17D8-BFDB-45DD-88A3-4D7B5FA3F9AB}" presName="vertOne" presStyleCnt="0"/>
      <dgm:spPr/>
    </dgm:pt>
    <dgm:pt modelId="{6CB3CB65-5AF8-48CA-BC43-E018B99B7231}" type="pres">
      <dgm:prSet presAssocID="{76ED17D8-BFDB-45DD-88A3-4D7B5FA3F9AB}" presName="txOne" presStyleLbl="node0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550236-6945-4931-84DA-344BAC32EB20}" type="pres">
      <dgm:prSet presAssocID="{76ED17D8-BFDB-45DD-88A3-4D7B5FA3F9AB}" presName="horzOne" presStyleCnt="0"/>
      <dgm:spPr/>
    </dgm:pt>
    <dgm:pt modelId="{9DD16BBA-85C8-48DE-AD5A-7BDC415E6167}" type="pres">
      <dgm:prSet presAssocID="{9892305C-F301-4982-8699-8915516383B0}" presName="sibSpaceOne" presStyleCnt="0"/>
      <dgm:spPr/>
    </dgm:pt>
    <dgm:pt modelId="{58D79E1D-C512-44A4-A815-703EA20AFB1E}" type="pres">
      <dgm:prSet presAssocID="{352E6FED-C1C7-49D4-855D-93B060C7FC6B}" presName="vertOne" presStyleCnt="0"/>
      <dgm:spPr/>
    </dgm:pt>
    <dgm:pt modelId="{594F3660-6BC7-4FCD-B3EB-0455FB508567}" type="pres">
      <dgm:prSet presAssocID="{352E6FED-C1C7-49D4-855D-93B060C7FC6B}" presName="txOne" presStyleLbl="node0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998AC4-EA70-4FCE-9B42-336E9C17C595}" type="pres">
      <dgm:prSet presAssocID="{352E6FED-C1C7-49D4-855D-93B060C7FC6B}" presName="horzOne" presStyleCnt="0"/>
      <dgm:spPr/>
    </dgm:pt>
  </dgm:ptLst>
  <dgm:cxnLst>
    <dgm:cxn modelId="{BFA8B5E6-4953-4681-8CAD-FC45AF06B8FB}" type="presOf" srcId="{76ED17D8-BFDB-45DD-88A3-4D7B5FA3F9AB}" destId="{6CB3CB65-5AF8-48CA-BC43-E018B99B7231}" srcOrd="0" destOrd="0" presId="urn:microsoft.com/office/officeart/2005/8/layout/architecture+Icon"/>
    <dgm:cxn modelId="{F81F8748-1FD8-4A5C-AF16-9530F6A94FEB}" type="presOf" srcId="{4A3DB13B-4EB6-46DC-A19A-596A48E06D58}" destId="{77DDBEF9-6449-40B5-855B-1E6DADB97773}" srcOrd="0" destOrd="0" presId="urn:microsoft.com/office/officeart/2005/8/layout/architecture+Icon"/>
    <dgm:cxn modelId="{BA399FAB-A31F-4A0C-A728-4805FB7AEE6C}" srcId="{31B9315E-50E3-4248-BFB3-D19886683C75}" destId="{352E6FED-C1C7-49D4-855D-93B060C7FC6B}" srcOrd="4" destOrd="0" parTransId="{DE1EEACC-AF4C-4FF7-B2B6-611C30BB9EA1}" sibTransId="{6A0DFA6D-8829-46A1-B5FD-F098EFB10D09}"/>
    <dgm:cxn modelId="{F6F323B4-C285-4F42-8735-E1A8F56CE0B7}" type="presOf" srcId="{352E6FED-C1C7-49D4-855D-93B060C7FC6B}" destId="{594F3660-6BC7-4FCD-B3EB-0455FB508567}" srcOrd="0" destOrd="0" presId="urn:microsoft.com/office/officeart/2005/8/layout/architecture+Icon"/>
    <dgm:cxn modelId="{1A673BC2-F66F-4285-95F6-44A27B91A05C}" type="presOf" srcId="{31B9315E-50E3-4248-BFB3-D19886683C75}" destId="{4449EDB8-700A-463F-AFEB-50B40E9BF85F}" srcOrd="0" destOrd="0" presId="urn:microsoft.com/office/officeart/2005/8/layout/architecture+Icon"/>
    <dgm:cxn modelId="{2270DBF1-0EA7-4BB0-BE95-D430105A6676}" type="presOf" srcId="{BFC5966D-3EDA-48A1-8683-53C35ACFA05D}" destId="{5611B0B4-729D-4974-B565-1CD295D9B294}" srcOrd="0" destOrd="0" presId="urn:microsoft.com/office/officeart/2005/8/layout/architecture+Icon"/>
    <dgm:cxn modelId="{C32D03A6-0CEE-4C60-90EA-2528C444F867}" type="presOf" srcId="{EC4BE0DA-4A6A-41E1-BEC8-6C0F5C8051F3}" destId="{ACE7D0DB-4E8D-41E9-B875-F6C31EE7BFB9}" srcOrd="0" destOrd="0" presId="urn:microsoft.com/office/officeart/2005/8/layout/architecture+Icon"/>
    <dgm:cxn modelId="{5F84FC4F-E9A9-4CAD-8E50-91E9FCDBC539}" srcId="{31B9315E-50E3-4248-BFB3-D19886683C75}" destId="{BFC5966D-3EDA-48A1-8683-53C35ACFA05D}" srcOrd="2" destOrd="0" parTransId="{99D97CA8-3C0B-4A6E-BC80-75D5F8F5B3A1}" sibTransId="{A6D2DFF4-24E7-4232-888C-8085834EABBA}"/>
    <dgm:cxn modelId="{81930997-3F45-4AF1-8DE0-DD762E68D589}" srcId="{31B9315E-50E3-4248-BFB3-D19886683C75}" destId="{4A3DB13B-4EB6-46DC-A19A-596A48E06D58}" srcOrd="1" destOrd="0" parTransId="{053110FF-48B5-401F-AD38-DA505CB3F901}" sibTransId="{89AE99C6-FA2D-479F-B21B-7E217D8192B6}"/>
    <dgm:cxn modelId="{C3ED2ADD-9596-440C-8E9A-6A9FC0715B0E}" srcId="{31B9315E-50E3-4248-BFB3-D19886683C75}" destId="{EC4BE0DA-4A6A-41E1-BEC8-6C0F5C8051F3}" srcOrd="0" destOrd="0" parTransId="{6463E18F-0200-4DE5-863E-F9B20AACC932}" sibTransId="{DDFB24EC-A8E9-4285-B3F8-7747F21250FF}"/>
    <dgm:cxn modelId="{3AEAC2AD-7076-438F-91AF-45C1A471D784}" srcId="{31B9315E-50E3-4248-BFB3-D19886683C75}" destId="{76ED17D8-BFDB-45DD-88A3-4D7B5FA3F9AB}" srcOrd="3" destOrd="0" parTransId="{C2FBA18A-3717-4895-9D36-17B0EB2F6ECB}" sibTransId="{9892305C-F301-4982-8699-8915516383B0}"/>
    <dgm:cxn modelId="{95BB3D21-BBEB-4CBF-99CE-DD785D9CEDF4}" type="presParOf" srcId="{4449EDB8-700A-463F-AFEB-50B40E9BF85F}" destId="{72D2844A-0846-4AC1-A1C5-E287DC82169B}" srcOrd="0" destOrd="0" presId="urn:microsoft.com/office/officeart/2005/8/layout/architecture+Icon"/>
    <dgm:cxn modelId="{DD005C90-7466-4006-BE45-D23DCF5CF679}" type="presParOf" srcId="{72D2844A-0846-4AC1-A1C5-E287DC82169B}" destId="{ACE7D0DB-4E8D-41E9-B875-F6C31EE7BFB9}" srcOrd="0" destOrd="0" presId="urn:microsoft.com/office/officeart/2005/8/layout/architecture+Icon"/>
    <dgm:cxn modelId="{A7BF6FD7-BD7F-427A-BC03-F98419F1A5D0}" type="presParOf" srcId="{72D2844A-0846-4AC1-A1C5-E287DC82169B}" destId="{1513A8E3-01E9-4A07-87F1-3464EE790785}" srcOrd="1" destOrd="0" presId="urn:microsoft.com/office/officeart/2005/8/layout/architecture+Icon"/>
    <dgm:cxn modelId="{C10D2824-F456-46BB-9077-041DEA206962}" type="presParOf" srcId="{4449EDB8-700A-463F-AFEB-50B40E9BF85F}" destId="{B7FE9624-1072-482C-8627-1942500ABEBF}" srcOrd="1" destOrd="0" presId="urn:microsoft.com/office/officeart/2005/8/layout/architecture+Icon"/>
    <dgm:cxn modelId="{C97C7277-C8E7-48F2-B103-3CDC4931C434}" type="presParOf" srcId="{4449EDB8-700A-463F-AFEB-50B40E9BF85F}" destId="{2311AABA-753E-4155-9119-E80627604A92}" srcOrd="2" destOrd="0" presId="urn:microsoft.com/office/officeart/2005/8/layout/architecture+Icon"/>
    <dgm:cxn modelId="{91BCC69B-F363-4799-8952-4774DDE09F84}" type="presParOf" srcId="{2311AABA-753E-4155-9119-E80627604A92}" destId="{77DDBEF9-6449-40B5-855B-1E6DADB97773}" srcOrd="0" destOrd="0" presId="urn:microsoft.com/office/officeart/2005/8/layout/architecture+Icon"/>
    <dgm:cxn modelId="{4C7B9D25-1D17-45EE-B18A-A16F5A8C0E6C}" type="presParOf" srcId="{2311AABA-753E-4155-9119-E80627604A92}" destId="{2FAC3192-D8EB-4E11-840E-0B488A3691B6}" srcOrd="1" destOrd="0" presId="urn:microsoft.com/office/officeart/2005/8/layout/architecture+Icon"/>
    <dgm:cxn modelId="{521FB457-9BC0-49CA-9C6F-8EC2BE9995B5}" type="presParOf" srcId="{4449EDB8-700A-463F-AFEB-50B40E9BF85F}" destId="{9F9B5983-AB3C-4879-BCF8-17FCE729A6EB}" srcOrd="3" destOrd="0" presId="urn:microsoft.com/office/officeart/2005/8/layout/architecture+Icon"/>
    <dgm:cxn modelId="{1B9C7245-35E3-44C2-A8F8-4D55EA46B0FE}" type="presParOf" srcId="{4449EDB8-700A-463F-AFEB-50B40E9BF85F}" destId="{7C93F165-C120-4069-A9A8-ABD4A6776319}" srcOrd="4" destOrd="0" presId="urn:microsoft.com/office/officeart/2005/8/layout/architecture+Icon"/>
    <dgm:cxn modelId="{03DD4604-D2CD-485C-B37D-098ED6FFC9B5}" type="presParOf" srcId="{7C93F165-C120-4069-A9A8-ABD4A6776319}" destId="{5611B0B4-729D-4974-B565-1CD295D9B294}" srcOrd="0" destOrd="0" presId="urn:microsoft.com/office/officeart/2005/8/layout/architecture+Icon"/>
    <dgm:cxn modelId="{42C38D0F-4327-4D9C-ADD0-5ADC2E227DFE}" type="presParOf" srcId="{7C93F165-C120-4069-A9A8-ABD4A6776319}" destId="{51070444-8A0C-4B60-B32E-3DDE174C9196}" srcOrd="1" destOrd="0" presId="urn:microsoft.com/office/officeart/2005/8/layout/architecture+Icon"/>
    <dgm:cxn modelId="{A0FBEC63-CFE6-4413-A149-13C04C58D856}" type="presParOf" srcId="{4449EDB8-700A-463F-AFEB-50B40E9BF85F}" destId="{CB48A514-99A1-43AD-8C2D-A7B31E445BF7}" srcOrd="5" destOrd="0" presId="urn:microsoft.com/office/officeart/2005/8/layout/architecture+Icon"/>
    <dgm:cxn modelId="{DC9AFBE2-325E-478A-A217-61236A423B43}" type="presParOf" srcId="{4449EDB8-700A-463F-AFEB-50B40E9BF85F}" destId="{A4C4A8B0-C3AF-4CB6-B13C-22197C6F220C}" srcOrd="6" destOrd="0" presId="urn:microsoft.com/office/officeart/2005/8/layout/architecture+Icon"/>
    <dgm:cxn modelId="{6A804665-4033-4082-BF89-9786A1AE1862}" type="presParOf" srcId="{A4C4A8B0-C3AF-4CB6-B13C-22197C6F220C}" destId="{6CB3CB65-5AF8-48CA-BC43-E018B99B7231}" srcOrd="0" destOrd="0" presId="urn:microsoft.com/office/officeart/2005/8/layout/architecture+Icon"/>
    <dgm:cxn modelId="{2FE87A3C-B1F6-4049-AC11-72206BA98862}" type="presParOf" srcId="{A4C4A8B0-C3AF-4CB6-B13C-22197C6F220C}" destId="{A2550236-6945-4931-84DA-344BAC32EB20}" srcOrd="1" destOrd="0" presId="urn:microsoft.com/office/officeart/2005/8/layout/architecture+Icon"/>
    <dgm:cxn modelId="{1613803F-8361-41C6-874A-7A21ED43F4EB}" type="presParOf" srcId="{4449EDB8-700A-463F-AFEB-50B40E9BF85F}" destId="{9DD16BBA-85C8-48DE-AD5A-7BDC415E6167}" srcOrd="7" destOrd="0" presId="urn:microsoft.com/office/officeart/2005/8/layout/architecture+Icon"/>
    <dgm:cxn modelId="{B1CC3E0D-7990-41BB-9934-8BB2547B69C7}" type="presParOf" srcId="{4449EDB8-700A-463F-AFEB-50B40E9BF85F}" destId="{58D79E1D-C512-44A4-A815-703EA20AFB1E}" srcOrd="8" destOrd="0" presId="urn:microsoft.com/office/officeart/2005/8/layout/architecture+Icon"/>
    <dgm:cxn modelId="{AD327B80-C720-4912-B1A3-7F66E0865A0B}" type="presParOf" srcId="{58D79E1D-C512-44A4-A815-703EA20AFB1E}" destId="{594F3660-6BC7-4FCD-B3EB-0455FB508567}" srcOrd="0" destOrd="0" presId="urn:microsoft.com/office/officeart/2005/8/layout/architecture+Icon"/>
    <dgm:cxn modelId="{B0C7D9E3-7724-450F-A179-B9F81EB5AC19}" type="presParOf" srcId="{58D79E1D-C512-44A4-A815-703EA20AFB1E}" destId="{08998AC4-EA70-4FCE-9B42-336E9C17C595}" srcOrd="1" destOrd="0" presId="urn:microsoft.com/office/officeart/2005/8/layout/architecture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1B9315E-50E3-4248-BFB3-D19886683C75}" type="doc">
      <dgm:prSet loTypeId="urn:microsoft.com/office/officeart/2005/8/layout/architecture+Icon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4BE0DA-4A6A-41E1-BEC8-6C0F5C8051F3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12</a:t>
          </a:r>
        </a:p>
      </dgm:t>
    </dgm:pt>
    <dgm:pt modelId="{6463E18F-0200-4DE5-863E-F9B20AACC932}" type="parTrans" cxnId="{C3ED2ADD-9596-440C-8E9A-6A9FC0715B0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DFB24EC-A8E9-4285-B3F8-7747F21250FF}" type="sibTrans" cxnId="{C3ED2ADD-9596-440C-8E9A-6A9FC0715B0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6ED17D8-BFDB-45DD-88A3-4D7B5FA3F9AB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  <a:latin typeface="Calibri" panose="020F0502020204030204" pitchFamily="34" charset="0"/>
            </a:rPr>
            <a:t>0</a:t>
          </a:r>
        </a:p>
      </dgm:t>
    </dgm:pt>
    <dgm:pt modelId="{C2FBA18A-3717-4895-9D36-17B0EB2F6ECB}" type="parTrans" cxnId="{3AEAC2AD-7076-438F-91AF-45C1A471D78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892305C-F301-4982-8699-8915516383B0}" type="sibTrans" cxnId="{3AEAC2AD-7076-438F-91AF-45C1A471D78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52E6FED-C1C7-49D4-855D-93B060C7FC6B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  <a:latin typeface="Calibri" panose="020F0502020204030204" pitchFamily="34" charset="0"/>
            </a:rPr>
            <a:t>1.065</a:t>
          </a:r>
        </a:p>
      </dgm:t>
    </dgm:pt>
    <dgm:pt modelId="{DE1EEACC-AF4C-4FF7-B2B6-611C30BB9EA1}" type="parTrans" cxnId="{BA399FAB-A31F-4A0C-A728-4805FB7AEE6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A0DFA6D-8829-46A1-B5FD-F098EFB10D09}" type="sibTrans" cxnId="{BA399FAB-A31F-4A0C-A728-4805FB7AEE6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A3DB13B-4EB6-46DC-A19A-596A48E06D58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800" dirty="0">
              <a:solidFill>
                <a:srgbClr val="FF0000"/>
              </a:solidFill>
              <a:latin typeface="Calibri" panose="020F0502020204030204" pitchFamily="34" charset="0"/>
            </a:rPr>
            <a:t>i</a:t>
          </a:r>
        </a:p>
      </dgm:t>
    </dgm:pt>
    <dgm:pt modelId="{053110FF-48B5-401F-AD38-DA505CB3F901}" type="parTrans" cxnId="{81930997-3F45-4AF1-8DE0-DD762E68D5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9AE99C6-FA2D-479F-B21B-7E217D8192B6}" type="sibTrans" cxnId="{81930997-3F45-4AF1-8DE0-DD762E68D5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FC5966D-3EDA-48A1-8683-53C35ACFA05D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-1</a:t>
          </a:r>
        </a:p>
      </dgm:t>
    </dgm:pt>
    <dgm:pt modelId="{99D97CA8-3C0B-4A6E-BC80-75D5F8F5B3A1}" type="parTrans" cxnId="{5F84FC4F-E9A9-4CAD-8E50-91E9FCDBC53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6D2DFF4-24E7-4232-888C-8085834EABBA}" type="sibTrans" cxnId="{5F84FC4F-E9A9-4CAD-8E50-91E9FCDBC53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449EDB8-700A-463F-AFEB-50B40E9BF85F}" type="pres">
      <dgm:prSet presAssocID="{31B9315E-50E3-4248-BFB3-D19886683C7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2D2844A-0846-4AC1-A1C5-E287DC82169B}" type="pres">
      <dgm:prSet presAssocID="{EC4BE0DA-4A6A-41E1-BEC8-6C0F5C8051F3}" presName="vertOne" presStyleCnt="0"/>
      <dgm:spPr/>
    </dgm:pt>
    <dgm:pt modelId="{ACE7D0DB-4E8D-41E9-B875-F6C31EE7BFB9}" type="pres">
      <dgm:prSet presAssocID="{EC4BE0DA-4A6A-41E1-BEC8-6C0F5C8051F3}" presName="txOne" presStyleLbl="node0" presStyleIdx="0" presStyleCnt="5" custLinFactNeighborX="-7148" custLinFactNeighborY="73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13A8E3-01E9-4A07-87F1-3464EE790785}" type="pres">
      <dgm:prSet presAssocID="{EC4BE0DA-4A6A-41E1-BEC8-6C0F5C8051F3}" presName="horzOne" presStyleCnt="0"/>
      <dgm:spPr/>
    </dgm:pt>
    <dgm:pt modelId="{B7FE9624-1072-482C-8627-1942500ABEBF}" type="pres">
      <dgm:prSet presAssocID="{DDFB24EC-A8E9-4285-B3F8-7747F21250FF}" presName="sibSpaceOne" presStyleCnt="0"/>
      <dgm:spPr/>
    </dgm:pt>
    <dgm:pt modelId="{2311AABA-753E-4155-9119-E80627604A92}" type="pres">
      <dgm:prSet presAssocID="{4A3DB13B-4EB6-46DC-A19A-596A48E06D58}" presName="vertOne" presStyleCnt="0"/>
      <dgm:spPr/>
    </dgm:pt>
    <dgm:pt modelId="{77DDBEF9-6449-40B5-855B-1E6DADB97773}" type="pres">
      <dgm:prSet presAssocID="{4A3DB13B-4EB6-46DC-A19A-596A48E06D58}" presName="txOne" presStyleLbl="node0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C3192-D8EB-4E11-840E-0B488A3691B6}" type="pres">
      <dgm:prSet presAssocID="{4A3DB13B-4EB6-46DC-A19A-596A48E06D58}" presName="horzOne" presStyleCnt="0"/>
      <dgm:spPr/>
    </dgm:pt>
    <dgm:pt modelId="{9F9B5983-AB3C-4879-BCF8-17FCE729A6EB}" type="pres">
      <dgm:prSet presAssocID="{89AE99C6-FA2D-479F-B21B-7E217D8192B6}" presName="sibSpaceOne" presStyleCnt="0"/>
      <dgm:spPr/>
    </dgm:pt>
    <dgm:pt modelId="{7C93F165-C120-4069-A9A8-ABD4A6776319}" type="pres">
      <dgm:prSet presAssocID="{BFC5966D-3EDA-48A1-8683-53C35ACFA05D}" presName="vertOne" presStyleCnt="0"/>
      <dgm:spPr/>
    </dgm:pt>
    <dgm:pt modelId="{5611B0B4-729D-4974-B565-1CD295D9B294}" type="pres">
      <dgm:prSet presAssocID="{BFC5966D-3EDA-48A1-8683-53C35ACFA05D}" presName="txOne" presStyleLbl="node0" presStyleIdx="2" presStyleCnt="5" custLinFactNeighborX="3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070444-8A0C-4B60-B32E-3DDE174C9196}" type="pres">
      <dgm:prSet presAssocID="{BFC5966D-3EDA-48A1-8683-53C35ACFA05D}" presName="horzOne" presStyleCnt="0"/>
      <dgm:spPr/>
    </dgm:pt>
    <dgm:pt modelId="{CB48A514-99A1-43AD-8C2D-A7B31E445BF7}" type="pres">
      <dgm:prSet presAssocID="{A6D2DFF4-24E7-4232-888C-8085834EABBA}" presName="sibSpaceOne" presStyleCnt="0"/>
      <dgm:spPr/>
    </dgm:pt>
    <dgm:pt modelId="{A4C4A8B0-C3AF-4CB6-B13C-22197C6F220C}" type="pres">
      <dgm:prSet presAssocID="{76ED17D8-BFDB-45DD-88A3-4D7B5FA3F9AB}" presName="vertOne" presStyleCnt="0"/>
      <dgm:spPr/>
    </dgm:pt>
    <dgm:pt modelId="{6CB3CB65-5AF8-48CA-BC43-E018B99B7231}" type="pres">
      <dgm:prSet presAssocID="{76ED17D8-BFDB-45DD-88A3-4D7B5FA3F9AB}" presName="txOne" presStyleLbl="node0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550236-6945-4931-84DA-344BAC32EB20}" type="pres">
      <dgm:prSet presAssocID="{76ED17D8-BFDB-45DD-88A3-4D7B5FA3F9AB}" presName="horzOne" presStyleCnt="0"/>
      <dgm:spPr/>
    </dgm:pt>
    <dgm:pt modelId="{9DD16BBA-85C8-48DE-AD5A-7BDC415E6167}" type="pres">
      <dgm:prSet presAssocID="{9892305C-F301-4982-8699-8915516383B0}" presName="sibSpaceOne" presStyleCnt="0"/>
      <dgm:spPr/>
    </dgm:pt>
    <dgm:pt modelId="{58D79E1D-C512-44A4-A815-703EA20AFB1E}" type="pres">
      <dgm:prSet presAssocID="{352E6FED-C1C7-49D4-855D-93B060C7FC6B}" presName="vertOne" presStyleCnt="0"/>
      <dgm:spPr/>
    </dgm:pt>
    <dgm:pt modelId="{594F3660-6BC7-4FCD-B3EB-0455FB508567}" type="pres">
      <dgm:prSet presAssocID="{352E6FED-C1C7-49D4-855D-93B060C7FC6B}" presName="txOne" presStyleLbl="node0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998AC4-EA70-4FCE-9B42-336E9C17C595}" type="pres">
      <dgm:prSet presAssocID="{352E6FED-C1C7-49D4-855D-93B060C7FC6B}" presName="horzOne" presStyleCnt="0"/>
      <dgm:spPr/>
    </dgm:pt>
  </dgm:ptLst>
  <dgm:cxnLst>
    <dgm:cxn modelId="{6EA3FD59-145D-49D3-9FDF-1BC3AEC00B2D}" type="presOf" srcId="{4A3DB13B-4EB6-46DC-A19A-596A48E06D58}" destId="{77DDBEF9-6449-40B5-855B-1E6DADB97773}" srcOrd="0" destOrd="0" presId="urn:microsoft.com/office/officeart/2005/8/layout/architecture+Icon"/>
    <dgm:cxn modelId="{F4939BAE-8B00-4998-842F-3CF2CA414766}" type="presOf" srcId="{BFC5966D-3EDA-48A1-8683-53C35ACFA05D}" destId="{5611B0B4-729D-4974-B565-1CD295D9B294}" srcOrd="0" destOrd="0" presId="urn:microsoft.com/office/officeart/2005/8/layout/architecture+Icon"/>
    <dgm:cxn modelId="{94D715C7-ADF4-488A-81FF-A1C90A90451B}" type="presOf" srcId="{352E6FED-C1C7-49D4-855D-93B060C7FC6B}" destId="{594F3660-6BC7-4FCD-B3EB-0455FB508567}" srcOrd="0" destOrd="0" presId="urn:microsoft.com/office/officeart/2005/8/layout/architecture+Icon"/>
    <dgm:cxn modelId="{C5ED23EA-CA77-4C82-B6A9-246077B54B3B}" type="presOf" srcId="{31B9315E-50E3-4248-BFB3-D19886683C75}" destId="{4449EDB8-700A-463F-AFEB-50B40E9BF85F}" srcOrd="0" destOrd="0" presId="urn:microsoft.com/office/officeart/2005/8/layout/architecture+Icon"/>
    <dgm:cxn modelId="{BA399FAB-A31F-4A0C-A728-4805FB7AEE6C}" srcId="{31B9315E-50E3-4248-BFB3-D19886683C75}" destId="{352E6FED-C1C7-49D4-855D-93B060C7FC6B}" srcOrd="4" destOrd="0" parTransId="{DE1EEACC-AF4C-4FF7-B2B6-611C30BB9EA1}" sibTransId="{6A0DFA6D-8829-46A1-B5FD-F098EFB10D09}"/>
    <dgm:cxn modelId="{89557BAA-C904-401A-B08A-72F8F132B542}" type="presOf" srcId="{76ED17D8-BFDB-45DD-88A3-4D7B5FA3F9AB}" destId="{6CB3CB65-5AF8-48CA-BC43-E018B99B7231}" srcOrd="0" destOrd="0" presId="urn:microsoft.com/office/officeart/2005/8/layout/architecture+Icon"/>
    <dgm:cxn modelId="{031E3782-91EB-4D89-AB15-38868A54A8E0}" type="presOf" srcId="{EC4BE0DA-4A6A-41E1-BEC8-6C0F5C8051F3}" destId="{ACE7D0DB-4E8D-41E9-B875-F6C31EE7BFB9}" srcOrd="0" destOrd="0" presId="urn:microsoft.com/office/officeart/2005/8/layout/architecture+Icon"/>
    <dgm:cxn modelId="{5F84FC4F-E9A9-4CAD-8E50-91E9FCDBC539}" srcId="{31B9315E-50E3-4248-BFB3-D19886683C75}" destId="{BFC5966D-3EDA-48A1-8683-53C35ACFA05D}" srcOrd="2" destOrd="0" parTransId="{99D97CA8-3C0B-4A6E-BC80-75D5F8F5B3A1}" sibTransId="{A6D2DFF4-24E7-4232-888C-8085834EABBA}"/>
    <dgm:cxn modelId="{81930997-3F45-4AF1-8DE0-DD762E68D589}" srcId="{31B9315E-50E3-4248-BFB3-D19886683C75}" destId="{4A3DB13B-4EB6-46DC-A19A-596A48E06D58}" srcOrd="1" destOrd="0" parTransId="{053110FF-48B5-401F-AD38-DA505CB3F901}" sibTransId="{89AE99C6-FA2D-479F-B21B-7E217D8192B6}"/>
    <dgm:cxn modelId="{C3ED2ADD-9596-440C-8E9A-6A9FC0715B0E}" srcId="{31B9315E-50E3-4248-BFB3-D19886683C75}" destId="{EC4BE0DA-4A6A-41E1-BEC8-6C0F5C8051F3}" srcOrd="0" destOrd="0" parTransId="{6463E18F-0200-4DE5-863E-F9B20AACC932}" sibTransId="{DDFB24EC-A8E9-4285-B3F8-7747F21250FF}"/>
    <dgm:cxn modelId="{3AEAC2AD-7076-438F-91AF-45C1A471D784}" srcId="{31B9315E-50E3-4248-BFB3-D19886683C75}" destId="{76ED17D8-BFDB-45DD-88A3-4D7B5FA3F9AB}" srcOrd="3" destOrd="0" parTransId="{C2FBA18A-3717-4895-9D36-17B0EB2F6ECB}" sibTransId="{9892305C-F301-4982-8699-8915516383B0}"/>
    <dgm:cxn modelId="{BF83F8BB-D8CE-4018-9F36-51C769CAFB51}" type="presParOf" srcId="{4449EDB8-700A-463F-AFEB-50B40E9BF85F}" destId="{72D2844A-0846-4AC1-A1C5-E287DC82169B}" srcOrd="0" destOrd="0" presId="urn:microsoft.com/office/officeart/2005/8/layout/architecture+Icon"/>
    <dgm:cxn modelId="{998BA15D-7D79-45D0-AC32-46CC911F14D4}" type="presParOf" srcId="{72D2844A-0846-4AC1-A1C5-E287DC82169B}" destId="{ACE7D0DB-4E8D-41E9-B875-F6C31EE7BFB9}" srcOrd="0" destOrd="0" presId="urn:microsoft.com/office/officeart/2005/8/layout/architecture+Icon"/>
    <dgm:cxn modelId="{362EDDFD-9817-443F-952F-28696F5B80AA}" type="presParOf" srcId="{72D2844A-0846-4AC1-A1C5-E287DC82169B}" destId="{1513A8E3-01E9-4A07-87F1-3464EE790785}" srcOrd="1" destOrd="0" presId="urn:microsoft.com/office/officeart/2005/8/layout/architecture+Icon"/>
    <dgm:cxn modelId="{EADC265B-BABC-446B-858F-D70A372C0616}" type="presParOf" srcId="{4449EDB8-700A-463F-AFEB-50B40E9BF85F}" destId="{B7FE9624-1072-482C-8627-1942500ABEBF}" srcOrd="1" destOrd="0" presId="urn:microsoft.com/office/officeart/2005/8/layout/architecture+Icon"/>
    <dgm:cxn modelId="{EBECC25A-F20C-4A03-9438-7E758569A27C}" type="presParOf" srcId="{4449EDB8-700A-463F-AFEB-50B40E9BF85F}" destId="{2311AABA-753E-4155-9119-E80627604A92}" srcOrd="2" destOrd="0" presId="urn:microsoft.com/office/officeart/2005/8/layout/architecture+Icon"/>
    <dgm:cxn modelId="{2F44CDF6-B0B6-4BA9-834B-F79150C38210}" type="presParOf" srcId="{2311AABA-753E-4155-9119-E80627604A92}" destId="{77DDBEF9-6449-40B5-855B-1E6DADB97773}" srcOrd="0" destOrd="0" presId="urn:microsoft.com/office/officeart/2005/8/layout/architecture+Icon"/>
    <dgm:cxn modelId="{AD18FB57-F6DC-4DE5-AA29-C3A1D38915C6}" type="presParOf" srcId="{2311AABA-753E-4155-9119-E80627604A92}" destId="{2FAC3192-D8EB-4E11-840E-0B488A3691B6}" srcOrd="1" destOrd="0" presId="urn:microsoft.com/office/officeart/2005/8/layout/architecture+Icon"/>
    <dgm:cxn modelId="{39470D76-CE5E-493B-BDEC-ED94D692AB25}" type="presParOf" srcId="{4449EDB8-700A-463F-AFEB-50B40E9BF85F}" destId="{9F9B5983-AB3C-4879-BCF8-17FCE729A6EB}" srcOrd="3" destOrd="0" presId="urn:microsoft.com/office/officeart/2005/8/layout/architecture+Icon"/>
    <dgm:cxn modelId="{1E33A288-08AF-49A5-BA10-6F2246516671}" type="presParOf" srcId="{4449EDB8-700A-463F-AFEB-50B40E9BF85F}" destId="{7C93F165-C120-4069-A9A8-ABD4A6776319}" srcOrd="4" destOrd="0" presId="urn:microsoft.com/office/officeart/2005/8/layout/architecture+Icon"/>
    <dgm:cxn modelId="{2C377458-F1F8-4B63-93D4-E3D429AEB584}" type="presParOf" srcId="{7C93F165-C120-4069-A9A8-ABD4A6776319}" destId="{5611B0B4-729D-4974-B565-1CD295D9B294}" srcOrd="0" destOrd="0" presId="urn:microsoft.com/office/officeart/2005/8/layout/architecture+Icon"/>
    <dgm:cxn modelId="{CC8960B2-893F-4270-8450-47EA704DA3E3}" type="presParOf" srcId="{7C93F165-C120-4069-A9A8-ABD4A6776319}" destId="{51070444-8A0C-4B60-B32E-3DDE174C9196}" srcOrd="1" destOrd="0" presId="urn:microsoft.com/office/officeart/2005/8/layout/architecture+Icon"/>
    <dgm:cxn modelId="{BD950359-E329-4697-AB2F-8B6C5D0098B0}" type="presParOf" srcId="{4449EDB8-700A-463F-AFEB-50B40E9BF85F}" destId="{CB48A514-99A1-43AD-8C2D-A7B31E445BF7}" srcOrd="5" destOrd="0" presId="urn:microsoft.com/office/officeart/2005/8/layout/architecture+Icon"/>
    <dgm:cxn modelId="{AEA20724-625A-4D75-82BC-38B051F13AE5}" type="presParOf" srcId="{4449EDB8-700A-463F-AFEB-50B40E9BF85F}" destId="{A4C4A8B0-C3AF-4CB6-B13C-22197C6F220C}" srcOrd="6" destOrd="0" presId="urn:microsoft.com/office/officeart/2005/8/layout/architecture+Icon"/>
    <dgm:cxn modelId="{E899A636-AF06-4E13-B1A5-E6729D91F853}" type="presParOf" srcId="{A4C4A8B0-C3AF-4CB6-B13C-22197C6F220C}" destId="{6CB3CB65-5AF8-48CA-BC43-E018B99B7231}" srcOrd="0" destOrd="0" presId="urn:microsoft.com/office/officeart/2005/8/layout/architecture+Icon"/>
    <dgm:cxn modelId="{332AB2E5-3709-470A-8111-E9F8A76342CE}" type="presParOf" srcId="{A4C4A8B0-C3AF-4CB6-B13C-22197C6F220C}" destId="{A2550236-6945-4931-84DA-344BAC32EB20}" srcOrd="1" destOrd="0" presId="urn:microsoft.com/office/officeart/2005/8/layout/architecture+Icon"/>
    <dgm:cxn modelId="{7C210259-94FC-4B1B-BD62-4FE20F965957}" type="presParOf" srcId="{4449EDB8-700A-463F-AFEB-50B40E9BF85F}" destId="{9DD16BBA-85C8-48DE-AD5A-7BDC415E6167}" srcOrd="7" destOrd="0" presId="urn:microsoft.com/office/officeart/2005/8/layout/architecture+Icon"/>
    <dgm:cxn modelId="{243424C9-FEDF-4F41-B285-C4EDDEC27ACE}" type="presParOf" srcId="{4449EDB8-700A-463F-AFEB-50B40E9BF85F}" destId="{58D79E1D-C512-44A4-A815-703EA20AFB1E}" srcOrd="8" destOrd="0" presId="urn:microsoft.com/office/officeart/2005/8/layout/architecture+Icon"/>
    <dgm:cxn modelId="{9DB607D9-FA6B-43BC-A8F8-B278937561B3}" type="presParOf" srcId="{58D79E1D-C512-44A4-A815-703EA20AFB1E}" destId="{594F3660-6BC7-4FCD-B3EB-0455FB508567}" srcOrd="0" destOrd="0" presId="urn:microsoft.com/office/officeart/2005/8/layout/architecture+Icon"/>
    <dgm:cxn modelId="{5A0BD5EA-A515-4931-B24B-BB6766F01464}" type="presParOf" srcId="{58D79E1D-C512-44A4-A815-703EA20AFB1E}" destId="{08998AC4-EA70-4FCE-9B42-336E9C17C595}" srcOrd="1" destOrd="0" presId="urn:microsoft.com/office/officeart/2005/8/layout/architecture+Icon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1B9315E-50E3-4248-BFB3-D19886683C75}" type="doc">
      <dgm:prSet loTypeId="urn:microsoft.com/office/officeart/2005/8/layout/architecture+Icon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4BE0DA-4A6A-41E1-BEC8-6C0F5C8051F3}">
      <dgm:prSet phldrT="[Text]"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n</a:t>
          </a:r>
        </a:p>
      </dgm:t>
    </dgm:pt>
    <dgm:pt modelId="{6463E18F-0200-4DE5-863E-F9B20AACC932}" type="parTrans" cxnId="{C3ED2ADD-9596-440C-8E9A-6A9FC0715B0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DFB24EC-A8E9-4285-B3F8-7747F21250FF}" type="sibTrans" cxnId="{C3ED2ADD-9596-440C-8E9A-6A9FC0715B0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6ED17D8-BFDB-45DD-88A3-4D7B5FA3F9AB}">
      <dgm:prSet phldrT="[Text]"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PMT</a:t>
          </a:r>
        </a:p>
      </dgm:t>
    </dgm:pt>
    <dgm:pt modelId="{C2FBA18A-3717-4895-9D36-17B0EB2F6ECB}" type="parTrans" cxnId="{3AEAC2AD-7076-438F-91AF-45C1A471D78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892305C-F301-4982-8699-8915516383B0}" type="sibTrans" cxnId="{3AEAC2AD-7076-438F-91AF-45C1A471D78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52E6FED-C1C7-49D4-855D-93B060C7FC6B}">
      <dgm:prSet phldrT="[Text]"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FV</a:t>
          </a:r>
        </a:p>
      </dgm:t>
    </dgm:pt>
    <dgm:pt modelId="{DE1EEACC-AF4C-4FF7-B2B6-611C30BB9EA1}" type="parTrans" cxnId="{BA399FAB-A31F-4A0C-A728-4805FB7AEE6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A0DFA6D-8829-46A1-B5FD-F098EFB10D09}" type="sibTrans" cxnId="{BA399FAB-A31F-4A0C-A728-4805FB7AEE6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A3DB13B-4EB6-46DC-A19A-596A48E06D58}">
      <dgm:prSet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i</a:t>
          </a:r>
        </a:p>
      </dgm:t>
    </dgm:pt>
    <dgm:pt modelId="{053110FF-48B5-401F-AD38-DA505CB3F901}" type="parTrans" cxnId="{81930997-3F45-4AF1-8DE0-DD762E68D5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9AE99C6-FA2D-479F-B21B-7E217D8192B6}" type="sibTrans" cxnId="{81930997-3F45-4AF1-8DE0-DD762E68D5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FC5966D-3EDA-48A1-8683-53C35ACFA05D}">
      <dgm:prSet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PV</a:t>
          </a:r>
        </a:p>
      </dgm:t>
    </dgm:pt>
    <dgm:pt modelId="{99D97CA8-3C0B-4A6E-BC80-75D5F8F5B3A1}" type="parTrans" cxnId="{5F84FC4F-E9A9-4CAD-8E50-91E9FCDBC53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6D2DFF4-24E7-4232-888C-8085834EABBA}" type="sibTrans" cxnId="{5F84FC4F-E9A9-4CAD-8E50-91E9FCDBC53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449EDB8-700A-463F-AFEB-50B40E9BF85F}" type="pres">
      <dgm:prSet presAssocID="{31B9315E-50E3-4248-BFB3-D19886683C7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2D2844A-0846-4AC1-A1C5-E287DC82169B}" type="pres">
      <dgm:prSet presAssocID="{EC4BE0DA-4A6A-41E1-BEC8-6C0F5C8051F3}" presName="vertOne" presStyleCnt="0"/>
      <dgm:spPr/>
    </dgm:pt>
    <dgm:pt modelId="{ACE7D0DB-4E8D-41E9-B875-F6C31EE7BFB9}" type="pres">
      <dgm:prSet presAssocID="{EC4BE0DA-4A6A-41E1-BEC8-6C0F5C8051F3}" presName="txOne" presStyleLbl="node0" presStyleIdx="0" presStyleCnt="5" custLinFactNeighborX="-7148" custLinFactNeighborY="73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13A8E3-01E9-4A07-87F1-3464EE790785}" type="pres">
      <dgm:prSet presAssocID="{EC4BE0DA-4A6A-41E1-BEC8-6C0F5C8051F3}" presName="horzOne" presStyleCnt="0"/>
      <dgm:spPr/>
    </dgm:pt>
    <dgm:pt modelId="{B7FE9624-1072-482C-8627-1942500ABEBF}" type="pres">
      <dgm:prSet presAssocID="{DDFB24EC-A8E9-4285-B3F8-7747F21250FF}" presName="sibSpaceOne" presStyleCnt="0"/>
      <dgm:spPr/>
    </dgm:pt>
    <dgm:pt modelId="{2311AABA-753E-4155-9119-E80627604A92}" type="pres">
      <dgm:prSet presAssocID="{4A3DB13B-4EB6-46DC-A19A-596A48E06D58}" presName="vertOne" presStyleCnt="0"/>
      <dgm:spPr/>
    </dgm:pt>
    <dgm:pt modelId="{77DDBEF9-6449-40B5-855B-1E6DADB97773}" type="pres">
      <dgm:prSet presAssocID="{4A3DB13B-4EB6-46DC-A19A-596A48E06D58}" presName="txOne" presStyleLbl="node0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C3192-D8EB-4E11-840E-0B488A3691B6}" type="pres">
      <dgm:prSet presAssocID="{4A3DB13B-4EB6-46DC-A19A-596A48E06D58}" presName="horzOne" presStyleCnt="0"/>
      <dgm:spPr/>
    </dgm:pt>
    <dgm:pt modelId="{9F9B5983-AB3C-4879-BCF8-17FCE729A6EB}" type="pres">
      <dgm:prSet presAssocID="{89AE99C6-FA2D-479F-B21B-7E217D8192B6}" presName="sibSpaceOne" presStyleCnt="0"/>
      <dgm:spPr/>
    </dgm:pt>
    <dgm:pt modelId="{7C93F165-C120-4069-A9A8-ABD4A6776319}" type="pres">
      <dgm:prSet presAssocID="{BFC5966D-3EDA-48A1-8683-53C35ACFA05D}" presName="vertOne" presStyleCnt="0"/>
      <dgm:spPr/>
    </dgm:pt>
    <dgm:pt modelId="{5611B0B4-729D-4974-B565-1CD295D9B294}" type="pres">
      <dgm:prSet presAssocID="{BFC5966D-3EDA-48A1-8683-53C35ACFA05D}" presName="txOne" presStyleLbl="node0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070444-8A0C-4B60-B32E-3DDE174C9196}" type="pres">
      <dgm:prSet presAssocID="{BFC5966D-3EDA-48A1-8683-53C35ACFA05D}" presName="horzOne" presStyleCnt="0"/>
      <dgm:spPr/>
    </dgm:pt>
    <dgm:pt modelId="{CB48A514-99A1-43AD-8C2D-A7B31E445BF7}" type="pres">
      <dgm:prSet presAssocID="{A6D2DFF4-24E7-4232-888C-8085834EABBA}" presName="sibSpaceOne" presStyleCnt="0"/>
      <dgm:spPr/>
    </dgm:pt>
    <dgm:pt modelId="{A4C4A8B0-C3AF-4CB6-B13C-22197C6F220C}" type="pres">
      <dgm:prSet presAssocID="{76ED17D8-BFDB-45DD-88A3-4D7B5FA3F9AB}" presName="vertOne" presStyleCnt="0"/>
      <dgm:spPr/>
    </dgm:pt>
    <dgm:pt modelId="{6CB3CB65-5AF8-48CA-BC43-E018B99B7231}" type="pres">
      <dgm:prSet presAssocID="{76ED17D8-BFDB-45DD-88A3-4D7B5FA3F9AB}" presName="txOne" presStyleLbl="node0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550236-6945-4931-84DA-344BAC32EB20}" type="pres">
      <dgm:prSet presAssocID="{76ED17D8-BFDB-45DD-88A3-4D7B5FA3F9AB}" presName="horzOne" presStyleCnt="0"/>
      <dgm:spPr/>
    </dgm:pt>
    <dgm:pt modelId="{9DD16BBA-85C8-48DE-AD5A-7BDC415E6167}" type="pres">
      <dgm:prSet presAssocID="{9892305C-F301-4982-8699-8915516383B0}" presName="sibSpaceOne" presStyleCnt="0"/>
      <dgm:spPr/>
    </dgm:pt>
    <dgm:pt modelId="{58D79E1D-C512-44A4-A815-703EA20AFB1E}" type="pres">
      <dgm:prSet presAssocID="{352E6FED-C1C7-49D4-855D-93B060C7FC6B}" presName="vertOne" presStyleCnt="0"/>
      <dgm:spPr/>
    </dgm:pt>
    <dgm:pt modelId="{594F3660-6BC7-4FCD-B3EB-0455FB508567}" type="pres">
      <dgm:prSet presAssocID="{352E6FED-C1C7-49D4-855D-93B060C7FC6B}" presName="txOne" presStyleLbl="node0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998AC4-EA70-4FCE-9B42-336E9C17C595}" type="pres">
      <dgm:prSet presAssocID="{352E6FED-C1C7-49D4-855D-93B060C7FC6B}" presName="horzOne" presStyleCnt="0"/>
      <dgm:spPr/>
    </dgm:pt>
  </dgm:ptLst>
  <dgm:cxnLst>
    <dgm:cxn modelId="{8F7C26D9-A66E-4BEB-BC7A-2F940B574036}" type="presOf" srcId="{4A3DB13B-4EB6-46DC-A19A-596A48E06D58}" destId="{77DDBEF9-6449-40B5-855B-1E6DADB97773}" srcOrd="0" destOrd="0" presId="urn:microsoft.com/office/officeart/2005/8/layout/architecture+Icon"/>
    <dgm:cxn modelId="{BA399FAB-A31F-4A0C-A728-4805FB7AEE6C}" srcId="{31B9315E-50E3-4248-BFB3-D19886683C75}" destId="{352E6FED-C1C7-49D4-855D-93B060C7FC6B}" srcOrd="4" destOrd="0" parTransId="{DE1EEACC-AF4C-4FF7-B2B6-611C30BB9EA1}" sibTransId="{6A0DFA6D-8829-46A1-B5FD-F098EFB10D09}"/>
    <dgm:cxn modelId="{280D7FEF-5A3C-441C-92DD-5D26EAB53A35}" type="presOf" srcId="{76ED17D8-BFDB-45DD-88A3-4D7B5FA3F9AB}" destId="{6CB3CB65-5AF8-48CA-BC43-E018B99B7231}" srcOrd="0" destOrd="0" presId="urn:microsoft.com/office/officeart/2005/8/layout/architecture+Icon"/>
    <dgm:cxn modelId="{CC27D3CD-B694-4D8E-84C7-BEAD21D4C741}" type="presOf" srcId="{BFC5966D-3EDA-48A1-8683-53C35ACFA05D}" destId="{5611B0B4-729D-4974-B565-1CD295D9B294}" srcOrd="0" destOrd="0" presId="urn:microsoft.com/office/officeart/2005/8/layout/architecture+Icon"/>
    <dgm:cxn modelId="{0FE0F326-4532-4E6E-B632-1F0B254C215B}" type="presOf" srcId="{31B9315E-50E3-4248-BFB3-D19886683C75}" destId="{4449EDB8-700A-463F-AFEB-50B40E9BF85F}" srcOrd="0" destOrd="0" presId="urn:microsoft.com/office/officeart/2005/8/layout/architecture+Icon"/>
    <dgm:cxn modelId="{C3B3AA8A-0BA3-4D67-92FA-FC8E16DFC7A9}" type="presOf" srcId="{EC4BE0DA-4A6A-41E1-BEC8-6C0F5C8051F3}" destId="{ACE7D0DB-4E8D-41E9-B875-F6C31EE7BFB9}" srcOrd="0" destOrd="0" presId="urn:microsoft.com/office/officeart/2005/8/layout/architecture+Icon"/>
    <dgm:cxn modelId="{5F84FC4F-E9A9-4CAD-8E50-91E9FCDBC539}" srcId="{31B9315E-50E3-4248-BFB3-D19886683C75}" destId="{BFC5966D-3EDA-48A1-8683-53C35ACFA05D}" srcOrd="2" destOrd="0" parTransId="{99D97CA8-3C0B-4A6E-BC80-75D5F8F5B3A1}" sibTransId="{A6D2DFF4-24E7-4232-888C-8085834EABBA}"/>
    <dgm:cxn modelId="{874B94F8-D17F-4F4A-BB3C-35BE671D0A67}" type="presOf" srcId="{352E6FED-C1C7-49D4-855D-93B060C7FC6B}" destId="{594F3660-6BC7-4FCD-B3EB-0455FB508567}" srcOrd="0" destOrd="0" presId="urn:microsoft.com/office/officeart/2005/8/layout/architecture+Icon"/>
    <dgm:cxn modelId="{81930997-3F45-4AF1-8DE0-DD762E68D589}" srcId="{31B9315E-50E3-4248-BFB3-D19886683C75}" destId="{4A3DB13B-4EB6-46DC-A19A-596A48E06D58}" srcOrd="1" destOrd="0" parTransId="{053110FF-48B5-401F-AD38-DA505CB3F901}" sibTransId="{89AE99C6-FA2D-479F-B21B-7E217D8192B6}"/>
    <dgm:cxn modelId="{C3ED2ADD-9596-440C-8E9A-6A9FC0715B0E}" srcId="{31B9315E-50E3-4248-BFB3-D19886683C75}" destId="{EC4BE0DA-4A6A-41E1-BEC8-6C0F5C8051F3}" srcOrd="0" destOrd="0" parTransId="{6463E18F-0200-4DE5-863E-F9B20AACC932}" sibTransId="{DDFB24EC-A8E9-4285-B3F8-7747F21250FF}"/>
    <dgm:cxn modelId="{3AEAC2AD-7076-438F-91AF-45C1A471D784}" srcId="{31B9315E-50E3-4248-BFB3-D19886683C75}" destId="{76ED17D8-BFDB-45DD-88A3-4D7B5FA3F9AB}" srcOrd="3" destOrd="0" parTransId="{C2FBA18A-3717-4895-9D36-17B0EB2F6ECB}" sibTransId="{9892305C-F301-4982-8699-8915516383B0}"/>
    <dgm:cxn modelId="{33B1DF5C-5A6B-44C5-A029-1CB809D389B0}" type="presParOf" srcId="{4449EDB8-700A-463F-AFEB-50B40E9BF85F}" destId="{72D2844A-0846-4AC1-A1C5-E287DC82169B}" srcOrd="0" destOrd="0" presId="urn:microsoft.com/office/officeart/2005/8/layout/architecture+Icon"/>
    <dgm:cxn modelId="{80931A43-26D9-4589-9DFB-38902003A284}" type="presParOf" srcId="{72D2844A-0846-4AC1-A1C5-E287DC82169B}" destId="{ACE7D0DB-4E8D-41E9-B875-F6C31EE7BFB9}" srcOrd="0" destOrd="0" presId="urn:microsoft.com/office/officeart/2005/8/layout/architecture+Icon"/>
    <dgm:cxn modelId="{61F96781-651E-498A-A307-0B440580C362}" type="presParOf" srcId="{72D2844A-0846-4AC1-A1C5-E287DC82169B}" destId="{1513A8E3-01E9-4A07-87F1-3464EE790785}" srcOrd="1" destOrd="0" presId="urn:microsoft.com/office/officeart/2005/8/layout/architecture+Icon"/>
    <dgm:cxn modelId="{E6F055AB-F2AB-474A-96EA-724AAB5684AB}" type="presParOf" srcId="{4449EDB8-700A-463F-AFEB-50B40E9BF85F}" destId="{B7FE9624-1072-482C-8627-1942500ABEBF}" srcOrd="1" destOrd="0" presId="urn:microsoft.com/office/officeart/2005/8/layout/architecture+Icon"/>
    <dgm:cxn modelId="{7FB1774B-6578-4862-80AA-09E88A65A0CC}" type="presParOf" srcId="{4449EDB8-700A-463F-AFEB-50B40E9BF85F}" destId="{2311AABA-753E-4155-9119-E80627604A92}" srcOrd="2" destOrd="0" presId="urn:microsoft.com/office/officeart/2005/8/layout/architecture+Icon"/>
    <dgm:cxn modelId="{5D297115-10D8-4C3C-BDB0-33241A753C83}" type="presParOf" srcId="{2311AABA-753E-4155-9119-E80627604A92}" destId="{77DDBEF9-6449-40B5-855B-1E6DADB97773}" srcOrd="0" destOrd="0" presId="urn:microsoft.com/office/officeart/2005/8/layout/architecture+Icon"/>
    <dgm:cxn modelId="{3DE75233-54D0-461D-B408-E15F5343CEBE}" type="presParOf" srcId="{2311AABA-753E-4155-9119-E80627604A92}" destId="{2FAC3192-D8EB-4E11-840E-0B488A3691B6}" srcOrd="1" destOrd="0" presId="urn:microsoft.com/office/officeart/2005/8/layout/architecture+Icon"/>
    <dgm:cxn modelId="{A4766F74-DD02-4517-85E1-8F0FC3C4298C}" type="presParOf" srcId="{4449EDB8-700A-463F-AFEB-50B40E9BF85F}" destId="{9F9B5983-AB3C-4879-BCF8-17FCE729A6EB}" srcOrd="3" destOrd="0" presId="urn:microsoft.com/office/officeart/2005/8/layout/architecture+Icon"/>
    <dgm:cxn modelId="{A698B244-C3C7-41FC-8BB9-454298718411}" type="presParOf" srcId="{4449EDB8-700A-463F-AFEB-50B40E9BF85F}" destId="{7C93F165-C120-4069-A9A8-ABD4A6776319}" srcOrd="4" destOrd="0" presId="urn:microsoft.com/office/officeart/2005/8/layout/architecture+Icon"/>
    <dgm:cxn modelId="{6FA25039-A997-4645-B6AE-56BBBF0CC944}" type="presParOf" srcId="{7C93F165-C120-4069-A9A8-ABD4A6776319}" destId="{5611B0B4-729D-4974-B565-1CD295D9B294}" srcOrd="0" destOrd="0" presId="urn:microsoft.com/office/officeart/2005/8/layout/architecture+Icon"/>
    <dgm:cxn modelId="{DB4AA589-0D10-47BF-AFF6-FFA3614DE958}" type="presParOf" srcId="{7C93F165-C120-4069-A9A8-ABD4A6776319}" destId="{51070444-8A0C-4B60-B32E-3DDE174C9196}" srcOrd="1" destOrd="0" presId="urn:microsoft.com/office/officeart/2005/8/layout/architecture+Icon"/>
    <dgm:cxn modelId="{C862967F-CD81-4CD8-B3B6-1B8C7448D207}" type="presParOf" srcId="{4449EDB8-700A-463F-AFEB-50B40E9BF85F}" destId="{CB48A514-99A1-43AD-8C2D-A7B31E445BF7}" srcOrd="5" destOrd="0" presId="urn:microsoft.com/office/officeart/2005/8/layout/architecture+Icon"/>
    <dgm:cxn modelId="{D3830A83-53D5-4039-B52D-D4A9AF78655C}" type="presParOf" srcId="{4449EDB8-700A-463F-AFEB-50B40E9BF85F}" destId="{A4C4A8B0-C3AF-4CB6-B13C-22197C6F220C}" srcOrd="6" destOrd="0" presId="urn:microsoft.com/office/officeart/2005/8/layout/architecture+Icon"/>
    <dgm:cxn modelId="{60A02AF8-B82D-48BB-8932-F8D822D7CA37}" type="presParOf" srcId="{A4C4A8B0-C3AF-4CB6-B13C-22197C6F220C}" destId="{6CB3CB65-5AF8-48CA-BC43-E018B99B7231}" srcOrd="0" destOrd="0" presId="urn:microsoft.com/office/officeart/2005/8/layout/architecture+Icon"/>
    <dgm:cxn modelId="{C4BA7BB3-8A2C-41BC-95D5-28C43346BB26}" type="presParOf" srcId="{A4C4A8B0-C3AF-4CB6-B13C-22197C6F220C}" destId="{A2550236-6945-4931-84DA-344BAC32EB20}" srcOrd="1" destOrd="0" presId="urn:microsoft.com/office/officeart/2005/8/layout/architecture+Icon"/>
    <dgm:cxn modelId="{83B50FBC-37D3-4B9D-96DA-C9DB76D3B2DE}" type="presParOf" srcId="{4449EDB8-700A-463F-AFEB-50B40E9BF85F}" destId="{9DD16BBA-85C8-48DE-AD5A-7BDC415E6167}" srcOrd="7" destOrd="0" presId="urn:microsoft.com/office/officeart/2005/8/layout/architecture+Icon"/>
    <dgm:cxn modelId="{7F8C1821-19D1-4075-8638-7BFAD8DEC3AB}" type="presParOf" srcId="{4449EDB8-700A-463F-AFEB-50B40E9BF85F}" destId="{58D79E1D-C512-44A4-A815-703EA20AFB1E}" srcOrd="8" destOrd="0" presId="urn:microsoft.com/office/officeart/2005/8/layout/architecture+Icon"/>
    <dgm:cxn modelId="{4E6730E1-FDFA-4FA6-B420-103281B974E2}" type="presParOf" srcId="{58D79E1D-C512-44A4-A815-703EA20AFB1E}" destId="{594F3660-6BC7-4FCD-B3EB-0455FB508567}" srcOrd="0" destOrd="0" presId="urn:microsoft.com/office/officeart/2005/8/layout/architecture+Icon"/>
    <dgm:cxn modelId="{4A751132-1838-43B0-98E6-6278DC93A460}" type="presParOf" srcId="{58D79E1D-C512-44A4-A815-703EA20AFB1E}" destId="{08998AC4-EA70-4FCE-9B42-336E9C17C595}" srcOrd="1" destOrd="0" presId="urn:microsoft.com/office/officeart/2005/8/layout/architecture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EBAF23-960B-42DF-BBAD-AB3D55958226}" type="doc">
      <dgm:prSet loTypeId="urn:microsoft.com/office/officeart/2005/8/layout/gear1" loCatId="process" qsTypeId="urn:microsoft.com/office/officeart/2005/8/quickstyle/simple1" qsCatId="simple" csTypeId="urn:microsoft.com/office/officeart/2005/8/colors/accent2_3" csCatId="accent2" phldr="1"/>
      <dgm:spPr/>
    </dgm:pt>
    <dgm:pt modelId="{7A1ADA60-A8CE-4B29-AE6E-EA3850295C41}">
      <dgm:prSet phldrT="[Text]"/>
      <dgm:spPr/>
      <dgm:t>
        <a:bodyPr/>
        <a:lstStyle/>
        <a:p>
          <a:endParaRPr lang="en-US" dirty="0"/>
        </a:p>
      </dgm:t>
    </dgm:pt>
    <dgm:pt modelId="{D6785E0F-0A5B-4015-9189-571CAD9985B6}" type="parTrans" cxnId="{83D4A68A-C238-4EA2-BC97-BA335EB8E620}">
      <dgm:prSet/>
      <dgm:spPr/>
      <dgm:t>
        <a:bodyPr/>
        <a:lstStyle/>
        <a:p>
          <a:endParaRPr lang="en-US"/>
        </a:p>
      </dgm:t>
    </dgm:pt>
    <dgm:pt modelId="{2DBEEF61-1C3C-471F-BCCE-FE3E3CB4A1F1}" type="sibTrans" cxnId="{83D4A68A-C238-4EA2-BC97-BA335EB8E620}">
      <dgm:prSet/>
      <dgm:spPr/>
      <dgm:t>
        <a:bodyPr/>
        <a:lstStyle/>
        <a:p>
          <a:endParaRPr lang="en-US"/>
        </a:p>
      </dgm:t>
    </dgm:pt>
    <dgm:pt modelId="{A7812C4F-B9B7-49EE-8E84-ACB011CEAD06}">
      <dgm:prSet phldrT="[Text]"/>
      <dgm:spPr/>
      <dgm:t>
        <a:bodyPr/>
        <a:lstStyle/>
        <a:p>
          <a:endParaRPr lang="en-US" dirty="0"/>
        </a:p>
      </dgm:t>
    </dgm:pt>
    <dgm:pt modelId="{090D11EC-0152-44E9-BF97-9DCD1D59B271}" type="parTrans" cxnId="{8A6EBB1B-9CD0-4CC3-AF03-44EB799A4A18}">
      <dgm:prSet/>
      <dgm:spPr/>
      <dgm:t>
        <a:bodyPr/>
        <a:lstStyle/>
        <a:p>
          <a:endParaRPr lang="en-US"/>
        </a:p>
      </dgm:t>
    </dgm:pt>
    <dgm:pt modelId="{958AAFD9-2DD4-4279-98B3-FD30EA4A90DD}" type="sibTrans" cxnId="{8A6EBB1B-9CD0-4CC3-AF03-44EB799A4A18}">
      <dgm:prSet/>
      <dgm:spPr/>
      <dgm:t>
        <a:bodyPr/>
        <a:lstStyle/>
        <a:p>
          <a:endParaRPr lang="en-US"/>
        </a:p>
      </dgm:t>
    </dgm:pt>
    <dgm:pt modelId="{7A4C0C80-4C24-4766-A71D-F9D2268DDC8D}">
      <dgm:prSet phldrT="[Text]"/>
      <dgm:spPr/>
      <dgm:t>
        <a:bodyPr/>
        <a:lstStyle/>
        <a:p>
          <a:endParaRPr lang="en-US" dirty="0"/>
        </a:p>
      </dgm:t>
    </dgm:pt>
    <dgm:pt modelId="{E4B43118-0098-4E36-BE83-2C0B2A5A04BB}" type="sibTrans" cxnId="{AB64EE17-657C-4338-88D6-49BCE84802F3}">
      <dgm:prSet/>
      <dgm:spPr/>
      <dgm:t>
        <a:bodyPr/>
        <a:lstStyle/>
        <a:p>
          <a:endParaRPr lang="en-US"/>
        </a:p>
      </dgm:t>
    </dgm:pt>
    <dgm:pt modelId="{8C976030-2253-431A-977E-E512CF384EDA}" type="parTrans" cxnId="{AB64EE17-657C-4338-88D6-49BCE84802F3}">
      <dgm:prSet/>
      <dgm:spPr/>
      <dgm:t>
        <a:bodyPr/>
        <a:lstStyle/>
        <a:p>
          <a:endParaRPr lang="en-US"/>
        </a:p>
      </dgm:t>
    </dgm:pt>
    <dgm:pt modelId="{C6EE481F-BF29-42FB-B670-215D6792D32E}" type="pres">
      <dgm:prSet presAssocID="{96EBAF23-960B-42DF-BBAD-AB3D5595822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7F9747E-F143-4909-95FA-192A04A7FEAF}" type="pres">
      <dgm:prSet presAssocID="{7A1ADA60-A8CE-4B29-AE6E-EA3850295C41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8693B3-DE33-4B0F-9D61-FB46A09B985E}" type="pres">
      <dgm:prSet presAssocID="{7A1ADA60-A8CE-4B29-AE6E-EA3850295C41}" presName="gear1srcNode" presStyleLbl="node1" presStyleIdx="0" presStyleCnt="3"/>
      <dgm:spPr/>
      <dgm:t>
        <a:bodyPr/>
        <a:lstStyle/>
        <a:p>
          <a:endParaRPr lang="en-US"/>
        </a:p>
      </dgm:t>
    </dgm:pt>
    <dgm:pt modelId="{AE146742-2AD7-4D87-9277-61DEF2AE0041}" type="pres">
      <dgm:prSet presAssocID="{7A1ADA60-A8CE-4B29-AE6E-EA3850295C41}" presName="gear1dstNode" presStyleLbl="node1" presStyleIdx="0" presStyleCnt="3"/>
      <dgm:spPr/>
      <dgm:t>
        <a:bodyPr/>
        <a:lstStyle/>
        <a:p>
          <a:endParaRPr lang="en-US"/>
        </a:p>
      </dgm:t>
    </dgm:pt>
    <dgm:pt modelId="{B5458AC3-CF9C-4192-A1B7-57779188A2DB}" type="pres">
      <dgm:prSet presAssocID="{A7812C4F-B9B7-49EE-8E84-ACB011CEAD06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E1F6CD-4D4D-4284-B9B3-4EAD4509750E}" type="pres">
      <dgm:prSet presAssocID="{A7812C4F-B9B7-49EE-8E84-ACB011CEAD06}" presName="gear2srcNode" presStyleLbl="node1" presStyleIdx="1" presStyleCnt="3"/>
      <dgm:spPr/>
      <dgm:t>
        <a:bodyPr/>
        <a:lstStyle/>
        <a:p>
          <a:endParaRPr lang="en-US"/>
        </a:p>
      </dgm:t>
    </dgm:pt>
    <dgm:pt modelId="{97A6E653-430D-4E28-BC9A-C3FE6C6FDAA7}" type="pres">
      <dgm:prSet presAssocID="{A7812C4F-B9B7-49EE-8E84-ACB011CEAD06}" presName="gear2dstNode" presStyleLbl="node1" presStyleIdx="1" presStyleCnt="3"/>
      <dgm:spPr/>
      <dgm:t>
        <a:bodyPr/>
        <a:lstStyle/>
        <a:p>
          <a:endParaRPr lang="en-US"/>
        </a:p>
      </dgm:t>
    </dgm:pt>
    <dgm:pt modelId="{D5E9A219-5AEC-40AB-848D-EBE2D11F25B8}" type="pres">
      <dgm:prSet presAssocID="{7A4C0C80-4C24-4766-A71D-F9D2268DDC8D}" presName="gear3" presStyleLbl="node1" presStyleIdx="2" presStyleCnt="3"/>
      <dgm:spPr/>
      <dgm:t>
        <a:bodyPr/>
        <a:lstStyle/>
        <a:p>
          <a:endParaRPr lang="en-US"/>
        </a:p>
      </dgm:t>
    </dgm:pt>
    <dgm:pt modelId="{6141C432-DD85-489C-AD24-3AE48B2174C4}" type="pres">
      <dgm:prSet presAssocID="{7A4C0C80-4C24-4766-A71D-F9D2268DDC8D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757E87-CB6C-4024-8666-548041AF3343}" type="pres">
      <dgm:prSet presAssocID="{7A4C0C80-4C24-4766-A71D-F9D2268DDC8D}" presName="gear3srcNode" presStyleLbl="node1" presStyleIdx="2" presStyleCnt="3"/>
      <dgm:spPr/>
      <dgm:t>
        <a:bodyPr/>
        <a:lstStyle/>
        <a:p>
          <a:endParaRPr lang="en-US"/>
        </a:p>
      </dgm:t>
    </dgm:pt>
    <dgm:pt modelId="{AD94E88B-F735-4648-99AF-69BC9FE00603}" type="pres">
      <dgm:prSet presAssocID="{7A4C0C80-4C24-4766-A71D-F9D2268DDC8D}" presName="gear3dstNode" presStyleLbl="node1" presStyleIdx="2" presStyleCnt="3"/>
      <dgm:spPr/>
      <dgm:t>
        <a:bodyPr/>
        <a:lstStyle/>
        <a:p>
          <a:endParaRPr lang="en-US"/>
        </a:p>
      </dgm:t>
    </dgm:pt>
    <dgm:pt modelId="{E8206841-775F-4153-9F93-4C25BD832B43}" type="pres">
      <dgm:prSet presAssocID="{2DBEEF61-1C3C-471F-BCCE-FE3E3CB4A1F1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90B75C6C-BBA7-45B6-8CE1-7F6635F2E2ED}" type="pres">
      <dgm:prSet presAssocID="{958AAFD9-2DD4-4279-98B3-FD30EA4A90DD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9FDE2F53-266E-452C-A58C-74C3B6396483}" type="pres">
      <dgm:prSet presAssocID="{E4B43118-0098-4E36-BE83-2C0B2A5A04BB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E918FD7C-290B-401B-9C04-635F0ABE6F0B}" type="presOf" srcId="{A7812C4F-B9B7-49EE-8E84-ACB011CEAD06}" destId="{71E1F6CD-4D4D-4284-B9B3-4EAD4509750E}" srcOrd="1" destOrd="0" presId="urn:microsoft.com/office/officeart/2005/8/layout/gear1"/>
    <dgm:cxn modelId="{315FF119-9A09-4D79-9C51-3DE5092AEAE9}" type="presOf" srcId="{7A1ADA60-A8CE-4B29-AE6E-EA3850295C41}" destId="{1F8693B3-DE33-4B0F-9D61-FB46A09B985E}" srcOrd="1" destOrd="0" presId="urn:microsoft.com/office/officeart/2005/8/layout/gear1"/>
    <dgm:cxn modelId="{A31D5140-C664-456F-BAE5-E72B984C9AE5}" type="presOf" srcId="{A7812C4F-B9B7-49EE-8E84-ACB011CEAD06}" destId="{97A6E653-430D-4E28-BC9A-C3FE6C6FDAA7}" srcOrd="2" destOrd="0" presId="urn:microsoft.com/office/officeart/2005/8/layout/gear1"/>
    <dgm:cxn modelId="{4AB3CFA7-7F1C-43C2-A421-183A527F3556}" type="presOf" srcId="{7A4C0C80-4C24-4766-A71D-F9D2268DDC8D}" destId="{6141C432-DD85-489C-AD24-3AE48B2174C4}" srcOrd="1" destOrd="0" presId="urn:microsoft.com/office/officeart/2005/8/layout/gear1"/>
    <dgm:cxn modelId="{41D7B2F0-8B03-4549-9F50-3D03DFB7C3D8}" type="presOf" srcId="{A7812C4F-B9B7-49EE-8E84-ACB011CEAD06}" destId="{B5458AC3-CF9C-4192-A1B7-57779188A2DB}" srcOrd="0" destOrd="0" presId="urn:microsoft.com/office/officeart/2005/8/layout/gear1"/>
    <dgm:cxn modelId="{42AD06CA-4A8E-4AFA-9C8A-7C12D5417C90}" type="presOf" srcId="{2DBEEF61-1C3C-471F-BCCE-FE3E3CB4A1F1}" destId="{E8206841-775F-4153-9F93-4C25BD832B43}" srcOrd="0" destOrd="0" presId="urn:microsoft.com/office/officeart/2005/8/layout/gear1"/>
    <dgm:cxn modelId="{AD5F536A-27C8-486F-9AFC-505A5C4207FF}" type="presOf" srcId="{96EBAF23-960B-42DF-BBAD-AB3D55958226}" destId="{C6EE481F-BF29-42FB-B670-215D6792D32E}" srcOrd="0" destOrd="0" presId="urn:microsoft.com/office/officeart/2005/8/layout/gear1"/>
    <dgm:cxn modelId="{8A6EBB1B-9CD0-4CC3-AF03-44EB799A4A18}" srcId="{96EBAF23-960B-42DF-BBAD-AB3D55958226}" destId="{A7812C4F-B9B7-49EE-8E84-ACB011CEAD06}" srcOrd="1" destOrd="0" parTransId="{090D11EC-0152-44E9-BF97-9DCD1D59B271}" sibTransId="{958AAFD9-2DD4-4279-98B3-FD30EA4A90DD}"/>
    <dgm:cxn modelId="{91106F06-634D-49B2-B7D2-D0CFE5B01DEB}" type="presOf" srcId="{7A4C0C80-4C24-4766-A71D-F9D2268DDC8D}" destId="{AD94E88B-F735-4648-99AF-69BC9FE00603}" srcOrd="3" destOrd="0" presId="urn:microsoft.com/office/officeart/2005/8/layout/gear1"/>
    <dgm:cxn modelId="{8AFD811C-3FED-4853-8F6E-94A44B71A55C}" type="presOf" srcId="{7A1ADA60-A8CE-4B29-AE6E-EA3850295C41}" destId="{B7F9747E-F143-4909-95FA-192A04A7FEAF}" srcOrd="0" destOrd="0" presId="urn:microsoft.com/office/officeart/2005/8/layout/gear1"/>
    <dgm:cxn modelId="{44261092-D2B0-44C2-8C8A-B73E2E3BADC6}" type="presOf" srcId="{7A4C0C80-4C24-4766-A71D-F9D2268DDC8D}" destId="{D5E9A219-5AEC-40AB-848D-EBE2D11F25B8}" srcOrd="0" destOrd="0" presId="urn:microsoft.com/office/officeart/2005/8/layout/gear1"/>
    <dgm:cxn modelId="{AD2447D1-D00C-4A4E-A406-1C6F20C19AC0}" type="presOf" srcId="{958AAFD9-2DD4-4279-98B3-FD30EA4A90DD}" destId="{90B75C6C-BBA7-45B6-8CE1-7F6635F2E2ED}" srcOrd="0" destOrd="0" presId="urn:microsoft.com/office/officeart/2005/8/layout/gear1"/>
    <dgm:cxn modelId="{83D4A68A-C238-4EA2-BC97-BA335EB8E620}" srcId="{96EBAF23-960B-42DF-BBAD-AB3D55958226}" destId="{7A1ADA60-A8CE-4B29-AE6E-EA3850295C41}" srcOrd="0" destOrd="0" parTransId="{D6785E0F-0A5B-4015-9189-571CAD9985B6}" sibTransId="{2DBEEF61-1C3C-471F-BCCE-FE3E3CB4A1F1}"/>
    <dgm:cxn modelId="{D17BC66B-8E7B-44DA-8A04-7BCD72790523}" type="presOf" srcId="{7A4C0C80-4C24-4766-A71D-F9D2268DDC8D}" destId="{9B757E87-CB6C-4024-8666-548041AF3343}" srcOrd="2" destOrd="0" presId="urn:microsoft.com/office/officeart/2005/8/layout/gear1"/>
    <dgm:cxn modelId="{63A9EDF2-D626-48A3-9E83-AA38D84FB25F}" type="presOf" srcId="{E4B43118-0098-4E36-BE83-2C0B2A5A04BB}" destId="{9FDE2F53-266E-452C-A58C-74C3B6396483}" srcOrd="0" destOrd="0" presId="urn:microsoft.com/office/officeart/2005/8/layout/gear1"/>
    <dgm:cxn modelId="{4F3A4162-7CE0-4319-A146-C89F525742A3}" type="presOf" srcId="{7A1ADA60-A8CE-4B29-AE6E-EA3850295C41}" destId="{AE146742-2AD7-4D87-9277-61DEF2AE0041}" srcOrd="2" destOrd="0" presId="urn:microsoft.com/office/officeart/2005/8/layout/gear1"/>
    <dgm:cxn modelId="{AB64EE17-657C-4338-88D6-49BCE84802F3}" srcId="{96EBAF23-960B-42DF-BBAD-AB3D55958226}" destId="{7A4C0C80-4C24-4766-A71D-F9D2268DDC8D}" srcOrd="2" destOrd="0" parTransId="{8C976030-2253-431A-977E-E512CF384EDA}" sibTransId="{E4B43118-0098-4E36-BE83-2C0B2A5A04BB}"/>
    <dgm:cxn modelId="{8B34123C-3FC5-4206-9A32-3C5678167A71}" type="presParOf" srcId="{C6EE481F-BF29-42FB-B670-215D6792D32E}" destId="{B7F9747E-F143-4909-95FA-192A04A7FEAF}" srcOrd="0" destOrd="0" presId="urn:microsoft.com/office/officeart/2005/8/layout/gear1"/>
    <dgm:cxn modelId="{34100D2A-761E-44DA-B4F0-92FD70CE970B}" type="presParOf" srcId="{C6EE481F-BF29-42FB-B670-215D6792D32E}" destId="{1F8693B3-DE33-4B0F-9D61-FB46A09B985E}" srcOrd="1" destOrd="0" presId="urn:microsoft.com/office/officeart/2005/8/layout/gear1"/>
    <dgm:cxn modelId="{0535B3DC-AFAB-40BE-8182-DACAF38266A8}" type="presParOf" srcId="{C6EE481F-BF29-42FB-B670-215D6792D32E}" destId="{AE146742-2AD7-4D87-9277-61DEF2AE0041}" srcOrd="2" destOrd="0" presId="urn:microsoft.com/office/officeart/2005/8/layout/gear1"/>
    <dgm:cxn modelId="{E29B5057-7303-4B45-981C-BC390CF72CA9}" type="presParOf" srcId="{C6EE481F-BF29-42FB-B670-215D6792D32E}" destId="{B5458AC3-CF9C-4192-A1B7-57779188A2DB}" srcOrd="3" destOrd="0" presId="urn:microsoft.com/office/officeart/2005/8/layout/gear1"/>
    <dgm:cxn modelId="{78AD3EC1-8B60-41A9-AD62-B71806A71CFF}" type="presParOf" srcId="{C6EE481F-BF29-42FB-B670-215D6792D32E}" destId="{71E1F6CD-4D4D-4284-B9B3-4EAD4509750E}" srcOrd="4" destOrd="0" presId="urn:microsoft.com/office/officeart/2005/8/layout/gear1"/>
    <dgm:cxn modelId="{A9EB2B1B-7FFD-4B06-B5B5-DDEFBD5E928F}" type="presParOf" srcId="{C6EE481F-BF29-42FB-B670-215D6792D32E}" destId="{97A6E653-430D-4E28-BC9A-C3FE6C6FDAA7}" srcOrd="5" destOrd="0" presId="urn:microsoft.com/office/officeart/2005/8/layout/gear1"/>
    <dgm:cxn modelId="{977EB6AD-9CE6-4C57-8736-757551938089}" type="presParOf" srcId="{C6EE481F-BF29-42FB-B670-215D6792D32E}" destId="{D5E9A219-5AEC-40AB-848D-EBE2D11F25B8}" srcOrd="6" destOrd="0" presId="urn:microsoft.com/office/officeart/2005/8/layout/gear1"/>
    <dgm:cxn modelId="{ECDE5713-107D-4799-8F58-11E9122A6951}" type="presParOf" srcId="{C6EE481F-BF29-42FB-B670-215D6792D32E}" destId="{6141C432-DD85-489C-AD24-3AE48B2174C4}" srcOrd="7" destOrd="0" presId="urn:microsoft.com/office/officeart/2005/8/layout/gear1"/>
    <dgm:cxn modelId="{842C47B8-1139-464B-A921-863C6EA80CF7}" type="presParOf" srcId="{C6EE481F-BF29-42FB-B670-215D6792D32E}" destId="{9B757E87-CB6C-4024-8666-548041AF3343}" srcOrd="8" destOrd="0" presId="urn:microsoft.com/office/officeart/2005/8/layout/gear1"/>
    <dgm:cxn modelId="{A015746D-29D3-4454-98C9-5BD36B71A279}" type="presParOf" srcId="{C6EE481F-BF29-42FB-B670-215D6792D32E}" destId="{AD94E88B-F735-4648-99AF-69BC9FE00603}" srcOrd="9" destOrd="0" presId="urn:microsoft.com/office/officeart/2005/8/layout/gear1"/>
    <dgm:cxn modelId="{B319F0D3-B32C-47C5-98DC-1580B489D5EE}" type="presParOf" srcId="{C6EE481F-BF29-42FB-B670-215D6792D32E}" destId="{E8206841-775F-4153-9F93-4C25BD832B43}" srcOrd="10" destOrd="0" presId="urn:microsoft.com/office/officeart/2005/8/layout/gear1"/>
    <dgm:cxn modelId="{D168B0BC-5EC4-4AB9-942F-D836C3FAE452}" type="presParOf" srcId="{C6EE481F-BF29-42FB-B670-215D6792D32E}" destId="{90B75C6C-BBA7-45B6-8CE1-7F6635F2E2ED}" srcOrd="11" destOrd="0" presId="urn:microsoft.com/office/officeart/2005/8/layout/gear1"/>
    <dgm:cxn modelId="{EC5221DD-6999-4527-96F7-A478BB9D294C}" type="presParOf" srcId="{C6EE481F-BF29-42FB-B670-215D6792D32E}" destId="{9FDE2F53-266E-452C-A58C-74C3B639648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B9315E-50E3-4248-BFB3-D19886683C75}" type="doc">
      <dgm:prSet loTypeId="urn:microsoft.com/office/officeart/2005/8/layout/architecture+Icon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4BE0DA-4A6A-41E1-BEC8-6C0F5C8051F3}">
      <dgm:prSet phldrT="[Text]"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n</a:t>
          </a:r>
        </a:p>
      </dgm:t>
    </dgm:pt>
    <dgm:pt modelId="{6463E18F-0200-4DE5-863E-F9B20AACC932}" type="parTrans" cxnId="{C3ED2ADD-9596-440C-8E9A-6A9FC0715B0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DFB24EC-A8E9-4285-B3F8-7747F21250FF}" type="sibTrans" cxnId="{C3ED2ADD-9596-440C-8E9A-6A9FC0715B0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6ED17D8-BFDB-45DD-88A3-4D7B5FA3F9AB}">
      <dgm:prSet phldrT="[Text]"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PMT</a:t>
          </a:r>
        </a:p>
      </dgm:t>
    </dgm:pt>
    <dgm:pt modelId="{C2FBA18A-3717-4895-9D36-17B0EB2F6ECB}" type="parTrans" cxnId="{3AEAC2AD-7076-438F-91AF-45C1A471D78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892305C-F301-4982-8699-8915516383B0}" type="sibTrans" cxnId="{3AEAC2AD-7076-438F-91AF-45C1A471D78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52E6FED-C1C7-49D4-855D-93B060C7FC6B}">
      <dgm:prSet phldrT="[Text]"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FV</a:t>
          </a:r>
        </a:p>
      </dgm:t>
    </dgm:pt>
    <dgm:pt modelId="{DE1EEACC-AF4C-4FF7-B2B6-611C30BB9EA1}" type="parTrans" cxnId="{BA399FAB-A31F-4A0C-A728-4805FB7AEE6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A0DFA6D-8829-46A1-B5FD-F098EFB10D09}" type="sibTrans" cxnId="{BA399FAB-A31F-4A0C-A728-4805FB7AEE6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A3DB13B-4EB6-46DC-A19A-596A48E06D58}">
      <dgm:prSet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i</a:t>
          </a:r>
        </a:p>
      </dgm:t>
    </dgm:pt>
    <dgm:pt modelId="{053110FF-48B5-401F-AD38-DA505CB3F901}" type="parTrans" cxnId="{81930997-3F45-4AF1-8DE0-DD762E68D5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9AE99C6-FA2D-479F-B21B-7E217D8192B6}" type="sibTrans" cxnId="{81930997-3F45-4AF1-8DE0-DD762E68D5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FC5966D-3EDA-48A1-8683-53C35ACFA05D}">
      <dgm:prSet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PV</a:t>
          </a:r>
        </a:p>
      </dgm:t>
    </dgm:pt>
    <dgm:pt modelId="{99D97CA8-3C0B-4A6E-BC80-75D5F8F5B3A1}" type="parTrans" cxnId="{5F84FC4F-E9A9-4CAD-8E50-91E9FCDBC53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6D2DFF4-24E7-4232-888C-8085834EABBA}" type="sibTrans" cxnId="{5F84FC4F-E9A9-4CAD-8E50-91E9FCDBC53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449EDB8-700A-463F-AFEB-50B40E9BF85F}" type="pres">
      <dgm:prSet presAssocID="{31B9315E-50E3-4248-BFB3-D19886683C7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2D2844A-0846-4AC1-A1C5-E287DC82169B}" type="pres">
      <dgm:prSet presAssocID="{EC4BE0DA-4A6A-41E1-BEC8-6C0F5C8051F3}" presName="vertOne" presStyleCnt="0"/>
      <dgm:spPr/>
    </dgm:pt>
    <dgm:pt modelId="{ACE7D0DB-4E8D-41E9-B875-F6C31EE7BFB9}" type="pres">
      <dgm:prSet presAssocID="{EC4BE0DA-4A6A-41E1-BEC8-6C0F5C8051F3}" presName="txOne" presStyleLbl="node0" presStyleIdx="0" presStyleCnt="5" custLinFactNeighborX="-7148" custLinFactNeighborY="73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13A8E3-01E9-4A07-87F1-3464EE790785}" type="pres">
      <dgm:prSet presAssocID="{EC4BE0DA-4A6A-41E1-BEC8-6C0F5C8051F3}" presName="horzOne" presStyleCnt="0"/>
      <dgm:spPr/>
    </dgm:pt>
    <dgm:pt modelId="{B7FE9624-1072-482C-8627-1942500ABEBF}" type="pres">
      <dgm:prSet presAssocID="{DDFB24EC-A8E9-4285-B3F8-7747F21250FF}" presName="sibSpaceOne" presStyleCnt="0"/>
      <dgm:spPr/>
    </dgm:pt>
    <dgm:pt modelId="{2311AABA-753E-4155-9119-E80627604A92}" type="pres">
      <dgm:prSet presAssocID="{4A3DB13B-4EB6-46DC-A19A-596A48E06D58}" presName="vertOne" presStyleCnt="0"/>
      <dgm:spPr/>
    </dgm:pt>
    <dgm:pt modelId="{77DDBEF9-6449-40B5-855B-1E6DADB97773}" type="pres">
      <dgm:prSet presAssocID="{4A3DB13B-4EB6-46DC-A19A-596A48E06D58}" presName="txOne" presStyleLbl="node0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C3192-D8EB-4E11-840E-0B488A3691B6}" type="pres">
      <dgm:prSet presAssocID="{4A3DB13B-4EB6-46DC-A19A-596A48E06D58}" presName="horzOne" presStyleCnt="0"/>
      <dgm:spPr/>
    </dgm:pt>
    <dgm:pt modelId="{9F9B5983-AB3C-4879-BCF8-17FCE729A6EB}" type="pres">
      <dgm:prSet presAssocID="{89AE99C6-FA2D-479F-B21B-7E217D8192B6}" presName="sibSpaceOne" presStyleCnt="0"/>
      <dgm:spPr/>
    </dgm:pt>
    <dgm:pt modelId="{7C93F165-C120-4069-A9A8-ABD4A6776319}" type="pres">
      <dgm:prSet presAssocID="{BFC5966D-3EDA-48A1-8683-53C35ACFA05D}" presName="vertOne" presStyleCnt="0"/>
      <dgm:spPr/>
    </dgm:pt>
    <dgm:pt modelId="{5611B0B4-729D-4974-B565-1CD295D9B294}" type="pres">
      <dgm:prSet presAssocID="{BFC5966D-3EDA-48A1-8683-53C35ACFA05D}" presName="txOne" presStyleLbl="node0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070444-8A0C-4B60-B32E-3DDE174C9196}" type="pres">
      <dgm:prSet presAssocID="{BFC5966D-3EDA-48A1-8683-53C35ACFA05D}" presName="horzOne" presStyleCnt="0"/>
      <dgm:spPr/>
    </dgm:pt>
    <dgm:pt modelId="{CB48A514-99A1-43AD-8C2D-A7B31E445BF7}" type="pres">
      <dgm:prSet presAssocID="{A6D2DFF4-24E7-4232-888C-8085834EABBA}" presName="sibSpaceOne" presStyleCnt="0"/>
      <dgm:spPr/>
    </dgm:pt>
    <dgm:pt modelId="{A4C4A8B0-C3AF-4CB6-B13C-22197C6F220C}" type="pres">
      <dgm:prSet presAssocID="{76ED17D8-BFDB-45DD-88A3-4D7B5FA3F9AB}" presName="vertOne" presStyleCnt="0"/>
      <dgm:spPr/>
    </dgm:pt>
    <dgm:pt modelId="{6CB3CB65-5AF8-48CA-BC43-E018B99B7231}" type="pres">
      <dgm:prSet presAssocID="{76ED17D8-BFDB-45DD-88A3-4D7B5FA3F9AB}" presName="txOne" presStyleLbl="node0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550236-6945-4931-84DA-344BAC32EB20}" type="pres">
      <dgm:prSet presAssocID="{76ED17D8-BFDB-45DD-88A3-4D7B5FA3F9AB}" presName="horzOne" presStyleCnt="0"/>
      <dgm:spPr/>
    </dgm:pt>
    <dgm:pt modelId="{9DD16BBA-85C8-48DE-AD5A-7BDC415E6167}" type="pres">
      <dgm:prSet presAssocID="{9892305C-F301-4982-8699-8915516383B0}" presName="sibSpaceOne" presStyleCnt="0"/>
      <dgm:spPr/>
    </dgm:pt>
    <dgm:pt modelId="{58D79E1D-C512-44A4-A815-703EA20AFB1E}" type="pres">
      <dgm:prSet presAssocID="{352E6FED-C1C7-49D4-855D-93B060C7FC6B}" presName="vertOne" presStyleCnt="0"/>
      <dgm:spPr/>
    </dgm:pt>
    <dgm:pt modelId="{594F3660-6BC7-4FCD-B3EB-0455FB508567}" type="pres">
      <dgm:prSet presAssocID="{352E6FED-C1C7-49D4-855D-93B060C7FC6B}" presName="txOne" presStyleLbl="node0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998AC4-EA70-4FCE-9B42-336E9C17C595}" type="pres">
      <dgm:prSet presAssocID="{352E6FED-C1C7-49D4-855D-93B060C7FC6B}" presName="horzOne" presStyleCnt="0"/>
      <dgm:spPr/>
    </dgm:pt>
  </dgm:ptLst>
  <dgm:cxnLst>
    <dgm:cxn modelId="{BA399FAB-A31F-4A0C-A728-4805FB7AEE6C}" srcId="{31B9315E-50E3-4248-BFB3-D19886683C75}" destId="{352E6FED-C1C7-49D4-855D-93B060C7FC6B}" srcOrd="4" destOrd="0" parTransId="{DE1EEACC-AF4C-4FF7-B2B6-611C30BB9EA1}" sibTransId="{6A0DFA6D-8829-46A1-B5FD-F098EFB10D09}"/>
    <dgm:cxn modelId="{167EC179-6ADD-418E-B123-BD262E808870}" type="presOf" srcId="{EC4BE0DA-4A6A-41E1-BEC8-6C0F5C8051F3}" destId="{ACE7D0DB-4E8D-41E9-B875-F6C31EE7BFB9}" srcOrd="0" destOrd="0" presId="urn:microsoft.com/office/officeart/2005/8/layout/architecture+Icon"/>
    <dgm:cxn modelId="{8A65F6B6-A78F-4614-86C2-5A495E45E7C4}" type="presOf" srcId="{BFC5966D-3EDA-48A1-8683-53C35ACFA05D}" destId="{5611B0B4-729D-4974-B565-1CD295D9B294}" srcOrd="0" destOrd="0" presId="urn:microsoft.com/office/officeart/2005/8/layout/architecture+Icon"/>
    <dgm:cxn modelId="{4DD80402-04F4-4AFE-8BCC-D6C370C43842}" type="presOf" srcId="{4A3DB13B-4EB6-46DC-A19A-596A48E06D58}" destId="{77DDBEF9-6449-40B5-855B-1E6DADB97773}" srcOrd="0" destOrd="0" presId="urn:microsoft.com/office/officeart/2005/8/layout/architecture+Icon"/>
    <dgm:cxn modelId="{3D5A8F8E-4208-44E9-89F0-983D642B1B79}" type="presOf" srcId="{352E6FED-C1C7-49D4-855D-93B060C7FC6B}" destId="{594F3660-6BC7-4FCD-B3EB-0455FB508567}" srcOrd="0" destOrd="0" presId="urn:microsoft.com/office/officeart/2005/8/layout/architecture+Icon"/>
    <dgm:cxn modelId="{5F84FC4F-E9A9-4CAD-8E50-91E9FCDBC539}" srcId="{31B9315E-50E3-4248-BFB3-D19886683C75}" destId="{BFC5966D-3EDA-48A1-8683-53C35ACFA05D}" srcOrd="2" destOrd="0" parTransId="{99D97CA8-3C0B-4A6E-BC80-75D5F8F5B3A1}" sibTransId="{A6D2DFF4-24E7-4232-888C-8085834EABBA}"/>
    <dgm:cxn modelId="{81930997-3F45-4AF1-8DE0-DD762E68D589}" srcId="{31B9315E-50E3-4248-BFB3-D19886683C75}" destId="{4A3DB13B-4EB6-46DC-A19A-596A48E06D58}" srcOrd="1" destOrd="0" parTransId="{053110FF-48B5-401F-AD38-DA505CB3F901}" sibTransId="{89AE99C6-FA2D-479F-B21B-7E217D8192B6}"/>
    <dgm:cxn modelId="{9CBFBB76-D6D2-4405-A04B-27DCFEE202A3}" type="presOf" srcId="{31B9315E-50E3-4248-BFB3-D19886683C75}" destId="{4449EDB8-700A-463F-AFEB-50B40E9BF85F}" srcOrd="0" destOrd="0" presId="urn:microsoft.com/office/officeart/2005/8/layout/architecture+Icon"/>
    <dgm:cxn modelId="{D9D0A3EB-4573-4254-9F57-D24FFFD31D72}" type="presOf" srcId="{76ED17D8-BFDB-45DD-88A3-4D7B5FA3F9AB}" destId="{6CB3CB65-5AF8-48CA-BC43-E018B99B7231}" srcOrd="0" destOrd="0" presId="urn:microsoft.com/office/officeart/2005/8/layout/architecture+Icon"/>
    <dgm:cxn modelId="{C3ED2ADD-9596-440C-8E9A-6A9FC0715B0E}" srcId="{31B9315E-50E3-4248-BFB3-D19886683C75}" destId="{EC4BE0DA-4A6A-41E1-BEC8-6C0F5C8051F3}" srcOrd="0" destOrd="0" parTransId="{6463E18F-0200-4DE5-863E-F9B20AACC932}" sibTransId="{DDFB24EC-A8E9-4285-B3F8-7747F21250FF}"/>
    <dgm:cxn modelId="{3AEAC2AD-7076-438F-91AF-45C1A471D784}" srcId="{31B9315E-50E3-4248-BFB3-D19886683C75}" destId="{76ED17D8-BFDB-45DD-88A3-4D7B5FA3F9AB}" srcOrd="3" destOrd="0" parTransId="{C2FBA18A-3717-4895-9D36-17B0EB2F6ECB}" sibTransId="{9892305C-F301-4982-8699-8915516383B0}"/>
    <dgm:cxn modelId="{2EC2A582-6C40-4E8C-A296-5B86D4A6CD8C}" type="presParOf" srcId="{4449EDB8-700A-463F-AFEB-50B40E9BF85F}" destId="{72D2844A-0846-4AC1-A1C5-E287DC82169B}" srcOrd="0" destOrd="0" presId="urn:microsoft.com/office/officeart/2005/8/layout/architecture+Icon"/>
    <dgm:cxn modelId="{5A039102-513E-4C5E-BD31-00260E10DFB4}" type="presParOf" srcId="{72D2844A-0846-4AC1-A1C5-E287DC82169B}" destId="{ACE7D0DB-4E8D-41E9-B875-F6C31EE7BFB9}" srcOrd="0" destOrd="0" presId="urn:microsoft.com/office/officeart/2005/8/layout/architecture+Icon"/>
    <dgm:cxn modelId="{E85A439B-591A-4F26-8324-368F459DB9E0}" type="presParOf" srcId="{72D2844A-0846-4AC1-A1C5-E287DC82169B}" destId="{1513A8E3-01E9-4A07-87F1-3464EE790785}" srcOrd="1" destOrd="0" presId="urn:microsoft.com/office/officeart/2005/8/layout/architecture+Icon"/>
    <dgm:cxn modelId="{D1D49BEE-3D09-46D2-A27B-5BE1EC70FD2B}" type="presParOf" srcId="{4449EDB8-700A-463F-AFEB-50B40E9BF85F}" destId="{B7FE9624-1072-482C-8627-1942500ABEBF}" srcOrd="1" destOrd="0" presId="urn:microsoft.com/office/officeart/2005/8/layout/architecture+Icon"/>
    <dgm:cxn modelId="{31B689C2-02EC-4162-8D2E-3F24548EE68E}" type="presParOf" srcId="{4449EDB8-700A-463F-AFEB-50B40E9BF85F}" destId="{2311AABA-753E-4155-9119-E80627604A92}" srcOrd="2" destOrd="0" presId="urn:microsoft.com/office/officeart/2005/8/layout/architecture+Icon"/>
    <dgm:cxn modelId="{038B3931-4AC9-4D4A-A503-485EF61AD6AC}" type="presParOf" srcId="{2311AABA-753E-4155-9119-E80627604A92}" destId="{77DDBEF9-6449-40B5-855B-1E6DADB97773}" srcOrd="0" destOrd="0" presId="urn:microsoft.com/office/officeart/2005/8/layout/architecture+Icon"/>
    <dgm:cxn modelId="{6D565719-CF0A-4703-8D1B-CA982B2E8272}" type="presParOf" srcId="{2311AABA-753E-4155-9119-E80627604A92}" destId="{2FAC3192-D8EB-4E11-840E-0B488A3691B6}" srcOrd="1" destOrd="0" presId="urn:microsoft.com/office/officeart/2005/8/layout/architecture+Icon"/>
    <dgm:cxn modelId="{07DAE152-B250-474E-BD56-00C0ED41C3B8}" type="presParOf" srcId="{4449EDB8-700A-463F-AFEB-50B40E9BF85F}" destId="{9F9B5983-AB3C-4879-BCF8-17FCE729A6EB}" srcOrd="3" destOrd="0" presId="urn:microsoft.com/office/officeart/2005/8/layout/architecture+Icon"/>
    <dgm:cxn modelId="{EB99809B-C2F8-4ED4-B7FB-54E7B84417FC}" type="presParOf" srcId="{4449EDB8-700A-463F-AFEB-50B40E9BF85F}" destId="{7C93F165-C120-4069-A9A8-ABD4A6776319}" srcOrd="4" destOrd="0" presId="urn:microsoft.com/office/officeart/2005/8/layout/architecture+Icon"/>
    <dgm:cxn modelId="{CAD0C152-98AE-4148-B367-C27284A352E3}" type="presParOf" srcId="{7C93F165-C120-4069-A9A8-ABD4A6776319}" destId="{5611B0B4-729D-4974-B565-1CD295D9B294}" srcOrd="0" destOrd="0" presId="urn:microsoft.com/office/officeart/2005/8/layout/architecture+Icon"/>
    <dgm:cxn modelId="{3F54FC27-490E-45B0-8B71-47EBEA48E67B}" type="presParOf" srcId="{7C93F165-C120-4069-A9A8-ABD4A6776319}" destId="{51070444-8A0C-4B60-B32E-3DDE174C9196}" srcOrd="1" destOrd="0" presId="urn:microsoft.com/office/officeart/2005/8/layout/architecture+Icon"/>
    <dgm:cxn modelId="{5E147CE6-8FAC-4967-8300-FD2FF237BDED}" type="presParOf" srcId="{4449EDB8-700A-463F-AFEB-50B40E9BF85F}" destId="{CB48A514-99A1-43AD-8C2D-A7B31E445BF7}" srcOrd="5" destOrd="0" presId="urn:microsoft.com/office/officeart/2005/8/layout/architecture+Icon"/>
    <dgm:cxn modelId="{B75D91E8-0E54-491E-9904-1FFF2836FA43}" type="presParOf" srcId="{4449EDB8-700A-463F-AFEB-50B40E9BF85F}" destId="{A4C4A8B0-C3AF-4CB6-B13C-22197C6F220C}" srcOrd="6" destOrd="0" presId="urn:microsoft.com/office/officeart/2005/8/layout/architecture+Icon"/>
    <dgm:cxn modelId="{954E9B36-2390-4031-80F4-3EF51B7F67C1}" type="presParOf" srcId="{A4C4A8B0-C3AF-4CB6-B13C-22197C6F220C}" destId="{6CB3CB65-5AF8-48CA-BC43-E018B99B7231}" srcOrd="0" destOrd="0" presId="urn:microsoft.com/office/officeart/2005/8/layout/architecture+Icon"/>
    <dgm:cxn modelId="{056361CC-CB65-4BAE-9EC3-B494C3D8B9FB}" type="presParOf" srcId="{A4C4A8B0-C3AF-4CB6-B13C-22197C6F220C}" destId="{A2550236-6945-4931-84DA-344BAC32EB20}" srcOrd="1" destOrd="0" presId="urn:microsoft.com/office/officeart/2005/8/layout/architecture+Icon"/>
    <dgm:cxn modelId="{F2EA64A6-2E59-4988-A526-9CB09FAB401B}" type="presParOf" srcId="{4449EDB8-700A-463F-AFEB-50B40E9BF85F}" destId="{9DD16BBA-85C8-48DE-AD5A-7BDC415E6167}" srcOrd="7" destOrd="0" presId="urn:microsoft.com/office/officeart/2005/8/layout/architecture+Icon"/>
    <dgm:cxn modelId="{26257C9C-336A-4AE6-9D42-1BF5795FCA84}" type="presParOf" srcId="{4449EDB8-700A-463F-AFEB-50B40E9BF85F}" destId="{58D79E1D-C512-44A4-A815-703EA20AFB1E}" srcOrd="8" destOrd="0" presId="urn:microsoft.com/office/officeart/2005/8/layout/architecture+Icon"/>
    <dgm:cxn modelId="{E96959A1-0516-46D3-BDDA-EA1E5F8D257A}" type="presParOf" srcId="{58D79E1D-C512-44A4-A815-703EA20AFB1E}" destId="{594F3660-6BC7-4FCD-B3EB-0455FB508567}" srcOrd="0" destOrd="0" presId="urn:microsoft.com/office/officeart/2005/8/layout/architecture+Icon"/>
    <dgm:cxn modelId="{4F4FA552-C18D-4420-9563-22672399E978}" type="presParOf" srcId="{58D79E1D-C512-44A4-A815-703EA20AFB1E}" destId="{08998AC4-EA70-4FCE-9B42-336E9C17C595}" srcOrd="1" destOrd="0" presId="urn:microsoft.com/office/officeart/2005/8/layout/architecture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B9315E-50E3-4248-BFB3-D19886683C75}" type="doc">
      <dgm:prSet loTypeId="urn:microsoft.com/office/officeart/2005/8/layout/architecture+Icon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4BE0DA-4A6A-41E1-BEC8-6C0F5C8051F3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393</a:t>
          </a:r>
        </a:p>
      </dgm:t>
    </dgm:pt>
    <dgm:pt modelId="{6463E18F-0200-4DE5-863E-F9B20AACC932}" type="parTrans" cxnId="{C3ED2ADD-9596-440C-8E9A-6A9FC0715B0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DFB24EC-A8E9-4285-B3F8-7747F21250FF}" type="sibTrans" cxnId="{C3ED2ADD-9596-440C-8E9A-6A9FC0715B0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6ED17D8-BFDB-45DD-88A3-4D7B5FA3F9AB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0</a:t>
          </a:r>
        </a:p>
      </dgm:t>
    </dgm:pt>
    <dgm:pt modelId="{C2FBA18A-3717-4895-9D36-17B0EB2F6ECB}" type="parTrans" cxnId="{3AEAC2AD-7076-438F-91AF-45C1A471D78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892305C-F301-4982-8699-8915516383B0}" type="sibTrans" cxnId="{3AEAC2AD-7076-438F-91AF-45C1A471D78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52E6FED-C1C7-49D4-855D-93B060C7FC6B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800" dirty="0">
              <a:solidFill>
                <a:srgbClr val="FF0000"/>
              </a:solidFill>
              <a:latin typeface="Calibri" panose="020F0502020204030204" pitchFamily="34" charset="0"/>
            </a:rPr>
            <a:t>FV</a:t>
          </a:r>
        </a:p>
      </dgm:t>
    </dgm:pt>
    <dgm:pt modelId="{DE1EEACC-AF4C-4FF7-B2B6-611C30BB9EA1}" type="parTrans" cxnId="{BA399FAB-A31F-4A0C-A728-4805FB7AEE6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A0DFA6D-8829-46A1-B5FD-F098EFB10D09}" type="sibTrans" cxnId="{BA399FAB-A31F-4A0C-A728-4805FB7AEE6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A3DB13B-4EB6-46DC-A19A-596A48E06D58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8</a:t>
          </a:r>
        </a:p>
      </dgm:t>
    </dgm:pt>
    <dgm:pt modelId="{053110FF-48B5-401F-AD38-DA505CB3F901}" type="parTrans" cxnId="{81930997-3F45-4AF1-8DE0-DD762E68D5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9AE99C6-FA2D-479F-B21B-7E217D8192B6}" type="sibTrans" cxnId="{81930997-3F45-4AF1-8DE0-DD762E68D5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FC5966D-3EDA-48A1-8683-53C35ACFA05D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24</a:t>
          </a:r>
        </a:p>
      </dgm:t>
    </dgm:pt>
    <dgm:pt modelId="{99D97CA8-3C0B-4A6E-BC80-75D5F8F5B3A1}" type="parTrans" cxnId="{5F84FC4F-E9A9-4CAD-8E50-91E9FCDBC53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6D2DFF4-24E7-4232-888C-8085834EABBA}" type="sibTrans" cxnId="{5F84FC4F-E9A9-4CAD-8E50-91E9FCDBC53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449EDB8-700A-463F-AFEB-50B40E9BF85F}" type="pres">
      <dgm:prSet presAssocID="{31B9315E-50E3-4248-BFB3-D19886683C7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2D2844A-0846-4AC1-A1C5-E287DC82169B}" type="pres">
      <dgm:prSet presAssocID="{EC4BE0DA-4A6A-41E1-BEC8-6C0F5C8051F3}" presName="vertOne" presStyleCnt="0"/>
      <dgm:spPr/>
    </dgm:pt>
    <dgm:pt modelId="{ACE7D0DB-4E8D-41E9-B875-F6C31EE7BFB9}" type="pres">
      <dgm:prSet presAssocID="{EC4BE0DA-4A6A-41E1-BEC8-6C0F5C8051F3}" presName="txOne" presStyleLbl="node0" presStyleIdx="0" presStyleCnt="5" custLinFactNeighborX="-7148" custLinFactNeighborY="73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13A8E3-01E9-4A07-87F1-3464EE790785}" type="pres">
      <dgm:prSet presAssocID="{EC4BE0DA-4A6A-41E1-BEC8-6C0F5C8051F3}" presName="horzOne" presStyleCnt="0"/>
      <dgm:spPr/>
    </dgm:pt>
    <dgm:pt modelId="{B7FE9624-1072-482C-8627-1942500ABEBF}" type="pres">
      <dgm:prSet presAssocID="{DDFB24EC-A8E9-4285-B3F8-7747F21250FF}" presName="sibSpaceOne" presStyleCnt="0"/>
      <dgm:spPr/>
    </dgm:pt>
    <dgm:pt modelId="{2311AABA-753E-4155-9119-E80627604A92}" type="pres">
      <dgm:prSet presAssocID="{4A3DB13B-4EB6-46DC-A19A-596A48E06D58}" presName="vertOne" presStyleCnt="0"/>
      <dgm:spPr/>
    </dgm:pt>
    <dgm:pt modelId="{77DDBEF9-6449-40B5-855B-1E6DADB97773}" type="pres">
      <dgm:prSet presAssocID="{4A3DB13B-4EB6-46DC-A19A-596A48E06D58}" presName="txOne" presStyleLbl="node0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C3192-D8EB-4E11-840E-0B488A3691B6}" type="pres">
      <dgm:prSet presAssocID="{4A3DB13B-4EB6-46DC-A19A-596A48E06D58}" presName="horzOne" presStyleCnt="0"/>
      <dgm:spPr/>
    </dgm:pt>
    <dgm:pt modelId="{9F9B5983-AB3C-4879-BCF8-17FCE729A6EB}" type="pres">
      <dgm:prSet presAssocID="{89AE99C6-FA2D-479F-B21B-7E217D8192B6}" presName="sibSpaceOne" presStyleCnt="0"/>
      <dgm:spPr/>
    </dgm:pt>
    <dgm:pt modelId="{7C93F165-C120-4069-A9A8-ABD4A6776319}" type="pres">
      <dgm:prSet presAssocID="{BFC5966D-3EDA-48A1-8683-53C35ACFA05D}" presName="vertOne" presStyleCnt="0"/>
      <dgm:spPr/>
    </dgm:pt>
    <dgm:pt modelId="{5611B0B4-729D-4974-B565-1CD295D9B294}" type="pres">
      <dgm:prSet presAssocID="{BFC5966D-3EDA-48A1-8683-53C35ACFA05D}" presName="txOne" presStyleLbl="node0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070444-8A0C-4B60-B32E-3DDE174C9196}" type="pres">
      <dgm:prSet presAssocID="{BFC5966D-3EDA-48A1-8683-53C35ACFA05D}" presName="horzOne" presStyleCnt="0"/>
      <dgm:spPr/>
    </dgm:pt>
    <dgm:pt modelId="{CB48A514-99A1-43AD-8C2D-A7B31E445BF7}" type="pres">
      <dgm:prSet presAssocID="{A6D2DFF4-24E7-4232-888C-8085834EABBA}" presName="sibSpaceOne" presStyleCnt="0"/>
      <dgm:spPr/>
    </dgm:pt>
    <dgm:pt modelId="{A4C4A8B0-C3AF-4CB6-B13C-22197C6F220C}" type="pres">
      <dgm:prSet presAssocID="{76ED17D8-BFDB-45DD-88A3-4D7B5FA3F9AB}" presName="vertOne" presStyleCnt="0"/>
      <dgm:spPr/>
    </dgm:pt>
    <dgm:pt modelId="{6CB3CB65-5AF8-48CA-BC43-E018B99B7231}" type="pres">
      <dgm:prSet presAssocID="{76ED17D8-BFDB-45DD-88A3-4D7B5FA3F9AB}" presName="txOne" presStyleLbl="node0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550236-6945-4931-84DA-344BAC32EB20}" type="pres">
      <dgm:prSet presAssocID="{76ED17D8-BFDB-45DD-88A3-4D7B5FA3F9AB}" presName="horzOne" presStyleCnt="0"/>
      <dgm:spPr/>
    </dgm:pt>
    <dgm:pt modelId="{9DD16BBA-85C8-48DE-AD5A-7BDC415E6167}" type="pres">
      <dgm:prSet presAssocID="{9892305C-F301-4982-8699-8915516383B0}" presName="sibSpaceOne" presStyleCnt="0"/>
      <dgm:spPr/>
    </dgm:pt>
    <dgm:pt modelId="{58D79E1D-C512-44A4-A815-703EA20AFB1E}" type="pres">
      <dgm:prSet presAssocID="{352E6FED-C1C7-49D4-855D-93B060C7FC6B}" presName="vertOne" presStyleCnt="0"/>
      <dgm:spPr/>
    </dgm:pt>
    <dgm:pt modelId="{594F3660-6BC7-4FCD-B3EB-0455FB508567}" type="pres">
      <dgm:prSet presAssocID="{352E6FED-C1C7-49D4-855D-93B060C7FC6B}" presName="txOne" presStyleLbl="node0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998AC4-EA70-4FCE-9B42-336E9C17C595}" type="pres">
      <dgm:prSet presAssocID="{352E6FED-C1C7-49D4-855D-93B060C7FC6B}" presName="horzOne" presStyleCnt="0"/>
      <dgm:spPr/>
    </dgm:pt>
  </dgm:ptLst>
  <dgm:cxnLst>
    <dgm:cxn modelId="{68248332-CF18-4136-922B-73638AF2F723}" type="presOf" srcId="{31B9315E-50E3-4248-BFB3-D19886683C75}" destId="{4449EDB8-700A-463F-AFEB-50B40E9BF85F}" srcOrd="0" destOrd="0" presId="urn:microsoft.com/office/officeart/2005/8/layout/architecture+Icon"/>
    <dgm:cxn modelId="{B52EDA4D-94DA-4E5E-A23A-7B7C4979AF7B}" type="presOf" srcId="{EC4BE0DA-4A6A-41E1-BEC8-6C0F5C8051F3}" destId="{ACE7D0DB-4E8D-41E9-B875-F6C31EE7BFB9}" srcOrd="0" destOrd="0" presId="urn:microsoft.com/office/officeart/2005/8/layout/architecture+Icon"/>
    <dgm:cxn modelId="{BA399FAB-A31F-4A0C-A728-4805FB7AEE6C}" srcId="{31B9315E-50E3-4248-BFB3-D19886683C75}" destId="{352E6FED-C1C7-49D4-855D-93B060C7FC6B}" srcOrd="4" destOrd="0" parTransId="{DE1EEACC-AF4C-4FF7-B2B6-611C30BB9EA1}" sibTransId="{6A0DFA6D-8829-46A1-B5FD-F098EFB10D09}"/>
    <dgm:cxn modelId="{6EA2A6F1-D5FA-4F60-AA0B-EDD3E821F3D4}" type="presOf" srcId="{BFC5966D-3EDA-48A1-8683-53C35ACFA05D}" destId="{5611B0B4-729D-4974-B565-1CD295D9B294}" srcOrd="0" destOrd="0" presId="urn:microsoft.com/office/officeart/2005/8/layout/architecture+Icon"/>
    <dgm:cxn modelId="{E8A4AF45-F408-48F6-9DC7-F71101024533}" type="presOf" srcId="{76ED17D8-BFDB-45DD-88A3-4D7B5FA3F9AB}" destId="{6CB3CB65-5AF8-48CA-BC43-E018B99B7231}" srcOrd="0" destOrd="0" presId="urn:microsoft.com/office/officeart/2005/8/layout/architecture+Icon"/>
    <dgm:cxn modelId="{5F84FC4F-E9A9-4CAD-8E50-91E9FCDBC539}" srcId="{31B9315E-50E3-4248-BFB3-D19886683C75}" destId="{BFC5966D-3EDA-48A1-8683-53C35ACFA05D}" srcOrd="2" destOrd="0" parTransId="{99D97CA8-3C0B-4A6E-BC80-75D5F8F5B3A1}" sibTransId="{A6D2DFF4-24E7-4232-888C-8085834EABBA}"/>
    <dgm:cxn modelId="{81930997-3F45-4AF1-8DE0-DD762E68D589}" srcId="{31B9315E-50E3-4248-BFB3-D19886683C75}" destId="{4A3DB13B-4EB6-46DC-A19A-596A48E06D58}" srcOrd="1" destOrd="0" parTransId="{053110FF-48B5-401F-AD38-DA505CB3F901}" sibTransId="{89AE99C6-FA2D-479F-B21B-7E217D8192B6}"/>
    <dgm:cxn modelId="{BA723767-3C37-4546-AA99-96058BA043D2}" type="presOf" srcId="{4A3DB13B-4EB6-46DC-A19A-596A48E06D58}" destId="{77DDBEF9-6449-40B5-855B-1E6DADB97773}" srcOrd="0" destOrd="0" presId="urn:microsoft.com/office/officeart/2005/8/layout/architecture+Icon"/>
    <dgm:cxn modelId="{44F24F48-158D-40ED-A189-2AE7519920D4}" type="presOf" srcId="{352E6FED-C1C7-49D4-855D-93B060C7FC6B}" destId="{594F3660-6BC7-4FCD-B3EB-0455FB508567}" srcOrd="0" destOrd="0" presId="urn:microsoft.com/office/officeart/2005/8/layout/architecture+Icon"/>
    <dgm:cxn modelId="{C3ED2ADD-9596-440C-8E9A-6A9FC0715B0E}" srcId="{31B9315E-50E3-4248-BFB3-D19886683C75}" destId="{EC4BE0DA-4A6A-41E1-BEC8-6C0F5C8051F3}" srcOrd="0" destOrd="0" parTransId="{6463E18F-0200-4DE5-863E-F9B20AACC932}" sibTransId="{DDFB24EC-A8E9-4285-B3F8-7747F21250FF}"/>
    <dgm:cxn modelId="{3AEAC2AD-7076-438F-91AF-45C1A471D784}" srcId="{31B9315E-50E3-4248-BFB3-D19886683C75}" destId="{76ED17D8-BFDB-45DD-88A3-4D7B5FA3F9AB}" srcOrd="3" destOrd="0" parTransId="{C2FBA18A-3717-4895-9D36-17B0EB2F6ECB}" sibTransId="{9892305C-F301-4982-8699-8915516383B0}"/>
    <dgm:cxn modelId="{3AE358FB-9E6D-4B08-B919-11703E36EC6C}" type="presParOf" srcId="{4449EDB8-700A-463F-AFEB-50B40E9BF85F}" destId="{72D2844A-0846-4AC1-A1C5-E287DC82169B}" srcOrd="0" destOrd="0" presId="urn:microsoft.com/office/officeart/2005/8/layout/architecture+Icon"/>
    <dgm:cxn modelId="{94B0A36F-D356-44BA-955B-987161083010}" type="presParOf" srcId="{72D2844A-0846-4AC1-A1C5-E287DC82169B}" destId="{ACE7D0DB-4E8D-41E9-B875-F6C31EE7BFB9}" srcOrd="0" destOrd="0" presId="urn:microsoft.com/office/officeart/2005/8/layout/architecture+Icon"/>
    <dgm:cxn modelId="{DE154658-AED5-42AD-A924-9A6B48FA78CC}" type="presParOf" srcId="{72D2844A-0846-4AC1-A1C5-E287DC82169B}" destId="{1513A8E3-01E9-4A07-87F1-3464EE790785}" srcOrd="1" destOrd="0" presId="urn:microsoft.com/office/officeart/2005/8/layout/architecture+Icon"/>
    <dgm:cxn modelId="{5D8E44FB-D0D6-44D2-BD0C-D90A074FC017}" type="presParOf" srcId="{4449EDB8-700A-463F-AFEB-50B40E9BF85F}" destId="{B7FE9624-1072-482C-8627-1942500ABEBF}" srcOrd="1" destOrd="0" presId="urn:microsoft.com/office/officeart/2005/8/layout/architecture+Icon"/>
    <dgm:cxn modelId="{4E832DBA-6851-44E6-A3CD-8D35188020A2}" type="presParOf" srcId="{4449EDB8-700A-463F-AFEB-50B40E9BF85F}" destId="{2311AABA-753E-4155-9119-E80627604A92}" srcOrd="2" destOrd="0" presId="urn:microsoft.com/office/officeart/2005/8/layout/architecture+Icon"/>
    <dgm:cxn modelId="{F5DC4F88-EADD-4DB3-B58D-AC145C2D3DC0}" type="presParOf" srcId="{2311AABA-753E-4155-9119-E80627604A92}" destId="{77DDBEF9-6449-40B5-855B-1E6DADB97773}" srcOrd="0" destOrd="0" presId="urn:microsoft.com/office/officeart/2005/8/layout/architecture+Icon"/>
    <dgm:cxn modelId="{B8926994-C9CB-4EE3-A17D-8F46E897A706}" type="presParOf" srcId="{2311AABA-753E-4155-9119-E80627604A92}" destId="{2FAC3192-D8EB-4E11-840E-0B488A3691B6}" srcOrd="1" destOrd="0" presId="urn:microsoft.com/office/officeart/2005/8/layout/architecture+Icon"/>
    <dgm:cxn modelId="{C95B53BB-2476-4299-96EA-6AC0442752F5}" type="presParOf" srcId="{4449EDB8-700A-463F-AFEB-50B40E9BF85F}" destId="{9F9B5983-AB3C-4879-BCF8-17FCE729A6EB}" srcOrd="3" destOrd="0" presId="urn:microsoft.com/office/officeart/2005/8/layout/architecture+Icon"/>
    <dgm:cxn modelId="{0F31E0F0-28C3-451E-945C-D490D51AF45D}" type="presParOf" srcId="{4449EDB8-700A-463F-AFEB-50B40E9BF85F}" destId="{7C93F165-C120-4069-A9A8-ABD4A6776319}" srcOrd="4" destOrd="0" presId="urn:microsoft.com/office/officeart/2005/8/layout/architecture+Icon"/>
    <dgm:cxn modelId="{6D25CBF9-24F6-4F37-81EF-6E72B7D87F43}" type="presParOf" srcId="{7C93F165-C120-4069-A9A8-ABD4A6776319}" destId="{5611B0B4-729D-4974-B565-1CD295D9B294}" srcOrd="0" destOrd="0" presId="urn:microsoft.com/office/officeart/2005/8/layout/architecture+Icon"/>
    <dgm:cxn modelId="{0D706F97-68FC-4C96-86AB-1C20110BE9E0}" type="presParOf" srcId="{7C93F165-C120-4069-A9A8-ABD4A6776319}" destId="{51070444-8A0C-4B60-B32E-3DDE174C9196}" srcOrd="1" destOrd="0" presId="urn:microsoft.com/office/officeart/2005/8/layout/architecture+Icon"/>
    <dgm:cxn modelId="{10BDC59C-8FDE-4528-B307-1522BC564B9B}" type="presParOf" srcId="{4449EDB8-700A-463F-AFEB-50B40E9BF85F}" destId="{CB48A514-99A1-43AD-8C2D-A7B31E445BF7}" srcOrd="5" destOrd="0" presId="urn:microsoft.com/office/officeart/2005/8/layout/architecture+Icon"/>
    <dgm:cxn modelId="{4308F5D2-09BB-4340-8968-D80763298585}" type="presParOf" srcId="{4449EDB8-700A-463F-AFEB-50B40E9BF85F}" destId="{A4C4A8B0-C3AF-4CB6-B13C-22197C6F220C}" srcOrd="6" destOrd="0" presId="urn:microsoft.com/office/officeart/2005/8/layout/architecture+Icon"/>
    <dgm:cxn modelId="{C0761DB9-0924-488C-833C-ABC05F741907}" type="presParOf" srcId="{A4C4A8B0-C3AF-4CB6-B13C-22197C6F220C}" destId="{6CB3CB65-5AF8-48CA-BC43-E018B99B7231}" srcOrd="0" destOrd="0" presId="urn:microsoft.com/office/officeart/2005/8/layout/architecture+Icon"/>
    <dgm:cxn modelId="{4251E436-7355-4ABA-8079-BCF227C6EE12}" type="presParOf" srcId="{A4C4A8B0-C3AF-4CB6-B13C-22197C6F220C}" destId="{A2550236-6945-4931-84DA-344BAC32EB20}" srcOrd="1" destOrd="0" presId="urn:microsoft.com/office/officeart/2005/8/layout/architecture+Icon"/>
    <dgm:cxn modelId="{D1918CDA-93DA-4144-9B21-B5ECE9E5D768}" type="presParOf" srcId="{4449EDB8-700A-463F-AFEB-50B40E9BF85F}" destId="{9DD16BBA-85C8-48DE-AD5A-7BDC415E6167}" srcOrd="7" destOrd="0" presId="urn:microsoft.com/office/officeart/2005/8/layout/architecture+Icon"/>
    <dgm:cxn modelId="{1F7C60B7-F2F7-442A-A8EF-80907CA97ED2}" type="presParOf" srcId="{4449EDB8-700A-463F-AFEB-50B40E9BF85F}" destId="{58D79E1D-C512-44A4-A815-703EA20AFB1E}" srcOrd="8" destOrd="0" presId="urn:microsoft.com/office/officeart/2005/8/layout/architecture+Icon"/>
    <dgm:cxn modelId="{85639EFE-9465-4A92-9A3D-29A33A6031D5}" type="presParOf" srcId="{58D79E1D-C512-44A4-A815-703EA20AFB1E}" destId="{594F3660-6BC7-4FCD-B3EB-0455FB508567}" srcOrd="0" destOrd="0" presId="urn:microsoft.com/office/officeart/2005/8/layout/architecture+Icon"/>
    <dgm:cxn modelId="{F3851016-1F4F-4FCF-A5FB-AA178FA5856E}" type="presParOf" srcId="{58D79E1D-C512-44A4-A815-703EA20AFB1E}" destId="{08998AC4-EA70-4FCE-9B42-336E9C17C595}" srcOrd="1" destOrd="0" presId="urn:microsoft.com/office/officeart/2005/8/layout/architecture+Icon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B9315E-50E3-4248-BFB3-D19886683C75}" type="doc">
      <dgm:prSet loTypeId="urn:microsoft.com/office/officeart/2005/8/layout/architecture+Icon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4BE0DA-4A6A-41E1-BEC8-6C0F5C8051F3}">
      <dgm:prSet phldrT="[Text]"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n</a:t>
          </a:r>
        </a:p>
      </dgm:t>
    </dgm:pt>
    <dgm:pt modelId="{6463E18F-0200-4DE5-863E-F9B20AACC932}" type="parTrans" cxnId="{C3ED2ADD-9596-440C-8E9A-6A9FC0715B0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DFB24EC-A8E9-4285-B3F8-7747F21250FF}" type="sibTrans" cxnId="{C3ED2ADD-9596-440C-8E9A-6A9FC0715B0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6ED17D8-BFDB-45DD-88A3-4D7B5FA3F9AB}">
      <dgm:prSet phldrT="[Text]"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PMT</a:t>
          </a:r>
        </a:p>
      </dgm:t>
    </dgm:pt>
    <dgm:pt modelId="{C2FBA18A-3717-4895-9D36-17B0EB2F6ECB}" type="parTrans" cxnId="{3AEAC2AD-7076-438F-91AF-45C1A471D78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892305C-F301-4982-8699-8915516383B0}" type="sibTrans" cxnId="{3AEAC2AD-7076-438F-91AF-45C1A471D78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52E6FED-C1C7-49D4-855D-93B060C7FC6B}">
      <dgm:prSet phldrT="[Text]"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FV</a:t>
          </a:r>
        </a:p>
      </dgm:t>
    </dgm:pt>
    <dgm:pt modelId="{DE1EEACC-AF4C-4FF7-B2B6-611C30BB9EA1}" type="parTrans" cxnId="{BA399FAB-A31F-4A0C-A728-4805FB7AEE6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A0DFA6D-8829-46A1-B5FD-F098EFB10D09}" type="sibTrans" cxnId="{BA399FAB-A31F-4A0C-A728-4805FB7AEE6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A3DB13B-4EB6-46DC-A19A-596A48E06D58}">
      <dgm:prSet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i</a:t>
          </a:r>
        </a:p>
      </dgm:t>
    </dgm:pt>
    <dgm:pt modelId="{053110FF-48B5-401F-AD38-DA505CB3F901}" type="parTrans" cxnId="{81930997-3F45-4AF1-8DE0-DD762E68D5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9AE99C6-FA2D-479F-B21B-7E217D8192B6}" type="sibTrans" cxnId="{81930997-3F45-4AF1-8DE0-DD762E68D5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FC5966D-3EDA-48A1-8683-53C35ACFA05D}">
      <dgm:prSet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PV</a:t>
          </a:r>
        </a:p>
      </dgm:t>
    </dgm:pt>
    <dgm:pt modelId="{99D97CA8-3C0B-4A6E-BC80-75D5F8F5B3A1}" type="parTrans" cxnId="{5F84FC4F-E9A9-4CAD-8E50-91E9FCDBC53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6D2DFF4-24E7-4232-888C-8085834EABBA}" type="sibTrans" cxnId="{5F84FC4F-E9A9-4CAD-8E50-91E9FCDBC53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449EDB8-700A-463F-AFEB-50B40E9BF85F}" type="pres">
      <dgm:prSet presAssocID="{31B9315E-50E3-4248-BFB3-D19886683C7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2D2844A-0846-4AC1-A1C5-E287DC82169B}" type="pres">
      <dgm:prSet presAssocID="{EC4BE0DA-4A6A-41E1-BEC8-6C0F5C8051F3}" presName="vertOne" presStyleCnt="0"/>
      <dgm:spPr/>
    </dgm:pt>
    <dgm:pt modelId="{ACE7D0DB-4E8D-41E9-B875-F6C31EE7BFB9}" type="pres">
      <dgm:prSet presAssocID="{EC4BE0DA-4A6A-41E1-BEC8-6C0F5C8051F3}" presName="txOne" presStyleLbl="node0" presStyleIdx="0" presStyleCnt="5" custLinFactNeighborX="-7148" custLinFactNeighborY="73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13A8E3-01E9-4A07-87F1-3464EE790785}" type="pres">
      <dgm:prSet presAssocID="{EC4BE0DA-4A6A-41E1-BEC8-6C0F5C8051F3}" presName="horzOne" presStyleCnt="0"/>
      <dgm:spPr/>
    </dgm:pt>
    <dgm:pt modelId="{B7FE9624-1072-482C-8627-1942500ABEBF}" type="pres">
      <dgm:prSet presAssocID="{DDFB24EC-A8E9-4285-B3F8-7747F21250FF}" presName="sibSpaceOne" presStyleCnt="0"/>
      <dgm:spPr/>
    </dgm:pt>
    <dgm:pt modelId="{2311AABA-753E-4155-9119-E80627604A92}" type="pres">
      <dgm:prSet presAssocID="{4A3DB13B-4EB6-46DC-A19A-596A48E06D58}" presName="vertOne" presStyleCnt="0"/>
      <dgm:spPr/>
    </dgm:pt>
    <dgm:pt modelId="{77DDBEF9-6449-40B5-855B-1E6DADB97773}" type="pres">
      <dgm:prSet presAssocID="{4A3DB13B-4EB6-46DC-A19A-596A48E06D58}" presName="txOne" presStyleLbl="node0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C3192-D8EB-4E11-840E-0B488A3691B6}" type="pres">
      <dgm:prSet presAssocID="{4A3DB13B-4EB6-46DC-A19A-596A48E06D58}" presName="horzOne" presStyleCnt="0"/>
      <dgm:spPr/>
    </dgm:pt>
    <dgm:pt modelId="{9F9B5983-AB3C-4879-BCF8-17FCE729A6EB}" type="pres">
      <dgm:prSet presAssocID="{89AE99C6-FA2D-479F-B21B-7E217D8192B6}" presName="sibSpaceOne" presStyleCnt="0"/>
      <dgm:spPr/>
    </dgm:pt>
    <dgm:pt modelId="{7C93F165-C120-4069-A9A8-ABD4A6776319}" type="pres">
      <dgm:prSet presAssocID="{BFC5966D-3EDA-48A1-8683-53C35ACFA05D}" presName="vertOne" presStyleCnt="0"/>
      <dgm:spPr/>
    </dgm:pt>
    <dgm:pt modelId="{5611B0B4-729D-4974-B565-1CD295D9B294}" type="pres">
      <dgm:prSet presAssocID="{BFC5966D-3EDA-48A1-8683-53C35ACFA05D}" presName="txOne" presStyleLbl="node0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070444-8A0C-4B60-B32E-3DDE174C9196}" type="pres">
      <dgm:prSet presAssocID="{BFC5966D-3EDA-48A1-8683-53C35ACFA05D}" presName="horzOne" presStyleCnt="0"/>
      <dgm:spPr/>
    </dgm:pt>
    <dgm:pt modelId="{CB48A514-99A1-43AD-8C2D-A7B31E445BF7}" type="pres">
      <dgm:prSet presAssocID="{A6D2DFF4-24E7-4232-888C-8085834EABBA}" presName="sibSpaceOne" presStyleCnt="0"/>
      <dgm:spPr/>
    </dgm:pt>
    <dgm:pt modelId="{A4C4A8B0-C3AF-4CB6-B13C-22197C6F220C}" type="pres">
      <dgm:prSet presAssocID="{76ED17D8-BFDB-45DD-88A3-4D7B5FA3F9AB}" presName="vertOne" presStyleCnt="0"/>
      <dgm:spPr/>
    </dgm:pt>
    <dgm:pt modelId="{6CB3CB65-5AF8-48CA-BC43-E018B99B7231}" type="pres">
      <dgm:prSet presAssocID="{76ED17D8-BFDB-45DD-88A3-4D7B5FA3F9AB}" presName="txOne" presStyleLbl="node0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550236-6945-4931-84DA-344BAC32EB20}" type="pres">
      <dgm:prSet presAssocID="{76ED17D8-BFDB-45DD-88A3-4D7B5FA3F9AB}" presName="horzOne" presStyleCnt="0"/>
      <dgm:spPr/>
    </dgm:pt>
    <dgm:pt modelId="{9DD16BBA-85C8-48DE-AD5A-7BDC415E6167}" type="pres">
      <dgm:prSet presAssocID="{9892305C-F301-4982-8699-8915516383B0}" presName="sibSpaceOne" presStyleCnt="0"/>
      <dgm:spPr/>
    </dgm:pt>
    <dgm:pt modelId="{58D79E1D-C512-44A4-A815-703EA20AFB1E}" type="pres">
      <dgm:prSet presAssocID="{352E6FED-C1C7-49D4-855D-93B060C7FC6B}" presName="vertOne" presStyleCnt="0"/>
      <dgm:spPr/>
    </dgm:pt>
    <dgm:pt modelId="{594F3660-6BC7-4FCD-B3EB-0455FB508567}" type="pres">
      <dgm:prSet presAssocID="{352E6FED-C1C7-49D4-855D-93B060C7FC6B}" presName="txOne" presStyleLbl="node0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998AC4-EA70-4FCE-9B42-336E9C17C595}" type="pres">
      <dgm:prSet presAssocID="{352E6FED-C1C7-49D4-855D-93B060C7FC6B}" presName="horzOne" presStyleCnt="0"/>
      <dgm:spPr/>
    </dgm:pt>
  </dgm:ptLst>
  <dgm:cxnLst>
    <dgm:cxn modelId="{F0095A62-8979-4C81-8448-BD5D9B2783F9}" type="presOf" srcId="{4A3DB13B-4EB6-46DC-A19A-596A48E06D58}" destId="{77DDBEF9-6449-40B5-855B-1E6DADB97773}" srcOrd="0" destOrd="0" presId="urn:microsoft.com/office/officeart/2005/8/layout/architecture+Icon"/>
    <dgm:cxn modelId="{BA399FAB-A31F-4A0C-A728-4805FB7AEE6C}" srcId="{31B9315E-50E3-4248-BFB3-D19886683C75}" destId="{352E6FED-C1C7-49D4-855D-93B060C7FC6B}" srcOrd="4" destOrd="0" parTransId="{DE1EEACC-AF4C-4FF7-B2B6-611C30BB9EA1}" sibTransId="{6A0DFA6D-8829-46A1-B5FD-F098EFB10D09}"/>
    <dgm:cxn modelId="{88E3E310-4817-4C70-A91A-9B93173A1046}" type="presOf" srcId="{EC4BE0DA-4A6A-41E1-BEC8-6C0F5C8051F3}" destId="{ACE7D0DB-4E8D-41E9-B875-F6C31EE7BFB9}" srcOrd="0" destOrd="0" presId="urn:microsoft.com/office/officeart/2005/8/layout/architecture+Icon"/>
    <dgm:cxn modelId="{5F84FC4F-E9A9-4CAD-8E50-91E9FCDBC539}" srcId="{31B9315E-50E3-4248-BFB3-D19886683C75}" destId="{BFC5966D-3EDA-48A1-8683-53C35ACFA05D}" srcOrd="2" destOrd="0" parTransId="{99D97CA8-3C0B-4A6E-BC80-75D5F8F5B3A1}" sibTransId="{A6D2DFF4-24E7-4232-888C-8085834EABBA}"/>
    <dgm:cxn modelId="{BD384DE3-5159-48D9-AEDE-830EBA61AEC8}" type="presOf" srcId="{352E6FED-C1C7-49D4-855D-93B060C7FC6B}" destId="{594F3660-6BC7-4FCD-B3EB-0455FB508567}" srcOrd="0" destOrd="0" presId="urn:microsoft.com/office/officeart/2005/8/layout/architecture+Icon"/>
    <dgm:cxn modelId="{267369AD-9FC1-40CB-AE5D-0D2322982139}" type="presOf" srcId="{76ED17D8-BFDB-45DD-88A3-4D7B5FA3F9AB}" destId="{6CB3CB65-5AF8-48CA-BC43-E018B99B7231}" srcOrd="0" destOrd="0" presId="urn:microsoft.com/office/officeart/2005/8/layout/architecture+Icon"/>
    <dgm:cxn modelId="{81930997-3F45-4AF1-8DE0-DD762E68D589}" srcId="{31B9315E-50E3-4248-BFB3-D19886683C75}" destId="{4A3DB13B-4EB6-46DC-A19A-596A48E06D58}" srcOrd="1" destOrd="0" parTransId="{053110FF-48B5-401F-AD38-DA505CB3F901}" sibTransId="{89AE99C6-FA2D-479F-B21B-7E217D8192B6}"/>
    <dgm:cxn modelId="{6EBA5554-6581-4DAB-98F6-AB6E703F5DF2}" type="presOf" srcId="{31B9315E-50E3-4248-BFB3-D19886683C75}" destId="{4449EDB8-700A-463F-AFEB-50B40E9BF85F}" srcOrd="0" destOrd="0" presId="urn:microsoft.com/office/officeart/2005/8/layout/architecture+Icon"/>
    <dgm:cxn modelId="{5342F193-CA3E-4494-B58E-5F74A99CF180}" type="presOf" srcId="{BFC5966D-3EDA-48A1-8683-53C35ACFA05D}" destId="{5611B0B4-729D-4974-B565-1CD295D9B294}" srcOrd="0" destOrd="0" presId="urn:microsoft.com/office/officeart/2005/8/layout/architecture+Icon"/>
    <dgm:cxn modelId="{C3ED2ADD-9596-440C-8E9A-6A9FC0715B0E}" srcId="{31B9315E-50E3-4248-BFB3-D19886683C75}" destId="{EC4BE0DA-4A6A-41E1-BEC8-6C0F5C8051F3}" srcOrd="0" destOrd="0" parTransId="{6463E18F-0200-4DE5-863E-F9B20AACC932}" sibTransId="{DDFB24EC-A8E9-4285-B3F8-7747F21250FF}"/>
    <dgm:cxn modelId="{3AEAC2AD-7076-438F-91AF-45C1A471D784}" srcId="{31B9315E-50E3-4248-BFB3-D19886683C75}" destId="{76ED17D8-BFDB-45DD-88A3-4D7B5FA3F9AB}" srcOrd="3" destOrd="0" parTransId="{C2FBA18A-3717-4895-9D36-17B0EB2F6ECB}" sibTransId="{9892305C-F301-4982-8699-8915516383B0}"/>
    <dgm:cxn modelId="{AB89D546-F85B-4515-82CF-0E53CF5948B9}" type="presParOf" srcId="{4449EDB8-700A-463F-AFEB-50B40E9BF85F}" destId="{72D2844A-0846-4AC1-A1C5-E287DC82169B}" srcOrd="0" destOrd="0" presId="urn:microsoft.com/office/officeart/2005/8/layout/architecture+Icon"/>
    <dgm:cxn modelId="{F94C7EA9-2973-40D3-98FA-01F7AE52732C}" type="presParOf" srcId="{72D2844A-0846-4AC1-A1C5-E287DC82169B}" destId="{ACE7D0DB-4E8D-41E9-B875-F6C31EE7BFB9}" srcOrd="0" destOrd="0" presId="urn:microsoft.com/office/officeart/2005/8/layout/architecture+Icon"/>
    <dgm:cxn modelId="{9ED2E669-63C5-49BE-B1AF-B01F28722278}" type="presParOf" srcId="{72D2844A-0846-4AC1-A1C5-E287DC82169B}" destId="{1513A8E3-01E9-4A07-87F1-3464EE790785}" srcOrd="1" destOrd="0" presId="urn:microsoft.com/office/officeart/2005/8/layout/architecture+Icon"/>
    <dgm:cxn modelId="{3364685D-5B64-4360-B325-052C3D3233D2}" type="presParOf" srcId="{4449EDB8-700A-463F-AFEB-50B40E9BF85F}" destId="{B7FE9624-1072-482C-8627-1942500ABEBF}" srcOrd="1" destOrd="0" presId="urn:microsoft.com/office/officeart/2005/8/layout/architecture+Icon"/>
    <dgm:cxn modelId="{54CE3AAD-B246-4A59-8C22-42F7F6D8295D}" type="presParOf" srcId="{4449EDB8-700A-463F-AFEB-50B40E9BF85F}" destId="{2311AABA-753E-4155-9119-E80627604A92}" srcOrd="2" destOrd="0" presId="urn:microsoft.com/office/officeart/2005/8/layout/architecture+Icon"/>
    <dgm:cxn modelId="{25C06A6B-9483-41F5-AC01-3C01AE43E4A4}" type="presParOf" srcId="{2311AABA-753E-4155-9119-E80627604A92}" destId="{77DDBEF9-6449-40B5-855B-1E6DADB97773}" srcOrd="0" destOrd="0" presId="urn:microsoft.com/office/officeart/2005/8/layout/architecture+Icon"/>
    <dgm:cxn modelId="{46B3E0A5-3760-4C1B-9FC7-DEFE5129AFFB}" type="presParOf" srcId="{2311AABA-753E-4155-9119-E80627604A92}" destId="{2FAC3192-D8EB-4E11-840E-0B488A3691B6}" srcOrd="1" destOrd="0" presId="urn:microsoft.com/office/officeart/2005/8/layout/architecture+Icon"/>
    <dgm:cxn modelId="{2CCC13C7-3995-4670-B52E-AB2FD236127B}" type="presParOf" srcId="{4449EDB8-700A-463F-AFEB-50B40E9BF85F}" destId="{9F9B5983-AB3C-4879-BCF8-17FCE729A6EB}" srcOrd="3" destOrd="0" presId="urn:microsoft.com/office/officeart/2005/8/layout/architecture+Icon"/>
    <dgm:cxn modelId="{58687207-4B6F-435B-BF40-D5C59D09DBC4}" type="presParOf" srcId="{4449EDB8-700A-463F-AFEB-50B40E9BF85F}" destId="{7C93F165-C120-4069-A9A8-ABD4A6776319}" srcOrd="4" destOrd="0" presId="urn:microsoft.com/office/officeart/2005/8/layout/architecture+Icon"/>
    <dgm:cxn modelId="{2B2D2A19-5773-4F70-A076-FB7D40A00962}" type="presParOf" srcId="{7C93F165-C120-4069-A9A8-ABD4A6776319}" destId="{5611B0B4-729D-4974-B565-1CD295D9B294}" srcOrd="0" destOrd="0" presId="urn:microsoft.com/office/officeart/2005/8/layout/architecture+Icon"/>
    <dgm:cxn modelId="{7DB8A9B7-A2B7-4CDD-9959-EF561B72FCAD}" type="presParOf" srcId="{7C93F165-C120-4069-A9A8-ABD4A6776319}" destId="{51070444-8A0C-4B60-B32E-3DDE174C9196}" srcOrd="1" destOrd="0" presId="urn:microsoft.com/office/officeart/2005/8/layout/architecture+Icon"/>
    <dgm:cxn modelId="{4FABDB30-8053-4C93-B39F-4724699BBCA8}" type="presParOf" srcId="{4449EDB8-700A-463F-AFEB-50B40E9BF85F}" destId="{CB48A514-99A1-43AD-8C2D-A7B31E445BF7}" srcOrd="5" destOrd="0" presId="urn:microsoft.com/office/officeart/2005/8/layout/architecture+Icon"/>
    <dgm:cxn modelId="{BF3548AB-FDD1-4EC2-B0CE-19A1F2B1C192}" type="presParOf" srcId="{4449EDB8-700A-463F-AFEB-50B40E9BF85F}" destId="{A4C4A8B0-C3AF-4CB6-B13C-22197C6F220C}" srcOrd="6" destOrd="0" presId="urn:microsoft.com/office/officeart/2005/8/layout/architecture+Icon"/>
    <dgm:cxn modelId="{8965C399-0CE2-4379-A1B4-A057A91989BF}" type="presParOf" srcId="{A4C4A8B0-C3AF-4CB6-B13C-22197C6F220C}" destId="{6CB3CB65-5AF8-48CA-BC43-E018B99B7231}" srcOrd="0" destOrd="0" presId="urn:microsoft.com/office/officeart/2005/8/layout/architecture+Icon"/>
    <dgm:cxn modelId="{EFB93604-DF44-4F5E-8C5B-153AE45D66C0}" type="presParOf" srcId="{A4C4A8B0-C3AF-4CB6-B13C-22197C6F220C}" destId="{A2550236-6945-4931-84DA-344BAC32EB20}" srcOrd="1" destOrd="0" presId="urn:microsoft.com/office/officeart/2005/8/layout/architecture+Icon"/>
    <dgm:cxn modelId="{61682ED5-E312-46EE-AB8C-F2BEFE64F52E}" type="presParOf" srcId="{4449EDB8-700A-463F-AFEB-50B40E9BF85F}" destId="{9DD16BBA-85C8-48DE-AD5A-7BDC415E6167}" srcOrd="7" destOrd="0" presId="urn:microsoft.com/office/officeart/2005/8/layout/architecture+Icon"/>
    <dgm:cxn modelId="{2D2D4E01-DAF6-4498-8C45-AA5E6CAA168C}" type="presParOf" srcId="{4449EDB8-700A-463F-AFEB-50B40E9BF85F}" destId="{58D79E1D-C512-44A4-A815-703EA20AFB1E}" srcOrd="8" destOrd="0" presId="urn:microsoft.com/office/officeart/2005/8/layout/architecture+Icon"/>
    <dgm:cxn modelId="{EF77BB15-066C-4361-8941-EF216DF90432}" type="presParOf" srcId="{58D79E1D-C512-44A4-A815-703EA20AFB1E}" destId="{594F3660-6BC7-4FCD-B3EB-0455FB508567}" srcOrd="0" destOrd="0" presId="urn:microsoft.com/office/officeart/2005/8/layout/architecture+Icon"/>
    <dgm:cxn modelId="{99B06D7E-3503-4DBD-91F8-47B8416D19A6}" type="presParOf" srcId="{58D79E1D-C512-44A4-A815-703EA20AFB1E}" destId="{08998AC4-EA70-4FCE-9B42-336E9C17C595}" srcOrd="1" destOrd="0" presId="urn:microsoft.com/office/officeart/2005/8/layout/architecture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1B9315E-50E3-4248-BFB3-D19886683C75}" type="doc">
      <dgm:prSet loTypeId="urn:microsoft.com/office/officeart/2005/8/layout/architecture+Icon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4BE0DA-4A6A-41E1-BEC8-6C0F5C8051F3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2</a:t>
          </a:r>
        </a:p>
      </dgm:t>
    </dgm:pt>
    <dgm:pt modelId="{6463E18F-0200-4DE5-863E-F9B20AACC932}" type="parTrans" cxnId="{C3ED2ADD-9596-440C-8E9A-6A9FC0715B0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DFB24EC-A8E9-4285-B3F8-7747F21250FF}" type="sibTrans" cxnId="{C3ED2ADD-9596-440C-8E9A-6A9FC0715B0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6ED17D8-BFDB-45DD-88A3-4D7B5FA3F9AB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0</a:t>
          </a:r>
        </a:p>
      </dgm:t>
    </dgm:pt>
    <dgm:pt modelId="{C2FBA18A-3717-4895-9D36-17B0EB2F6ECB}" type="parTrans" cxnId="{3AEAC2AD-7076-438F-91AF-45C1A471D78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892305C-F301-4982-8699-8915516383B0}" type="sibTrans" cxnId="{3AEAC2AD-7076-438F-91AF-45C1A471D78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52E6FED-C1C7-49D4-855D-93B060C7FC6B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3000</a:t>
          </a:r>
        </a:p>
      </dgm:t>
    </dgm:pt>
    <dgm:pt modelId="{DE1EEACC-AF4C-4FF7-B2B6-611C30BB9EA1}" type="parTrans" cxnId="{BA399FAB-A31F-4A0C-A728-4805FB7AEE6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A0DFA6D-8829-46A1-B5FD-F098EFB10D09}" type="sibTrans" cxnId="{BA399FAB-A31F-4A0C-A728-4805FB7AEE6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A3DB13B-4EB6-46DC-A19A-596A48E06D58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8</a:t>
          </a:r>
        </a:p>
      </dgm:t>
    </dgm:pt>
    <dgm:pt modelId="{053110FF-48B5-401F-AD38-DA505CB3F901}" type="parTrans" cxnId="{81930997-3F45-4AF1-8DE0-DD762E68D5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9AE99C6-FA2D-479F-B21B-7E217D8192B6}" type="sibTrans" cxnId="{81930997-3F45-4AF1-8DE0-DD762E68D5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FC5966D-3EDA-48A1-8683-53C35ACFA05D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800" dirty="0">
              <a:solidFill>
                <a:srgbClr val="FF0000"/>
              </a:solidFill>
              <a:latin typeface="Calibri" panose="020F0502020204030204" pitchFamily="34" charset="0"/>
            </a:rPr>
            <a:t>PV</a:t>
          </a:r>
        </a:p>
      </dgm:t>
    </dgm:pt>
    <dgm:pt modelId="{99D97CA8-3C0B-4A6E-BC80-75D5F8F5B3A1}" type="parTrans" cxnId="{5F84FC4F-E9A9-4CAD-8E50-91E9FCDBC53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6D2DFF4-24E7-4232-888C-8085834EABBA}" type="sibTrans" cxnId="{5F84FC4F-E9A9-4CAD-8E50-91E9FCDBC53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449EDB8-700A-463F-AFEB-50B40E9BF85F}" type="pres">
      <dgm:prSet presAssocID="{31B9315E-50E3-4248-BFB3-D19886683C7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2D2844A-0846-4AC1-A1C5-E287DC82169B}" type="pres">
      <dgm:prSet presAssocID="{EC4BE0DA-4A6A-41E1-BEC8-6C0F5C8051F3}" presName="vertOne" presStyleCnt="0"/>
      <dgm:spPr/>
    </dgm:pt>
    <dgm:pt modelId="{ACE7D0DB-4E8D-41E9-B875-F6C31EE7BFB9}" type="pres">
      <dgm:prSet presAssocID="{EC4BE0DA-4A6A-41E1-BEC8-6C0F5C8051F3}" presName="txOne" presStyleLbl="node0" presStyleIdx="0" presStyleCnt="5" custLinFactNeighborX="-7148" custLinFactNeighborY="73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13A8E3-01E9-4A07-87F1-3464EE790785}" type="pres">
      <dgm:prSet presAssocID="{EC4BE0DA-4A6A-41E1-BEC8-6C0F5C8051F3}" presName="horzOne" presStyleCnt="0"/>
      <dgm:spPr/>
    </dgm:pt>
    <dgm:pt modelId="{B7FE9624-1072-482C-8627-1942500ABEBF}" type="pres">
      <dgm:prSet presAssocID="{DDFB24EC-A8E9-4285-B3F8-7747F21250FF}" presName="sibSpaceOne" presStyleCnt="0"/>
      <dgm:spPr/>
    </dgm:pt>
    <dgm:pt modelId="{2311AABA-753E-4155-9119-E80627604A92}" type="pres">
      <dgm:prSet presAssocID="{4A3DB13B-4EB6-46DC-A19A-596A48E06D58}" presName="vertOne" presStyleCnt="0"/>
      <dgm:spPr/>
    </dgm:pt>
    <dgm:pt modelId="{77DDBEF9-6449-40B5-855B-1E6DADB97773}" type="pres">
      <dgm:prSet presAssocID="{4A3DB13B-4EB6-46DC-A19A-596A48E06D58}" presName="txOne" presStyleLbl="node0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C3192-D8EB-4E11-840E-0B488A3691B6}" type="pres">
      <dgm:prSet presAssocID="{4A3DB13B-4EB6-46DC-A19A-596A48E06D58}" presName="horzOne" presStyleCnt="0"/>
      <dgm:spPr/>
    </dgm:pt>
    <dgm:pt modelId="{9F9B5983-AB3C-4879-BCF8-17FCE729A6EB}" type="pres">
      <dgm:prSet presAssocID="{89AE99C6-FA2D-479F-B21B-7E217D8192B6}" presName="sibSpaceOne" presStyleCnt="0"/>
      <dgm:spPr/>
    </dgm:pt>
    <dgm:pt modelId="{7C93F165-C120-4069-A9A8-ABD4A6776319}" type="pres">
      <dgm:prSet presAssocID="{BFC5966D-3EDA-48A1-8683-53C35ACFA05D}" presName="vertOne" presStyleCnt="0"/>
      <dgm:spPr/>
    </dgm:pt>
    <dgm:pt modelId="{5611B0B4-729D-4974-B565-1CD295D9B294}" type="pres">
      <dgm:prSet presAssocID="{BFC5966D-3EDA-48A1-8683-53C35ACFA05D}" presName="txOne" presStyleLbl="node0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070444-8A0C-4B60-B32E-3DDE174C9196}" type="pres">
      <dgm:prSet presAssocID="{BFC5966D-3EDA-48A1-8683-53C35ACFA05D}" presName="horzOne" presStyleCnt="0"/>
      <dgm:spPr/>
    </dgm:pt>
    <dgm:pt modelId="{CB48A514-99A1-43AD-8C2D-A7B31E445BF7}" type="pres">
      <dgm:prSet presAssocID="{A6D2DFF4-24E7-4232-888C-8085834EABBA}" presName="sibSpaceOne" presStyleCnt="0"/>
      <dgm:spPr/>
    </dgm:pt>
    <dgm:pt modelId="{A4C4A8B0-C3AF-4CB6-B13C-22197C6F220C}" type="pres">
      <dgm:prSet presAssocID="{76ED17D8-BFDB-45DD-88A3-4D7B5FA3F9AB}" presName="vertOne" presStyleCnt="0"/>
      <dgm:spPr/>
    </dgm:pt>
    <dgm:pt modelId="{6CB3CB65-5AF8-48CA-BC43-E018B99B7231}" type="pres">
      <dgm:prSet presAssocID="{76ED17D8-BFDB-45DD-88A3-4D7B5FA3F9AB}" presName="txOne" presStyleLbl="node0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550236-6945-4931-84DA-344BAC32EB20}" type="pres">
      <dgm:prSet presAssocID="{76ED17D8-BFDB-45DD-88A3-4D7B5FA3F9AB}" presName="horzOne" presStyleCnt="0"/>
      <dgm:spPr/>
    </dgm:pt>
    <dgm:pt modelId="{9DD16BBA-85C8-48DE-AD5A-7BDC415E6167}" type="pres">
      <dgm:prSet presAssocID="{9892305C-F301-4982-8699-8915516383B0}" presName="sibSpaceOne" presStyleCnt="0"/>
      <dgm:spPr/>
    </dgm:pt>
    <dgm:pt modelId="{58D79E1D-C512-44A4-A815-703EA20AFB1E}" type="pres">
      <dgm:prSet presAssocID="{352E6FED-C1C7-49D4-855D-93B060C7FC6B}" presName="vertOne" presStyleCnt="0"/>
      <dgm:spPr/>
    </dgm:pt>
    <dgm:pt modelId="{594F3660-6BC7-4FCD-B3EB-0455FB508567}" type="pres">
      <dgm:prSet presAssocID="{352E6FED-C1C7-49D4-855D-93B060C7FC6B}" presName="txOne" presStyleLbl="node0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998AC4-EA70-4FCE-9B42-336E9C17C595}" type="pres">
      <dgm:prSet presAssocID="{352E6FED-C1C7-49D4-855D-93B060C7FC6B}" presName="horzOne" presStyleCnt="0"/>
      <dgm:spPr/>
    </dgm:pt>
  </dgm:ptLst>
  <dgm:cxnLst>
    <dgm:cxn modelId="{15D3AAB8-CDFD-49F1-AAD6-CE8DABA974CA}" type="presOf" srcId="{31B9315E-50E3-4248-BFB3-D19886683C75}" destId="{4449EDB8-700A-463F-AFEB-50B40E9BF85F}" srcOrd="0" destOrd="0" presId="urn:microsoft.com/office/officeart/2005/8/layout/architecture+Icon"/>
    <dgm:cxn modelId="{FA505CED-006F-43B1-9689-6CF7D24EE41B}" type="presOf" srcId="{BFC5966D-3EDA-48A1-8683-53C35ACFA05D}" destId="{5611B0B4-729D-4974-B565-1CD295D9B294}" srcOrd="0" destOrd="0" presId="urn:microsoft.com/office/officeart/2005/8/layout/architecture+Icon"/>
    <dgm:cxn modelId="{BA399FAB-A31F-4A0C-A728-4805FB7AEE6C}" srcId="{31B9315E-50E3-4248-BFB3-D19886683C75}" destId="{352E6FED-C1C7-49D4-855D-93B060C7FC6B}" srcOrd="4" destOrd="0" parTransId="{DE1EEACC-AF4C-4FF7-B2B6-611C30BB9EA1}" sibTransId="{6A0DFA6D-8829-46A1-B5FD-F098EFB10D09}"/>
    <dgm:cxn modelId="{B941888F-8C06-4C9B-B1DA-ED0A3AD62DE8}" type="presOf" srcId="{352E6FED-C1C7-49D4-855D-93B060C7FC6B}" destId="{594F3660-6BC7-4FCD-B3EB-0455FB508567}" srcOrd="0" destOrd="0" presId="urn:microsoft.com/office/officeart/2005/8/layout/architecture+Icon"/>
    <dgm:cxn modelId="{253F788B-2DE8-4AE4-AC6F-BB60F386D07C}" type="presOf" srcId="{76ED17D8-BFDB-45DD-88A3-4D7B5FA3F9AB}" destId="{6CB3CB65-5AF8-48CA-BC43-E018B99B7231}" srcOrd="0" destOrd="0" presId="urn:microsoft.com/office/officeart/2005/8/layout/architecture+Icon"/>
    <dgm:cxn modelId="{D130CF1D-B86B-4780-BDD7-FC42618A0A10}" type="presOf" srcId="{EC4BE0DA-4A6A-41E1-BEC8-6C0F5C8051F3}" destId="{ACE7D0DB-4E8D-41E9-B875-F6C31EE7BFB9}" srcOrd="0" destOrd="0" presId="urn:microsoft.com/office/officeart/2005/8/layout/architecture+Icon"/>
    <dgm:cxn modelId="{5F84FC4F-E9A9-4CAD-8E50-91E9FCDBC539}" srcId="{31B9315E-50E3-4248-BFB3-D19886683C75}" destId="{BFC5966D-3EDA-48A1-8683-53C35ACFA05D}" srcOrd="2" destOrd="0" parTransId="{99D97CA8-3C0B-4A6E-BC80-75D5F8F5B3A1}" sibTransId="{A6D2DFF4-24E7-4232-888C-8085834EABBA}"/>
    <dgm:cxn modelId="{559E29F8-8F57-48C6-80D9-E30254039110}" type="presOf" srcId="{4A3DB13B-4EB6-46DC-A19A-596A48E06D58}" destId="{77DDBEF9-6449-40B5-855B-1E6DADB97773}" srcOrd="0" destOrd="0" presId="urn:microsoft.com/office/officeart/2005/8/layout/architecture+Icon"/>
    <dgm:cxn modelId="{81930997-3F45-4AF1-8DE0-DD762E68D589}" srcId="{31B9315E-50E3-4248-BFB3-D19886683C75}" destId="{4A3DB13B-4EB6-46DC-A19A-596A48E06D58}" srcOrd="1" destOrd="0" parTransId="{053110FF-48B5-401F-AD38-DA505CB3F901}" sibTransId="{89AE99C6-FA2D-479F-B21B-7E217D8192B6}"/>
    <dgm:cxn modelId="{C3ED2ADD-9596-440C-8E9A-6A9FC0715B0E}" srcId="{31B9315E-50E3-4248-BFB3-D19886683C75}" destId="{EC4BE0DA-4A6A-41E1-BEC8-6C0F5C8051F3}" srcOrd="0" destOrd="0" parTransId="{6463E18F-0200-4DE5-863E-F9B20AACC932}" sibTransId="{DDFB24EC-A8E9-4285-B3F8-7747F21250FF}"/>
    <dgm:cxn modelId="{3AEAC2AD-7076-438F-91AF-45C1A471D784}" srcId="{31B9315E-50E3-4248-BFB3-D19886683C75}" destId="{76ED17D8-BFDB-45DD-88A3-4D7B5FA3F9AB}" srcOrd="3" destOrd="0" parTransId="{C2FBA18A-3717-4895-9D36-17B0EB2F6ECB}" sibTransId="{9892305C-F301-4982-8699-8915516383B0}"/>
    <dgm:cxn modelId="{24668BE2-10FD-41A4-9738-83D0F51759B0}" type="presParOf" srcId="{4449EDB8-700A-463F-AFEB-50B40E9BF85F}" destId="{72D2844A-0846-4AC1-A1C5-E287DC82169B}" srcOrd="0" destOrd="0" presId="urn:microsoft.com/office/officeart/2005/8/layout/architecture+Icon"/>
    <dgm:cxn modelId="{B35FD85F-7BCF-4F3B-B218-DE607BD7DD8D}" type="presParOf" srcId="{72D2844A-0846-4AC1-A1C5-E287DC82169B}" destId="{ACE7D0DB-4E8D-41E9-B875-F6C31EE7BFB9}" srcOrd="0" destOrd="0" presId="urn:microsoft.com/office/officeart/2005/8/layout/architecture+Icon"/>
    <dgm:cxn modelId="{421B1452-8017-4924-8742-CDD4EC1718E5}" type="presParOf" srcId="{72D2844A-0846-4AC1-A1C5-E287DC82169B}" destId="{1513A8E3-01E9-4A07-87F1-3464EE790785}" srcOrd="1" destOrd="0" presId="urn:microsoft.com/office/officeart/2005/8/layout/architecture+Icon"/>
    <dgm:cxn modelId="{636BD6BB-C496-4B1B-A0E9-84987F6E1C05}" type="presParOf" srcId="{4449EDB8-700A-463F-AFEB-50B40E9BF85F}" destId="{B7FE9624-1072-482C-8627-1942500ABEBF}" srcOrd="1" destOrd="0" presId="urn:microsoft.com/office/officeart/2005/8/layout/architecture+Icon"/>
    <dgm:cxn modelId="{EC2BFE2A-61BE-4E61-8ED0-1AA266DC668E}" type="presParOf" srcId="{4449EDB8-700A-463F-AFEB-50B40E9BF85F}" destId="{2311AABA-753E-4155-9119-E80627604A92}" srcOrd="2" destOrd="0" presId="urn:microsoft.com/office/officeart/2005/8/layout/architecture+Icon"/>
    <dgm:cxn modelId="{244048AF-8074-423A-BD29-1A5D4037CDB3}" type="presParOf" srcId="{2311AABA-753E-4155-9119-E80627604A92}" destId="{77DDBEF9-6449-40B5-855B-1E6DADB97773}" srcOrd="0" destOrd="0" presId="urn:microsoft.com/office/officeart/2005/8/layout/architecture+Icon"/>
    <dgm:cxn modelId="{9BB15656-6B11-412A-B979-8A41F6AA4325}" type="presParOf" srcId="{2311AABA-753E-4155-9119-E80627604A92}" destId="{2FAC3192-D8EB-4E11-840E-0B488A3691B6}" srcOrd="1" destOrd="0" presId="urn:microsoft.com/office/officeart/2005/8/layout/architecture+Icon"/>
    <dgm:cxn modelId="{86A9B6CC-8A4F-45D2-B8CC-244B99344BE1}" type="presParOf" srcId="{4449EDB8-700A-463F-AFEB-50B40E9BF85F}" destId="{9F9B5983-AB3C-4879-BCF8-17FCE729A6EB}" srcOrd="3" destOrd="0" presId="urn:microsoft.com/office/officeart/2005/8/layout/architecture+Icon"/>
    <dgm:cxn modelId="{C1163EA2-4817-4E1B-A941-092E164B1C60}" type="presParOf" srcId="{4449EDB8-700A-463F-AFEB-50B40E9BF85F}" destId="{7C93F165-C120-4069-A9A8-ABD4A6776319}" srcOrd="4" destOrd="0" presId="urn:microsoft.com/office/officeart/2005/8/layout/architecture+Icon"/>
    <dgm:cxn modelId="{72BAC2E1-B16A-49CF-8E2B-93B19623AAD5}" type="presParOf" srcId="{7C93F165-C120-4069-A9A8-ABD4A6776319}" destId="{5611B0B4-729D-4974-B565-1CD295D9B294}" srcOrd="0" destOrd="0" presId="urn:microsoft.com/office/officeart/2005/8/layout/architecture+Icon"/>
    <dgm:cxn modelId="{B6CCEBE0-2210-4678-87F8-CE146AE4DDE6}" type="presParOf" srcId="{7C93F165-C120-4069-A9A8-ABD4A6776319}" destId="{51070444-8A0C-4B60-B32E-3DDE174C9196}" srcOrd="1" destOrd="0" presId="urn:microsoft.com/office/officeart/2005/8/layout/architecture+Icon"/>
    <dgm:cxn modelId="{04F3D135-ACB7-49AD-A240-48784E57473B}" type="presParOf" srcId="{4449EDB8-700A-463F-AFEB-50B40E9BF85F}" destId="{CB48A514-99A1-43AD-8C2D-A7B31E445BF7}" srcOrd="5" destOrd="0" presId="urn:microsoft.com/office/officeart/2005/8/layout/architecture+Icon"/>
    <dgm:cxn modelId="{D0AE0673-4A43-446E-825D-45A42210B665}" type="presParOf" srcId="{4449EDB8-700A-463F-AFEB-50B40E9BF85F}" destId="{A4C4A8B0-C3AF-4CB6-B13C-22197C6F220C}" srcOrd="6" destOrd="0" presId="urn:microsoft.com/office/officeart/2005/8/layout/architecture+Icon"/>
    <dgm:cxn modelId="{16EA2C77-B4BB-41DC-803C-F875483F56F4}" type="presParOf" srcId="{A4C4A8B0-C3AF-4CB6-B13C-22197C6F220C}" destId="{6CB3CB65-5AF8-48CA-BC43-E018B99B7231}" srcOrd="0" destOrd="0" presId="urn:microsoft.com/office/officeart/2005/8/layout/architecture+Icon"/>
    <dgm:cxn modelId="{CDBFEBB0-9387-41E1-B7C3-FD4104B0CC75}" type="presParOf" srcId="{A4C4A8B0-C3AF-4CB6-B13C-22197C6F220C}" destId="{A2550236-6945-4931-84DA-344BAC32EB20}" srcOrd="1" destOrd="0" presId="urn:microsoft.com/office/officeart/2005/8/layout/architecture+Icon"/>
    <dgm:cxn modelId="{B464DE8A-2FF2-472F-97F3-A432B7DF948C}" type="presParOf" srcId="{4449EDB8-700A-463F-AFEB-50B40E9BF85F}" destId="{9DD16BBA-85C8-48DE-AD5A-7BDC415E6167}" srcOrd="7" destOrd="0" presId="urn:microsoft.com/office/officeart/2005/8/layout/architecture+Icon"/>
    <dgm:cxn modelId="{F4D40E6A-0F2C-462A-873E-0E1AA076336B}" type="presParOf" srcId="{4449EDB8-700A-463F-AFEB-50B40E9BF85F}" destId="{58D79E1D-C512-44A4-A815-703EA20AFB1E}" srcOrd="8" destOrd="0" presId="urn:microsoft.com/office/officeart/2005/8/layout/architecture+Icon"/>
    <dgm:cxn modelId="{E8233763-EE93-4254-8D43-766E3C519379}" type="presParOf" srcId="{58D79E1D-C512-44A4-A815-703EA20AFB1E}" destId="{594F3660-6BC7-4FCD-B3EB-0455FB508567}" srcOrd="0" destOrd="0" presId="urn:microsoft.com/office/officeart/2005/8/layout/architecture+Icon"/>
    <dgm:cxn modelId="{20D0B6E2-059B-4577-A065-E6EF76830B3B}" type="presParOf" srcId="{58D79E1D-C512-44A4-A815-703EA20AFB1E}" destId="{08998AC4-EA70-4FCE-9B42-336E9C17C595}" srcOrd="1" destOrd="0" presId="urn:microsoft.com/office/officeart/2005/8/layout/architecture+Icon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1B9315E-50E3-4248-BFB3-D19886683C75}" type="doc">
      <dgm:prSet loTypeId="urn:microsoft.com/office/officeart/2005/8/layout/architecture+Icon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4BE0DA-4A6A-41E1-BEC8-6C0F5C8051F3}">
      <dgm:prSet phldrT="[Text]"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n</a:t>
          </a:r>
        </a:p>
      </dgm:t>
    </dgm:pt>
    <dgm:pt modelId="{6463E18F-0200-4DE5-863E-F9B20AACC932}" type="parTrans" cxnId="{C3ED2ADD-9596-440C-8E9A-6A9FC0715B0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DFB24EC-A8E9-4285-B3F8-7747F21250FF}" type="sibTrans" cxnId="{C3ED2ADD-9596-440C-8E9A-6A9FC0715B0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6ED17D8-BFDB-45DD-88A3-4D7B5FA3F9AB}">
      <dgm:prSet phldrT="[Text]"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PMT</a:t>
          </a:r>
        </a:p>
      </dgm:t>
    </dgm:pt>
    <dgm:pt modelId="{C2FBA18A-3717-4895-9D36-17B0EB2F6ECB}" type="parTrans" cxnId="{3AEAC2AD-7076-438F-91AF-45C1A471D78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892305C-F301-4982-8699-8915516383B0}" type="sibTrans" cxnId="{3AEAC2AD-7076-438F-91AF-45C1A471D78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52E6FED-C1C7-49D4-855D-93B060C7FC6B}">
      <dgm:prSet phldrT="[Text]"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FV</a:t>
          </a:r>
        </a:p>
      </dgm:t>
    </dgm:pt>
    <dgm:pt modelId="{DE1EEACC-AF4C-4FF7-B2B6-611C30BB9EA1}" type="parTrans" cxnId="{BA399FAB-A31F-4A0C-A728-4805FB7AEE6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A0DFA6D-8829-46A1-B5FD-F098EFB10D09}" type="sibTrans" cxnId="{BA399FAB-A31F-4A0C-A728-4805FB7AEE6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A3DB13B-4EB6-46DC-A19A-596A48E06D58}">
      <dgm:prSet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i</a:t>
          </a:r>
        </a:p>
      </dgm:t>
    </dgm:pt>
    <dgm:pt modelId="{053110FF-48B5-401F-AD38-DA505CB3F901}" type="parTrans" cxnId="{81930997-3F45-4AF1-8DE0-DD762E68D5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9AE99C6-FA2D-479F-B21B-7E217D8192B6}" type="sibTrans" cxnId="{81930997-3F45-4AF1-8DE0-DD762E68D5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FC5966D-3EDA-48A1-8683-53C35ACFA05D}">
      <dgm:prSet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PV</a:t>
          </a:r>
        </a:p>
      </dgm:t>
    </dgm:pt>
    <dgm:pt modelId="{99D97CA8-3C0B-4A6E-BC80-75D5F8F5B3A1}" type="parTrans" cxnId="{5F84FC4F-E9A9-4CAD-8E50-91E9FCDBC53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6D2DFF4-24E7-4232-888C-8085834EABBA}" type="sibTrans" cxnId="{5F84FC4F-E9A9-4CAD-8E50-91E9FCDBC53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449EDB8-700A-463F-AFEB-50B40E9BF85F}" type="pres">
      <dgm:prSet presAssocID="{31B9315E-50E3-4248-BFB3-D19886683C7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2D2844A-0846-4AC1-A1C5-E287DC82169B}" type="pres">
      <dgm:prSet presAssocID="{EC4BE0DA-4A6A-41E1-BEC8-6C0F5C8051F3}" presName="vertOne" presStyleCnt="0"/>
      <dgm:spPr/>
    </dgm:pt>
    <dgm:pt modelId="{ACE7D0DB-4E8D-41E9-B875-F6C31EE7BFB9}" type="pres">
      <dgm:prSet presAssocID="{EC4BE0DA-4A6A-41E1-BEC8-6C0F5C8051F3}" presName="txOne" presStyleLbl="node0" presStyleIdx="0" presStyleCnt="5" custLinFactNeighborX="-7148" custLinFactNeighborY="73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13A8E3-01E9-4A07-87F1-3464EE790785}" type="pres">
      <dgm:prSet presAssocID="{EC4BE0DA-4A6A-41E1-BEC8-6C0F5C8051F3}" presName="horzOne" presStyleCnt="0"/>
      <dgm:spPr/>
    </dgm:pt>
    <dgm:pt modelId="{B7FE9624-1072-482C-8627-1942500ABEBF}" type="pres">
      <dgm:prSet presAssocID="{DDFB24EC-A8E9-4285-B3F8-7747F21250FF}" presName="sibSpaceOne" presStyleCnt="0"/>
      <dgm:spPr/>
    </dgm:pt>
    <dgm:pt modelId="{2311AABA-753E-4155-9119-E80627604A92}" type="pres">
      <dgm:prSet presAssocID="{4A3DB13B-4EB6-46DC-A19A-596A48E06D58}" presName="vertOne" presStyleCnt="0"/>
      <dgm:spPr/>
    </dgm:pt>
    <dgm:pt modelId="{77DDBEF9-6449-40B5-855B-1E6DADB97773}" type="pres">
      <dgm:prSet presAssocID="{4A3DB13B-4EB6-46DC-A19A-596A48E06D58}" presName="txOne" presStyleLbl="node0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C3192-D8EB-4E11-840E-0B488A3691B6}" type="pres">
      <dgm:prSet presAssocID="{4A3DB13B-4EB6-46DC-A19A-596A48E06D58}" presName="horzOne" presStyleCnt="0"/>
      <dgm:spPr/>
    </dgm:pt>
    <dgm:pt modelId="{9F9B5983-AB3C-4879-BCF8-17FCE729A6EB}" type="pres">
      <dgm:prSet presAssocID="{89AE99C6-FA2D-479F-B21B-7E217D8192B6}" presName="sibSpaceOne" presStyleCnt="0"/>
      <dgm:spPr/>
    </dgm:pt>
    <dgm:pt modelId="{7C93F165-C120-4069-A9A8-ABD4A6776319}" type="pres">
      <dgm:prSet presAssocID="{BFC5966D-3EDA-48A1-8683-53C35ACFA05D}" presName="vertOne" presStyleCnt="0"/>
      <dgm:spPr/>
    </dgm:pt>
    <dgm:pt modelId="{5611B0B4-729D-4974-B565-1CD295D9B294}" type="pres">
      <dgm:prSet presAssocID="{BFC5966D-3EDA-48A1-8683-53C35ACFA05D}" presName="txOne" presStyleLbl="node0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070444-8A0C-4B60-B32E-3DDE174C9196}" type="pres">
      <dgm:prSet presAssocID="{BFC5966D-3EDA-48A1-8683-53C35ACFA05D}" presName="horzOne" presStyleCnt="0"/>
      <dgm:spPr/>
    </dgm:pt>
    <dgm:pt modelId="{CB48A514-99A1-43AD-8C2D-A7B31E445BF7}" type="pres">
      <dgm:prSet presAssocID="{A6D2DFF4-24E7-4232-888C-8085834EABBA}" presName="sibSpaceOne" presStyleCnt="0"/>
      <dgm:spPr/>
    </dgm:pt>
    <dgm:pt modelId="{A4C4A8B0-C3AF-4CB6-B13C-22197C6F220C}" type="pres">
      <dgm:prSet presAssocID="{76ED17D8-BFDB-45DD-88A3-4D7B5FA3F9AB}" presName="vertOne" presStyleCnt="0"/>
      <dgm:spPr/>
    </dgm:pt>
    <dgm:pt modelId="{6CB3CB65-5AF8-48CA-BC43-E018B99B7231}" type="pres">
      <dgm:prSet presAssocID="{76ED17D8-BFDB-45DD-88A3-4D7B5FA3F9AB}" presName="txOne" presStyleLbl="node0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550236-6945-4931-84DA-344BAC32EB20}" type="pres">
      <dgm:prSet presAssocID="{76ED17D8-BFDB-45DD-88A3-4D7B5FA3F9AB}" presName="horzOne" presStyleCnt="0"/>
      <dgm:spPr/>
    </dgm:pt>
    <dgm:pt modelId="{9DD16BBA-85C8-48DE-AD5A-7BDC415E6167}" type="pres">
      <dgm:prSet presAssocID="{9892305C-F301-4982-8699-8915516383B0}" presName="sibSpaceOne" presStyleCnt="0"/>
      <dgm:spPr/>
    </dgm:pt>
    <dgm:pt modelId="{58D79E1D-C512-44A4-A815-703EA20AFB1E}" type="pres">
      <dgm:prSet presAssocID="{352E6FED-C1C7-49D4-855D-93B060C7FC6B}" presName="vertOne" presStyleCnt="0"/>
      <dgm:spPr/>
    </dgm:pt>
    <dgm:pt modelId="{594F3660-6BC7-4FCD-B3EB-0455FB508567}" type="pres">
      <dgm:prSet presAssocID="{352E6FED-C1C7-49D4-855D-93B060C7FC6B}" presName="txOne" presStyleLbl="node0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998AC4-EA70-4FCE-9B42-336E9C17C595}" type="pres">
      <dgm:prSet presAssocID="{352E6FED-C1C7-49D4-855D-93B060C7FC6B}" presName="horzOne" presStyleCnt="0"/>
      <dgm:spPr/>
    </dgm:pt>
  </dgm:ptLst>
  <dgm:cxnLst>
    <dgm:cxn modelId="{98A77BB3-5BC0-42EC-B4AB-7B3F7553D3DE}" type="presOf" srcId="{352E6FED-C1C7-49D4-855D-93B060C7FC6B}" destId="{594F3660-6BC7-4FCD-B3EB-0455FB508567}" srcOrd="0" destOrd="0" presId="urn:microsoft.com/office/officeart/2005/8/layout/architecture+Icon"/>
    <dgm:cxn modelId="{C3ED2ADD-9596-440C-8E9A-6A9FC0715B0E}" srcId="{31B9315E-50E3-4248-BFB3-D19886683C75}" destId="{EC4BE0DA-4A6A-41E1-BEC8-6C0F5C8051F3}" srcOrd="0" destOrd="0" parTransId="{6463E18F-0200-4DE5-863E-F9B20AACC932}" sibTransId="{DDFB24EC-A8E9-4285-B3F8-7747F21250FF}"/>
    <dgm:cxn modelId="{3394124C-1AC3-437A-9AE2-A15D2E56C048}" type="presOf" srcId="{76ED17D8-BFDB-45DD-88A3-4D7B5FA3F9AB}" destId="{6CB3CB65-5AF8-48CA-BC43-E018B99B7231}" srcOrd="0" destOrd="0" presId="urn:microsoft.com/office/officeart/2005/8/layout/architecture+Icon"/>
    <dgm:cxn modelId="{3AEAC2AD-7076-438F-91AF-45C1A471D784}" srcId="{31B9315E-50E3-4248-BFB3-D19886683C75}" destId="{76ED17D8-BFDB-45DD-88A3-4D7B5FA3F9AB}" srcOrd="3" destOrd="0" parTransId="{C2FBA18A-3717-4895-9D36-17B0EB2F6ECB}" sibTransId="{9892305C-F301-4982-8699-8915516383B0}"/>
    <dgm:cxn modelId="{8EB909E1-96BF-4DAF-9150-3BF4A1A94EE4}" type="presOf" srcId="{EC4BE0DA-4A6A-41E1-BEC8-6C0F5C8051F3}" destId="{ACE7D0DB-4E8D-41E9-B875-F6C31EE7BFB9}" srcOrd="0" destOrd="0" presId="urn:microsoft.com/office/officeart/2005/8/layout/architecture+Icon"/>
    <dgm:cxn modelId="{2F49F079-5F8A-424D-B6C8-95F1C415E896}" type="presOf" srcId="{4A3DB13B-4EB6-46DC-A19A-596A48E06D58}" destId="{77DDBEF9-6449-40B5-855B-1E6DADB97773}" srcOrd="0" destOrd="0" presId="urn:microsoft.com/office/officeart/2005/8/layout/architecture+Icon"/>
    <dgm:cxn modelId="{81930997-3F45-4AF1-8DE0-DD762E68D589}" srcId="{31B9315E-50E3-4248-BFB3-D19886683C75}" destId="{4A3DB13B-4EB6-46DC-A19A-596A48E06D58}" srcOrd="1" destOrd="0" parTransId="{053110FF-48B5-401F-AD38-DA505CB3F901}" sibTransId="{89AE99C6-FA2D-479F-B21B-7E217D8192B6}"/>
    <dgm:cxn modelId="{4B1331BF-B985-44B5-BD2F-E1E62EABD296}" type="presOf" srcId="{31B9315E-50E3-4248-BFB3-D19886683C75}" destId="{4449EDB8-700A-463F-AFEB-50B40E9BF85F}" srcOrd="0" destOrd="0" presId="urn:microsoft.com/office/officeart/2005/8/layout/architecture+Icon"/>
    <dgm:cxn modelId="{5F84FC4F-E9A9-4CAD-8E50-91E9FCDBC539}" srcId="{31B9315E-50E3-4248-BFB3-D19886683C75}" destId="{BFC5966D-3EDA-48A1-8683-53C35ACFA05D}" srcOrd="2" destOrd="0" parTransId="{99D97CA8-3C0B-4A6E-BC80-75D5F8F5B3A1}" sibTransId="{A6D2DFF4-24E7-4232-888C-8085834EABBA}"/>
    <dgm:cxn modelId="{F1C1A387-93E3-45DC-B533-71DD0C00E485}" type="presOf" srcId="{BFC5966D-3EDA-48A1-8683-53C35ACFA05D}" destId="{5611B0B4-729D-4974-B565-1CD295D9B294}" srcOrd="0" destOrd="0" presId="urn:microsoft.com/office/officeart/2005/8/layout/architecture+Icon"/>
    <dgm:cxn modelId="{BA399FAB-A31F-4A0C-A728-4805FB7AEE6C}" srcId="{31B9315E-50E3-4248-BFB3-D19886683C75}" destId="{352E6FED-C1C7-49D4-855D-93B060C7FC6B}" srcOrd="4" destOrd="0" parTransId="{DE1EEACC-AF4C-4FF7-B2B6-611C30BB9EA1}" sibTransId="{6A0DFA6D-8829-46A1-B5FD-F098EFB10D09}"/>
    <dgm:cxn modelId="{C6758B60-2CE8-4398-8FBC-CEC6A4356C25}" type="presParOf" srcId="{4449EDB8-700A-463F-AFEB-50B40E9BF85F}" destId="{72D2844A-0846-4AC1-A1C5-E287DC82169B}" srcOrd="0" destOrd="0" presId="urn:microsoft.com/office/officeart/2005/8/layout/architecture+Icon"/>
    <dgm:cxn modelId="{01B14594-56A9-413E-861F-85B3F2573D77}" type="presParOf" srcId="{72D2844A-0846-4AC1-A1C5-E287DC82169B}" destId="{ACE7D0DB-4E8D-41E9-B875-F6C31EE7BFB9}" srcOrd="0" destOrd="0" presId="urn:microsoft.com/office/officeart/2005/8/layout/architecture+Icon"/>
    <dgm:cxn modelId="{E99479FB-06EA-468E-B4BD-87673AE03E52}" type="presParOf" srcId="{72D2844A-0846-4AC1-A1C5-E287DC82169B}" destId="{1513A8E3-01E9-4A07-87F1-3464EE790785}" srcOrd="1" destOrd="0" presId="urn:microsoft.com/office/officeart/2005/8/layout/architecture+Icon"/>
    <dgm:cxn modelId="{06027721-4E20-4AA4-85D9-20F8028BF9CB}" type="presParOf" srcId="{4449EDB8-700A-463F-AFEB-50B40E9BF85F}" destId="{B7FE9624-1072-482C-8627-1942500ABEBF}" srcOrd="1" destOrd="0" presId="urn:microsoft.com/office/officeart/2005/8/layout/architecture+Icon"/>
    <dgm:cxn modelId="{89C5E087-1F27-4A3D-9BF2-84B0E68ADB4C}" type="presParOf" srcId="{4449EDB8-700A-463F-AFEB-50B40E9BF85F}" destId="{2311AABA-753E-4155-9119-E80627604A92}" srcOrd="2" destOrd="0" presId="urn:microsoft.com/office/officeart/2005/8/layout/architecture+Icon"/>
    <dgm:cxn modelId="{D6B68D17-5FD5-4CB0-B09B-1CA79256D666}" type="presParOf" srcId="{2311AABA-753E-4155-9119-E80627604A92}" destId="{77DDBEF9-6449-40B5-855B-1E6DADB97773}" srcOrd="0" destOrd="0" presId="urn:microsoft.com/office/officeart/2005/8/layout/architecture+Icon"/>
    <dgm:cxn modelId="{ABB93473-6301-47DB-B84F-57EB9780475A}" type="presParOf" srcId="{2311AABA-753E-4155-9119-E80627604A92}" destId="{2FAC3192-D8EB-4E11-840E-0B488A3691B6}" srcOrd="1" destOrd="0" presId="urn:microsoft.com/office/officeart/2005/8/layout/architecture+Icon"/>
    <dgm:cxn modelId="{2E9BB9CA-06A8-4739-9D84-D82BEC4D3D09}" type="presParOf" srcId="{4449EDB8-700A-463F-AFEB-50B40E9BF85F}" destId="{9F9B5983-AB3C-4879-BCF8-17FCE729A6EB}" srcOrd="3" destOrd="0" presId="urn:microsoft.com/office/officeart/2005/8/layout/architecture+Icon"/>
    <dgm:cxn modelId="{2AE32A5D-50A6-45BB-BF39-57F3ADCEBBA8}" type="presParOf" srcId="{4449EDB8-700A-463F-AFEB-50B40E9BF85F}" destId="{7C93F165-C120-4069-A9A8-ABD4A6776319}" srcOrd="4" destOrd="0" presId="urn:microsoft.com/office/officeart/2005/8/layout/architecture+Icon"/>
    <dgm:cxn modelId="{8B6FE4F2-5310-418D-A6D1-07E4FA5777C9}" type="presParOf" srcId="{7C93F165-C120-4069-A9A8-ABD4A6776319}" destId="{5611B0B4-729D-4974-B565-1CD295D9B294}" srcOrd="0" destOrd="0" presId="urn:microsoft.com/office/officeart/2005/8/layout/architecture+Icon"/>
    <dgm:cxn modelId="{910C1A94-27DD-4274-8167-B3EC25B1DBB7}" type="presParOf" srcId="{7C93F165-C120-4069-A9A8-ABD4A6776319}" destId="{51070444-8A0C-4B60-B32E-3DDE174C9196}" srcOrd="1" destOrd="0" presId="urn:microsoft.com/office/officeart/2005/8/layout/architecture+Icon"/>
    <dgm:cxn modelId="{55FB985C-B7E7-4917-8F59-288E5E9DAC3B}" type="presParOf" srcId="{4449EDB8-700A-463F-AFEB-50B40E9BF85F}" destId="{CB48A514-99A1-43AD-8C2D-A7B31E445BF7}" srcOrd="5" destOrd="0" presId="urn:microsoft.com/office/officeart/2005/8/layout/architecture+Icon"/>
    <dgm:cxn modelId="{BDAB0D7F-6A67-49F8-9A56-169683D5AC61}" type="presParOf" srcId="{4449EDB8-700A-463F-AFEB-50B40E9BF85F}" destId="{A4C4A8B0-C3AF-4CB6-B13C-22197C6F220C}" srcOrd="6" destOrd="0" presId="urn:microsoft.com/office/officeart/2005/8/layout/architecture+Icon"/>
    <dgm:cxn modelId="{953B9D72-56EF-46BB-9E81-FE04B688B1F1}" type="presParOf" srcId="{A4C4A8B0-C3AF-4CB6-B13C-22197C6F220C}" destId="{6CB3CB65-5AF8-48CA-BC43-E018B99B7231}" srcOrd="0" destOrd="0" presId="urn:microsoft.com/office/officeart/2005/8/layout/architecture+Icon"/>
    <dgm:cxn modelId="{02CC5239-C9CA-4ACB-971A-6D281E0D68CD}" type="presParOf" srcId="{A4C4A8B0-C3AF-4CB6-B13C-22197C6F220C}" destId="{A2550236-6945-4931-84DA-344BAC32EB20}" srcOrd="1" destOrd="0" presId="urn:microsoft.com/office/officeart/2005/8/layout/architecture+Icon"/>
    <dgm:cxn modelId="{CA562BB2-3104-4B96-A72D-98A3BB56CEB8}" type="presParOf" srcId="{4449EDB8-700A-463F-AFEB-50B40E9BF85F}" destId="{9DD16BBA-85C8-48DE-AD5A-7BDC415E6167}" srcOrd="7" destOrd="0" presId="urn:microsoft.com/office/officeart/2005/8/layout/architecture+Icon"/>
    <dgm:cxn modelId="{C68766E9-9A9F-4F07-88FF-89C444711C9D}" type="presParOf" srcId="{4449EDB8-700A-463F-AFEB-50B40E9BF85F}" destId="{58D79E1D-C512-44A4-A815-703EA20AFB1E}" srcOrd="8" destOrd="0" presId="urn:microsoft.com/office/officeart/2005/8/layout/architecture+Icon"/>
    <dgm:cxn modelId="{1BE8C8BE-6460-4760-9611-2062105431DC}" type="presParOf" srcId="{58D79E1D-C512-44A4-A815-703EA20AFB1E}" destId="{594F3660-6BC7-4FCD-B3EB-0455FB508567}" srcOrd="0" destOrd="0" presId="urn:microsoft.com/office/officeart/2005/8/layout/architecture+Icon"/>
    <dgm:cxn modelId="{A174FDA9-66FB-481C-AD05-02CD57209D09}" type="presParOf" srcId="{58D79E1D-C512-44A4-A815-703EA20AFB1E}" destId="{08998AC4-EA70-4FCE-9B42-336E9C17C595}" srcOrd="1" destOrd="0" presId="urn:microsoft.com/office/officeart/2005/8/layout/architecture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1B9315E-50E3-4248-BFB3-D19886683C75}" type="doc">
      <dgm:prSet loTypeId="urn:microsoft.com/office/officeart/2005/8/layout/architecture+Icon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4BE0DA-4A6A-41E1-BEC8-6C0F5C8051F3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3</a:t>
          </a:r>
        </a:p>
      </dgm:t>
    </dgm:pt>
    <dgm:pt modelId="{6463E18F-0200-4DE5-863E-F9B20AACC932}" type="parTrans" cxnId="{C3ED2ADD-9596-440C-8E9A-6A9FC0715B0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DFB24EC-A8E9-4285-B3F8-7747F21250FF}" type="sibTrans" cxnId="{C3ED2ADD-9596-440C-8E9A-6A9FC0715B0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6ED17D8-BFDB-45DD-88A3-4D7B5FA3F9AB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  <a:latin typeface="Calibri" panose="020F0502020204030204" pitchFamily="34" charset="0"/>
            </a:rPr>
            <a:t>-8000</a:t>
          </a:r>
        </a:p>
      </dgm:t>
    </dgm:pt>
    <dgm:pt modelId="{C2FBA18A-3717-4895-9D36-17B0EB2F6ECB}" type="parTrans" cxnId="{3AEAC2AD-7076-438F-91AF-45C1A471D78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892305C-F301-4982-8699-8915516383B0}" type="sibTrans" cxnId="{3AEAC2AD-7076-438F-91AF-45C1A471D78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52E6FED-C1C7-49D4-855D-93B060C7FC6B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0</a:t>
          </a:r>
        </a:p>
      </dgm:t>
    </dgm:pt>
    <dgm:pt modelId="{DE1EEACC-AF4C-4FF7-B2B6-611C30BB9EA1}" type="parTrans" cxnId="{BA399FAB-A31F-4A0C-A728-4805FB7AEE6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A0DFA6D-8829-46A1-B5FD-F098EFB10D09}" type="sibTrans" cxnId="{BA399FAB-A31F-4A0C-A728-4805FB7AEE6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A3DB13B-4EB6-46DC-A19A-596A48E06D58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10</a:t>
          </a:r>
        </a:p>
      </dgm:t>
    </dgm:pt>
    <dgm:pt modelId="{053110FF-48B5-401F-AD38-DA505CB3F901}" type="parTrans" cxnId="{81930997-3F45-4AF1-8DE0-DD762E68D5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9AE99C6-FA2D-479F-B21B-7E217D8192B6}" type="sibTrans" cxnId="{81930997-3F45-4AF1-8DE0-DD762E68D5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FC5966D-3EDA-48A1-8683-53C35ACFA05D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800" dirty="0">
              <a:solidFill>
                <a:srgbClr val="FF0000"/>
              </a:solidFill>
              <a:latin typeface="Calibri" panose="020F0502020204030204" pitchFamily="34" charset="0"/>
            </a:rPr>
            <a:t>PV</a:t>
          </a:r>
        </a:p>
      </dgm:t>
    </dgm:pt>
    <dgm:pt modelId="{99D97CA8-3C0B-4A6E-BC80-75D5F8F5B3A1}" type="parTrans" cxnId="{5F84FC4F-E9A9-4CAD-8E50-91E9FCDBC53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6D2DFF4-24E7-4232-888C-8085834EABBA}" type="sibTrans" cxnId="{5F84FC4F-E9A9-4CAD-8E50-91E9FCDBC53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449EDB8-700A-463F-AFEB-50B40E9BF85F}" type="pres">
      <dgm:prSet presAssocID="{31B9315E-50E3-4248-BFB3-D19886683C7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2D2844A-0846-4AC1-A1C5-E287DC82169B}" type="pres">
      <dgm:prSet presAssocID="{EC4BE0DA-4A6A-41E1-BEC8-6C0F5C8051F3}" presName="vertOne" presStyleCnt="0"/>
      <dgm:spPr/>
    </dgm:pt>
    <dgm:pt modelId="{ACE7D0DB-4E8D-41E9-B875-F6C31EE7BFB9}" type="pres">
      <dgm:prSet presAssocID="{EC4BE0DA-4A6A-41E1-BEC8-6C0F5C8051F3}" presName="txOne" presStyleLbl="node0" presStyleIdx="0" presStyleCnt="5" custLinFactNeighborX="-7148" custLinFactNeighborY="73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13A8E3-01E9-4A07-87F1-3464EE790785}" type="pres">
      <dgm:prSet presAssocID="{EC4BE0DA-4A6A-41E1-BEC8-6C0F5C8051F3}" presName="horzOne" presStyleCnt="0"/>
      <dgm:spPr/>
    </dgm:pt>
    <dgm:pt modelId="{B7FE9624-1072-482C-8627-1942500ABEBF}" type="pres">
      <dgm:prSet presAssocID="{DDFB24EC-A8E9-4285-B3F8-7747F21250FF}" presName="sibSpaceOne" presStyleCnt="0"/>
      <dgm:spPr/>
    </dgm:pt>
    <dgm:pt modelId="{2311AABA-753E-4155-9119-E80627604A92}" type="pres">
      <dgm:prSet presAssocID="{4A3DB13B-4EB6-46DC-A19A-596A48E06D58}" presName="vertOne" presStyleCnt="0"/>
      <dgm:spPr/>
    </dgm:pt>
    <dgm:pt modelId="{77DDBEF9-6449-40B5-855B-1E6DADB97773}" type="pres">
      <dgm:prSet presAssocID="{4A3DB13B-4EB6-46DC-A19A-596A48E06D58}" presName="txOne" presStyleLbl="node0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C3192-D8EB-4E11-840E-0B488A3691B6}" type="pres">
      <dgm:prSet presAssocID="{4A3DB13B-4EB6-46DC-A19A-596A48E06D58}" presName="horzOne" presStyleCnt="0"/>
      <dgm:spPr/>
    </dgm:pt>
    <dgm:pt modelId="{9F9B5983-AB3C-4879-BCF8-17FCE729A6EB}" type="pres">
      <dgm:prSet presAssocID="{89AE99C6-FA2D-479F-B21B-7E217D8192B6}" presName="sibSpaceOne" presStyleCnt="0"/>
      <dgm:spPr/>
    </dgm:pt>
    <dgm:pt modelId="{7C93F165-C120-4069-A9A8-ABD4A6776319}" type="pres">
      <dgm:prSet presAssocID="{BFC5966D-3EDA-48A1-8683-53C35ACFA05D}" presName="vertOne" presStyleCnt="0"/>
      <dgm:spPr/>
    </dgm:pt>
    <dgm:pt modelId="{5611B0B4-729D-4974-B565-1CD295D9B294}" type="pres">
      <dgm:prSet presAssocID="{BFC5966D-3EDA-48A1-8683-53C35ACFA05D}" presName="txOne" presStyleLbl="node0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070444-8A0C-4B60-B32E-3DDE174C9196}" type="pres">
      <dgm:prSet presAssocID="{BFC5966D-3EDA-48A1-8683-53C35ACFA05D}" presName="horzOne" presStyleCnt="0"/>
      <dgm:spPr/>
    </dgm:pt>
    <dgm:pt modelId="{CB48A514-99A1-43AD-8C2D-A7B31E445BF7}" type="pres">
      <dgm:prSet presAssocID="{A6D2DFF4-24E7-4232-888C-8085834EABBA}" presName="sibSpaceOne" presStyleCnt="0"/>
      <dgm:spPr/>
    </dgm:pt>
    <dgm:pt modelId="{A4C4A8B0-C3AF-4CB6-B13C-22197C6F220C}" type="pres">
      <dgm:prSet presAssocID="{76ED17D8-BFDB-45DD-88A3-4D7B5FA3F9AB}" presName="vertOne" presStyleCnt="0"/>
      <dgm:spPr/>
    </dgm:pt>
    <dgm:pt modelId="{6CB3CB65-5AF8-48CA-BC43-E018B99B7231}" type="pres">
      <dgm:prSet presAssocID="{76ED17D8-BFDB-45DD-88A3-4D7B5FA3F9AB}" presName="txOne" presStyleLbl="node0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550236-6945-4931-84DA-344BAC32EB20}" type="pres">
      <dgm:prSet presAssocID="{76ED17D8-BFDB-45DD-88A3-4D7B5FA3F9AB}" presName="horzOne" presStyleCnt="0"/>
      <dgm:spPr/>
    </dgm:pt>
    <dgm:pt modelId="{9DD16BBA-85C8-48DE-AD5A-7BDC415E6167}" type="pres">
      <dgm:prSet presAssocID="{9892305C-F301-4982-8699-8915516383B0}" presName="sibSpaceOne" presStyleCnt="0"/>
      <dgm:spPr/>
    </dgm:pt>
    <dgm:pt modelId="{58D79E1D-C512-44A4-A815-703EA20AFB1E}" type="pres">
      <dgm:prSet presAssocID="{352E6FED-C1C7-49D4-855D-93B060C7FC6B}" presName="vertOne" presStyleCnt="0"/>
      <dgm:spPr/>
    </dgm:pt>
    <dgm:pt modelId="{594F3660-6BC7-4FCD-B3EB-0455FB508567}" type="pres">
      <dgm:prSet presAssocID="{352E6FED-C1C7-49D4-855D-93B060C7FC6B}" presName="txOne" presStyleLbl="node0" presStyleIdx="4" presStyleCnt="5" custLinFactNeighborX="71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998AC4-EA70-4FCE-9B42-336E9C17C595}" type="pres">
      <dgm:prSet presAssocID="{352E6FED-C1C7-49D4-855D-93B060C7FC6B}" presName="horzOne" presStyleCnt="0"/>
      <dgm:spPr/>
    </dgm:pt>
  </dgm:ptLst>
  <dgm:cxnLst>
    <dgm:cxn modelId="{DC8235E5-B64C-435E-A85E-5EC212C7CBCB}" type="presOf" srcId="{BFC5966D-3EDA-48A1-8683-53C35ACFA05D}" destId="{5611B0B4-729D-4974-B565-1CD295D9B294}" srcOrd="0" destOrd="0" presId="urn:microsoft.com/office/officeart/2005/8/layout/architecture+Icon"/>
    <dgm:cxn modelId="{BA399FAB-A31F-4A0C-A728-4805FB7AEE6C}" srcId="{31B9315E-50E3-4248-BFB3-D19886683C75}" destId="{352E6FED-C1C7-49D4-855D-93B060C7FC6B}" srcOrd="4" destOrd="0" parTransId="{DE1EEACC-AF4C-4FF7-B2B6-611C30BB9EA1}" sibTransId="{6A0DFA6D-8829-46A1-B5FD-F098EFB10D09}"/>
    <dgm:cxn modelId="{F12207B9-77DA-4036-B90D-6B4C78013D0A}" type="presOf" srcId="{352E6FED-C1C7-49D4-855D-93B060C7FC6B}" destId="{594F3660-6BC7-4FCD-B3EB-0455FB508567}" srcOrd="0" destOrd="0" presId="urn:microsoft.com/office/officeart/2005/8/layout/architecture+Icon"/>
    <dgm:cxn modelId="{1E0DD775-F3ED-426F-A86B-620D8B31D53B}" type="presOf" srcId="{EC4BE0DA-4A6A-41E1-BEC8-6C0F5C8051F3}" destId="{ACE7D0DB-4E8D-41E9-B875-F6C31EE7BFB9}" srcOrd="0" destOrd="0" presId="urn:microsoft.com/office/officeart/2005/8/layout/architecture+Icon"/>
    <dgm:cxn modelId="{5F84FC4F-E9A9-4CAD-8E50-91E9FCDBC539}" srcId="{31B9315E-50E3-4248-BFB3-D19886683C75}" destId="{BFC5966D-3EDA-48A1-8683-53C35ACFA05D}" srcOrd="2" destOrd="0" parTransId="{99D97CA8-3C0B-4A6E-BC80-75D5F8F5B3A1}" sibTransId="{A6D2DFF4-24E7-4232-888C-8085834EABBA}"/>
    <dgm:cxn modelId="{81930997-3F45-4AF1-8DE0-DD762E68D589}" srcId="{31B9315E-50E3-4248-BFB3-D19886683C75}" destId="{4A3DB13B-4EB6-46DC-A19A-596A48E06D58}" srcOrd="1" destOrd="0" parTransId="{053110FF-48B5-401F-AD38-DA505CB3F901}" sibTransId="{89AE99C6-FA2D-479F-B21B-7E217D8192B6}"/>
    <dgm:cxn modelId="{9CD96B72-64DA-4701-930A-48D0C1C2E86D}" type="presOf" srcId="{31B9315E-50E3-4248-BFB3-D19886683C75}" destId="{4449EDB8-700A-463F-AFEB-50B40E9BF85F}" srcOrd="0" destOrd="0" presId="urn:microsoft.com/office/officeart/2005/8/layout/architecture+Icon"/>
    <dgm:cxn modelId="{0DBA7A1C-4239-45AE-9BB1-4F9B74B3A130}" type="presOf" srcId="{4A3DB13B-4EB6-46DC-A19A-596A48E06D58}" destId="{77DDBEF9-6449-40B5-855B-1E6DADB97773}" srcOrd="0" destOrd="0" presId="urn:microsoft.com/office/officeart/2005/8/layout/architecture+Icon"/>
    <dgm:cxn modelId="{C3ED2ADD-9596-440C-8E9A-6A9FC0715B0E}" srcId="{31B9315E-50E3-4248-BFB3-D19886683C75}" destId="{EC4BE0DA-4A6A-41E1-BEC8-6C0F5C8051F3}" srcOrd="0" destOrd="0" parTransId="{6463E18F-0200-4DE5-863E-F9B20AACC932}" sibTransId="{DDFB24EC-A8E9-4285-B3F8-7747F21250FF}"/>
    <dgm:cxn modelId="{9984AB2F-2AA7-457F-9C7E-04B8E31A6463}" type="presOf" srcId="{76ED17D8-BFDB-45DD-88A3-4D7B5FA3F9AB}" destId="{6CB3CB65-5AF8-48CA-BC43-E018B99B7231}" srcOrd="0" destOrd="0" presId="urn:microsoft.com/office/officeart/2005/8/layout/architecture+Icon"/>
    <dgm:cxn modelId="{3AEAC2AD-7076-438F-91AF-45C1A471D784}" srcId="{31B9315E-50E3-4248-BFB3-D19886683C75}" destId="{76ED17D8-BFDB-45DD-88A3-4D7B5FA3F9AB}" srcOrd="3" destOrd="0" parTransId="{C2FBA18A-3717-4895-9D36-17B0EB2F6ECB}" sibTransId="{9892305C-F301-4982-8699-8915516383B0}"/>
    <dgm:cxn modelId="{A0F06EC5-5C6A-4E91-BC47-49349D24A887}" type="presParOf" srcId="{4449EDB8-700A-463F-AFEB-50B40E9BF85F}" destId="{72D2844A-0846-4AC1-A1C5-E287DC82169B}" srcOrd="0" destOrd="0" presId="urn:microsoft.com/office/officeart/2005/8/layout/architecture+Icon"/>
    <dgm:cxn modelId="{484A5652-DA29-4DB8-B6E2-14930D34CC32}" type="presParOf" srcId="{72D2844A-0846-4AC1-A1C5-E287DC82169B}" destId="{ACE7D0DB-4E8D-41E9-B875-F6C31EE7BFB9}" srcOrd="0" destOrd="0" presId="urn:microsoft.com/office/officeart/2005/8/layout/architecture+Icon"/>
    <dgm:cxn modelId="{A59A831F-7570-438E-B9D0-1ECDBCD0B1A1}" type="presParOf" srcId="{72D2844A-0846-4AC1-A1C5-E287DC82169B}" destId="{1513A8E3-01E9-4A07-87F1-3464EE790785}" srcOrd="1" destOrd="0" presId="urn:microsoft.com/office/officeart/2005/8/layout/architecture+Icon"/>
    <dgm:cxn modelId="{EF54CB3A-C332-4920-86B3-21DB25D8B953}" type="presParOf" srcId="{4449EDB8-700A-463F-AFEB-50B40E9BF85F}" destId="{B7FE9624-1072-482C-8627-1942500ABEBF}" srcOrd="1" destOrd="0" presId="urn:microsoft.com/office/officeart/2005/8/layout/architecture+Icon"/>
    <dgm:cxn modelId="{0EC7C7E2-682E-4526-A10C-FB7EF1A4C030}" type="presParOf" srcId="{4449EDB8-700A-463F-AFEB-50B40E9BF85F}" destId="{2311AABA-753E-4155-9119-E80627604A92}" srcOrd="2" destOrd="0" presId="urn:microsoft.com/office/officeart/2005/8/layout/architecture+Icon"/>
    <dgm:cxn modelId="{A3CD5000-C065-470A-89C8-56863F9CEEFA}" type="presParOf" srcId="{2311AABA-753E-4155-9119-E80627604A92}" destId="{77DDBEF9-6449-40B5-855B-1E6DADB97773}" srcOrd="0" destOrd="0" presId="urn:microsoft.com/office/officeart/2005/8/layout/architecture+Icon"/>
    <dgm:cxn modelId="{848EE8F4-AB2F-4B12-9AB2-764761846B70}" type="presParOf" srcId="{2311AABA-753E-4155-9119-E80627604A92}" destId="{2FAC3192-D8EB-4E11-840E-0B488A3691B6}" srcOrd="1" destOrd="0" presId="urn:microsoft.com/office/officeart/2005/8/layout/architecture+Icon"/>
    <dgm:cxn modelId="{8346FA0B-EE97-407E-BD85-F3749BB0ED71}" type="presParOf" srcId="{4449EDB8-700A-463F-AFEB-50B40E9BF85F}" destId="{9F9B5983-AB3C-4879-BCF8-17FCE729A6EB}" srcOrd="3" destOrd="0" presId="urn:microsoft.com/office/officeart/2005/8/layout/architecture+Icon"/>
    <dgm:cxn modelId="{1FC2FA6E-EAED-4E41-A12D-45F68058BAA0}" type="presParOf" srcId="{4449EDB8-700A-463F-AFEB-50B40E9BF85F}" destId="{7C93F165-C120-4069-A9A8-ABD4A6776319}" srcOrd="4" destOrd="0" presId="urn:microsoft.com/office/officeart/2005/8/layout/architecture+Icon"/>
    <dgm:cxn modelId="{344FB5C6-9D8B-401B-8F41-515A6404AA7E}" type="presParOf" srcId="{7C93F165-C120-4069-A9A8-ABD4A6776319}" destId="{5611B0B4-729D-4974-B565-1CD295D9B294}" srcOrd="0" destOrd="0" presId="urn:microsoft.com/office/officeart/2005/8/layout/architecture+Icon"/>
    <dgm:cxn modelId="{EB464DB6-3D6F-411D-BB9F-F7A613FEB848}" type="presParOf" srcId="{7C93F165-C120-4069-A9A8-ABD4A6776319}" destId="{51070444-8A0C-4B60-B32E-3DDE174C9196}" srcOrd="1" destOrd="0" presId="urn:microsoft.com/office/officeart/2005/8/layout/architecture+Icon"/>
    <dgm:cxn modelId="{206F775C-C136-4536-8603-79A130C6DF63}" type="presParOf" srcId="{4449EDB8-700A-463F-AFEB-50B40E9BF85F}" destId="{CB48A514-99A1-43AD-8C2D-A7B31E445BF7}" srcOrd="5" destOrd="0" presId="urn:microsoft.com/office/officeart/2005/8/layout/architecture+Icon"/>
    <dgm:cxn modelId="{FFBBDB18-E0D4-47DA-B472-D3A13B7918E6}" type="presParOf" srcId="{4449EDB8-700A-463F-AFEB-50B40E9BF85F}" destId="{A4C4A8B0-C3AF-4CB6-B13C-22197C6F220C}" srcOrd="6" destOrd="0" presId="urn:microsoft.com/office/officeart/2005/8/layout/architecture+Icon"/>
    <dgm:cxn modelId="{BF47C6B4-7E51-4580-BB49-A68AD29A3133}" type="presParOf" srcId="{A4C4A8B0-C3AF-4CB6-B13C-22197C6F220C}" destId="{6CB3CB65-5AF8-48CA-BC43-E018B99B7231}" srcOrd="0" destOrd="0" presId="urn:microsoft.com/office/officeart/2005/8/layout/architecture+Icon"/>
    <dgm:cxn modelId="{C48100E0-9187-4210-85A6-5444FF84F565}" type="presParOf" srcId="{A4C4A8B0-C3AF-4CB6-B13C-22197C6F220C}" destId="{A2550236-6945-4931-84DA-344BAC32EB20}" srcOrd="1" destOrd="0" presId="urn:microsoft.com/office/officeart/2005/8/layout/architecture+Icon"/>
    <dgm:cxn modelId="{5B09FDC9-489A-46AD-B094-B4576FB0BE29}" type="presParOf" srcId="{4449EDB8-700A-463F-AFEB-50B40E9BF85F}" destId="{9DD16BBA-85C8-48DE-AD5A-7BDC415E6167}" srcOrd="7" destOrd="0" presId="urn:microsoft.com/office/officeart/2005/8/layout/architecture+Icon"/>
    <dgm:cxn modelId="{D844F6E9-E2F2-4A9C-80DE-8E01B4ED7990}" type="presParOf" srcId="{4449EDB8-700A-463F-AFEB-50B40E9BF85F}" destId="{58D79E1D-C512-44A4-A815-703EA20AFB1E}" srcOrd="8" destOrd="0" presId="urn:microsoft.com/office/officeart/2005/8/layout/architecture+Icon"/>
    <dgm:cxn modelId="{2B48E768-C35C-4736-BCBC-662AEEFCE685}" type="presParOf" srcId="{58D79E1D-C512-44A4-A815-703EA20AFB1E}" destId="{594F3660-6BC7-4FCD-B3EB-0455FB508567}" srcOrd="0" destOrd="0" presId="urn:microsoft.com/office/officeart/2005/8/layout/architecture+Icon"/>
    <dgm:cxn modelId="{A4A403A2-8FD5-4362-AACB-7361DB99DABD}" type="presParOf" srcId="{58D79E1D-C512-44A4-A815-703EA20AFB1E}" destId="{08998AC4-EA70-4FCE-9B42-336E9C17C595}" srcOrd="1" destOrd="0" presId="urn:microsoft.com/office/officeart/2005/8/layout/architecture+Icon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1B9315E-50E3-4248-BFB3-D19886683C75}" type="doc">
      <dgm:prSet loTypeId="urn:microsoft.com/office/officeart/2005/8/layout/architecture+Icon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4BE0DA-4A6A-41E1-BEC8-6C0F5C8051F3}">
      <dgm:prSet phldrT="[Text]"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n</a:t>
          </a:r>
        </a:p>
      </dgm:t>
    </dgm:pt>
    <dgm:pt modelId="{6463E18F-0200-4DE5-863E-F9B20AACC932}" type="parTrans" cxnId="{C3ED2ADD-9596-440C-8E9A-6A9FC0715B0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DFB24EC-A8E9-4285-B3F8-7747F21250FF}" type="sibTrans" cxnId="{C3ED2ADD-9596-440C-8E9A-6A9FC0715B0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6ED17D8-BFDB-45DD-88A3-4D7B5FA3F9AB}">
      <dgm:prSet phldrT="[Text]"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PMT</a:t>
          </a:r>
        </a:p>
      </dgm:t>
    </dgm:pt>
    <dgm:pt modelId="{C2FBA18A-3717-4895-9D36-17B0EB2F6ECB}" type="parTrans" cxnId="{3AEAC2AD-7076-438F-91AF-45C1A471D78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892305C-F301-4982-8699-8915516383B0}" type="sibTrans" cxnId="{3AEAC2AD-7076-438F-91AF-45C1A471D78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52E6FED-C1C7-49D4-855D-93B060C7FC6B}">
      <dgm:prSet phldrT="[Text]"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FV</a:t>
          </a:r>
        </a:p>
      </dgm:t>
    </dgm:pt>
    <dgm:pt modelId="{DE1EEACC-AF4C-4FF7-B2B6-611C30BB9EA1}" type="parTrans" cxnId="{BA399FAB-A31F-4A0C-A728-4805FB7AEE6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A0DFA6D-8829-46A1-B5FD-F098EFB10D09}" type="sibTrans" cxnId="{BA399FAB-A31F-4A0C-A728-4805FB7AEE6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A3DB13B-4EB6-46DC-A19A-596A48E06D58}">
      <dgm:prSet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i</a:t>
          </a:r>
        </a:p>
      </dgm:t>
    </dgm:pt>
    <dgm:pt modelId="{053110FF-48B5-401F-AD38-DA505CB3F901}" type="parTrans" cxnId="{81930997-3F45-4AF1-8DE0-DD762E68D5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9AE99C6-FA2D-479F-B21B-7E217D8192B6}" type="sibTrans" cxnId="{81930997-3F45-4AF1-8DE0-DD762E68D5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FC5966D-3EDA-48A1-8683-53C35ACFA05D}">
      <dgm:prSet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PV</a:t>
          </a:r>
        </a:p>
      </dgm:t>
    </dgm:pt>
    <dgm:pt modelId="{99D97CA8-3C0B-4A6E-BC80-75D5F8F5B3A1}" type="parTrans" cxnId="{5F84FC4F-E9A9-4CAD-8E50-91E9FCDBC53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6D2DFF4-24E7-4232-888C-8085834EABBA}" type="sibTrans" cxnId="{5F84FC4F-E9A9-4CAD-8E50-91E9FCDBC53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449EDB8-700A-463F-AFEB-50B40E9BF85F}" type="pres">
      <dgm:prSet presAssocID="{31B9315E-50E3-4248-BFB3-D19886683C7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2D2844A-0846-4AC1-A1C5-E287DC82169B}" type="pres">
      <dgm:prSet presAssocID="{EC4BE0DA-4A6A-41E1-BEC8-6C0F5C8051F3}" presName="vertOne" presStyleCnt="0"/>
      <dgm:spPr/>
    </dgm:pt>
    <dgm:pt modelId="{ACE7D0DB-4E8D-41E9-B875-F6C31EE7BFB9}" type="pres">
      <dgm:prSet presAssocID="{EC4BE0DA-4A6A-41E1-BEC8-6C0F5C8051F3}" presName="txOne" presStyleLbl="node0" presStyleIdx="0" presStyleCnt="5" custLinFactNeighborX="-7148" custLinFactNeighborY="73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13A8E3-01E9-4A07-87F1-3464EE790785}" type="pres">
      <dgm:prSet presAssocID="{EC4BE0DA-4A6A-41E1-BEC8-6C0F5C8051F3}" presName="horzOne" presStyleCnt="0"/>
      <dgm:spPr/>
    </dgm:pt>
    <dgm:pt modelId="{B7FE9624-1072-482C-8627-1942500ABEBF}" type="pres">
      <dgm:prSet presAssocID="{DDFB24EC-A8E9-4285-B3F8-7747F21250FF}" presName="sibSpaceOne" presStyleCnt="0"/>
      <dgm:spPr/>
    </dgm:pt>
    <dgm:pt modelId="{2311AABA-753E-4155-9119-E80627604A92}" type="pres">
      <dgm:prSet presAssocID="{4A3DB13B-4EB6-46DC-A19A-596A48E06D58}" presName="vertOne" presStyleCnt="0"/>
      <dgm:spPr/>
    </dgm:pt>
    <dgm:pt modelId="{77DDBEF9-6449-40B5-855B-1E6DADB97773}" type="pres">
      <dgm:prSet presAssocID="{4A3DB13B-4EB6-46DC-A19A-596A48E06D58}" presName="txOne" presStyleLbl="node0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C3192-D8EB-4E11-840E-0B488A3691B6}" type="pres">
      <dgm:prSet presAssocID="{4A3DB13B-4EB6-46DC-A19A-596A48E06D58}" presName="horzOne" presStyleCnt="0"/>
      <dgm:spPr/>
    </dgm:pt>
    <dgm:pt modelId="{9F9B5983-AB3C-4879-BCF8-17FCE729A6EB}" type="pres">
      <dgm:prSet presAssocID="{89AE99C6-FA2D-479F-B21B-7E217D8192B6}" presName="sibSpaceOne" presStyleCnt="0"/>
      <dgm:spPr/>
    </dgm:pt>
    <dgm:pt modelId="{7C93F165-C120-4069-A9A8-ABD4A6776319}" type="pres">
      <dgm:prSet presAssocID="{BFC5966D-3EDA-48A1-8683-53C35ACFA05D}" presName="vertOne" presStyleCnt="0"/>
      <dgm:spPr/>
    </dgm:pt>
    <dgm:pt modelId="{5611B0B4-729D-4974-B565-1CD295D9B294}" type="pres">
      <dgm:prSet presAssocID="{BFC5966D-3EDA-48A1-8683-53C35ACFA05D}" presName="txOne" presStyleLbl="node0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070444-8A0C-4B60-B32E-3DDE174C9196}" type="pres">
      <dgm:prSet presAssocID="{BFC5966D-3EDA-48A1-8683-53C35ACFA05D}" presName="horzOne" presStyleCnt="0"/>
      <dgm:spPr/>
    </dgm:pt>
    <dgm:pt modelId="{CB48A514-99A1-43AD-8C2D-A7B31E445BF7}" type="pres">
      <dgm:prSet presAssocID="{A6D2DFF4-24E7-4232-888C-8085834EABBA}" presName="sibSpaceOne" presStyleCnt="0"/>
      <dgm:spPr/>
    </dgm:pt>
    <dgm:pt modelId="{A4C4A8B0-C3AF-4CB6-B13C-22197C6F220C}" type="pres">
      <dgm:prSet presAssocID="{76ED17D8-BFDB-45DD-88A3-4D7B5FA3F9AB}" presName="vertOne" presStyleCnt="0"/>
      <dgm:spPr/>
    </dgm:pt>
    <dgm:pt modelId="{6CB3CB65-5AF8-48CA-BC43-E018B99B7231}" type="pres">
      <dgm:prSet presAssocID="{76ED17D8-BFDB-45DD-88A3-4D7B5FA3F9AB}" presName="txOne" presStyleLbl="node0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550236-6945-4931-84DA-344BAC32EB20}" type="pres">
      <dgm:prSet presAssocID="{76ED17D8-BFDB-45DD-88A3-4D7B5FA3F9AB}" presName="horzOne" presStyleCnt="0"/>
      <dgm:spPr/>
    </dgm:pt>
    <dgm:pt modelId="{9DD16BBA-85C8-48DE-AD5A-7BDC415E6167}" type="pres">
      <dgm:prSet presAssocID="{9892305C-F301-4982-8699-8915516383B0}" presName="sibSpaceOne" presStyleCnt="0"/>
      <dgm:spPr/>
    </dgm:pt>
    <dgm:pt modelId="{58D79E1D-C512-44A4-A815-703EA20AFB1E}" type="pres">
      <dgm:prSet presAssocID="{352E6FED-C1C7-49D4-855D-93B060C7FC6B}" presName="vertOne" presStyleCnt="0"/>
      <dgm:spPr/>
    </dgm:pt>
    <dgm:pt modelId="{594F3660-6BC7-4FCD-B3EB-0455FB508567}" type="pres">
      <dgm:prSet presAssocID="{352E6FED-C1C7-49D4-855D-93B060C7FC6B}" presName="txOne" presStyleLbl="node0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998AC4-EA70-4FCE-9B42-336E9C17C595}" type="pres">
      <dgm:prSet presAssocID="{352E6FED-C1C7-49D4-855D-93B060C7FC6B}" presName="horzOne" presStyleCnt="0"/>
      <dgm:spPr/>
    </dgm:pt>
  </dgm:ptLst>
  <dgm:cxnLst>
    <dgm:cxn modelId="{B9C6FEA9-2609-45FE-92E3-360E7E1F903E}" type="presOf" srcId="{352E6FED-C1C7-49D4-855D-93B060C7FC6B}" destId="{594F3660-6BC7-4FCD-B3EB-0455FB508567}" srcOrd="0" destOrd="0" presId="urn:microsoft.com/office/officeart/2005/8/layout/architecture+Icon"/>
    <dgm:cxn modelId="{476357B5-4301-4047-9E20-E3628088A8B5}" type="presOf" srcId="{76ED17D8-BFDB-45DD-88A3-4D7B5FA3F9AB}" destId="{6CB3CB65-5AF8-48CA-BC43-E018B99B7231}" srcOrd="0" destOrd="0" presId="urn:microsoft.com/office/officeart/2005/8/layout/architecture+Icon"/>
    <dgm:cxn modelId="{BA399FAB-A31F-4A0C-A728-4805FB7AEE6C}" srcId="{31B9315E-50E3-4248-BFB3-D19886683C75}" destId="{352E6FED-C1C7-49D4-855D-93B060C7FC6B}" srcOrd="4" destOrd="0" parTransId="{DE1EEACC-AF4C-4FF7-B2B6-611C30BB9EA1}" sibTransId="{6A0DFA6D-8829-46A1-B5FD-F098EFB10D09}"/>
    <dgm:cxn modelId="{75C7CB07-9A32-4B16-93CF-B59054E8EDDE}" type="presOf" srcId="{4A3DB13B-4EB6-46DC-A19A-596A48E06D58}" destId="{77DDBEF9-6449-40B5-855B-1E6DADB97773}" srcOrd="0" destOrd="0" presId="urn:microsoft.com/office/officeart/2005/8/layout/architecture+Icon"/>
    <dgm:cxn modelId="{AB13307B-D718-4CBD-9AFA-F6D4446D37CC}" type="presOf" srcId="{EC4BE0DA-4A6A-41E1-BEC8-6C0F5C8051F3}" destId="{ACE7D0DB-4E8D-41E9-B875-F6C31EE7BFB9}" srcOrd="0" destOrd="0" presId="urn:microsoft.com/office/officeart/2005/8/layout/architecture+Icon"/>
    <dgm:cxn modelId="{D7A4E2FC-E2C3-4E8B-9171-687077F2A995}" type="presOf" srcId="{31B9315E-50E3-4248-BFB3-D19886683C75}" destId="{4449EDB8-700A-463F-AFEB-50B40E9BF85F}" srcOrd="0" destOrd="0" presId="urn:microsoft.com/office/officeart/2005/8/layout/architecture+Icon"/>
    <dgm:cxn modelId="{5F84FC4F-E9A9-4CAD-8E50-91E9FCDBC539}" srcId="{31B9315E-50E3-4248-BFB3-D19886683C75}" destId="{BFC5966D-3EDA-48A1-8683-53C35ACFA05D}" srcOrd="2" destOrd="0" parTransId="{99D97CA8-3C0B-4A6E-BC80-75D5F8F5B3A1}" sibTransId="{A6D2DFF4-24E7-4232-888C-8085834EABBA}"/>
    <dgm:cxn modelId="{81930997-3F45-4AF1-8DE0-DD762E68D589}" srcId="{31B9315E-50E3-4248-BFB3-D19886683C75}" destId="{4A3DB13B-4EB6-46DC-A19A-596A48E06D58}" srcOrd="1" destOrd="0" parTransId="{053110FF-48B5-401F-AD38-DA505CB3F901}" sibTransId="{89AE99C6-FA2D-479F-B21B-7E217D8192B6}"/>
    <dgm:cxn modelId="{A042D840-641F-4377-AF36-898C07EEFB34}" type="presOf" srcId="{BFC5966D-3EDA-48A1-8683-53C35ACFA05D}" destId="{5611B0B4-729D-4974-B565-1CD295D9B294}" srcOrd="0" destOrd="0" presId="urn:microsoft.com/office/officeart/2005/8/layout/architecture+Icon"/>
    <dgm:cxn modelId="{C3ED2ADD-9596-440C-8E9A-6A9FC0715B0E}" srcId="{31B9315E-50E3-4248-BFB3-D19886683C75}" destId="{EC4BE0DA-4A6A-41E1-BEC8-6C0F5C8051F3}" srcOrd="0" destOrd="0" parTransId="{6463E18F-0200-4DE5-863E-F9B20AACC932}" sibTransId="{DDFB24EC-A8E9-4285-B3F8-7747F21250FF}"/>
    <dgm:cxn modelId="{3AEAC2AD-7076-438F-91AF-45C1A471D784}" srcId="{31B9315E-50E3-4248-BFB3-D19886683C75}" destId="{76ED17D8-BFDB-45DD-88A3-4D7B5FA3F9AB}" srcOrd="3" destOrd="0" parTransId="{C2FBA18A-3717-4895-9D36-17B0EB2F6ECB}" sibTransId="{9892305C-F301-4982-8699-8915516383B0}"/>
    <dgm:cxn modelId="{481B18DE-2FC2-4F76-9C34-A0641490012C}" type="presParOf" srcId="{4449EDB8-700A-463F-AFEB-50B40E9BF85F}" destId="{72D2844A-0846-4AC1-A1C5-E287DC82169B}" srcOrd="0" destOrd="0" presId="urn:microsoft.com/office/officeart/2005/8/layout/architecture+Icon"/>
    <dgm:cxn modelId="{490EAAD9-DDEE-4FC2-A908-8A702D0A0573}" type="presParOf" srcId="{72D2844A-0846-4AC1-A1C5-E287DC82169B}" destId="{ACE7D0DB-4E8D-41E9-B875-F6C31EE7BFB9}" srcOrd="0" destOrd="0" presId="urn:microsoft.com/office/officeart/2005/8/layout/architecture+Icon"/>
    <dgm:cxn modelId="{4CF77CF6-A943-40C1-AB2E-621085EC4BAC}" type="presParOf" srcId="{72D2844A-0846-4AC1-A1C5-E287DC82169B}" destId="{1513A8E3-01E9-4A07-87F1-3464EE790785}" srcOrd="1" destOrd="0" presId="urn:microsoft.com/office/officeart/2005/8/layout/architecture+Icon"/>
    <dgm:cxn modelId="{09EC2C2E-72D3-4F3F-B916-B4ED7E1D0CDD}" type="presParOf" srcId="{4449EDB8-700A-463F-AFEB-50B40E9BF85F}" destId="{B7FE9624-1072-482C-8627-1942500ABEBF}" srcOrd="1" destOrd="0" presId="urn:microsoft.com/office/officeart/2005/8/layout/architecture+Icon"/>
    <dgm:cxn modelId="{F90BC67E-FD0A-4246-B063-DA0BC1EF36A2}" type="presParOf" srcId="{4449EDB8-700A-463F-AFEB-50B40E9BF85F}" destId="{2311AABA-753E-4155-9119-E80627604A92}" srcOrd="2" destOrd="0" presId="urn:microsoft.com/office/officeart/2005/8/layout/architecture+Icon"/>
    <dgm:cxn modelId="{000C7DB7-127E-4939-A7FD-A6F5FD92FE9F}" type="presParOf" srcId="{2311AABA-753E-4155-9119-E80627604A92}" destId="{77DDBEF9-6449-40B5-855B-1E6DADB97773}" srcOrd="0" destOrd="0" presId="urn:microsoft.com/office/officeart/2005/8/layout/architecture+Icon"/>
    <dgm:cxn modelId="{23ECB3F1-2CA4-4428-B233-DC9C531C22E3}" type="presParOf" srcId="{2311AABA-753E-4155-9119-E80627604A92}" destId="{2FAC3192-D8EB-4E11-840E-0B488A3691B6}" srcOrd="1" destOrd="0" presId="urn:microsoft.com/office/officeart/2005/8/layout/architecture+Icon"/>
    <dgm:cxn modelId="{BAB70049-C773-465C-A621-48A9345AB842}" type="presParOf" srcId="{4449EDB8-700A-463F-AFEB-50B40E9BF85F}" destId="{9F9B5983-AB3C-4879-BCF8-17FCE729A6EB}" srcOrd="3" destOrd="0" presId="urn:microsoft.com/office/officeart/2005/8/layout/architecture+Icon"/>
    <dgm:cxn modelId="{08EA2856-B149-40CB-B49E-1BF662F5004B}" type="presParOf" srcId="{4449EDB8-700A-463F-AFEB-50B40E9BF85F}" destId="{7C93F165-C120-4069-A9A8-ABD4A6776319}" srcOrd="4" destOrd="0" presId="urn:microsoft.com/office/officeart/2005/8/layout/architecture+Icon"/>
    <dgm:cxn modelId="{E631D597-A6C0-4F77-AE7F-E6D90B7332CB}" type="presParOf" srcId="{7C93F165-C120-4069-A9A8-ABD4A6776319}" destId="{5611B0B4-729D-4974-B565-1CD295D9B294}" srcOrd="0" destOrd="0" presId="urn:microsoft.com/office/officeart/2005/8/layout/architecture+Icon"/>
    <dgm:cxn modelId="{993767FE-F5AE-4140-98B8-700571265DB7}" type="presParOf" srcId="{7C93F165-C120-4069-A9A8-ABD4A6776319}" destId="{51070444-8A0C-4B60-B32E-3DDE174C9196}" srcOrd="1" destOrd="0" presId="urn:microsoft.com/office/officeart/2005/8/layout/architecture+Icon"/>
    <dgm:cxn modelId="{E626D0D2-D7AA-4B41-AF00-9807634A6900}" type="presParOf" srcId="{4449EDB8-700A-463F-AFEB-50B40E9BF85F}" destId="{CB48A514-99A1-43AD-8C2D-A7B31E445BF7}" srcOrd="5" destOrd="0" presId="urn:microsoft.com/office/officeart/2005/8/layout/architecture+Icon"/>
    <dgm:cxn modelId="{50BEF08B-CB6F-48FA-A8A5-49B022473A80}" type="presParOf" srcId="{4449EDB8-700A-463F-AFEB-50B40E9BF85F}" destId="{A4C4A8B0-C3AF-4CB6-B13C-22197C6F220C}" srcOrd="6" destOrd="0" presId="urn:microsoft.com/office/officeart/2005/8/layout/architecture+Icon"/>
    <dgm:cxn modelId="{60733466-BA0D-407D-B636-C215D6652F6B}" type="presParOf" srcId="{A4C4A8B0-C3AF-4CB6-B13C-22197C6F220C}" destId="{6CB3CB65-5AF8-48CA-BC43-E018B99B7231}" srcOrd="0" destOrd="0" presId="urn:microsoft.com/office/officeart/2005/8/layout/architecture+Icon"/>
    <dgm:cxn modelId="{038C303B-9AC6-4200-ADF6-99CE6FCFF46E}" type="presParOf" srcId="{A4C4A8B0-C3AF-4CB6-B13C-22197C6F220C}" destId="{A2550236-6945-4931-84DA-344BAC32EB20}" srcOrd="1" destOrd="0" presId="urn:microsoft.com/office/officeart/2005/8/layout/architecture+Icon"/>
    <dgm:cxn modelId="{A93DAD8F-4802-422A-959D-D6F7EAFFE8EC}" type="presParOf" srcId="{4449EDB8-700A-463F-AFEB-50B40E9BF85F}" destId="{9DD16BBA-85C8-48DE-AD5A-7BDC415E6167}" srcOrd="7" destOrd="0" presId="urn:microsoft.com/office/officeart/2005/8/layout/architecture+Icon"/>
    <dgm:cxn modelId="{9382AFE7-89BD-41EB-8D06-D58F81E87ADC}" type="presParOf" srcId="{4449EDB8-700A-463F-AFEB-50B40E9BF85F}" destId="{58D79E1D-C512-44A4-A815-703EA20AFB1E}" srcOrd="8" destOrd="0" presId="urn:microsoft.com/office/officeart/2005/8/layout/architecture+Icon"/>
    <dgm:cxn modelId="{28D346F8-9678-468A-8ECA-A19E797E7048}" type="presParOf" srcId="{58D79E1D-C512-44A4-A815-703EA20AFB1E}" destId="{594F3660-6BC7-4FCD-B3EB-0455FB508567}" srcOrd="0" destOrd="0" presId="urn:microsoft.com/office/officeart/2005/8/layout/architecture+Icon"/>
    <dgm:cxn modelId="{5DA55E27-A02E-4584-BFC1-1B403A8369E2}" type="presParOf" srcId="{58D79E1D-C512-44A4-A815-703EA20AFB1E}" destId="{08998AC4-EA70-4FCE-9B42-336E9C17C595}" srcOrd="1" destOrd="0" presId="urn:microsoft.com/office/officeart/2005/8/layout/architecture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8A4775-0F5F-4AD8-9C6D-EF46230CC351}">
      <dsp:nvSpPr>
        <dsp:cNvPr id="0" name=""/>
        <dsp:cNvSpPr/>
      </dsp:nvSpPr>
      <dsp:spPr>
        <a:xfrm rot="4396374">
          <a:off x="1012629" y="545875"/>
          <a:ext cx="2368092" cy="1651449"/>
        </a:xfrm>
        <a:prstGeom prst="swooshArrow">
          <a:avLst>
            <a:gd name="adj1" fmla="val 16310"/>
            <a:gd name="adj2" fmla="val 313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63D38A-372B-451E-9022-D1F1B78B6DA4}">
      <dsp:nvSpPr>
        <dsp:cNvPr id="0" name=""/>
        <dsp:cNvSpPr/>
      </dsp:nvSpPr>
      <dsp:spPr>
        <a:xfrm>
          <a:off x="205750" y="0"/>
          <a:ext cx="2412740" cy="438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Calibri" panose="020F0502020204030204" pitchFamily="34" charset="0"/>
            </a:rPr>
            <a:t>Future cash flow</a:t>
          </a:r>
        </a:p>
      </dsp:txBody>
      <dsp:txXfrm>
        <a:off x="205750" y="0"/>
        <a:ext cx="2412740" cy="438912"/>
      </dsp:txXfrm>
    </dsp:sp>
    <dsp:sp modelId="{A6125812-FFB5-4F67-89DD-ED37A3B805A4}">
      <dsp:nvSpPr>
        <dsp:cNvPr id="0" name=""/>
        <dsp:cNvSpPr/>
      </dsp:nvSpPr>
      <dsp:spPr>
        <a:xfrm>
          <a:off x="1486789" y="2304288"/>
          <a:ext cx="3260460" cy="438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Calibri" panose="020F0502020204030204" pitchFamily="34" charset="0"/>
            </a:rPr>
            <a:t>Present value</a:t>
          </a:r>
        </a:p>
      </dsp:txBody>
      <dsp:txXfrm>
        <a:off x="1486789" y="2304288"/>
        <a:ext cx="3260460" cy="43891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F9747E-F143-4909-95FA-192A04A7FEAF}">
      <dsp:nvSpPr>
        <dsp:cNvPr id="0" name=""/>
        <dsp:cNvSpPr/>
      </dsp:nvSpPr>
      <dsp:spPr>
        <a:xfrm>
          <a:off x="1155700" y="742950"/>
          <a:ext cx="908050" cy="908050"/>
        </a:xfrm>
        <a:prstGeom prst="gear9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1338258" y="955656"/>
        <a:ext cx="542934" cy="466757"/>
      </dsp:txXfrm>
    </dsp:sp>
    <dsp:sp modelId="{B5458AC3-CF9C-4192-A1B7-57779188A2DB}">
      <dsp:nvSpPr>
        <dsp:cNvPr id="0" name=""/>
        <dsp:cNvSpPr/>
      </dsp:nvSpPr>
      <dsp:spPr>
        <a:xfrm>
          <a:off x="627380" y="528320"/>
          <a:ext cx="660400" cy="660400"/>
        </a:xfrm>
        <a:prstGeom prst="gear6">
          <a:avLst/>
        </a:prstGeom>
        <a:solidFill>
          <a:schemeClr val="accent2">
            <a:shade val="80000"/>
            <a:hueOff val="-17936"/>
            <a:satOff val="-2012"/>
            <a:lumOff val="128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793638" y="695583"/>
        <a:ext cx="327884" cy="325874"/>
      </dsp:txXfrm>
    </dsp:sp>
    <dsp:sp modelId="{D5E9A219-5AEC-40AB-848D-EBE2D11F25B8}">
      <dsp:nvSpPr>
        <dsp:cNvPr id="0" name=""/>
        <dsp:cNvSpPr/>
      </dsp:nvSpPr>
      <dsp:spPr>
        <a:xfrm rot="20700000">
          <a:off x="997271" y="72711"/>
          <a:ext cx="647057" cy="647057"/>
        </a:xfrm>
        <a:prstGeom prst="gear6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 rot="-20700000">
        <a:off x="1139190" y="214630"/>
        <a:ext cx="363220" cy="363220"/>
      </dsp:txXfrm>
    </dsp:sp>
    <dsp:sp modelId="{E8206841-775F-4153-9F93-4C25BD832B43}">
      <dsp:nvSpPr>
        <dsp:cNvPr id="0" name=""/>
        <dsp:cNvSpPr/>
      </dsp:nvSpPr>
      <dsp:spPr>
        <a:xfrm>
          <a:off x="1061124" y="619354"/>
          <a:ext cx="1162304" cy="1162304"/>
        </a:xfrm>
        <a:prstGeom prst="circularArrow">
          <a:avLst>
            <a:gd name="adj1" fmla="val 4688"/>
            <a:gd name="adj2" fmla="val 299029"/>
            <a:gd name="adj3" fmla="val 2389283"/>
            <a:gd name="adj4" fmla="val 16168356"/>
            <a:gd name="adj5" fmla="val 5469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B75C6C-BBA7-45B6-8CE1-7F6635F2E2ED}">
      <dsp:nvSpPr>
        <dsp:cNvPr id="0" name=""/>
        <dsp:cNvSpPr/>
      </dsp:nvSpPr>
      <dsp:spPr>
        <a:xfrm>
          <a:off x="510424" y="393113"/>
          <a:ext cx="844486" cy="84448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shade val="90000"/>
            <a:hueOff val="-17925"/>
            <a:satOff val="-2104"/>
            <a:lumOff val="115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DE2F53-266E-452C-A58C-74C3B6396483}">
      <dsp:nvSpPr>
        <dsp:cNvPr id="0" name=""/>
        <dsp:cNvSpPr/>
      </dsp:nvSpPr>
      <dsp:spPr>
        <a:xfrm>
          <a:off x="847600" y="-58103"/>
          <a:ext cx="910526" cy="91052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shade val="90000"/>
            <a:hueOff val="-35851"/>
            <a:satOff val="-4207"/>
            <a:lumOff val="2301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5719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3728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2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50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506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5143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31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427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427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4846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32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53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530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743432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34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632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632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068768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34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632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632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597386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36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735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735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67613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24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939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939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99187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24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939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939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15875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38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837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837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753165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38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837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837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1011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39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042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042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13613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3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608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608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926129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42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144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144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115878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43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34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349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628240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42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144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144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64343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51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247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87109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51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247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158494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51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247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6469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51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247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8224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44</a:t>
            </a: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451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451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92922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45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554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554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870996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47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656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656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15004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71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711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6297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49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75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759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616333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50</a:t>
            </a: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861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861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43899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51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963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963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372620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53</a:t>
            </a: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06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066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43600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53</a:t>
            </a: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06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066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186031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54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168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168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972111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56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27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271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183244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56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27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271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344279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56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27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271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7314407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147458" name="Rectangle 3"/>
          <p:cNvSpPr>
            <a:spLocks noChangeArrowheads="1"/>
          </p:cNvSpPr>
          <p:nvPr/>
        </p:nvSpPr>
        <p:spPr bwMode="auto">
          <a:xfrm>
            <a:off x="3886200" y="8686489"/>
            <a:ext cx="2971800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44</a:t>
            </a:r>
          </a:p>
        </p:txBody>
      </p:sp>
      <p:sp>
        <p:nvSpPr>
          <p:cNvPr id="147459" name="Rectangle 4"/>
          <p:cNvSpPr>
            <a:spLocks noChangeArrowheads="1"/>
          </p:cNvSpPr>
          <p:nvPr/>
        </p:nvSpPr>
        <p:spPr bwMode="auto">
          <a:xfrm>
            <a:off x="0" y="8686489"/>
            <a:ext cx="2971800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147460" name="Rectangle 5"/>
          <p:cNvSpPr>
            <a:spLocks noChangeArrowheads="1"/>
          </p:cNvSpPr>
          <p:nvPr/>
        </p:nvSpPr>
        <p:spPr bwMode="auto">
          <a:xfrm>
            <a:off x="0" y="0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14746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4519" name="Rectangle 7"/>
          <p:cNvSpPr>
            <a:spLocks noGrp="1" noChangeArrowheads="1"/>
          </p:cNvSpPr>
          <p:nvPr>
            <p:ph type="body" idx="1"/>
          </p:nvPr>
        </p:nvSpPr>
        <p:spPr>
          <a:ln/>
          <a:extLst/>
        </p:spPr>
        <p:txBody>
          <a:bodyPr/>
          <a:lstStyle/>
          <a:p>
            <a:pPr marL="171450" indent="-171450">
              <a:buFont typeface="Arial" pitchFamily="34" charset="0"/>
              <a:buChar char="•"/>
              <a:defRPr/>
            </a:pPr>
            <a:r>
              <a:rPr lang="en-US" b="1" u="sng" dirty="0"/>
              <a:t>Annuity Due</a:t>
            </a:r>
            <a:r>
              <a:rPr lang="en-US" dirty="0"/>
              <a:t>: Level stream of cash flows starting immediately.</a:t>
            </a:r>
            <a:endParaRPr lang="en-US" u="sng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239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12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813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813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597943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150530" name="Rectangle 3"/>
          <p:cNvSpPr>
            <a:spLocks noChangeArrowheads="1"/>
          </p:cNvSpPr>
          <p:nvPr/>
        </p:nvSpPr>
        <p:spPr bwMode="auto">
          <a:xfrm>
            <a:off x="3886200" y="8686489"/>
            <a:ext cx="2971800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54</a:t>
            </a:r>
          </a:p>
        </p:txBody>
      </p:sp>
      <p:sp>
        <p:nvSpPr>
          <p:cNvPr id="150531" name="Rectangle 4"/>
          <p:cNvSpPr>
            <a:spLocks noChangeArrowheads="1"/>
          </p:cNvSpPr>
          <p:nvPr/>
        </p:nvSpPr>
        <p:spPr bwMode="auto">
          <a:xfrm>
            <a:off x="0" y="8686489"/>
            <a:ext cx="2971800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150532" name="Rectangle 5"/>
          <p:cNvSpPr>
            <a:spLocks noChangeArrowheads="1"/>
          </p:cNvSpPr>
          <p:nvPr/>
        </p:nvSpPr>
        <p:spPr bwMode="auto">
          <a:xfrm>
            <a:off x="0" y="0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15053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50534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US" altLang="en-US" b="1" u="sng" dirty="0"/>
              <a:t>Annuity Due</a:t>
            </a:r>
            <a:r>
              <a:rPr lang="en-US" altLang="en-US" dirty="0"/>
              <a:t>: Level stream of cash flows starting immediately.</a:t>
            </a:r>
            <a:endParaRPr lang="en-US" altLang="en-US" u="sng" dirty="0"/>
          </a:p>
        </p:txBody>
      </p:sp>
    </p:spTree>
    <p:extLst>
      <p:ext uri="{BB962C8B-B14F-4D97-AF65-F5344CB8AC3E}">
        <p14:creationId xmlns:p14="http://schemas.microsoft.com/office/powerpoint/2010/main" val="78809777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51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247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1699054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51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247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0213332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51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247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718110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26</a:t>
            </a: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373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373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303231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155650" name="Rectangle 3"/>
          <p:cNvSpPr>
            <a:spLocks noChangeArrowheads="1"/>
          </p:cNvSpPr>
          <p:nvPr/>
        </p:nvSpPr>
        <p:spPr bwMode="auto">
          <a:xfrm>
            <a:off x="3886200" y="8686489"/>
            <a:ext cx="2971800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26</a:t>
            </a:r>
          </a:p>
        </p:txBody>
      </p:sp>
      <p:sp>
        <p:nvSpPr>
          <p:cNvPr id="155651" name="Rectangle 4"/>
          <p:cNvSpPr>
            <a:spLocks noChangeArrowheads="1"/>
          </p:cNvSpPr>
          <p:nvPr/>
        </p:nvSpPr>
        <p:spPr bwMode="auto">
          <a:xfrm>
            <a:off x="0" y="8686489"/>
            <a:ext cx="2971800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155652" name="Rectangle 5"/>
          <p:cNvSpPr>
            <a:spLocks noChangeArrowheads="1"/>
          </p:cNvSpPr>
          <p:nvPr/>
        </p:nvSpPr>
        <p:spPr bwMode="auto">
          <a:xfrm>
            <a:off x="0" y="0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15565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3735" name="Rectangle 7"/>
          <p:cNvSpPr>
            <a:spLocks noGrp="1" noChangeArrowheads="1"/>
          </p:cNvSpPr>
          <p:nvPr>
            <p:ph type="body" idx="1"/>
          </p:nvPr>
        </p:nvSpPr>
        <p:spPr>
          <a:ln/>
          <a:extLst/>
        </p:spPr>
        <p:txBody>
          <a:bodyPr/>
          <a:lstStyle/>
          <a:p>
            <a:pPr marL="171450" indent="-171450">
              <a:buFont typeface="Arial" pitchFamily="34" charset="0"/>
              <a:buChar char="•"/>
              <a:defRPr/>
            </a:pPr>
            <a:r>
              <a:rPr lang="en-US" b="1" u="sng" dirty="0"/>
              <a:t>Effective annual interest rate</a:t>
            </a:r>
            <a:r>
              <a:rPr lang="en-US" dirty="0"/>
              <a:t>: Interest rate that is annualized using compound interest.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b="1" u="sng" dirty="0"/>
              <a:t>Annual percentage rate</a:t>
            </a:r>
            <a:r>
              <a:rPr lang="en-US" dirty="0"/>
              <a:t>: Interest rate that is annualized using simple interest.</a:t>
            </a:r>
          </a:p>
        </p:txBody>
      </p:sp>
    </p:spTree>
    <p:extLst>
      <p:ext uri="{BB962C8B-B14F-4D97-AF65-F5344CB8AC3E}">
        <p14:creationId xmlns:p14="http://schemas.microsoft.com/office/powerpoint/2010/main" val="28082989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28</a:t>
            </a: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578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578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3189183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51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247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5006911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51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247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1669568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57</a:t>
            </a: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680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680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40584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14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915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915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563621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59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783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783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0708174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62</a:t>
            </a: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885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885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29346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12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018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018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323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21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120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120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84053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23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223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223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98269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24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325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325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99127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-3845" y="6976"/>
            <a:ext cx="9136311" cy="6858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-3845" y="6567983"/>
            <a:ext cx="9144000" cy="321931"/>
          </a:xfrm>
          <a:prstGeom prst="rect">
            <a:avLst/>
          </a:prstGeom>
          <a:solidFill>
            <a:srgbClr val="5C7683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789028" y="6567984"/>
            <a:ext cx="5334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100" b="1" i="0" dirty="0">
                <a:solidFill>
                  <a:schemeClr val="tx1"/>
                </a:solidFill>
                <a:latin typeface="Arial Narrow" panose="020B0606020202030204" pitchFamily="34" charset="0"/>
                <a:cs typeface="Times New Roman" pitchFamily="18" charset="0"/>
              </a:rPr>
              <a:t>Copyright © 2018 by The McGraw-Hill Companies, Inc. All rights reserved</a:t>
            </a:r>
            <a:r>
              <a:rPr lang="en-US" sz="1100" b="1" i="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0"/>
            <a:ext cx="9144000" cy="495300"/>
          </a:xfrm>
          <a:prstGeom prst="rect">
            <a:avLst/>
          </a:prstGeom>
          <a:solidFill>
            <a:srgbClr val="5C7683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-3845" y="6567983"/>
            <a:ext cx="9144000" cy="321931"/>
          </a:xfrm>
          <a:prstGeom prst="rect">
            <a:avLst/>
          </a:prstGeom>
          <a:solidFill>
            <a:srgbClr val="5C7683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Text Box 8"/>
          <p:cNvSpPr txBox="1">
            <a:spLocks noChangeArrowheads="1"/>
          </p:cNvSpPr>
          <p:nvPr userDrawn="1"/>
        </p:nvSpPr>
        <p:spPr bwMode="auto">
          <a:xfrm>
            <a:off x="3789028" y="6567984"/>
            <a:ext cx="5334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100" b="0" i="0" dirty="0">
                <a:solidFill>
                  <a:schemeClr val="tx1"/>
                </a:solidFill>
                <a:latin typeface="Arial Narrow" panose="020B0606020202030204" pitchFamily="34" charset="0"/>
                <a:cs typeface="Times New Roman" pitchFamily="18" charset="0"/>
              </a:rPr>
              <a:t>Copyright © 2020 by The McGraw-Hill Companies, Inc. All rights reserved</a:t>
            </a:r>
            <a:r>
              <a:rPr lang="en-US" sz="1100" b="0" i="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2721033" y="914400"/>
            <a:ext cx="3200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en-US" sz="4800" b="0" dirty="0">
                <a:solidFill>
                  <a:schemeClr val="tx1"/>
                </a:solidFill>
                <a:latin typeface="Century Gothic" panose="020B0502020202020204" pitchFamily="34" charset="0"/>
              </a:rPr>
              <a:t>Chapter 5</a:t>
            </a:r>
          </a:p>
        </p:txBody>
      </p:sp>
      <p:sp>
        <p:nvSpPr>
          <p:cNvPr id="15" name="Rectangle 19"/>
          <p:cNvSpPr>
            <a:spLocks noChangeArrowheads="1"/>
          </p:cNvSpPr>
          <p:nvPr userDrawn="1"/>
        </p:nvSpPr>
        <p:spPr bwMode="auto">
          <a:xfrm>
            <a:off x="4407712" y="3238919"/>
            <a:ext cx="3746041" cy="119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0" dirty="0">
                <a:solidFill>
                  <a:schemeClr val="tx1"/>
                </a:solidFill>
                <a:latin typeface="Century Gothic" panose="020B0502020202020204" pitchFamily="34" charset="0"/>
              </a:rPr>
              <a:t>The Time Value of Money</a:t>
            </a:r>
          </a:p>
        </p:txBody>
      </p:sp>
      <p:sp>
        <p:nvSpPr>
          <p:cNvPr id="16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495300"/>
          </a:xfrm>
          <a:prstGeom prst="rect">
            <a:avLst/>
          </a:prstGeom>
          <a:solidFill>
            <a:srgbClr val="5C7683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F74EE8F-4C2C-4979-AE9B-55EAB672A037}"/>
              </a:ext>
            </a:extLst>
          </p:cNvPr>
          <p:cNvSpPr/>
          <p:nvPr userDrawn="1"/>
        </p:nvSpPr>
        <p:spPr bwMode="auto">
          <a:xfrm>
            <a:off x="533400" y="2286000"/>
            <a:ext cx="2895600" cy="3657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Book Cover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10e</a:t>
            </a:r>
          </a:p>
        </p:txBody>
      </p:sp>
    </p:spTree>
    <p:extLst>
      <p:ext uri="{BB962C8B-B14F-4D97-AF65-F5344CB8AC3E}">
        <p14:creationId xmlns:p14="http://schemas.microsoft.com/office/powerpoint/2010/main" val="889027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388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7294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49654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4914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49654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7223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49654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551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Box 8"/>
          <p:cNvSpPr txBox="1">
            <a:spLocks noChangeArrowheads="1"/>
          </p:cNvSpPr>
          <p:nvPr userDrawn="1"/>
        </p:nvSpPr>
        <p:spPr bwMode="auto">
          <a:xfrm>
            <a:off x="3276600" y="6553200"/>
            <a:ext cx="5334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100" b="0" i="0" dirty="0">
                <a:solidFill>
                  <a:schemeClr val="tx1"/>
                </a:solidFill>
                <a:latin typeface="Arial Narrow" panose="020B0606020202030204" pitchFamily="34" charset="0"/>
                <a:cs typeface="Times New Roman" pitchFamily="18" charset="0"/>
              </a:rPr>
              <a:t>Copyright © 2020 by The McGraw-Hill Companies, Inc. All rights reserved</a:t>
            </a:r>
            <a:r>
              <a:rPr lang="en-US" sz="1100" b="0" i="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5364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2192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3276600" y="6567984"/>
            <a:ext cx="5334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100" b="0" i="0" dirty="0">
                <a:solidFill>
                  <a:schemeClr val="tx1"/>
                </a:solidFill>
                <a:latin typeface="Arial Narrow" panose="020B0606020202030204" pitchFamily="34" charset="0"/>
                <a:cs typeface="Times New Roman" pitchFamily="18" charset="0"/>
              </a:rPr>
              <a:t>Copyright © 2020 by The McGraw-Hill Companies, Inc. All rights reserved</a:t>
            </a:r>
            <a:r>
              <a:rPr lang="en-US" sz="1100" b="0" i="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4885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49654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6565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138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0810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350" y="11430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143001"/>
            <a:ext cx="511175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7350" y="2305050"/>
            <a:ext cx="3008313" cy="41719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2734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1054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371600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6721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3554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0" y="990600"/>
            <a:ext cx="9144000" cy="76200"/>
          </a:xfrm>
          <a:prstGeom prst="rect">
            <a:avLst/>
          </a:prstGeom>
          <a:solidFill>
            <a:srgbClr val="992D4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5C7683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48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76200"/>
            <a:ext cx="8649654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2048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8382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6477000" y="64008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8648860" y="6475412"/>
            <a:ext cx="458788" cy="382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r">
              <a:defRPr/>
            </a:pPr>
            <a:r>
              <a:rPr lang="en-US" sz="1000" b="1" dirty="0">
                <a:solidFill>
                  <a:srgbClr val="455EA0"/>
                </a:solidFill>
                <a:latin typeface="Arial" charset="0"/>
              </a:rPr>
              <a:t>5- </a:t>
            </a:r>
            <a:fld id="{E60E7E61-42B9-45CE-A0EE-FB8F7CCA12F2}" type="slidenum">
              <a:rPr lang="en-US" sz="1000" b="1">
                <a:solidFill>
                  <a:srgbClr val="455EA0"/>
                </a:solidFill>
                <a:latin typeface="Arial" charset="0"/>
              </a:rPr>
              <a:pPr algn="r">
                <a:defRPr/>
              </a:pPr>
              <a:t>‹#›</a:t>
            </a:fld>
            <a:endParaRPr lang="en-US" sz="1000" b="1" dirty="0">
              <a:solidFill>
                <a:srgbClr val="455EA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74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56" r:id="rId13"/>
    <p:sldLayoutId id="2147483663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8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DFFFF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DFFFF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DFFFF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DFFFF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CCFF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CCFF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CCFF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CCFF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200">
          <a:solidFill>
            <a:srgbClr val="01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1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1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1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1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rgbClr val="01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rgbClr val="01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rgbClr val="01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rgbClr val="01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NUL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NUL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NULL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microsoft.com/office/2007/relationships/diagramDrawing" Target="../diagrams/drawing15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11" Type="http://schemas.openxmlformats.org/officeDocument/2006/relationships/diagramColors" Target="../diagrams/colors15.xml"/><Relationship Id="rId5" Type="http://schemas.openxmlformats.org/officeDocument/2006/relationships/diagramQuickStyle" Target="../diagrams/quickStyle14.xml"/><Relationship Id="rId10" Type="http://schemas.openxmlformats.org/officeDocument/2006/relationships/diagramQuickStyle" Target="../diagrams/quickStyle15.xml"/><Relationship Id="rId4" Type="http://schemas.openxmlformats.org/officeDocument/2006/relationships/diagramLayout" Target="../diagrams/layout14.xml"/><Relationship Id="rId9" Type="http://schemas.openxmlformats.org/officeDocument/2006/relationships/diagramLayout" Target="../diagrams/layout1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7" Type="http://schemas.openxmlformats.org/officeDocument/2006/relationships/image" Target="NUL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NUL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4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8AEDD2C-05F1-4BD5-AF71-33455B5A26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57400"/>
            <a:ext cx="3106882" cy="402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46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z="3200" dirty="0"/>
              <a:t>Future Values and Compound Interest </a:t>
            </a:r>
            <a:r>
              <a:rPr lang="en-US" altLang="en-US" sz="1600" dirty="0"/>
              <a:t>(8 of 8)</a:t>
            </a:r>
            <a:endParaRPr lang="en-US" alt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77" y="1676400"/>
            <a:ext cx="8572500" cy="444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274720"/>
      </p:ext>
    </p:extLst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Manhattan Island Sale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i="1" dirty="0"/>
              <a:t>Peter Minuit bought Manhattan Island for $24 in 1626. Was this a good deal?</a:t>
            </a:r>
            <a:endParaRPr lang="en-US" sz="3200" dirty="0"/>
          </a:p>
          <a:p>
            <a:pPr marL="457200" lvl="1" indent="0">
              <a:buNone/>
            </a:pPr>
            <a:r>
              <a:rPr lang="en-US" sz="2800" dirty="0"/>
              <a:t>To answer, determine what $24 is worth in the year 2016, compounded at 8% </a:t>
            </a:r>
          </a:p>
        </p:txBody>
      </p:sp>
      <p:sp>
        <p:nvSpPr>
          <p:cNvPr id="153607" name="Text Box 7"/>
          <p:cNvSpPr txBox="1">
            <a:spLocks noChangeArrowheads="1"/>
          </p:cNvSpPr>
          <p:nvPr/>
        </p:nvSpPr>
        <p:spPr bwMode="auto">
          <a:xfrm>
            <a:off x="1943100" y="4953000"/>
            <a:ext cx="5715000" cy="783193"/>
          </a:xfrm>
          <a:prstGeom prst="roundRect">
            <a:avLst/>
          </a:prstGeom>
          <a:noFill/>
          <a:ln w="19050">
            <a:solidFill>
              <a:srgbClr val="91C9C8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Note: The value of Manhattan Island land is well below this figure</a:t>
            </a:r>
            <a:r>
              <a:rPr lang="en-US" sz="2000" dirty="0">
                <a:latin typeface="+mn-lt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2920" y="3733800"/>
                <a:ext cx="8595360" cy="573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FV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 = $24 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  <a:ea typeface="Cambria Math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200" b="0" i="0" smtClean="0">
                              <a:latin typeface="+mn-lt"/>
                              <a:ea typeface="Cambria Math"/>
                            </a:rPr>
                            <m:t>1 + .08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 b="0" i="0" baseline="30000" smtClean="0">
                          <a:latin typeface="+mn-lt"/>
                          <a:ea typeface="Cambria Math"/>
                        </a:rPr>
                        <m:t>393 </m:t>
                      </m:r>
                      <m:r>
                        <m:rPr>
                          <m:nor/>
                        </m:rPr>
                        <a:rPr lang="en-US" sz="3200" i="0">
                          <a:latin typeface="+mn-lt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200" b="1" i="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0">
                          <a:latin typeface="+mn-lt"/>
                        </a:rPr>
                        <m:t>$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328</m:t>
                      </m:r>
                      <m:r>
                        <m:rPr>
                          <m:nor/>
                        </m:rPr>
                        <a:rPr lang="en-US" sz="3200" i="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0" smtClean="0">
                          <a:latin typeface="+mn-lt"/>
                        </a:rPr>
                        <m:t>trillion</m:t>
                      </m:r>
                    </m:oMath>
                  </m:oMathPara>
                </a14:m>
                <a:endParaRPr lang="en-US" sz="3200" baseline="300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" y="3733800"/>
                <a:ext cx="8595360" cy="5734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001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7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Present Values </a:t>
            </a:r>
            <a:r>
              <a:rPr lang="en-US" altLang="en-US" sz="2000" dirty="0"/>
              <a:t>(1 of 7)</a:t>
            </a:r>
            <a:endParaRPr lang="en-US" altLang="en-US" dirty="0"/>
          </a:p>
        </p:txBody>
      </p:sp>
      <p:sp>
        <p:nvSpPr>
          <p:cNvPr id="154630" name="Rectangle 6"/>
          <p:cNvSpPr>
            <a:spLocks noChangeArrowheads="1"/>
          </p:cNvSpPr>
          <p:nvPr/>
        </p:nvSpPr>
        <p:spPr bwMode="auto">
          <a:xfrm>
            <a:off x="2971800" y="3733800"/>
            <a:ext cx="3200400" cy="2743200"/>
          </a:xfrm>
          <a:prstGeom prst="roundRect">
            <a:avLst/>
          </a:prstGeom>
          <a:solidFill>
            <a:srgbClr val="91C9C8"/>
          </a:solidFill>
          <a:ln w="38100" cmpd="dbl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0488" tIns="44450" rIns="90488" bIns="4445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u="sng" dirty="0">
                <a:latin typeface="Calibri" panose="020F0502020204030204" pitchFamily="34" charset="0"/>
              </a:rPr>
              <a:t>Discount Rate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dirty="0">
                <a:latin typeface="Calibri" panose="020F0502020204030204" pitchFamily="34" charset="0"/>
              </a:rPr>
              <a:t>Interest rate used to compute present values of future cash flows</a:t>
            </a:r>
          </a:p>
        </p:txBody>
      </p:sp>
      <p:sp>
        <p:nvSpPr>
          <p:cNvPr id="154629" name="Rectangle 5"/>
          <p:cNvSpPr>
            <a:spLocks noChangeArrowheads="1"/>
          </p:cNvSpPr>
          <p:nvPr/>
        </p:nvSpPr>
        <p:spPr bwMode="auto">
          <a:xfrm>
            <a:off x="609600" y="1752600"/>
            <a:ext cx="3200400" cy="1828800"/>
          </a:xfrm>
          <a:prstGeom prst="roundRect">
            <a:avLst/>
          </a:prstGeom>
          <a:solidFill>
            <a:srgbClr val="91C9C8"/>
          </a:solidFill>
          <a:ln w="38100" cmpd="dbl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0488" tIns="44450" rIns="90488" bIns="4445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u="sng" dirty="0">
                <a:latin typeface="Calibri" panose="020F0502020204030204" pitchFamily="34" charset="0"/>
              </a:rPr>
              <a:t>Present Value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dirty="0">
                <a:latin typeface="Calibri" panose="020F0502020204030204" pitchFamily="34" charset="0"/>
              </a:rPr>
              <a:t>Value today of a future cash flow</a:t>
            </a:r>
          </a:p>
        </p:txBody>
      </p:sp>
      <p:sp>
        <p:nvSpPr>
          <p:cNvPr id="154631" name="Rectangle 7"/>
          <p:cNvSpPr>
            <a:spLocks noChangeArrowheads="1"/>
          </p:cNvSpPr>
          <p:nvPr/>
        </p:nvSpPr>
        <p:spPr bwMode="auto">
          <a:xfrm>
            <a:off x="5334000" y="1752600"/>
            <a:ext cx="3200400" cy="1828800"/>
          </a:xfrm>
          <a:prstGeom prst="roundRect">
            <a:avLst/>
          </a:prstGeom>
          <a:solidFill>
            <a:srgbClr val="91C9C8"/>
          </a:solidFill>
          <a:ln w="38100" cmpd="dbl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0488" tIns="44450" rIns="90488" bIns="4445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u="sng" dirty="0">
                <a:latin typeface="Calibri" panose="020F0502020204030204" pitchFamily="34" charset="0"/>
              </a:rPr>
              <a:t>Discount Factor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dirty="0">
                <a:latin typeface="Calibri" panose="020F0502020204030204" pitchFamily="34" charset="0"/>
              </a:rPr>
              <a:t>Present value of a $1 future payment</a:t>
            </a:r>
          </a:p>
        </p:txBody>
      </p:sp>
    </p:spTree>
    <p:extLst>
      <p:ext uri="{BB962C8B-B14F-4D97-AF65-F5344CB8AC3E}">
        <p14:creationId xmlns:p14="http://schemas.microsoft.com/office/powerpoint/2010/main" val="362816827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0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Present Values </a:t>
            </a:r>
            <a:r>
              <a:rPr lang="en-US" altLang="en-US" sz="2000" dirty="0"/>
              <a:t>(2 of 7)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/>
                      <m:t>Present</m:t>
                    </m:r>
                    <m:r>
                      <m:rPr>
                        <m:nor/>
                      </m:rPr>
                      <a:rPr lang="en-US" sz="3200"/>
                      <m:t> </m:t>
                    </m:r>
                    <m:r>
                      <m:rPr>
                        <m:nor/>
                      </m:rPr>
                      <a:rPr lang="en-US" sz="3200"/>
                      <m:t>value</m:t>
                    </m:r>
                    <m:r>
                      <m:rPr>
                        <m:nor/>
                      </m:rPr>
                      <a:rPr lang="en-US" sz="3200"/>
                      <m:t> = </m:t>
                    </m:r>
                    <m:r>
                      <m:rPr>
                        <m:nor/>
                      </m:rPr>
                      <a:rPr lang="en-US" sz="3200"/>
                      <m:t>PV</m:t>
                    </m:r>
                  </m:oMath>
                </a14:m>
                <a:endParaRPr lang="en-US" sz="3200" baseline="300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33927" y="2514600"/>
                <a:ext cx="7276146" cy="1215014"/>
              </a:xfrm>
              <a:prstGeom prst="round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/>
                        <m:t>PV</m:t>
                      </m:r>
                      <m:r>
                        <m:rPr>
                          <m:nor/>
                        </m:rPr>
                        <a:rPr lang="en-US" sz="3200" b="0" i="0" smtClean="0"/>
                        <m:t> = </m:t>
                      </m:r>
                      <m:f>
                        <m:f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0" i="0" smtClean="0"/>
                            <m:t>Future</m:t>
                          </m:r>
                          <m:r>
                            <m:rPr>
                              <m:nor/>
                            </m:rPr>
                            <a:rPr lang="en-US" sz="3200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3200" b="0" i="0" smtClean="0"/>
                            <m:t>value</m:t>
                          </m:r>
                          <m:r>
                            <m:rPr>
                              <m:nor/>
                            </m:rPr>
                            <a:rPr lang="en-US" sz="3200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3200" b="0" i="0" smtClean="0"/>
                            <m:t>after</m:t>
                          </m:r>
                          <m:r>
                            <m:rPr>
                              <m:nor/>
                            </m:rPr>
                            <a:rPr lang="en-US" sz="3200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3200" b="0" i="0" smtClean="0"/>
                            <m:t>t</m:t>
                          </m:r>
                          <m:r>
                            <m:rPr>
                              <m:nor/>
                            </m:rPr>
                            <a:rPr lang="en-US" sz="3200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3200" b="0" i="0" smtClean="0"/>
                            <m:t>periods</m:t>
                          </m:r>
                        </m:num>
                        <m:den>
                          <m:d>
                            <m:d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3200" b="0" i="0" smtClean="0"/>
                                <m:t>1 + </m:t>
                              </m:r>
                              <m:r>
                                <m:rPr>
                                  <m:nor/>
                                </m:rPr>
                                <a:rPr lang="en-US" sz="3200" b="0" i="1" smtClean="0"/>
                                <m:t>r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3200" b="0" i="1" baseline="30000" smtClean="0"/>
                            <m:t>t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927" y="2514600"/>
                <a:ext cx="7276146" cy="121501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5252299"/>
      </p:ext>
    </p:extLst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Present Values </a:t>
            </a:r>
            <a:r>
              <a:rPr lang="en-US" altLang="en-US" sz="2000" dirty="0"/>
              <a:t>(3 of 7)</a:t>
            </a:r>
            <a:endParaRPr lang="en-US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Discounted Cash Flow (DCF)</a:t>
            </a:r>
          </a:p>
          <a:p>
            <a:pPr lvl="1"/>
            <a:r>
              <a:rPr lang="en-US" sz="2800" dirty="0"/>
              <a:t>Method of calculating present value by discounting future cash flows</a:t>
            </a: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2076927" y="3505200"/>
          <a:ext cx="49530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37859050"/>
      </p:ext>
    </p:extLst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Present Values </a:t>
            </a:r>
            <a:r>
              <a:rPr lang="en-US" altLang="en-US" sz="2000" dirty="0"/>
              <a:t>(4 of 7)</a:t>
            </a:r>
            <a:endParaRPr lang="en-US" altLang="en-US" dirty="0"/>
          </a:p>
        </p:txBody>
      </p:sp>
      <p:sp>
        <p:nvSpPr>
          <p:cNvPr id="13" name="Content Placeholder 1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2667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200" b="1" i="1" u="sng" dirty="0"/>
              <a:t>Example</a:t>
            </a:r>
          </a:p>
          <a:p>
            <a:pPr marL="457200" lvl="1" indent="0">
              <a:buNone/>
            </a:pPr>
            <a:r>
              <a:rPr lang="en-US" altLang="en-US" sz="2600" i="1" dirty="0"/>
              <a:t>You just bought a new computer for $3,000. The payment terms are 2 years same as cash. If you can earn 8% on your money, how much money should you set aside today in order to make the payment when due in two years?</a:t>
            </a: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228600" y="5054600"/>
          <a:ext cx="2476500" cy="165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-18573" y="4076078"/>
                <a:ext cx="9144000" cy="1066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b="0" i="0" smtClean="0">
                        <a:latin typeface="+mn-lt"/>
                      </a:rPr>
                      <m:t>PV</m:t>
                    </m:r>
                    <m:r>
                      <m:rPr>
                        <m:nor/>
                      </m:rPr>
                      <a:rPr lang="en-US" sz="3600" b="0" i="0" smtClean="0">
                        <a:latin typeface="+mn-lt"/>
                      </a:rPr>
                      <m:t> = </m:t>
                    </m:r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0" i="0" smtClean="0">
                            <a:latin typeface="+mn-lt"/>
                          </a:rPr>
                          <m:t>3,000</m:t>
                        </m:r>
                      </m:num>
                      <m:den>
                        <m:d>
                          <m:dPr>
                            <m:ctrlPr>
                              <a:rPr lang="en-US" sz="36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3600" b="0" i="0" smtClean="0">
                                <a:latin typeface="+mn-lt"/>
                              </a:rPr>
                              <m:t>1.08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3600" b="0" i="0" baseline="30000" smtClean="0">
                            <a:latin typeface="+mn-lt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3600" b="0" i="0" baseline="30000" smtClean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en-US" sz="3600" i="0">
                        <a:latin typeface="+mn-lt"/>
                      </a:rPr>
                      <m:t>=</m:t>
                    </m:r>
                  </m:oMath>
                </a14:m>
                <a:r>
                  <a:rPr lang="en-US" sz="3600" dirty="0">
                    <a:latin typeface="+mn-lt"/>
                  </a:rPr>
                  <a:t> $2,572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573" y="4076078"/>
                <a:ext cx="9144000" cy="1066061"/>
              </a:xfrm>
              <a:prstGeom prst="rect">
                <a:avLst/>
              </a:prstGeom>
              <a:blipFill>
                <a:blip r:embed="rId8"/>
                <a:stretch>
                  <a:fillRect b="-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0358685"/>
      </p:ext>
    </p:extLst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Present Values </a:t>
            </a:r>
            <a:r>
              <a:rPr lang="en-US" altLang="en-US" sz="2000" dirty="0"/>
              <a:t>(5 of 7)</a:t>
            </a: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/>
              <a:t>Discount Factor = DF = PV of $1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59050" y="2209800"/>
                <a:ext cx="4076700" cy="1320859"/>
              </a:xfrm>
              <a:prstGeom prst="round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/>
                        <m:t>DF</m:t>
                      </m:r>
                      <m:r>
                        <m:rPr>
                          <m:nor/>
                        </m:rPr>
                        <a:rPr lang="en-US" sz="3600" b="0" i="0" smtClean="0"/>
                        <m:t> = </m:t>
                      </m:r>
                      <m:f>
                        <m:fPr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0" i="0" smtClean="0"/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sz="3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3600" b="0" smtClean="0"/>
                                <m:t>1 + </m:t>
                              </m:r>
                              <m:r>
                                <m:rPr>
                                  <m:nor/>
                                </m:rPr>
                                <a:rPr lang="en-US" sz="3600" b="0" i="1" smtClean="0"/>
                                <m:t>r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3600" b="0" i="1" baseline="30000" smtClean="0"/>
                            <m:t>t</m:t>
                          </m:r>
                        </m:den>
                      </m:f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050" y="2209800"/>
                <a:ext cx="4076700" cy="132085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990600" y="3980408"/>
            <a:ext cx="78876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latin typeface="+mn-lt"/>
              </a:rPr>
              <a:t>Discount factors can be used to compute the present value of any cash flow</a:t>
            </a:r>
          </a:p>
          <a:p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6201875"/>
      </p:ext>
    </p:extLst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Present Values </a:t>
            </a:r>
            <a:r>
              <a:rPr lang="en-US" altLang="en-US" sz="2000" dirty="0"/>
              <a:t>(6 of 7)</a:t>
            </a: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27" y="1676400"/>
            <a:ext cx="7620000" cy="444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662020"/>
      </p:ext>
    </p:extLst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Present Values </a:t>
            </a:r>
            <a:r>
              <a:rPr lang="en-US" altLang="en-US" sz="2000" dirty="0"/>
              <a:t>(7 of 7)</a:t>
            </a:r>
            <a:r>
              <a:rPr lang="en-US" alt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Drawing a time line can help us to calculate the present value of the payments to Kangaroo Autos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73" y="2399347"/>
            <a:ext cx="8572500" cy="384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61102"/>
      </p:ext>
    </p:extLst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Time Value of Money (Applications) </a:t>
            </a:r>
            <a:r>
              <a:rPr lang="en-US" altLang="en-US" sz="2000" dirty="0"/>
              <a:t>(1 of 3)</a:t>
            </a:r>
            <a:endParaRPr lang="en-US" altLang="en-US" dirty="0"/>
          </a:p>
        </p:txBody>
      </p:sp>
      <p:sp>
        <p:nvSpPr>
          <p:cNvPr id="8197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/>
              <a:t>The PV formula has many applications. Given any variables in the equation, you can solve for the remaining variable.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90387" y="3276600"/>
                <a:ext cx="6763226" cy="1320859"/>
              </a:xfrm>
              <a:prstGeom prst="round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/>
                        <m:t>PV</m:t>
                      </m:r>
                      <m:r>
                        <m:rPr>
                          <m:nor/>
                        </m:rPr>
                        <a:rPr lang="en-US" sz="3600" b="0" i="0" smtClean="0"/>
                        <m:t> = </m:t>
                      </m:r>
                      <m:r>
                        <m:rPr>
                          <m:nor/>
                        </m:rPr>
                        <a:rPr lang="en-US" sz="3600" b="0" i="0" smtClean="0"/>
                        <m:t>future</m:t>
                      </m:r>
                      <m:r>
                        <m:rPr>
                          <m:nor/>
                        </m:rPr>
                        <a:rPr lang="en-US" sz="3600" b="0" i="0" smtClean="0"/>
                        <m:t> </m:t>
                      </m:r>
                      <m:r>
                        <m:rPr>
                          <m:nor/>
                        </m:rPr>
                        <a:rPr lang="en-US" sz="3600" b="0" i="0" smtClean="0"/>
                        <m:t>payment</m:t>
                      </m:r>
                      <m:r>
                        <m:rPr>
                          <m:nor/>
                        </m:rPr>
                        <a:rPr lang="en-US" sz="3600" b="0" i="0" smtClean="0"/>
                        <m:t> × </m:t>
                      </m:r>
                      <m:f>
                        <m:fPr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0" i="0" smtClean="0"/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sz="3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3600" b="0" i="0" smtClean="0"/>
                                <m:t>1 + </m:t>
                              </m:r>
                              <m:r>
                                <m:rPr>
                                  <m:nor/>
                                </m:rPr>
                                <a:rPr lang="en-US" sz="3600" b="0" i="1" smtClean="0"/>
                                <m:t>r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3600" b="0" i="1" baseline="30000" smtClean="0"/>
                            <m:t>t</m:t>
                          </m:r>
                        </m:den>
                      </m:f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387" y="3276600"/>
                <a:ext cx="6763226" cy="132085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7983794"/>
      </p:ext>
    </p:extLst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Topics Covered</a:t>
            </a:r>
          </a:p>
        </p:txBody>
      </p:sp>
      <p:sp>
        <p:nvSpPr>
          <p:cNvPr id="108549" name="Rectangle 5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0" indent="0">
              <a:buNone/>
            </a:pPr>
            <a:r>
              <a:rPr lang="en-US" altLang="en-US" sz="2800" dirty="0"/>
              <a:t>5.1	Future Values and Compound Interest</a:t>
            </a:r>
          </a:p>
          <a:p>
            <a:pPr marL="0" indent="0">
              <a:buNone/>
            </a:pPr>
            <a:r>
              <a:rPr lang="en-US" altLang="en-US" sz="2800" dirty="0"/>
              <a:t>5.2	Present Values</a:t>
            </a:r>
          </a:p>
          <a:p>
            <a:pPr marL="0" indent="0">
              <a:buNone/>
            </a:pPr>
            <a:r>
              <a:rPr lang="en-US" altLang="en-US" sz="2800" dirty="0"/>
              <a:t>5.3	Multiple Cash Flows</a:t>
            </a:r>
          </a:p>
          <a:p>
            <a:pPr marL="0" indent="0">
              <a:buNone/>
            </a:pPr>
            <a:r>
              <a:rPr lang="en-US" altLang="en-US" sz="2800" dirty="0"/>
              <a:t>5.4	Reducing the Chore of the Calculations: Part 1</a:t>
            </a:r>
          </a:p>
          <a:p>
            <a:pPr marL="914400" indent="-914400">
              <a:buNone/>
            </a:pPr>
            <a:r>
              <a:rPr lang="en-US" altLang="en-US" sz="2800" dirty="0"/>
              <a:t>5.5	Level Cash Flows: Perpetuities and Annuities</a:t>
            </a:r>
          </a:p>
          <a:p>
            <a:pPr marL="0" indent="0">
              <a:buNone/>
            </a:pPr>
            <a:r>
              <a:rPr lang="en-US" altLang="en-US" sz="2800" dirty="0"/>
              <a:t>5.6	Reducing the Chore of the Calculations: Part 2</a:t>
            </a:r>
          </a:p>
          <a:p>
            <a:pPr marL="0" indent="0">
              <a:buNone/>
            </a:pPr>
            <a:r>
              <a:rPr lang="en-US" altLang="en-US" sz="2800" dirty="0"/>
              <a:t>5.7	Effective Annual Interest Rates</a:t>
            </a:r>
          </a:p>
          <a:p>
            <a:pPr marL="0" indent="0">
              <a:buNone/>
            </a:pPr>
            <a:r>
              <a:rPr lang="en-US" altLang="en-US" sz="2800" dirty="0"/>
              <a:t>5.8	Inflation &amp; The Time Value of Money</a:t>
            </a:r>
          </a:p>
        </p:txBody>
      </p:sp>
    </p:spTree>
    <p:extLst>
      <p:ext uri="{BB962C8B-B14F-4D97-AF65-F5344CB8AC3E}">
        <p14:creationId xmlns:p14="http://schemas.microsoft.com/office/powerpoint/2010/main" val="1705787061"/>
      </p:ext>
    </p:extLst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Time Value of Money (Applications) </a:t>
            </a:r>
            <a:r>
              <a:rPr lang="en-US" altLang="en-US" sz="2000" dirty="0"/>
              <a:t>(2 of 3)</a:t>
            </a:r>
            <a:endParaRPr lang="en-US" altLang="en-US" dirty="0"/>
          </a:p>
        </p:txBody>
      </p:sp>
      <p:sp>
        <p:nvSpPr>
          <p:cNvPr id="8197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i="1" u="sng" dirty="0"/>
              <a:t>Example</a:t>
            </a:r>
          </a:p>
          <a:p>
            <a:pPr marL="400050" lvl="1" indent="0">
              <a:buNone/>
            </a:pPr>
            <a:r>
              <a:rPr lang="en-US" sz="2800" i="1" dirty="0"/>
              <a:t>The US Govt borrowed money for 10 years, but it did not announce an interest rate. It simply offered to sell each IOU for $777.40. What is the interest rate?</a:t>
            </a:r>
            <a:endParaRPr lang="en-US" altLang="en-US" sz="28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62000" y="3411501"/>
                <a:ext cx="7620000" cy="1764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777.40 </m:t>
                      </m:r>
                      <m:r>
                        <m:rPr>
                          <m:nor/>
                        </m:rPr>
                        <a:rPr lang="en-US" sz="3200" i="0" smtClean="0">
                          <a:latin typeface="+mn-lt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 1,000 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  <a:ea typeface="Cambria Math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  <a:ea typeface="Cambria Math"/>
                        </a:rPr>
                        <m:t> </m:t>
                      </m:r>
                      <m:f>
                        <m:f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0" i="0" smtClean="0">
                              <a:latin typeface="+mn-lt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3200" b="0" i="0" smtClean="0">
                                  <a:latin typeface="+mn-lt"/>
                                </a:rPr>
                                <m:t>1 + </m:t>
                              </m:r>
                              <m:r>
                                <m:rPr>
                                  <m:nor/>
                                </m:rPr>
                                <a:rPr lang="en-US" sz="3200" b="0" i="1" smtClean="0">
                                  <a:latin typeface="+mn-lt"/>
                                </a:rPr>
                                <m:t>r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3200" b="0" i="0" baseline="30000" smtClean="0">
                              <a:latin typeface="+mn-lt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latin typeface="+mn-lt"/>
                </a:endParaRPr>
              </a:p>
              <a:p>
                <a:pPr algn="ctr"/>
                <a:endParaRPr lang="en-US" sz="1200" b="1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1" smtClean="0">
                          <a:latin typeface="+mn-lt"/>
                        </a:rPr>
                        <m:t>r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0">
                          <a:latin typeface="+mn-lt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 .0255 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or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 2.55%</m:t>
                      </m:r>
                    </m:oMath>
                  </m:oMathPara>
                </a14:m>
                <a:endParaRPr lang="en-US" sz="32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411501"/>
                <a:ext cx="7620000" cy="17642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605428"/>
      </p:ext>
    </p:extLst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Time Value of Money (Applications) </a:t>
            </a:r>
            <a:r>
              <a:rPr lang="en-US" altLang="en-US" sz="2000" dirty="0"/>
              <a:t>(3 of 3)</a:t>
            </a:r>
            <a:endParaRPr lang="en-US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/>
              <a:t>Value of Free Credit</a:t>
            </a:r>
          </a:p>
          <a:p>
            <a:r>
              <a:rPr lang="en-US" altLang="en-US" sz="3200" dirty="0"/>
              <a:t>Implied Interest Rates</a:t>
            </a:r>
          </a:p>
          <a:p>
            <a:r>
              <a:rPr lang="en-US" altLang="en-US" sz="3200" dirty="0"/>
              <a:t>Internal Rate of Return</a:t>
            </a:r>
          </a:p>
          <a:p>
            <a:r>
              <a:rPr lang="en-US" altLang="en-US" sz="3200" dirty="0"/>
              <a:t>Time necessary to accumulate funds</a:t>
            </a:r>
          </a:p>
        </p:txBody>
      </p:sp>
    </p:spTree>
    <p:extLst>
      <p:ext uri="{BB962C8B-B14F-4D97-AF65-F5344CB8AC3E}">
        <p14:creationId xmlns:p14="http://schemas.microsoft.com/office/powerpoint/2010/main" val="2214788998"/>
      </p:ext>
    </p:extLst>
  </p:cSld>
  <p:clrMapOvr>
    <a:masterClrMapping/>
  </p:clrMapOvr>
  <p:transition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Future Value of Multiple Cash Flows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0" indent="0">
              <a:buNone/>
            </a:pPr>
            <a:r>
              <a:rPr lang="en-US" altLang="en-US" sz="3200" b="1" i="1" u="sng" dirty="0"/>
              <a:t>Example</a:t>
            </a:r>
          </a:p>
          <a:p>
            <a:pPr marL="457200" lvl="1" indent="0">
              <a:buNone/>
            </a:pPr>
            <a:r>
              <a:rPr lang="en-US" altLang="en-US" sz="2800" i="1" dirty="0"/>
              <a:t>You are able to put $1,200 in the bank now, and another $1,400 in 1 year. If you earn an 8% rate of interest, how much will you be able to spend on a computer in 2 years?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3934242"/>
                <a:ext cx="914400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FV</m:t>
                      </m:r>
                      <m:r>
                        <m:rPr>
                          <m:nor/>
                        </m:rPr>
                        <a:rPr lang="en-US" sz="3200" b="0" i="0" baseline="-25000" smtClean="0">
                          <a:latin typeface="+mn-lt"/>
                        </a:rPr>
                        <m:t>1 </m:t>
                      </m:r>
                      <m:r>
                        <m:rPr>
                          <m:nor/>
                        </m:rPr>
                        <a:rPr lang="en-US" sz="3200" i="0" smtClean="0">
                          <a:latin typeface="+mn-lt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 1,400 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  <a:ea typeface="Cambria Math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200" i="0" smtClean="0">
                              <a:latin typeface="+mn-lt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sz="3200" b="0" i="0" smtClean="0">
                              <a:latin typeface="+mn-lt"/>
                            </a:rPr>
                            <m:t>.08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 = 1,512.00</m:t>
                      </m:r>
                    </m:oMath>
                  </m:oMathPara>
                </a14:m>
                <a:endParaRPr lang="en-US" sz="3200" b="0" dirty="0">
                  <a:latin typeface="+mn-lt"/>
                </a:endParaRPr>
              </a:p>
              <a:p>
                <a:pPr algn="ctr"/>
                <a:endParaRPr lang="en-US" sz="12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i="0">
                          <a:latin typeface="+mn-lt"/>
                        </a:rPr>
                        <m:t>F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V</m:t>
                      </m:r>
                      <m:r>
                        <m:rPr>
                          <m:nor/>
                        </m:rPr>
                        <a:rPr lang="en-US" sz="3200" b="0" i="0" baseline="-25000" smtClean="0">
                          <a:latin typeface="+mn-lt"/>
                        </a:rPr>
                        <m:t>2 </m:t>
                      </m:r>
                      <m:r>
                        <m:rPr>
                          <m:nor/>
                        </m:rPr>
                        <a:rPr lang="en-US" sz="3200" i="0">
                          <a:latin typeface="+mn-lt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0">
                          <a:latin typeface="+mn-lt"/>
                        </a:rPr>
                        <m:t>1,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2</m:t>
                      </m:r>
                      <m:r>
                        <m:rPr>
                          <m:nor/>
                        </m:rPr>
                        <a:rPr lang="en-US" sz="3200" i="0">
                          <a:latin typeface="+mn-lt"/>
                        </a:rPr>
                        <m:t>00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0">
                          <a:latin typeface="+mn-lt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 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200" i="0">
                              <a:latin typeface="+mn-lt"/>
                            </a:rPr>
                            <m:t>1.08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 b="0" i="0" baseline="30000" smtClean="0">
                          <a:latin typeface="+mn-lt"/>
                        </a:rPr>
                        <m:t>2 </m:t>
                      </m:r>
                      <m:r>
                        <m:rPr>
                          <m:nor/>
                        </m:rPr>
                        <a:rPr lang="en-US" sz="3200" i="0">
                          <a:latin typeface="+mn-lt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0">
                          <a:latin typeface="+mn-lt"/>
                        </a:rPr>
                        <m:t>1,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399</m:t>
                      </m:r>
                      <m:r>
                        <m:rPr>
                          <m:nor/>
                        </m:rPr>
                        <a:rPr lang="en-US" sz="3200" i="0">
                          <a:latin typeface="+mn-lt"/>
                        </a:rPr>
                        <m:t>.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68</m:t>
                      </m:r>
                    </m:oMath>
                  </m:oMathPara>
                </a14:m>
                <a:endParaRPr lang="en-US" sz="3200" dirty="0">
                  <a:latin typeface="+mn-lt"/>
                </a:endParaRPr>
              </a:p>
              <a:p>
                <a:pPr algn="ctr"/>
                <a:r>
                  <a:rPr lang="en-US" sz="1200" dirty="0"/>
                  <a:t>________________________________________________________________________________</a:t>
                </a:r>
              </a:p>
              <a:p>
                <a:pPr algn="ctr"/>
                <a:endParaRPr lang="en-US" sz="12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                     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Total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FV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 = $2,911.68</m:t>
                      </m:r>
                    </m:oMath>
                  </m:oMathPara>
                </a14:m>
                <a:endParaRPr lang="en-US" sz="3200" b="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34242"/>
                <a:ext cx="9144000" cy="21236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42652"/>
      </p:ext>
    </p:extLst>
  </p:cSld>
  <p:clrMapOvr>
    <a:masterClrMapping/>
  </p:clrMapOvr>
  <p:transition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altLang="en-US" dirty="0"/>
              <a:t>Present Value of Multiple Cash Flows</a:t>
            </a:r>
            <a:r>
              <a:rPr lang="en-US" altLang="en-US" sz="1800" dirty="0"/>
              <a:t> (1 of 3)</a:t>
            </a:r>
            <a:endParaRPr lang="en-US" altLang="en-US" dirty="0"/>
          </a:p>
        </p:txBody>
      </p:sp>
      <p:sp>
        <p:nvSpPr>
          <p:cNvPr id="12294" name="Rectangle 5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altLang="en-US" sz="3200" dirty="0"/>
              <a:t>PVs can be added together to evaluate multiple cash flows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24527" y="3056032"/>
                <a:ext cx="5257800" cy="1178692"/>
              </a:xfrm>
              <a:prstGeom prst="round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b="0" i="0" smtClean="0"/>
                      <m:t>PV</m:t>
                    </m:r>
                    <m:r>
                      <m:rPr>
                        <m:nor/>
                      </m:rPr>
                      <a:rPr lang="en-US" sz="3600" b="0" i="0" smtClean="0"/>
                      <m:t> = </m:t>
                    </m:r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0" i="1" smtClean="0"/>
                          <m:t>C</m:t>
                        </m:r>
                        <m:r>
                          <m:rPr>
                            <m:nor/>
                          </m:rPr>
                          <a:rPr lang="en-US" sz="3600" b="0" i="0" baseline="-25000" smtClean="0"/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sz="36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3600" b="0" i="0" smtClean="0"/>
                              <m:t>1 + </m:t>
                            </m:r>
                            <m:r>
                              <m:rPr>
                                <m:nor/>
                              </m:rPr>
                              <a:rPr lang="en-US" sz="3600" b="0" i="1" smtClean="0"/>
                              <m:t>r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3600" b="0" i="0" baseline="30000" smtClean="0"/>
                          <m:t>1</m:t>
                        </m:r>
                      </m:den>
                    </m:f>
                  </m:oMath>
                </a14:m>
                <a:r>
                  <a:rPr lang="en-US" sz="3600" b="1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b="1" i="0" smtClean="0"/>
                      <m:t>+ </m:t>
                    </m:r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0" i="1" smtClean="0"/>
                          <m:t>C</m:t>
                        </m:r>
                        <m:r>
                          <m:rPr>
                            <m:nor/>
                          </m:rPr>
                          <a:rPr lang="en-US" sz="3600" b="0" i="0" baseline="-25000" smtClean="0"/>
                          <m:t>2</m:t>
                        </m:r>
                      </m:num>
                      <m:den>
                        <m:d>
                          <m:d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3600" i="0"/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sz="36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3600" i="0"/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36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3600" i="1"/>
                              <m:t>r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3600" b="0" i="0" baseline="30000" smtClean="0"/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3600" b="1" i="0" baseline="30000" smtClean="0"/>
                      <m:t> </m:t>
                    </m:r>
                    <m:r>
                      <m:rPr>
                        <m:nor/>
                      </m:rPr>
                      <a:rPr lang="en-US" sz="3600" b="1" i="0"/>
                      <m:t>+</m:t>
                    </m:r>
                  </m:oMath>
                </a14:m>
                <a:r>
                  <a:rPr lang="en-US" sz="3600" b="1" dirty="0"/>
                  <a:t>…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527" y="3056032"/>
                <a:ext cx="5257800" cy="1178692"/>
              </a:xfrm>
              <a:prstGeom prst="roundRect">
                <a:avLst/>
              </a:prstGeom>
              <a:blipFill>
                <a:blip r:embed="rId3"/>
                <a:stretch>
                  <a:fillRect r="-346"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4685848"/>
      </p:ext>
    </p:extLst>
  </p:cSld>
  <p:clrMapOvr>
    <a:masterClrMapping/>
  </p:clrMapOvr>
  <p:transition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z="3400" dirty="0"/>
              <a:t>Present Value of Multiple Cash Flows</a:t>
            </a:r>
            <a:r>
              <a:rPr lang="en-US" altLang="en-US" sz="1600" dirty="0"/>
              <a:t> (2 of 3)</a:t>
            </a:r>
            <a:endParaRPr lang="en-US" alt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800" b="1" i="1" u="sng" dirty="0"/>
              <a:t>Example</a:t>
            </a:r>
            <a:endParaRPr lang="en-US" altLang="en-US" sz="2800" b="1" u="sng" dirty="0"/>
          </a:p>
          <a:p>
            <a:pPr marL="457200" lvl="1" indent="0">
              <a:buNone/>
            </a:pPr>
            <a:r>
              <a:rPr lang="en-US" altLang="en-US" sz="2400" i="1" dirty="0"/>
              <a:t>Your auto dealer gives you the choice to pay $15,500 cash now, or make three payments: $8,000 now and $4,000 at the end of the following two years. If your cost of money is 8%, which do you prefer?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18573" y="3429000"/>
                <a:ext cx="9144000" cy="2979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+mn-lt"/>
                      </a:rPr>
                      <m:t>Immediate</m:t>
                    </m:r>
                  </m:oMath>
                </a14:m>
                <a:r>
                  <a:rPr lang="en-US" b="0" dirty="0">
                    <a:latin typeface="+mn-lt"/>
                  </a:rPr>
                  <a:t> payment 8,000.00</a:t>
                </a:r>
              </a:p>
              <a:p>
                <a:pPr algn="ctr"/>
                <a:endParaRPr lang="en-US" sz="1200" b="0" dirty="0"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latin typeface="+mn-lt"/>
                        </a:rPr>
                        <m:t>PV</m:t>
                      </m:r>
                      <m:r>
                        <m:rPr>
                          <m:nor/>
                        </m:rPr>
                        <a:rPr lang="en-US" b="0" i="0" baseline="-25000" smtClean="0">
                          <a:latin typeface="+mn-lt"/>
                        </a:rPr>
                        <m:t>1 </m:t>
                      </m:r>
                      <m:r>
                        <m:rPr>
                          <m:nor/>
                        </m:rPr>
                        <a:rPr lang="en-US" i="0">
                          <a:latin typeface="+mn-lt"/>
                          <a:ea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b="0" i="0" smtClean="0">
                          <a:latin typeface="+mn-lt"/>
                          <a:ea typeface="Cambria Math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i="0">
                              <a:latin typeface="+mn-lt"/>
                            </a:rPr>
                            <m:t>4,000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i="0">
                                  <a:latin typeface="+mn-lt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+mn-lt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i="0">
                                  <a:latin typeface="+mn-lt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+mn-lt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i="0">
                                  <a:latin typeface="+mn-lt"/>
                                </a:rPr>
                                <m:t>.08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b="0" i="0" baseline="30000" smtClean="0">
                              <a:latin typeface="+mn-lt"/>
                            </a:rPr>
                            <m:t>1</m:t>
                          </m:r>
                        </m:den>
                      </m:f>
                      <m:r>
                        <m:rPr>
                          <m:nor/>
                        </m:rPr>
                        <a:rPr lang="en-US" i="1" dirty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latin typeface="+mn-lt"/>
                        </a:rPr>
                        <m:t>= 3,</m:t>
                      </m:r>
                      <m:r>
                        <m:rPr>
                          <m:nor/>
                        </m:rPr>
                        <a:rPr lang="en-US" b="0" i="0" dirty="0" smtClean="0">
                          <a:latin typeface="+mn-lt"/>
                        </a:rPr>
                        <m:t>703</m:t>
                      </m:r>
                      <m:r>
                        <m:rPr>
                          <m:nor/>
                        </m:rPr>
                        <a:rPr lang="en-US" dirty="0">
                          <a:latin typeface="+mn-lt"/>
                        </a:rPr>
                        <m:t>.</m:t>
                      </m:r>
                      <m:r>
                        <m:rPr>
                          <m:nor/>
                        </m:rPr>
                        <a:rPr lang="en-US" b="0" i="0" dirty="0" smtClean="0">
                          <a:latin typeface="+mn-lt"/>
                        </a:rPr>
                        <m:t>70</m:t>
                      </m:r>
                    </m:oMath>
                  </m:oMathPara>
                </a14:m>
                <a:endParaRPr lang="en-US" dirty="0">
                  <a:latin typeface="+mn-lt"/>
                </a:endParaRPr>
              </a:p>
              <a:p>
                <a:pPr algn="ctr"/>
                <a:endParaRPr lang="en-US" sz="1200" b="0" i="1" dirty="0">
                  <a:latin typeface="+mn-lt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latin typeface="+mn-lt"/>
                        </a:rPr>
                        <m:t>PV</m:t>
                      </m:r>
                      <m:r>
                        <m:rPr>
                          <m:nor/>
                        </m:rPr>
                        <a:rPr lang="en-US" b="0" i="0" baseline="-25000" smtClean="0">
                          <a:latin typeface="+mn-lt"/>
                        </a:rPr>
                        <m:t>2 </m:t>
                      </m:r>
                      <m:r>
                        <m:rPr>
                          <m:nor/>
                        </m:rPr>
                        <a:rPr lang="en-US" i="0">
                          <a:latin typeface="+mn-lt"/>
                          <a:ea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b="0" i="0" smtClean="0">
                          <a:latin typeface="+mn-lt"/>
                          <a:ea typeface="Cambria Math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i="0">
                              <a:latin typeface="+mn-lt"/>
                            </a:rPr>
                            <m:t>4,000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i="0">
                                  <a:latin typeface="+mn-lt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+mn-lt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i="0">
                                  <a:latin typeface="+mn-lt"/>
                                </a:rPr>
                                <m:t>+.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+mn-lt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i="0">
                                  <a:latin typeface="+mn-lt"/>
                                </a:rPr>
                                <m:t>08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b="0" i="0" baseline="30000" smtClean="0">
                              <a:latin typeface="+mn-lt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i="1" dirty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latin typeface="+mn-lt"/>
                        </a:rPr>
                        <m:t>= 3,</m:t>
                      </m:r>
                      <m:r>
                        <m:rPr>
                          <m:nor/>
                        </m:rPr>
                        <a:rPr lang="en-US" b="0" i="0" dirty="0" smtClean="0">
                          <a:latin typeface="+mn-lt"/>
                        </a:rPr>
                        <m:t>429</m:t>
                      </m:r>
                      <m:r>
                        <m:rPr>
                          <m:nor/>
                        </m:rPr>
                        <a:rPr lang="en-US" dirty="0">
                          <a:latin typeface="+mn-lt"/>
                        </a:rPr>
                        <m:t>.</m:t>
                      </m:r>
                      <m:r>
                        <m:rPr>
                          <m:nor/>
                        </m:rPr>
                        <a:rPr lang="en-US" b="0" i="0" dirty="0" smtClean="0">
                          <a:latin typeface="+mn-lt"/>
                        </a:rPr>
                        <m:t>36</m:t>
                      </m:r>
                    </m:oMath>
                  </m:oMathPara>
                </a14:m>
                <a:endParaRPr lang="en-US" dirty="0">
                  <a:latin typeface="+mn-lt"/>
                </a:endParaRPr>
              </a:p>
              <a:p>
                <a:pPr algn="ctr"/>
                <a:r>
                  <a:rPr lang="en-US" sz="2000" dirty="0">
                    <a:latin typeface="Cambria Math"/>
                  </a:rPr>
                  <a:t>_____________________________________</a:t>
                </a:r>
                <a:endParaRPr lang="en-US" sz="1200" b="1" dirty="0">
                  <a:latin typeface="+mn-lt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+mn-lt"/>
                        </a:rPr>
                        <m:t>Total</m:t>
                      </m:r>
                      <m:r>
                        <m:rPr>
                          <m:nor/>
                        </m:rPr>
                        <a:rPr lang="en-US" b="0" i="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+mn-lt"/>
                        </a:rPr>
                        <m:t>PV</m:t>
                      </m:r>
                      <m:r>
                        <m:rPr>
                          <m:nor/>
                        </m:rPr>
                        <a:rPr lang="en-US" b="0" i="0" smtClean="0">
                          <a:latin typeface="+mn-lt"/>
                        </a:rPr>
                        <m:t> = $15,133.06</m:t>
                      </m:r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573" y="3429000"/>
                <a:ext cx="9144000" cy="2979790"/>
              </a:xfrm>
              <a:prstGeom prst="rect">
                <a:avLst/>
              </a:prstGeom>
              <a:blipFill>
                <a:blip r:embed="rId3"/>
                <a:stretch>
                  <a:fillRect t="-1639" b="-1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8129120"/>
      </p:ext>
    </p:extLst>
  </p:cSld>
  <p:clrMapOvr>
    <a:masterClrMapping/>
  </p:clrMapOvr>
  <p:transition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 dirty="0"/>
              <a:t>Present Value of Multiple Cash Flows</a:t>
            </a:r>
            <a:r>
              <a:rPr lang="en-US" altLang="en-US" sz="1600" dirty="0"/>
              <a:t> (3 of 3)</a:t>
            </a:r>
            <a:endParaRPr lang="en-US" alt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4" y="1524000"/>
            <a:ext cx="8572500" cy="459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269837"/>
      </p:ext>
    </p:extLst>
  </p:cSld>
  <p:clrMapOvr>
    <a:masterClrMapping/>
  </p:clrMapOvr>
  <p:transition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altLang="en-US" dirty="0"/>
              <a:t>Calculations: Part 1 – Spreadsheets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2057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b="1" i="1" u="sng" dirty="0"/>
              <a:t>Example</a:t>
            </a:r>
            <a:endParaRPr lang="en-US" altLang="en-US" sz="2800" b="1" u="sng" dirty="0"/>
          </a:p>
          <a:p>
            <a:pPr marL="457200" lvl="1" indent="0">
              <a:buNone/>
            </a:pPr>
            <a:r>
              <a:rPr lang="en-US" altLang="en-US" sz="2400" i="1" dirty="0"/>
              <a:t>Your auto dealer gives you the choice to pay $15,500 cash now, or make three payments: $8,000 now and $4,000 at the end of the following two years. If your cost of money is 8%, which do you prefer?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762000" y="3352800"/>
          <a:ext cx="7716857" cy="3200400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438086">
                        <a:tint val="50000"/>
                        <a:satMod val="300000"/>
                      </a:srgbClr>
                    </a:gs>
                    <a:gs pos="35000">
                      <a:srgbClr val="438086">
                        <a:tint val="37000"/>
                        <a:satMod val="300000"/>
                      </a:srgbClr>
                    </a:gs>
                    <a:gs pos="100000">
                      <a:srgbClr val="43808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21542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74320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Finding the Present Value of Multiple Cash Flows by Using a Spreadsheet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u="sng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1C9C8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5C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C9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u="sng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1C9C8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5C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C9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u="sng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1C9C8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5C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C9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</a:rPr>
                        <a:t>Time until CF</a:t>
                      </a:r>
                      <a:endParaRPr lang="en-US" sz="1800" b="1" dirty="0">
                        <a:solidFill>
                          <a:srgbClr val="2F404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800" b="1" u="none" dirty="0">
                          <a:latin typeface="Calibri" panose="020F0502020204030204" pitchFamily="34" charset="0"/>
                        </a:rPr>
                        <a:t>Cash Flow</a:t>
                      </a:r>
                      <a:endParaRPr lang="en-US" sz="1800" b="1" u="none" dirty="0">
                        <a:solidFill>
                          <a:srgbClr val="2F404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800" b="1" u="none" dirty="0">
                          <a:latin typeface="Calibri" panose="020F0502020204030204" pitchFamily="34" charset="0"/>
                        </a:rPr>
                        <a:t>Present Value</a:t>
                      </a:r>
                      <a:endParaRPr lang="en-US" sz="1800" b="1" u="none" dirty="0">
                        <a:solidFill>
                          <a:srgbClr val="2F404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800" b="1" u="none" dirty="0">
                          <a:latin typeface="Calibri" panose="020F0502020204030204" pitchFamily="34" charset="0"/>
                        </a:rPr>
                        <a:t>Formula in Column C</a:t>
                      </a:r>
                      <a:endParaRPr lang="en-US" sz="1800" b="1" u="none" dirty="0">
                        <a:solidFill>
                          <a:srgbClr val="2F404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/>
                      <a:r>
                        <a:rPr lang="en-US" sz="1800" dirty="0">
                          <a:solidFill>
                            <a:srgbClr val="2F404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2F404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8000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2F404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$8,000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/>
                      <a:r>
                        <a:rPr lang="en-US" sz="1800" dirty="0">
                          <a:solidFill>
                            <a:srgbClr val="2F404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=PV ($B$11,A4,0,-B4)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/>
                      <a:r>
                        <a:rPr lang="en-US" sz="1800" dirty="0">
                          <a:solidFill>
                            <a:srgbClr val="2F404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2F404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4000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2F404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$3,703.70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/>
                      <a:r>
                        <a:rPr lang="en-US" sz="1800" dirty="0">
                          <a:solidFill>
                            <a:srgbClr val="2F404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=PV ($B$11,A5,0,-B5)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/>
                      <a:r>
                        <a:rPr lang="en-US" sz="1800" dirty="0">
                          <a:solidFill>
                            <a:srgbClr val="2F404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2F404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4000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2F404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$3,429.36</a:t>
                      </a:r>
                    </a:p>
                  </a:txBody>
                  <a:tcPr anchor="ctr">
                    <a:lnL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/>
                      <a:r>
                        <a:rPr lang="en-US" sz="1800" dirty="0">
                          <a:solidFill>
                            <a:srgbClr val="2F404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=PV ($B$11,A6,0,-B6)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/>
                      <a:endParaRPr lang="en-US" sz="1800" dirty="0">
                        <a:solidFill>
                          <a:srgbClr val="2F404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endParaRPr lang="en-US" sz="1800" u="sng" dirty="0">
                        <a:solidFill>
                          <a:srgbClr val="2F404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endParaRPr lang="en-US" sz="1800" u="none" dirty="0">
                        <a:solidFill>
                          <a:srgbClr val="2F404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/>
                      <a:endParaRPr lang="en-US" sz="1800" u="none" dirty="0">
                        <a:solidFill>
                          <a:srgbClr val="2F404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/>
                      <a:r>
                        <a:rPr lang="en-US" sz="1800" dirty="0">
                          <a:solidFill>
                            <a:srgbClr val="2F404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SUM:</a:t>
                      </a:r>
                    </a:p>
                  </a:txBody>
                  <a:tcPr anchor="ctr">
                    <a:lnL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endParaRPr lang="en-US" sz="1800" dirty="0">
                        <a:solidFill>
                          <a:srgbClr val="2F404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800" u="none" dirty="0">
                          <a:solidFill>
                            <a:srgbClr val="2F404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$15,133.06</a:t>
                      </a:r>
                    </a:p>
                  </a:txBody>
                  <a:tcPr anchor="ctr">
                    <a:lnL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/>
                      <a:r>
                        <a:rPr lang="en-US" sz="1800" dirty="0">
                          <a:solidFill>
                            <a:srgbClr val="2F404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=SUM(C4:C6)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/>
                      <a:r>
                        <a:rPr lang="en-US" sz="1800" dirty="0">
                          <a:solidFill>
                            <a:srgbClr val="2F404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Discount rate:</a:t>
                      </a:r>
                    </a:p>
                  </a:txBody>
                  <a:tcPr anchor="ctr">
                    <a:lnL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800" u="none" dirty="0">
                          <a:solidFill>
                            <a:srgbClr val="2F404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.08</a:t>
                      </a:r>
                    </a:p>
                  </a:txBody>
                  <a:tcPr anchor="ctr">
                    <a:lnL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endParaRPr lang="en-US" sz="1800" u="sng" dirty="0">
                        <a:solidFill>
                          <a:srgbClr val="2F404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/>
                      <a:endParaRPr lang="en-US" sz="1800" u="none" dirty="0">
                        <a:solidFill>
                          <a:srgbClr val="2F404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4693390"/>
      </p:ext>
    </p:extLst>
  </p:cSld>
  <p:clrMapOvr>
    <a:masterClrMapping/>
  </p:clrMapOvr>
  <p:transition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n-US" altLang="en-US" sz="3200" dirty="0"/>
              <a:t>Calculations: Part 1 – Financial Calculators</a:t>
            </a:r>
            <a:r>
              <a:rPr lang="en-US" altLang="en-US" sz="1600" dirty="0"/>
              <a:t> (1 of 3)</a:t>
            </a:r>
            <a:endParaRPr lang="en-US" altLang="en-US" sz="3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2971800"/>
            <a:ext cx="7239000" cy="3124200"/>
          </a:xfrm>
        </p:spPr>
        <p:txBody>
          <a:bodyPr/>
          <a:lstStyle/>
          <a:p>
            <a:r>
              <a:rPr lang="en-US" sz="2800" i="1" dirty="0"/>
              <a:t>n </a:t>
            </a:r>
            <a:r>
              <a:rPr lang="en-US" sz="2800" dirty="0"/>
              <a:t>is the number of periods</a:t>
            </a:r>
          </a:p>
          <a:p>
            <a:r>
              <a:rPr lang="en-US" sz="2800" i="1" dirty="0"/>
              <a:t>i </a:t>
            </a:r>
            <a:r>
              <a:rPr lang="en-US" sz="2800" dirty="0"/>
              <a:t>is the interest rate, expressed as a percentage (not a decimal)</a:t>
            </a:r>
          </a:p>
          <a:p>
            <a:r>
              <a:rPr lang="en-US" sz="2800" i="1" dirty="0"/>
              <a:t>PV </a:t>
            </a:r>
            <a:r>
              <a:rPr lang="en-US" sz="2800" dirty="0"/>
              <a:t>is the present value</a:t>
            </a:r>
          </a:p>
          <a:p>
            <a:r>
              <a:rPr lang="en-US" sz="2800" i="1" dirty="0"/>
              <a:t>PMT </a:t>
            </a:r>
            <a:r>
              <a:rPr lang="en-US" sz="2800" dirty="0"/>
              <a:t>is the amount of any recurring payment</a:t>
            </a:r>
          </a:p>
          <a:p>
            <a:r>
              <a:rPr lang="en-US" sz="2800" i="1" dirty="0"/>
              <a:t>FV </a:t>
            </a:r>
            <a:r>
              <a:rPr lang="en-US" sz="2800" dirty="0"/>
              <a:t>is the future value</a:t>
            </a: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1600200" y="1600200"/>
          <a:ext cx="6096000" cy="104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68271222"/>
      </p:ext>
    </p:extLst>
  </p:cSld>
  <p:clrMapOvr>
    <a:masterClrMapping/>
  </p:clrMapOvr>
  <p:transition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z="3200" dirty="0"/>
              <a:t>Calculations: Part 1 – Financial Calculators</a:t>
            </a:r>
            <a:r>
              <a:rPr lang="en-US" altLang="en-US" sz="1600" dirty="0"/>
              <a:t> (2 of 3)</a:t>
            </a:r>
            <a:endParaRPr lang="en-US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7724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3000" b="1" i="1" u="sng" dirty="0"/>
              <a:t>Example</a:t>
            </a:r>
          </a:p>
          <a:p>
            <a:pPr marL="457200" lvl="1" indent="0">
              <a:buNone/>
            </a:pPr>
            <a:r>
              <a:rPr lang="en-US" sz="2600" i="1" dirty="0"/>
              <a:t>What is the future value of Peter Minuit’s $24 investment if invested at 8% for 393 years?</a:t>
            </a:r>
          </a:p>
          <a:p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66533432"/>
              </p:ext>
            </p:extLst>
          </p:nvPr>
        </p:nvGraphicFramePr>
        <p:xfrm>
          <a:off x="1600200" y="4216400"/>
          <a:ext cx="6096000" cy="104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325880" y="5562600"/>
            <a:ext cx="637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</a:rPr>
              <a:t>Enter the number listed below the key and then push the financial function key. To get the final answer, then push FV and you will get</a:t>
            </a:r>
            <a:r>
              <a:rPr lang="en-US" sz="1800" b="1" u="sng" dirty="0">
                <a:latin typeface="Calibri" panose="020F0502020204030204" pitchFamily="34" charset="0"/>
              </a:rPr>
              <a:t> -$327.90 </a:t>
            </a:r>
            <a:r>
              <a:rPr lang="en-US" sz="1800" dirty="0">
                <a:latin typeface="Calibri" panose="020F0502020204030204" pitchFamily="34" charset="0"/>
              </a:rPr>
              <a:t>trillion. Ignore the minus sign and that is the answer. </a:t>
            </a:r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1600200" y="2997200"/>
          <a:ext cx="6096000" cy="104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396868354"/>
      </p:ext>
    </p:extLst>
  </p:cSld>
  <p:clrMapOvr>
    <a:masterClrMapping/>
  </p:clrMapOvr>
  <p:transition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z="3200" dirty="0"/>
              <a:t>Calculations: Part 1 – Financial Calculators</a:t>
            </a:r>
            <a:r>
              <a:rPr lang="en-US" altLang="en-US" sz="1600" dirty="0"/>
              <a:t> (3 of 3)</a:t>
            </a:r>
            <a:endParaRPr lang="en-US" altLang="en-US" sz="36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800" b="1" i="1" u="sng" dirty="0"/>
              <a:t>Example</a:t>
            </a:r>
          </a:p>
          <a:p>
            <a:pPr marL="457200" lvl="1" indent="0">
              <a:buNone/>
            </a:pPr>
            <a:r>
              <a:rPr lang="en-US" altLang="en-US" sz="2200" i="1" dirty="0"/>
              <a:t>You just bought a new computer for $3,000. The payment terms are 2 years same as cash. If you can earn 8% on your money, how much money should you set aside today in order to make the payment when due in two years?</a:t>
            </a:r>
          </a:p>
          <a:p>
            <a:endParaRPr lang="en-US" dirty="0"/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1600200" y="4647156"/>
          <a:ext cx="6096000" cy="104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11865" y="5867400"/>
            <a:ext cx="7120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To get the final answer, then push PV and you will get </a:t>
            </a:r>
            <a:r>
              <a:rPr lang="en-US" sz="2000" b="1" u="sng" dirty="0">
                <a:latin typeface="Calibri" panose="020F0502020204030204" pitchFamily="34" charset="0"/>
              </a:rPr>
              <a:t>-$2,572.02</a:t>
            </a:r>
            <a:r>
              <a:rPr lang="en-US" sz="2000" dirty="0">
                <a:latin typeface="Calibri" panose="020F0502020204030204" pitchFamily="34" charset="0"/>
              </a:rPr>
              <a:t>. Ignore the minus sign and that is the answer. </a:t>
            </a:r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1600200" y="3395597"/>
          <a:ext cx="6096000" cy="104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729370901"/>
      </p:ext>
    </p:extLst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600" dirty="0"/>
              <a:t>Future Values and Compound Interest </a:t>
            </a:r>
            <a:r>
              <a:rPr lang="en-US" altLang="en-US" sz="1800" dirty="0"/>
              <a:t>(1 of 8)</a:t>
            </a:r>
            <a:endParaRPr lang="en-US" altLang="en-US" dirty="0"/>
          </a:p>
        </p:txBody>
      </p:sp>
      <p:sp>
        <p:nvSpPr>
          <p:cNvPr id="11059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/>
              <a:t>Future Value</a:t>
            </a:r>
          </a:p>
          <a:p>
            <a:pPr lvl="1"/>
            <a:r>
              <a:rPr lang="en-US" altLang="en-US" sz="2800" dirty="0"/>
              <a:t>Amount to which an investment will grow after earning interest</a:t>
            </a:r>
            <a:endParaRPr lang="en-US" altLang="en-US" dirty="0"/>
          </a:p>
          <a:p>
            <a:r>
              <a:rPr lang="en-US" altLang="en-US" sz="3200" dirty="0"/>
              <a:t>Compound Interest</a:t>
            </a:r>
          </a:p>
          <a:p>
            <a:pPr lvl="1"/>
            <a:r>
              <a:rPr lang="en-US" altLang="en-US" sz="2800" dirty="0"/>
              <a:t>Interest earned on interest</a:t>
            </a:r>
            <a:endParaRPr lang="en-US" altLang="en-US" dirty="0"/>
          </a:p>
          <a:p>
            <a:r>
              <a:rPr lang="en-US" altLang="en-US" sz="3200" dirty="0"/>
              <a:t>Simple Interest</a:t>
            </a:r>
          </a:p>
          <a:p>
            <a:pPr lvl="1"/>
            <a:r>
              <a:rPr lang="en-US" altLang="en-US" sz="2800" dirty="0"/>
              <a:t>Interest earned only on the original investment</a:t>
            </a:r>
          </a:p>
        </p:txBody>
      </p:sp>
    </p:spTree>
    <p:extLst>
      <p:ext uri="{BB962C8B-B14F-4D97-AF65-F5344CB8AC3E}">
        <p14:creationId xmlns:p14="http://schemas.microsoft.com/office/powerpoint/2010/main" val="410517598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0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0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0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0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0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0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0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0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05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05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5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Perpetuities and Annuities </a:t>
            </a:r>
            <a:r>
              <a:rPr lang="en-US" altLang="en-US" sz="2000" dirty="0"/>
              <a:t>(1 of 12)</a:t>
            </a:r>
            <a:endParaRPr lang="en-US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/>
              <a:t>Perpetuity</a:t>
            </a:r>
          </a:p>
          <a:p>
            <a:pPr lvl="1"/>
            <a:r>
              <a:rPr lang="en-US" altLang="en-US" sz="2800" dirty="0"/>
              <a:t>A stream of level cash payments that never ends</a:t>
            </a:r>
            <a:endParaRPr lang="en-US" altLang="en-US" dirty="0"/>
          </a:p>
          <a:p>
            <a:r>
              <a:rPr lang="en-US" altLang="en-US" sz="3200" dirty="0"/>
              <a:t>Annuity</a:t>
            </a:r>
          </a:p>
          <a:p>
            <a:pPr lvl="1"/>
            <a:r>
              <a:rPr lang="en-US" altLang="en-US" sz="2800" dirty="0"/>
              <a:t>Level stream of cash flows at regular intervals with a finite maturity</a:t>
            </a:r>
          </a:p>
        </p:txBody>
      </p:sp>
    </p:spTree>
    <p:extLst>
      <p:ext uri="{BB962C8B-B14F-4D97-AF65-F5344CB8AC3E}">
        <p14:creationId xmlns:p14="http://schemas.microsoft.com/office/powerpoint/2010/main" val="770732780"/>
      </p:ext>
    </p:extLst>
  </p:cSld>
  <p:clrMapOvr>
    <a:masterClrMapping/>
  </p:clrMapOvr>
  <p:transition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Perpetuities and Annuities </a:t>
            </a:r>
            <a:r>
              <a:rPr lang="en-US" altLang="en-US" sz="2000" dirty="0"/>
              <a:t>(2 of 12)</a:t>
            </a:r>
          </a:p>
        </p:txBody>
      </p:sp>
      <p:sp>
        <p:nvSpPr>
          <p:cNvPr id="1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/>
              <a:t>PV of Perpetuity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200877" y="2453435"/>
                <a:ext cx="2705100" cy="1233387"/>
              </a:xfrm>
              <a:prstGeom prst="round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/>
                        <m:t>PV</m:t>
                      </m:r>
                      <m:r>
                        <m:rPr>
                          <m:nor/>
                        </m:rPr>
                        <a:rPr lang="en-US" sz="3600" b="0" i="0" smtClean="0"/>
                        <m:t> 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0" i="1" smtClean="0"/>
                            <m:t>C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0" i="1" smtClean="0"/>
                            <m:t>r</m:t>
                          </m:r>
                        </m:den>
                      </m:f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877" y="2453435"/>
                <a:ext cx="2705100" cy="123338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143727" y="3877322"/>
            <a:ext cx="2819400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hangingPunct="1">
              <a:spcBef>
                <a:spcPct val="20000"/>
              </a:spcBef>
            </a:pPr>
            <a:r>
              <a:rPr lang="en-US" altLang="en-US" sz="2800" i="1" kern="0" dirty="0">
                <a:solidFill>
                  <a:srgbClr val="010000"/>
                </a:solidFill>
                <a:latin typeface="Calibri"/>
              </a:rPr>
              <a:t>C</a:t>
            </a:r>
            <a:r>
              <a:rPr lang="en-US" altLang="en-US" sz="2800" kern="0" dirty="0">
                <a:solidFill>
                  <a:srgbClr val="010000"/>
                </a:solidFill>
                <a:latin typeface="Calibri"/>
              </a:rPr>
              <a:t> = cash payment</a:t>
            </a:r>
          </a:p>
          <a:p>
            <a:pPr lvl="0" eaLnBrk="1" hangingPunct="1">
              <a:spcBef>
                <a:spcPct val="20000"/>
              </a:spcBef>
            </a:pPr>
            <a:r>
              <a:rPr lang="en-US" altLang="en-US" sz="2800" i="1" kern="0" dirty="0">
                <a:solidFill>
                  <a:srgbClr val="010000"/>
                </a:solidFill>
                <a:latin typeface="Calibri"/>
              </a:rPr>
              <a:t>r</a:t>
            </a:r>
            <a:r>
              <a:rPr lang="en-US" altLang="en-US" sz="2800" kern="0" dirty="0">
                <a:solidFill>
                  <a:srgbClr val="010000"/>
                </a:solidFill>
                <a:latin typeface="Calibri"/>
              </a:rPr>
              <a:t> = interest rate </a:t>
            </a:r>
          </a:p>
        </p:txBody>
      </p:sp>
    </p:spTree>
    <p:extLst>
      <p:ext uri="{BB962C8B-B14F-4D97-AF65-F5344CB8AC3E}">
        <p14:creationId xmlns:p14="http://schemas.microsoft.com/office/powerpoint/2010/main" val="926829691"/>
      </p:ext>
    </p:extLst>
  </p:cSld>
  <p:clrMapOvr>
    <a:masterClrMapping/>
  </p:clrMapOvr>
  <p:transition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Perpetuities and Annuities </a:t>
            </a:r>
            <a:r>
              <a:rPr lang="en-US" altLang="en-US" sz="2000" dirty="0"/>
              <a:t>(3 of 12)</a:t>
            </a:r>
            <a:endParaRPr lang="en-US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3200" b="1" i="1" u="sng" dirty="0"/>
              <a:t>Example </a:t>
            </a:r>
          </a:p>
          <a:p>
            <a:pPr marL="457200" lvl="1" indent="0">
              <a:buNone/>
            </a:pPr>
            <a:r>
              <a:rPr lang="en-US" altLang="en-US" sz="2800" i="1" dirty="0"/>
              <a:t>In order to create an endowment, which pays $100,000 per year forever, how much money must be set aside today in the rate of interest is 10%?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805583" y="4038600"/>
                <a:ext cx="5495687" cy="9629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b="0" i="0" smtClean="0">
                        <a:latin typeface="+mn-lt"/>
                      </a:rPr>
                      <m:t>PV</m:t>
                    </m:r>
                    <m:r>
                      <m:rPr>
                        <m:nor/>
                      </m:rPr>
                      <a:rPr lang="en-US" sz="3600" b="0" i="0" smtClean="0">
                        <a:latin typeface="+mn-lt"/>
                      </a:rPr>
                      <m:t> = </m:t>
                    </m:r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0" i="0" smtClean="0">
                            <a:latin typeface="+mn-lt"/>
                          </a:rPr>
                          <m:t>100,000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0" i="0" smtClean="0">
                            <a:latin typeface="+mn-lt"/>
                          </a:rPr>
                          <m:t>.10</m:t>
                        </m:r>
                      </m:den>
                    </m:f>
                  </m:oMath>
                </a14:m>
                <a:r>
                  <a:rPr lang="en-US" sz="3600" b="1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i="0">
                        <a:latin typeface="+mn-lt"/>
                      </a:rPr>
                      <m:t>=</m:t>
                    </m:r>
                    <m:r>
                      <m:rPr>
                        <m:nor/>
                      </m:rPr>
                      <a:rPr lang="en-US" sz="3600" b="0" i="0" smtClean="0">
                        <a:latin typeface="+mn-lt"/>
                      </a:rPr>
                      <m:t> $1,000,000</m:t>
                    </m:r>
                  </m:oMath>
                </a14:m>
                <a:endParaRPr lang="en-US" sz="36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583" y="4038600"/>
                <a:ext cx="5495687" cy="9629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1188564"/>
      </p:ext>
    </p:extLst>
  </p:cSld>
  <p:clrMapOvr>
    <a:masterClrMapping/>
  </p:clrMapOvr>
  <p:transition>
    <p:zo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Perpetuities and Annuities </a:t>
            </a:r>
            <a:r>
              <a:rPr lang="en-US" altLang="en-US" sz="2000" dirty="0"/>
              <a:t>(4 of 12)</a:t>
            </a:r>
            <a:endParaRPr lang="en-US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2133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200" b="1" i="1" u="sng" dirty="0"/>
              <a:t>Example (continued)</a:t>
            </a:r>
          </a:p>
          <a:p>
            <a:pPr marL="457200" lvl="1" indent="0">
              <a:buNone/>
            </a:pPr>
            <a:r>
              <a:rPr lang="en-US" altLang="en-US" sz="2800" i="1" dirty="0"/>
              <a:t>If the first perpetuity payment will not be received until three years from today, how much money needs to be set aside today?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81890" y="3733800"/>
                <a:ext cx="5543073" cy="1066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b="0" i="0" smtClean="0">
                        <a:latin typeface="+mn-lt"/>
                      </a:rPr>
                      <m:t>PV</m:t>
                    </m:r>
                    <m:r>
                      <m:rPr>
                        <m:nor/>
                      </m:rPr>
                      <a:rPr lang="en-US" sz="3600" b="0" i="0" smtClean="0">
                        <a:latin typeface="+mn-lt"/>
                      </a:rPr>
                      <m:t> = </m:t>
                    </m:r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0" i="0" smtClean="0">
                            <a:latin typeface="+mn-lt"/>
                          </a:rPr>
                          <m:t>1,000,000</m:t>
                        </m:r>
                      </m:num>
                      <m:den>
                        <m:d>
                          <m:dPr>
                            <m:ctrlPr>
                              <a:rPr lang="en-US" sz="36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3600" b="0" i="0" smtClean="0">
                                <a:latin typeface="+mn-lt"/>
                              </a:rPr>
                              <m:t>1 + .10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3600" b="0" i="0" baseline="30000" smtClean="0">
                            <a:latin typeface="+mn-lt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b="1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i="0">
                        <a:latin typeface="+mn-lt"/>
                      </a:rPr>
                      <m:t>=</m:t>
                    </m:r>
                    <m:r>
                      <m:rPr>
                        <m:nor/>
                      </m:rPr>
                      <a:rPr lang="en-US" sz="3600" b="0" i="0" smtClean="0">
                        <a:latin typeface="+mn-lt"/>
                      </a:rPr>
                      <m:t> $751,315</m:t>
                    </m:r>
                  </m:oMath>
                </a14:m>
                <a:endParaRPr lang="en-US" sz="36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890" y="3733800"/>
                <a:ext cx="5543073" cy="10660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1616600"/>
      </p:ext>
    </p:extLst>
  </p:cSld>
  <p:clrMapOvr>
    <a:masterClrMapping/>
  </p:clrMapOvr>
  <p:transition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Perpetuities and Annuities </a:t>
            </a:r>
            <a:r>
              <a:rPr lang="en-US" altLang="en-US" sz="2000" dirty="0"/>
              <a:t>(5 of 12)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/>
              <a:t>PV of Annuity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429226" y="2386295"/>
                <a:ext cx="6248400" cy="1320859"/>
              </a:xfrm>
              <a:prstGeom prst="round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/>
                        <m:t>PV</m:t>
                      </m:r>
                      <m:r>
                        <m:rPr>
                          <m:nor/>
                        </m:rPr>
                        <a:rPr lang="en-US" sz="3600" b="0" i="0" smtClean="0"/>
                        <m:t> = </m:t>
                      </m:r>
                      <m:r>
                        <m:rPr>
                          <m:nor/>
                        </m:rPr>
                        <a:rPr lang="en-US" sz="3600" b="0" i="1" smtClean="0"/>
                        <m:t>C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600" b="0" i="0" smtClean="0"/>
                            <m:t> </m:t>
                          </m:r>
                          <m:f>
                            <m:fPr>
                              <m:ctrlPr>
                                <a:rPr lang="en-US" sz="36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3600" b="0" i="0" smtClean="0"/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3600" b="0" i="1" smtClean="0"/>
                                <m:t>r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3600" b="0" i="0" smtClean="0"/>
                            <m:t> − </m:t>
                          </m:r>
                          <m:f>
                            <m:f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3600" i="0"/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3600" i="1"/>
                                <m:t>r</m:t>
                              </m:r>
                              <m:d>
                                <m:dPr>
                                  <m:ctrlPr>
                                    <a:rPr lang="en-US" sz="36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sz="3600" b="0" i="0" smtClean="0"/>
                                    <m:t>1 +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3600" b="0" i="1" smtClean="0"/>
                                    <m:t>r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sz="3600" b="0" i="1" baseline="30000" smtClean="0"/>
                                <m:t>t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3600" b="0" i="0" smtClean="0"/>
                            <m:t> </m:t>
                          </m:r>
                        </m:e>
                      </m:d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226" y="2386295"/>
                <a:ext cx="6248400" cy="132085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123473" y="3915776"/>
            <a:ext cx="7354253" cy="142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i="1" kern="0" dirty="0">
                <a:solidFill>
                  <a:srgbClr val="010000"/>
                </a:solidFill>
                <a:latin typeface="Calibri"/>
              </a:rPr>
              <a:t>C</a:t>
            </a:r>
            <a:r>
              <a:rPr lang="en-US" altLang="en-US" sz="2800" kern="0" dirty="0">
                <a:solidFill>
                  <a:srgbClr val="010000"/>
                </a:solidFill>
                <a:latin typeface="Calibri"/>
              </a:rPr>
              <a:t> = cash payment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i="1" kern="0" dirty="0">
                <a:solidFill>
                  <a:srgbClr val="010000"/>
                </a:solidFill>
                <a:latin typeface="Calibri"/>
              </a:rPr>
              <a:t>r</a:t>
            </a:r>
            <a:r>
              <a:rPr lang="en-US" altLang="en-US" sz="2800" kern="0" dirty="0">
                <a:solidFill>
                  <a:srgbClr val="010000"/>
                </a:solidFill>
                <a:latin typeface="Calibri"/>
              </a:rPr>
              <a:t> = interest rate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i="1" kern="0" dirty="0">
                <a:solidFill>
                  <a:srgbClr val="010000"/>
                </a:solidFill>
                <a:latin typeface="Calibri"/>
              </a:rPr>
              <a:t>t</a:t>
            </a:r>
            <a:r>
              <a:rPr lang="en-US" altLang="en-US" sz="2800" kern="0" dirty="0">
                <a:solidFill>
                  <a:srgbClr val="010000"/>
                </a:solidFill>
                <a:latin typeface="Calibri"/>
              </a:rPr>
              <a:t> = Number of years cash payment is received</a:t>
            </a:r>
          </a:p>
        </p:txBody>
      </p:sp>
    </p:spTree>
    <p:extLst>
      <p:ext uri="{BB962C8B-B14F-4D97-AF65-F5344CB8AC3E}">
        <p14:creationId xmlns:p14="http://schemas.microsoft.com/office/powerpoint/2010/main" val="3877960687"/>
      </p:ext>
    </p:extLst>
  </p:cSld>
  <p:clrMapOvr>
    <a:masterClrMapping/>
  </p:clrMapOvr>
  <p:transition>
    <p:zo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Perpetuities and Annuities </a:t>
            </a:r>
            <a:r>
              <a:rPr lang="en-US" altLang="en-US" sz="2000" dirty="0"/>
              <a:t>(6 of 12)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/>
              <a:t>PV Annuity Factor (PVAF)</a:t>
            </a:r>
          </a:p>
          <a:p>
            <a:pPr lvl="1"/>
            <a:r>
              <a:rPr lang="en-US" altLang="en-US" sz="2800" dirty="0"/>
              <a:t>The present value of $1 a year for each of </a:t>
            </a:r>
            <a:r>
              <a:rPr lang="en-US" altLang="en-US" sz="2800" i="1" dirty="0"/>
              <a:t>t</a:t>
            </a:r>
            <a:r>
              <a:rPr lang="en-US" altLang="en-US" sz="2800" dirty="0"/>
              <a:t> years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38300" y="3276600"/>
                <a:ext cx="6324600" cy="1320859"/>
              </a:xfrm>
              <a:prstGeom prst="round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/>
                        <m:t>PVAF</m:t>
                      </m:r>
                      <m:r>
                        <m:rPr>
                          <m:nor/>
                        </m:rPr>
                        <a:rPr lang="en-US" sz="3600" b="0" i="0" smtClean="0"/>
                        <m:t> 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600" b="0" i="0" smtClean="0"/>
                            <m:t> </m:t>
                          </m:r>
                          <m:f>
                            <m:fPr>
                              <m:ctrlPr>
                                <a:rPr lang="en-US" sz="36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3600" b="0" i="0" smtClean="0"/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3600" i="1" smtClean="0"/>
                                <m:t>r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3600" b="0" i="0" smtClean="0"/>
                            <m:t> − </m:t>
                          </m:r>
                          <m:f>
                            <m:f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3600" i="0"/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3600" i="1"/>
                                <m:t>r</m:t>
                              </m:r>
                              <m:d>
                                <m:dPr>
                                  <m:ctrlPr>
                                    <a:rPr lang="en-US" sz="36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sz="3600" b="0" i="0" smtClean="0"/>
                                    <m:t>1 +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3600" b="0" i="1" smtClean="0"/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3600" b="0" i="1" smtClean="0"/>
                                    <m:t>r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sz="3600" b="0" i="1" baseline="30000" smtClean="0"/>
                                <m:t>t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3600" b="0" i="0" smtClean="0"/>
                            <m:t> </m:t>
                          </m:r>
                        </m:e>
                      </m:d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300" y="3276600"/>
                <a:ext cx="6324600" cy="132085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2194302"/>
      </p:ext>
    </p:extLst>
  </p:cSld>
  <p:clrMapOvr>
    <a:masterClrMapping/>
  </p:clrMapOvr>
  <p:transition>
    <p:zo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Perpetuities and Annuities </a:t>
            </a:r>
            <a:r>
              <a:rPr lang="en-US" altLang="en-US" sz="2000" dirty="0"/>
              <a:t>(7 of 12)</a:t>
            </a:r>
            <a:endParaRPr lang="en-US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3200" b="1" i="1" u="sng" dirty="0"/>
              <a:t>Example</a:t>
            </a:r>
            <a:endParaRPr lang="en-US" altLang="en-US" sz="3200" b="1" u="sng" dirty="0"/>
          </a:p>
          <a:p>
            <a:pPr marL="457200" lvl="1" indent="0">
              <a:buNone/>
            </a:pPr>
            <a:r>
              <a:rPr lang="en-US" altLang="en-US" sz="2800" i="1" dirty="0"/>
              <a:t>You are purchasing a car. You are scheduled to make 3 annual installments of $8,000 per year. Given a rate of interest of 10%, what is the price you are paying for the car (i.e., what is the PV)?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23900" y="4103134"/>
                <a:ext cx="7696200" cy="1764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PV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 = 8,000 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  <a:ea typeface="Cambria Math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  <a:ea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200" b="0" i="0" smtClean="0">
                              <a:latin typeface="+mn-lt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32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3200" b="0" i="0" smtClean="0">
                                  <a:latin typeface="+mn-lt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3200" b="0" i="0" smtClean="0">
                                  <a:latin typeface="+mn-lt"/>
                                </a:rPr>
                                <m:t>.10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3200" b="0" i="0" smtClean="0">
                              <a:latin typeface="+mn-lt"/>
                            </a:rPr>
                            <m:t> − </m:t>
                          </m:r>
                          <m:f>
                            <m:f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3200" i="0">
                                  <a:latin typeface="+mn-lt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3200" b="0" i="0" smtClean="0">
                                  <a:latin typeface="+mn-lt"/>
                                </a:rPr>
                                <m:t>.10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sz="3200" b="0" i="0" smtClean="0">
                                      <a:latin typeface="+mn-lt"/>
                                    </a:rPr>
                                    <m:t>1 + .10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sz="3200" b="0" i="0" baseline="30000" smtClean="0">
                                  <a:latin typeface="+mn-lt"/>
                                </a:rPr>
                                <m:t>3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3200" b="0" i="0" smtClean="0">
                              <a:latin typeface="+mn-lt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3200" b="0" i="1" dirty="0">
                  <a:latin typeface="+mn-lt"/>
                </a:endParaRPr>
              </a:p>
              <a:p>
                <a:pPr marL="685800">
                  <a:tabLst>
                    <a:tab pos="685800" algn="l"/>
                  </a:tabLst>
                </a:pPr>
                <a:endParaRPr lang="en-US" sz="1200" i="1" dirty="0">
                  <a:latin typeface="Cambria Math"/>
                </a:endParaRPr>
              </a:p>
              <a:p>
                <a:pPr marL="685800">
                  <a:tabLst>
                    <a:tab pos="6858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i="0">
                          <a:latin typeface="+mn-lt"/>
                        </a:rPr>
                        <m:t>PV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0">
                          <a:latin typeface="+mn-lt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0">
                          <a:latin typeface="+mn-lt"/>
                        </a:rPr>
                        <m:t>$19,894.82</m:t>
                      </m:r>
                    </m:oMath>
                  </m:oMathPara>
                </a14:m>
                <a:endParaRPr lang="en-US" sz="32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" y="4103134"/>
                <a:ext cx="7696200" cy="17642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8622966"/>
      </p:ext>
    </p:extLst>
  </p:cSld>
  <p:clrMapOvr>
    <a:masterClrMapping/>
  </p:clrMapOvr>
  <p:transition>
    <p:zo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Perpetuities and Annuities </a:t>
            </a:r>
            <a:r>
              <a:rPr lang="en-US" altLang="en-US" sz="2000" dirty="0"/>
              <a:t>(8 of 12)</a:t>
            </a:r>
            <a:endParaRPr lang="en-US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400" b="1" i="1" u="sng" dirty="0"/>
              <a:t>Example</a:t>
            </a:r>
            <a:r>
              <a:rPr lang="en-US" altLang="en-US" sz="2400" b="1" u="sng" dirty="0"/>
              <a:t> </a:t>
            </a:r>
            <a:r>
              <a:rPr lang="en-US" altLang="en-US" sz="2400" b="1" i="1" u="sng" dirty="0"/>
              <a:t>(continued)</a:t>
            </a:r>
          </a:p>
          <a:p>
            <a:pPr marL="457200" lvl="1" indent="0">
              <a:buNone/>
            </a:pPr>
            <a:r>
              <a:rPr lang="en-US" altLang="en-US" sz="2200" i="1" dirty="0"/>
              <a:t>You are purchasing a car. You are scheduled to make 3 annual installments of $8,000 per year. Given a rate of interest of 10%, what is the price you are paying for the car (i.e. what is the PV)?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3098006"/>
            <a:ext cx="7143750" cy="33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327514"/>
      </p:ext>
    </p:extLst>
  </p:cSld>
  <p:clrMapOvr>
    <a:masterClrMapping/>
  </p:clrMapOvr>
  <p:transition>
    <p:zo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Perpetuities and Annuities </a:t>
            </a:r>
            <a:r>
              <a:rPr lang="en-US" altLang="en-US" sz="2000" dirty="0"/>
              <a:t>(9 of 12)</a:t>
            </a:r>
            <a:endParaRPr lang="en-US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/>
              <a:t>Applications</a:t>
            </a:r>
          </a:p>
          <a:p>
            <a:pPr lvl="1"/>
            <a:r>
              <a:rPr lang="en-US" altLang="en-US" sz="2800" dirty="0"/>
              <a:t>Value of payments</a:t>
            </a:r>
          </a:p>
          <a:p>
            <a:pPr lvl="1"/>
            <a:r>
              <a:rPr lang="en-US" altLang="en-US" sz="2800" dirty="0"/>
              <a:t>Implied interest rate for an annuity</a:t>
            </a:r>
          </a:p>
          <a:p>
            <a:pPr lvl="1"/>
            <a:r>
              <a:rPr lang="en-US" altLang="en-US" sz="2800" dirty="0"/>
              <a:t>Calculation of periodic payments</a:t>
            </a:r>
          </a:p>
          <a:p>
            <a:pPr lvl="2"/>
            <a:r>
              <a:rPr lang="en-US" altLang="en-US" sz="2400" dirty="0"/>
              <a:t>Mortgage payment</a:t>
            </a:r>
          </a:p>
          <a:p>
            <a:pPr lvl="2"/>
            <a:r>
              <a:rPr lang="en-US" altLang="en-US" sz="2400" dirty="0"/>
              <a:t>Annual income from an investment payout</a:t>
            </a:r>
          </a:p>
          <a:p>
            <a:pPr lvl="2"/>
            <a:r>
              <a:rPr lang="en-US" altLang="en-US" sz="2400" dirty="0"/>
              <a:t>Future Value of annual payments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74006" y="5006441"/>
                <a:ext cx="5758841" cy="700973"/>
              </a:xfrm>
              <a:prstGeom prst="round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/>
                        <m:t>FV</m:t>
                      </m:r>
                      <m:r>
                        <m:rPr>
                          <m:nor/>
                        </m:rPr>
                        <a:rPr lang="en-US" sz="3600" b="0" i="0" smtClean="0"/>
                        <m:t> 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600" b="0" i="1" smtClean="0"/>
                            <m:t>C</m:t>
                          </m:r>
                          <m:r>
                            <m:rPr>
                              <m:nor/>
                            </m:rPr>
                            <a:rPr lang="en-US" sz="3600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3600" b="0" i="0" smtClean="0">
                              <a:ea typeface="Cambria Math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sz="3600" b="0" i="0" smtClean="0">
                              <a:ea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600" b="0" i="0" smtClean="0">
                              <a:ea typeface="Cambria Math"/>
                            </a:rPr>
                            <m:t>PVAF</m:t>
                          </m:r>
                        </m:e>
                      </m:d>
                      <m:r>
                        <m:rPr>
                          <m:nor/>
                        </m:rPr>
                        <a:rPr lang="en-US" sz="3600" b="0" i="0" smtClean="0"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0" i="0" smtClean="0">
                          <a:ea typeface="Cambria Math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3600" b="0" i="0" smtClean="0"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en-US" sz="3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600" b="0" i="0" smtClean="0">
                              <a:ea typeface="Cambria Math"/>
                            </a:rPr>
                            <m:t>1 + </m:t>
                          </m:r>
                          <m:r>
                            <m:rPr>
                              <m:nor/>
                            </m:rPr>
                            <a:rPr lang="en-US" sz="3600" b="0" i="1" smtClean="0">
                              <a:ea typeface="Cambria Math"/>
                            </a:rPr>
                            <m:t>r</m:t>
                          </m:r>
                        </m:e>
                      </m:d>
                      <m:r>
                        <m:rPr>
                          <m:nor/>
                        </m:rPr>
                        <a:rPr lang="en-US" sz="3600" b="0" i="1" baseline="30000" smtClean="0">
                          <a:ea typeface="Cambria Math"/>
                        </a:rPr>
                        <m:t>t</m:t>
                      </m:r>
                    </m:oMath>
                  </m:oMathPara>
                </a14:m>
                <a:endParaRPr lang="en-US" sz="3600" b="1" i="1" baseline="30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006" y="5006441"/>
                <a:ext cx="5758841" cy="70097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0964374"/>
      </p:ext>
    </p:extLst>
  </p:cSld>
  <p:clrMapOvr>
    <a:masterClrMapping/>
  </p:clrMapOvr>
  <p:transition>
    <p:zo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Perpetuities and Annuities </a:t>
            </a:r>
            <a:r>
              <a:rPr lang="en-US" altLang="en-US" sz="2000" dirty="0"/>
              <a:t>(10 of 12)</a:t>
            </a:r>
            <a:endParaRPr lang="en-US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800" b="1" i="1" u="sng" dirty="0"/>
              <a:t>Example</a:t>
            </a:r>
            <a:r>
              <a:rPr lang="en-US" altLang="en-US" sz="2800" b="1" u="sng" dirty="0"/>
              <a:t> </a:t>
            </a:r>
            <a:r>
              <a:rPr lang="en-US" altLang="en-US" sz="2800" b="1" i="1" u="sng" dirty="0"/>
              <a:t>—</a:t>
            </a:r>
            <a:r>
              <a:rPr lang="en-US" altLang="en-US" sz="2800" b="1" u="sng" dirty="0"/>
              <a:t> </a:t>
            </a:r>
            <a:r>
              <a:rPr lang="en-US" altLang="en-US" sz="2800" b="1" i="1" u="sng" dirty="0"/>
              <a:t>Future value of annual payments</a:t>
            </a:r>
          </a:p>
          <a:p>
            <a:pPr marL="457200" lvl="1" indent="0">
              <a:buNone/>
            </a:pPr>
            <a:r>
              <a:rPr lang="en-US" altLang="en-US" sz="2400" i="1" dirty="0"/>
              <a:t>You plan to save $3,000 every year for 4 years. Given an 8% rate of interest, what will be the FV of your account? </a:t>
            </a:r>
          </a:p>
        </p:txBody>
      </p:sp>
      <p:graphicFrame>
        <p:nvGraphicFramePr>
          <p:cNvPr id="20482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10088" y="3322638"/>
          <a:ext cx="117475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4" imgW="115560" imgH="204480" progId="Equation.3">
                  <p:embed/>
                </p:oleObj>
              </mc:Choice>
              <mc:Fallback>
                <p:oleObj name="Equation" r:id="rId4" imgW="115560" imgH="204480" progId="Equation.3">
                  <p:embed/>
                  <p:pic>
                    <p:nvPicPr>
                      <p:cNvPr id="20482" name="Object 2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0088" y="3322638"/>
                        <a:ext cx="117475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85900" y="2895600"/>
                <a:ext cx="6629400" cy="22410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PV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 = 3,000 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  <a:ea typeface="Cambria Math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  <a:ea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200" b="0" i="0" smtClean="0">
                              <a:latin typeface="+mn-lt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32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3200" b="0" i="0" smtClean="0">
                                  <a:latin typeface="+mn-lt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3200" b="0" i="0" smtClean="0">
                                  <a:latin typeface="+mn-lt"/>
                                </a:rPr>
                                <m:t>.08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3200" b="0" i="0" smtClean="0">
                              <a:latin typeface="+mn-lt"/>
                            </a:rPr>
                            <m:t> − </m:t>
                          </m:r>
                          <m:f>
                            <m:f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3200" i="0">
                                  <a:latin typeface="+mn-lt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3200" b="0" i="0" smtClean="0">
                                  <a:latin typeface="+mn-lt"/>
                                </a:rPr>
                                <m:t>.08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sz="3200" b="0" i="0" smtClean="0">
                                      <a:latin typeface="+mn-lt"/>
                                    </a:rPr>
                                    <m:t>1 + .08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sz="3200" b="0" i="0" baseline="30000" smtClean="0">
                                  <a:latin typeface="+mn-lt"/>
                                </a:rPr>
                                <m:t>4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3200" b="0" i="0" smtClean="0">
                              <a:latin typeface="+mn-lt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3200" b="0" i="1" dirty="0">
                  <a:latin typeface="+mn-lt"/>
                </a:endParaRPr>
              </a:p>
              <a:p>
                <a:pPr>
                  <a:tabLst>
                    <a:tab pos="68580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P</m:t>
                      </m:r>
                      <m:r>
                        <m:rPr>
                          <m:nor/>
                        </m:rPr>
                        <a:rPr lang="en-US" sz="3200" i="0">
                          <a:latin typeface="+mn-lt"/>
                        </a:rPr>
                        <m:t>V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0">
                          <a:latin typeface="+mn-lt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0">
                          <a:latin typeface="+mn-lt"/>
                        </a:rPr>
                        <m:t>$9,936</m:t>
                      </m:r>
                    </m:oMath>
                  </m:oMathPara>
                </a14:m>
                <a:endParaRPr lang="en-US" sz="1200" i="0" dirty="0">
                  <a:latin typeface="+mn-lt"/>
                </a:endParaRPr>
              </a:p>
              <a:p>
                <a:pPr>
                  <a:tabLst>
                    <a:tab pos="685800" algn="l"/>
                  </a:tabLst>
                </a:pPr>
                <a:endParaRPr lang="en-US" sz="1200" i="0" dirty="0">
                  <a:latin typeface="+mn-lt"/>
                </a:endParaRPr>
              </a:p>
              <a:p>
                <a:pPr>
                  <a:tabLst>
                    <a:tab pos="685800" algn="l"/>
                  </a:tabLs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i="0" smtClean="0">
                        <a:latin typeface="+mn-lt"/>
                      </a:rPr>
                      <m:t>FV</m:t>
                    </m:r>
                    <m:r>
                      <m:rPr>
                        <m:nor/>
                      </m:rPr>
                      <a:rPr lang="en-US" sz="3200" b="0" i="0" smtClean="0">
                        <a:latin typeface="+mn-lt"/>
                      </a:rPr>
                      <m:t> = $9,936 </m:t>
                    </m:r>
                    <m:r>
                      <m:rPr>
                        <m:nor/>
                      </m:rPr>
                      <a:rPr lang="en-US" sz="3200" b="0" i="0" smtClean="0">
                        <a:latin typeface="+mn-lt"/>
                      </a:rPr>
                      <m:t>×</m:t>
                    </m:r>
                    <m:r>
                      <m:rPr>
                        <m:nor/>
                      </m:rPr>
                      <a:rPr lang="en-US" sz="3200" b="0" i="0" smtClean="0">
                        <a:latin typeface="+mn-lt"/>
                      </a:rPr>
                      <m:t> 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3200" b="0" i="0" smtClean="0">
                            <a:latin typeface="+mn-lt"/>
                            <a:ea typeface="Cambria Math"/>
                          </a:rPr>
                          <m:t>1.08</m:t>
                        </m:r>
                      </m:e>
                    </m:d>
                    <m:r>
                      <m:rPr>
                        <m:nor/>
                      </m:rPr>
                      <a:rPr lang="en-US" sz="3200" b="0" i="0" baseline="30000" smtClean="0">
                        <a:latin typeface="+mn-lt"/>
                        <a:ea typeface="Cambria Math"/>
                      </a:rPr>
                      <m:t>4 </m:t>
                    </m:r>
                    <m:r>
                      <m:rPr>
                        <m:nor/>
                      </m:rPr>
                      <a:rPr lang="en-US" sz="3200" i="0">
                        <a:latin typeface="+mn-lt"/>
                      </a:rPr>
                      <m:t>=</m:t>
                    </m:r>
                  </m:oMath>
                </a14:m>
                <a:r>
                  <a:rPr lang="en-US" sz="3200" b="0" baseline="30000" dirty="0">
                    <a:latin typeface="+mn-lt"/>
                  </a:rPr>
                  <a:t> </a:t>
                </a:r>
                <a:r>
                  <a:rPr lang="en-US" sz="3200" b="0" dirty="0">
                    <a:latin typeface="+mn-lt"/>
                  </a:rPr>
                  <a:t>$13,518</a:t>
                </a:r>
                <a:endParaRPr lang="en-US" sz="3200" b="0" baseline="300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900" y="2895600"/>
                <a:ext cx="6629400" cy="2241063"/>
              </a:xfrm>
              <a:prstGeom prst="rect">
                <a:avLst/>
              </a:prstGeom>
              <a:blipFill>
                <a:blip r:embed="rId6"/>
                <a:stretch>
                  <a:fillRect b="-8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201415"/>
      </p:ext>
    </p:extLst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z="3200" dirty="0"/>
              <a:t>Future Values and Compound Interest </a:t>
            </a:r>
            <a:r>
              <a:rPr lang="en-US" altLang="en-US" sz="1600" dirty="0"/>
              <a:t>(2 of 8)</a:t>
            </a:r>
            <a:endParaRPr lang="en-US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3200" b="1" i="1" u="sng" dirty="0"/>
              <a:t>Example — Simple Interest</a:t>
            </a:r>
          </a:p>
          <a:p>
            <a:pPr marL="457200" lvl="1" indent="0">
              <a:buNone/>
            </a:pPr>
            <a:r>
              <a:rPr lang="en-US" altLang="en-US" sz="2800" i="1" dirty="0"/>
              <a:t>Interest earned at a rate of 6% for five years on a principal balance of $100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8820" y="4660017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 pitchFamily="34" charset="0"/>
              </a:rPr>
              <a:t>$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94760" y="4352241"/>
            <a:ext cx="731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accent2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 pitchFamily="34" charset="0"/>
              </a:rPr>
              <a:t>$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75020" y="3733800"/>
            <a:ext cx="1280160" cy="2560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dirty="0">
                <a:solidFill>
                  <a:schemeClr val="accent2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 pitchFamily="34" charset="0"/>
              </a:rPr>
              <a:t>$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81527" y="3133554"/>
                <a:ext cx="7543800" cy="567887"/>
              </a:xfrm>
              <a:prstGeom prst="round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/>
                        <m:t>Interest</m:t>
                      </m:r>
                      <m:r>
                        <m:rPr>
                          <m:nor/>
                        </m:rPr>
                        <a:rPr lang="en-US" sz="2800" b="0" i="0" smtClean="0"/>
                        <m:t> </m:t>
                      </m:r>
                      <m:r>
                        <m:rPr>
                          <m:nor/>
                        </m:rPr>
                        <a:rPr lang="en-US" sz="2800" b="0" i="0" smtClean="0"/>
                        <m:t>earned</m:t>
                      </m:r>
                      <m:r>
                        <m:rPr>
                          <m:nor/>
                        </m:rPr>
                        <a:rPr lang="en-US" sz="2800" b="0" i="0" smtClean="0"/>
                        <m:t> </m:t>
                      </m:r>
                      <m:r>
                        <m:rPr>
                          <m:nor/>
                        </m:rPr>
                        <a:rPr lang="en-US" sz="2800" b="0" i="0" smtClean="0"/>
                        <m:t>per</m:t>
                      </m:r>
                      <m:r>
                        <m:rPr>
                          <m:nor/>
                        </m:rPr>
                        <a:rPr lang="en-US" sz="2800" b="0" i="0" smtClean="0"/>
                        <m:t> </m:t>
                      </m:r>
                      <m:r>
                        <m:rPr>
                          <m:nor/>
                        </m:rPr>
                        <a:rPr lang="en-US" sz="2800" b="0" i="0" smtClean="0"/>
                        <m:t>year</m:t>
                      </m:r>
                      <m:r>
                        <m:rPr>
                          <m:nor/>
                        </m:rPr>
                        <a:rPr lang="en-US" sz="2800" b="0" i="0" smtClean="0"/>
                        <m:t> = 100 </m:t>
                      </m:r>
                      <m:r>
                        <m:rPr>
                          <m:nor/>
                        </m:rPr>
                        <a:rPr lang="en-US" sz="2800" b="0" i="0" smtClean="0">
                          <a:ea typeface="Cambria Math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2800" b="0" i="0" smtClean="0">
                          <a:ea typeface="Cambria Math"/>
                        </a:rPr>
                        <m:t> .06 = $6</m:t>
                      </m:r>
                    </m:oMath>
                  </m:oMathPara>
                </a14:m>
                <a:endParaRPr lang="en-US" sz="2800" baseline="30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527" y="3133554"/>
                <a:ext cx="7543800" cy="56788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8977800"/>
      </p:ext>
    </p:extLst>
  </p:cSld>
  <p:clrMapOvr>
    <a:masterClrMapping/>
  </p:clrMapOvr>
  <p:transition>
    <p:zo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Perpetuities and Annuities </a:t>
            </a:r>
            <a:r>
              <a:rPr lang="en-US" altLang="en-US" sz="2000" dirty="0"/>
              <a:t>(11 of 12)</a:t>
            </a:r>
            <a:endParaRPr lang="en-US" altLang="en-US" dirty="0"/>
          </a:p>
        </p:txBody>
      </p:sp>
      <p:sp>
        <p:nvSpPr>
          <p:cNvPr id="1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3200" b="1" i="1" u="sng" dirty="0"/>
              <a:t>Example</a:t>
            </a:r>
          </a:p>
          <a:p>
            <a:pPr marL="457200" lvl="1" indent="0">
              <a:buNone/>
            </a:pPr>
            <a:r>
              <a:rPr lang="en-US" altLang="en-US" sz="2800" i="1" dirty="0"/>
              <a:t>You are purchasing a home and are scheduled to make 30 annual installments of $10,000 per year. Given an interest rate of 5%, what is the price you are paying for the house (i.e. what is the present value)?</a:t>
            </a:r>
          </a:p>
        </p:txBody>
      </p:sp>
      <p:graphicFrame>
        <p:nvGraphicFramePr>
          <p:cNvPr id="20482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10088" y="3322638"/>
          <a:ext cx="117475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4" imgW="115560" imgH="204480" progId="Equation.3">
                  <p:embed/>
                </p:oleObj>
              </mc:Choice>
              <mc:Fallback>
                <p:oleObj name="Equation" r:id="rId4" imgW="115560" imgH="204480" progId="Equation.3">
                  <p:embed/>
                  <p:pic>
                    <p:nvPicPr>
                      <p:cNvPr id="20482" name="Object 2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0088" y="3322638"/>
                        <a:ext cx="117475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81150" y="4309280"/>
                <a:ext cx="6438900" cy="1748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PV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 = $10,000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200" b="0" i="0" smtClean="0">
                              <a:latin typeface="+mn-lt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32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3200" b="0" i="0" smtClean="0">
                                  <a:latin typeface="+mn-lt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3200" b="0" i="0" smtClean="0">
                                  <a:latin typeface="+mn-lt"/>
                                </a:rPr>
                                <m:t>.05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3200" b="0" i="0" smtClean="0">
                              <a:latin typeface="+mn-lt"/>
                            </a:rPr>
                            <m:t> − </m:t>
                          </m:r>
                          <m:f>
                            <m:f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3200" i="0">
                                  <a:latin typeface="+mn-lt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3200" b="0" i="0" smtClean="0">
                                  <a:latin typeface="+mn-lt"/>
                                </a:rPr>
                                <m:t>.05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sz="3200" b="0" i="0" smtClean="0">
                                      <a:latin typeface="+mn-lt"/>
                                    </a:rPr>
                                    <m:t>1 + .05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sz="3200" b="0" i="0" baseline="30000" smtClean="0">
                                  <a:latin typeface="+mn-lt"/>
                                </a:rPr>
                                <m:t>30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3200" b="0" i="0" smtClean="0">
                              <a:latin typeface="+mn-lt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3200" b="0" i="1" dirty="0">
                  <a:latin typeface="+mn-lt"/>
                </a:endParaRPr>
              </a:p>
              <a:p>
                <a:endParaRPr lang="en-US" sz="1200" b="0" i="0" dirty="0"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PV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 = $153,724.51</m:t>
                      </m:r>
                    </m:oMath>
                  </m:oMathPara>
                </a14:m>
                <a:endParaRPr lang="en-US" sz="3200" b="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150" y="4309280"/>
                <a:ext cx="6438900" cy="17486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7293635"/>
      </p:ext>
    </p:extLst>
  </p:cSld>
  <p:clrMapOvr>
    <a:masterClrMapping/>
  </p:clrMapOvr>
  <p:transition>
    <p:zo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Perpetuities and Annuities </a:t>
            </a:r>
            <a:r>
              <a:rPr lang="en-US" altLang="en-US" sz="2000" dirty="0"/>
              <a:t>(12 of 12)</a:t>
            </a:r>
            <a:endParaRPr lang="en-US" altLang="en-US" dirty="0"/>
          </a:p>
        </p:txBody>
      </p:sp>
      <p:sp>
        <p:nvSpPr>
          <p:cNvPr id="1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800" b="1" i="1" u="sng" dirty="0"/>
              <a:t>Example —</a:t>
            </a:r>
            <a:r>
              <a:rPr lang="en-US" altLang="en-US" sz="2800" b="1" u="sng" dirty="0"/>
              <a:t> </a:t>
            </a:r>
            <a:r>
              <a:rPr lang="en-US" altLang="en-US" sz="2800" b="1" i="1" u="sng" dirty="0"/>
              <a:t>Future value of annual payments</a:t>
            </a:r>
          </a:p>
          <a:p>
            <a:pPr marL="457200" lvl="1" indent="0">
              <a:buNone/>
            </a:pPr>
            <a:r>
              <a:rPr lang="en-US" altLang="en-US" sz="2400" i="1" dirty="0"/>
              <a:t>You plan to save for 50 years and then retire. Given a 10% rate of interest, if you desire to have $500,000 at retirement, how much must you save each year? </a:t>
            </a:r>
          </a:p>
        </p:txBody>
      </p:sp>
      <p:graphicFrame>
        <p:nvGraphicFramePr>
          <p:cNvPr id="20482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10088" y="3322638"/>
          <a:ext cx="117475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4" imgW="115560" imgH="204480" progId="Equation.3">
                  <p:embed/>
                </p:oleObj>
              </mc:Choice>
              <mc:Fallback>
                <p:oleObj name="Equation" r:id="rId4" imgW="115560" imgH="204480" progId="Equation.3">
                  <p:embed/>
                  <p:pic>
                    <p:nvPicPr>
                      <p:cNvPr id="20482" name="Object 2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0088" y="3322638"/>
                        <a:ext cx="117475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10397" y="3322638"/>
                <a:ext cx="7980405" cy="1628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>
                    <a:latin typeface="+mn-lt"/>
                  </a:rPr>
                  <a:t>500,000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 smtClean="0">
                        <a:latin typeface="+mn-lt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en-US" sz="2800" b="0" i="1" smtClean="0">
                        <a:latin typeface="+mn-lt"/>
                      </a:rPr>
                      <m:t>Annual</m:t>
                    </m:r>
                    <m:r>
                      <m:rPr>
                        <m:nor/>
                      </m:rPr>
                      <a:rPr lang="en-US" sz="2800" b="0" i="1" smtClean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en-US" sz="2800" b="0" i="1" smtClean="0">
                        <a:latin typeface="+mn-lt"/>
                      </a:rPr>
                      <m:t>Savings</m:t>
                    </m:r>
                    <m:r>
                      <m:rPr>
                        <m:nor/>
                      </m:rPr>
                      <a:rPr lang="en-US" sz="2800" b="0" i="1" smtClean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smtClean="0">
                        <a:latin typeface="+mn-lt"/>
                        <a:ea typeface="Cambria Math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+mn-lt"/>
                          </a:rPr>
                          <m:t> </m:t>
                        </m:r>
                        <m:f>
                          <m:f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+mn-lt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+mn-lt"/>
                              </a:rPr>
                              <m:t>.10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800" b="0" i="0" smtClean="0">
                            <a:latin typeface="+mn-lt"/>
                          </a:rPr>
                          <m:t> − </m:t>
                        </m:r>
                        <m:f>
                          <m:f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800" i="0">
                                <a:latin typeface="+mn-lt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+mn-lt"/>
                              </a:rPr>
                              <m:t>.10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sz="2800" b="0" i="0" smtClean="0">
                                    <a:latin typeface="+mn-lt"/>
                                  </a:rPr>
                                  <m:t>1 + .10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+mn-lt"/>
                              </a:rPr>
                              <m:t>5</m:t>
                            </m:r>
                            <m:r>
                              <m:rPr>
                                <m:nor/>
                              </m:rPr>
                              <a:rPr lang="en-US" sz="2800" b="0" i="0" baseline="30000" smtClean="0">
                                <a:latin typeface="+mn-lt"/>
                              </a:rPr>
                              <m:t>0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800" b="0" i="0" smtClean="0">
                            <a:latin typeface="+mn-lt"/>
                          </a:rPr>
                          <m:t> </m:t>
                        </m:r>
                      </m:e>
                    </m:d>
                  </m:oMath>
                </a14:m>
                <a:endParaRPr lang="en-US" sz="2800" b="0" i="0" baseline="30000" dirty="0">
                  <a:latin typeface="+mn-lt"/>
                  <a:ea typeface="Cambria Math"/>
                </a:endParaRPr>
              </a:p>
              <a:p>
                <a:endParaRPr lang="en-US" sz="2600" b="0" i="0" baseline="30000" dirty="0">
                  <a:latin typeface="Cambria Math"/>
                  <a:ea typeface="Cambria Math"/>
                </a:endParaRPr>
              </a:p>
              <a:p>
                <a:r>
                  <a:rPr lang="en-US" sz="2800" b="0" dirty="0">
                    <a:latin typeface="+mn-lt"/>
                  </a:rPr>
                  <a:t>Annual Savings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>
                        <a:latin typeface="+mn-lt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latin typeface="+mn-lt"/>
                      </a:rPr>
                      <m:t>$</m:t>
                    </m:r>
                    <m:r>
                      <m:rPr>
                        <m:nor/>
                      </m:rPr>
                      <a:rPr lang="en-US" sz="2800" b="0" i="0" smtClean="0">
                        <a:latin typeface="+mn-lt"/>
                      </a:rPr>
                      <m:t>429.59</m:t>
                    </m:r>
                  </m:oMath>
                </a14:m>
                <a:endParaRPr lang="en-US" sz="2800" b="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397" y="3322638"/>
                <a:ext cx="7980405" cy="1628010"/>
              </a:xfrm>
              <a:prstGeom prst="rect">
                <a:avLst/>
              </a:prstGeom>
              <a:blipFill>
                <a:blip r:embed="rId6"/>
                <a:stretch>
                  <a:fillRect l="-1604" b="-5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397078"/>
      </p:ext>
    </p:extLst>
  </p:cSld>
  <p:clrMapOvr>
    <a:masterClrMapping/>
  </p:clrMapOvr>
  <p:transition>
    <p:zo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Annuities Due </a:t>
            </a:r>
            <a:r>
              <a:rPr lang="en-US" altLang="en-US" sz="2000" dirty="0"/>
              <a:t>(1 of 2)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Annuity Due</a:t>
            </a:r>
          </a:p>
          <a:p>
            <a:pPr lvl="1"/>
            <a:r>
              <a:rPr lang="en-US" sz="2400" dirty="0"/>
              <a:t>Level stream of cash flows starting immediately</a:t>
            </a:r>
          </a:p>
          <a:p>
            <a:r>
              <a:rPr lang="en-US" altLang="en-US" sz="2800" dirty="0"/>
              <a:t>How does it differ from an ordinary annuity?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479" y="2892623"/>
                <a:ext cx="9144000" cy="715089"/>
              </a:xfrm>
              <a:prstGeom prst="round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/>
                        <m:t>PV</m:t>
                      </m:r>
                      <m:r>
                        <m:rPr>
                          <m:nor/>
                        </m:rPr>
                        <a:rPr lang="en-US" sz="3600" b="0" i="0" baseline="-25000" smtClean="0"/>
                        <m:t>Annuity</m:t>
                      </m:r>
                      <m:r>
                        <m:rPr>
                          <m:nor/>
                        </m:rPr>
                        <a:rPr lang="en-US" sz="3600" b="0" i="0" baseline="-25000" smtClean="0"/>
                        <m:t> </m:t>
                      </m:r>
                      <m:r>
                        <m:rPr>
                          <m:nor/>
                        </m:rPr>
                        <a:rPr lang="en-US" sz="3600" b="0" i="0" baseline="-25000" smtClean="0"/>
                        <m:t>Due</m:t>
                      </m:r>
                      <m:r>
                        <m:rPr>
                          <m:nor/>
                        </m:rPr>
                        <a:rPr lang="en-US" sz="3600" b="0" i="0" baseline="-25000" smtClean="0"/>
                        <m:t> = </m:t>
                      </m:r>
                      <m:r>
                        <m:rPr>
                          <m:nor/>
                        </m:rPr>
                        <a:rPr lang="en-US" sz="3600" b="0" i="0" smtClean="0"/>
                        <m:t>PVAn</m:t>
                      </m:r>
                      <m:r>
                        <m:rPr>
                          <m:nor/>
                        </m:rPr>
                        <a:rPr lang="en-US" sz="3600" b="0" i="0" baseline="-25000" smtClean="0"/>
                        <m:t>nuity</m:t>
                      </m:r>
                      <m:r>
                        <m:rPr>
                          <m:nor/>
                        </m:rPr>
                        <a:rPr lang="en-US" sz="3600" b="0" i="0" baseline="-25000" smtClean="0"/>
                        <m:t> </m:t>
                      </m:r>
                      <m:r>
                        <m:rPr>
                          <m:nor/>
                        </m:rPr>
                        <a:rPr lang="en-US" sz="3600" b="0" i="0" smtClean="0">
                          <a:ea typeface="Cambria Math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3600" b="0" i="0" smtClean="0"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en-US" sz="3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600" b="0" i="0" smtClean="0">
                              <a:ea typeface="Cambria Math"/>
                            </a:rPr>
                            <m:t>1 + </m:t>
                          </m:r>
                          <m:r>
                            <m:rPr>
                              <m:nor/>
                            </m:rPr>
                            <a:rPr lang="en-US" sz="3600" b="0" i="1" smtClean="0">
                              <a:ea typeface="Cambria Math"/>
                            </a:rPr>
                            <m:t>r</m:t>
                          </m:r>
                        </m:e>
                      </m:d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9" y="2892623"/>
                <a:ext cx="9144000" cy="71508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479" y="5016059"/>
                <a:ext cx="9144000" cy="715089"/>
              </a:xfrm>
              <a:prstGeom prst="round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/>
                        <m:t>FV</m:t>
                      </m:r>
                      <m:r>
                        <m:rPr>
                          <m:nor/>
                        </m:rPr>
                        <a:rPr lang="en-US" sz="3600" b="0" i="0" baseline="-25000" smtClean="0"/>
                        <m:t>Annuity</m:t>
                      </m:r>
                      <m:r>
                        <m:rPr>
                          <m:nor/>
                        </m:rPr>
                        <a:rPr lang="en-US" sz="3600" b="0" i="0" baseline="-25000" smtClean="0"/>
                        <m:t> </m:t>
                      </m:r>
                      <m:r>
                        <m:rPr>
                          <m:nor/>
                        </m:rPr>
                        <a:rPr lang="en-US" sz="3600" b="0" i="0" baseline="-25000" smtClean="0"/>
                        <m:t>Due</m:t>
                      </m:r>
                      <m:r>
                        <a:rPr lang="en-US" sz="3600" b="0" i="1" baseline="-2500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i="0" smtClean="0"/>
                        <m:t>=</m:t>
                      </m:r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0" i="0" smtClean="0"/>
                        <m:t>FV</m:t>
                      </m:r>
                      <m:r>
                        <m:rPr>
                          <m:nor/>
                        </m:rPr>
                        <a:rPr lang="en-US" sz="3600" b="0" i="0" baseline="-25000" smtClean="0"/>
                        <m:t>Annuity</m:t>
                      </m:r>
                      <m:r>
                        <a:rPr lang="en-US" sz="3600" b="0" i="1" baseline="-2500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0" i="0" smtClean="0">
                          <a:ea typeface="Cambria Math"/>
                        </a:rPr>
                        <m:t>×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en-US" sz="3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600" b="0" i="0" smtClean="0">
                              <a:ea typeface="Cambria Math"/>
                            </a:rPr>
                            <m:t>1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600" b="0" i="0" smtClean="0">
                              <a:ea typeface="Cambria Math"/>
                            </a:rPr>
                            <m:t>+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600" b="0" i="1" smtClean="0">
                              <a:ea typeface="Cambria Math"/>
                            </a:rPr>
                            <m:t>r</m:t>
                          </m:r>
                        </m:e>
                      </m:d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9" y="5016059"/>
                <a:ext cx="9144000" cy="71508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14400" y="392570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en-US" sz="2800" kern="0" dirty="0">
                <a:solidFill>
                  <a:srgbClr val="010000"/>
                </a:solidFill>
                <a:latin typeface="Calibri"/>
              </a:rPr>
              <a:t>How does the future value differ from an ordinary annuity?</a:t>
            </a:r>
          </a:p>
        </p:txBody>
      </p:sp>
    </p:spTree>
    <p:extLst>
      <p:ext uri="{BB962C8B-B14F-4D97-AF65-F5344CB8AC3E}">
        <p14:creationId xmlns:p14="http://schemas.microsoft.com/office/powerpoint/2010/main" val="3236228246"/>
      </p:ext>
    </p:extLst>
  </p:cSld>
  <p:clrMapOvr>
    <a:masterClrMapping/>
  </p:clrMapOvr>
  <p:transition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Annuities Due </a:t>
            </a:r>
            <a:r>
              <a:rPr lang="en-US" altLang="en-US" sz="2000" dirty="0"/>
              <a:t>(2 of 2)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800" b="1" i="1" u="sng" dirty="0"/>
              <a:t>Example</a:t>
            </a:r>
          </a:p>
          <a:p>
            <a:pPr marL="457200" lvl="1" indent="0">
              <a:buNone/>
            </a:pPr>
            <a:r>
              <a:rPr lang="en-US" altLang="en-US" sz="2400" i="1" dirty="0"/>
              <a:t>Suppose you invest $429.59 annually at the beginning of each year at 10% interest. After 50 years, how much would your investment be worth?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24213" y="3232667"/>
                <a:ext cx="6458427" cy="715089"/>
              </a:xfrm>
              <a:prstGeom prst="round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/>
                        <m:t>FV</m:t>
                      </m:r>
                      <m:r>
                        <m:rPr>
                          <m:nor/>
                        </m:rPr>
                        <a:rPr lang="en-US" sz="3600" b="0" i="0" baseline="-25000" smtClean="0"/>
                        <m:t>AD</m:t>
                      </m:r>
                      <m:r>
                        <m:rPr>
                          <m:nor/>
                        </m:rPr>
                        <a:rPr lang="en-US" sz="3600" b="0" i="0" baseline="-25000" smtClean="0"/>
                        <m:t> = </m:t>
                      </m:r>
                      <m:r>
                        <m:rPr>
                          <m:nor/>
                        </m:rPr>
                        <a:rPr lang="en-US" sz="3600" b="0" i="0" smtClean="0"/>
                        <m:t>FVAn</m:t>
                      </m:r>
                      <m:r>
                        <m:rPr>
                          <m:nor/>
                        </m:rPr>
                        <a:rPr lang="en-US" sz="3600" b="0" i="0" baseline="-25000" smtClean="0"/>
                        <m:t>nuity</m:t>
                      </m:r>
                      <m:r>
                        <m:rPr>
                          <m:nor/>
                        </m:rPr>
                        <a:rPr lang="en-US" sz="3600" b="0" i="0" baseline="-25000" smtClean="0"/>
                        <m:t> </m:t>
                      </m:r>
                      <m:r>
                        <m:rPr>
                          <m:nor/>
                        </m:rPr>
                        <a:rPr lang="en-US" sz="3600" b="0" i="0" smtClean="0">
                          <a:ea typeface="Cambria Math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3600" b="0" i="0" smtClean="0"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en-US" sz="3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600" b="0" i="0" smtClean="0">
                              <a:ea typeface="Cambria Math"/>
                            </a:rPr>
                            <m:t>1 + </m:t>
                          </m:r>
                          <m:r>
                            <m:rPr>
                              <m:nor/>
                            </m:rPr>
                            <a:rPr lang="en-US" sz="3600" b="0" i="1" smtClean="0">
                              <a:ea typeface="Cambria Math"/>
                            </a:rPr>
                            <m:t>r</m:t>
                          </m:r>
                        </m:e>
                      </m:d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213" y="3232667"/>
                <a:ext cx="6458427" cy="71508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71500" y="4217613"/>
                <a:ext cx="8001000" cy="1379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</a:rPr>
                        <m:t>FV</m:t>
                      </m:r>
                      <m:r>
                        <m:rPr>
                          <m:nor/>
                        </m:rPr>
                        <a:rPr lang="en-US" sz="2800" b="0" i="0" baseline="-25000" smtClean="0">
                          <a:latin typeface="+mn-lt"/>
                        </a:rPr>
                        <m:t>AD</m:t>
                      </m:r>
                      <m:r>
                        <m:rPr>
                          <m:nor/>
                        </m:rPr>
                        <a:rPr lang="en-US" sz="2800" b="0" i="0" baseline="-25000" smtClean="0">
                          <a:latin typeface="+mn-lt"/>
                        </a:rPr>
                        <m:t> = 429.59 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  <a:ea typeface="Cambria Math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  <a:ea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+mn-lt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+mn-lt"/>
                                </a:rPr>
                                <m:t>.10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800" b="0" i="0" smtClean="0">
                              <a:latin typeface="+mn-lt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latin typeface="+mn-lt"/>
                              <a:ea typeface="Cambria Math"/>
                            </a:rPr>
                            <m:t>− 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800" i="0">
                                  <a:latin typeface="+mn-lt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800" i="0">
                                  <a:latin typeface="+mn-lt"/>
                                </a:rPr>
                                <m:t>.10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sz="2800" b="0" i="0" smtClean="0">
                                      <a:latin typeface="+mn-lt"/>
                                    </a:rPr>
                                    <m:t>1 + .10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sz="2800" b="0" i="0" baseline="30000" smtClean="0">
                                  <a:latin typeface="+mn-lt"/>
                                </a:rPr>
                                <m:t>50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en-US" sz="2800" b="0" i="0" baseline="3000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  <a:ea typeface="Cambria Math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  <a:ea typeface="Cambria Math"/>
                        </a:rPr>
                        <m:t> 1.10 </m:t>
                      </m:r>
                      <m:r>
                        <m:rPr>
                          <m:nor/>
                        </m:rPr>
                        <a:rPr lang="en-US" sz="2800" i="0" smtClean="0">
                          <a:latin typeface="+mn-lt"/>
                          <a:ea typeface="Cambria Math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  <a:ea typeface="Cambria Math"/>
                        </a:rPr>
                        <m:t> 1.10</m:t>
                      </m:r>
                    </m:oMath>
                  </m:oMathPara>
                </a14:m>
                <a:endParaRPr lang="en-US" sz="2800" b="0" i="0" dirty="0">
                  <a:latin typeface="+mn-lt"/>
                  <a:ea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0">
                          <a:latin typeface="+mn-lt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</a:rPr>
                        <m:t> 550,000</m:t>
                      </m:r>
                    </m:oMath>
                  </m:oMathPara>
                </a14:m>
                <a:endParaRPr lang="en-US" sz="2800" dirty="0">
                  <a:latin typeface="+mn-lt"/>
                  <a:ea typeface="Cambria Math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4217613"/>
                <a:ext cx="8001000" cy="13799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3721873"/>
      </p:ext>
    </p:extLst>
  </p:cSld>
  <p:clrMapOvr>
    <a:masterClrMapping/>
  </p:clrMapOvr>
  <p:transition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914400" y="12954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>
                <a:solidFill>
                  <a:srgbClr val="01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10000"/>
                </a:solidFill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10000"/>
                </a:solidFill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10000"/>
                </a:solidFill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10000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10000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10000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10000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10000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sz="2400" b="1" i="1" u="sng" kern="0" dirty="0">
                <a:latin typeface="+mn-lt"/>
              </a:rPr>
              <a:t>Example</a:t>
            </a:r>
            <a:endParaRPr lang="en-US" altLang="en-US" sz="2400" b="1" u="sng" kern="0" dirty="0">
              <a:latin typeface="+mn-lt"/>
            </a:endParaRPr>
          </a:p>
          <a:p>
            <a:pPr marL="457200" lvl="1" indent="0">
              <a:buNone/>
            </a:pPr>
            <a:r>
              <a:rPr lang="en-US" altLang="en-US" sz="2200" i="1" kern="0" dirty="0"/>
              <a:t>You are purchasing a car. You are scheduled to make 3 annual installments of $8,000 per year. Given a rate of interest of 10%, what is the price you are paying for the car (i.e. what is the PV)?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z="3200" dirty="0"/>
              <a:t>Calculations: Part 2 – Financial Calculators</a:t>
            </a:r>
            <a:r>
              <a:rPr lang="en-US" altLang="en-US" sz="1600" dirty="0"/>
              <a:t> (1 of 2)</a:t>
            </a:r>
            <a:endParaRPr lang="en-US" altLang="en-US" dirty="0"/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1600200" y="4597400"/>
          <a:ext cx="6096000" cy="104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/>
          </p:nvPr>
        </p:nvGraphicFramePr>
        <p:xfrm>
          <a:off x="1600200" y="3378200"/>
          <a:ext cx="6096000" cy="104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14400" y="5867400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prstClr val="black"/>
                </a:solidFill>
                <a:latin typeface="+mn-lt"/>
              </a:rPr>
              <a:t>To get the final answer, push PV and you will get </a:t>
            </a:r>
            <a:r>
              <a:rPr lang="en-US" sz="2200" b="1" u="sng" dirty="0">
                <a:solidFill>
                  <a:prstClr val="black"/>
                </a:solidFill>
                <a:latin typeface="+mn-lt"/>
              </a:rPr>
              <a:t>-$19,894.82. </a:t>
            </a:r>
            <a:r>
              <a:rPr lang="en-US" sz="2200" dirty="0">
                <a:solidFill>
                  <a:prstClr val="black"/>
                </a:solidFill>
                <a:latin typeface="+mn-lt"/>
              </a:rPr>
              <a:t>Ignore the minus sign and that is the answer. </a:t>
            </a:r>
          </a:p>
        </p:txBody>
      </p:sp>
    </p:spTree>
    <p:extLst>
      <p:ext uri="{BB962C8B-B14F-4D97-AF65-F5344CB8AC3E}">
        <p14:creationId xmlns:p14="http://schemas.microsoft.com/office/powerpoint/2010/main" val="4144595138"/>
      </p:ext>
    </p:extLst>
  </p:cSld>
  <p:clrMapOvr>
    <a:masterClrMapping/>
  </p:clrMapOvr>
  <p:transition>
    <p:zo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914400" y="12954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>
                <a:solidFill>
                  <a:srgbClr val="01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10000"/>
                </a:solidFill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10000"/>
                </a:solidFill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10000"/>
                </a:solidFill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10000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10000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10000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10000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10000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sz="2800" b="1" i="1" u="sng" kern="0" dirty="0"/>
              <a:t>Example</a:t>
            </a:r>
            <a:endParaRPr lang="en-US" altLang="en-US" b="1" u="sng" kern="0" dirty="0"/>
          </a:p>
          <a:p>
            <a:pPr marL="457200" lvl="1" indent="0">
              <a:buNone/>
            </a:pPr>
            <a:r>
              <a:rPr lang="en-US" altLang="en-US" sz="2400" i="1" kern="0" dirty="0"/>
              <a:t>You are taking out a mortgage for $100,000. You will pay it back over 30 years paying 1% per month. What is your monthly payment?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z="3200" dirty="0"/>
              <a:t>Calculations: Part 2 – Financial Calculators</a:t>
            </a:r>
            <a:r>
              <a:rPr lang="en-US" altLang="en-US" sz="1600" dirty="0"/>
              <a:t> (2 of 2)</a:t>
            </a:r>
            <a:endParaRPr lang="en-US" altLang="en-US" dirty="0"/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1600200" y="4368800"/>
          <a:ext cx="6096000" cy="104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/>
          </p:nvPr>
        </p:nvGraphicFramePr>
        <p:xfrm>
          <a:off x="1600200" y="3175000"/>
          <a:ext cx="6096000" cy="104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14400" y="55626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>
                <a:solidFill>
                  <a:prstClr val="black"/>
                </a:solidFill>
                <a:latin typeface="+mn-lt"/>
              </a:rPr>
              <a:t>To get the final answer, push PMT and you will get </a:t>
            </a:r>
            <a:r>
              <a:rPr lang="en-US" b="1" u="sng" dirty="0">
                <a:solidFill>
                  <a:prstClr val="black"/>
                </a:solidFill>
                <a:latin typeface="+mn-lt"/>
              </a:rPr>
              <a:t>-$1,028.61</a:t>
            </a:r>
            <a:r>
              <a:rPr lang="en-US" dirty="0">
                <a:solidFill>
                  <a:prstClr val="black"/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2596935"/>
      </p:ext>
    </p:extLst>
  </p:cSld>
  <p:clrMapOvr>
    <a:masterClrMapping/>
  </p:clrMapOvr>
  <p:transition>
    <p:zo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Calculations: Part 2 – Spreadsheets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8143875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210370"/>
      </p:ext>
    </p:extLst>
  </p:cSld>
  <p:clrMapOvr>
    <a:masterClrMapping/>
  </p:clrMapOvr>
  <p:transition>
    <p:zoom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Effective Interest Rates </a:t>
            </a:r>
            <a:r>
              <a:rPr lang="en-US" altLang="en-US" sz="2000" dirty="0"/>
              <a:t>(1 of 3)</a:t>
            </a: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/>
              <a:t>Effective Annual Interest Rate</a:t>
            </a:r>
          </a:p>
          <a:p>
            <a:pPr lvl="1"/>
            <a:r>
              <a:rPr lang="en-US" altLang="en-US" sz="2800" dirty="0"/>
              <a:t>Interest rate that is annualized using compound interest</a:t>
            </a:r>
            <a:endParaRPr lang="en-US" altLang="en-US" dirty="0"/>
          </a:p>
          <a:p>
            <a:r>
              <a:rPr lang="en-US" altLang="en-US" sz="3200" dirty="0"/>
              <a:t>Annual Percentage Rate</a:t>
            </a:r>
          </a:p>
          <a:p>
            <a:pPr lvl="1"/>
            <a:r>
              <a:rPr lang="en-US" altLang="en-US" sz="2800" dirty="0"/>
              <a:t>Interest rate that is annualized using simple interest</a:t>
            </a:r>
          </a:p>
        </p:txBody>
      </p:sp>
    </p:spTree>
    <p:extLst>
      <p:ext uri="{BB962C8B-B14F-4D97-AF65-F5344CB8AC3E}">
        <p14:creationId xmlns:p14="http://schemas.microsoft.com/office/powerpoint/2010/main" val="1010558869"/>
      </p:ext>
    </p:extLst>
  </p:cSld>
  <p:clrMapOvr>
    <a:masterClrMapping/>
  </p:clrMapOvr>
  <p:transition>
    <p:zo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5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Effective Interest Rates </a:t>
            </a:r>
            <a:r>
              <a:rPr lang="en-US" altLang="en-US" sz="2000" dirty="0"/>
              <a:t>(2 of 3)</a:t>
            </a:r>
            <a:endParaRPr lang="en-US" altLang="en-US" dirty="0"/>
          </a:p>
        </p:txBody>
      </p:sp>
      <p:sp>
        <p:nvSpPr>
          <p:cNvPr id="11165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/>
              <a:t>Annual Percentage Rate (APR)</a:t>
            </a:r>
          </a:p>
        </p:txBody>
      </p:sp>
      <p:sp>
        <p:nvSpPr>
          <p:cNvPr id="111649" name="Rectangle 2"/>
          <p:cNvSpPr>
            <a:spLocks noChangeArrowheads="1"/>
          </p:cNvSpPr>
          <p:nvPr/>
        </p:nvSpPr>
        <p:spPr bwMode="auto">
          <a:xfrm>
            <a:off x="1314927" y="5300364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i="1" dirty="0">
                <a:latin typeface="Calibri" panose="020F0502020204030204" pitchFamily="34" charset="0"/>
              </a:rPr>
              <a:t>*where MR = monthly interest rate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314927" y="4204275"/>
                <a:ext cx="6477000" cy="715089"/>
              </a:xfrm>
              <a:prstGeom prst="round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/>
                        <m:t>EAR</m:t>
                      </m:r>
                      <m:r>
                        <m:rPr>
                          <m:nor/>
                        </m:rPr>
                        <a:rPr lang="en-US" sz="3600" b="0" i="0" smtClean="0"/>
                        <m:t> = </m:t>
                      </m:r>
                      <m:d>
                        <m:d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600" b="0" i="0" smtClean="0"/>
                            <m:t>1 + </m:t>
                          </m:r>
                          <m:r>
                            <m:rPr>
                              <m:nor/>
                            </m:rPr>
                            <a:rPr lang="en-US" sz="3600" b="0" i="0" smtClean="0"/>
                            <m:t>MR</m:t>
                          </m:r>
                        </m:e>
                      </m:d>
                      <m:r>
                        <m:rPr>
                          <m:nor/>
                        </m:rPr>
                        <a:rPr lang="en-US" sz="3600" b="0" i="0" baseline="30000" smtClean="0"/>
                        <m:t>12 </m:t>
                      </m:r>
                      <m:r>
                        <m:rPr>
                          <m:nor/>
                        </m:rPr>
                        <a:rPr lang="en-US" sz="3600" b="0" i="0" smtClean="0"/>
                        <m:t>− 1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927" y="4204275"/>
                <a:ext cx="6477000" cy="71508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33500" y="2142411"/>
                <a:ext cx="6477000" cy="715089"/>
              </a:xfrm>
              <a:prstGeom prst="round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lvl="0" eaLnBrk="1" hangingPunct="1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>
                          <a:solidFill>
                            <a:prstClr val="black"/>
                          </a:solidFill>
                        </a:rPr>
                        <m:t>APR</m:t>
                      </m:r>
                      <m:r>
                        <m:rPr>
                          <m:nor/>
                        </m:rPr>
                        <a:rPr lang="en-US" sz="3600">
                          <a:solidFill>
                            <a:prstClr val="black"/>
                          </a:solidFill>
                        </a:rPr>
                        <m:t> = </m:t>
                      </m:r>
                      <m:r>
                        <m:rPr>
                          <m:nor/>
                        </m:rPr>
                        <a:rPr lang="en-US" sz="3600">
                          <a:solidFill>
                            <a:prstClr val="black"/>
                          </a:solidFill>
                        </a:rPr>
                        <m:t>MR</m:t>
                      </m:r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prstClr val="black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>
                          <a:solidFill>
                            <a:prstClr val="black"/>
                          </a:solidFill>
                          <a:ea typeface="Cambria Math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prstClr val="black"/>
                          </a:solidFill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>
                          <a:solidFill>
                            <a:prstClr val="black"/>
                          </a:solidFill>
                          <a:ea typeface="Cambria Math"/>
                        </a:rPr>
                        <m:t>12</m:t>
                      </m:r>
                    </m:oMath>
                  </m:oMathPara>
                </a14:m>
                <a:endParaRPr lang="en-US" altLang="en-US" sz="3200" i="1" u="sng" kern="0" dirty="0">
                  <a:solidFill>
                    <a:srgbClr val="01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500" y="2142411"/>
                <a:ext cx="6477000" cy="71508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914400" y="3238500"/>
            <a:ext cx="666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en-US" sz="3200" kern="0" dirty="0">
                <a:solidFill>
                  <a:srgbClr val="010000"/>
                </a:solidFill>
                <a:latin typeface="Calibri"/>
              </a:rPr>
              <a:t>Effective Annual Interest Rate (EAR)</a:t>
            </a:r>
          </a:p>
        </p:txBody>
      </p:sp>
    </p:spTree>
    <p:extLst>
      <p:ext uri="{BB962C8B-B14F-4D97-AF65-F5344CB8AC3E}">
        <p14:creationId xmlns:p14="http://schemas.microsoft.com/office/powerpoint/2010/main" val="1533374823"/>
      </p:ext>
    </p:extLst>
  </p:cSld>
  <p:clrMapOvr>
    <a:masterClrMapping/>
  </p:clrMapOvr>
  <p:transition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Effective Interest Rates </a:t>
            </a:r>
            <a:r>
              <a:rPr lang="en-US" altLang="en-US" sz="2000" dirty="0"/>
              <a:t>(3 of 3)</a:t>
            </a:r>
            <a:endParaRPr lang="en-US" altLang="en-US" dirty="0"/>
          </a:p>
        </p:txBody>
      </p:sp>
      <p:sp>
        <p:nvSpPr>
          <p:cNvPr id="21510" name="Rectangle 5"/>
          <p:cNvSpPr>
            <a:spLocks noGrp="1" noChangeArrowheads="1"/>
          </p:cNvSpPr>
          <p:nvPr>
            <p:ph idx="1"/>
          </p:nvPr>
        </p:nvSpPr>
        <p:spPr>
          <a:xfrm>
            <a:off x="914400" y="1295400"/>
            <a:ext cx="7772400" cy="1981200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altLang="en-US" sz="3200" b="1" i="1" u="sng" dirty="0"/>
              <a:t>Example</a:t>
            </a:r>
            <a:endParaRPr lang="en-US" altLang="en-US" sz="3200" b="1" u="sng" dirty="0"/>
          </a:p>
          <a:p>
            <a:pPr marL="457200" lvl="1" indent="0">
              <a:buNone/>
            </a:pPr>
            <a:r>
              <a:rPr lang="en-US" altLang="en-US" sz="2800" i="1" dirty="0">
                <a:ea typeface="+mn-ea"/>
                <a:cs typeface="+mn-cs"/>
              </a:rPr>
              <a:t>Given a monthly rate of 1%, what is the Effective Annual Rate(EAR)? What is the Annual Percentage Rate (APR)?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3468469"/>
                <a:ext cx="9144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latin typeface="+mn-lt"/>
                        </a:rPr>
                        <m:t>EAR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+mn-lt"/>
                        </a:rPr>
                        <m:t> = </m:t>
                      </m:r>
                      <m:d>
                        <m:d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600" b="0" i="0" smtClean="0">
                              <a:latin typeface="+mn-lt"/>
                            </a:rPr>
                            <m:t>1 + .01</m:t>
                          </m:r>
                        </m:e>
                      </m:d>
                      <m:r>
                        <m:rPr>
                          <m:nor/>
                        </m:rPr>
                        <a:rPr lang="en-US" sz="3600" b="0" i="0" baseline="30000" smtClean="0">
                          <a:latin typeface="+mn-lt"/>
                        </a:rPr>
                        <m:t>12 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+mn-lt"/>
                        </a:rPr>
                        <m:t>− 1 = </m:t>
                      </m:r>
                      <m:r>
                        <m:rPr>
                          <m:nor/>
                        </m:rPr>
                        <a:rPr lang="en-US" sz="3600" b="0" i="1" smtClean="0">
                          <a:latin typeface="+mn-lt"/>
                        </a:rPr>
                        <m:t>r</m:t>
                      </m:r>
                    </m:oMath>
                  </m:oMathPara>
                </a14:m>
                <a:endParaRPr lang="en-US" sz="3600" b="1" i="1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468469"/>
                <a:ext cx="9144000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4497169"/>
                <a:ext cx="9144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latin typeface="+mn-lt"/>
                        </a:rPr>
                        <m:t>EAR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+mn-lt"/>
                        </a:rPr>
                        <m:t> = </m:t>
                      </m:r>
                      <m:d>
                        <m:d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600" b="0" i="0" smtClean="0">
                              <a:latin typeface="+mn-lt"/>
                            </a:rPr>
                            <m:t>1 + .01</m:t>
                          </m:r>
                        </m:e>
                      </m:d>
                      <m:r>
                        <m:rPr>
                          <m:nor/>
                        </m:rPr>
                        <a:rPr lang="en-US" sz="3600" b="0" i="0" baseline="30000" smtClean="0">
                          <a:latin typeface="+mn-lt"/>
                        </a:rPr>
                        <m:t>12 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+mn-lt"/>
                        </a:rPr>
                        <m:t>− 1 = .1268 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+mn-lt"/>
                        </a:rPr>
                        <m:t>or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+mn-lt"/>
                        </a:rPr>
                        <m:t> 12.68%</m:t>
                      </m:r>
                    </m:oMath>
                  </m:oMathPara>
                </a14:m>
                <a:endParaRPr lang="en-US" sz="36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497169"/>
                <a:ext cx="9144000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5525869"/>
                <a:ext cx="9144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latin typeface="+mn-lt"/>
                        </a:rPr>
                        <m:t>APR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+mn-lt"/>
                        </a:rPr>
                        <m:t> = .01 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+mn-lt"/>
                          <a:ea typeface="Cambria Math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+mn-lt"/>
                          <a:ea typeface="Cambria Math"/>
                        </a:rPr>
                        <m:t> 12 = .12 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+mn-lt"/>
                        </a:rPr>
                        <m:t>or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+mn-lt"/>
                        </a:rPr>
                        <m:t> 12.00%</m:t>
                      </m:r>
                    </m:oMath>
                  </m:oMathPara>
                </a14:m>
                <a:endParaRPr lang="en-US" sz="36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525869"/>
                <a:ext cx="9144000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5632995"/>
      </p:ext>
    </p:extLst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z="3200" dirty="0"/>
              <a:t>Future Values and Compound Interest </a:t>
            </a:r>
            <a:r>
              <a:rPr lang="en-US" altLang="en-US" sz="1600" dirty="0"/>
              <a:t>(3 of 8)</a:t>
            </a: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altLang="en-US" sz="3200" b="1" i="1" u="sng" dirty="0"/>
              <a:t>Example — Simple Interest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altLang="en-US" sz="2800" i="1" dirty="0"/>
              <a:t>Interest earned at a rate of 6% for five years on a principal balance of $100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702276" y="3124200"/>
          <a:ext cx="7391400" cy="164592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57200">
                <a:tc gridSpan="7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</a:rPr>
                        <a:t>     </a:t>
                      </a:r>
                      <a:r>
                        <a:rPr lang="en-US" sz="2000" baseline="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u="sng" dirty="0">
                          <a:latin typeface="Calibri" panose="020F0502020204030204" pitchFamily="34" charset="0"/>
                        </a:rPr>
                        <a:t>Today</a:t>
                      </a:r>
                      <a:r>
                        <a:rPr lang="en-US" sz="2000" baseline="0" dirty="0">
                          <a:latin typeface="Calibri" panose="020F0502020204030204" pitchFamily="34" charset="0"/>
                        </a:rPr>
                        <a:t>                              </a:t>
                      </a:r>
                      <a:r>
                        <a:rPr lang="en-US" sz="2000" u="sng" dirty="0">
                          <a:latin typeface="Calibri" panose="020F0502020204030204" pitchFamily="34" charset="0"/>
                        </a:rPr>
                        <a:t>Future Years</a:t>
                      </a:r>
                      <a:endParaRPr lang="en-US" sz="2000" b="1" u="sng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u="non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1C9C8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5C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C9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u="non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1C9C8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5C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C9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u="non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1C9C8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5C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C9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u="non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1C9C8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5C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C9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u="non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1C9C8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5C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C9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u="non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1C9C8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5C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C9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>
                          <a:latin typeface="Calibri" panose="020F0502020204030204" pitchFamily="34" charset="0"/>
                        </a:rPr>
                        <a:t>1</a:t>
                      </a:r>
                      <a:endParaRPr lang="en-US" sz="2000" b="1" u="non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>
                          <a:latin typeface="Calibri" panose="020F0502020204030204" pitchFamily="34" charset="0"/>
                        </a:rPr>
                        <a:t>2</a:t>
                      </a:r>
                      <a:endParaRPr lang="en-US" sz="2000" b="1" u="non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>
                          <a:latin typeface="Calibri" panose="020F0502020204030204" pitchFamily="34" charset="0"/>
                        </a:rPr>
                        <a:t>3</a:t>
                      </a:r>
                      <a:endParaRPr lang="en-US" sz="2000" b="1" u="non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>
                          <a:latin typeface="Calibri" panose="020F0502020204030204" pitchFamily="34" charset="0"/>
                        </a:rPr>
                        <a:t>4</a:t>
                      </a:r>
                      <a:endParaRPr lang="en-US" sz="2000" b="1" u="non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>
                          <a:latin typeface="Calibri" panose="020F0502020204030204" pitchFamily="34" charset="0"/>
                        </a:rPr>
                        <a:t>5</a:t>
                      </a:r>
                      <a:endParaRPr lang="en-US" sz="2000" b="1" u="non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>
                          <a:latin typeface="Calibri" panose="020F0502020204030204" pitchFamily="34" charset="0"/>
                        </a:rPr>
                        <a:t>6</a:t>
                      </a:r>
                      <a:endParaRPr lang="en-US" sz="2000" b="1" u="non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alibri" panose="020F0502020204030204" pitchFamily="34" charset="0"/>
                        </a:rPr>
                        <a:t>Interest Earned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</a:rPr>
                        <a:t>6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</a:rPr>
                        <a:t>6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</a:rPr>
                        <a:t>6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</a:rPr>
                        <a:t>6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</a:rPr>
                        <a:t>6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alibri" panose="020F0502020204030204" pitchFamily="34" charset="0"/>
                        </a:rPr>
                        <a:t>Value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</a:rPr>
                        <a:t>100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</a:rPr>
                        <a:t>106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</a:rPr>
                        <a:t>112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</a:rPr>
                        <a:t>118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</a:rPr>
                        <a:t>124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</a:rPr>
                        <a:t>130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243296" y="5151120"/>
                <a:ext cx="6309360" cy="567887"/>
              </a:xfrm>
              <a:prstGeom prst="round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/>
                        <m:t>Value</m:t>
                      </m:r>
                      <m:r>
                        <m:rPr>
                          <m:nor/>
                        </m:rPr>
                        <a:rPr lang="en-US" sz="2800" b="0" i="0" smtClean="0"/>
                        <m:t> </m:t>
                      </m:r>
                      <m:r>
                        <m:rPr>
                          <m:nor/>
                        </m:rPr>
                        <a:rPr lang="en-US" sz="2800" b="0" i="0" smtClean="0"/>
                        <m:t>at</m:t>
                      </m:r>
                      <m:r>
                        <m:rPr>
                          <m:nor/>
                        </m:rPr>
                        <a:rPr lang="en-US" sz="2800" b="0" i="0" smtClean="0"/>
                        <m:t> </m:t>
                      </m:r>
                      <m:r>
                        <m:rPr>
                          <m:nor/>
                        </m:rPr>
                        <a:rPr lang="en-US" sz="2800" b="0" i="0" smtClean="0"/>
                        <m:t>the</m:t>
                      </m:r>
                      <m:r>
                        <m:rPr>
                          <m:nor/>
                        </m:rPr>
                        <a:rPr lang="en-US" sz="2800" b="0" i="0" smtClean="0"/>
                        <m:t> </m:t>
                      </m:r>
                      <m:r>
                        <m:rPr>
                          <m:nor/>
                        </m:rPr>
                        <a:rPr lang="en-US" sz="2800" b="0" i="0" smtClean="0"/>
                        <m:t>end</m:t>
                      </m:r>
                      <m:r>
                        <m:rPr>
                          <m:nor/>
                        </m:rPr>
                        <a:rPr lang="en-US" sz="2800" b="0" i="0" smtClean="0"/>
                        <m:t> </m:t>
                      </m:r>
                      <m:r>
                        <m:rPr>
                          <m:nor/>
                        </m:rPr>
                        <a:rPr lang="en-US" sz="2800" b="0" i="0" smtClean="0"/>
                        <m:t>of</m:t>
                      </m:r>
                      <m:r>
                        <m:rPr>
                          <m:nor/>
                        </m:rPr>
                        <a:rPr lang="en-US" sz="2800" b="0" i="0" smtClean="0"/>
                        <m:t> </m:t>
                      </m:r>
                      <m:r>
                        <m:rPr>
                          <m:nor/>
                        </m:rPr>
                        <a:rPr lang="en-US" sz="2800" b="0" i="0" smtClean="0"/>
                        <m:t>Year</m:t>
                      </m:r>
                      <m:r>
                        <m:rPr>
                          <m:nor/>
                        </m:rPr>
                        <a:rPr lang="en-US" sz="2800" b="0" i="0" smtClean="0"/>
                        <m:t> 5 =</m:t>
                      </m:r>
                      <m:r>
                        <m:rPr>
                          <m:nor/>
                        </m:rPr>
                        <a:rPr lang="en-US" sz="2800" b="1" i="0" smtClean="0"/>
                        <m:t> </m:t>
                      </m:r>
                      <m:r>
                        <m:rPr>
                          <m:nor/>
                        </m:rPr>
                        <a:rPr lang="en-US" sz="2800" i="0" smtClean="0"/>
                        <m:t>$130</m:t>
                      </m:r>
                    </m:oMath>
                  </m:oMathPara>
                </a14:m>
                <a:endParaRPr lang="en-US" sz="2800" baseline="30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296" y="5151120"/>
                <a:ext cx="6309360" cy="56788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952575"/>
      </p:ext>
    </p:extLst>
  </p:cSld>
  <p:clrMapOvr>
    <a:masterClrMapping/>
  </p:clrMapOvr>
  <p:transition>
    <p:dissolv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914400" y="12954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>
                <a:solidFill>
                  <a:srgbClr val="01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10000"/>
                </a:solidFill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10000"/>
                </a:solidFill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10000"/>
                </a:solidFill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10000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10000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10000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10000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10000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b="1" i="1" u="sng" kern="0" dirty="0"/>
              <a:t>Example</a:t>
            </a:r>
            <a:endParaRPr lang="en-US" altLang="en-US" sz="2800" b="1" u="sng" kern="0" dirty="0"/>
          </a:p>
          <a:p>
            <a:pPr marL="457200" lvl="1" indent="0">
              <a:buNone/>
            </a:pPr>
            <a:r>
              <a:rPr lang="en-US" altLang="en-US" i="1" kern="0" dirty="0"/>
              <a:t>Given a 12% APR, what is the Effective Annual Rate, given monthly compounding?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EAR and Financial Calculators</a:t>
            </a: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1600200" y="4191000"/>
          <a:ext cx="6096000" cy="104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/>
          </p:nvPr>
        </p:nvGraphicFramePr>
        <p:xfrm>
          <a:off x="1600200" y="2971800"/>
          <a:ext cx="6096000" cy="104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14400" y="54102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>
                <a:latin typeface="+mn-lt"/>
              </a:rPr>
              <a:t>To get the final answer, push FV and you will get </a:t>
            </a:r>
            <a:r>
              <a:rPr lang="en-US" b="1" u="sng" dirty="0">
                <a:latin typeface="+mn-lt"/>
              </a:rPr>
              <a:t>1.1268</a:t>
            </a:r>
            <a:r>
              <a:rPr lang="en-US" dirty="0">
                <a:latin typeface="+mn-lt"/>
              </a:rPr>
              <a:t>. Subtract 1, and your answer is 12.68%.</a:t>
            </a:r>
          </a:p>
        </p:txBody>
      </p:sp>
    </p:spTree>
    <p:extLst>
      <p:ext uri="{BB962C8B-B14F-4D97-AF65-F5344CB8AC3E}">
        <p14:creationId xmlns:p14="http://schemas.microsoft.com/office/powerpoint/2010/main" val="834181311"/>
      </p:ext>
    </p:extLst>
  </p:cSld>
  <p:clrMapOvr>
    <a:masterClrMapping/>
  </p:clrMapOvr>
  <p:transition>
    <p:zoom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914400" y="12954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>
                <a:solidFill>
                  <a:srgbClr val="01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10000"/>
                </a:solidFill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10000"/>
                </a:solidFill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10000"/>
                </a:solidFill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10000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10000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10000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10000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10000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b="1" i="1" u="sng" kern="0" dirty="0"/>
              <a:t>Example</a:t>
            </a:r>
            <a:endParaRPr lang="en-US" altLang="en-US" sz="2800" b="1" u="sng" kern="0" dirty="0"/>
          </a:p>
          <a:p>
            <a:pPr marL="457200" lvl="1" indent="0">
              <a:buNone/>
            </a:pPr>
            <a:r>
              <a:rPr lang="en-US" altLang="en-US" i="1" kern="0" dirty="0"/>
              <a:t>Given a 6.50 % EAR what is the APR, given monthly compounding?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APR and Financial Calculators</a:t>
            </a: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1600200" y="4114800"/>
          <a:ext cx="6096000" cy="104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/>
          </p:nvPr>
        </p:nvGraphicFramePr>
        <p:xfrm>
          <a:off x="1600200" y="2908474"/>
          <a:ext cx="6096000" cy="104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14400" y="5321126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>
                <a:latin typeface="+mn-lt"/>
              </a:rPr>
              <a:t>To get the final answer, push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i</a:t>
            </a:r>
            <a:r>
              <a:rPr lang="en-US" dirty="0">
                <a:latin typeface="+mn-lt"/>
              </a:rPr>
              <a:t> and you will get </a:t>
            </a:r>
            <a:r>
              <a:rPr lang="en-US" b="1" u="sng" dirty="0">
                <a:latin typeface="+mn-lt"/>
              </a:rPr>
              <a:t>.5262</a:t>
            </a:r>
            <a:r>
              <a:rPr lang="en-US" dirty="0">
                <a:latin typeface="+mn-lt"/>
              </a:rPr>
              <a:t>. Multiply by 12, and your answer is 6.314%.</a:t>
            </a:r>
          </a:p>
        </p:txBody>
      </p:sp>
    </p:spTree>
    <p:extLst>
      <p:ext uri="{BB962C8B-B14F-4D97-AF65-F5344CB8AC3E}">
        <p14:creationId xmlns:p14="http://schemas.microsoft.com/office/powerpoint/2010/main" val="1460416415"/>
      </p:ext>
    </p:extLst>
  </p:cSld>
  <p:clrMapOvr>
    <a:masterClrMapping/>
  </p:clrMapOvr>
  <p:transition>
    <p:zoom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Inflation </a:t>
            </a:r>
            <a:r>
              <a:rPr lang="en-US" altLang="en-US" sz="2000" dirty="0"/>
              <a:t>(1 of 5)</a:t>
            </a:r>
            <a:endParaRPr lang="en-US" altLang="en-US" dirty="0"/>
          </a:p>
        </p:txBody>
      </p:sp>
      <p:sp>
        <p:nvSpPr>
          <p:cNvPr id="19149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/>
              <a:t>Inflation</a:t>
            </a:r>
          </a:p>
          <a:p>
            <a:pPr lvl="1"/>
            <a:r>
              <a:rPr lang="en-US" altLang="en-US" sz="2800" dirty="0"/>
              <a:t>Rate at which prices as a whole are increasing</a:t>
            </a:r>
          </a:p>
          <a:p>
            <a:r>
              <a:rPr lang="en-US" altLang="en-US" sz="3200" dirty="0"/>
              <a:t>Nominal Interest Rate</a:t>
            </a:r>
          </a:p>
          <a:p>
            <a:pPr lvl="1"/>
            <a:r>
              <a:rPr lang="en-US" altLang="en-US" sz="2800" dirty="0"/>
              <a:t>Rate at which money invested grows</a:t>
            </a:r>
            <a:endParaRPr lang="en-US" altLang="en-US" dirty="0"/>
          </a:p>
          <a:p>
            <a:r>
              <a:rPr lang="en-US" altLang="en-US" sz="3200" dirty="0"/>
              <a:t>Real Interest Rate</a:t>
            </a:r>
          </a:p>
          <a:p>
            <a:pPr lvl="1"/>
            <a:r>
              <a:rPr lang="en-US" altLang="en-US" sz="2800" dirty="0"/>
              <a:t>Rate at which the purchasing power of an investment increases</a:t>
            </a:r>
          </a:p>
        </p:txBody>
      </p:sp>
    </p:spTree>
    <p:extLst>
      <p:ext uri="{BB962C8B-B14F-4D97-AF65-F5344CB8AC3E}">
        <p14:creationId xmlns:p14="http://schemas.microsoft.com/office/powerpoint/2010/main" val="132701372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1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1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1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1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1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1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14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14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4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14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14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4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14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14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4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3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ble Placeholder 2"/>
          <p:cNvPicPr>
            <a:picLocks noGrp="1" noChangeAspect="1"/>
          </p:cNvPicPr>
          <p:nvPr>
            <p:ph type="tbl" idx="1"/>
          </p:nvPr>
        </p:nvPicPr>
        <p:blipFill>
          <a:blip r:embed="rId2"/>
          <a:stretch>
            <a:fillRect/>
          </a:stretch>
        </p:blipFill>
        <p:spPr>
          <a:xfrm>
            <a:off x="316285" y="1981200"/>
            <a:ext cx="8511429" cy="4178571"/>
          </a:xfrm>
          <a:prstGeom prst="rect">
            <a:avLst/>
          </a:prstGeom>
        </p:spPr>
      </p:pic>
      <p:sp>
        <p:nvSpPr>
          <p:cNvPr id="2253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Inflation </a:t>
            </a:r>
            <a:r>
              <a:rPr lang="en-US" altLang="en-US" sz="2000" dirty="0"/>
              <a:t>(2 of 5)</a:t>
            </a:r>
            <a:endParaRPr lang="en-US" altLang="en-US" sz="4000" dirty="0"/>
          </a:p>
        </p:txBody>
      </p:sp>
      <p:sp>
        <p:nvSpPr>
          <p:cNvPr id="22533" name="Text Box 9"/>
          <p:cNvSpPr txBox="1">
            <a:spLocks noChangeArrowheads="1"/>
          </p:cNvSpPr>
          <p:nvPr/>
        </p:nvSpPr>
        <p:spPr bwMode="auto">
          <a:xfrm>
            <a:off x="1691640" y="1295400"/>
            <a:ext cx="57607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latin typeface="Calibri" panose="020F0502020204030204" pitchFamily="34" charset="0"/>
              </a:rPr>
              <a:t>Annual U.S. Inflation Rates from 1900 - 2015</a:t>
            </a:r>
          </a:p>
        </p:txBody>
      </p:sp>
    </p:spTree>
    <p:extLst>
      <p:ext uri="{BB962C8B-B14F-4D97-AF65-F5344CB8AC3E}">
        <p14:creationId xmlns:p14="http://schemas.microsoft.com/office/powerpoint/2010/main" val="4096297403"/>
      </p:ext>
    </p:extLst>
  </p:cSld>
  <p:clrMapOvr>
    <a:masterClrMapping/>
  </p:clrMapOvr>
  <p:transition>
    <p:wipe dir="d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Inflation </a:t>
            </a:r>
            <a:r>
              <a:rPr lang="en-US" altLang="en-US" sz="2000" dirty="0"/>
              <a:t>(3 of 5)</a:t>
            </a:r>
            <a:endParaRPr lang="en-US" altLang="en-US" dirty="0"/>
          </a:p>
        </p:txBody>
      </p:sp>
      <p:graphicFrame>
        <p:nvGraphicFramePr>
          <p:cNvPr id="23555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10088" y="3322638"/>
          <a:ext cx="117475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4" imgW="115560" imgH="204480" progId="Equation.3">
                  <p:embed/>
                </p:oleObj>
              </mc:Choice>
              <mc:Fallback>
                <p:oleObj name="Equation" r:id="rId4" imgW="115560" imgH="204480" progId="Equation.3">
                  <p:embed/>
                  <p:pic>
                    <p:nvPicPr>
                      <p:cNvPr id="23555" name="Object 3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0088" y="3322638"/>
                        <a:ext cx="117475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18573" y="2032407"/>
                <a:ext cx="9144000" cy="1015385"/>
              </a:xfrm>
              <a:prstGeom prst="round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/>
                        <m:t>1 + </m:t>
                      </m:r>
                      <m:r>
                        <m:rPr>
                          <m:nor/>
                        </m:rPr>
                        <a:rPr lang="en-US" sz="2800" b="0" i="0" smtClean="0"/>
                        <m:t>real</m:t>
                      </m:r>
                      <m:r>
                        <m:rPr>
                          <m:nor/>
                        </m:rPr>
                        <a:rPr lang="en-US" sz="2800" b="0" i="0" smtClean="0"/>
                        <m:t> </m:t>
                      </m:r>
                      <m:r>
                        <m:rPr>
                          <m:nor/>
                        </m:rPr>
                        <a:rPr lang="en-US" sz="2800" b="0" i="0" smtClean="0"/>
                        <m:t>interest</m:t>
                      </m:r>
                      <m:r>
                        <m:rPr>
                          <m:nor/>
                        </m:rPr>
                        <a:rPr lang="en-US" sz="2800" b="0" i="0" smtClean="0"/>
                        <m:t> </m:t>
                      </m:r>
                      <m:r>
                        <m:rPr>
                          <m:nor/>
                        </m:rPr>
                        <a:rPr lang="en-US" sz="2800" b="0" i="0" smtClean="0"/>
                        <m:t>rate</m:t>
                      </m:r>
                      <m:r>
                        <m:rPr>
                          <m:nor/>
                        </m:rPr>
                        <a:rPr lang="en-US" sz="2800" b="0" i="0" smtClean="0"/>
                        <m:t> = </m:t>
                      </m:r>
                      <m:f>
                        <m:f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0" i="0" smtClean="0"/>
                            <m:t>1 + </m:t>
                          </m:r>
                          <m:r>
                            <m:rPr>
                              <m:nor/>
                            </m:rPr>
                            <a:rPr lang="en-US" sz="2800" b="0" i="0" smtClean="0"/>
                            <m:t>nominal</m:t>
                          </m:r>
                          <m:r>
                            <m:rPr>
                              <m:nor/>
                            </m:rPr>
                            <a:rPr lang="en-US" sz="2800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2800" b="0" i="0" smtClean="0"/>
                            <m:t>interest</m:t>
                          </m:r>
                          <m:r>
                            <m:rPr>
                              <m:nor/>
                            </m:rPr>
                            <a:rPr lang="en-US" sz="2800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2800" b="0" i="0" smtClean="0"/>
                            <m:t>rate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0" i="0" smtClean="0"/>
                            <m:t>1 + </m:t>
                          </m:r>
                          <m:r>
                            <m:rPr>
                              <m:nor/>
                            </m:rPr>
                            <a:rPr lang="en-US" sz="2800" b="0" i="0" smtClean="0"/>
                            <m:t>inflation</m:t>
                          </m:r>
                          <m:r>
                            <m:rPr>
                              <m:nor/>
                            </m:rPr>
                            <a:rPr lang="en-US" sz="2800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2800" b="0" i="0" smtClean="0"/>
                            <m:t>rate</m:t>
                          </m:r>
                        </m:den>
                      </m:f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573" y="2032407"/>
                <a:ext cx="9144000" cy="101538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0" y="4282455"/>
                <a:ext cx="9144000" cy="578882"/>
              </a:xfrm>
              <a:prstGeom prst="round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/>
                        <m:t>Real</m:t>
                      </m:r>
                      <m:r>
                        <m:rPr>
                          <m:nor/>
                        </m:rPr>
                        <a:rPr lang="en-US" sz="2800" b="0" i="0" smtClean="0"/>
                        <m:t> </m:t>
                      </m:r>
                      <m:r>
                        <m:rPr>
                          <m:nor/>
                        </m:rPr>
                        <a:rPr lang="en-US" sz="2800" b="0" i="0" smtClean="0"/>
                        <m:t>int</m:t>
                      </m:r>
                      <m:r>
                        <m:rPr>
                          <m:nor/>
                        </m:rPr>
                        <a:rPr lang="en-US" sz="2800" b="0" i="0" smtClean="0"/>
                        <m:t>. </m:t>
                      </m:r>
                      <m:r>
                        <m:rPr>
                          <m:nor/>
                        </m:rPr>
                        <a:rPr lang="en-US" sz="2800" b="0" i="0" smtClean="0"/>
                        <m:t>rate</m:t>
                      </m:r>
                      <m:r>
                        <m:rPr>
                          <m:nor/>
                        </m:rPr>
                        <a:rPr lang="en-US" sz="2800" b="0" i="0" smtClean="0"/>
                        <m:t> ≈ </m:t>
                      </m:r>
                      <m:r>
                        <m:rPr>
                          <m:nor/>
                        </m:rPr>
                        <a:rPr lang="en-US" sz="2800" b="0" i="0" smtClean="0"/>
                        <m:t>nominal</m:t>
                      </m:r>
                      <m:r>
                        <m:rPr>
                          <m:nor/>
                        </m:rPr>
                        <a:rPr lang="en-US" sz="2800" b="0" i="0" smtClean="0"/>
                        <m:t> </m:t>
                      </m:r>
                      <m:r>
                        <m:rPr>
                          <m:nor/>
                        </m:rPr>
                        <a:rPr lang="en-US" sz="2800" b="0" i="0" smtClean="0"/>
                        <m:t>int</m:t>
                      </m:r>
                      <m:r>
                        <m:rPr>
                          <m:nor/>
                        </m:rPr>
                        <a:rPr lang="en-US" sz="2800" b="0" i="0" smtClean="0"/>
                        <m:t>. </m:t>
                      </m:r>
                      <m:r>
                        <m:rPr>
                          <m:nor/>
                        </m:rPr>
                        <a:rPr lang="en-US" sz="2800" b="0" i="0" smtClean="0"/>
                        <m:t>rate</m:t>
                      </m:r>
                      <m:r>
                        <m:rPr>
                          <m:nor/>
                        </m:rPr>
                        <a:rPr lang="en-US" sz="2800" b="0" i="0" smtClean="0"/>
                        <m:t> − </m:t>
                      </m:r>
                      <m:r>
                        <m:rPr>
                          <m:nor/>
                        </m:rPr>
                        <a:rPr lang="en-US" sz="2800" b="0" i="0" smtClean="0"/>
                        <m:t>inflation</m:t>
                      </m:r>
                      <m:r>
                        <m:rPr>
                          <m:nor/>
                        </m:rPr>
                        <a:rPr lang="en-US" sz="2800" b="0" i="0" smtClean="0"/>
                        <m:t> </m:t>
                      </m:r>
                      <m:r>
                        <m:rPr>
                          <m:nor/>
                        </m:rPr>
                        <a:rPr lang="en-US" sz="2800" b="0" i="0" smtClean="0"/>
                        <m:t>rate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82455"/>
                <a:ext cx="9144000" cy="57888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914400" y="3425825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en-US" altLang="en-US" sz="3200" kern="0" dirty="0">
                <a:solidFill>
                  <a:prstClr val="black"/>
                </a:solidFill>
                <a:latin typeface="+mn-lt"/>
              </a:rPr>
              <a:t>Approximation formula</a:t>
            </a:r>
          </a:p>
        </p:txBody>
      </p:sp>
    </p:spTree>
    <p:extLst>
      <p:ext uri="{BB962C8B-B14F-4D97-AF65-F5344CB8AC3E}">
        <p14:creationId xmlns:p14="http://schemas.microsoft.com/office/powerpoint/2010/main" val="3131634590"/>
      </p:ext>
    </p:extLst>
  </p:cSld>
  <p:clrMapOvr>
    <a:masterClrMapping/>
  </p:clrMapOvr>
  <p:transition>
    <p:zoom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Inflation </a:t>
            </a:r>
            <a:r>
              <a:rPr lang="en-US" altLang="en-US" sz="2000" dirty="0"/>
              <a:t>(4 of 5)</a:t>
            </a:r>
            <a:endParaRPr lang="en-US" altLang="en-US" dirty="0"/>
          </a:p>
        </p:txBody>
      </p:sp>
      <p:sp>
        <p:nvSpPr>
          <p:cNvPr id="24582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8077200" cy="4572000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altLang="en-US" sz="3200" b="1" i="1" u="sng" dirty="0"/>
              <a:t>Example</a:t>
            </a:r>
          </a:p>
          <a:p>
            <a:pPr marL="457200" lvl="1" indent="0">
              <a:buNone/>
            </a:pPr>
            <a:r>
              <a:rPr lang="en-US" altLang="en-US" sz="2800" i="1" dirty="0"/>
              <a:t>If the interest rate on one year govt. bonds is 6.0% and the inflation rate is 2.0%, what is the real interest rate?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47800" y="61722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3026295"/>
                <a:ext cx="9144000" cy="21214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</a:rPr>
                        <m:t>1 + 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</a:rPr>
                        <m:t>real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</a:rPr>
                        <m:t>interest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</a:rPr>
                        <m:t>rate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</a:rPr>
                        <m:t> 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0" i="0" smtClean="0">
                              <a:latin typeface="+mn-lt"/>
                            </a:rPr>
                            <m:t>1+.06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0" i="0" smtClean="0">
                              <a:latin typeface="+mn-lt"/>
                            </a:rPr>
                            <m:t>1+.02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atin typeface="+mn-lt"/>
                </a:endParaRPr>
              </a:p>
              <a:p>
                <a:pPr algn="ctr"/>
                <a:endParaRPr lang="en-US" sz="1200" dirty="0">
                  <a:latin typeface="+mn-lt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0">
                          <a:latin typeface="+mn-lt"/>
                        </a:rPr>
                        <m:t>1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i="0">
                          <a:latin typeface="+mn-lt"/>
                        </a:rPr>
                        <m:t>+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i="0">
                          <a:latin typeface="+mn-lt"/>
                        </a:rPr>
                        <m:t>real</m:t>
                      </m:r>
                      <m:r>
                        <m:rPr>
                          <m:nor/>
                        </m:rPr>
                        <a:rPr lang="en-US" sz="2800" i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i="0">
                          <a:latin typeface="+mn-lt"/>
                        </a:rPr>
                        <m:t>interest</m:t>
                      </m:r>
                      <m:r>
                        <m:rPr>
                          <m:nor/>
                        </m:rPr>
                        <a:rPr lang="en-US" sz="2800" i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i="0">
                          <a:latin typeface="+mn-lt"/>
                        </a:rPr>
                        <m:t>rate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i="0">
                          <a:latin typeface="+mn-lt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i="0">
                          <a:latin typeface="+mn-lt"/>
                        </a:rPr>
                        <m:t>1.039</m:t>
                      </m:r>
                    </m:oMath>
                  </m:oMathPara>
                </a14:m>
                <a:endParaRPr lang="en-US" sz="2800" b="1" dirty="0">
                  <a:latin typeface="+mn-lt"/>
                </a:endParaRPr>
              </a:p>
              <a:p>
                <a:pPr algn="ctr"/>
                <a:endParaRPr lang="en-US" sz="1200" dirty="0">
                  <a:latin typeface="+mn-lt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0">
                          <a:latin typeface="+mn-lt"/>
                        </a:rPr>
                        <m:t>1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i="0">
                          <a:latin typeface="+mn-lt"/>
                        </a:rPr>
                        <m:t>+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i="0">
                          <a:latin typeface="+mn-lt"/>
                        </a:rPr>
                        <m:t>real</m:t>
                      </m:r>
                      <m:r>
                        <m:rPr>
                          <m:nor/>
                        </m:rPr>
                        <a:rPr lang="en-US" sz="2800" i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i="0">
                          <a:latin typeface="+mn-lt"/>
                        </a:rPr>
                        <m:t>interest</m:t>
                      </m:r>
                      <m:r>
                        <m:rPr>
                          <m:nor/>
                        </m:rPr>
                        <a:rPr lang="en-US" sz="2800" i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i="0">
                          <a:latin typeface="+mn-lt"/>
                        </a:rPr>
                        <m:t>rate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i="0">
                          <a:latin typeface="+mn-lt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i="0">
                          <a:latin typeface="+mn-lt"/>
                        </a:rPr>
                        <m:t>.039 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</a:rPr>
                        <m:t>or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</a:rPr>
                        <m:t> 3.9%</m:t>
                      </m:r>
                    </m:oMath>
                  </m:oMathPara>
                </a14:m>
                <a:endParaRPr lang="en-US" sz="28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26295"/>
                <a:ext cx="9144000" cy="21214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0" y="5333317"/>
                <a:ext cx="9144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</a:rPr>
                        <m:t>Approximation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</a:rPr>
                        <m:t> = .06 − .02 = .04 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</a:rPr>
                        <m:t>or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</a:rPr>
                        <m:t> 4.0%</m:t>
                      </m:r>
                    </m:oMath>
                  </m:oMathPara>
                </a14:m>
                <a:endParaRPr lang="en-US" sz="28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33317"/>
                <a:ext cx="914400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2510950"/>
      </p:ext>
    </p:extLst>
  </p:cSld>
  <p:clrMapOvr>
    <a:masterClrMapping/>
  </p:clrMapOvr>
  <p:transition>
    <p:zoom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Inflation </a:t>
            </a:r>
            <a:r>
              <a:rPr lang="en-US" altLang="en-US" sz="2000" dirty="0"/>
              <a:t>(5 of 5)</a:t>
            </a:r>
            <a:endParaRPr lang="en-US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/>
              <a:t>Remember:</a:t>
            </a:r>
          </a:p>
          <a:p>
            <a:pPr lvl="1"/>
            <a:r>
              <a:rPr lang="en-US" altLang="en-US" sz="2800" dirty="0"/>
              <a:t>Current dollar cash flows must be discounted by the nominal interest rate</a:t>
            </a:r>
          </a:p>
          <a:p>
            <a:pPr lvl="1"/>
            <a:r>
              <a:rPr lang="en-US" altLang="en-US" sz="2800" dirty="0"/>
              <a:t>Real cash flows must be discounted by the real interest rate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349671"/>
      </p:ext>
    </p:extLst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z="3200" dirty="0"/>
              <a:t>Future Values and Compound Interest </a:t>
            </a:r>
            <a:r>
              <a:rPr lang="en-US" altLang="en-US" sz="1600" dirty="0"/>
              <a:t>(4 of 8)</a:t>
            </a: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16002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altLang="en-US" sz="3200" b="1" i="1" u="sng" dirty="0"/>
              <a:t>Example — Compound Interest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altLang="en-US" sz="2800" i="1" dirty="0"/>
              <a:t>Interest earned at a rate of 6% for five years on the previous year’s balance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2400" y="3200400"/>
                <a:ext cx="8763000" cy="567887"/>
              </a:xfrm>
              <a:prstGeom prst="round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/>
                        <m:t>Interest</m:t>
                      </m:r>
                      <m:r>
                        <m:rPr>
                          <m:nor/>
                        </m:rPr>
                        <a:rPr lang="en-US" sz="2800" b="0" i="0" smtClean="0"/>
                        <m:t> </m:t>
                      </m:r>
                      <m:r>
                        <m:rPr>
                          <m:nor/>
                        </m:rPr>
                        <a:rPr lang="en-US" sz="2800" b="0" i="0" smtClean="0"/>
                        <m:t>earned</m:t>
                      </m:r>
                      <m:r>
                        <m:rPr>
                          <m:nor/>
                        </m:rPr>
                        <a:rPr lang="en-US" sz="2800" b="0" i="0" smtClean="0"/>
                        <m:t> </m:t>
                      </m:r>
                      <m:r>
                        <m:rPr>
                          <m:nor/>
                        </m:rPr>
                        <a:rPr lang="en-US" sz="2800" b="0" i="0" smtClean="0"/>
                        <m:t>per</m:t>
                      </m:r>
                      <m:r>
                        <m:rPr>
                          <m:nor/>
                        </m:rPr>
                        <a:rPr lang="en-US" sz="2800" b="0" i="0" smtClean="0"/>
                        <m:t> </m:t>
                      </m:r>
                      <m:r>
                        <m:rPr>
                          <m:nor/>
                        </m:rPr>
                        <a:rPr lang="en-US" sz="2800" b="0" i="0" smtClean="0"/>
                        <m:t>year</m:t>
                      </m:r>
                      <m:r>
                        <m:rPr>
                          <m:nor/>
                        </m:rPr>
                        <a:rPr lang="en-US" sz="2800" b="0" i="0" smtClean="0"/>
                        <m:t> = </m:t>
                      </m:r>
                      <m:r>
                        <m:rPr>
                          <m:nor/>
                        </m:rPr>
                        <a:rPr lang="en-US" sz="2800" b="0" i="0" smtClean="0"/>
                        <m:t>prior</m:t>
                      </m:r>
                      <m:r>
                        <m:rPr>
                          <m:nor/>
                        </m:rPr>
                        <a:rPr lang="en-US" sz="2800" b="0" i="0" smtClean="0"/>
                        <m:t> </m:t>
                      </m:r>
                      <m:r>
                        <m:rPr>
                          <m:nor/>
                        </m:rPr>
                        <a:rPr lang="en-US" sz="2800" b="0" i="0" smtClean="0"/>
                        <m:t>year</m:t>
                      </m:r>
                      <m:r>
                        <m:rPr>
                          <m:nor/>
                        </m:rPr>
                        <a:rPr lang="en-US" sz="2800" b="0" i="0" smtClean="0"/>
                        <m:t> </m:t>
                      </m:r>
                      <m:r>
                        <m:rPr>
                          <m:nor/>
                        </m:rPr>
                        <a:rPr lang="en-US" sz="2800" b="0" i="0" smtClean="0"/>
                        <m:t>balance</m:t>
                      </m:r>
                      <m:r>
                        <m:rPr>
                          <m:nor/>
                        </m:rPr>
                        <a:rPr lang="en-US" sz="2800" b="0" i="0" smtClean="0"/>
                        <m:t> </m:t>
                      </m:r>
                      <m:r>
                        <m:rPr>
                          <m:nor/>
                        </m:rPr>
                        <a:rPr lang="en-US" sz="2800" b="0" i="0" smtClean="0">
                          <a:ea typeface="Cambria Math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2800" b="0" i="0" smtClean="0">
                          <a:ea typeface="Cambria Math"/>
                        </a:rPr>
                        <m:t> .06</m:t>
                      </m:r>
                    </m:oMath>
                  </m:oMathPara>
                </a14:m>
                <a:endParaRPr lang="en-US" sz="2800" baseline="30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200400"/>
                <a:ext cx="8763000" cy="56788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7785725"/>
      </p:ext>
    </p:extLst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z="3200" dirty="0"/>
              <a:t>Future Values and Compound Interest </a:t>
            </a:r>
            <a:r>
              <a:rPr lang="en-US" altLang="en-US" sz="1600" dirty="0"/>
              <a:t>(5 of 8)</a:t>
            </a:r>
            <a:endParaRPr lang="en-US" alt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16002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altLang="en-US" sz="3200" b="1" i="1" u="sng" dirty="0"/>
              <a:t>Example — Compound Interest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altLang="en-US" sz="2800" i="1" dirty="0"/>
              <a:t>Interest earned at a rate of 6% for five years on the previous year’s balance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171175" y="3082733"/>
          <a:ext cx="8801650" cy="164592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6693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57200">
                <a:tc gridSpan="7">
                  <a:txBody>
                    <a:bodyPr/>
                    <a:lstStyle/>
                    <a:p>
                      <a:pPr algn="ctr"/>
                      <a:r>
                        <a:rPr lang="en-US" sz="2000" u="sng" dirty="0">
                          <a:latin typeface="Calibri" panose="020F0502020204030204" pitchFamily="34" charset="0"/>
                        </a:rPr>
                        <a:t>Today</a:t>
                      </a:r>
                      <a:r>
                        <a:rPr lang="en-US" sz="2000" baseline="0" dirty="0">
                          <a:latin typeface="Calibri" panose="020F0502020204030204" pitchFamily="34" charset="0"/>
                        </a:rPr>
                        <a:t>                                    </a:t>
                      </a:r>
                      <a:r>
                        <a:rPr lang="en-US" sz="2000" u="sng" dirty="0">
                          <a:latin typeface="Calibri" panose="020F0502020204030204" pitchFamily="34" charset="0"/>
                        </a:rPr>
                        <a:t>Future Years</a:t>
                      </a:r>
                      <a:endParaRPr lang="en-US" sz="2000" b="1" u="sng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u="non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1C9C8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5C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C9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u="non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1C9C8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5C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C9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u="non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1C9C8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5C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C9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u="non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1C9C8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5C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C9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u="non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1C9C8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5C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C9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u="sng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>
                          <a:latin typeface="Calibri" panose="020F0502020204030204" pitchFamily="34" charset="0"/>
                        </a:rPr>
                        <a:t>1</a:t>
                      </a:r>
                      <a:endParaRPr lang="en-US" sz="2000" b="1" u="non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>
                          <a:latin typeface="Calibri" panose="020F0502020204030204" pitchFamily="34" charset="0"/>
                        </a:rPr>
                        <a:t>2</a:t>
                      </a:r>
                      <a:endParaRPr lang="en-US" sz="2000" b="1" u="non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>
                          <a:latin typeface="Calibri" panose="020F0502020204030204" pitchFamily="34" charset="0"/>
                        </a:rPr>
                        <a:t>3</a:t>
                      </a:r>
                      <a:endParaRPr lang="en-US" sz="2000" b="1" u="non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>
                          <a:latin typeface="Calibri" panose="020F0502020204030204" pitchFamily="34" charset="0"/>
                        </a:rPr>
                        <a:t>4</a:t>
                      </a:r>
                      <a:endParaRPr lang="en-US" sz="2000" b="1" u="non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>
                          <a:latin typeface="Calibri" panose="020F0502020204030204" pitchFamily="34" charset="0"/>
                        </a:rPr>
                        <a:t>5</a:t>
                      </a:r>
                      <a:endParaRPr lang="en-US" sz="2000" b="1" u="non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alibri" panose="020F0502020204030204" pitchFamily="34" charset="0"/>
                        </a:rPr>
                        <a:t>Interest Earned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libri" panose="020F0502020204030204" pitchFamily="34" charset="0"/>
                        </a:rPr>
                        <a:t>6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libri" panose="020F0502020204030204" pitchFamily="34" charset="0"/>
                        </a:rPr>
                        <a:t>6.36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libri" panose="020F0502020204030204" pitchFamily="34" charset="0"/>
                        </a:rPr>
                        <a:t>6.74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</a:rPr>
                        <a:t>7.15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</a:rPr>
                        <a:t>7.57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alibri" panose="020F0502020204030204" pitchFamily="34" charset="0"/>
                        </a:rPr>
                        <a:t>Value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</a:rPr>
                        <a:t>100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</a:rPr>
                        <a:t>106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</a:rPr>
                        <a:t>112.36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</a:rPr>
                        <a:t>119.10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</a:rPr>
                        <a:t>126.25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</a:rPr>
                        <a:t>133.82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467327" y="5067351"/>
                <a:ext cx="6172200" cy="567887"/>
              </a:xfrm>
              <a:prstGeom prst="round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/>
                        <m:t>Value</m:t>
                      </m:r>
                      <m:r>
                        <m:rPr>
                          <m:nor/>
                        </m:rPr>
                        <a:rPr lang="en-US" sz="2800" b="0" i="0" smtClean="0"/>
                        <m:t> </m:t>
                      </m:r>
                      <m:r>
                        <m:rPr>
                          <m:nor/>
                        </m:rPr>
                        <a:rPr lang="en-US" sz="2800" b="0" i="0" smtClean="0"/>
                        <m:t>at</m:t>
                      </m:r>
                      <m:r>
                        <m:rPr>
                          <m:nor/>
                        </m:rPr>
                        <a:rPr lang="en-US" sz="2800" b="0" i="0" smtClean="0"/>
                        <m:t> </m:t>
                      </m:r>
                      <m:r>
                        <m:rPr>
                          <m:nor/>
                        </m:rPr>
                        <a:rPr lang="en-US" sz="2800" b="0" i="0" smtClean="0"/>
                        <m:t>the</m:t>
                      </m:r>
                      <m:r>
                        <m:rPr>
                          <m:nor/>
                        </m:rPr>
                        <a:rPr lang="en-US" sz="2800" b="0" i="0" smtClean="0"/>
                        <m:t> </m:t>
                      </m:r>
                      <m:r>
                        <m:rPr>
                          <m:nor/>
                        </m:rPr>
                        <a:rPr lang="en-US" sz="2800" b="0" i="0" smtClean="0"/>
                        <m:t>end</m:t>
                      </m:r>
                      <m:r>
                        <m:rPr>
                          <m:nor/>
                        </m:rPr>
                        <a:rPr lang="en-US" sz="2800" b="0" i="0" smtClean="0"/>
                        <m:t> </m:t>
                      </m:r>
                      <m:r>
                        <m:rPr>
                          <m:nor/>
                        </m:rPr>
                        <a:rPr lang="en-US" sz="2800" b="0" i="0" smtClean="0"/>
                        <m:t>of</m:t>
                      </m:r>
                      <m:r>
                        <m:rPr>
                          <m:nor/>
                        </m:rPr>
                        <a:rPr lang="en-US" sz="2800" b="0" i="0" smtClean="0"/>
                        <m:t> </m:t>
                      </m:r>
                      <m:r>
                        <m:rPr>
                          <m:nor/>
                        </m:rPr>
                        <a:rPr lang="en-US" sz="2800" b="0" i="0" smtClean="0"/>
                        <m:t>Year</m:t>
                      </m:r>
                      <m:r>
                        <m:rPr>
                          <m:nor/>
                        </m:rPr>
                        <a:rPr lang="en-US" sz="2800" b="0" i="0" smtClean="0"/>
                        <m:t> 5 = $133.82</m:t>
                      </m:r>
                    </m:oMath>
                  </m:oMathPara>
                </a14:m>
                <a:endParaRPr lang="en-US" sz="2800" baseline="30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327" y="5067351"/>
                <a:ext cx="6172200" cy="56788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1202579"/>
      </p:ext>
    </p:extLst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600" dirty="0"/>
              <a:t>Future Values and Compound Interest </a:t>
            </a:r>
            <a:r>
              <a:rPr lang="en-US" altLang="en-US" sz="1800" dirty="0"/>
              <a:t>(6 of 8)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/>
              <a:t>Future Value = FV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09799" y="2514600"/>
                <a:ext cx="4724401" cy="700973"/>
              </a:xfrm>
              <a:prstGeom prst="round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/>
                        <m:t>FV</m:t>
                      </m:r>
                      <m:r>
                        <m:rPr>
                          <m:nor/>
                        </m:rPr>
                        <a:rPr lang="en-US" sz="3600" b="0" i="0" smtClean="0"/>
                        <m:t> = $100 </m:t>
                      </m:r>
                      <m:r>
                        <m:rPr>
                          <m:nor/>
                        </m:rPr>
                        <a:rPr lang="en-US" sz="3600" b="0" i="0" smtClean="0">
                          <a:ea typeface="Cambria Math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3600" b="0" i="0" smtClean="0"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en-US" sz="3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600" b="0" i="0" smtClean="0">
                              <a:ea typeface="Cambria Math"/>
                            </a:rPr>
                            <m:t>1 + </m:t>
                          </m:r>
                          <m:r>
                            <m:rPr>
                              <m:nor/>
                            </m:rPr>
                            <a:rPr lang="en-US" sz="3600" b="0" i="1" smtClean="0">
                              <a:ea typeface="Cambria Math"/>
                            </a:rPr>
                            <m:t>r</m:t>
                          </m:r>
                        </m:e>
                      </m:d>
                      <m:r>
                        <m:rPr>
                          <m:nor/>
                        </m:rPr>
                        <a:rPr lang="en-US" sz="3600" b="0" i="1" baseline="30000" smtClean="0">
                          <a:ea typeface="Cambria Math"/>
                        </a:rPr>
                        <m:t>t</m:t>
                      </m:r>
                    </m:oMath>
                  </m:oMathPara>
                </a14:m>
                <a:endParaRPr lang="en-US" sz="3600" i="1" baseline="30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799" y="2514600"/>
                <a:ext cx="4724401" cy="70097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38431"/>
      </p:ext>
    </p:extLst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Future Values and Compound Interest </a:t>
            </a:r>
            <a:r>
              <a:rPr lang="en-US" altLang="en-US" sz="1600" dirty="0"/>
              <a:t>(7 of 8)</a:t>
            </a:r>
            <a:endParaRPr lang="en-US" altLang="en-US" dirty="0"/>
          </a:p>
        </p:txBody>
      </p:sp>
      <p:sp>
        <p:nvSpPr>
          <p:cNvPr id="1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3200" b="1" i="1" u="sng" dirty="0"/>
              <a:t>Example — FV</a:t>
            </a:r>
          </a:p>
          <a:p>
            <a:pPr marL="457200" lvl="1" indent="0">
              <a:buNone/>
            </a:pPr>
            <a:r>
              <a:rPr lang="en-US" altLang="en-US" sz="2800" i="1" dirty="0"/>
              <a:t>What is the future value of $100 if interest is compounded annually at a rate of 6% for five years?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0" y="4360142"/>
                <a:ext cx="9144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b="0" i="0" smtClean="0">
                        <a:latin typeface="+mn-lt"/>
                      </a:rPr>
                      <m:t>FV</m:t>
                    </m:r>
                    <m:r>
                      <m:rPr>
                        <m:nor/>
                      </m:rPr>
                      <a:rPr lang="en-US" sz="3600" b="0" i="0" smtClean="0">
                        <a:latin typeface="+mn-lt"/>
                      </a:rPr>
                      <m:t> = $100 </m:t>
                    </m:r>
                    <m:r>
                      <m:rPr>
                        <m:nor/>
                      </m:rPr>
                      <a:rPr lang="en-US" sz="3600" b="0" i="0" smtClean="0">
                        <a:latin typeface="+mn-lt"/>
                        <a:ea typeface="Cambria Math"/>
                      </a:rPr>
                      <m:t>×</m:t>
                    </m:r>
                    <m:r>
                      <m:rPr>
                        <m:nor/>
                      </m:rPr>
                      <a:rPr lang="en-US" sz="3600" b="0" i="0" smtClean="0">
                        <a:latin typeface="+mn-lt"/>
                        <a:ea typeface="Cambria Math"/>
                      </a:rPr>
                      <m:t> </m:t>
                    </m:r>
                    <m:d>
                      <m:dPr>
                        <m:ctrlPr>
                          <a:rPr lang="en-US" sz="36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3600" b="0" i="0" smtClean="0">
                            <a:latin typeface="+mn-lt"/>
                            <a:ea typeface="Cambria Math"/>
                          </a:rPr>
                          <m:t>1 + .06</m:t>
                        </m:r>
                      </m:e>
                    </m:d>
                    <m:r>
                      <m:rPr>
                        <m:nor/>
                      </m:rPr>
                      <a:rPr lang="en-US" sz="3600" b="0" i="0" baseline="30000" smtClean="0">
                        <a:latin typeface="+mn-lt"/>
                        <a:ea typeface="Cambria Math"/>
                      </a:rPr>
                      <m:t>5 </m:t>
                    </m:r>
                  </m:oMath>
                </a14:m>
                <a:r>
                  <a:rPr lang="en-US" sz="3600" dirty="0">
                    <a:latin typeface="+mn-lt"/>
                  </a:rPr>
                  <a:t>= $133.82</a:t>
                </a:r>
                <a:endParaRPr lang="en-US" sz="3600" baseline="300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360142"/>
                <a:ext cx="9144000" cy="646331"/>
              </a:xfrm>
              <a:prstGeom prst="rect">
                <a:avLst/>
              </a:prstGeom>
              <a:blipFill>
                <a:blip r:embed="rId3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115026" y="3411255"/>
                <a:ext cx="4876801" cy="700973"/>
              </a:xfrm>
              <a:prstGeom prst="round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/>
                        <m:t>FV</m:t>
                      </m:r>
                      <m:r>
                        <m:rPr>
                          <m:nor/>
                        </m:rPr>
                        <a:rPr lang="en-US" sz="3600" b="0" i="0" smtClean="0"/>
                        <m:t> = $100 </m:t>
                      </m:r>
                      <m:r>
                        <m:rPr>
                          <m:nor/>
                        </m:rPr>
                        <a:rPr lang="en-US" sz="3600" b="0" i="0" smtClean="0">
                          <a:ea typeface="Cambria Math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3600" b="0" i="0" smtClean="0"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en-US" sz="3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600" b="0" i="0" smtClean="0">
                              <a:ea typeface="Cambria Math"/>
                            </a:rPr>
                            <m:t>1 + </m:t>
                          </m:r>
                          <m:r>
                            <m:rPr>
                              <m:nor/>
                            </m:rPr>
                            <a:rPr lang="en-US" sz="3600" b="0" i="1" smtClean="0">
                              <a:ea typeface="Cambria Math"/>
                            </a:rPr>
                            <m:t>r</m:t>
                          </m:r>
                        </m:e>
                      </m:d>
                      <m:r>
                        <m:rPr>
                          <m:nor/>
                        </m:rPr>
                        <a:rPr lang="en-US" sz="3600" b="0" i="1" baseline="30000" smtClean="0">
                          <a:ea typeface="Cambria Math"/>
                        </a:rPr>
                        <m:t>t</m:t>
                      </m:r>
                    </m:oMath>
                  </m:oMathPara>
                </a14:m>
                <a:endParaRPr lang="en-US" sz="3600" i="1" baseline="30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5026" y="3411255"/>
                <a:ext cx="4876801" cy="70097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1436074"/>
      </p:ext>
    </p:extLst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BMM4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MM4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M4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M4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M4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M4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M4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M4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1609</TotalTime>
  <Pages>8923980</Pages>
  <Words>2949</Words>
  <Application>Microsoft Office PowerPoint</Application>
  <PresentationFormat>Ekran Gösterisi (4:3)</PresentationFormat>
  <Paragraphs>448</Paragraphs>
  <Slides>56</Slides>
  <Notes>51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56</vt:i4>
      </vt:variant>
    </vt:vector>
  </HeadingPairs>
  <TitlesOfParts>
    <vt:vector size="58" baseType="lpstr">
      <vt:lpstr>BMM4e</vt:lpstr>
      <vt:lpstr>Equation</vt:lpstr>
      <vt:lpstr>PowerPoint Sunusu</vt:lpstr>
      <vt:lpstr>Topics Covered</vt:lpstr>
      <vt:lpstr>Future Values and Compound Interest (1 of 8)</vt:lpstr>
      <vt:lpstr>Future Values and Compound Interest (2 of 8)</vt:lpstr>
      <vt:lpstr>Future Values and Compound Interest (3 of 8)</vt:lpstr>
      <vt:lpstr>Future Values and Compound Interest (4 of 8)</vt:lpstr>
      <vt:lpstr>Future Values and Compound Interest (5 of 8)</vt:lpstr>
      <vt:lpstr>Future Values and Compound Interest (6 of 8)</vt:lpstr>
      <vt:lpstr>Future Values and Compound Interest (7 of 8)</vt:lpstr>
      <vt:lpstr>Future Values and Compound Interest (8 of 8)</vt:lpstr>
      <vt:lpstr>Manhattan Island Sale</vt:lpstr>
      <vt:lpstr>Present Values (1 of 7)</vt:lpstr>
      <vt:lpstr>Present Values (2 of 7)</vt:lpstr>
      <vt:lpstr>Present Values (3 of 7)</vt:lpstr>
      <vt:lpstr>Present Values (4 of 7)</vt:lpstr>
      <vt:lpstr>Present Values (5 of 7)</vt:lpstr>
      <vt:lpstr>Present Values (6 of 7)</vt:lpstr>
      <vt:lpstr>Present Values (7 of 7) </vt:lpstr>
      <vt:lpstr>Time Value of Money (Applications) (1 of 3)</vt:lpstr>
      <vt:lpstr>Time Value of Money (Applications) (2 of 3)</vt:lpstr>
      <vt:lpstr>Time Value of Money (Applications) (3 of 3)</vt:lpstr>
      <vt:lpstr>Future Value of Multiple Cash Flows</vt:lpstr>
      <vt:lpstr>Present Value of Multiple Cash Flows (1 of 3)</vt:lpstr>
      <vt:lpstr>Present Value of Multiple Cash Flows (2 of 3)</vt:lpstr>
      <vt:lpstr>Present Value of Multiple Cash Flows (3 of 3)</vt:lpstr>
      <vt:lpstr>Calculations: Part 1 – Spreadsheets</vt:lpstr>
      <vt:lpstr>Calculations: Part 1 – Financial Calculators (1 of 3)</vt:lpstr>
      <vt:lpstr>Calculations: Part 1 – Financial Calculators (2 of 3)</vt:lpstr>
      <vt:lpstr>Calculations: Part 1 – Financial Calculators (3 of 3)</vt:lpstr>
      <vt:lpstr>Perpetuities and Annuities (1 of 12)</vt:lpstr>
      <vt:lpstr>Perpetuities and Annuities (2 of 12)</vt:lpstr>
      <vt:lpstr>Perpetuities and Annuities (3 of 12)</vt:lpstr>
      <vt:lpstr>Perpetuities and Annuities (4 of 12)</vt:lpstr>
      <vt:lpstr>Perpetuities and Annuities (5 of 12)</vt:lpstr>
      <vt:lpstr>Perpetuities and Annuities (6 of 12)</vt:lpstr>
      <vt:lpstr>Perpetuities and Annuities (7 of 12)</vt:lpstr>
      <vt:lpstr>Perpetuities and Annuities (8 of 12)</vt:lpstr>
      <vt:lpstr>Perpetuities and Annuities (9 of 12)</vt:lpstr>
      <vt:lpstr>Perpetuities and Annuities (10 of 12)</vt:lpstr>
      <vt:lpstr>Perpetuities and Annuities (11 of 12)</vt:lpstr>
      <vt:lpstr>Perpetuities and Annuities (12 of 12)</vt:lpstr>
      <vt:lpstr>Annuities Due (1 of 2)</vt:lpstr>
      <vt:lpstr>Annuities Due (2 of 2)</vt:lpstr>
      <vt:lpstr>Calculations: Part 2 – Financial Calculators (1 of 2)</vt:lpstr>
      <vt:lpstr>Calculations: Part 2 – Financial Calculators (2 of 2)</vt:lpstr>
      <vt:lpstr>Calculations: Part 2 – Spreadsheets</vt:lpstr>
      <vt:lpstr>Effective Interest Rates (1 of 3)</vt:lpstr>
      <vt:lpstr>Effective Interest Rates (2 of 3)</vt:lpstr>
      <vt:lpstr>Effective Interest Rates (3 of 3)</vt:lpstr>
      <vt:lpstr>EAR and Financial Calculators</vt:lpstr>
      <vt:lpstr>APR and Financial Calculators</vt:lpstr>
      <vt:lpstr>Inflation (1 of 5)</vt:lpstr>
      <vt:lpstr>Inflation (2 of 5)</vt:lpstr>
      <vt:lpstr>Inflation (3 of 5)</vt:lpstr>
      <vt:lpstr>Inflation (4 of 5)</vt:lpstr>
      <vt:lpstr>Inflation (5 of 5)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Firm and  The Financial Manager</dc:title>
  <dc:creator>Matt Will</dc:creator>
  <cp:lastModifiedBy>Gözde Elbir</cp:lastModifiedBy>
  <cp:revision>319</cp:revision>
  <dcterms:created xsi:type="dcterms:W3CDTF">1997-10-06T19:15:22Z</dcterms:created>
  <dcterms:modified xsi:type="dcterms:W3CDTF">2019-10-17T05:34:07Z</dcterms:modified>
</cp:coreProperties>
</file>