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vml" ContentType="application/vnd.openxmlformats-officedocument.vmlDrawing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2" r:id="rId1"/>
  </p:sldMasterIdLst>
  <p:notesMasterIdLst>
    <p:notesMasterId r:id="rId28"/>
  </p:notesMasterIdLst>
  <p:handoutMasterIdLst>
    <p:handoutMasterId r:id="rId29"/>
  </p:handoutMasterIdLst>
  <p:sldIdLst>
    <p:sldId id="285" r:id="rId2"/>
    <p:sldId id="259" r:id="rId3"/>
    <p:sldId id="262" r:id="rId4"/>
    <p:sldId id="263" r:id="rId5"/>
    <p:sldId id="286" r:id="rId6"/>
    <p:sldId id="264" r:id="rId7"/>
    <p:sldId id="265" r:id="rId8"/>
    <p:sldId id="261" r:id="rId9"/>
    <p:sldId id="266" r:id="rId10"/>
    <p:sldId id="267" r:id="rId11"/>
    <p:sldId id="268" r:id="rId12"/>
    <p:sldId id="269" r:id="rId13"/>
    <p:sldId id="276" r:id="rId14"/>
    <p:sldId id="277" r:id="rId15"/>
    <p:sldId id="272" r:id="rId16"/>
    <p:sldId id="270" r:id="rId17"/>
    <p:sldId id="271" r:id="rId18"/>
    <p:sldId id="273" r:id="rId19"/>
    <p:sldId id="274" r:id="rId20"/>
    <p:sldId id="275" r:id="rId21"/>
    <p:sldId id="278" r:id="rId22"/>
    <p:sldId id="287" r:id="rId23"/>
    <p:sldId id="280" r:id="rId24"/>
    <p:sldId id="281" r:id="rId25"/>
    <p:sldId id="282" r:id="rId26"/>
    <p:sldId id="283" r:id="rId27"/>
  </p:sldIdLst>
  <p:sldSz cx="9144000" cy="6858000" type="screen4x3"/>
  <p:notesSz cx="6858000" cy="91440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ADD7D6"/>
    <a:srgbClr val="BDBDFF"/>
    <a:srgbClr val="FF3200"/>
    <a:srgbClr val="91C9C8"/>
    <a:srgbClr val="C7E3E2"/>
    <a:srgbClr val="000000"/>
    <a:srgbClr val="FFFFFF"/>
    <a:srgbClr val="458B8A"/>
    <a:srgbClr val="C05023"/>
    <a:srgbClr val="F8E1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43" autoAdjust="0"/>
    <p:restoredTop sz="95407" autoAdjust="0"/>
  </p:normalViewPr>
  <p:slideViewPr>
    <p:cSldViewPr>
      <p:cViewPr varScale="1">
        <p:scale>
          <a:sx n="68" d="100"/>
          <a:sy n="68" d="100"/>
        </p:scale>
        <p:origin x="178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134949945416115E-2"/>
          <c:y val="0.14719934598339143"/>
          <c:w val="0.802728729705247"/>
          <c:h val="0.77663955939933749"/>
        </c:manualLayout>
      </c:layout>
      <c:pie3DChart>
        <c:varyColors val="1"/>
        <c:dLbls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134949945416115E-2"/>
          <c:y val="0.14719934598339143"/>
          <c:w val="0.802728729705247"/>
          <c:h val="0.77663955939933749"/>
        </c:manualLayout>
      </c:layout>
      <c:pie3DChart>
        <c:varyColors val="1"/>
        <c:ser>
          <c:idx val="0"/>
          <c:order val="0"/>
          <c:dLbls>
            <c:dLbl>
              <c:idx val="1"/>
              <c:layout>
                <c:manualLayout>
                  <c:x val="0"/>
                  <c:y val="-0.22131147540983601"/>
                </c:manualLayout>
              </c:layout>
              <c:numFmt formatCode="0.0%" sourceLinked="0"/>
              <c:spPr/>
              <c:txPr>
                <a:bodyPr/>
                <a:lstStyle/>
                <a:p>
                  <a:pPr>
                    <a:defRPr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defRPr>
                  </a:pPr>
                  <a:endParaRPr lang="tr-T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637-4CDC-8535-394A2658EF02}"/>
                </c:ext>
              </c:extLst>
            </c:dLbl>
            <c:dLbl>
              <c:idx val="3"/>
              <c:layout>
                <c:manualLayout>
                  <c:x val="-0.23880972289968178"/>
                  <c:y val="-8.1967213114754103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637-4CDC-8535-394A2658EF02}"/>
                </c:ext>
              </c:extLst>
            </c:dLbl>
            <c:dLbl>
              <c:idx val="4"/>
              <c:layout>
                <c:manualLayout>
                  <c:x val="7.4688175040066897E-3"/>
                  <c:y val="-0.1092896174863387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637-4CDC-8535-394A2658EF02}"/>
                </c:ext>
              </c:extLst>
            </c:dLbl>
            <c:dLbl>
              <c:idx val="6"/>
              <c:layout>
                <c:manualLayout>
                  <c:x val="-7.3641790351427312E-4"/>
                  <c:y val="0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637-4CDC-8535-394A2658EF02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>
                    <a:solidFill>
                      <a:schemeClr val="tx1">
                        <a:lumMod val="75000"/>
                        <a:lumOff val="25000"/>
                      </a:schemeClr>
                    </a:solidFill>
                  </a:defRPr>
                </a:pPr>
                <a:endParaRPr lang="tr-TR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'fig 2.3'!$A$2:$A$8</c:f>
              <c:strCache>
                <c:ptCount val="7"/>
                <c:pt idx="0">
                  <c:v>Households</c:v>
                </c:pt>
                <c:pt idx="1">
                  <c:v>Mutual funds, etc.</c:v>
                </c:pt>
                <c:pt idx="2">
                  <c:v>Pension funds</c:v>
                </c:pt>
                <c:pt idx="3">
                  <c:v>Insurance companies</c:v>
                </c:pt>
                <c:pt idx="4">
                  <c:v>Rest of world</c:v>
                </c:pt>
                <c:pt idx="5">
                  <c:v>Banks &amp; savings institutions </c:v>
                </c:pt>
                <c:pt idx="6">
                  <c:v>Other</c:v>
                </c:pt>
              </c:strCache>
            </c:strRef>
          </c:cat>
          <c:val>
            <c:numRef>
              <c:f>'fig 2.3'!$C$2:$C$8</c:f>
              <c:numCache>
                <c:formatCode>0.0%</c:formatCode>
                <c:ptCount val="7"/>
                <c:pt idx="0">
                  <c:v>4.2999999999999997E-2</c:v>
                </c:pt>
                <c:pt idx="1">
                  <c:v>0.248</c:v>
                </c:pt>
                <c:pt idx="2">
                  <c:v>0.107</c:v>
                </c:pt>
                <c:pt idx="3">
                  <c:v>0.23300000000000001</c:v>
                </c:pt>
                <c:pt idx="4">
                  <c:v>0.254</c:v>
                </c:pt>
                <c:pt idx="5">
                  <c:v>0.06</c:v>
                </c:pt>
                <c:pt idx="6">
                  <c:v>5.6000000000000001E-2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637-4CDC-8535-394A2658EF02}"/>
            </c:ext>
          </c:extLst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6423245766845522E-2"/>
          <c:y val="0.14719934598339143"/>
          <c:w val="0.802728729705247"/>
          <c:h val="0.77663955939933749"/>
        </c:manualLayout>
      </c:layout>
      <c:pie3DChart>
        <c:varyColors val="1"/>
        <c:dLbls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6423245766845522E-2"/>
          <c:y val="0.14719934598339143"/>
          <c:w val="0.802728729705247"/>
          <c:h val="0.77663955939933749"/>
        </c:manualLayout>
      </c:layout>
      <c:pie3DChart>
        <c:varyColors val="1"/>
        <c:ser>
          <c:idx val="0"/>
          <c:order val="0"/>
          <c:dLbls>
            <c:dLbl>
              <c:idx val="0"/>
              <c:layout>
                <c:manualLayout>
                  <c:x val="-4.5722713864306784E-2"/>
                  <c:y val="-9.836065573770491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3B1-4646-81AB-7FB1975F2520}"/>
                </c:ext>
              </c:extLst>
            </c:dLbl>
            <c:dLbl>
              <c:idx val="1"/>
              <c:layout>
                <c:manualLayout>
                  <c:x val="-0.20058997050147495"/>
                  <c:y val="0"/>
                </c:manualLayout>
              </c:layout>
              <c:numFmt formatCode="0.0%" sourceLinked="0"/>
              <c:spPr/>
              <c:txPr>
                <a:bodyPr/>
                <a:lstStyle/>
                <a:p>
                  <a:pPr>
                    <a:defRPr sz="16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defRPr>
                  </a:pPr>
                  <a:endParaRPr lang="tr-T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3B1-4646-81AB-7FB1975F2520}"/>
                </c:ext>
              </c:extLst>
            </c:dLbl>
            <c:dLbl>
              <c:idx val="2"/>
              <c:layout>
                <c:manualLayout>
                  <c:x val="0"/>
                  <c:y val="3.278688524590164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3B1-4646-81AB-7FB1975F2520}"/>
                </c:ext>
              </c:extLst>
            </c:dLbl>
            <c:dLbl>
              <c:idx val="3"/>
              <c:layout>
                <c:manualLayout>
                  <c:x val="-1.7401574803149605E-2"/>
                  <c:y val="-1.91256830601092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3B1-4646-81AB-7FB1975F2520}"/>
                </c:ext>
              </c:extLst>
            </c:dLbl>
            <c:dLbl>
              <c:idx val="4"/>
              <c:layout>
                <c:manualLayout>
                  <c:x val="3.1067637563003739E-2"/>
                  <c:y val="-4.511531345467062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3B1-4646-81AB-7FB1975F2520}"/>
                </c:ext>
              </c:extLst>
            </c:dLbl>
            <c:dLbl>
              <c:idx val="6"/>
              <c:layout>
                <c:manualLayout>
                  <c:x val="-7.3641790351427312E-4"/>
                  <c:y val="0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3B1-4646-81AB-7FB1975F2520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>
                    <a:solidFill>
                      <a:schemeClr val="tx1">
                        <a:lumMod val="75000"/>
                        <a:lumOff val="25000"/>
                      </a:schemeClr>
                    </a:solidFill>
                  </a:defRPr>
                </a:pPr>
                <a:endParaRPr lang="tr-TR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'fig 2.3'!$A$2:$A$7</c:f>
              <c:strCache>
                <c:ptCount val="6"/>
                <c:pt idx="0">
                  <c:v>Households</c:v>
                </c:pt>
                <c:pt idx="1">
                  <c:v>Mutual funds, etc.</c:v>
                </c:pt>
                <c:pt idx="2">
                  <c:v>Pension funds</c:v>
                </c:pt>
                <c:pt idx="3">
                  <c:v>Insurance companies</c:v>
                </c:pt>
                <c:pt idx="4">
                  <c:v>Rest of world</c:v>
                </c:pt>
                <c:pt idx="5">
                  <c:v>Other</c:v>
                </c:pt>
              </c:strCache>
            </c:strRef>
          </c:cat>
          <c:val>
            <c:numRef>
              <c:f>'fig 2.3'!$C$2:$C$7</c:f>
              <c:numCache>
                <c:formatCode>0.0%</c:formatCode>
                <c:ptCount val="6"/>
                <c:pt idx="0">
                  <c:v>0.372</c:v>
                </c:pt>
                <c:pt idx="1">
                  <c:v>0.26300000000000001</c:v>
                </c:pt>
                <c:pt idx="2">
                  <c:v>0.13800000000000001</c:v>
                </c:pt>
                <c:pt idx="3">
                  <c:v>5.8000000000000003E-2</c:v>
                </c:pt>
                <c:pt idx="4">
                  <c:v>0.16</c:v>
                </c:pt>
                <c:pt idx="5">
                  <c:v>8.9999999999999993E-3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3B1-4646-81AB-7FB1975F2520}"/>
            </c:ext>
          </c:extLst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CC2F9D-B303-4A9C-A2B6-131D369AD41F}" type="doc">
      <dgm:prSet loTypeId="urn:microsoft.com/office/officeart/2005/8/layout/vList5" loCatId="list" qsTypeId="urn:microsoft.com/office/officeart/2005/8/quickstyle/3d2" qsCatId="3D" csTypeId="urn:microsoft.com/office/officeart/2005/8/colors/accent6_3" csCatId="accent6" phldr="1"/>
      <dgm:spPr/>
      <dgm:t>
        <a:bodyPr/>
        <a:lstStyle/>
        <a:p>
          <a:endParaRPr lang="en-US"/>
        </a:p>
      </dgm:t>
    </dgm:pt>
    <dgm:pt modelId="{D2AA42D0-1E56-46CE-8051-9ECDB0B5468D}">
      <dgm:prSet phldrT="[Text]"/>
      <dgm:spPr>
        <a:solidFill>
          <a:schemeClr val="accent4">
            <a:lumMod val="40000"/>
            <a:lumOff val="60000"/>
          </a:schemeClr>
        </a:solidFill>
        <a:effectLst>
          <a:outerShdw blurRad="50800" dist="38100" dir="5400000" algn="t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/>
      </dgm:spPr>
      <dgm:t>
        <a:bodyPr/>
        <a:lstStyle/>
        <a:p>
          <a:r>
            <a:rPr lang="en-US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rPr>
            <a:t>Fixed-income market</a:t>
          </a:r>
        </a:p>
      </dgm:t>
    </dgm:pt>
    <dgm:pt modelId="{137BFC97-80D5-4194-9313-69F8C482755C}" type="parTrans" cxnId="{CC658B74-9D6B-45B5-96DB-5E82FF2BA114}">
      <dgm:prSet/>
      <dgm:spPr/>
      <dgm:t>
        <a:bodyPr/>
        <a:lstStyle/>
        <a:p>
          <a:endParaRPr lang="en-US">
            <a:solidFill>
              <a:schemeClr val="tx1">
                <a:lumMod val="85000"/>
                <a:lumOff val="15000"/>
              </a:schemeClr>
            </a:solidFill>
            <a:latin typeface="Calibri" panose="020F0502020204030204" pitchFamily="34" charset="0"/>
          </a:endParaRPr>
        </a:p>
      </dgm:t>
    </dgm:pt>
    <dgm:pt modelId="{D7EE3920-FFEF-49DB-A070-73BAC6AFFA58}" type="sibTrans" cxnId="{CC658B74-9D6B-45B5-96DB-5E82FF2BA114}">
      <dgm:prSet/>
      <dgm:spPr/>
      <dgm:t>
        <a:bodyPr/>
        <a:lstStyle/>
        <a:p>
          <a:endParaRPr lang="en-US">
            <a:solidFill>
              <a:schemeClr val="tx1">
                <a:lumMod val="85000"/>
                <a:lumOff val="15000"/>
              </a:schemeClr>
            </a:solidFill>
            <a:latin typeface="Calibri" panose="020F0502020204030204" pitchFamily="34" charset="0"/>
          </a:endParaRPr>
        </a:p>
      </dgm:t>
    </dgm:pt>
    <dgm:pt modelId="{ACD036CA-A084-4C7A-9184-CCC096199FAD}">
      <dgm:prSet phldrT="[Text]"/>
      <dgm:spPr>
        <a:solidFill>
          <a:srgbClr val="C7E3E2"/>
        </a:solidFill>
        <a:effectLst>
          <a:outerShdw blurRad="50800" dist="38100" dir="5400000" algn="t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B w="120650" h="57150" prst="relaxedInset"/>
          <a:contourClr>
            <a:schemeClr val="bg1"/>
          </a:contourClr>
        </a:sp3d>
      </dgm:spPr>
      <dgm:t>
        <a:bodyPr/>
        <a:lstStyle/>
        <a:p>
          <a:r>
            <a:rPr lang="en-US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rPr>
            <a:t>Market for debt securities</a:t>
          </a:r>
        </a:p>
      </dgm:t>
    </dgm:pt>
    <dgm:pt modelId="{1410F229-18C1-4183-B501-65D9E4CA4537}" type="parTrans" cxnId="{4B3C0A2D-6F63-4D23-A226-56529DD19FDF}">
      <dgm:prSet/>
      <dgm:spPr/>
      <dgm:t>
        <a:bodyPr/>
        <a:lstStyle/>
        <a:p>
          <a:endParaRPr lang="en-US">
            <a:solidFill>
              <a:schemeClr val="tx1">
                <a:lumMod val="85000"/>
                <a:lumOff val="15000"/>
              </a:schemeClr>
            </a:solidFill>
            <a:latin typeface="Calibri" panose="020F0502020204030204" pitchFamily="34" charset="0"/>
          </a:endParaRPr>
        </a:p>
      </dgm:t>
    </dgm:pt>
    <dgm:pt modelId="{F6C7A011-C3AA-42E8-A474-AF7E5ECFB137}" type="sibTrans" cxnId="{4B3C0A2D-6F63-4D23-A226-56529DD19FDF}">
      <dgm:prSet/>
      <dgm:spPr/>
      <dgm:t>
        <a:bodyPr/>
        <a:lstStyle/>
        <a:p>
          <a:endParaRPr lang="en-US">
            <a:solidFill>
              <a:schemeClr val="tx1">
                <a:lumMod val="85000"/>
                <a:lumOff val="15000"/>
              </a:schemeClr>
            </a:solidFill>
            <a:latin typeface="Calibri" panose="020F0502020204030204" pitchFamily="34" charset="0"/>
          </a:endParaRPr>
        </a:p>
      </dgm:t>
    </dgm:pt>
    <dgm:pt modelId="{9E4BF35F-B452-4EC5-A537-A75F22B698D9}">
      <dgm:prSet phldrT="[Text]"/>
      <dgm:spPr>
        <a:solidFill>
          <a:schemeClr val="accent4">
            <a:lumMod val="40000"/>
            <a:lumOff val="60000"/>
          </a:schemeClr>
        </a:solidFill>
        <a:effectLst>
          <a:outerShdw blurRad="50800" dist="38100" dir="5400000" algn="t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/>
      </dgm:spPr>
      <dgm:t>
        <a:bodyPr/>
        <a:lstStyle/>
        <a:p>
          <a:r>
            <a:rPr lang="en-US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rPr>
            <a:t>Capital market</a:t>
          </a:r>
        </a:p>
      </dgm:t>
    </dgm:pt>
    <dgm:pt modelId="{29CFBDF3-A855-42C2-BFB5-D00E215958E7}" type="parTrans" cxnId="{5FF11C32-48AA-4A53-9615-2F26DE09DA7F}">
      <dgm:prSet/>
      <dgm:spPr/>
      <dgm:t>
        <a:bodyPr/>
        <a:lstStyle/>
        <a:p>
          <a:endParaRPr lang="en-US">
            <a:solidFill>
              <a:schemeClr val="tx1">
                <a:lumMod val="85000"/>
                <a:lumOff val="15000"/>
              </a:schemeClr>
            </a:solidFill>
            <a:latin typeface="Calibri" panose="020F0502020204030204" pitchFamily="34" charset="0"/>
          </a:endParaRPr>
        </a:p>
      </dgm:t>
    </dgm:pt>
    <dgm:pt modelId="{DCA36DAA-02EB-42E0-8D2F-B5A03C19957E}" type="sibTrans" cxnId="{5FF11C32-48AA-4A53-9615-2F26DE09DA7F}">
      <dgm:prSet/>
      <dgm:spPr/>
      <dgm:t>
        <a:bodyPr/>
        <a:lstStyle/>
        <a:p>
          <a:endParaRPr lang="en-US">
            <a:solidFill>
              <a:schemeClr val="tx1">
                <a:lumMod val="85000"/>
                <a:lumOff val="15000"/>
              </a:schemeClr>
            </a:solidFill>
            <a:latin typeface="Calibri" panose="020F0502020204030204" pitchFamily="34" charset="0"/>
          </a:endParaRPr>
        </a:p>
      </dgm:t>
    </dgm:pt>
    <dgm:pt modelId="{F886158D-6A7B-4CE8-86A8-B5A6D0921083}">
      <dgm:prSet phldrT="[Text]"/>
      <dgm:spPr>
        <a:solidFill>
          <a:srgbClr val="C7E3E2"/>
        </a:solidFill>
        <a:effectLst>
          <a:outerShdw blurRad="50800" dist="38100" dir="5400000" algn="t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B w="120650" h="57150" prst="relaxedInset"/>
          <a:contourClr>
            <a:schemeClr val="bg1"/>
          </a:contourClr>
        </a:sp3d>
      </dgm:spPr>
      <dgm:t>
        <a:bodyPr/>
        <a:lstStyle/>
        <a:p>
          <a:r>
            <a:rPr lang="en-US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rPr>
            <a:t>Market for long-term financing</a:t>
          </a:r>
        </a:p>
      </dgm:t>
    </dgm:pt>
    <dgm:pt modelId="{3B3724EF-9A86-462D-99C7-BBED233D6920}" type="parTrans" cxnId="{93F95780-B2A8-4FCC-96CC-FD9A682F9C10}">
      <dgm:prSet/>
      <dgm:spPr/>
      <dgm:t>
        <a:bodyPr/>
        <a:lstStyle/>
        <a:p>
          <a:endParaRPr lang="en-US">
            <a:solidFill>
              <a:schemeClr val="tx1">
                <a:lumMod val="85000"/>
                <a:lumOff val="15000"/>
              </a:schemeClr>
            </a:solidFill>
            <a:latin typeface="Calibri" panose="020F0502020204030204" pitchFamily="34" charset="0"/>
          </a:endParaRPr>
        </a:p>
      </dgm:t>
    </dgm:pt>
    <dgm:pt modelId="{3E8D71A4-CD94-4B82-AA51-672983F411F8}" type="sibTrans" cxnId="{93F95780-B2A8-4FCC-96CC-FD9A682F9C10}">
      <dgm:prSet/>
      <dgm:spPr/>
      <dgm:t>
        <a:bodyPr/>
        <a:lstStyle/>
        <a:p>
          <a:endParaRPr lang="en-US">
            <a:solidFill>
              <a:schemeClr val="tx1">
                <a:lumMod val="85000"/>
                <a:lumOff val="15000"/>
              </a:schemeClr>
            </a:solidFill>
            <a:latin typeface="Calibri" panose="020F0502020204030204" pitchFamily="34" charset="0"/>
          </a:endParaRPr>
        </a:p>
      </dgm:t>
    </dgm:pt>
    <dgm:pt modelId="{54298DD5-B199-4BB6-9B18-3BB1F82AF7E5}">
      <dgm:prSet phldrT="[Text]"/>
      <dgm:spPr>
        <a:solidFill>
          <a:schemeClr val="accent4">
            <a:lumMod val="40000"/>
            <a:lumOff val="60000"/>
          </a:schemeClr>
        </a:solidFill>
        <a:effectLst>
          <a:outerShdw blurRad="50800" dist="38100" dir="5400000" algn="t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/>
      </dgm:spPr>
      <dgm:t>
        <a:bodyPr/>
        <a:lstStyle/>
        <a:p>
          <a:r>
            <a:rPr lang="en-US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rPr>
            <a:t>Money market</a:t>
          </a:r>
        </a:p>
      </dgm:t>
    </dgm:pt>
    <dgm:pt modelId="{6D8F4961-1D7E-4746-92B0-377327AB0A45}" type="parTrans" cxnId="{4B0AACB9-BE96-4562-89ED-F8E62A3227E1}">
      <dgm:prSet/>
      <dgm:spPr/>
      <dgm:t>
        <a:bodyPr/>
        <a:lstStyle/>
        <a:p>
          <a:endParaRPr lang="en-US">
            <a:solidFill>
              <a:schemeClr val="tx1">
                <a:lumMod val="85000"/>
                <a:lumOff val="15000"/>
              </a:schemeClr>
            </a:solidFill>
            <a:latin typeface="Calibri" panose="020F0502020204030204" pitchFamily="34" charset="0"/>
          </a:endParaRPr>
        </a:p>
      </dgm:t>
    </dgm:pt>
    <dgm:pt modelId="{28815064-E7E8-4129-B0D5-1EABD3E74918}" type="sibTrans" cxnId="{4B0AACB9-BE96-4562-89ED-F8E62A3227E1}">
      <dgm:prSet/>
      <dgm:spPr/>
      <dgm:t>
        <a:bodyPr/>
        <a:lstStyle/>
        <a:p>
          <a:endParaRPr lang="en-US">
            <a:solidFill>
              <a:schemeClr val="tx1">
                <a:lumMod val="85000"/>
                <a:lumOff val="15000"/>
              </a:schemeClr>
            </a:solidFill>
            <a:latin typeface="Calibri" panose="020F0502020204030204" pitchFamily="34" charset="0"/>
          </a:endParaRPr>
        </a:p>
      </dgm:t>
    </dgm:pt>
    <dgm:pt modelId="{3BC9C2FE-2298-48B2-9E5A-07C42713C2A1}">
      <dgm:prSet phldrT="[Text]"/>
      <dgm:spPr>
        <a:solidFill>
          <a:srgbClr val="C7E3E2"/>
        </a:solidFill>
        <a:effectLst>
          <a:outerShdw blurRad="50800" dist="38100" dir="5400000" algn="t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B w="120650" h="57150" prst="relaxedInset"/>
          <a:contourClr>
            <a:schemeClr val="bg1"/>
          </a:contourClr>
        </a:sp3d>
      </dgm:spPr>
      <dgm:t>
        <a:bodyPr/>
        <a:lstStyle/>
        <a:p>
          <a:r>
            <a:rPr lang="en-US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rPr>
            <a:t>Market for short-term financing (less than 1 year)</a:t>
          </a:r>
        </a:p>
      </dgm:t>
    </dgm:pt>
    <dgm:pt modelId="{99F725E5-493F-4635-99A3-8B7E0579EBAF}" type="parTrans" cxnId="{509ED2A2-15DF-4819-B456-5030C287A84E}">
      <dgm:prSet/>
      <dgm:spPr/>
      <dgm:t>
        <a:bodyPr/>
        <a:lstStyle/>
        <a:p>
          <a:endParaRPr lang="en-US">
            <a:solidFill>
              <a:schemeClr val="tx1">
                <a:lumMod val="85000"/>
                <a:lumOff val="15000"/>
              </a:schemeClr>
            </a:solidFill>
            <a:latin typeface="Calibri" panose="020F0502020204030204" pitchFamily="34" charset="0"/>
          </a:endParaRPr>
        </a:p>
      </dgm:t>
    </dgm:pt>
    <dgm:pt modelId="{37206BDA-DD1D-494D-BE79-9632BB861E14}" type="sibTrans" cxnId="{509ED2A2-15DF-4819-B456-5030C287A84E}">
      <dgm:prSet/>
      <dgm:spPr/>
      <dgm:t>
        <a:bodyPr/>
        <a:lstStyle/>
        <a:p>
          <a:endParaRPr lang="en-US">
            <a:solidFill>
              <a:schemeClr val="tx1">
                <a:lumMod val="85000"/>
                <a:lumOff val="15000"/>
              </a:schemeClr>
            </a:solidFill>
            <a:latin typeface="Calibri" panose="020F0502020204030204" pitchFamily="34" charset="0"/>
          </a:endParaRPr>
        </a:p>
      </dgm:t>
    </dgm:pt>
    <dgm:pt modelId="{11EFE98B-1D4A-4149-AAB7-3256C8265BD9}" type="pres">
      <dgm:prSet presAssocID="{20CC2F9D-B303-4A9C-A2B6-131D369AD41F}" presName="Name0" presStyleCnt="0">
        <dgm:presLayoutVars>
          <dgm:dir/>
          <dgm:animLvl val="lvl"/>
          <dgm:resizeHandles val="exact"/>
        </dgm:presLayoutVars>
      </dgm:prSet>
      <dgm:spPr/>
    </dgm:pt>
    <dgm:pt modelId="{900A11F4-5050-47E9-A9DD-275C7B7EA4A6}" type="pres">
      <dgm:prSet presAssocID="{D2AA42D0-1E56-46CE-8051-9ECDB0B5468D}" presName="linNode" presStyleCnt="0"/>
      <dgm:spPr/>
    </dgm:pt>
    <dgm:pt modelId="{351C285E-B4C1-4B54-B900-829A7922C797}" type="pres">
      <dgm:prSet presAssocID="{D2AA42D0-1E56-46CE-8051-9ECDB0B5468D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61680281-DAB2-4880-8044-22BB8679B686}" type="pres">
      <dgm:prSet presAssocID="{D2AA42D0-1E56-46CE-8051-9ECDB0B5468D}" presName="descendantText" presStyleLbl="alignAccFollowNode1" presStyleIdx="0" presStyleCnt="3">
        <dgm:presLayoutVars>
          <dgm:bulletEnabled val="1"/>
        </dgm:presLayoutVars>
      </dgm:prSet>
      <dgm:spPr/>
    </dgm:pt>
    <dgm:pt modelId="{553EF9EF-B7E8-446D-B990-856AB1FD403B}" type="pres">
      <dgm:prSet presAssocID="{D7EE3920-FFEF-49DB-A070-73BAC6AFFA58}" presName="sp" presStyleCnt="0"/>
      <dgm:spPr/>
    </dgm:pt>
    <dgm:pt modelId="{9CD8BBD0-7C63-4005-A148-1121E9E6DC1B}" type="pres">
      <dgm:prSet presAssocID="{9E4BF35F-B452-4EC5-A537-A75F22B698D9}" presName="linNode" presStyleCnt="0"/>
      <dgm:spPr/>
    </dgm:pt>
    <dgm:pt modelId="{090B2A73-640B-4AD5-934E-25931454DB4C}" type="pres">
      <dgm:prSet presAssocID="{9E4BF35F-B452-4EC5-A537-A75F22B698D9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B30B1F0B-3BE2-45FD-872D-3A537D5B4EF0}" type="pres">
      <dgm:prSet presAssocID="{9E4BF35F-B452-4EC5-A537-A75F22B698D9}" presName="descendantText" presStyleLbl="alignAccFollowNode1" presStyleIdx="1" presStyleCnt="3">
        <dgm:presLayoutVars>
          <dgm:bulletEnabled val="1"/>
        </dgm:presLayoutVars>
      </dgm:prSet>
      <dgm:spPr/>
    </dgm:pt>
    <dgm:pt modelId="{E76865CD-7954-46C3-8FEB-9A24F28AC2C1}" type="pres">
      <dgm:prSet presAssocID="{DCA36DAA-02EB-42E0-8D2F-B5A03C19957E}" presName="sp" presStyleCnt="0"/>
      <dgm:spPr/>
    </dgm:pt>
    <dgm:pt modelId="{2A044841-D206-41A5-9FFA-ADA74588C082}" type="pres">
      <dgm:prSet presAssocID="{54298DD5-B199-4BB6-9B18-3BB1F82AF7E5}" presName="linNode" presStyleCnt="0"/>
      <dgm:spPr/>
    </dgm:pt>
    <dgm:pt modelId="{63B90965-A6E5-4786-A7F7-46663CE64E4A}" type="pres">
      <dgm:prSet presAssocID="{54298DD5-B199-4BB6-9B18-3BB1F82AF7E5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85D6FA98-8525-47EB-B5D5-9D93D40E995E}" type="pres">
      <dgm:prSet presAssocID="{54298DD5-B199-4BB6-9B18-3BB1F82AF7E5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365AE807-3542-47E0-B1C7-2417331F775F}" type="presOf" srcId="{F886158D-6A7B-4CE8-86A8-B5A6D0921083}" destId="{B30B1F0B-3BE2-45FD-872D-3A537D5B4EF0}" srcOrd="0" destOrd="0" presId="urn:microsoft.com/office/officeart/2005/8/layout/vList5"/>
    <dgm:cxn modelId="{4B3C0A2D-6F63-4D23-A226-56529DD19FDF}" srcId="{D2AA42D0-1E56-46CE-8051-9ECDB0B5468D}" destId="{ACD036CA-A084-4C7A-9184-CCC096199FAD}" srcOrd="0" destOrd="0" parTransId="{1410F229-18C1-4183-B501-65D9E4CA4537}" sibTransId="{F6C7A011-C3AA-42E8-A474-AF7E5ECFB137}"/>
    <dgm:cxn modelId="{5FF11C32-48AA-4A53-9615-2F26DE09DA7F}" srcId="{20CC2F9D-B303-4A9C-A2B6-131D369AD41F}" destId="{9E4BF35F-B452-4EC5-A537-A75F22B698D9}" srcOrd="1" destOrd="0" parTransId="{29CFBDF3-A855-42C2-BFB5-D00E215958E7}" sibTransId="{DCA36DAA-02EB-42E0-8D2F-B5A03C19957E}"/>
    <dgm:cxn modelId="{CC658B74-9D6B-45B5-96DB-5E82FF2BA114}" srcId="{20CC2F9D-B303-4A9C-A2B6-131D369AD41F}" destId="{D2AA42D0-1E56-46CE-8051-9ECDB0B5468D}" srcOrd="0" destOrd="0" parTransId="{137BFC97-80D5-4194-9313-69F8C482755C}" sibTransId="{D7EE3920-FFEF-49DB-A070-73BAC6AFFA58}"/>
    <dgm:cxn modelId="{93F95780-B2A8-4FCC-96CC-FD9A682F9C10}" srcId="{9E4BF35F-B452-4EC5-A537-A75F22B698D9}" destId="{F886158D-6A7B-4CE8-86A8-B5A6D0921083}" srcOrd="0" destOrd="0" parTransId="{3B3724EF-9A86-462D-99C7-BBED233D6920}" sibTransId="{3E8D71A4-CD94-4B82-AA51-672983F411F8}"/>
    <dgm:cxn modelId="{47E6E58A-F2E5-467B-A139-7C3A67CA379A}" type="presOf" srcId="{D2AA42D0-1E56-46CE-8051-9ECDB0B5468D}" destId="{351C285E-B4C1-4B54-B900-829A7922C797}" srcOrd="0" destOrd="0" presId="urn:microsoft.com/office/officeart/2005/8/layout/vList5"/>
    <dgm:cxn modelId="{0E827299-0441-4828-9138-0D5EE7F003C3}" type="presOf" srcId="{20CC2F9D-B303-4A9C-A2B6-131D369AD41F}" destId="{11EFE98B-1D4A-4149-AAB7-3256C8265BD9}" srcOrd="0" destOrd="0" presId="urn:microsoft.com/office/officeart/2005/8/layout/vList5"/>
    <dgm:cxn modelId="{509ED2A2-15DF-4819-B456-5030C287A84E}" srcId="{54298DD5-B199-4BB6-9B18-3BB1F82AF7E5}" destId="{3BC9C2FE-2298-48B2-9E5A-07C42713C2A1}" srcOrd="0" destOrd="0" parTransId="{99F725E5-493F-4635-99A3-8B7E0579EBAF}" sibTransId="{37206BDA-DD1D-494D-BE79-9632BB861E14}"/>
    <dgm:cxn modelId="{4CFF3FB0-18BC-4366-95F4-0F80C1386B5D}" type="presOf" srcId="{3BC9C2FE-2298-48B2-9E5A-07C42713C2A1}" destId="{85D6FA98-8525-47EB-B5D5-9D93D40E995E}" srcOrd="0" destOrd="0" presId="urn:microsoft.com/office/officeart/2005/8/layout/vList5"/>
    <dgm:cxn modelId="{4B0AACB9-BE96-4562-89ED-F8E62A3227E1}" srcId="{20CC2F9D-B303-4A9C-A2B6-131D369AD41F}" destId="{54298DD5-B199-4BB6-9B18-3BB1F82AF7E5}" srcOrd="2" destOrd="0" parTransId="{6D8F4961-1D7E-4746-92B0-377327AB0A45}" sibTransId="{28815064-E7E8-4129-B0D5-1EABD3E74918}"/>
    <dgm:cxn modelId="{33D5BBDB-A7AF-45A6-AD30-BF49B0014524}" type="presOf" srcId="{9E4BF35F-B452-4EC5-A537-A75F22B698D9}" destId="{090B2A73-640B-4AD5-934E-25931454DB4C}" srcOrd="0" destOrd="0" presId="urn:microsoft.com/office/officeart/2005/8/layout/vList5"/>
    <dgm:cxn modelId="{D1233EE8-13F9-4CDB-899F-06051B7AB0B7}" type="presOf" srcId="{54298DD5-B199-4BB6-9B18-3BB1F82AF7E5}" destId="{63B90965-A6E5-4786-A7F7-46663CE64E4A}" srcOrd="0" destOrd="0" presId="urn:microsoft.com/office/officeart/2005/8/layout/vList5"/>
    <dgm:cxn modelId="{8ACCFDEA-60D3-4953-9EAA-673991B357E7}" type="presOf" srcId="{ACD036CA-A084-4C7A-9184-CCC096199FAD}" destId="{61680281-DAB2-4880-8044-22BB8679B686}" srcOrd="0" destOrd="0" presId="urn:microsoft.com/office/officeart/2005/8/layout/vList5"/>
    <dgm:cxn modelId="{BDF41C6E-B57E-45C3-92DB-E1137B2331AD}" type="presParOf" srcId="{11EFE98B-1D4A-4149-AAB7-3256C8265BD9}" destId="{900A11F4-5050-47E9-A9DD-275C7B7EA4A6}" srcOrd="0" destOrd="0" presId="urn:microsoft.com/office/officeart/2005/8/layout/vList5"/>
    <dgm:cxn modelId="{C9832F5F-DAB1-4F90-A53F-7C9CB61DFCDE}" type="presParOf" srcId="{900A11F4-5050-47E9-A9DD-275C7B7EA4A6}" destId="{351C285E-B4C1-4B54-B900-829A7922C797}" srcOrd="0" destOrd="0" presId="urn:microsoft.com/office/officeart/2005/8/layout/vList5"/>
    <dgm:cxn modelId="{32439ACF-0B60-483A-A625-3CBD7E9E3104}" type="presParOf" srcId="{900A11F4-5050-47E9-A9DD-275C7B7EA4A6}" destId="{61680281-DAB2-4880-8044-22BB8679B686}" srcOrd="1" destOrd="0" presId="urn:microsoft.com/office/officeart/2005/8/layout/vList5"/>
    <dgm:cxn modelId="{249F9CF2-E104-4B55-9F42-73F8D9D267BC}" type="presParOf" srcId="{11EFE98B-1D4A-4149-AAB7-3256C8265BD9}" destId="{553EF9EF-B7E8-446D-B990-856AB1FD403B}" srcOrd="1" destOrd="0" presId="urn:microsoft.com/office/officeart/2005/8/layout/vList5"/>
    <dgm:cxn modelId="{35A37323-C40C-425A-8C2D-850D7B81BD45}" type="presParOf" srcId="{11EFE98B-1D4A-4149-AAB7-3256C8265BD9}" destId="{9CD8BBD0-7C63-4005-A148-1121E9E6DC1B}" srcOrd="2" destOrd="0" presId="urn:microsoft.com/office/officeart/2005/8/layout/vList5"/>
    <dgm:cxn modelId="{F7636E11-9442-4255-9143-026AC3EA91DB}" type="presParOf" srcId="{9CD8BBD0-7C63-4005-A148-1121E9E6DC1B}" destId="{090B2A73-640B-4AD5-934E-25931454DB4C}" srcOrd="0" destOrd="0" presId="urn:microsoft.com/office/officeart/2005/8/layout/vList5"/>
    <dgm:cxn modelId="{18536C15-8DF7-40CB-87F1-0C2D6F264F36}" type="presParOf" srcId="{9CD8BBD0-7C63-4005-A148-1121E9E6DC1B}" destId="{B30B1F0B-3BE2-45FD-872D-3A537D5B4EF0}" srcOrd="1" destOrd="0" presId="urn:microsoft.com/office/officeart/2005/8/layout/vList5"/>
    <dgm:cxn modelId="{D54D84E6-9482-4F98-BD75-C7CD8F8AEDF2}" type="presParOf" srcId="{11EFE98B-1D4A-4149-AAB7-3256C8265BD9}" destId="{E76865CD-7954-46C3-8FEB-9A24F28AC2C1}" srcOrd="3" destOrd="0" presId="urn:microsoft.com/office/officeart/2005/8/layout/vList5"/>
    <dgm:cxn modelId="{1F2EA5DC-F2C3-47D0-9929-C770E3EDEB90}" type="presParOf" srcId="{11EFE98B-1D4A-4149-AAB7-3256C8265BD9}" destId="{2A044841-D206-41A5-9FFA-ADA74588C082}" srcOrd="4" destOrd="0" presId="urn:microsoft.com/office/officeart/2005/8/layout/vList5"/>
    <dgm:cxn modelId="{7013B6B5-78F3-4EFC-BD13-F1F8CD07D1AE}" type="presParOf" srcId="{2A044841-D206-41A5-9FFA-ADA74588C082}" destId="{63B90965-A6E5-4786-A7F7-46663CE64E4A}" srcOrd="0" destOrd="0" presId="urn:microsoft.com/office/officeart/2005/8/layout/vList5"/>
    <dgm:cxn modelId="{15D90B5D-746A-480F-8BCF-4E27D811C82B}" type="presParOf" srcId="{2A044841-D206-41A5-9FFA-ADA74588C082}" destId="{85D6FA98-8525-47EB-B5D5-9D93D40E995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CC2F9D-B303-4A9C-A2B6-131D369AD41F}" type="doc">
      <dgm:prSet loTypeId="urn:microsoft.com/office/officeart/2005/8/layout/vList2" loCatId="list" qsTypeId="urn:microsoft.com/office/officeart/2005/8/quickstyle/3d2" qsCatId="3D" csTypeId="urn:microsoft.com/office/officeart/2005/8/colors/accent6_3" csCatId="accent6" phldr="1"/>
      <dgm:spPr/>
      <dgm:t>
        <a:bodyPr/>
        <a:lstStyle/>
        <a:p>
          <a:endParaRPr lang="en-US"/>
        </a:p>
      </dgm:t>
    </dgm:pt>
    <dgm:pt modelId="{D2AA42D0-1E56-46CE-8051-9ECDB0B5468D}">
      <dgm:prSet phldrT="[Text]"/>
      <dgm:spPr>
        <a:solidFill>
          <a:schemeClr val="tx2">
            <a:lumMod val="40000"/>
            <a:lumOff val="60000"/>
          </a:schemeClr>
        </a:solidFill>
        <a:effectLst>
          <a:outerShdw blurRad="50800" dist="38100" dir="5400000" algn="t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/>
      </dgm:spPr>
      <dgm:t>
        <a:bodyPr/>
        <a:lstStyle/>
        <a:p>
          <a:r>
            <a:rPr lang="en-US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rPr>
            <a:t>Foreign exchange markets</a:t>
          </a:r>
        </a:p>
      </dgm:t>
    </dgm:pt>
    <dgm:pt modelId="{137BFC97-80D5-4194-9313-69F8C482755C}" type="parTrans" cxnId="{CC658B74-9D6B-45B5-96DB-5E82FF2BA114}">
      <dgm:prSet/>
      <dgm:spPr/>
      <dgm:t>
        <a:bodyPr/>
        <a:lstStyle/>
        <a:p>
          <a:endParaRPr lang="en-US">
            <a:solidFill>
              <a:schemeClr val="tx1">
                <a:lumMod val="85000"/>
                <a:lumOff val="15000"/>
              </a:schemeClr>
            </a:solidFill>
            <a:latin typeface="Calibri" panose="020F0502020204030204" pitchFamily="34" charset="0"/>
          </a:endParaRPr>
        </a:p>
      </dgm:t>
    </dgm:pt>
    <dgm:pt modelId="{D7EE3920-FFEF-49DB-A070-73BAC6AFFA58}" type="sibTrans" cxnId="{CC658B74-9D6B-45B5-96DB-5E82FF2BA114}">
      <dgm:prSet/>
      <dgm:spPr/>
      <dgm:t>
        <a:bodyPr/>
        <a:lstStyle/>
        <a:p>
          <a:endParaRPr lang="en-US">
            <a:solidFill>
              <a:schemeClr val="tx1">
                <a:lumMod val="85000"/>
                <a:lumOff val="15000"/>
              </a:schemeClr>
            </a:solidFill>
            <a:latin typeface="Calibri" panose="020F0502020204030204" pitchFamily="34" charset="0"/>
          </a:endParaRPr>
        </a:p>
      </dgm:t>
    </dgm:pt>
    <dgm:pt modelId="{ACD036CA-A084-4C7A-9184-CCC096199FAD}">
      <dgm:prSet phldrT="[Text]" custT="1"/>
      <dgm:spPr/>
      <dgm:t>
        <a:bodyPr/>
        <a:lstStyle/>
        <a:p>
          <a:r>
            <a:rPr lang="en-US" sz="28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rPr>
            <a:t>Chapter 22</a:t>
          </a:r>
        </a:p>
      </dgm:t>
    </dgm:pt>
    <dgm:pt modelId="{1410F229-18C1-4183-B501-65D9E4CA4537}" type="parTrans" cxnId="{4B3C0A2D-6F63-4D23-A226-56529DD19FDF}">
      <dgm:prSet/>
      <dgm:spPr/>
      <dgm:t>
        <a:bodyPr/>
        <a:lstStyle/>
        <a:p>
          <a:endParaRPr lang="en-US">
            <a:solidFill>
              <a:schemeClr val="tx1">
                <a:lumMod val="85000"/>
                <a:lumOff val="15000"/>
              </a:schemeClr>
            </a:solidFill>
            <a:latin typeface="Calibri" panose="020F0502020204030204" pitchFamily="34" charset="0"/>
          </a:endParaRPr>
        </a:p>
      </dgm:t>
    </dgm:pt>
    <dgm:pt modelId="{F6C7A011-C3AA-42E8-A474-AF7E5ECFB137}" type="sibTrans" cxnId="{4B3C0A2D-6F63-4D23-A226-56529DD19FDF}">
      <dgm:prSet/>
      <dgm:spPr/>
      <dgm:t>
        <a:bodyPr/>
        <a:lstStyle/>
        <a:p>
          <a:endParaRPr lang="en-US">
            <a:solidFill>
              <a:schemeClr val="tx1">
                <a:lumMod val="85000"/>
                <a:lumOff val="15000"/>
              </a:schemeClr>
            </a:solidFill>
            <a:latin typeface="Calibri" panose="020F0502020204030204" pitchFamily="34" charset="0"/>
          </a:endParaRPr>
        </a:p>
      </dgm:t>
    </dgm:pt>
    <dgm:pt modelId="{9E4BF35F-B452-4EC5-A537-A75F22B698D9}">
      <dgm:prSet phldrT="[Text]"/>
      <dgm:spPr>
        <a:solidFill>
          <a:schemeClr val="tx2">
            <a:lumMod val="40000"/>
            <a:lumOff val="60000"/>
          </a:schemeClr>
        </a:solidFill>
        <a:effectLst>
          <a:outerShdw blurRad="50800" dist="38100" dir="5400000" algn="t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/>
      </dgm:spPr>
      <dgm:t>
        <a:bodyPr/>
        <a:lstStyle/>
        <a:p>
          <a:r>
            <a:rPr lang="en-US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rPr>
            <a:t>Commodities markets</a:t>
          </a:r>
        </a:p>
      </dgm:t>
    </dgm:pt>
    <dgm:pt modelId="{29CFBDF3-A855-42C2-BFB5-D00E215958E7}" type="parTrans" cxnId="{5FF11C32-48AA-4A53-9615-2F26DE09DA7F}">
      <dgm:prSet/>
      <dgm:spPr/>
      <dgm:t>
        <a:bodyPr/>
        <a:lstStyle/>
        <a:p>
          <a:endParaRPr lang="en-US">
            <a:solidFill>
              <a:schemeClr val="tx1">
                <a:lumMod val="85000"/>
                <a:lumOff val="15000"/>
              </a:schemeClr>
            </a:solidFill>
            <a:latin typeface="Calibri" panose="020F0502020204030204" pitchFamily="34" charset="0"/>
          </a:endParaRPr>
        </a:p>
      </dgm:t>
    </dgm:pt>
    <dgm:pt modelId="{DCA36DAA-02EB-42E0-8D2F-B5A03C19957E}" type="sibTrans" cxnId="{5FF11C32-48AA-4A53-9615-2F26DE09DA7F}">
      <dgm:prSet/>
      <dgm:spPr/>
      <dgm:t>
        <a:bodyPr/>
        <a:lstStyle/>
        <a:p>
          <a:endParaRPr lang="en-US">
            <a:solidFill>
              <a:schemeClr val="tx1">
                <a:lumMod val="85000"/>
                <a:lumOff val="15000"/>
              </a:schemeClr>
            </a:solidFill>
            <a:latin typeface="Calibri" panose="020F0502020204030204" pitchFamily="34" charset="0"/>
          </a:endParaRPr>
        </a:p>
      </dgm:t>
    </dgm:pt>
    <dgm:pt modelId="{F886158D-6A7B-4CE8-86A8-B5A6D0921083}">
      <dgm:prSet phldrT="[Text]" custT="1"/>
      <dgm:spPr/>
      <dgm:t>
        <a:bodyPr/>
        <a:lstStyle/>
        <a:p>
          <a:r>
            <a:rPr lang="en-US" sz="28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rPr>
            <a:t>Chapter 24</a:t>
          </a:r>
        </a:p>
      </dgm:t>
    </dgm:pt>
    <dgm:pt modelId="{3B3724EF-9A86-462D-99C7-BBED233D6920}" type="parTrans" cxnId="{93F95780-B2A8-4FCC-96CC-FD9A682F9C10}">
      <dgm:prSet/>
      <dgm:spPr/>
      <dgm:t>
        <a:bodyPr/>
        <a:lstStyle/>
        <a:p>
          <a:endParaRPr lang="en-US">
            <a:solidFill>
              <a:schemeClr val="tx1">
                <a:lumMod val="85000"/>
                <a:lumOff val="15000"/>
              </a:schemeClr>
            </a:solidFill>
            <a:latin typeface="Calibri" panose="020F0502020204030204" pitchFamily="34" charset="0"/>
          </a:endParaRPr>
        </a:p>
      </dgm:t>
    </dgm:pt>
    <dgm:pt modelId="{3E8D71A4-CD94-4B82-AA51-672983F411F8}" type="sibTrans" cxnId="{93F95780-B2A8-4FCC-96CC-FD9A682F9C10}">
      <dgm:prSet/>
      <dgm:spPr/>
      <dgm:t>
        <a:bodyPr/>
        <a:lstStyle/>
        <a:p>
          <a:endParaRPr lang="en-US">
            <a:solidFill>
              <a:schemeClr val="tx1">
                <a:lumMod val="85000"/>
                <a:lumOff val="15000"/>
              </a:schemeClr>
            </a:solidFill>
            <a:latin typeface="Calibri" panose="020F0502020204030204" pitchFamily="34" charset="0"/>
          </a:endParaRPr>
        </a:p>
      </dgm:t>
    </dgm:pt>
    <dgm:pt modelId="{54298DD5-B199-4BB6-9B18-3BB1F82AF7E5}">
      <dgm:prSet phldrT="[Text]"/>
      <dgm:spPr>
        <a:solidFill>
          <a:schemeClr val="tx2">
            <a:lumMod val="40000"/>
            <a:lumOff val="60000"/>
          </a:schemeClr>
        </a:solidFill>
        <a:effectLst>
          <a:outerShdw blurRad="50800" dist="38100" dir="5400000" algn="t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/>
      </dgm:spPr>
      <dgm:t>
        <a:bodyPr/>
        <a:lstStyle/>
        <a:p>
          <a:r>
            <a:rPr lang="en-US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rPr>
            <a:t>Markets for options and other derivatives</a:t>
          </a:r>
        </a:p>
      </dgm:t>
    </dgm:pt>
    <dgm:pt modelId="{6D8F4961-1D7E-4746-92B0-377327AB0A45}" type="parTrans" cxnId="{4B0AACB9-BE96-4562-89ED-F8E62A3227E1}">
      <dgm:prSet/>
      <dgm:spPr/>
      <dgm:t>
        <a:bodyPr/>
        <a:lstStyle/>
        <a:p>
          <a:endParaRPr lang="en-US">
            <a:solidFill>
              <a:schemeClr val="tx1">
                <a:lumMod val="85000"/>
                <a:lumOff val="15000"/>
              </a:schemeClr>
            </a:solidFill>
            <a:latin typeface="Calibri" panose="020F0502020204030204" pitchFamily="34" charset="0"/>
          </a:endParaRPr>
        </a:p>
      </dgm:t>
    </dgm:pt>
    <dgm:pt modelId="{28815064-E7E8-4129-B0D5-1EABD3E74918}" type="sibTrans" cxnId="{4B0AACB9-BE96-4562-89ED-F8E62A3227E1}">
      <dgm:prSet/>
      <dgm:spPr/>
      <dgm:t>
        <a:bodyPr/>
        <a:lstStyle/>
        <a:p>
          <a:endParaRPr lang="en-US">
            <a:solidFill>
              <a:schemeClr val="tx1">
                <a:lumMod val="85000"/>
                <a:lumOff val="15000"/>
              </a:schemeClr>
            </a:solidFill>
            <a:latin typeface="Calibri" panose="020F0502020204030204" pitchFamily="34" charset="0"/>
          </a:endParaRPr>
        </a:p>
      </dgm:t>
    </dgm:pt>
    <dgm:pt modelId="{3BC9C2FE-2298-48B2-9E5A-07C42713C2A1}">
      <dgm:prSet phldrT="[Text]" custT="1"/>
      <dgm:spPr/>
      <dgm:t>
        <a:bodyPr/>
        <a:lstStyle/>
        <a:p>
          <a:r>
            <a:rPr lang="en-US" sz="28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rPr>
            <a:t>Chapters 23 and 24</a:t>
          </a:r>
        </a:p>
      </dgm:t>
    </dgm:pt>
    <dgm:pt modelId="{99F725E5-493F-4635-99A3-8B7E0579EBAF}" type="parTrans" cxnId="{509ED2A2-15DF-4819-B456-5030C287A84E}">
      <dgm:prSet/>
      <dgm:spPr/>
      <dgm:t>
        <a:bodyPr/>
        <a:lstStyle/>
        <a:p>
          <a:endParaRPr lang="en-US">
            <a:solidFill>
              <a:schemeClr val="tx1">
                <a:lumMod val="85000"/>
                <a:lumOff val="15000"/>
              </a:schemeClr>
            </a:solidFill>
            <a:latin typeface="Calibri" panose="020F0502020204030204" pitchFamily="34" charset="0"/>
          </a:endParaRPr>
        </a:p>
      </dgm:t>
    </dgm:pt>
    <dgm:pt modelId="{37206BDA-DD1D-494D-BE79-9632BB861E14}" type="sibTrans" cxnId="{509ED2A2-15DF-4819-B456-5030C287A84E}">
      <dgm:prSet/>
      <dgm:spPr/>
      <dgm:t>
        <a:bodyPr/>
        <a:lstStyle/>
        <a:p>
          <a:endParaRPr lang="en-US">
            <a:solidFill>
              <a:schemeClr val="tx1">
                <a:lumMod val="85000"/>
                <a:lumOff val="15000"/>
              </a:schemeClr>
            </a:solidFill>
            <a:latin typeface="Calibri" panose="020F0502020204030204" pitchFamily="34" charset="0"/>
          </a:endParaRPr>
        </a:p>
      </dgm:t>
    </dgm:pt>
    <dgm:pt modelId="{96466B07-648F-428E-891E-7BF56846B70C}" type="pres">
      <dgm:prSet presAssocID="{20CC2F9D-B303-4A9C-A2B6-131D369AD41F}" presName="linear" presStyleCnt="0">
        <dgm:presLayoutVars>
          <dgm:animLvl val="lvl"/>
          <dgm:resizeHandles val="exact"/>
        </dgm:presLayoutVars>
      </dgm:prSet>
      <dgm:spPr/>
    </dgm:pt>
    <dgm:pt modelId="{62EFA4EA-4FFC-4F91-A057-0FDF80591B4A}" type="pres">
      <dgm:prSet presAssocID="{D2AA42D0-1E56-46CE-8051-9ECDB0B5468D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35F24E5-A117-4DC4-B4AF-2B92A8E9E46B}" type="pres">
      <dgm:prSet presAssocID="{D2AA42D0-1E56-46CE-8051-9ECDB0B5468D}" presName="childText" presStyleLbl="revTx" presStyleIdx="0" presStyleCnt="3">
        <dgm:presLayoutVars>
          <dgm:bulletEnabled val="1"/>
        </dgm:presLayoutVars>
      </dgm:prSet>
      <dgm:spPr/>
    </dgm:pt>
    <dgm:pt modelId="{CB038C30-95A1-4AB2-BCF2-BBC6A3196C80}" type="pres">
      <dgm:prSet presAssocID="{9E4BF35F-B452-4EC5-A537-A75F22B698D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6D1EDE4-6334-4E97-AF4A-56ECC01082EC}" type="pres">
      <dgm:prSet presAssocID="{9E4BF35F-B452-4EC5-A537-A75F22B698D9}" presName="childText" presStyleLbl="revTx" presStyleIdx="1" presStyleCnt="3">
        <dgm:presLayoutVars>
          <dgm:bulletEnabled val="1"/>
        </dgm:presLayoutVars>
      </dgm:prSet>
      <dgm:spPr/>
    </dgm:pt>
    <dgm:pt modelId="{AC944397-83EB-4EB0-8494-08B40A178BC6}" type="pres">
      <dgm:prSet presAssocID="{54298DD5-B199-4BB6-9B18-3BB1F82AF7E5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947F3292-26AE-4D32-990C-B6424CECE79E}" type="pres">
      <dgm:prSet presAssocID="{54298DD5-B199-4BB6-9B18-3BB1F82AF7E5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FDBE4E03-BC67-4FE6-AC7B-54A8F760DC06}" type="presOf" srcId="{54298DD5-B199-4BB6-9B18-3BB1F82AF7E5}" destId="{AC944397-83EB-4EB0-8494-08B40A178BC6}" srcOrd="0" destOrd="0" presId="urn:microsoft.com/office/officeart/2005/8/layout/vList2"/>
    <dgm:cxn modelId="{4B3C0A2D-6F63-4D23-A226-56529DD19FDF}" srcId="{D2AA42D0-1E56-46CE-8051-9ECDB0B5468D}" destId="{ACD036CA-A084-4C7A-9184-CCC096199FAD}" srcOrd="0" destOrd="0" parTransId="{1410F229-18C1-4183-B501-65D9E4CA4537}" sibTransId="{F6C7A011-C3AA-42E8-A474-AF7E5ECFB137}"/>
    <dgm:cxn modelId="{5FF11C32-48AA-4A53-9615-2F26DE09DA7F}" srcId="{20CC2F9D-B303-4A9C-A2B6-131D369AD41F}" destId="{9E4BF35F-B452-4EC5-A537-A75F22B698D9}" srcOrd="1" destOrd="0" parTransId="{29CFBDF3-A855-42C2-BFB5-D00E215958E7}" sibTransId="{DCA36DAA-02EB-42E0-8D2F-B5A03C19957E}"/>
    <dgm:cxn modelId="{0A54983F-346B-42A9-9C02-AAE0599138E4}" type="presOf" srcId="{20CC2F9D-B303-4A9C-A2B6-131D369AD41F}" destId="{96466B07-648F-428E-891E-7BF56846B70C}" srcOrd="0" destOrd="0" presId="urn:microsoft.com/office/officeart/2005/8/layout/vList2"/>
    <dgm:cxn modelId="{CC658B74-9D6B-45B5-96DB-5E82FF2BA114}" srcId="{20CC2F9D-B303-4A9C-A2B6-131D369AD41F}" destId="{D2AA42D0-1E56-46CE-8051-9ECDB0B5468D}" srcOrd="0" destOrd="0" parTransId="{137BFC97-80D5-4194-9313-69F8C482755C}" sibTransId="{D7EE3920-FFEF-49DB-A070-73BAC6AFFA58}"/>
    <dgm:cxn modelId="{93F95780-B2A8-4FCC-96CC-FD9A682F9C10}" srcId="{9E4BF35F-B452-4EC5-A537-A75F22B698D9}" destId="{F886158D-6A7B-4CE8-86A8-B5A6D0921083}" srcOrd="0" destOrd="0" parTransId="{3B3724EF-9A86-462D-99C7-BBED233D6920}" sibTransId="{3E8D71A4-CD94-4B82-AA51-672983F411F8}"/>
    <dgm:cxn modelId="{F6019D80-0534-465E-B8DD-25EC2B547527}" type="presOf" srcId="{F886158D-6A7B-4CE8-86A8-B5A6D0921083}" destId="{F6D1EDE4-6334-4E97-AF4A-56ECC01082EC}" srcOrd="0" destOrd="0" presId="urn:microsoft.com/office/officeart/2005/8/layout/vList2"/>
    <dgm:cxn modelId="{8D3FD995-4AEE-4569-94A1-BA4BB2290F39}" type="presOf" srcId="{3BC9C2FE-2298-48B2-9E5A-07C42713C2A1}" destId="{947F3292-26AE-4D32-990C-B6424CECE79E}" srcOrd="0" destOrd="0" presId="urn:microsoft.com/office/officeart/2005/8/layout/vList2"/>
    <dgm:cxn modelId="{509ED2A2-15DF-4819-B456-5030C287A84E}" srcId="{54298DD5-B199-4BB6-9B18-3BB1F82AF7E5}" destId="{3BC9C2FE-2298-48B2-9E5A-07C42713C2A1}" srcOrd="0" destOrd="0" parTransId="{99F725E5-493F-4635-99A3-8B7E0579EBAF}" sibTransId="{37206BDA-DD1D-494D-BE79-9632BB861E14}"/>
    <dgm:cxn modelId="{362001B7-7D55-4B76-B94E-54E476D4FFD2}" type="presOf" srcId="{9E4BF35F-B452-4EC5-A537-A75F22B698D9}" destId="{CB038C30-95A1-4AB2-BCF2-BBC6A3196C80}" srcOrd="0" destOrd="0" presId="urn:microsoft.com/office/officeart/2005/8/layout/vList2"/>
    <dgm:cxn modelId="{4B0AACB9-BE96-4562-89ED-F8E62A3227E1}" srcId="{20CC2F9D-B303-4A9C-A2B6-131D369AD41F}" destId="{54298DD5-B199-4BB6-9B18-3BB1F82AF7E5}" srcOrd="2" destOrd="0" parTransId="{6D8F4961-1D7E-4746-92B0-377327AB0A45}" sibTransId="{28815064-E7E8-4129-B0D5-1EABD3E74918}"/>
    <dgm:cxn modelId="{3A2CE4DB-BCD9-4821-AFD2-149F56D5D5E4}" type="presOf" srcId="{D2AA42D0-1E56-46CE-8051-9ECDB0B5468D}" destId="{62EFA4EA-4FFC-4F91-A057-0FDF80591B4A}" srcOrd="0" destOrd="0" presId="urn:microsoft.com/office/officeart/2005/8/layout/vList2"/>
    <dgm:cxn modelId="{B1A83AF6-B73A-40F7-87AC-7813D38354BC}" type="presOf" srcId="{ACD036CA-A084-4C7A-9184-CCC096199FAD}" destId="{935F24E5-A117-4DC4-B4AF-2B92A8E9E46B}" srcOrd="0" destOrd="0" presId="urn:microsoft.com/office/officeart/2005/8/layout/vList2"/>
    <dgm:cxn modelId="{0E21E5E7-629A-4969-8A51-1DD75671D4FB}" type="presParOf" srcId="{96466B07-648F-428E-891E-7BF56846B70C}" destId="{62EFA4EA-4FFC-4F91-A057-0FDF80591B4A}" srcOrd="0" destOrd="0" presId="urn:microsoft.com/office/officeart/2005/8/layout/vList2"/>
    <dgm:cxn modelId="{6BB6AA4C-483E-4A6A-A13B-1EB485CC956B}" type="presParOf" srcId="{96466B07-648F-428E-891E-7BF56846B70C}" destId="{935F24E5-A117-4DC4-B4AF-2B92A8E9E46B}" srcOrd="1" destOrd="0" presId="urn:microsoft.com/office/officeart/2005/8/layout/vList2"/>
    <dgm:cxn modelId="{3D4FDAA5-203B-4D36-9316-A965D8A82FB2}" type="presParOf" srcId="{96466B07-648F-428E-891E-7BF56846B70C}" destId="{CB038C30-95A1-4AB2-BCF2-BBC6A3196C80}" srcOrd="2" destOrd="0" presId="urn:microsoft.com/office/officeart/2005/8/layout/vList2"/>
    <dgm:cxn modelId="{AB7AD8F9-90C6-4A2A-88A9-AEA80C165E9D}" type="presParOf" srcId="{96466B07-648F-428E-891E-7BF56846B70C}" destId="{F6D1EDE4-6334-4E97-AF4A-56ECC01082EC}" srcOrd="3" destOrd="0" presId="urn:microsoft.com/office/officeart/2005/8/layout/vList2"/>
    <dgm:cxn modelId="{F91D0257-2558-410B-92B8-39487CDABAAD}" type="presParOf" srcId="{96466B07-648F-428E-891E-7BF56846B70C}" destId="{AC944397-83EB-4EB0-8494-08B40A178BC6}" srcOrd="4" destOrd="0" presId="urn:microsoft.com/office/officeart/2005/8/layout/vList2"/>
    <dgm:cxn modelId="{03BE7F53-2C27-4E1D-8244-8D0EAA54E4A8}" type="presParOf" srcId="{96466B07-648F-428E-891E-7BF56846B70C}" destId="{947F3292-26AE-4D32-990C-B6424CECE79E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680281-DAB2-4880-8044-22BB8679B686}">
      <dsp:nvSpPr>
        <dsp:cNvPr id="0" name=""/>
        <dsp:cNvSpPr/>
      </dsp:nvSpPr>
      <dsp:spPr>
        <a:xfrm rot="5400000">
          <a:off x="4695872" y="-1748236"/>
          <a:ext cx="1178718" cy="4974336"/>
        </a:xfrm>
        <a:prstGeom prst="round2SameRect">
          <a:avLst/>
        </a:prstGeom>
        <a:solidFill>
          <a:srgbClr val="C7E3E2"/>
        </a:solidFill>
        <a:ln w="9525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100" kern="12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rPr>
            <a:t>Market for debt securities</a:t>
          </a:r>
        </a:p>
      </dsp:txBody>
      <dsp:txXfrm rot="-5400000">
        <a:off x="2798063" y="207113"/>
        <a:ext cx="4916796" cy="1063638"/>
      </dsp:txXfrm>
    </dsp:sp>
    <dsp:sp modelId="{351C285E-B4C1-4B54-B900-829A7922C797}">
      <dsp:nvSpPr>
        <dsp:cNvPr id="0" name=""/>
        <dsp:cNvSpPr/>
      </dsp:nvSpPr>
      <dsp:spPr>
        <a:xfrm>
          <a:off x="0" y="2232"/>
          <a:ext cx="2798064" cy="1473398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rPr>
            <a:t>Fixed-income market</a:t>
          </a:r>
        </a:p>
      </dsp:txBody>
      <dsp:txXfrm>
        <a:off x="71925" y="74157"/>
        <a:ext cx="2654214" cy="1329548"/>
      </dsp:txXfrm>
    </dsp:sp>
    <dsp:sp modelId="{B30B1F0B-3BE2-45FD-872D-3A537D5B4EF0}">
      <dsp:nvSpPr>
        <dsp:cNvPr id="0" name=""/>
        <dsp:cNvSpPr/>
      </dsp:nvSpPr>
      <dsp:spPr>
        <a:xfrm rot="5400000">
          <a:off x="4695872" y="-201168"/>
          <a:ext cx="1178718" cy="4974336"/>
        </a:xfrm>
        <a:prstGeom prst="round2SameRect">
          <a:avLst/>
        </a:prstGeom>
        <a:solidFill>
          <a:srgbClr val="C7E3E2"/>
        </a:solidFill>
        <a:ln w="9525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100" kern="12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rPr>
            <a:t>Market for long-term financing</a:t>
          </a:r>
        </a:p>
      </dsp:txBody>
      <dsp:txXfrm rot="-5400000">
        <a:off x="2798063" y="1754181"/>
        <a:ext cx="4916796" cy="1063638"/>
      </dsp:txXfrm>
    </dsp:sp>
    <dsp:sp modelId="{090B2A73-640B-4AD5-934E-25931454DB4C}">
      <dsp:nvSpPr>
        <dsp:cNvPr id="0" name=""/>
        <dsp:cNvSpPr/>
      </dsp:nvSpPr>
      <dsp:spPr>
        <a:xfrm>
          <a:off x="0" y="1549300"/>
          <a:ext cx="2798064" cy="1473398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rPr>
            <a:t>Capital market</a:t>
          </a:r>
        </a:p>
      </dsp:txBody>
      <dsp:txXfrm>
        <a:off x="71925" y="1621225"/>
        <a:ext cx="2654214" cy="1329548"/>
      </dsp:txXfrm>
    </dsp:sp>
    <dsp:sp modelId="{85D6FA98-8525-47EB-B5D5-9D93D40E995E}">
      <dsp:nvSpPr>
        <dsp:cNvPr id="0" name=""/>
        <dsp:cNvSpPr/>
      </dsp:nvSpPr>
      <dsp:spPr>
        <a:xfrm rot="5400000">
          <a:off x="4695872" y="1345900"/>
          <a:ext cx="1178718" cy="4974336"/>
        </a:xfrm>
        <a:prstGeom prst="round2SameRect">
          <a:avLst/>
        </a:prstGeom>
        <a:solidFill>
          <a:srgbClr val="C7E3E2"/>
        </a:solidFill>
        <a:ln w="9525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100" kern="12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rPr>
            <a:t>Market for short-term financing (less than 1 year)</a:t>
          </a:r>
        </a:p>
      </dsp:txBody>
      <dsp:txXfrm rot="-5400000">
        <a:off x="2798063" y="3301249"/>
        <a:ext cx="4916796" cy="1063638"/>
      </dsp:txXfrm>
    </dsp:sp>
    <dsp:sp modelId="{63B90965-A6E5-4786-A7F7-46663CE64E4A}">
      <dsp:nvSpPr>
        <dsp:cNvPr id="0" name=""/>
        <dsp:cNvSpPr/>
      </dsp:nvSpPr>
      <dsp:spPr>
        <a:xfrm>
          <a:off x="0" y="3096369"/>
          <a:ext cx="2798064" cy="1473398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rPr>
            <a:t>Money market</a:t>
          </a:r>
        </a:p>
      </dsp:txBody>
      <dsp:txXfrm>
        <a:off x="71925" y="3168294"/>
        <a:ext cx="2654214" cy="13295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EFA4EA-4FFC-4F91-A057-0FDF80591B4A}">
      <dsp:nvSpPr>
        <dsp:cNvPr id="0" name=""/>
        <dsp:cNvSpPr/>
      </dsp:nvSpPr>
      <dsp:spPr>
        <a:xfrm>
          <a:off x="0" y="218204"/>
          <a:ext cx="7772400" cy="815490"/>
        </a:xfrm>
        <a:prstGeom prst="roundRect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rPr>
            <a:t>Foreign exchange markets</a:t>
          </a:r>
        </a:p>
      </dsp:txBody>
      <dsp:txXfrm>
        <a:off x="39809" y="258013"/>
        <a:ext cx="7692782" cy="735872"/>
      </dsp:txXfrm>
    </dsp:sp>
    <dsp:sp modelId="{935F24E5-A117-4DC4-B4AF-2B92A8E9E46B}">
      <dsp:nvSpPr>
        <dsp:cNvPr id="0" name=""/>
        <dsp:cNvSpPr/>
      </dsp:nvSpPr>
      <dsp:spPr>
        <a:xfrm>
          <a:off x="0" y="1033695"/>
          <a:ext cx="7772400" cy="5630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6774" tIns="35560" rIns="199136" bIns="3556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kern="12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rPr>
            <a:t>Chapter 22</a:t>
          </a:r>
        </a:p>
      </dsp:txBody>
      <dsp:txXfrm>
        <a:off x="0" y="1033695"/>
        <a:ext cx="7772400" cy="563040"/>
      </dsp:txXfrm>
    </dsp:sp>
    <dsp:sp modelId="{CB038C30-95A1-4AB2-BCF2-BBC6A3196C80}">
      <dsp:nvSpPr>
        <dsp:cNvPr id="0" name=""/>
        <dsp:cNvSpPr/>
      </dsp:nvSpPr>
      <dsp:spPr>
        <a:xfrm>
          <a:off x="0" y="1596735"/>
          <a:ext cx="7772400" cy="815490"/>
        </a:xfrm>
        <a:prstGeom prst="roundRect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rPr>
            <a:t>Commodities markets</a:t>
          </a:r>
        </a:p>
      </dsp:txBody>
      <dsp:txXfrm>
        <a:off x="39809" y="1636544"/>
        <a:ext cx="7692782" cy="735872"/>
      </dsp:txXfrm>
    </dsp:sp>
    <dsp:sp modelId="{F6D1EDE4-6334-4E97-AF4A-56ECC01082EC}">
      <dsp:nvSpPr>
        <dsp:cNvPr id="0" name=""/>
        <dsp:cNvSpPr/>
      </dsp:nvSpPr>
      <dsp:spPr>
        <a:xfrm>
          <a:off x="0" y="2412224"/>
          <a:ext cx="7772400" cy="5630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6774" tIns="35560" rIns="199136" bIns="3556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kern="12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rPr>
            <a:t>Chapter 24</a:t>
          </a:r>
        </a:p>
      </dsp:txBody>
      <dsp:txXfrm>
        <a:off x="0" y="2412224"/>
        <a:ext cx="7772400" cy="563040"/>
      </dsp:txXfrm>
    </dsp:sp>
    <dsp:sp modelId="{AC944397-83EB-4EB0-8494-08B40A178BC6}">
      <dsp:nvSpPr>
        <dsp:cNvPr id="0" name=""/>
        <dsp:cNvSpPr/>
      </dsp:nvSpPr>
      <dsp:spPr>
        <a:xfrm>
          <a:off x="0" y="2975265"/>
          <a:ext cx="7772400" cy="815490"/>
        </a:xfrm>
        <a:prstGeom prst="roundRect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rPr>
            <a:t>Markets for options and other derivatives</a:t>
          </a:r>
        </a:p>
      </dsp:txBody>
      <dsp:txXfrm>
        <a:off x="39809" y="3015074"/>
        <a:ext cx="7692782" cy="735872"/>
      </dsp:txXfrm>
    </dsp:sp>
    <dsp:sp modelId="{947F3292-26AE-4D32-990C-B6424CECE79E}">
      <dsp:nvSpPr>
        <dsp:cNvPr id="0" name=""/>
        <dsp:cNvSpPr/>
      </dsp:nvSpPr>
      <dsp:spPr>
        <a:xfrm>
          <a:off x="0" y="3790755"/>
          <a:ext cx="7772400" cy="5630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6774" tIns="35560" rIns="199136" bIns="3556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kern="12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rPr>
            <a:t>Chapters 23 and 24</a:t>
          </a:r>
        </a:p>
      </dsp:txBody>
      <dsp:txXfrm>
        <a:off x="0" y="3790755"/>
        <a:ext cx="7772400" cy="5630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57194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9350" y="692150"/>
            <a:ext cx="4559300" cy="3416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137281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3</a:t>
            </a: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</a:t>
            </a: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3562" name="Rectangle 10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3563" name="Rectangle 11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</a:t>
            </a:r>
          </a:p>
        </p:txBody>
      </p:sp>
      <p:sp>
        <p:nvSpPr>
          <p:cNvPr id="23564" name="Rectangle 12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3565" name="Rectangle 13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3566" name="Rectangle 14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3567" name="Rectangle 15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</a:t>
            </a:r>
          </a:p>
        </p:txBody>
      </p:sp>
      <p:sp>
        <p:nvSpPr>
          <p:cNvPr id="23568" name="Rectangle 16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3569" name="Rectangle 17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3570" name="Rectangle 18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3571" name="Rectangle 19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</a:t>
            </a:r>
          </a:p>
        </p:txBody>
      </p:sp>
      <p:sp>
        <p:nvSpPr>
          <p:cNvPr id="23572" name="Rectangle 20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3573" name="Rectangle 21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3574" name="Rectangle 2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3575" name="Rectangle 2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</a:t>
            </a:r>
          </a:p>
        </p:txBody>
      </p:sp>
      <p:sp>
        <p:nvSpPr>
          <p:cNvPr id="23576" name="Rectangle 2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3577" name="Rectangle 2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3578" name="Rectangle 2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23579" name="Rectangle 2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</p:spTree>
    <p:extLst>
      <p:ext uri="{BB962C8B-B14F-4D97-AF65-F5344CB8AC3E}">
        <p14:creationId xmlns:p14="http://schemas.microsoft.com/office/powerpoint/2010/main" val="27712769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16</a:t>
            </a: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15</a:t>
            </a:r>
          </a:p>
        </p:txBody>
      </p:sp>
      <p:sp>
        <p:nvSpPr>
          <p:cNvPr id="27656" name="Rectangle 8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7657" name="Rectangle 9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7658" name="Rectangle 10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7659" name="Rectangle 11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8</a:t>
            </a:r>
          </a:p>
        </p:txBody>
      </p:sp>
      <p:sp>
        <p:nvSpPr>
          <p:cNvPr id="27660" name="Rectangle 12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7661" name="Rectangle 13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7662" name="Rectangle 14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7663" name="Rectangle 15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8</a:t>
            </a:r>
          </a:p>
        </p:txBody>
      </p:sp>
      <p:sp>
        <p:nvSpPr>
          <p:cNvPr id="27664" name="Rectangle 16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7665" name="Rectangle 17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7666" name="Rectangle 18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7667" name="Rectangle 19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8</a:t>
            </a:r>
          </a:p>
        </p:txBody>
      </p:sp>
      <p:sp>
        <p:nvSpPr>
          <p:cNvPr id="27668" name="Rectangle 20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7669" name="Rectangle 21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7670" name="Rectangle 2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7671" name="Rectangle 2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8</a:t>
            </a:r>
          </a:p>
        </p:txBody>
      </p:sp>
      <p:sp>
        <p:nvSpPr>
          <p:cNvPr id="27672" name="Rectangle 2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7673" name="Rectangle 2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7674" name="Rectangle 2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27675" name="Rectangle 2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</p:spTree>
    <p:extLst>
      <p:ext uri="{BB962C8B-B14F-4D97-AF65-F5344CB8AC3E}">
        <p14:creationId xmlns:p14="http://schemas.microsoft.com/office/powerpoint/2010/main" val="8074002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16</a:t>
            </a: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8679" name="Rectangle 7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15</a:t>
            </a:r>
          </a:p>
        </p:txBody>
      </p:sp>
      <p:sp>
        <p:nvSpPr>
          <p:cNvPr id="28680" name="Rectangle 8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8682" name="Rectangle 10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8683" name="Rectangle 11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8</a:t>
            </a:r>
          </a:p>
        </p:txBody>
      </p:sp>
      <p:sp>
        <p:nvSpPr>
          <p:cNvPr id="28684" name="Rectangle 12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8685" name="Rectangle 13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8686" name="Rectangle 14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8687" name="Rectangle 15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8</a:t>
            </a:r>
          </a:p>
        </p:txBody>
      </p:sp>
      <p:sp>
        <p:nvSpPr>
          <p:cNvPr id="28688" name="Rectangle 16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8689" name="Rectangle 17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8690" name="Rectangle 18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8691" name="Rectangle 19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8</a:t>
            </a:r>
          </a:p>
        </p:txBody>
      </p:sp>
      <p:sp>
        <p:nvSpPr>
          <p:cNvPr id="28692" name="Rectangle 20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8693" name="Rectangle 21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8694" name="Rectangle 2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8695" name="Rectangle 2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8</a:t>
            </a:r>
          </a:p>
        </p:txBody>
      </p:sp>
      <p:sp>
        <p:nvSpPr>
          <p:cNvPr id="28696" name="Rectangle 2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8697" name="Rectangle 2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8698" name="Rectangle 2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28699" name="Rectangle 2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</p:spTree>
    <p:extLst>
      <p:ext uri="{BB962C8B-B14F-4D97-AF65-F5344CB8AC3E}">
        <p14:creationId xmlns:p14="http://schemas.microsoft.com/office/powerpoint/2010/main" val="18630529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16</a:t>
            </a: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15</a:t>
            </a:r>
          </a:p>
        </p:txBody>
      </p:sp>
      <p:sp>
        <p:nvSpPr>
          <p:cNvPr id="29704" name="Rectangle 8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9706" name="Rectangle 10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9707" name="Rectangle 11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8</a:t>
            </a:r>
          </a:p>
        </p:txBody>
      </p:sp>
      <p:sp>
        <p:nvSpPr>
          <p:cNvPr id="29708" name="Rectangle 12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9709" name="Rectangle 13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9710" name="Rectangle 14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9711" name="Rectangle 15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8</a:t>
            </a:r>
          </a:p>
        </p:txBody>
      </p:sp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9713" name="Rectangle 17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9714" name="Rectangle 18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9715" name="Rectangle 19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8</a:t>
            </a:r>
          </a:p>
        </p:txBody>
      </p:sp>
      <p:sp>
        <p:nvSpPr>
          <p:cNvPr id="29716" name="Rectangle 20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9717" name="Rectangle 21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9718" name="Rectangle 2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9719" name="Rectangle 2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8</a:t>
            </a:r>
          </a:p>
        </p:txBody>
      </p:sp>
      <p:sp>
        <p:nvSpPr>
          <p:cNvPr id="29720" name="Rectangle 2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9721" name="Rectangle 2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9722" name="Rectangle 2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29723" name="Rectangle 2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</p:spTree>
    <p:extLst>
      <p:ext uri="{BB962C8B-B14F-4D97-AF65-F5344CB8AC3E}">
        <p14:creationId xmlns:p14="http://schemas.microsoft.com/office/powerpoint/2010/main" val="744080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18</a:t>
            </a: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30727" name="Rectangle 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</p:spTree>
    <p:extLst>
      <p:ext uri="{BB962C8B-B14F-4D97-AF65-F5344CB8AC3E}">
        <p14:creationId xmlns:p14="http://schemas.microsoft.com/office/powerpoint/2010/main" val="34545205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18</a:t>
            </a: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31751" name="Rectangle 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</p:spTree>
    <p:extLst>
      <p:ext uri="{BB962C8B-B14F-4D97-AF65-F5344CB8AC3E}">
        <p14:creationId xmlns:p14="http://schemas.microsoft.com/office/powerpoint/2010/main" val="39208870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18</a:t>
            </a: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30727" name="Rectangle 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</p:spTree>
    <p:extLst>
      <p:ext uri="{BB962C8B-B14F-4D97-AF65-F5344CB8AC3E}">
        <p14:creationId xmlns:p14="http://schemas.microsoft.com/office/powerpoint/2010/main" val="11491787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18</a:t>
            </a: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30727" name="Rectangle 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</p:spTree>
    <p:extLst>
      <p:ext uri="{BB962C8B-B14F-4D97-AF65-F5344CB8AC3E}">
        <p14:creationId xmlns:p14="http://schemas.microsoft.com/office/powerpoint/2010/main" val="15280753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6</a:t>
            </a: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</a:t>
            </a: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</a:t>
            </a:r>
          </a:p>
        </p:txBody>
      </p:sp>
      <p:sp>
        <p:nvSpPr>
          <p:cNvPr id="24588" name="Rectangle 12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89" name="Rectangle 13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90" name="Rectangle 14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91" name="Rectangle 15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</a:t>
            </a:r>
          </a:p>
        </p:txBody>
      </p:sp>
      <p:sp>
        <p:nvSpPr>
          <p:cNvPr id="24592" name="Rectangle 16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93" name="Rectangle 17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94" name="Rectangle 18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95" name="Rectangle 19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</a:t>
            </a:r>
          </a:p>
        </p:txBody>
      </p:sp>
      <p:sp>
        <p:nvSpPr>
          <p:cNvPr id="24596" name="Rectangle 20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97" name="Rectangle 21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98" name="Rectangle 2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99" name="Rectangle 2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</a:t>
            </a:r>
          </a:p>
        </p:txBody>
      </p:sp>
      <p:sp>
        <p:nvSpPr>
          <p:cNvPr id="24600" name="Rectangle 2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601" name="Rectangle 2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602" name="Rectangle 2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24603" name="Rectangle 2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</p:spTree>
    <p:extLst>
      <p:ext uri="{BB962C8B-B14F-4D97-AF65-F5344CB8AC3E}">
        <p14:creationId xmlns:p14="http://schemas.microsoft.com/office/powerpoint/2010/main" val="35739252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6</a:t>
            </a: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</a:t>
            </a: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</a:t>
            </a:r>
          </a:p>
        </p:txBody>
      </p:sp>
      <p:sp>
        <p:nvSpPr>
          <p:cNvPr id="24588" name="Rectangle 12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89" name="Rectangle 13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90" name="Rectangle 14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91" name="Rectangle 15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</a:t>
            </a:r>
          </a:p>
        </p:txBody>
      </p:sp>
      <p:sp>
        <p:nvSpPr>
          <p:cNvPr id="24592" name="Rectangle 16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93" name="Rectangle 17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94" name="Rectangle 18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95" name="Rectangle 19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</a:t>
            </a:r>
          </a:p>
        </p:txBody>
      </p:sp>
      <p:sp>
        <p:nvSpPr>
          <p:cNvPr id="24596" name="Rectangle 20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97" name="Rectangle 21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98" name="Rectangle 2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99" name="Rectangle 2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</a:t>
            </a:r>
          </a:p>
        </p:txBody>
      </p:sp>
      <p:sp>
        <p:nvSpPr>
          <p:cNvPr id="24600" name="Rectangle 2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601" name="Rectangle 2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602" name="Rectangle 2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24603" name="Rectangle 2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</p:spTree>
    <p:extLst>
      <p:ext uri="{BB962C8B-B14F-4D97-AF65-F5344CB8AC3E}">
        <p14:creationId xmlns:p14="http://schemas.microsoft.com/office/powerpoint/2010/main" val="7563434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6</a:t>
            </a: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</a:t>
            </a: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</a:t>
            </a:r>
          </a:p>
        </p:txBody>
      </p:sp>
      <p:sp>
        <p:nvSpPr>
          <p:cNvPr id="24588" name="Rectangle 12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89" name="Rectangle 13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90" name="Rectangle 14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91" name="Rectangle 15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</a:t>
            </a:r>
          </a:p>
        </p:txBody>
      </p:sp>
      <p:sp>
        <p:nvSpPr>
          <p:cNvPr id="24592" name="Rectangle 16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93" name="Rectangle 17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94" name="Rectangle 18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95" name="Rectangle 19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</a:t>
            </a:r>
          </a:p>
        </p:txBody>
      </p:sp>
      <p:sp>
        <p:nvSpPr>
          <p:cNvPr id="24596" name="Rectangle 20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97" name="Rectangle 21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98" name="Rectangle 2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99" name="Rectangle 2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</a:t>
            </a:r>
          </a:p>
        </p:txBody>
      </p:sp>
      <p:sp>
        <p:nvSpPr>
          <p:cNvPr id="24600" name="Rectangle 2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601" name="Rectangle 2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602" name="Rectangle 2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24603" name="Rectangle 2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</p:spTree>
    <p:extLst>
      <p:ext uri="{BB962C8B-B14F-4D97-AF65-F5344CB8AC3E}">
        <p14:creationId xmlns:p14="http://schemas.microsoft.com/office/powerpoint/2010/main" val="2679753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12</a:t>
            </a: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11</a:t>
            </a:r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5609" name="Rectangle 9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5610" name="Rectangle 10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5611" name="Rectangle 11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7</a:t>
            </a:r>
          </a:p>
        </p:txBody>
      </p:sp>
      <p:sp>
        <p:nvSpPr>
          <p:cNvPr id="25612" name="Rectangle 12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5613" name="Rectangle 13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5614" name="Rectangle 14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5615" name="Rectangle 15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7</a:t>
            </a:r>
          </a:p>
        </p:txBody>
      </p:sp>
      <p:sp>
        <p:nvSpPr>
          <p:cNvPr id="25616" name="Rectangle 16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5617" name="Rectangle 17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5618" name="Rectangle 18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5619" name="Rectangle 19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7</a:t>
            </a:r>
          </a:p>
        </p:txBody>
      </p:sp>
      <p:sp>
        <p:nvSpPr>
          <p:cNvPr id="25620" name="Rectangle 20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5621" name="Rectangle 21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5622" name="Rectangle 2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5623" name="Rectangle 2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7</a:t>
            </a:r>
          </a:p>
        </p:txBody>
      </p:sp>
      <p:sp>
        <p:nvSpPr>
          <p:cNvPr id="25624" name="Rectangle 2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5625" name="Rectangle 2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5626" name="Rectangle 2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25627" name="Rectangle 2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</p:spTree>
    <p:extLst>
      <p:ext uri="{BB962C8B-B14F-4D97-AF65-F5344CB8AC3E}">
        <p14:creationId xmlns:p14="http://schemas.microsoft.com/office/powerpoint/2010/main" val="13705782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78" name="Rectangle 3"/>
          <p:cNvSpPr>
            <a:spLocks noChangeArrowheads="1"/>
          </p:cNvSpPr>
          <p:nvPr/>
        </p:nvSpPr>
        <p:spPr bwMode="auto"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12</a:t>
            </a:r>
          </a:p>
        </p:txBody>
      </p:sp>
      <p:sp>
        <p:nvSpPr>
          <p:cNvPr id="24579" name="Rectangle 4"/>
          <p:cNvSpPr>
            <a:spLocks noChangeArrowheads="1"/>
          </p:cNvSpPr>
          <p:nvPr/>
        </p:nvSpPr>
        <p:spPr bwMode="auto">
          <a:xfrm>
            <a:off x="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80" name="Rectangle 5"/>
          <p:cNvSpPr>
            <a:spLocks noChangeArrowheads="1"/>
          </p:cNvSpPr>
          <p:nvPr/>
        </p:nvSpPr>
        <p:spPr bwMode="auto">
          <a:xfrm>
            <a:off x="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81" name="Rectangle 6"/>
          <p:cNvSpPr>
            <a:spLocks noChangeArrowheads="1"/>
          </p:cNvSpPr>
          <p:nvPr/>
        </p:nvSpPr>
        <p:spPr bwMode="auto">
          <a:xfrm>
            <a:off x="388620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82" name="Rectangle 7"/>
          <p:cNvSpPr>
            <a:spLocks noChangeArrowheads="1"/>
          </p:cNvSpPr>
          <p:nvPr/>
        </p:nvSpPr>
        <p:spPr bwMode="auto"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11</a:t>
            </a:r>
          </a:p>
        </p:txBody>
      </p:sp>
      <p:sp>
        <p:nvSpPr>
          <p:cNvPr id="24583" name="Rectangle 8"/>
          <p:cNvSpPr>
            <a:spLocks noChangeArrowheads="1"/>
          </p:cNvSpPr>
          <p:nvPr/>
        </p:nvSpPr>
        <p:spPr bwMode="auto">
          <a:xfrm>
            <a:off x="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84" name="Rectangle 9"/>
          <p:cNvSpPr>
            <a:spLocks noChangeArrowheads="1"/>
          </p:cNvSpPr>
          <p:nvPr/>
        </p:nvSpPr>
        <p:spPr bwMode="auto">
          <a:xfrm>
            <a:off x="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85" name="Rectangle 10"/>
          <p:cNvSpPr>
            <a:spLocks noChangeArrowheads="1"/>
          </p:cNvSpPr>
          <p:nvPr/>
        </p:nvSpPr>
        <p:spPr bwMode="auto">
          <a:xfrm>
            <a:off x="388620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86" name="Rectangle 11"/>
          <p:cNvSpPr>
            <a:spLocks noChangeArrowheads="1"/>
          </p:cNvSpPr>
          <p:nvPr/>
        </p:nvSpPr>
        <p:spPr bwMode="auto"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7</a:t>
            </a:r>
          </a:p>
        </p:txBody>
      </p:sp>
      <p:sp>
        <p:nvSpPr>
          <p:cNvPr id="24587" name="Rectangle 12"/>
          <p:cNvSpPr>
            <a:spLocks noChangeArrowheads="1"/>
          </p:cNvSpPr>
          <p:nvPr/>
        </p:nvSpPr>
        <p:spPr bwMode="auto">
          <a:xfrm>
            <a:off x="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88" name="Rectangle 13"/>
          <p:cNvSpPr>
            <a:spLocks noChangeArrowheads="1"/>
          </p:cNvSpPr>
          <p:nvPr/>
        </p:nvSpPr>
        <p:spPr bwMode="auto">
          <a:xfrm>
            <a:off x="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89" name="Rectangle 14"/>
          <p:cNvSpPr>
            <a:spLocks noChangeArrowheads="1"/>
          </p:cNvSpPr>
          <p:nvPr/>
        </p:nvSpPr>
        <p:spPr bwMode="auto">
          <a:xfrm>
            <a:off x="388620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90" name="Rectangle 15"/>
          <p:cNvSpPr>
            <a:spLocks noChangeArrowheads="1"/>
          </p:cNvSpPr>
          <p:nvPr/>
        </p:nvSpPr>
        <p:spPr bwMode="auto"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7</a:t>
            </a:r>
          </a:p>
        </p:txBody>
      </p:sp>
      <p:sp>
        <p:nvSpPr>
          <p:cNvPr id="24591" name="Rectangle 16"/>
          <p:cNvSpPr>
            <a:spLocks noChangeArrowheads="1"/>
          </p:cNvSpPr>
          <p:nvPr/>
        </p:nvSpPr>
        <p:spPr bwMode="auto">
          <a:xfrm>
            <a:off x="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92" name="Rectangle 17"/>
          <p:cNvSpPr>
            <a:spLocks noChangeArrowheads="1"/>
          </p:cNvSpPr>
          <p:nvPr/>
        </p:nvSpPr>
        <p:spPr bwMode="auto">
          <a:xfrm>
            <a:off x="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93" name="Rectangle 18"/>
          <p:cNvSpPr>
            <a:spLocks noChangeArrowheads="1"/>
          </p:cNvSpPr>
          <p:nvPr/>
        </p:nvSpPr>
        <p:spPr bwMode="auto">
          <a:xfrm>
            <a:off x="388620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94" name="Rectangle 19"/>
          <p:cNvSpPr>
            <a:spLocks noChangeArrowheads="1"/>
          </p:cNvSpPr>
          <p:nvPr/>
        </p:nvSpPr>
        <p:spPr bwMode="auto"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7</a:t>
            </a:r>
          </a:p>
        </p:txBody>
      </p:sp>
      <p:sp>
        <p:nvSpPr>
          <p:cNvPr id="24595" name="Rectangle 20"/>
          <p:cNvSpPr>
            <a:spLocks noChangeArrowheads="1"/>
          </p:cNvSpPr>
          <p:nvPr/>
        </p:nvSpPr>
        <p:spPr bwMode="auto">
          <a:xfrm>
            <a:off x="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96" name="Rectangle 21"/>
          <p:cNvSpPr>
            <a:spLocks noChangeArrowheads="1"/>
          </p:cNvSpPr>
          <p:nvPr/>
        </p:nvSpPr>
        <p:spPr bwMode="auto">
          <a:xfrm>
            <a:off x="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97" name="Rectangle 22"/>
          <p:cNvSpPr>
            <a:spLocks noChangeArrowheads="1"/>
          </p:cNvSpPr>
          <p:nvPr/>
        </p:nvSpPr>
        <p:spPr bwMode="auto">
          <a:xfrm>
            <a:off x="388620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598" name="Rectangle 23"/>
          <p:cNvSpPr>
            <a:spLocks noChangeArrowheads="1"/>
          </p:cNvSpPr>
          <p:nvPr/>
        </p:nvSpPr>
        <p:spPr bwMode="auto"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7</a:t>
            </a:r>
          </a:p>
        </p:txBody>
      </p:sp>
      <p:sp>
        <p:nvSpPr>
          <p:cNvPr id="24599" name="Rectangle 24"/>
          <p:cNvSpPr>
            <a:spLocks noChangeArrowheads="1"/>
          </p:cNvSpPr>
          <p:nvPr/>
        </p:nvSpPr>
        <p:spPr bwMode="auto">
          <a:xfrm>
            <a:off x="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600" name="Rectangle 25"/>
          <p:cNvSpPr>
            <a:spLocks noChangeArrowheads="1"/>
          </p:cNvSpPr>
          <p:nvPr/>
        </p:nvSpPr>
        <p:spPr bwMode="auto">
          <a:xfrm>
            <a:off x="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4601" name="Rectangle 2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Tx/>
              <a:buChar char="•"/>
            </a:pPr>
            <a:r>
              <a:rPr lang="en-US" altLang="en-US" b="1" u="sng" dirty="0"/>
              <a:t>Financial Market</a:t>
            </a:r>
            <a:r>
              <a:rPr lang="en-US" altLang="en-US" dirty="0"/>
              <a:t> – Market where securities are issued and traded.</a:t>
            </a:r>
          </a:p>
          <a:p>
            <a:pPr marL="171450" indent="-171450">
              <a:buFontTx/>
              <a:buChar char="•"/>
            </a:pPr>
            <a:r>
              <a:rPr lang="en-US" altLang="en-US" b="1" u="sng" dirty="0"/>
              <a:t>Primary Market </a:t>
            </a:r>
            <a:r>
              <a:rPr lang="en-US" altLang="en-US" dirty="0"/>
              <a:t>– Market for the sale of new securities by corporations.</a:t>
            </a:r>
          </a:p>
          <a:p>
            <a:pPr marL="171450" indent="-171450">
              <a:buFontTx/>
              <a:buChar char="•"/>
            </a:pPr>
            <a:r>
              <a:rPr lang="en-US" altLang="en-US" b="1" u="sng" dirty="0"/>
              <a:t>Secondary Market</a:t>
            </a:r>
            <a:r>
              <a:rPr lang="en-US" altLang="en-US" b="1" dirty="0"/>
              <a:t> </a:t>
            </a:r>
            <a:r>
              <a:rPr lang="en-US" altLang="en-US" dirty="0"/>
              <a:t>– Markets in which previously issued securities are traded among investors.</a:t>
            </a:r>
          </a:p>
          <a:p>
            <a:pPr marL="171450" indent="-171450">
              <a:buFontTx/>
              <a:buChar char="•"/>
            </a:pPr>
            <a:endParaRPr lang="en-US" altLang="en-US" dirty="0"/>
          </a:p>
          <a:p>
            <a:pPr marL="171450" indent="-171450">
              <a:buFontTx/>
              <a:buChar char="•"/>
            </a:pPr>
            <a:endParaRPr lang="en-US" altLang="en-US" dirty="0"/>
          </a:p>
        </p:txBody>
      </p:sp>
      <p:sp>
        <p:nvSpPr>
          <p:cNvPr id="24602" name="Rectangle 2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</p:spTree>
    <p:extLst>
      <p:ext uri="{BB962C8B-B14F-4D97-AF65-F5344CB8AC3E}">
        <p14:creationId xmlns:p14="http://schemas.microsoft.com/office/powerpoint/2010/main" val="4990854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2770" name="Rectangle 3"/>
          <p:cNvSpPr>
            <a:spLocks noChangeArrowheads="1"/>
          </p:cNvSpPr>
          <p:nvPr/>
        </p:nvSpPr>
        <p:spPr bwMode="auto"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12</a:t>
            </a:r>
          </a:p>
        </p:txBody>
      </p:sp>
      <p:sp>
        <p:nvSpPr>
          <p:cNvPr id="32771" name="Rectangle 4"/>
          <p:cNvSpPr>
            <a:spLocks noChangeArrowheads="1"/>
          </p:cNvSpPr>
          <p:nvPr/>
        </p:nvSpPr>
        <p:spPr bwMode="auto">
          <a:xfrm>
            <a:off x="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2772" name="Rectangle 5"/>
          <p:cNvSpPr>
            <a:spLocks noChangeArrowheads="1"/>
          </p:cNvSpPr>
          <p:nvPr/>
        </p:nvSpPr>
        <p:spPr bwMode="auto">
          <a:xfrm>
            <a:off x="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2773" name="Rectangle 6"/>
          <p:cNvSpPr>
            <a:spLocks noChangeArrowheads="1"/>
          </p:cNvSpPr>
          <p:nvPr/>
        </p:nvSpPr>
        <p:spPr bwMode="auto">
          <a:xfrm>
            <a:off x="388620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2774" name="Rectangle 7"/>
          <p:cNvSpPr>
            <a:spLocks noChangeArrowheads="1"/>
          </p:cNvSpPr>
          <p:nvPr/>
        </p:nvSpPr>
        <p:spPr bwMode="auto"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11</a:t>
            </a:r>
          </a:p>
        </p:txBody>
      </p:sp>
      <p:sp>
        <p:nvSpPr>
          <p:cNvPr id="32775" name="Rectangle 8"/>
          <p:cNvSpPr>
            <a:spLocks noChangeArrowheads="1"/>
          </p:cNvSpPr>
          <p:nvPr/>
        </p:nvSpPr>
        <p:spPr bwMode="auto">
          <a:xfrm>
            <a:off x="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2776" name="Rectangle 9"/>
          <p:cNvSpPr>
            <a:spLocks noChangeArrowheads="1"/>
          </p:cNvSpPr>
          <p:nvPr/>
        </p:nvSpPr>
        <p:spPr bwMode="auto">
          <a:xfrm>
            <a:off x="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2777" name="Rectangle 10"/>
          <p:cNvSpPr>
            <a:spLocks noChangeArrowheads="1"/>
          </p:cNvSpPr>
          <p:nvPr/>
        </p:nvSpPr>
        <p:spPr bwMode="auto">
          <a:xfrm>
            <a:off x="388620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2778" name="Rectangle 11"/>
          <p:cNvSpPr>
            <a:spLocks noChangeArrowheads="1"/>
          </p:cNvSpPr>
          <p:nvPr/>
        </p:nvSpPr>
        <p:spPr bwMode="auto"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7</a:t>
            </a:r>
          </a:p>
        </p:txBody>
      </p:sp>
      <p:sp>
        <p:nvSpPr>
          <p:cNvPr id="32779" name="Rectangle 12"/>
          <p:cNvSpPr>
            <a:spLocks noChangeArrowheads="1"/>
          </p:cNvSpPr>
          <p:nvPr/>
        </p:nvSpPr>
        <p:spPr bwMode="auto">
          <a:xfrm>
            <a:off x="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2780" name="Rectangle 13"/>
          <p:cNvSpPr>
            <a:spLocks noChangeArrowheads="1"/>
          </p:cNvSpPr>
          <p:nvPr/>
        </p:nvSpPr>
        <p:spPr bwMode="auto">
          <a:xfrm>
            <a:off x="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2781" name="Rectangle 14"/>
          <p:cNvSpPr>
            <a:spLocks noChangeArrowheads="1"/>
          </p:cNvSpPr>
          <p:nvPr/>
        </p:nvSpPr>
        <p:spPr bwMode="auto">
          <a:xfrm>
            <a:off x="388620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2782" name="Rectangle 15"/>
          <p:cNvSpPr>
            <a:spLocks noChangeArrowheads="1"/>
          </p:cNvSpPr>
          <p:nvPr/>
        </p:nvSpPr>
        <p:spPr bwMode="auto"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7</a:t>
            </a:r>
          </a:p>
        </p:txBody>
      </p:sp>
      <p:sp>
        <p:nvSpPr>
          <p:cNvPr id="32783" name="Rectangle 16"/>
          <p:cNvSpPr>
            <a:spLocks noChangeArrowheads="1"/>
          </p:cNvSpPr>
          <p:nvPr/>
        </p:nvSpPr>
        <p:spPr bwMode="auto">
          <a:xfrm>
            <a:off x="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2784" name="Rectangle 17"/>
          <p:cNvSpPr>
            <a:spLocks noChangeArrowheads="1"/>
          </p:cNvSpPr>
          <p:nvPr/>
        </p:nvSpPr>
        <p:spPr bwMode="auto">
          <a:xfrm>
            <a:off x="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2785" name="Rectangle 18"/>
          <p:cNvSpPr>
            <a:spLocks noChangeArrowheads="1"/>
          </p:cNvSpPr>
          <p:nvPr/>
        </p:nvSpPr>
        <p:spPr bwMode="auto">
          <a:xfrm>
            <a:off x="388620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2786" name="Rectangle 19"/>
          <p:cNvSpPr>
            <a:spLocks noChangeArrowheads="1"/>
          </p:cNvSpPr>
          <p:nvPr/>
        </p:nvSpPr>
        <p:spPr bwMode="auto"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7</a:t>
            </a:r>
          </a:p>
        </p:txBody>
      </p:sp>
      <p:sp>
        <p:nvSpPr>
          <p:cNvPr id="32787" name="Rectangle 20"/>
          <p:cNvSpPr>
            <a:spLocks noChangeArrowheads="1"/>
          </p:cNvSpPr>
          <p:nvPr/>
        </p:nvSpPr>
        <p:spPr bwMode="auto">
          <a:xfrm>
            <a:off x="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2788" name="Rectangle 21"/>
          <p:cNvSpPr>
            <a:spLocks noChangeArrowheads="1"/>
          </p:cNvSpPr>
          <p:nvPr/>
        </p:nvSpPr>
        <p:spPr bwMode="auto">
          <a:xfrm>
            <a:off x="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2789" name="Rectangle 22"/>
          <p:cNvSpPr>
            <a:spLocks noChangeArrowheads="1"/>
          </p:cNvSpPr>
          <p:nvPr/>
        </p:nvSpPr>
        <p:spPr bwMode="auto">
          <a:xfrm>
            <a:off x="388620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2790" name="Rectangle 23"/>
          <p:cNvSpPr>
            <a:spLocks noChangeArrowheads="1"/>
          </p:cNvSpPr>
          <p:nvPr/>
        </p:nvSpPr>
        <p:spPr bwMode="auto"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7</a:t>
            </a:r>
          </a:p>
        </p:txBody>
      </p:sp>
      <p:sp>
        <p:nvSpPr>
          <p:cNvPr id="32791" name="Rectangle 24"/>
          <p:cNvSpPr>
            <a:spLocks noChangeArrowheads="1"/>
          </p:cNvSpPr>
          <p:nvPr/>
        </p:nvSpPr>
        <p:spPr bwMode="auto">
          <a:xfrm>
            <a:off x="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2792" name="Rectangle 25"/>
          <p:cNvSpPr>
            <a:spLocks noChangeArrowheads="1"/>
          </p:cNvSpPr>
          <p:nvPr/>
        </p:nvSpPr>
        <p:spPr bwMode="auto">
          <a:xfrm>
            <a:off x="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2793" name="Rectangle 2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Tx/>
              <a:buChar char="•"/>
            </a:pPr>
            <a:r>
              <a:rPr lang="en-US" altLang="en-US" b="1" u="sng" dirty="0"/>
              <a:t>Financial Intermediary</a:t>
            </a:r>
            <a:r>
              <a:rPr lang="en-US" altLang="en-US" b="1" i="1" dirty="0"/>
              <a:t> </a:t>
            </a:r>
            <a:r>
              <a:rPr lang="en-US" altLang="en-US" i="1" dirty="0"/>
              <a:t>– </a:t>
            </a:r>
            <a:r>
              <a:rPr lang="en-US" altLang="en-US" dirty="0"/>
              <a:t>An organization that raises money from investors and provides financing for individuals, corporations, or other organizations</a:t>
            </a:r>
          </a:p>
          <a:p>
            <a:pPr marL="171450" indent="-171450">
              <a:buFontTx/>
              <a:buChar char="•"/>
            </a:pPr>
            <a:r>
              <a:rPr lang="en-US" altLang="en-US" b="1" u="sng" dirty="0"/>
              <a:t>Mutual Fund</a:t>
            </a:r>
            <a:r>
              <a:rPr lang="en-US" altLang="en-US" b="1" dirty="0"/>
              <a:t> </a:t>
            </a:r>
            <a:r>
              <a:rPr lang="en-US" altLang="en-US" dirty="0"/>
              <a:t>– An investment company that pools the savings of many investors and invests in a portfolio of securities</a:t>
            </a:r>
          </a:p>
          <a:p>
            <a:pPr marL="171450" indent="-171450">
              <a:buFontTx/>
              <a:buChar char="•"/>
            </a:pPr>
            <a:r>
              <a:rPr lang="en-US" altLang="en-US" b="1" u="sng" dirty="0"/>
              <a:t>Hedge Fund</a:t>
            </a:r>
            <a:r>
              <a:rPr lang="en-US" altLang="en-US" b="1" dirty="0"/>
              <a:t> </a:t>
            </a:r>
            <a:r>
              <a:rPr lang="en-US" altLang="en-US" dirty="0"/>
              <a:t>– A private investment pool, open to wealthy or institutional investors, that is only lightly regulated and therefore can pursue more speculative policies than mutual funds</a:t>
            </a:r>
          </a:p>
          <a:p>
            <a:pPr marL="171450" indent="-171450">
              <a:buFontTx/>
              <a:buChar char="•"/>
            </a:pPr>
            <a:r>
              <a:rPr lang="en-US" altLang="en-US" b="1" u="sng" dirty="0"/>
              <a:t>Pension Fund</a:t>
            </a:r>
            <a:r>
              <a:rPr lang="en-US" altLang="en-US" b="1" dirty="0"/>
              <a:t> </a:t>
            </a:r>
            <a:r>
              <a:rPr lang="en-US" altLang="en-US" dirty="0"/>
              <a:t>– Fund set up by an employer to provide for employees’ retirement</a:t>
            </a:r>
          </a:p>
        </p:txBody>
      </p:sp>
      <p:sp>
        <p:nvSpPr>
          <p:cNvPr id="32794" name="Rectangle 2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</p:spTree>
    <p:extLst>
      <p:ext uri="{BB962C8B-B14F-4D97-AF65-F5344CB8AC3E}">
        <p14:creationId xmlns:p14="http://schemas.microsoft.com/office/powerpoint/2010/main" val="6067725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2770" name="Rectangle 3"/>
          <p:cNvSpPr>
            <a:spLocks noChangeArrowheads="1"/>
          </p:cNvSpPr>
          <p:nvPr/>
        </p:nvSpPr>
        <p:spPr bwMode="auto"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12</a:t>
            </a:r>
          </a:p>
        </p:txBody>
      </p:sp>
      <p:sp>
        <p:nvSpPr>
          <p:cNvPr id="32771" name="Rectangle 4"/>
          <p:cNvSpPr>
            <a:spLocks noChangeArrowheads="1"/>
          </p:cNvSpPr>
          <p:nvPr/>
        </p:nvSpPr>
        <p:spPr bwMode="auto">
          <a:xfrm>
            <a:off x="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2772" name="Rectangle 5"/>
          <p:cNvSpPr>
            <a:spLocks noChangeArrowheads="1"/>
          </p:cNvSpPr>
          <p:nvPr/>
        </p:nvSpPr>
        <p:spPr bwMode="auto">
          <a:xfrm>
            <a:off x="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2773" name="Rectangle 6"/>
          <p:cNvSpPr>
            <a:spLocks noChangeArrowheads="1"/>
          </p:cNvSpPr>
          <p:nvPr/>
        </p:nvSpPr>
        <p:spPr bwMode="auto">
          <a:xfrm>
            <a:off x="388620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2774" name="Rectangle 7"/>
          <p:cNvSpPr>
            <a:spLocks noChangeArrowheads="1"/>
          </p:cNvSpPr>
          <p:nvPr/>
        </p:nvSpPr>
        <p:spPr bwMode="auto"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11</a:t>
            </a:r>
          </a:p>
        </p:txBody>
      </p:sp>
      <p:sp>
        <p:nvSpPr>
          <p:cNvPr id="32775" name="Rectangle 8"/>
          <p:cNvSpPr>
            <a:spLocks noChangeArrowheads="1"/>
          </p:cNvSpPr>
          <p:nvPr/>
        </p:nvSpPr>
        <p:spPr bwMode="auto">
          <a:xfrm>
            <a:off x="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2776" name="Rectangle 9"/>
          <p:cNvSpPr>
            <a:spLocks noChangeArrowheads="1"/>
          </p:cNvSpPr>
          <p:nvPr/>
        </p:nvSpPr>
        <p:spPr bwMode="auto">
          <a:xfrm>
            <a:off x="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2777" name="Rectangle 10"/>
          <p:cNvSpPr>
            <a:spLocks noChangeArrowheads="1"/>
          </p:cNvSpPr>
          <p:nvPr/>
        </p:nvSpPr>
        <p:spPr bwMode="auto">
          <a:xfrm>
            <a:off x="388620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2778" name="Rectangle 11"/>
          <p:cNvSpPr>
            <a:spLocks noChangeArrowheads="1"/>
          </p:cNvSpPr>
          <p:nvPr/>
        </p:nvSpPr>
        <p:spPr bwMode="auto"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7</a:t>
            </a:r>
          </a:p>
        </p:txBody>
      </p:sp>
      <p:sp>
        <p:nvSpPr>
          <p:cNvPr id="32779" name="Rectangle 12"/>
          <p:cNvSpPr>
            <a:spLocks noChangeArrowheads="1"/>
          </p:cNvSpPr>
          <p:nvPr/>
        </p:nvSpPr>
        <p:spPr bwMode="auto">
          <a:xfrm>
            <a:off x="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2780" name="Rectangle 13"/>
          <p:cNvSpPr>
            <a:spLocks noChangeArrowheads="1"/>
          </p:cNvSpPr>
          <p:nvPr/>
        </p:nvSpPr>
        <p:spPr bwMode="auto">
          <a:xfrm>
            <a:off x="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2781" name="Rectangle 14"/>
          <p:cNvSpPr>
            <a:spLocks noChangeArrowheads="1"/>
          </p:cNvSpPr>
          <p:nvPr/>
        </p:nvSpPr>
        <p:spPr bwMode="auto">
          <a:xfrm>
            <a:off x="388620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2782" name="Rectangle 15"/>
          <p:cNvSpPr>
            <a:spLocks noChangeArrowheads="1"/>
          </p:cNvSpPr>
          <p:nvPr/>
        </p:nvSpPr>
        <p:spPr bwMode="auto"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7</a:t>
            </a:r>
          </a:p>
        </p:txBody>
      </p:sp>
      <p:sp>
        <p:nvSpPr>
          <p:cNvPr id="32783" name="Rectangle 16"/>
          <p:cNvSpPr>
            <a:spLocks noChangeArrowheads="1"/>
          </p:cNvSpPr>
          <p:nvPr/>
        </p:nvSpPr>
        <p:spPr bwMode="auto">
          <a:xfrm>
            <a:off x="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2784" name="Rectangle 17"/>
          <p:cNvSpPr>
            <a:spLocks noChangeArrowheads="1"/>
          </p:cNvSpPr>
          <p:nvPr/>
        </p:nvSpPr>
        <p:spPr bwMode="auto">
          <a:xfrm>
            <a:off x="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2785" name="Rectangle 18"/>
          <p:cNvSpPr>
            <a:spLocks noChangeArrowheads="1"/>
          </p:cNvSpPr>
          <p:nvPr/>
        </p:nvSpPr>
        <p:spPr bwMode="auto">
          <a:xfrm>
            <a:off x="388620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2786" name="Rectangle 19"/>
          <p:cNvSpPr>
            <a:spLocks noChangeArrowheads="1"/>
          </p:cNvSpPr>
          <p:nvPr/>
        </p:nvSpPr>
        <p:spPr bwMode="auto"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7</a:t>
            </a:r>
          </a:p>
        </p:txBody>
      </p:sp>
      <p:sp>
        <p:nvSpPr>
          <p:cNvPr id="32787" name="Rectangle 20"/>
          <p:cNvSpPr>
            <a:spLocks noChangeArrowheads="1"/>
          </p:cNvSpPr>
          <p:nvPr/>
        </p:nvSpPr>
        <p:spPr bwMode="auto">
          <a:xfrm>
            <a:off x="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2788" name="Rectangle 21"/>
          <p:cNvSpPr>
            <a:spLocks noChangeArrowheads="1"/>
          </p:cNvSpPr>
          <p:nvPr/>
        </p:nvSpPr>
        <p:spPr bwMode="auto">
          <a:xfrm>
            <a:off x="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2789" name="Rectangle 22"/>
          <p:cNvSpPr>
            <a:spLocks noChangeArrowheads="1"/>
          </p:cNvSpPr>
          <p:nvPr/>
        </p:nvSpPr>
        <p:spPr bwMode="auto">
          <a:xfrm>
            <a:off x="388620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2790" name="Rectangle 23"/>
          <p:cNvSpPr>
            <a:spLocks noChangeArrowheads="1"/>
          </p:cNvSpPr>
          <p:nvPr/>
        </p:nvSpPr>
        <p:spPr bwMode="auto">
          <a:xfrm>
            <a:off x="388620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7</a:t>
            </a:r>
          </a:p>
        </p:txBody>
      </p:sp>
      <p:sp>
        <p:nvSpPr>
          <p:cNvPr id="32791" name="Rectangle 24"/>
          <p:cNvSpPr>
            <a:spLocks noChangeArrowheads="1"/>
          </p:cNvSpPr>
          <p:nvPr/>
        </p:nvSpPr>
        <p:spPr bwMode="auto">
          <a:xfrm>
            <a:off x="0" y="8686489"/>
            <a:ext cx="2971800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2792" name="Rectangle 25"/>
          <p:cNvSpPr>
            <a:spLocks noChangeArrowheads="1"/>
          </p:cNvSpPr>
          <p:nvPr/>
        </p:nvSpPr>
        <p:spPr bwMode="auto">
          <a:xfrm>
            <a:off x="0" y="0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2793" name="Rectangle 2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Tx/>
              <a:buChar char="•"/>
            </a:pPr>
            <a:r>
              <a:rPr lang="en-US" altLang="en-US" b="1" u="sng" dirty="0"/>
              <a:t>Financial Intermediary</a:t>
            </a:r>
            <a:r>
              <a:rPr lang="en-US" altLang="en-US" b="1" i="1" dirty="0"/>
              <a:t> </a:t>
            </a:r>
            <a:r>
              <a:rPr lang="en-US" altLang="en-US" i="1" dirty="0"/>
              <a:t>– </a:t>
            </a:r>
            <a:r>
              <a:rPr lang="en-US" altLang="en-US" dirty="0"/>
              <a:t>An organization that raises money from investors and provides financing for individuals, corporations, or other organizations</a:t>
            </a:r>
          </a:p>
          <a:p>
            <a:pPr marL="171450" indent="-171450">
              <a:buFontTx/>
              <a:buChar char="•"/>
            </a:pPr>
            <a:r>
              <a:rPr lang="en-US" altLang="en-US" b="1" u="sng" dirty="0"/>
              <a:t>Mutual Fund</a:t>
            </a:r>
            <a:r>
              <a:rPr lang="en-US" altLang="en-US" b="1" dirty="0"/>
              <a:t> </a:t>
            </a:r>
            <a:r>
              <a:rPr lang="en-US" altLang="en-US" dirty="0"/>
              <a:t>– An investment company that pools the savings of many investors and invests in a portfolio of securities</a:t>
            </a:r>
          </a:p>
          <a:p>
            <a:pPr marL="171450" indent="-171450">
              <a:buFontTx/>
              <a:buChar char="•"/>
            </a:pPr>
            <a:r>
              <a:rPr lang="en-US" altLang="en-US" b="1" u="sng" dirty="0"/>
              <a:t>Hedge Fund</a:t>
            </a:r>
            <a:r>
              <a:rPr lang="en-US" altLang="en-US" b="1" dirty="0"/>
              <a:t> </a:t>
            </a:r>
            <a:r>
              <a:rPr lang="en-US" altLang="en-US" dirty="0"/>
              <a:t>– A private investment pool, open to wealthy or institutional investors, that is only lightly regulated and therefore can pursue more speculative policies than mutual funds</a:t>
            </a:r>
          </a:p>
          <a:p>
            <a:pPr marL="171450" indent="-171450">
              <a:buFontTx/>
              <a:buChar char="•"/>
            </a:pPr>
            <a:r>
              <a:rPr lang="en-US" altLang="en-US" b="1" u="sng" dirty="0"/>
              <a:t>Pension Fund</a:t>
            </a:r>
            <a:r>
              <a:rPr lang="en-US" altLang="en-US" b="1" dirty="0"/>
              <a:t> </a:t>
            </a:r>
            <a:r>
              <a:rPr lang="en-US" altLang="en-US" dirty="0"/>
              <a:t>– Fund set up by an employer to provide for employees’ retirement</a:t>
            </a:r>
          </a:p>
        </p:txBody>
      </p:sp>
      <p:sp>
        <p:nvSpPr>
          <p:cNvPr id="32794" name="Rectangle 2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</p:spTree>
    <p:extLst>
      <p:ext uri="{BB962C8B-B14F-4D97-AF65-F5344CB8AC3E}">
        <p14:creationId xmlns:p14="http://schemas.microsoft.com/office/powerpoint/2010/main" val="32324785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12</a:t>
            </a: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11</a:t>
            </a:r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6635" name="Rectangle 11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7</a:t>
            </a:r>
          </a:p>
        </p:txBody>
      </p:sp>
      <p:sp>
        <p:nvSpPr>
          <p:cNvPr id="26636" name="Rectangle 12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6637" name="Rectangle 13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6638" name="Rectangle 14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6639" name="Rectangle 15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7</a:t>
            </a:r>
          </a:p>
        </p:txBody>
      </p:sp>
      <p:sp>
        <p:nvSpPr>
          <p:cNvPr id="26640" name="Rectangle 16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6641" name="Rectangle 17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6642" name="Rectangle 18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6643" name="Rectangle 19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7</a:t>
            </a:r>
          </a:p>
        </p:txBody>
      </p:sp>
      <p:sp>
        <p:nvSpPr>
          <p:cNvPr id="26644" name="Rectangle 20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6645" name="Rectangle 21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6646" name="Rectangle 2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6647" name="Rectangle 2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7</a:t>
            </a:r>
          </a:p>
        </p:txBody>
      </p:sp>
      <p:sp>
        <p:nvSpPr>
          <p:cNvPr id="26648" name="Rectangle 2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6649" name="Rectangle 2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6650" name="Rectangle 2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26651" name="Rectangle 2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</p:spTree>
    <p:extLst>
      <p:ext uri="{BB962C8B-B14F-4D97-AF65-F5344CB8AC3E}">
        <p14:creationId xmlns:p14="http://schemas.microsoft.com/office/powerpoint/2010/main" val="19385363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-3845" y="6976"/>
            <a:ext cx="9136311" cy="6858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-3845" y="6567983"/>
            <a:ext cx="9144000" cy="321931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3789028" y="6567984"/>
            <a:ext cx="5334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100" b="1" i="0" dirty="0">
                <a:solidFill>
                  <a:schemeClr val="tx1"/>
                </a:solidFill>
                <a:latin typeface="Arial Narrow" panose="020B0606020202030204" pitchFamily="34" charset="0"/>
                <a:cs typeface="Times New Roman" pitchFamily="18" charset="0"/>
              </a:rPr>
              <a:t>Copyright © 2018 by The McGraw-Hill Companies, Inc. All rights reserved</a:t>
            </a:r>
            <a:r>
              <a:rPr lang="en-US" sz="1100" b="1" i="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0" y="0"/>
            <a:ext cx="9144000" cy="495300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-3845" y="6567983"/>
            <a:ext cx="9144000" cy="321931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3789028" y="6567984"/>
            <a:ext cx="5334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100" b="0" i="0" dirty="0">
                <a:solidFill>
                  <a:schemeClr val="tx1"/>
                </a:solidFill>
                <a:latin typeface="Arial Narrow" panose="020B0606020202030204" pitchFamily="34" charset="0"/>
                <a:cs typeface="Times New Roman" pitchFamily="18" charset="0"/>
              </a:rPr>
              <a:t>Copyright © 2020 by The McGraw-Hill Companies, Inc. All rights reserved</a:t>
            </a:r>
            <a:r>
              <a:rPr lang="en-US" sz="1100" b="0" i="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2721032" y="914400"/>
            <a:ext cx="360356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en-US" altLang="en-US" sz="4800" b="0" dirty="0">
                <a:solidFill>
                  <a:schemeClr val="tx1"/>
                </a:solidFill>
                <a:latin typeface="Century Gothic" panose="020B0502020202020204" pitchFamily="34" charset="0"/>
              </a:rPr>
              <a:t>Chapter 1</a:t>
            </a:r>
          </a:p>
        </p:txBody>
      </p:sp>
      <p:sp>
        <p:nvSpPr>
          <p:cNvPr id="15" name="Rectangle 19"/>
          <p:cNvSpPr>
            <a:spLocks noChangeArrowheads="1"/>
          </p:cNvSpPr>
          <p:nvPr/>
        </p:nvSpPr>
        <p:spPr bwMode="auto">
          <a:xfrm>
            <a:off x="4407712" y="3238919"/>
            <a:ext cx="3746041" cy="175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600" b="0" dirty="0">
                <a:solidFill>
                  <a:schemeClr val="tx1"/>
                </a:solidFill>
                <a:latin typeface="Century Gothic" panose="020B0502020202020204" pitchFamily="34" charset="0"/>
              </a:rPr>
              <a:t>Goals and Governance of the Corporation</a:t>
            </a: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0" y="0"/>
            <a:ext cx="9144000" cy="495300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F74EE8F-4C2C-4979-AE9B-55EAB672A037}"/>
              </a:ext>
            </a:extLst>
          </p:cNvPr>
          <p:cNvSpPr/>
          <p:nvPr/>
        </p:nvSpPr>
        <p:spPr bwMode="auto">
          <a:xfrm>
            <a:off x="533400" y="2286000"/>
            <a:ext cx="2895600" cy="3657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Book Cover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10e</a:t>
            </a:r>
          </a:p>
        </p:txBody>
      </p:sp>
      <p:sp>
        <p:nvSpPr>
          <p:cNvPr id="17" name="Rectangle 12">
            <a:extLst>
              <a:ext uri="{FF2B5EF4-FFF2-40B4-BE49-F238E27FC236}">
                <a16:creationId xmlns:a16="http://schemas.microsoft.com/office/drawing/2014/main" id="{6D15EAC6-C8AC-4E96-8669-5C4ADE87539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3845" y="6976"/>
            <a:ext cx="9136311" cy="6858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8" name="Rectangle 3">
            <a:extLst>
              <a:ext uri="{FF2B5EF4-FFF2-40B4-BE49-F238E27FC236}">
                <a16:creationId xmlns:a16="http://schemas.microsoft.com/office/drawing/2014/main" id="{822FBAC8-D074-4760-842E-C1263E1FA00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3845" y="6567983"/>
            <a:ext cx="9144000" cy="321931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9" name="Text Box 8">
            <a:extLst>
              <a:ext uri="{FF2B5EF4-FFF2-40B4-BE49-F238E27FC236}">
                <a16:creationId xmlns:a16="http://schemas.microsoft.com/office/drawing/2014/main" id="{3C913416-E15A-4E5F-9EE5-4EE1A5C0CD3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789028" y="6567984"/>
            <a:ext cx="5334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100" b="1" i="0" dirty="0">
                <a:solidFill>
                  <a:schemeClr val="tx1"/>
                </a:solidFill>
                <a:latin typeface="Arial Narrow" panose="020B0606020202030204" pitchFamily="34" charset="0"/>
                <a:cs typeface="Times New Roman" pitchFamily="18" charset="0"/>
              </a:rPr>
              <a:t>Copyright © 2018 by The McGraw-Hill Companies, Inc. All rights reserved</a:t>
            </a:r>
            <a:r>
              <a:rPr lang="en-US" sz="1100" b="1" i="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20" name="Rectangle 3">
            <a:extLst>
              <a:ext uri="{FF2B5EF4-FFF2-40B4-BE49-F238E27FC236}">
                <a16:creationId xmlns:a16="http://schemas.microsoft.com/office/drawing/2014/main" id="{626F7AA1-9B19-452C-9113-099A54B9530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9144000" cy="495300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1" name="Rectangle 3">
            <a:extLst>
              <a:ext uri="{FF2B5EF4-FFF2-40B4-BE49-F238E27FC236}">
                <a16:creationId xmlns:a16="http://schemas.microsoft.com/office/drawing/2014/main" id="{12C73E7C-C4C1-4E5B-B577-FA752ACA4D3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3845" y="6567983"/>
            <a:ext cx="9144000" cy="321931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2" name="Text Box 8">
            <a:extLst>
              <a:ext uri="{FF2B5EF4-FFF2-40B4-BE49-F238E27FC236}">
                <a16:creationId xmlns:a16="http://schemas.microsoft.com/office/drawing/2014/main" id="{B08850B9-0717-45EA-8911-FD515A7D3EC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789028" y="6567984"/>
            <a:ext cx="5334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100" b="0" i="0" dirty="0">
                <a:solidFill>
                  <a:schemeClr val="tx1"/>
                </a:solidFill>
                <a:latin typeface="Arial Narrow" panose="020B0606020202030204" pitchFamily="34" charset="0"/>
                <a:cs typeface="Times New Roman" pitchFamily="18" charset="0"/>
              </a:rPr>
              <a:t>Copyright © 2020 by The McGraw-Hill Companies, Inc. All rights reserved</a:t>
            </a:r>
            <a:r>
              <a:rPr lang="en-US" sz="1100" b="0" i="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23" name="Rectangle 17">
            <a:extLst>
              <a:ext uri="{FF2B5EF4-FFF2-40B4-BE49-F238E27FC236}">
                <a16:creationId xmlns:a16="http://schemas.microsoft.com/office/drawing/2014/main" id="{AABB9CAD-E5A5-48F4-8218-DBEE0D1FA3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721033" y="914400"/>
            <a:ext cx="3200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en-US" altLang="en-US" sz="4800" b="0" dirty="0">
                <a:solidFill>
                  <a:schemeClr val="tx1"/>
                </a:solidFill>
                <a:latin typeface="Century Gothic" panose="020B0502020202020204" pitchFamily="34" charset="0"/>
              </a:rPr>
              <a:t>Chapter 2</a:t>
            </a:r>
          </a:p>
        </p:txBody>
      </p:sp>
      <p:sp>
        <p:nvSpPr>
          <p:cNvPr id="24" name="Rectangle 19">
            <a:extLst>
              <a:ext uri="{FF2B5EF4-FFF2-40B4-BE49-F238E27FC236}">
                <a16:creationId xmlns:a16="http://schemas.microsoft.com/office/drawing/2014/main" id="{6539108A-A5C5-4BF4-87AE-E59B47CF7E5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407712" y="3238919"/>
            <a:ext cx="3746041" cy="175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600" b="0" dirty="0">
                <a:solidFill>
                  <a:schemeClr val="tx1"/>
                </a:solidFill>
                <a:latin typeface="Century Gothic" panose="020B0502020202020204" pitchFamily="34" charset="0"/>
              </a:rPr>
              <a:t>Financial Markets and Institutions</a:t>
            </a:r>
          </a:p>
        </p:txBody>
      </p:sp>
      <p:sp>
        <p:nvSpPr>
          <p:cNvPr id="25" name="Rectangle 3">
            <a:extLst>
              <a:ext uri="{FF2B5EF4-FFF2-40B4-BE49-F238E27FC236}">
                <a16:creationId xmlns:a16="http://schemas.microsoft.com/office/drawing/2014/main" id="{1883A1F2-CD48-444B-8854-BBAAA0F8996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9144000" cy="495300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2932AAB-CE4A-479B-8292-F6357FB3F30F}"/>
              </a:ext>
            </a:extLst>
          </p:cNvPr>
          <p:cNvSpPr/>
          <p:nvPr userDrawn="1"/>
        </p:nvSpPr>
        <p:spPr bwMode="auto">
          <a:xfrm>
            <a:off x="533400" y="2286000"/>
            <a:ext cx="2895600" cy="3657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Book Cover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10e</a:t>
            </a:r>
          </a:p>
        </p:txBody>
      </p:sp>
    </p:spTree>
    <p:extLst>
      <p:ext uri="{BB962C8B-B14F-4D97-AF65-F5344CB8AC3E}">
        <p14:creationId xmlns:p14="http://schemas.microsoft.com/office/powerpoint/2010/main" val="364838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plit orient="vert"/>
      </p:transition>
    </mc:Choice>
    <mc:Fallback xmlns="">
      <p:transition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88983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plit orient="vert"/>
      </p:transition>
    </mc:Choice>
    <mc:Fallback xmlns="">
      <p:transition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52400"/>
            <a:ext cx="1943100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76900" cy="59436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607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plit orient="vert"/>
      </p:transition>
    </mc:Choice>
    <mc:Fallback xmlns="">
      <p:transition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524000"/>
            <a:ext cx="7772400" cy="4572000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  <a:endParaRPr lang="en-US" noProof="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49654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26944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plit orient="vert"/>
      </p:transition>
    </mc:Choice>
    <mc:Fallback xmlns="">
      <p:transition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49654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41571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524000"/>
            <a:ext cx="7772400" cy="4572000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  <a:endParaRPr lang="en-US" noProof="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49654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2218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95400"/>
            <a:ext cx="7772400" cy="4572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3276600" y="6553200"/>
            <a:ext cx="5334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100" b="0" i="0" dirty="0">
                <a:solidFill>
                  <a:schemeClr val="tx1"/>
                </a:solidFill>
                <a:latin typeface="Arial Narrow" panose="020B0606020202030204" pitchFamily="34" charset="0"/>
                <a:cs typeface="Times New Roman" pitchFamily="18" charset="0"/>
              </a:rPr>
              <a:t>Copyright © 2020 by The McGraw-Hill Companies, Inc. All rights reserved</a:t>
            </a:r>
            <a:r>
              <a:rPr lang="en-US" sz="1100" b="0" i="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61657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plit orient="vert"/>
      </p:transition>
    </mc:Choice>
    <mc:Fallback xmlns="">
      <p:transition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68751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plit orient="vert"/>
      </p:transition>
    </mc:Choice>
    <mc:Fallback xmlns="">
      <p:transition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3276600" y="6567984"/>
            <a:ext cx="5334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100" b="0" i="0" dirty="0">
                <a:solidFill>
                  <a:schemeClr val="tx1"/>
                </a:solidFill>
                <a:latin typeface="Arial Narrow" panose="020B0606020202030204" pitchFamily="34" charset="0"/>
                <a:cs typeface="Times New Roman" pitchFamily="18" charset="0"/>
              </a:rPr>
              <a:t>Copyright © 2020 by The McGraw-Hill Companies, Inc. All rights reserved</a:t>
            </a:r>
            <a:r>
              <a:rPr lang="en-US" sz="1100" b="0" i="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94994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plit orient="vert"/>
      </p:transition>
    </mc:Choice>
    <mc:Fallback xmlns="">
      <p:transition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49654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06014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plit orient="vert"/>
      </p:transition>
    </mc:Choice>
    <mc:Fallback xmlns="">
      <p:transition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4933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plit orient="vert"/>
      </p:transition>
    </mc:Choice>
    <mc:Fallback xmlns="">
      <p:transition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0186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plit orient="vert"/>
      </p:transition>
    </mc:Choice>
    <mc:Fallback xmlns="">
      <p:transition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7350" y="114300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5200" y="1143001"/>
            <a:ext cx="5111750" cy="5334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7350" y="2305050"/>
            <a:ext cx="3008313" cy="41719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8027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plit orient="vert"/>
      </p:transition>
    </mc:Choice>
    <mc:Fallback xmlns="">
      <p:transition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51054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371600"/>
            <a:ext cx="5486400" cy="36607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56721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56890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plit orient="vert"/>
      </p:transition>
    </mc:Choice>
    <mc:Fallback xmlns="">
      <p:transition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ChangeArrowheads="1"/>
          </p:cNvSpPr>
          <p:nvPr/>
        </p:nvSpPr>
        <p:spPr bwMode="auto">
          <a:xfrm>
            <a:off x="0" y="990600"/>
            <a:ext cx="9144000" cy="76200"/>
          </a:xfrm>
          <a:prstGeom prst="rect">
            <a:avLst/>
          </a:prstGeom>
          <a:solidFill>
            <a:srgbClr val="992D4F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9331" name="Rectangle 3"/>
          <p:cNvSpPr>
            <a:spLocks noChangeArrowheads="1"/>
          </p:cNvSpPr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485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76200"/>
            <a:ext cx="8649654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20486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143000"/>
            <a:ext cx="83820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sp>
        <p:nvSpPr>
          <p:cNvPr id="99334" name="Rectangle 6"/>
          <p:cNvSpPr>
            <a:spLocks noChangeArrowheads="1"/>
          </p:cNvSpPr>
          <p:nvPr/>
        </p:nvSpPr>
        <p:spPr bwMode="auto">
          <a:xfrm>
            <a:off x="6477000" y="64008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99337" name="Rectangle 9"/>
          <p:cNvSpPr>
            <a:spLocks noChangeArrowheads="1"/>
          </p:cNvSpPr>
          <p:nvPr/>
        </p:nvSpPr>
        <p:spPr bwMode="auto">
          <a:xfrm>
            <a:off x="8648860" y="6475412"/>
            <a:ext cx="458788" cy="3825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 anchor="ctr"/>
          <a:lstStyle/>
          <a:p>
            <a:pPr algn="r">
              <a:defRPr/>
            </a:pPr>
            <a:r>
              <a:rPr lang="en-US" sz="1000" b="1" dirty="0">
                <a:solidFill>
                  <a:srgbClr val="455EA0"/>
                </a:solidFill>
                <a:latin typeface="Arial" charset="0"/>
              </a:rPr>
              <a:t>2 - </a:t>
            </a:r>
            <a:fld id="{E60E7E61-42B9-45CE-A0EE-FB8F7CCA12F2}" type="slidenum">
              <a:rPr lang="en-US" sz="1000" b="1">
                <a:solidFill>
                  <a:srgbClr val="455EA0"/>
                </a:solidFill>
                <a:latin typeface="Arial" charset="0"/>
              </a:rPr>
              <a:pPr algn="r">
                <a:defRPr/>
              </a:pPr>
              <a:t>‹#›</a:t>
            </a:fld>
            <a:endParaRPr lang="en-US" sz="1000" b="1" dirty="0">
              <a:solidFill>
                <a:srgbClr val="455EA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770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split orient="vert"/>
      </p:transition>
    </mc:Choice>
    <mc:Fallback xmlns="">
      <p:transition>
        <p:split orient="vert"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DFFFF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DFFFF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DFFFF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DFFFF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CCFF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CCFF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CCFF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CCFF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200">
          <a:solidFill>
            <a:srgbClr val="0100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10000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rgbClr val="010000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rgbClr val="010000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rgbClr val="010000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2000">
          <a:solidFill>
            <a:srgbClr val="010000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2000">
          <a:solidFill>
            <a:srgbClr val="010000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2000">
          <a:solidFill>
            <a:srgbClr val="010000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2000">
          <a:solidFill>
            <a:srgbClr val="01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biz.uiowa.edu/iem" TargetMode="Externa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4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8AEDD2C-05F1-4BD5-AF71-33455B5A26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133600"/>
            <a:ext cx="3106882" cy="4020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514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plit orient="vert"/>
      </p:transition>
    </mc:Choice>
    <mc:Fallback xmlns="">
      <p:transition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/>
              <a:t>The Flow of Savings to Corporations </a:t>
            </a:r>
            <a:r>
              <a:rPr lang="en-US" altLang="en-US" sz="1600" dirty="0"/>
              <a:t>(5 of 15)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8151635"/>
              </p:ext>
            </p:extLst>
          </p:nvPr>
        </p:nvGraphicFramePr>
        <p:xfrm>
          <a:off x="914400" y="129540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36233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plit orient="vert"/>
      </p:transition>
    </mc:Choice>
    <mc:Fallback xmlns="">
      <p:transition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/>
              <a:t>The Flow of Savings to Corporations </a:t>
            </a:r>
            <a:r>
              <a:rPr lang="en-US" altLang="en-US" sz="1600" dirty="0"/>
              <a:t>(6 of 15)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4246542"/>
              </p:ext>
            </p:extLst>
          </p:nvPr>
        </p:nvGraphicFramePr>
        <p:xfrm>
          <a:off x="914400" y="129540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61635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plit orient="vert"/>
      </p:transition>
    </mc:Choice>
    <mc:Fallback xmlns="">
      <p:transition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/>
              <a:t>The Flow of Savings to Corporations </a:t>
            </a:r>
            <a:r>
              <a:rPr lang="en-US" altLang="en-US" sz="1600" dirty="0"/>
              <a:t>(7 of 15)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33399" y="1190194"/>
            <a:ext cx="79509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2016 U.S. Republican Convention Nomination Market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396335"/>
            <a:ext cx="38808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</a:rPr>
              <a:t>Source: Iowa Electronic Markets: </a:t>
            </a:r>
            <a:r>
              <a:rPr lang="en-US" sz="1200" dirty="0">
                <a:latin typeface="Calibri" panose="020F0502020204030204" pitchFamily="34" charset="0"/>
                <a:hlinkClick r:id="rId2"/>
              </a:rPr>
              <a:t>Iowa Electronic Markets</a:t>
            </a:r>
            <a:r>
              <a:rPr lang="en-US" sz="1200" dirty="0">
                <a:latin typeface="Calibri" panose="020F0502020204030204" pitchFamily="34" charset="0"/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427" y="1864124"/>
            <a:ext cx="7620000" cy="432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057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plit orient="vert"/>
      </p:transition>
    </mc:Choice>
    <mc:Fallback xmlns="">
      <p:transition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8" name="TextBox 1"/>
          <p:cNvSpPr txBox="1">
            <a:spLocks noChangeArrowheads="1"/>
          </p:cNvSpPr>
          <p:nvPr/>
        </p:nvSpPr>
        <p:spPr bwMode="auto">
          <a:xfrm>
            <a:off x="457200" y="2362200"/>
            <a:ext cx="8229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/>
              <a:t>The Flow of Savings to Corporations </a:t>
            </a:r>
            <a:r>
              <a:rPr lang="en-US" altLang="en-US" sz="1600" dirty="0"/>
              <a:t>(8 of 15)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/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Financial Intermediary</a:t>
            </a:r>
          </a:p>
          <a:p>
            <a:pPr lvl="1"/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 organization that raises money from investors and provides financing for individuals, companies, and other organizations</a:t>
            </a:r>
          </a:p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Financial Institution</a:t>
            </a:r>
          </a:p>
          <a:p>
            <a:pPr lvl="1"/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 bank, insurance company, or similar financial intermediary</a:t>
            </a:r>
          </a:p>
        </p:txBody>
      </p:sp>
    </p:spTree>
    <p:extLst>
      <p:ext uri="{BB962C8B-B14F-4D97-AF65-F5344CB8AC3E}">
        <p14:creationId xmlns:p14="http://schemas.microsoft.com/office/powerpoint/2010/main" val="738354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plit orient="vert"/>
      </p:transition>
    </mc:Choice>
    <mc:Fallback xmlns="">
      <p:transition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8" name="TextBox 1"/>
          <p:cNvSpPr txBox="1">
            <a:spLocks noChangeArrowheads="1"/>
          </p:cNvSpPr>
          <p:nvPr/>
        </p:nvSpPr>
        <p:spPr bwMode="auto">
          <a:xfrm>
            <a:off x="457200" y="2362200"/>
            <a:ext cx="8229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04800" y="1295400"/>
            <a:ext cx="8577263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sz="1000" dirty="0"/>
          </a:p>
          <a:p>
            <a:endParaRPr lang="en-US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/>
              <a:t>The Flow of Savings to Corporations </a:t>
            </a:r>
            <a:r>
              <a:rPr lang="en-US" altLang="en-US" sz="1600" dirty="0"/>
              <a:t>(9 of 15)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/>
            <a:r>
              <a:rPr lang="en-US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Mutual Fund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en-US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An investment company that pools the savings of many investors and invests in a portfolio of securities</a:t>
            </a:r>
            <a:endParaRPr lang="en-US" altLang="en-US" sz="10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r>
              <a:rPr lang="en-US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Hedge Fund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en-US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A private investment pool, open to wealthy or institutional investors, that is only lightly regulated and therefore can pursue more speculative policies than mutual funds</a:t>
            </a:r>
            <a:endParaRPr lang="en-US" altLang="en-US" sz="10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r>
              <a:rPr lang="en-US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Pension Fund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en-US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Fund set up by an employer to provide for employees’ retirement</a:t>
            </a:r>
          </a:p>
        </p:txBody>
      </p:sp>
    </p:spTree>
    <p:extLst>
      <p:ext uri="{BB962C8B-B14F-4D97-AF65-F5344CB8AC3E}">
        <p14:creationId xmlns:p14="http://schemas.microsoft.com/office/powerpoint/2010/main" val="1739141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plit orient="vert"/>
      </p:transition>
    </mc:Choice>
    <mc:Fallback xmlns="">
      <p:transition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00" name="Rectangle 1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/>
              <a:t>The Flow of Savings to Corporations </a:t>
            </a:r>
            <a:r>
              <a:rPr lang="en-US" altLang="en-US" sz="1600" dirty="0"/>
              <a:t>(10 of 15)</a:t>
            </a: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609600" y="2843733"/>
            <a:ext cx="1447800" cy="916563"/>
          </a:xfrm>
          <a:prstGeom prst="roundRect">
            <a:avLst/>
          </a:prstGeom>
          <a:solidFill>
            <a:schemeClr val="accent1"/>
          </a:solidFill>
          <a:ln w="5715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>
                <a:solidFill>
                  <a:schemeClr val="bg1"/>
                </a:solidFill>
                <a:latin typeface="Calibri" panose="020F0502020204030204" pitchFamily="34" charset="0"/>
              </a:rPr>
              <a:t>Bank of America</a:t>
            </a: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3810000" y="2843733"/>
            <a:ext cx="1447800" cy="916563"/>
          </a:xfrm>
          <a:prstGeom prst="roundRect">
            <a:avLst/>
          </a:prstGeom>
          <a:solidFill>
            <a:schemeClr val="accent1"/>
          </a:solidFill>
          <a:ln w="5715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90488" tIns="44450" rIns="90488" bIns="4445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</a:rPr>
              <a:t>Explorer Fund</a:t>
            </a: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7086600" y="3048044"/>
            <a:ext cx="1447800" cy="507940"/>
          </a:xfrm>
          <a:prstGeom prst="roundRect">
            <a:avLst/>
          </a:prstGeom>
          <a:solidFill>
            <a:schemeClr val="accent1"/>
          </a:solidFill>
          <a:ln w="5715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90488" tIns="44450" rIns="90488" bIns="44450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>
                <a:solidFill>
                  <a:schemeClr val="bg1"/>
                </a:solidFill>
                <a:latin typeface="Calibri" panose="020F0502020204030204" pitchFamily="34" charset="0"/>
              </a:rPr>
              <a:t>Investors   </a:t>
            </a:r>
          </a:p>
        </p:txBody>
      </p:sp>
      <p:sp>
        <p:nvSpPr>
          <p:cNvPr id="21" name="Line 21"/>
          <p:cNvSpPr>
            <a:spLocks noChangeShapeType="1"/>
          </p:cNvSpPr>
          <p:nvPr/>
        </p:nvSpPr>
        <p:spPr bwMode="auto">
          <a:xfrm>
            <a:off x="2057400" y="3505200"/>
            <a:ext cx="1524000" cy="0"/>
          </a:xfrm>
          <a:prstGeom prst="line">
            <a:avLst/>
          </a:prstGeom>
          <a:noFill/>
          <a:ln w="28575">
            <a:solidFill>
              <a:schemeClr val="accent2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Line 22"/>
          <p:cNvSpPr>
            <a:spLocks noChangeShapeType="1"/>
          </p:cNvSpPr>
          <p:nvPr/>
        </p:nvSpPr>
        <p:spPr bwMode="auto">
          <a:xfrm flipH="1">
            <a:off x="5486400" y="3124200"/>
            <a:ext cx="1600200" cy="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3" name="Text Box 24"/>
          <p:cNvSpPr txBox="1">
            <a:spLocks noChangeArrowheads="1"/>
          </p:cNvSpPr>
          <p:nvPr/>
        </p:nvSpPr>
        <p:spPr bwMode="auto">
          <a:xfrm>
            <a:off x="2514600" y="2209800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$</a:t>
            </a:r>
          </a:p>
        </p:txBody>
      </p:sp>
      <p:sp>
        <p:nvSpPr>
          <p:cNvPr id="24" name="Text Box 25"/>
          <p:cNvSpPr txBox="1">
            <a:spLocks noChangeArrowheads="1"/>
          </p:cNvSpPr>
          <p:nvPr/>
        </p:nvSpPr>
        <p:spPr bwMode="auto">
          <a:xfrm>
            <a:off x="5867400" y="2209800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$</a:t>
            </a:r>
          </a:p>
        </p:txBody>
      </p:sp>
      <p:sp>
        <p:nvSpPr>
          <p:cNvPr id="25" name="Text Box 26"/>
          <p:cNvSpPr txBox="1">
            <a:spLocks noChangeArrowheads="1"/>
          </p:cNvSpPr>
          <p:nvPr/>
        </p:nvSpPr>
        <p:spPr bwMode="auto">
          <a:xfrm>
            <a:off x="2362200" y="3733800"/>
            <a:ext cx="1066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Sells shares</a:t>
            </a:r>
          </a:p>
        </p:txBody>
      </p:sp>
      <p:sp>
        <p:nvSpPr>
          <p:cNvPr id="26" name="Text Box 27"/>
          <p:cNvSpPr txBox="1">
            <a:spLocks noChangeArrowheads="1"/>
          </p:cNvSpPr>
          <p:nvPr/>
        </p:nvSpPr>
        <p:spPr bwMode="auto">
          <a:xfrm>
            <a:off x="5715000" y="3733800"/>
            <a:ext cx="1066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Issues shares</a:t>
            </a:r>
          </a:p>
        </p:txBody>
      </p:sp>
      <p:sp>
        <p:nvSpPr>
          <p:cNvPr id="27" name="Line 21"/>
          <p:cNvSpPr>
            <a:spLocks noChangeShapeType="1"/>
          </p:cNvSpPr>
          <p:nvPr/>
        </p:nvSpPr>
        <p:spPr bwMode="auto">
          <a:xfrm>
            <a:off x="5238750" y="3505200"/>
            <a:ext cx="1524000" cy="0"/>
          </a:xfrm>
          <a:prstGeom prst="line">
            <a:avLst/>
          </a:prstGeom>
          <a:noFill/>
          <a:ln w="28575">
            <a:solidFill>
              <a:schemeClr val="accent2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8" name="Line 22"/>
          <p:cNvSpPr>
            <a:spLocks noChangeShapeType="1"/>
          </p:cNvSpPr>
          <p:nvPr/>
        </p:nvSpPr>
        <p:spPr bwMode="auto">
          <a:xfrm flipH="1">
            <a:off x="2209800" y="3124200"/>
            <a:ext cx="1600200" cy="0"/>
          </a:xfrm>
          <a:prstGeom prst="line">
            <a:avLst/>
          </a:prstGeom>
          <a:noFill/>
          <a:ln w="28575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24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plit orient="vert"/>
      </p:transition>
    </mc:Choice>
    <mc:Fallback xmlns="">
      <p:transition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/>
              <a:t>The Flow of Savings to Corporations </a:t>
            </a:r>
            <a:r>
              <a:rPr lang="en-US" altLang="en-US" sz="1600" dirty="0"/>
              <a:t>(11 of 15)</a:t>
            </a:r>
            <a:endParaRPr lang="en-US" altLang="en-US" sz="3800" dirty="0">
              <a:latin typeface="Century Gothic" panose="020B0502020202020204" pitchFamily="34" charset="0"/>
            </a:endParaRP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1861751" y="1348541"/>
            <a:ext cx="5486400" cy="54864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Company</a:t>
            </a: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1828800" y="4067413"/>
            <a:ext cx="5486400" cy="248578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b">
              <a:rot lat="0" lon="0" rev="8700000"/>
            </a:lightRig>
          </a:scene3d>
          <a:sp3d>
            <a:bevelT w="190500" h="38100"/>
          </a:sp3d>
        </p:spPr>
        <p:txBody>
          <a:bodyPr anchor="ctr">
            <a:spAutoFit/>
            <a:flatTx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sz="28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Intermediaries</a:t>
            </a:r>
          </a:p>
          <a:p>
            <a:pPr algn="ctr">
              <a:spcBef>
                <a:spcPct val="50000"/>
              </a:spcBef>
            </a:pPr>
            <a:r>
              <a:rPr lang="en-US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Banks</a:t>
            </a:r>
          </a:p>
          <a:p>
            <a:pPr algn="ctr">
              <a:spcBef>
                <a:spcPct val="50000"/>
              </a:spcBef>
            </a:pPr>
            <a:r>
              <a:rPr lang="en-US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Insurance Cos.</a:t>
            </a:r>
          </a:p>
          <a:p>
            <a:pPr algn="ctr">
              <a:spcBef>
                <a:spcPct val="50000"/>
              </a:spcBef>
            </a:pPr>
            <a:r>
              <a:rPr lang="en-US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Brokerage Firms</a:t>
            </a:r>
          </a:p>
        </p:txBody>
      </p:sp>
      <p:sp>
        <p:nvSpPr>
          <p:cNvPr id="4" name="Rectangle 3"/>
          <p:cNvSpPr/>
          <p:nvPr/>
        </p:nvSpPr>
        <p:spPr>
          <a:xfrm>
            <a:off x="2781300" y="3569116"/>
            <a:ext cx="1712713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5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Obligations</a:t>
            </a:r>
            <a:endParaRPr lang="en-US" sz="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Down Arrow 9"/>
          <p:cNvSpPr/>
          <p:nvPr/>
        </p:nvSpPr>
        <p:spPr bwMode="auto">
          <a:xfrm rot="10800000">
            <a:off x="5127199" y="2341681"/>
            <a:ext cx="792623" cy="1600201"/>
          </a:xfrm>
          <a:prstGeom prst="downArrow">
            <a:avLst/>
          </a:prstGeom>
          <a:solidFill>
            <a:schemeClr val="accent3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65321" y="1897181"/>
            <a:ext cx="99257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5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Funds</a:t>
            </a:r>
            <a:endParaRPr lang="en-US" sz="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Down Arrow 11"/>
          <p:cNvSpPr/>
          <p:nvPr/>
        </p:nvSpPr>
        <p:spPr bwMode="auto">
          <a:xfrm>
            <a:off x="3241345" y="1973380"/>
            <a:ext cx="792623" cy="1600201"/>
          </a:xfrm>
          <a:prstGeom prst="downArrow">
            <a:avLst/>
          </a:prstGeom>
          <a:solidFill>
            <a:schemeClr val="accent3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064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plit orient="vert"/>
      </p:transition>
    </mc:Choice>
    <mc:Fallback xmlns="">
      <p:transition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/>
              <a:t>The Flow of Savings to Corporations </a:t>
            </a:r>
            <a:r>
              <a:rPr lang="en-US" altLang="en-US" sz="1600" dirty="0"/>
              <a:t>(12 of 15)</a:t>
            </a:r>
            <a:endParaRPr lang="en-US" altLang="en-US" sz="3800" dirty="0">
              <a:latin typeface="Century Gothic" panose="020B0502020202020204" pitchFamily="34" charset="0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1828800" y="1321911"/>
            <a:ext cx="5486400" cy="54864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Intermediaries</a:t>
            </a: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1828800" y="4067413"/>
            <a:ext cx="5486400" cy="248578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accent4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b">
              <a:rot lat="0" lon="0" rev="8700000"/>
            </a:lightRig>
          </a:scene3d>
          <a:sp3d>
            <a:bevelT w="190500" h="38100"/>
          </a:sp3d>
        </p:spPr>
        <p:txBody>
          <a:bodyPr anchor="ctr">
            <a:spAutoFit/>
            <a:flatTx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sz="28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Investors</a:t>
            </a:r>
          </a:p>
          <a:p>
            <a:pPr algn="ctr">
              <a:spcBef>
                <a:spcPct val="50000"/>
              </a:spcBef>
            </a:pPr>
            <a:r>
              <a:rPr lang="en-US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Depositors</a:t>
            </a:r>
          </a:p>
          <a:p>
            <a:pPr algn="ctr">
              <a:spcBef>
                <a:spcPct val="50000"/>
              </a:spcBef>
            </a:pPr>
            <a:r>
              <a:rPr lang="en-US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Policy Holders</a:t>
            </a:r>
          </a:p>
          <a:p>
            <a:pPr algn="ctr">
              <a:spcBef>
                <a:spcPct val="50000"/>
              </a:spcBef>
            </a:pPr>
            <a:r>
              <a:rPr lang="en-US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Investors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781300" y="3569116"/>
            <a:ext cx="1712713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5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Obligations</a:t>
            </a:r>
            <a:endParaRPr lang="en-US" sz="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065321" y="1897181"/>
            <a:ext cx="99257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5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Funds</a:t>
            </a:r>
            <a:endParaRPr lang="en-US" sz="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Down Arrow 8"/>
          <p:cNvSpPr/>
          <p:nvPr/>
        </p:nvSpPr>
        <p:spPr bwMode="auto">
          <a:xfrm rot="10800000">
            <a:off x="5127199" y="2341681"/>
            <a:ext cx="792623" cy="1600201"/>
          </a:xfrm>
          <a:prstGeom prst="downArrow">
            <a:avLst/>
          </a:prstGeom>
          <a:solidFill>
            <a:schemeClr val="accent3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Down Arrow 9"/>
          <p:cNvSpPr/>
          <p:nvPr/>
        </p:nvSpPr>
        <p:spPr bwMode="auto">
          <a:xfrm>
            <a:off x="3241345" y="1973380"/>
            <a:ext cx="792623" cy="1600201"/>
          </a:xfrm>
          <a:prstGeom prst="downArrow">
            <a:avLst/>
          </a:prstGeom>
          <a:solidFill>
            <a:schemeClr val="accent3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301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plit orient="vert"/>
      </p:transition>
    </mc:Choice>
    <mc:Fallback xmlns="">
      <p:transition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6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sz="3200" dirty="0"/>
              <a:t>The Flow of Savings to Corporations </a:t>
            </a:r>
            <a:r>
              <a:rPr lang="en-US" altLang="en-US" sz="1600" dirty="0"/>
              <a:t>(13 of 15)</a:t>
            </a:r>
            <a:endParaRPr lang="en-US" altLang="en-US" dirty="0"/>
          </a:p>
        </p:txBody>
      </p:sp>
      <p:graphicFrame>
        <p:nvGraphicFramePr>
          <p:cNvPr id="1026" name="Object 2">
            <a:hlinkClick r:id="" action="ppaction://ole?verb=0"/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1298909"/>
              </p:ext>
            </p:extLst>
          </p:nvPr>
        </p:nvGraphicFramePr>
        <p:xfrm>
          <a:off x="3829590" y="3170238"/>
          <a:ext cx="117475" cy="20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2" name="Equation" r:id="rId4" imgW="115560" imgH="204480" progId="Equation.3">
                  <p:embed/>
                </p:oleObj>
              </mc:Choice>
              <mc:Fallback>
                <p:oleObj name="Equation" r:id="rId4" imgW="115560" imgH="204480" progId="Equation.3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9590" y="3170238"/>
                        <a:ext cx="117475" cy="206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Pentagon 4"/>
          <p:cNvSpPr/>
          <p:nvPr/>
        </p:nvSpPr>
        <p:spPr bwMode="auto">
          <a:xfrm>
            <a:off x="1834102" y="2894937"/>
            <a:ext cx="2747513" cy="1360918"/>
          </a:xfrm>
          <a:prstGeom prst="homePlate">
            <a:avLst/>
          </a:prstGeom>
          <a:solidFill>
            <a:srgbClr val="ADD7D6"/>
          </a:solidFill>
          <a:ln w="38100" cap="flat" cmpd="thickThin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Banks</a:t>
            </a:r>
          </a:p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Insurance Cos.</a:t>
            </a:r>
          </a:p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Brokerage Firms</a:t>
            </a:r>
          </a:p>
        </p:txBody>
      </p:sp>
      <p:sp>
        <p:nvSpPr>
          <p:cNvPr id="36" name="Pentagon 35"/>
          <p:cNvSpPr/>
          <p:nvPr/>
        </p:nvSpPr>
        <p:spPr bwMode="auto">
          <a:xfrm>
            <a:off x="1834102" y="4732973"/>
            <a:ext cx="2747513" cy="1360918"/>
          </a:xfrm>
          <a:prstGeom prst="homePlate">
            <a:avLst/>
          </a:prstGeom>
          <a:solidFill>
            <a:srgbClr val="ADD7D6"/>
          </a:solidFill>
          <a:ln w="38100" cap="flat" cmpd="thickThin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Depositors</a:t>
            </a:r>
          </a:p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Policyholders</a:t>
            </a:r>
          </a:p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Investors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52599" y="2509663"/>
            <a:ext cx="838200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Funds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052599" y="4367213"/>
            <a:ext cx="838200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Funds</a:t>
            </a:r>
          </a:p>
        </p:txBody>
      </p:sp>
      <p:sp>
        <p:nvSpPr>
          <p:cNvPr id="11" name="Rounded Rectangle 10"/>
          <p:cNvSpPr/>
          <p:nvPr/>
        </p:nvSpPr>
        <p:spPr bwMode="auto">
          <a:xfrm>
            <a:off x="4685311" y="1371600"/>
            <a:ext cx="2624588" cy="731520"/>
          </a:xfrm>
          <a:prstGeom prst="roundRect">
            <a:avLst/>
          </a:prstGeom>
          <a:noFill/>
          <a:ln w="38100" cap="flat" cmpd="sng" algn="ctr">
            <a:solidFill>
              <a:schemeClr val="accent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Company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5" name="Rounded Rectangle 44"/>
          <p:cNvSpPr/>
          <p:nvPr/>
        </p:nvSpPr>
        <p:spPr bwMode="auto">
          <a:xfrm>
            <a:off x="4685311" y="3209636"/>
            <a:ext cx="2624588" cy="731520"/>
          </a:xfrm>
          <a:prstGeom prst="roundRect">
            <a:avLst/>
          </a:prstGeom>
          <a:noFill/>
          <a:ln w="38100" cap="flat" cmpd="sng" algn="ctr">
            <a:solidFill>
              <a:schemeClr val="accent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Intermediary/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Institutions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6" name="Rounded Rectangle 45"/>
          <p:cNvSpPr/>
          <p:nvPr/>
        </p:nvSpPr>
        <p:spPr bwMode="auto">
          <a:xfrm>
            <a:off x="4685311" y="5047672"/>
            <a:ext cx="2624588" cy="731520"/>
          </a:xfrm>
          <a:prstGeom prst="roundRect">
            <a:avLst/>
          </a:prstGeom>
          <a:noFill/>
          <a:ln w="38100" cap="flat" cmpd="sng" algn="ctr">
            <a:solidFill>
              <a:schemeClr val="accent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Investor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cxnSp>
        <p:nvCxnSpPr>
          <p:cNvPr id="17" name="Straight Arrow Connector 16"/>
          <p:cNvCxnSpPr>
            <a:stCxn id="46" idx="0"/>
          </p:cNvCxnSpPr>
          <p:nvPr/>
        </p:nvCxnSpPr>
        <p:spPr bwMode="auto">
          <a:xfrm flipV="1">
            <a:off x="5997605" y="4084638"/>
            <a:ext cx="0" cy="96303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85000"/>
                <a:lumOff val="1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V="1">
            <a:off x="5997605" y="2209800"/>
            <a:ext cx="0" cy="99983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85000"/>
                <a:lumOff val="1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6" name="TextBox 55"/>
          <p:cNvSpPr txBox="1"/>
          <p:nvPr/>
        </p:nvSpPr>
        <p:spPr>
          <a:xfrm>
            <a:off x="4581615" y="2508550"/>
            <a:ext cx="1371600" cy="40233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Obligations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4587905" y="4366100"/>
            <a:ext cx="1371600" cy="40233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Obligations</a:t>
            </a:r>
          </a:p>
        </p:txBody>
      </p:sp>
    </p:spTree>
    <p:extLst>
      <p:ext uri="{BB962C8B-B14F-4D97-AF65-F5344CB8AC3E}">
        <p14:creationId xmlns:p14="http://schemas.microsoft.com/office/powerpoint/2010/main" val="3926217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plit orient="vert"/>
      </p:transition>
    </mc:Choice>
    <mc:Fallback xmlns="">
      <p:transition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7" name="Rectangle 18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sz="3200" dirty="0"/>
              <a:t>The Flow of Savings to Corporations </a:t>
            </a:r>
            <a:r>
              <a:rPr lang="en-US" altLang="en-US" sz="1600" dirty="0"/>
              <a:t>(14 of 15)</a:t>
            </a:r>
            <a:endParaRPr lang="en-US" altLang="en-US" dirty="0"/>
          </a:p>
        </p:txBody>
      </p:sp>
      <p:graphicFrame>
        <p:nvGraphicFramePr>
          <p:cNvPr id="2050" name="Object 2">
            <a:hlinkClick r:id="" action="ppaction://ole?verb=0"/>
          </p:cNvPr>
          <p:cNvGraphicFramePr>
            <a:graphicFrameLocks/>
          </p:cNvGraphicFramePr>
          <p:nvPr/>
        </p:nvGraphicFramePr>
        <p:xfrm>
          <a:off x="4510088" y="3322638"/>
          <a:ext cx="117475" cy="20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3" name="Equation" r:id="rId4" imgW="115560" imgH="204480" progId="Equation.3">
                  <p:embed/>
                </p:oleObj>
              </mc:Choice>
              <mc:Fallback>
                <p:oleObj name="Equation" r:id="rId4" imgW="115560" imgH="204480" progId="Equation.3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0088" y="3322638"/>
                        <a:ext cx="117475" cy="206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" name="Object 2">
            <a:hlinkClick r:id="" action="ppaction://ole?verb=0"/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1136602"/>
              </p:ext>
            </p:extLst>
          </p:nvPr>
        </p:nvGraphicFramePr>
        <p:xfrm>
          <a:off x="3829590" y="3170238"/>
          <a:ext cx="117475" cy="20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4" name="Equation" r:id="rId6" imgW="115560" imgH="204480" progId="Equation.3">
                  <p:embed/>
                </p:oleObj>
              </mc:Choice>
              <mc:Fallback>
                <p:oleObj name="Equation" r:id="rId6" imgW="115560" imgH="204480" progId="Equation.3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9590" y="3170238"/>
                        <a:ext cx="117475" cy="206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Pentagon 44"/>
          <p:cNvSpPr/>
          <p:nvPr/>
        </p:nvSpPr>
        <p:spPr bwMode="auto">
          <a:xfrm>
            <a:off x="1834102" y="2894937"/>
            <a:ext cx="2747513" cy="1360918"/>
          </a:xfrm>
          <a:prstGeom prst="homePlate">
            <a:avLst/>
          </a:prstGeom>
          <a:solidFill>
            <a:srgbClr val="ADD7D6"/>
          </a:solidFill>
          <a:ln w="38100" cap="flat" cmpd="thickThin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</a:rPr>
              <a:t>Bank</a:t>
            </a:r>
          </a:p>
        </p:txBody>
      </p:sp>
      <p:sp>
        <p:nvSpPr>
          <p:cNvPr id="46" name="Pentagon 45"/>
          <p:cNvSpPr/>
          <p:nvPr/>
        </p:nvSpPr>
        <p:spPr bwMode="auto">
          <a:xfrm>
            <a:off x="1834102" y="4732973"/>
            <a:ext cx="2747513" cy="1360918"/>
          </a:xfrm>
          <a:prstGeom prst="homePlate">
            <a:avLst/>
          </a:prstGeom>
          <a:solidFill>
            <a:srgbClr val="ADD7D6"/>
          </a:solidFill>
          <a:ln w="38100" cap="flat" cmpd="thickThin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</a:rPr>
              <a:t>Depositors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052599" y="2480612"/>
            <a:ext cx="1097280" cy="45720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$2.5 mil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052599" y="4366100"/>
            <a:ext cx="1097280" cy="45720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$2.5 mil</a:t>
            </a:r>
          </a:p>
        </p:txBody>
      </p:sp>
      <p:sp>
        <p:nvSpPr>
          <p:cNvPr id="49" name="Rounded Rectangle 48"/>
          <p:cNvSpPr/>
          <p:nvPr/>
        </p:nvSpPr>
        <p:spPr bwMode="auto">
          <a:xfrm>
            <a:off x="4685311" y="1371600"/>
            <a:ext cx="2624588" cy="731520"/>
          </a:xfrm>
          <a:prstGeom prst="roundRect">
            <a:avLst/>
          </a:prstGeom>
          <a:noFill/>
          <a:ln w="38100" cap="flat" cmpd="sng" algn="ctr">
            <a:solidFill>
              <a:schemeClr val="accent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Company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50" name="Rounded Rectangle 49"/>
          <p:cNvSpPr/>
          <p:nvPr/>
        </p:nvSpPr>
        <p:spPr bwMode="auto">
          <a:xfrm>
            <a:off x="4685311" y="3209636"/>
            <a:ext cx="2624588" cy="731520"/>
          </a:xfrm>
          <a:prstGeom prst="roundRect">
            <a:avLst/>
          </a:prstGeom>
          <a:noFill/>
          <a:ln w="38100" cap="flat" cmpd="sng" algn="ctr">
            <a:solidFill>
              <a:schemeClr val="accent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Institution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51" name="Rounded Rectangle 50"/>
          <p:cNvSpPr/>
          <p:nvPr/>
        </p:nvSpPr>
        <p:spPr bwMode="auto">
          <a:xfrm>
            <a:off x="4685311" y="5047672"/>
            <a:ext cx="2624588" cy="731520"/>
          </a:xfrm>
          <a:prstGeom prst="roundRect">
            <a:avLst/>
          </a:prstGeom>
          <a:noFill/>
          <a:ln w="38100" cap="flat" cmpd="sng" algn="ctr">
            <a:solidFill>
              <a:schemeClr val="accent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Investor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cxnSp>
        <p:nvCxnSpPr>
          <p:cNvPr id="52" name="Straight Arrow Connector 51"/>
          <p:cNvCxnSpPr>
            <a:stCxn id="51" idx="0"/>
          </p:cNvCxnSpPr>
          <p:nvPr/>
        </p:nvCxnSpPr>
        <p:spPr bwMode="auto">
          <a:xfrm flipV="1">
            <a:off x="5997605" y="4084638"/>
            <a:ext cx="0" cy="96303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85000"/>
                <a:lumOff val="1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3" name="Straight Arrow Connector 52"/>
          <p:cNvCxnSpPr/>
          <p:nvPr/>
        </p:nvCxnSpPr>
        <p:spPr bwMode="auto">
          <a:xfrm flipV="1">
            <a:off x="5997605" y="2209800"/>
            <a:ext cx="0" cy="99983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85000"/>
                <a:lumOff val="1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4" name="TextBox 53"/>
          <p:cNvSpPr txBox="1"/>
          <p:nvPr/>
        </p:nvSpPr>
        <p:spPr>
          <a:xfrm>
            <a:off x="5247035" y="2480612"/>
            <a:ext cx="731520" cy="45720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Loan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881275" y="4366100"/>
            <a:ext cx="1097280" cy="45720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Deposits</a:t>
            </a:r>
          </a:p>
        </p:txBody>
      </p:sp>
    </p:spTree>
    <p:extLst>
      <p:ext uri="{BB962C8B-B14F-4D97-AF65-F5344CB8AC3E}">
        <p14:creationId xmlns:p14="http://schemas.microsoft.com/office/powerpoint/2010/main" val="3149192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plit orient="vert"/>
      </p:transition>
    </mc:Choice>
    <mc:Fallback xmlns="">
      <p:transition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1" name="Rectangle 15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Topics Covered</a:t>
            </a:r>
          </a:p>
        </p:txBody>
      </p:sp>
      <p:sp>
        <p:nvSpPr>
          <p:cNvPr id="110608" name="Rectangle 16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 marL="914400" indent="-914400">
              <a:buNone/>
            </a:pPr>
            <a:r>
              <a:rPr lang="en-US" altLang="en-US" sz="3200" dirty="0">
                <a:solidFill>
                  <a:schemeClr val="tx1"/>
                </a:solidFill>
              </a:rPr>
              <a:t>2.1	The Importance of Financial Markets and Institutions</a:t>
            </a:r>
          </a:p>
          <a:p>
            <a:pPr marL="914400" indent="-914400">
              <a:buNone/>
            </a:pPr>
            <a:r>
              <a:rPr lang="en-US" altLang="en-US" sz="3200" dirty="0">
                <a:solidFill>
                  <a:schemeClr val="tx1"/>
                </a:solidFill>
              </a:rPr>
              <a:t>2.2	The Flow of Savings to Corporations</a:t>
            </a:r>
          </a:p>
          <a:p>
            <a:pPr marL="914400" indent="-914400">
              <a:buNone/>
            </a:pPr>
            <a:r>
              <a:rPr lang="en-US" altLang="en-US" sz="3200" dirty="0">
                <a:solidFill>
                  <a:schemeClr val="tx1"/>
                </a:solidFill>
              </a:rPr>
              <a:t>2.3	Functions of Financial Markets and Intermediaries</a:t>
            </a:r>
          </a:p>
          <a:p>
            <a:pPr marL="914400" indent="-914400">
              <a:buNone/>
            </a:pPr>
            <a:r>
              <a:rPr lang="en-US" altLang="en-US" sz="3200" dirty="0">
                <a:solidFill>
                  <a:schemeClr val="tx1"/>
                </a:solidFill>
              </a:rPr>
              <a:t>2.4	The Crisis of 2007-2009</a:t>
            </a:r>
          </a:p>
        </p:txBody>
      </p:sp>
    </p:spTree>
    <p:extLst>
      <p:ext uri="{BB962C8B-B14F-4D97-AF65-F5344CB8AC3E}">
        <p14:creationId xmlns:p14="http://schemas.microsoft.com/office/powerpoint/2010/main" val="634804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plit orient="vert"/>
      </p:transition>
    </mc:Choice>
    <mc:Fallback xmlns="">
      <p:transition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9" name="Rectangle 16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sz="3200" dirty="0"/>
              <a:t>The Flow of Savings to Corporations </a:t>
            </a:r>
            <a:r>
              <a:rPr lang="en-US" altLang="en-US" sz="1600" dirty="0"/>
              <a:t>(15 of 15)</a:t>
            </a:r>
            <a:endParaRPr lang="en-US" altLang="en-US" dirty="0"/>
          </a:p>
        </p:txBody>
      </p:sp>
      <p:graphicFrame>
        <p:nvGraphicFramePr>
          <p:cNvPr id="79" name="Object 2">
            <a:hlinkClick r:id="" action="ppaction://ole?verb=0"/>
          </p:cNvPr>
          <p:cNvGraphicFramePr>
            <a:graphicFrameLocks/>
          </p:cNvGraphicFramePr>
          <p:nvPr/>
        </p:nvGraphicFramePr>
        <p:xfrm>
          <a:off x="4510088" y="3322638"/>
          <a:ext cx="117475" cy="20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7" name="Equation" r:id="rId4" imgW="115560" imgH="204480" progId="Equation.3">
                  <p:embed/>
                </p:oleObj>
              </mc:Choice>
              <mc:Fallback>
                <p:oleObj name="Equation" r:id="rId4" imgW="115560" imgH="204480" progId="Equation.3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0088" y="3322638"/>
                        <a:ext cx="117475" cy="206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" name="Object 2">
            <a:hlinkClick r:id="" action="ppaction://ole?verb=0"/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1601794"/>
              </p:ext>
            </p:extLst>
          </p:nvPr>
        </p:nvGraphicFramePr>
        <p:xfrm>
          <a:off x="3829590" y="3170238"/>
          <a:ext cx="117475" cy="20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8" name="Equation" r:id="rId6" imgW="115560" imgH="204480" progId="Equation.3">
                  <p:embed/>
                </p:oleObj>
              </mc:Choice>
              <mc:Fallback>
                <p:oleObj name="Equation" r:id="rId6" imgW="115560" imgH="204480" progId="Equation.3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9590" y="3170238"/>
                        <a:ext cx="117475" cy="206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" name="Pentagon 80"/>
          <p:cNvSpPr/>
          <p:nvPr/>
        </p:nvSpPr>
        <p:spPr bwMode="auto">
          <a:xfrm>
            <a:off x="1834102" y="2894937"/>
            <a:ext cx="2747513" cy="1360918"/>
          </a:xfrm>
          <a:prstGeom prst="homePlate">
            <a:avLst/>
          </a:prstGeom>
          <a:solidFill>
            <a:srgbClr val="ADD7D6"/>
          </a:solidFill>
          <a:ln w="38100" cap="flat" cmpd="thickThin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Insurance Company</a:t>
            </a:r>
          </a:p>
        </p:txBody>
      </p:sp>
      <p:sp>
        <p:nvSpPr>
          <p:cNvPr id="82" name="Pentagon 81"/>
          <p:cNvSpPr/>
          <p:nvPr/>
        </p:nvSpPr>
        <p:spPr bwMode="auto">
          <a:xfrm>
            <a:off x="1834102" y="4732973"/>
            <a:ext cx="2747513" cy="1360918"/>
          </a:xfrm>
          <a:prstGeom prst="homePlate">
            <a:avLst/>
          </a:prstGeom>
          <a:solidFill>
            <a:srgbClr val="ADD7D6"/>
          </a:solidFill>
          <a:ln w="38100" cap="flat" cmpd="thickThin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Policyholders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6052599" y="2480612"/>
            <a:ext cx="1097280" cy="45720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$2.5 mil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6052599" y="4366100"/>
            <a:ext cx="1097280" cy="45720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$2.5 mil</a:t>
            </a:r>
          </a:p>
        </p:txBody>
      </p:sp>
      <p:sp>
        <p:nvSpPr>
          <p:cNvPr id="85" name="Rounded Rectangle 84"/>
          <p:cNvSpPr/>
          <p:nvPr/>
        </p:nvSpPr>
        <p:spPr bwMode="auto">
          <a:xfrm>
            <a:off x="4685311" y="1371600"/>
            <a:ext cx="2624588" cy="731520"/>
          </a:xfrm>
          <a:prstGeom prst="roundRect">
            <a:avLst/>
          </a:prstGeom>
          <a:noFill/>
          <a:ln w="38100" cap="flat" cmpd="sng" algn="ctr">
            <a:solidFill>
              <a:schemeClr val="accent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Company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86" name="Rounded Rectangle 85"/>
          <p:cNvSpPr/>
          <p:nvPr/>
        </p:nvSpPr>
        <p:spPr bwMode="auto">
          <a:xfrm>
            <a:off x="4685311" y="3209636"/>
            <a:ext cx="2624588" cy="731520"/>
          </a:xfrm>
          <a:prstGeom prst="roundRect">
            <a:avLst/>
          </a:prstGeom>
          <a:noFill/>
          <a:ln w="38100" cap="flat" cmpd="sng" algn="ctr">
            <a:solidFill>
              <a:schemeClr val="accent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Institution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87" name="Rounded Rectangle 86"/>
          <p:cNvSpPr/>
          <p:nvPr/>
        </p:nvSpPr>
        <p:spPr bwMode="auto">
          <a:xfrm>
            <a:off x="4685311" y="5047672"/>
            <a:ext cx="2624588" cy="731520"/>
          </a:xfrm>
          <a:prstGeom prst="roundRect">
            <a:avLst/>
          </a:prstGeom>
          <a:noFill/>
          <a:ln w="38100" cap="flat" cmpd="sng" algn="ctr">
            <a:solidFill>
              <a:schemeClr val="accent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Investor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cxnSp>
        <p:nvCxnSpPr>
          <p:cNvPr id="88" name="Straight Arrow Connector 87"/>
          <p:cNvCxnSpPr>
            <a:stCxn id="87" idx="0"/>
          </p:cNvCxnSpPr>
          <p:nvPr/>
        </p:nvCxnSpPr>
        <p:spPr bwMode="auto">
          <a:xfrm flipV="1">
            <a:off x="5997605" y="4084638"/>
            <a:ext cx="0" cy="96303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85000"/>
                <a:lumOff val="1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/>
          <p:nvPr/>
        </p:nvCxnSpPr>
        <p:spPr bwMode="auto">
          <a:xfrm flipV="1">
            <a:off x="5997605" y="2209800"/>
            <a:ext cx="0" cy="99983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85000"/>
                <a:lumOff val="1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0" name="TextBox 89"/>
          <p:cNvSpPr txBox="1"/>
          <p:nvPr/>
        </p:nvSpPr>
        <p:spPr>
          <a:xfrm>
            <a:off x="4724400" y="2480612"/>
            <a:ext cx="1280160" cy="45720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Issue Debt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4648200" y="4366100"/>
            <a:ext cx="1463040" cy="45720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Sell Policies</a:t>
            </a:r>
          </a:p>
        </p:txBody>
      </p:sp>
    </p:spTree>
    <p:extLst>
      <p:ext uri="{BB962C8B-B14F-4D97-AF65-F5344CB8AC3E}">
        <p14:creationId xmlns:p14="http://schemas.microsoft.com/office/powerpoint/2010/main" val="674345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plit orient="vert"/>
      </p:transition>
    </mc:Choice>
    <mc:Fallback xmlns="">
      <p:transition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800" dirty="0">
                <a:latin typeface="Century Gothic" panose="020B0502020202020204" pitchFamily="34" charset="0"/>
              </a:rPr>
              <a:t>Total U.S. Financing </a:t>
            </a:r>
            <a:r>
              <a:rPr lang="en-US" altLang="en-US" sz="2000" dirty="0">
                <a:latin typeface="Century Gothic" panose="020B0502020202020204" pitchFamily="34" charset="0"/>
              </a:rPr>
              <a:t>(1 of 2)</a:t>
            </a:r>
            <a:endParaRPr lang="en-US" altLang="en-US" sz="3800" dirty="0">
              <a:latin typeface="Century Gothic" panose="020B0502020202020204" pitchFamily="34" charset="0"/>
            </a:endParaRP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1066800" y="1242367"/>
            <a:ext cx="7467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Holdings of Corporate and Foreign Bonds (Qtr. 3, 2015)</a:t>
            </a: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6547204"/>
              </p:ext>
            </p:extLst>
          </p:nvPr>
        </p:nvGraphicFramePr>
        <p:xfrm>
          <a:off x="152400" y="1905000"/>
          <a:ext cx="86106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3852923"/>
              </p:ext>
            </p:extLst>
          </p:nvPr>
        </p:nvGraphicFramePr>
        <p:xfrm>
          <a:off x="495300" y="1905000"/>
          <a:ext cx="86106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2722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plit orient="vert"/>
      </p:transition>
    </mc:Choice>
    <mc:Fallback xmlns="">
      <p:transition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800" dirty="0">
                <a:latin typeface="Century Gothic" panose="020B0502020202020204" pitchFamily="34" charset="0"/>
              </a:rPr>
              <a:t>Total U.S. Financing </a:t>
            </a:r>
            <a:r>
              <a:rPr lang="en-US" altLang="en-US" sz="2000" dirty="0">
                <a:latin typeface="Century Gothic" panose="020B0502020202020204" pitchFamily="34" charset="0"/>
              </a:rPr>
              <a:t>(2 of 2)</a:t>
            </a:r>
            <a:endParaRPr lang="en-US" altLang="en-US" sz="3800" dirty="0">
              <a:latin typeface="Century Gothic" panose="020B0502020202020204" pitchFamily="34" charset="0"/>
            </a:endParaRP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1066800" y="1242367"/>
            <a:ext cx="7467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Holdings of Corporate Equities (Qtr. 3, 2015)</a:t>
            </a: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426836"/>
              </p:ext>
            </p:extLst>
          </p:nvPr>
        </p:nvGraphicFramePr>
        <p:xfrm>
          <a:off x="152400" y="1905000"/>
          <a:ext cx="86106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7986310"/>
              </p:ext>
            </p:extLst>
          </p:nvPr>
        </p:nvGraphicFramePr>
        <p:xfrm>
          <a:off x="495300" y="1935480"/>
          <a:ext cx="86106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68264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plit orient="vert"/>
      </p:transition>
    </mc:Choice>
    <mc:Fallback xmlns="">
      <p:transition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Function of Financial Markets </a:t>
            </a:r>
            <a:r>
              <a:rPr lang="en-US" altLang="en-US" sz="2000" dirty="0"/>
              <a:t>(1 of 3)</a:t>
            </a:r>
            <a:endParaRPr lang="en-US" altLang="en-US" dirty="0"/>
          </a:p>
        </p:txBody>
      </p:sp>
      <p:sp>
        <p:nvSpPr>
          <p:cNvPr id="130055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Transporting cash across time</a:t>
            </a:r>
          </a:p>
          <a:p>
            <a:r>
              <a:rPr lang="en-US" altLang="en-US" sz="3200" dirty="0"/>
              <a:t>Risk transfer and diversification</a:t>
            </a:r>
          </a:p>
          <a:p>
            <a:r>
              <a:rPr lang="en-US" altLang="en-US" sz="3200" dirty="0"/>
              <a:t>Liquidity</a:t>
            </a:r>
          </a:p>
          <a:p>
            <a:r>
              <a:rPr lang="en-US" altLang="en-US" sz="3200" dirty="0"/>
              <a:t>Payment mechanism</a:t>
            </a:r>
          </a:p>
          <a:p>
            <a:r>
              <a:rPr lang="en-US" altLang="en-US" sz="3200" dirty="0"/>
              <a:t>Provide information</a:t>
            </a:r>
          </a:p>
        </p:txBody>
      </p:sp>
    </p:spTree>
    <p:extLst>
      <p:ext uri="{BB962C8B-B14F-4D97-AF65-F5344CB8AC3E}">
        <p14:creationId xmlns:p14="http://schemas.microsoft.com/office/powerpoint/2010/main" val="117684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00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00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00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00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00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00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00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00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00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00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00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00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00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00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00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5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6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Function of Financial Markets </a:t>
            </a:r>
            <a:r>
              <a:rPr lang="en-US" altLang="en-US" sz="2000" dirty="0"/>
              <a:t>(2 of 3)</a:t>
            </a:r>
            <a:endParaRPr lang="en-US" altLang="en-US" dirty="0"/>
          </a:p>
        </p:txBody>
      </p:sp>
      <p:sp>
        <p:nvSpPr>
          <p:cNvPr id="133127" name="Rectangle 7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Information Provided by Financial Markets</a:t>
            </a:r>
          </a:p>
          <a:p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Commodity prices</a:t>
            </a:r>
          </a:p>
          <a:p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Interest rates</a:t>
            </a:r>
          </a:p>
          <a:p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Company values</a:t>
            </a:r>
          </a:p>
          <a:p>
            <a:pPr marL="0" indent="0" algn="ctr">
              <a:buNone/>
            </a:pPr>
            <a:r>
              <a:rPr lang="en-US" sz="1800" dirty="0"/>
              <a:t>Interest rates on long-term corporate bonds, March 2016</a:t>
            </a:r>
            <a:endParaRPr lang="en-US" altLang="en-US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3071" y="3733385"/>
            <a:ext cx="2915057" cy="2972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690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3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3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3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1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1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31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1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31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31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27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4" name="Rectangle 6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Function of Financial Markets </a:t>
            </a:r>
            <a:r>
              <a:rPr lang="en-US" altLang="en-US" sz="2000" dirty="0"/>
              <a:t>(3 of 3)</a:t>
            </a:r>
            <a:endParaRPr lang="en-US" altLang="en-US" dirty="0"/>
          </a:p>
        </p:txBody>
      </p:sp>
      <p:sp>
        <p:nvSpPr>
          <p:cNvPr id="130055" name="Rectangle 7"/>
          <p:cNvSpPr>
            <a:spLocks noGrp="1" noChangeArrowheads="1"/>
          </p:cNvSpPr>
          <p:nvPr>
            <p:ph idx="4294967295"/>
          </p:nvPr>
        </p:nvSpPr>
        <p:spPr>
          <a:xfrm>
            <a:off x="1371600" y="1295400"/>
            <a:ext cx="7772400" cy="4572000"/>
          </a:xfrm>
          <a:prstGeom prst="rect">
            <a:avLst/>
          </a:prstGeom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sz="3200" dirty="0"/>
              <a:t>Market Capitalization ($ millions)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5537936"/>
              </p:ext>
            </p:extLst>
          </p:nvPr>
        </p:nvGraphicFramePr>
        <p:xfrm>
          <a:off x="457200" y="2194560"/>
          <a:ext cx="8229600" cy="3937000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05840"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Number of Shares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x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alibri" panose="020F0502020204030204" pitchFamily="34" charset="0"/>
                        </a:rPr>
                        <a:t>Stock Price</a:t>
                      </a:r>
                      <a:endParaRPr lang="en-US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200" dirty="0">
                          <a:latin typeface="Calibri" panose="020F0502020204030204" pitchFamily="34" charset="0"/>
                        </a:rPr>
                        <a:t>=</a:t>
                      </a:r>
                      <a:endParaRPr lang="en-US" sz="2000" b="1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200" dirty="0">
                          <a:latin typeface="Calibri" panose="020F0502020204030204" pitchFamily="34" charset="0"/>
                        </a:rPr>
                        <a:t>Market Capitalization</a:t>
                      </a:r>
                      <a:endParaRPr lang="en-US" sz="2000" b="1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Callaway Golf (ELY)</a:t>
                      </a:r>
                      <a:endParaRPr lang="en-US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93.8</a:t>
                      </a:r>
                      <a:endParaRPr lang="en-US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x</a:t>
                      </a:r>
                      <a:endParaRPr lang="en-US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$8.76</a:t>
                      </a:r>
                      <a:endParaRPr lang="en-US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latin typeface="Calibri" panose="020F0502020204030204" pitchFamily="34" charset="0"/>
                        </a:rPr>
                        <a:t>=</a:t>
                      </a:r>
                      <a:endParaRPr lang="en-US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kern="1200" dirty="0">
                          <a:latin typeface="Calibri" panose="020F0502020204030204" pitchFamily="34" charset="0"/>
                        </a:rPr>
                        <a:t>$821.69</a:t>
                      </a:r>
                      <a:endParaRPr lang="en-US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Alaska Air Group (ALK)</a:t>
                      </a:r>
                      <a:endParaRPr lang="en-US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124.7</a:t>
                      </a:r>
                      <a:endParaRPr lang="en-US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x</a:t>
                      </a:r>
                      <a:endParaRPr lang="en-US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$80.77</a:t>
                      </a:r>
                      <a:endParaRPr lang="en-US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latin typeface="Calibri" panose="020F0502020204030204" pitchFamily="34" charset="0"/>
                        </a:rPr>
                        <a:t>=</a:t>
                      </a:r>
                      <a:endParaRPr lang="en-US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kern="1200" dirty="0">
                          <a:latin typeface="Calibri" panose="020F0502020204030204" pitchFamily="34" charset="0"/>
                        </a:rPr>
                        <a:t>$10,072.02</a:t>
                      </a:r>
                      <a:endParaRPr lang="en-US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Entergy</a:t>
                      </a:r>
                      <a:r>
                        <a:rPr lang="en-US" sz="1800" baseline="0" dirty="0">
                          <a:latin typeface="Calibri" panose="020F0502020204030204" pitchFamily="34" charset="0"/>
                        </a:rPr>
                        <a:t> (ETR)</a:t>
                      </a:r>
                      <a:endParaRPr lang="en-US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178.5</a:t>
                      </a:r>
                      <a:endParaRPr lang="en-US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x</a:t>
                      </a:r>
                      <a:endParaRPr lang="en-US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$75.92</a:t>
                      </a:r>
                      <a:endParaRPr lang="en-US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latin typeface="Calibri" panose="020F0502020204030204" pitchFamily="34" charset="0"/>
                        </a:rPr>
                        <a:t>=</a:t>
                      </a:r>
                      <a:endParaRPr lang="en-US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kern="1200" dirty="0">
                          <a:latin typeface="Calibri" panose="020F0502020204030204" pitchFamily="34" charset="0"/>
                        </a:rPr>
                        <a:t>$13,551.72</a:t>
                      </a:r>
                      <a:endParaRPr lang="en-US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Yum! Brands</a:t>
                      </a:r>
                      <a:r>
                        <a:rPr lang="en-US" sz="1800" baseline="0" dirty="0">
                          <a:latin typeface="Calibri" panose="020F0502020204030204" pitchFamily="34" charset="0"/>
                        </a:rPr>
                        <a:t> (YUM)</a:t>
                      </a:r>
                      <a:endParaRPr lang="en-US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408.7</a:t>
                      </a:r>
                      <a:endParaRPr lang="en-US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x</a:t>
                      </a:r>
                      <a:endParaRPr lang="en-US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$77.77</a:t>
                      </a:r>
                      <a:endParaRPr lang="en-US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latin typeface="Calibri" panose="020F0502020204030204" pitchFamily="34" charset="0"/>
                        </a:rPr>
                        <a:t>=</a:t>
                      </a:r>
                      <a:endParaRPr lang="en-US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kern="1200" dirty="0">
                          <a:latin typeface="Calibri" panose="020F0502020204030204" pitchFamily="34" charset="0"/>
                        </a:rPr>
                        <a:t>$31,784.60</a:t>
                      </a:r>
                      <a:endParaRPr lang="en-US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latin typeface="Calibri" panose="020F0502020204030204" pitchFamily="34" charset="0"/>
                        </a:rPr>
                        <a:t>General Electric (GE)</a:t>
                      </a:r>
                      <a:endParaRPr lang="en-US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latin typeface="Calibri" panose="020F0502020204030204" pitchFamily="34" charset="0"/>
                        </a:rPr>
                        <a:t>9,331.0</a:t>
                      </a:r>
                      <a:endParaRPr lang="en-US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latin typeface="Calibri" panose="020F0502020204030204" pitchFamily="34" charset="0"/>
                        </a:rPr>
                        <a:t>x</a:t>
                      </a:r>
                      <a:endParaRPr lang="en-US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latin typeface="Calibri" panose="020F0502020204030204" pitchFamily="34" charset="0"/>
                        </a:rPr>
                        <a:t>$30.34</a:t>
                      </a:r>
                      <a:endParaRPr lang="en-US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latin typeface="Calibri" panose="020F0502020204030204" pitchFamily="34" charset="0"/>
                        </a:rPr>
                        <a:t>=</a:t>
                      </a:r>
                      <a:endParaRPr lang="en-US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kern="1200">
                          <a:latin typeface="Calibri" panose="020F0502020204030204" pitchFamily="34" charset="0"/>
                        </a:rPr>
                        <a:t>$283,102.54</a:t>
                      </a:r>
                      <a:endParaRPr lang="en-US" sz="18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004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plit orient="vert"/>
      </p:transition>
    </mc:Choice>
    <mc:Fallback xmlns="">
      <p:transition>
        <p:split orient="vert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4" name="Rectangle 6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The Crisis of 2007-2009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money</a:t>
            </a:r>
          </a:p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Subprime mortgages</a:t>
            </a:r>
          </a:p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Mortgage backed securities</a:t>
            </a:r>
          </a:p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Bear Sterns</a:t>
            </a:r>
          </a:p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AIG</a:t>
            </a:r>
          </a:p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IMF</a:t>
            </a:r>
          </a:p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Greece</a:t>
            </a:r>
          </a:p>
        </p:txBody>
      </p:sp>
    </p:spTree>
    <p:extLst>
      <p:ext uri="{BB962C8B-B14F-4D97-AF65-F5344CB8AC3E}">
        <p14:creationId xmlns:p14="http://schemas.microsoft.com/office/powerpoint/2010/main" val="2122253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plit orient="vert"/>
      </p:transition>
    </mc:Choice>
    <mc:Fallback xmlns="">
      <p:transition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/>
              <a:t>The Importance of Financial Markets </a:t>
            </a:r>
            <a:r>
              <a:rPr lang="en-US" altLang="en-US" sz="1600" dirty="0"/>
              <a:t>(1 of 3)</a:t>
            </a:r>
            <a:endParaRPr lang="en-US" sz="3200" dirty="0"/>
          </a:p>
        </p:txBody>
      </p:sp>
      <p:sp>
        <p:nvSpPr>
          <p:cNvPr id="113680" name="Rectangle 16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Businesses have to go to financial markets and institutions for the financing they need to grow</a:t>
            </a:r>
            <a:endParaRPr lang="en-US" altLang="en-US" sz="3200" dirty="0">
              <a:solidFill>
                <a:schemeClr val="tx1"/>
              </a:solidFill>
            </a:endParaRPr>
          </a:p>
          <a:p>
            <a:r>
              <a:rPr lang="en-US" altLang="en-US" sz="3200" dirty="0">
                <a:solidFill>
                  <a:schemeClr val="tx1"/>
                </a:solidFill>
              </a:rPr>
              <a:t>Financing Decision</a:t>
            </a:r>
          </a:p>
          <a:p>
            <a:pPr lvl="1"/>
            <a:r>
              <a:rPr lang="en-US" altLang="en-US" sz="2800" dirty="0">
                <a:solidFill>
                  <a:schemeClr val="tx1"/>
                </a:solidFill>
              </a:rPr>
              <a:t>Source of Funds (Capital)</a:t>
            </a:r>
          </a:p>
          <a:p>
            <a:pPr lvl="1"/>
            <a:r>
              <a:rPr lang="en-US" altLang="en-US" sz="2800" dirty="0">
                <a:solidFill>
                  <a:schemeClr val="tx1"/>
                </a:solidFill>
              </a:rPr>
              <a:t>Capital Structure</a:t>
            </a:r>
          </a:p>
        </p:txBody>
      </p:sp>
    </p:spTree>
    <p:extLst>
      <p:ext uri="{BB962C8B-B14F-4D97-AF65-F5344CB8AC3E}">
        <p14:creationId xmlns:p14="http://schemas.microsoft.com/office/powerpoint/2010/main" val="566929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136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36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136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36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3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1136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36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6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8" dur="500"/>
                                        <p:tgtEl>
                                          <p:spTgt spid="1136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36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80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able Placeholder 5"/>
          <p:cNvPicPr>
            <a:picLocks noGrp="1" noChangeAspect="1"/>
          </p:cNvPicPr>
          <p:nvPr>
            <p:ph type="tbl" idx="1"/>
          </p:nvPr>
        </p:nvPicPr>
        <p:blipFill>
          <a:blip r:embed="rId3"/>
          <a:stretch>
            <a:fillRect/>
          </a:stretch>
        </p:blipFill>
        <p:spPr>
          <a:xfrm>
            <a:off x="609600" y="1905000"/>
            <a:ext cx="7772400" cy="44496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/>
              <a:t>The Importance of Financial Markets </a:t>
            </a:r>
            <a:r>
              <a:rPr lang="en-US" altLang="en-US" sz="1600" dirty="0"/>
              <a:t>(2 of 3)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09600" y="1293167"/>
            <a:ext cx="76810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+mn-lt"/>
              </a:rPr>
              <a:t>Examples of financing decisions by Apple Computer</a:t>
            </a:r>
          </a:p>
        </p:txBody>
      </p:sp>
    </p:spTree>
    <p:extLst>
      <p:ext uri="{BB962C8B-B14F-4D97-AF65-F5344CB8AC3E}">
        <p14:creationId xmlns:p14="http://schemas.microsoft.com/office/powerpoint/2010/main" val="2970407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plit orient="vert"/>
      </p:transition>
    </mc:Choice>
    <mc:Fallback xmlns="">
      <p:transition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ble Placeholder 3"/>
          <p:cNvPicPr>
            <a:picLocks noGrp="1" noChangeAspect="1"/>
          </p:cNvPicPr>
          <p:nvPr>
            <p:ph type="tbl" idx="1"/>
          </p:nvPr>
        </p:nvPicPr>
        <p:blipFill>
          <a:blip r:embed="rId3"/>
          <a:stretch>
            <a:fillRect/>
          </a:stretch>
        </p:blipFill>
        <p:spPr>
          <a:xfrm>
            <a:off x="685800" y="1560399"/>
            <a:ext cx="7772400" cy="44992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/>
              <a:t>The Importance of Financial Markets </a:t>
            </a:r>
            <a:r>
              <a:rPr lang="en-US" altLang="en-US" sz="1600" dirty="0"/>
              <a:t>(3 of 3)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09600" y="1293167"/>
            <a:ext cx="81858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n-lt"/>
              </a:rPr>
              <a:t>Examples of financing decisions by Apple Computer (continued)</a:t>
            </a:r>
          </a:p>
        </p:txBody>
      </p:sp>
    </p:spTree>
    <p:extLst>
      <p:ext uri="{BB962C8B-B14F-4D97-AF65-F5344CB8AC3E}">
        <p14:creationId xmlns:p14="http://schemas.microsoft.com/office/powerpoint/2010/main" val="106006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plit orient="vert"/>
      </p:transition>
    </mc:Choice>
    <mc:Fallback xmlns="">
      <p:transition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2" name="Rectangle 1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/>
              <a:t>The Flow of Savings to Corporations </a:t>
            </a:r>
            <a:r>
              <a:rPr lang="en-US" altLang="en-US" sz="1600" dirty="0"/>
              <a:t>(1 of 15)</a:t>
            </a:r>
            <a:endParaRPr lang="en-US" altLang="en-US" dirty="0"/>
          </a:p>
        </p:txBody>
      </p:sp>
      <p:cxnSp>
        <p:nvCxnSpPr>
          <p:cNvPr id="17" name="Straight Arrow Connector 16"/>
          <p:cNvCxnSpPr/>
          <p:nvPr/>
        </p:nvCxnSpPr>
        <p:spPr bwMode="auto">
          <a:xfrm flipH="1">
            <a:off x="3332427" y="2971800"/>
            <a:ext cx="2560320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 bwMode="auto">
          <a:xfrm>
            <a:off x="3321810" y="4038600"/>
            <a:ext cx="109779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 bwMode="auto">
          <a:xfrm>
            <a:off x="4419600" y="3519972"/>
            <a:ext cx="0" cy="51862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 bwMode="auto">
          <a:xfrm flipH="1">
            <a:off x="3321811" y="3519972"/>
            <a:ext cx="1097790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708557" y="2337329"/>
            <a:ext cx="18080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>
                <a:latin typeface="Calibri" panose="020F0502020204030204" pitchFamily="34" charset="0"/>
              </a:rPr>
              <a:t>Cash raised from </a:t>
            </a:r>
          </a:p>
          <a:p>
            <a:pPr algn="ctr"/>
            <a:r>
              <a:rPr lang="en-US" sz="1800" dirty="0">
                <a:latin typeface="Calibri" panose="020F0502020204030204" pitchFamily="34" charset="0"/>
              </a:rPr>
              <a:t>share issues</a:t>
            </a:r>
          </a:p>
          <a:p>
            <a:pPr algn="ctr"/>
            <a:endParaRPr lang="en-US" sz="1800" dirty="0"/>
          </a:p>
        </p:txBody>
      </p:sp>
      <p:sp>
        <p:nvSpPr>
          <p:cNvPr id="22" name="TextBox 21"/>
          <p:cNvSpPr txBox="1"/>
          <p:nvPr/>
        </p:nvSpPr>
        <p:spPr>
          <a:xfrm>
            <a:off x="4514274" y="3456120"/>
            <a:ext cx="11643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>
                <a:latin typeface="Calibri" panose="020F0502020204030204" pitchFamily="34" charset="0"/>
              </a:rPr>
              <a:t>Cash </a:t>
            </a:r>
          </a:p>
          <a:p>
            <a:pPr algn="ctr"/>
            <a:r>
              <a:rPr lang="en-US" sz="1800" dirty="0">
                <a:latin typeface="Calibri" panose="020F0502020204030204" pitchFamily="34" charset="0"/>
              </a:rPr>
              <a:t>reinvested</a:t>
            </a:r>
          </a:p>
        </p:txBody>
      </p:sp>
      <p:sp>
        <p:nvSpPr>
          <p:cNvPr id="23" name="Rounded Rectangle 1"/>
          <p:cNvSpPr/>
          <p:nvPr/>
        </p:nvSpPr>
        <p:spPr bwMode="auto">
          <a:xfrm>
            <a:off x="102955" y="2514600"/>
            <a:ext cx="3200400" cy="180136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sng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</a:rPr>
              <a:t>Corporation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200" dirty="0">
                <a:latin typeface="Calibri" panose="020F0502020204030204" pitchFamily="34" charset="0"/>
              </a:rPr>
              <a:t>Investment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200" dirty="0">
                <a:latin typeface="Calibri" panose="020F0502020204030204" pitchFamily="34" charset="0"/>
              </a:rPr>
              <a:t>in real assets</a:t>
            </a:r>
            <a:endParaRPr kumimoji="0" lang="en-US" sz="2200" b="0" i="0" u="none" strike="noStrike" cap="none" normalizeH="0" baseline="0" dirty="0">
              <a:ln>
                <a:noFill/>
              </a:ln>
              <a:effectLst/>
              <a:latin typeface="Calibri" panose="020F0502020204030204" pitchFamily="34" charset="0"/>
            </a:endParaRPr>
          </a:p>
        </p:txBody>
      </p:sp>
      <p:sp>
        <p:nvSpPr>
          <p:cNvPr id="24" name="Rounded Rectangle 33"/>
          <p:cNvSpPr/>
          <p:nvPr/>
        </p:nvSpPr>
        <p:spPr bwMode="auto">
          <a:xfrm>
            <a:off x="5840646" y="2514600"/>
            <a:ext cx="3200400" cy="180136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sng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</a:rPr>
              <a:t>Investors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 dirty="0">
              <a:ln>
                <a:noFill/>
              </a:ln>
              <a:effectLst/>
              <a:latin typeface="Calibri" panose="020F0502020204030204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200" dirty="0">
                <a:latin typeface="Calibri" panose="020F0502020204030204" pitchFamily="34" charset="0"/>
              </a:rPr>
              <a:t>Shareholders in closely held corporation</a:t>
            </a:r>
            <a:endParaRPr kumimoji="0" lang="en-US" sz="2200" b="0" i="0" u="none" strike="noStrike" cap="none" normalizeH="0" baseline="0" dirty="0">
              <a:ln>
                <a:noFill/>
              </a:ln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169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plit orient="vert"/>
      </p:transition>
    </mc:Choice>
    <mc:Fallback xmlns="">
      <p:transition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1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/>
              <a:t>The Flow of Savings to Corporations </a:t>
            </a:r>
            <a:r>
              <a:rPr lang="en-US" altLang="en-US" sz="1600" dirty="0"/>
              <a:t>(2 of 15)</a:t>
            </a:r>
            <a:endParaRPr lang="en-US" alt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452789" y="2667000"/>
            <a:ext cx="1447800" cy="2057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Corporation</a:t>
            </a:r>
            <a:endParaRPr lang="en-US" sz="18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Investment in real assets</a:t>
            </a:r>
            <a:endParaRPr lang="en-US" sz="1600" dirty="0">
              <a:ln w="3175">
                <a:solidFill>
                  <a:schemeClr val="tx1"/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Rounded Rectangle 9"/>
          <p:cNvSpPr/>
          <p:nvPr/>
        </p:nvSpPr>
        <p:spPr>
          <a:xfrm>
            <a:off x="7391400" y="2743200"/>
            <a:ext cx="1600200" cy="2057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US" altLang="en-US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Investors</a:t>
            </a:r>
          </a:p>
          <a:p>
            <a:pPr algn="ctr"/>
            <a:r>
              <a:rPr lang="en-US" altLang="en-US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worldwide</a:t>
            </a:r>
          </a:p>
        </p:txBody>
      </p:sp>
      <p:sp>
        <p:nvSpPr>
          <p:cNvPr id="7" name="Rounded Rectangle 11"/>
          <p:cNvSpPr/>
          <p:nvPr/>
        </p:nvSpPr>
        <p:spPr>
          <a:xfrm>
            <a:off x="3352800" y="1378140"/>
            <a:ext cx="2514600" cy="183749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Financial Markets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Stock markets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Fixed-income markets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Money markets</a:t>
            </a:r>
          </a:p>
        </p:txBody>
      </p:sp>
      <p:sp>
        <p:nvSpPr>
          <p:cNvPr id="8" name="Rounded Rectangle 13"/>
          <p:cNvSpPr/>
          <p:nvPr/>
        </p:nvSpPr>
        <p:spPr>
          <a:xfrm>
            <a:off x="3352800" y="3973286"/>
            <a:ext cx="2438400" cy="25908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Financial Institutions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Banks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Insurance Companies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Financial Intermediaries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Mutual Funds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Pension Funds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4550230" y="3367572"/>
            <a:ext cx="0" cy="4918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 bwMode="auto">
          <a:xfrm>
            <a:off x="1905000" y="3886200"/>
            <a:ext cx="681389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 bwMode="auto">
          <a:xfrm>
            <a:off x="2586389" y="3367572"/>
            <a:ext cx="0" cy="51862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 bwMode="auto">
          <a:xfrm flipH="1">
            <a:off x="1905000" y="3367572"/>
            <a:ext cx="681389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562225" y="3457609"/>
            <a:ext cx="1255857" cy="3231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Reinvestment</a:t>
            </a:r>
          </a:p>
        </p:txBody>
      </p:sp>
      <p:cxnSp>
        <p:nvCxnSpPr>
          <p:cNvPr id="14" name="Straight Arrow Connector 13"/>
          <p:cNvCxnSpPr/>
          <p:nvPr/>
        </p:nvCxnSpPr>
        <p:spPr bwMode="auto">
          <a:xfrm flipH="1" flipV="1">
            <a:off x="5867400" y="2296886"/>
            <a:ext cx="1524001" cy="108545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 bwMode="auto">
          <a:xfrm flipH="1">
            <a:off x="5791200" y="4038600"/>
            <a:ext cx="1581666" cy="1230086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 bwMode="auto">
          <a:xfrm flipH="1">
            <a:off x="1900589" y="2296886"/>
            <a:ext cx="1452212" cy="751114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 bwMode="auto">
          <a:xfrm flipH="1" flipV="1">
            <a:off x="1905000" y="4267200"/>
            <a:ext cx="1447800" cy="114300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5734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plit orient="vert"/>
      </p:transition>
    </mc:Choice>
    <mc:Fallback xmlns="">
      <p:transition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r>
              <a:rPr lang="en-US" altLang="en-US" sz="3200" dirty="0"/>
              <a:t>The Flow of Savings to Corporations </a:t>
            </a:r>
            <a:r>
              <a:rPr lang="en-US" altLang="en-US" sz="1600" dirty="0"/>
              <a:t>(3 of 15)</a:t>
            </a:r>
            <a:endParaRPr lang="en-US" altLang="en-US" sz="3800" dirty="0">
              <a:latin typeface="Century Gothic" panose="020B0502020202020204" pitchFamily="34" charset="0"/>
            </a:endParaRPr>
          </a:p>
        </p:txBody>
      </p:sp>
      <p:sp>
        <p:nvSpPr>
          <p:cNvPr id="2" name="Oval 1"/>
          <p:cNvSpPr/>
          <p:nvPr/>
        </p:nvSpPr>
        <p:spPr bwMode="auto">
          <a:xfrm>
            <a:off x="3619500" y="1295400"/>
            <a:ext cx="1905000" cy="1905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</a:rPr>
              <a:t>Money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457200" y="3657600"/>
            <a:ext cx="2133600" cy="11430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</a:rPr>
              <a:t>Primary Markets</a:t>
            </a:r>
          </a:p>
        </p:txBody>
      </p:sp>
      <p:sp>
        <p:nvSpPr>
          <p:cNvPr id="10" name="Rounded Rectangle 9"/>
          <p:cNvSpPr/>
          <p:nvPr/>
        </p:nvSpPr>
        <p:spPr bwMode="auto">
          <a:xfrm>
            <a:off x="6553200" y="3505200"/>
            <a:ext cx="2133600" cy="11430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</a:rPr>
              <a:t>OTC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</a:rPr>
              <a:t>Markets</a:t>
            </a:r>
          </a:p>
        </p:txBody>
      </p:sp>
      <p:sp>
        <p:nvSpPr>
          <p:cNvPr id="11" name="Rounded Rectangle 10"/>
          <p:cNvSpPr/>
          <p:nvPr/>
        </p:nvSpPr>
        <p:spPr bwMode="auto">
          <a:xfrm>
            <a:off x="3505200" y="5181600"/>
            <a:ext cx="2133600" cy="11430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0" i="0" u="none" strike="noStrike" cap="none" normalizeH="0" baseline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</a:rPr>
              <a:t>Secondary Markets</a:t>
            </a:r>
          </a:p>
        </p:txBody>
      </p:sp>
      <p:cxnSp>
        <p:nvCxnSpPr>
          <p:cNvPr id="5" name="Straight Arrow Connector 4"/>
          <p:cNvCxnSpPr>
            <a:stCxn id="2" idx="3"/>
          </p:cNvCxnSpPr>
          <p:nvPr/>
        </p:nvCxnSpPr>
        <p:spPr bwMode="auto">
          <a:xfrm flipH="1">
            <a:off x="2667000" y="2921419"/>
            <a:ext cx="1231481" cy="123148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2" idx="5"/>
            <a:endCxn id="10" idx="1"/>
          </p:cNvCxnSpPr>
          <p:nvPr/>
        </p:nvCxnSpPr>
        <p:spPr bwMode="auto">
          <a:xfrm>
            <a:off x="5245519" y="2921418"/>
            <a:ext cx="1234440" cy="123444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2" idx="4"/>
          </p:cNvCxnSpPr>
          <p:nvPr/>
        </p:nvCxnSpPr>
        <p:spPr bwMode="auto">
          <a:xfrm>
            <a:off x="4572000" y="3200400"/>
            <a:ext cx="0" cy="190500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3362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plit orient="vert"/>
      </p:transition>
    </mc:Choice>
    <mc:Fallback xmlns="">
      <p:transition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5" name="Rectangle 1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/>
              <a:t>The Flow of Savings to Corporations </a:t>
            </a:r>
            <a:r>
              <a:rPr lang="en-US" altLang="en-US" sz="1600" dirty="0"/>
              <a:t>(4 of 15)</a:t>
            </a:r>
            <a:endParaRPr lang="en-US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Financial Market </a:t>
            </a:r>
          </a:p>
          <a:p>
            <a:pPr lvl="1"/>
            <a:r>
              <a:rPr lang="en-US" alt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Market where securities are issued and traded</a:t>
            </a:r>
          </a:p>
          <a:p>
            <a:r>
              <a:rPr lang="en-US" alt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Primary Market</a:t>
            </a:r>
          </a:p>
          <a:p>
            <a:pPr lvl="1"/>
            <a:r>
              <a:rPr lang="en-US" alt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Market for the sale of new securities by corporations</a:t>
            </a:r>
          </a:p>
          <a:p>
            <a:r>
              <a:rPr lang="en-US" altLang="en-US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Secondary Market</a:t>
            </a:r>
          </a:p>
          <a:p>
            <a:pPr lvl="1"/>
            <a:r>
              <a:rPr lang="en-US" alt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Market in which previously issued securities are traded among investors</a:t>
            </a:r>
          </a:p>
        </p:txBody>
      </p:sp>
    </p:spTree>
    <p:extLst>
      <p:ext uri="{BB962C8B-B14F-4D97-AF65-F5344CB8AC3E}">
        <p14:creationId xmlns:p14="http://schemas.microsoft.com/office/powerpoint/2010/main" val="2711520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plit orient="vert"/>
      </p:transition>
    </mc:Choice>
    <mc:Fallback xmlns="">
      <p:transition>
        <p:split orient="vert"/>
      </p:transition>
    </mc:Fallback>
  </mc:AlternateContent>
</p:sld>
</file>

<file path=ppt/theme/theme1.xml><?xml version="1.0" encoding="utf-8"?>
<a:theme xmlns:a="http://schemas.openxmlformats.org/drawingml/2006/main" name="BMM4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Century Gothic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MM4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MM4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BMM 10e PPT Ch01</Template>
  <TotalTime>5303</TotalTime>
  <Pages>8923980</Pages>
  <Words>1097</Words>
  <Application>Microsoft Office PowerPoint</Application>
  <PresentationFormat>Ekran Gösterisi (4:3)</PresentationFormat>
  <Paragraphs>303</Paragraphs>
  <Slides>26</Slides>
  <Notes>16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34" baseType="lpstr">
      <vt:lpstr>Arial</vt:lpstr>
      <vt:lpstr>Arial Narrow</vt:lpstr>
      <vt:lpstr>Calibri</vt:lpstr>
      <vt:lpstr>Century Gothic</vt:lpstr>
      <vt:lpstr>Times New Roman</vt:lpstr>
      <vt:lpstr>Wingdings</vt:lpstr>
      <vt:lpstr>BMM4e</vt:lpstr>
      <vt:lpstr>Equation</vt:lpstr>
      <vt:lpstr>PowerPoint Sunusu</vt:lpstr>
      <vt:lpstr>Topics Covered</vt:lpstr>
      <vt:lpstr>The Importance of Financial Markets (1 of 3)</vt:lpstr>
      <vt:lpstr>The Importance of Financial Markets (2 of 3)</vt:lpstr>
      <vt:lpstr>The Importance of Financial Markets (3 of 3)</vt:lpstr>
      <vt:lpstr>The Flow of Savings to Corporations (1 of 15)</vt:lpstr>
      <vt:lpstr>The Flow of Savings to Corporations (2 of 15)</vt:lpstr>
      <vt:lpstr>The Flow of Savings to Corporations (3 of 15)</vt:lpstr>
      <vt:lpstr>The Flow of Savings to Corporations (4 of 15)</vt:lpstr>
      <vt:lpstr>The Flow of Savings to Corporations (5 of 15)</vt:lpstr>
      <vt:lpstr>The Flow of Savings to Corporations (6 of 15)</vt:lpstr>
      <vt:lpstr>The Flow of Savings to Corporations (7 of 15)</vt:lpstr>
      <vt:lpstr>The Flow of Savings to Corporations (8 of 15)</vt:lpstr>
      <vt:lpstr>The Flow of Savings to Corporations (9 of 15)</vt:lpstr>
      <vt:lpstr>The Flow of Savings to Corporations (10 of 15)</vt:lpstr>
      <vt:lpstr>The Flow of Savings to Corporations (11 of 15)</vt:lpstr>
      <vt:lpstr>The Flow of Savings to Corporations (12 of 15)</vt:lpstr>
      <vt:lpstr>The Flow of Savings to Corporations (13 of 15)</vt:lpstr>
      <vt:lpstr>The Flow of Savings to Corporations (14 of 15)</vt:lpstr>
      <vt:lpstr>The Flow of Savings to Corporations (15 of 15)</vt:lpstr>
      <vt:lpstr>Total U.S. Financing (1 of 2)</vt:lpstr>
      <vt:lpstr>Total U.S. Financing (2 of 2)</vt:lpstr>
      <vt:lpstr>Function of Financial Markets (1 of 3)</vt:lpstr>
      <vt:lpstr>Function of Financial Markets (2 of 3)</vt:lpstr>
      <vt:lpstr>Function of Financial Markets (3 of 3)</vt:lpstr>
      <vt:lpstr>The Crisis of 2007-2009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Firm and  The Financial Manager</dc:title>
  <dc:creator>Matt Will</dc:creator>
  <cp:lastModifiedBy>Ayşegül  KURTULGAN</cp:lastModifiedBy>
  <cp:revision>313</cp:revision>
  <dcterms:created xsi:type="dcterms:W3CDTF">1997-10-06T19:15:22Z</dcterms:created>
  <dcterms:modified xsi:type="dcterms:W3CDTF">2022-02-25T12:01:15Z</dcterms:modified>
</cp:coreProperties>
</file>