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2" r:id="rId1"/>
  </p:sldMasterIdLst>
  <p:notesMasterIdLst>
    <p:notesMasterId r:id="rId28"/>
  </p:notesMasterIdLst>
  <p:handoutMasterIdLst>
    <p:handoutMasterId r:id="rId29"/>
  </p:handoutMasterIdLst>
  <p:sldIdLst>
    <p:sldId id="285" r:id="rId2"/>
    <p:sldId id="259" r:id="rId3"/>
    <p:sldId id="262" r:id="rId4"/>
    <p:sldId id="263" r:id="rId5"/>
    <p:sldId id="286" r:id="rId6"/>
    <p:sldId id="264" r:id="rId7"/>
    <p:sldId id="265" r:id="rId8"/>
    <p:sldId id="261" r:id="rId9"/>
    <p:sldId id="266" r:id="rId10"/>
    <p:sldId id="267" r:id="rId11"/>
    <p:sldId id="268" r:id="rId12"/>
    <p:sldId id="269" r:id="rId13"/>
    <p:sldId id="276" r:id="rId14"/>
    <p:sldId id="277" r:id="rId15"/>
    <p:sldId id="272" r:id="rId16"/>
    <p:sldId id="270" r:id="rId17"/>
    <p:sldId id="271" r:id="rId18"/>
    <p:sldId id="273" r:id="rId19"/>
    <p:sldId id="274" r:id="rId20"/>
    <p:sldId id="275" r:id="rId21"/>
    <p:sldId id="278" r:id="rId22"/>
    <p:sldId id="287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DD7D6"/>
    <a:srgbClr val="BDBDFF"/>
    <a:srgbClr val="FF3200"/>
    <a:srgbClr val="91C9C8"/>
    <a:srgbClr val="C7E3E2"/>
    <a:srgbClr val="000000"/>
    <a:srgbClr val="FFFFFF"/>
    <a:srgbClr val="458B8A"/>
    <a:srgbClr val="C05023"/>
    <a:srgbClr val="F8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95407" autoAdjust="0"/>
  </p:normalViewPr>
  <p:slideViewPr>
    <p:cSldViewPr>
      <p:cViewPr varScale="1">
        <p:scale>
          <a:sx n="68" d="100"/>
          <a:sy n="68" d="100"/>
        </p:scale>
        <p:origin x="17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34949945416115E-2"/>
          <c:y val="0.14719934598339143"/>
          <c:w val="0.802728729705247"/>
          <c:h val="0.77663955939933749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34949945416115E-2"/>
          <c:y val="0.14719934598339143"/>
          <c:w val="0.802728729705247"/>
          <c:h val="0.77663955939933749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0"/>
                  <c:y val="-0.2213114754098360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37-4CDC-8535-394A2658EF02}"/>
                </c:ext>
              </c:extLst>
            </c:dLbl>
            <c:dLbl>
              <c:idx val="3"/>
              <c:layout>
                <c:manualLayout>
                  <c:x val="-0.23880972289968178"/>
                  <c:y val="-8.19672131147541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37-4CDC-8535-394A2658EF02}"/>
                </c:ext>
              </c:extLst>
            </c:dLbl>
            <c:dLbl>
              <c:idx val="4"/>
              <c:layout>
                <c:manualLayout>
                  <c:x val="7.4688175040066897E-3"/>
                  <c:y val="-0.109289617486338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37-4CDC-8535-394A2658EF02}"/>
                </c:ext>
              </c:extLst>
            </c:dLbl>
            <c:dLbl>
              <c:idx val="6"/>
              <c:layout>
                <c:manualLayout>
                  <c:x val="-7.3641790351427312E-4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37-4CDC-8535-394A2658EF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 2.3'!$A$2:$A$8</c:f>
              <c:strCache>
                <c:ptCount val="7"/>
                <c:pt idx="0">
                  <c:v>Households</c:v>
                </c:pt>
                <c:pt idx="1">
                  <c:v>Mutual funds, etc.</c:v>
                </c:pt>
                <c:pt idx="2">
                  <c:v>Pension funds</c:v>
                </c:pt>
                <c:pt idx="3">
                  <c:v>Insurance companies</c:v>
                </c:pt>
                <c:pt idx="4">
                  <c:v>Rest of world</c:v>
                </c:pt>
                <c:pt idx="5">
                  <c:v>Banks &amp; savings institutions </c:v>
                </c:pt>
                <c:pt idx="6">
                  <c:v>Other</c:v>
                </c:pt>
              </c:strCache>
            </c:strRef>
          </c:cat>
          <c:val>
            <c:numRef>
              <c:f>'fig 2.3'!$C$2:$C$8</c:f>
              <c:numCache>
                <c:formatCode>0.0%</c:formatCode>
                <c:ptCount val="7"/>
                <c:pt idx="0">
                  <c:v>4.2999999999999997E-2</c:v>
                </c:pt>
                <c:pt idx="1">
                  <c:v>0.248</c:v>
                </c:pt>
                <c:pt idx="2">
                  <c:v>0.107</c:v>
                </c:pt>
                <c:pt idx="3">
                  <c:v>0.23300000000000001</c:v>
                </c:pt>
                <c:pt idx="4">
                  <c:v>0.254</c:v>
                </c:pt>
                <c:pt idx="5">
                  <c:v>0.06</c:v>
                </c:pt>
                <c:pt idx="6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37-4CDC-8535-394A2658EF0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423245766845522E-2"/>
          <c:y val="0.14719934598339143"/>
          <c:w val="0.802728729705247"/>
          <c:h val="0.77663955939933749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423245766845522E-2"/>
          <c:y val="0.14719934598339143"/>
          <c:w val="0.802728729705247"/>
          <c:h val="0.7766395593993374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4.5722713864306784E-2"/>
                  <c:y val="-9.83606557377049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B1-4646-81AB-7FB1975F2520}"/>
                </c:ext>
              </c:extLst>
            </c:dLbl>
            <c:dLbl>
              <c:idx val="1"/>
              <c:layout>
                <c:manualLayout>
                  <c:x val="-0.20058997050147495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B1-4646-81AB-7FB1975F2520}"/>
                </c:ext>
              </c:extLst>
            </c:dLbl>
            <c:dLbl>
              <c:idx val="2"/>
              <c:layout>
                <c:manualLayout>
                  <c:x val="0"/>
                  <c:y val="3.27868852459016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B1-4646-81AB-7FB1975F2520}"/>
                </c:ext>
              </c:extLst>
            </c:dLbl>
            <c:dLbl>
              <c:idx val="3"/>
              <c:layout>
                <c:manualLayout>
                  <c:x val="-1.7401574803149605E-2"/>
                  <c:y val="-1.9125683060109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B1-4646-81AB-7FB1975F2520}"/>
                </c:ext>
              </c:extLst>
            </c:dLbl>
            <c:dLbl>
              <c:idx val="4"/>
              <c:layout>
                <c:manualLayout>
                  <c:x val="3.1067637563003739E-2"/>
                  <c:y val="-4.51153134546706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B1-4646-81AB-7FB1975F2520}"/>
                </c:ext>
              </c:extLst>
            </c:dLbl>
            <c:dLbl>
              <c:idx val="6"/>
              <c:layout>
                <c:manualLayout>
                  <c:x val="-7.3641790351427312E-4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B1-4646-81AB-7FB1975F252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 2.3'!$A$2:$A$7</c:f>
              <c:strCache>
                <c:ptCount val="6"/>
                <c:pt idx="0">
                  <c:v>Households</c:v>
                </c:pt>
                <c:pt idx="1">
                  <c:v>Mutual funds, etc.</c:v>
                </c:pt>
                <c:pt idx="2">
                  <c:v>Pension funds</c:v>
                </c:pt>
                <c:pt idx="3">
                  <c:v>Insurance companies</c:v>
                </c:pt>
                <c:pt idx="4">
                  <c:v>Rest of world</c:v>
                </c:pt>
                <c:pt idx="5">
                  <c:v>Other</c:v>
                </c:pt>
              </c:strCache>
            </c:strRef>
          </c:cat>
          <c:val>
            <c:numRef>
              <c:f>'fig 2.3'!$C$2:$C$7</c:f>
              <c:numCache>
                <c:formatCode>0.0%</c:formatCode>
                <c:ptCount val="6"/>
                <c:pt idx="0">
                  <c:v>0.372</c:v>
                </c:pt>
                <c:pt idx="1">
                  <c:v>0.26300000000000001</c:v>
                </c:pt>
                <c:pt idx="2">
                  <c:v>0.13800000000000001</c:v>
                </c:pt>
                <c:pt idx="3">
                  <c:v>5.8000000000000003E-2</c:v>
                </c:pt>
                <c:pt idx="4">
                  <c:v>0.16</c:v>
                </c:pt>
                <c:pt idx="5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B1-4646-81AB-7FB1975F252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C2F9D-B303-4A9C-A2B6-131D369AD41F}" type="doc">
      <dgm:prSet loTypeId="urn:microsoft.com/office/officeart/2005/8/layout/vList5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2AA42D0-1E56-46CE-8051-9ECDB0B5468D}">
      <dgm:prSet phldrT="[Text]"/>
      <dgm:spPr>
        <a:solidFill>
          <a:schemeClr val="accent4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Fixed-income market</a:t>
          </a:r>
        </a:p>
      </dgm:t>
    </dgm:pt>
    <dgm:pt modelId="{137BFC97-80D5-4194-9313-69F8C482755C}" type="parTrans" cxnId="{CC658B74-9D6B-45B5-96DB-5E82FF2BA11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D7EE3920-FFEF-49DB-A070-73BAC6AFFA58}" type="sibTrans" cxnId="{CC658B74-9D6B-45B5-96DB-5E82FF2BA11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ACD036CA-A084-4C7A-9184-CCC096199FAD}">
      <dgm:prSet phldrT="[Text]"/>
      <dgm:spPr>
        <a:solidFill>
          <a:srgbClr val="C7E3E2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Market for debt securities</a:t>
          </a:r>
        </a:p>
      </dgm:t>
    </dgm:pt>
    <dgm:pt modelId="{1410F229-18C1-4183-B501-65D9E4CA4537}" type="parTrans" cxnId="{4B3C0A2D-6F63-4D23-A226-56529DD19FD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F6C7A011-C3AA-42E8-A474-AF7E5ECFB137}" type="sibTrans" cxnId="{4B3C0A2D-6F63-4D23-A226-56529DD19FD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9E4BF35F-B452-4EC5-A537-A75F22B698D9}">
      <dgm:prSet phldrT="[Text]"/>
      <dgm:spPr>
        <a:solidFill>
          <a:schemeClr val="accent4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Capital market</a:t>
          </a:r>
        </a:p>
      </dgm:t>
    </dgm:pt>
    <dgm:pt modelId="{29CFBDF3-A855-42C2-BFB5-D00E215958E7}" type="parTrans" cxnId="{5FF11C32-48AA-4A53-9615-2F26DE09DA7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DCA36DAA-02EB-42E0-8D2F-B5A03C19957E}" type="sibTrans" cxnId="{5FF11C32-48AA-4A53-9615-2F26DE09DA7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F886158D-6A7B-4CE8-86A8-B5A6D0921083}">
      <dgm:prSet phldrT="[Text]"/>
      <dgm:spPr>
        <a:solidFill>
          <a:srgbClr val="C7E3E2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Market for long-term financing</a:t>
          </a:r>
        </a:p>
      </dgm:t>
    </dgm:pt>
    <dgm:pt modelId="{3B3724EF-9A86-462D-99C7-BBED233D6920}" type="parTrans" cxnId="{93F95780-B2A8-4FCC-96CC-FD9A682F9C1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3E8D71A4-CD94-4B82-AA51-672983F411F8}" type="sibTrans" cxnId="{93F95780-B2A8-4FCC-96CC-FD9A682F9C1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54298DD5-B199-4BB6-9B18-3BB1F82AF7E5}">
      <dgm:prSet phldrT="[Text]"/>
      <dgm:spPr>
        <a:solidFill>
          <a:schemeClr val="accent4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Money market</a:t>
          </a:r>
        </a:p>
      </dgm:t>
    </dgm:pt>
    <dgm:pt modelId="{6D8F4961-1D7E-4746-92B0-377327AB0A45}" type="parTrans" cxnId="{4B0AACB9-BE96-4562-89ED-F8E62A3227E1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28815064-E7E8-4129-B0D5-1EABD3E74918}" type="sibTrans" cxnId="{4B0AACB9-BE96-4562-89ED-F8E62A3227E1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3BC9C2FE-2298-48B2-9E5A-07C42713C2A1}">
      <dgm:prSet phldrT="[Text]"/>
      <dgm:spPr>
        <a:solidFill>
          <a:srgbClr val="C7E3E2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Market for short-term financing (less than 1 year)</a:t>
          </a:r>
        </a:p>
      </dgm:t>
    </dgm:pt>
    <dgm:pt modelId="{99F725E5-493F-4635-99A3-8B7E0579EBAF}" type="parTrans" cxnId="{509ED2A2-15DF-4819-B456-5030C287A84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37206BDA-DD1D-494D-BE79-9632BB861E14}" type="sibTrans" cxnId="{509ED2A2-15DF-4819-B456-5030C287A84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11EFE98B-1D4A-4149-AAB7-3256C8265BD9}" type="pres">
      <dgm:prSet presAssocID="{20CC2F9D-B303-4A9C-A2B6-131D369AD41F}" presName="Name0" presStyleCnt="0">
        <dgm:presLayoutVars>
          <dgm:dir/>
          <dgm:animLvl val="lvl"/>
          <dgm:resizeHandles val="exact"/>
        </dgm:presLayoutVars>
      </dgm:prSet>
      <dgm:spPr/>
    </dgm:pt>
    <dgm:pt modelId="{900A11F4-5050-47E9-A9DD-275C7B7EA4A6}" type="pres">
      <dgm:prSet presAssocID="{D2AA42D0-1E56-46CE-8051-9ECDB0B5468D}" presName="linNode" presStyleCnt="0"/>
      <dgm:spPr/>
    </dgm:pt>
    <dgm:pt modelId="{351C285E-B4C1-4B54-B900-829A7922C797}" type="pres">
      <dgm:prSet presAssocID="{D2AA42D0-1E56-46CE-8051-9ECDB0B5468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1680281-DAB2-4880-8044-22BB8679B686}" type="pres">
      <dgm:prSet presAssocID="{D2AA42D0-1E56-46CE-8051-9ECDB0B5468D}" presName="descendantText" presStyleLbl="alignAccFollowNode1" presStyleIdx="0" presStyleCnt="3">
        <dgm:presLayoutVars>
          <dgm:bulletEnabled val="1"/>
        </dgm:presLayoutVars>
      </dgm:prSet>
      <dgm:spPr/>
    </dgm:pt>
    <dgm:pt modelId="{553EF9EF-B7E8-446D-B990-856AB1FD403B}" type="pres">
      <dgm:prSet presAssocID="{D7EE3920-FFEF-49DB-A070-73BAC6AFFA58}" presName="sp" presStyleCnt="0"/>
      <dgm:spPr/>
    </dgm:pt>
    <dgm:pt modelId="{9CD8BBD0-7C63-4005-A148-1121E9E6DC1B}" type="pres">
      <dgm:prSet presAssocID="{9E4BF35F-B452-4EC5-A537-A75F22B698D9}" presName="linNode" presStyleCnt="0"/>
      <dgm:spPr/>
    </dgm:pt>
    <dgm:pt modelId="{090B2A73-640B-4AD5-934E-25931454DB4C}" type="pres">
      <dgm:prSet presAssocID="{9E4BF35F-B452-4EC5-A537-A75F22B698D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30B1F0B-3BE2-45FD-872D-3A537D5B4EF0}" type="pres">
      <dgm:prSet presAssocID="{9E4BF35F-B452-4EC5-A537-A75F22B698D9}" presName="descendantText" presStyleLbl="alignAccFollowNode1" presStyleIdx="1" presStyleCnt="3">
        <dgm:presLayoutVars>
          <dgm:bulletEnabled val="1"/>
        </dgm:presLayoutVars>
      </dgm:prSet>
      <dgm:spPr/>
    </dgm:pt>
    <dgm:pt modelId="{E76865CD-7954-46C3-8FEB-9A24F28AC2C1}" type="pres">
      <dgm:prSet presAssocID="{DCA36DAA-02EB-42E0-8D2F-B5A03C19957E}" presName="sp" presStyleCnt="0"/>
      <dgm:spPr/>
    </dgm:pt>
    <dgm:pt modelId="{2A044841-D206-41A5-9FFA-ADA74588C082}" type="pres">
      <dgm:prSet presAssocID="{54298DD5-B199-4BB6-9B18-3BB1F82AF7E5}" presName="linNode" presStyleCnt="0"/>
      <dgm:spPr/>
    </dgm:pt>
    <dgm:pt modelId="{63B90965-A6E5-4786-A7F7-46663CE64E4A}" type="pres">
      <dgm:prSet presAssocID="{54298DD5-B199-4BB6-9B18-3BB1F82AF7E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5D6FA98-8525-47EB-B5D5-9D93D40E995E}" type="pres">
      <dgm:prSet presAssocID="{54298DD5-B199-4BB6-9B18-3BB1F82AF7E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65AE807-3542-47E0-B1C7-2417331F775F}" type="presOf" srcId="{F886158D-6A7B-4CE8-86A8-B5A6D0921083}" destId="{B30B1F0B-3BE2-45FD-872D-3A537D5B4EF0}" srcOrd="0" destOrd="0" presId="urn:microsoft.com/office/officeart/2005/8/layout/vList5"/>
    <dgm:cxn modelId="{4B3C0A2D-6F63-4D23-A226-56529DD19FDF}" srcId="{D2AA42D0-1E56-46CE-8051-9ECDB0B5468D}" destId="{ACD036CA-A084-4C7A-9184-CCC096199FAD}" srcOrd="0" destOrd="0" parTransId="{1410F229-18C1-4183-B501-65D9E4CA4537}" sibTransId="{F6C7A011-C3AA-42E8-A474-AF7E5ECFB137}"/>
    <dgm:cxn modelId="{5FF11C32-48AA-4A53-9615-2F26DE09DA7F}" srcId="{20CC2F9D-B303-4A9C-A2B6-131D369AD41F}" destId="{9E4BF35F-B452-4EC5-A537-A75F22B698D9}" srcOrd="1" destOrd="0" parTransId="{29CFBDF3-A855-42C2-BFB5-D00E215958E7}" sibTransId="{DCA36DAA-02EB-42E0-8D2F-B5A03C19957E}"/>
    <dgm:cxn modelId="{CC658B74-9D6B-45B5-96DB-5E82FF2BA114}" srcId="{20CC2F9D-B303-4A9C-A2B6-131D369AD41F}" destId="{D2AA42D0-1E56-46CE-8051-9ECDB0B5468D}" srcOrd="0" destOrd="0" parTransId="{137BFC97-80D5-4194-9313-69F8C482755C}" sibTransId="{D7EE3920-FFEF-49DB-A070-73BAC6AFFA58}"/>
    <dgm:cxn modelId="{93F95780-B2A8-4FCC-96CC-FD9A682F9C10}" srcId="{9E4BF35F-B452-4EC5-A537-A75F22B698D9}" destId="{F886158D-6A7B-4CE8-86A8-B5A6D0921083}" srcOrd="0" destOrd="0" parTransId="{3B3724EF-9A86-462D-99C7-BBED233D6920}" sibTransId="{3E8D71A4-CD94-4B82-AA51-672983F411F8}"/>
    <dgm:cxn modelId="{47E6E58A-F2E5-467B-A139-7C3A67CA379A}" type="presOf" srcId="{D2AA42D0-1E56-46CE-8051-9ECDB0B5468D}" destId="{351C285E-B4C1-4B54-B900-829A7922C797}" srcOrd="0" destOrd="0" presId="urn:microsoft.com/office/officeart/2005/8/layout/vList5"/>
    <dgm:cxn modelId="{0E827299-0441-4828-9138-0D5EE7F003C3}" type="presOf" srcId="{20CC2F9D-B303-4A9C-A2B6-131D369AD41F}" destId="{11EFE98B-1D4A-4149-AAB7-3256C8265BD9}" srcOrd="0" destOrd="0" presId="urn:microsoft.com/office/officeart/2005/8/layout/vList5"/>
    <dgm:cxn modelId="{509ED2A2-15DF-4819-B456-5030C287A84E}" srcId="{54298DD5-B199-4BB6-9B18-3BB1F82AF7E5}" destId="{3BC9C2FE-2298-48B2-9E5A-07C42713C2A1}" srcOrd="0" destOrd="0" parTransId="{99F725E5-493F-4635-99A3-8B7E0579EBAF}" sibTransId="{37206BDA-DD1D-494D-BE79-9632BB861E14}"/>
    <dgm:cxn modelId="{4CFF3FB0-18BC-4366-95F4-0F80C1386B5D}" type="presOf" srcId="{3BC9C2FE-2298-48B2-9E5A-07C42713C2A1}" destId="{85D6FA98-8525-47EB-B5D5-9D93D40E995E}" srcOrd="0" destOrd="0" presId="urn:microsoft.com/office/officeart/2005/8/layout/vList5"/>
    <dgm:cxn modelId="{4B0AACB9-BE96-4562-89ED-F8E62A3227E1}" srcId="{20CC2F9D-B303-4A9C-A2B6-131D369AD41F}" destId="{54298DD5-B199-4BB6-9B18-3BB1F82AF7E5}" srcOrd="2" destOrd="0" parTransId="{6D8F4961-1D7E-4746-92B0-377327AB0A45}" sibTransId="{28815064-E7E8-4129-B0D5-1EABD3E74918}"/>
    <dgm:cxn modelId="{33D5BBDB-A7AF-45A6-AD30-BF49B0014524}" type="presOf" srcId="{9E4BF35F-B452-4EC5-A537-A75F22B698D9}" destId="{090B2A73-640B-4AD5-934E-25931454DB4C}" srcOrd="0" destOrd="0" presId="urn:microsoft.com/office/officeart/2005/8/layout/vList5"/>
    <dgm:cxn modelId="{D1233EE8-13F9-4CDB-899F-06051B7AB0B7}" type="presOf" srcId="{54298DD5-B199-4BB6-9B18-3BB1F82AF7E5}" destId="{63B90965-A6E5-4786-A7F7-46663CE64E4A}" srcOrd="0" destOrd="0" presId="urn:microsoft.com/office/officeart/2005/8/layout/vList5"/>
    <dgm:cxn modelId="{8ACCFDEA-60D3-4953-9EAA-673991B357E7}" type="presOf" srcId="{ACD036CA-A084-4C7A-9184-CCC096199FAD}" destId="{61680281-DAB2-4880-8044-22BB8679B686}" srcOrd="0" destOrd="0" presId="urn:microsoft.com/office/officeart/2005/8/layout/vList5"/>
    <dgm:cxn modelId="{BDF41C6E-B57E-45C3-92DB-E1137B2331AD}" type="presParOf" srcId="{11EFE98B-1D4A-4149-AAB7-3256C8265BD9}" destId="{900A11F4-5050-47E9-A9DD-275C7B7EA4A6}" srcOrd="0" destOrd="0" presId="urn:microsoft.com/office/officeart/2005/8/layout/vList5"/>
    <dgm:cxn modelId="{C9832F5F-DAB1-4F90-A53F-7C9CB61DFCDE}" type="presParOf" srcId="{900A11F4-5050-47E9-A9DD-275C7B7EA4A6}" destId="{351C285E-B4C1-4B54-B900-829A7922C797}" srcOrd="0" destOrd="0" presId="urn:microsoft.com/office/officeart/2005/8/layout/vList5"/>
    <dgm:cxn modelId="{32439ACF-0B60-483A-A625-3CBD7E9E3104}" type="presParOf" srcId="{900A11F4-5050-47E9-A9DD-275C7B7EA4A6}" destId="{61680281-DAB2-4880-8044-22BB8679B686}" srcOrd="1" destOrd="0" presId="urn:microsoft.com/office/officeart/2005/8/layout/vList5"/>
    <dgm:cxn modelId="{249F9CF2-E104-4B55-9F42-73F8D9D267BC}" type="presParOf" srcId="{11EFE98B-1D4A-4149-AAB7-3256C8265BD9}" destId="{553EF9EF-B7E8-446D-B990-856AB1FD403B}" srcOrd="1" destOrd="0" presId="urn:microsoft.com/office/officeart/2005/8/layout/vList5"/>
    <dgm:cxn modelId="{35A37323-C40C-425A-8C2D-850D7B81BD45}" type="presParOf" srcId="{11EFE98B-1D4A-4149-AAB7-3256C8265BD9}" destId="{9CD8BBD0-7C63-4005-A148-1121E9E6DC1B}" srcOrd="2" destOrd="0" presId="urn:microsoft.com/office/officeart/2005/8/layout/vList5"/>
    <dgm:cxn modelId="{F7636E11-9442-4255-9143-026AC3EA91DB}" type="presParOf" srcId="{9CD8BBD0-7C63-4005-A148-1121E9E6DC1B}" destId="{090B2A73-640B-4AD5-934E-25931454DB4C}" srcOrd="0" destOrd="0" presId="urn:microsoft.com/office/officeart/2005/8/layout/vList5"/>
    <dgm:cxn modelId="{18536C15-8DF7-40CB-87F1-0C2D6F264F36}" type="presParOf" srcId="{9CD8BBD0-7C63-4005-A148-1121E9E6DC1B}" destId="{B30B1F0B-3BE2-45FD-872D-3A537D5B4EF0}" srcOrd="1" destOrd="0" presId="urn:microsoft.com/office/officeart/2005/8/layout/vList5"/>
    <dgm:cxn modelId="{D54D84E6-9482-4F98-BD75-C7CD8F8AEDF2}" type="presParOf" srcId="{11EFE98B-1D4A-4149-AAB7-3256C8265BD9}" destId="{E76865CD-7954-46C3-8FEB-9A24F28AC2C1}" srcOrd="3" destOrd="0" presId="urn:microsoft.com/office/officeart/2005/8/layout/vList5"/>
    <dgm:cxn modelId="{1F2EA5DC-F2C3-47D0-9929-C770E3EDEB90}" type="presParOf" srcId="{11EFE98B-1D4A-4149-AAB7-3256C8265BD9}" destId="{2A044841-D206-41A5-9FFA-ADA74588C082}" srcOrd="4" destOrd="0" presId="urn:microsoft.com/office/officeart/2005/8/layout/vList5"/>
    <dgm:cxn modelId="{7013B6B5-78F3-4EFC-BD13-F1F8CD07D1AE}" type="presParOf" srcId="{2A044841-D206-41A5-9FFA-ADA74588C082}" destId="{63B90965-A6E5-4786-A7F7-46663CE64E4A}" srcOrd="0" destOrd="0" presId="urn:microsoft.com/office/officeart/2005/8/layout/vList5"/>
    <dgm:cxn modelId="{15D90B5D-746A-480F-8BCF-4E27D811C82B}" type="presParOf" srcId="{2A044841-D206-41A5-9FFA-ADA74588C082}" destId="{85D6FA98-8525-47EB-B5D5-9D93D40E99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C2F9D-B303-4A9C-A2B6-131D369AD41F}" type="doc">
      <dgm:prSet loTypeId="urn:microsoft.com/office/officeart/2005/8/layout/vList2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2AA42D0-1E56-46CE-8051-9ECDB0B5468D}">
      <dgm:prSet phldrT="[Text]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Foreign exchange markets</a:t>
          </a:r>
        </a:p>
      </dgm:t>
    </dgm:pt>
    <dgm:pt modelId="{137BFC97-80D5-4194-9313-69F8C482755C}" type="parTrans" cxnId="{CC658B74-9D6B-45B5-96DB-5E82FF2BA11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D7EE3920-FFEF-49DB-A070-73BAC6AFFA58}" type="sibTrans" cxnId="{CC658B74-9D6B-45B5-96DB-5E82FF2BA11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ACD036CA-A084-4C7A-9184-CCC096199FAD}">
      <dgm:prSet phldrT="[Text]" custT="1"/>
      <dgm:spPr/>
      <dgm:t>
        <a:bodyPr/>
        <a:lstStyle/>
        <a:p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Chapter 22</a:t>
          </a:r>
        </a:p>
      </dgm:t>
    </dgm:pt>
    <dgm:pt modelId="{1410F229-18C1-4183-B501-65D9E4CA4537}" type="parTrans" cxnId="{4B3C0A2D-6F63-4D23-A226-56529DD19FD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F6C7A011-C3AA-42E8-A474-AF7E5ECFB137}" type="sibTrans" cxnId="{4B3C0A2D-6F63-4D23-A226-56529DD19FD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9E4BF35F-B452-4EC5-A537-A75F22B698D9}">
      <dgm:prSet phldrT="[Text]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Commodities markets</a:t>
          </a:r>
        </a:p>
      </dgm:t>
    </dgm:pt>
    <dgm:pt modelId="{29CFBDF3-A855-42C2-BFB5-D00E215958E7}" type="parTrans" cxnId="{5FF11C32-48AA-4A53-9615-2F26DE09DA7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DCA36DAA-02EB-42E0-8D2F-B5A03C19957E}" type="sibTrans" cxnId="{5FF11C32-48AA-4A53-9615-2F26DE09DA7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F886158D-6A7B-4CE8-86A8-B5A6D0921083}">
      <dgm:prSet phldrT="[Text]" custT="1"/>
      <dgm:spPr/>
      <dgm:t>
        <a:bodyPr/>
        <a:lstStyle/>
        <a:p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Chapter 24</a:t>
          </a:r>
        </a:p>
      </dgm:t>
    </dgm:pt>
    <dgm:pt modelId="{3B3724EF-9A86-462D-99C7-BBED233D6920}" type="parTrans" cxnId="{93F95780-B2A8-4FCC-96CC-FD9A682F9C1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3E8D71A4-CD94-4B82-AA51-672983F411F8}" type="sibTrans" cxnId="{93F95780-B2A8-4FCC-96CC-FD9A682F9C1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54298DD5-B199-4BB6-9B18-3BB1F82AF7E5}">
      <dgm:prSet phldrT="[Text]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Markets for options and other derivatives</a:t>
          </a:r>
        </a:p>
      </dgm:t>
    </dgm:pt>
    <dgm:pt modelId="{6D8F4961-1D7E-4746-92B0-377327AB0A45}" type="parTrans" cxnId="{4B0AACB9-BE96-4562-89ED-F8E62A3227E1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28815064-E7E8-4129-B0D5-1EABD3E74918}" type="sibTrans" cxnId="{4B0AACB9-BE96-4562-89ED-F8E62A3227E1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3BC9C2FE-2298-48B2-9E5A-07C42713C2A1}">
      <dgm:prSet phldrT="[Text]" custT="1"/>
      <dgm:spPr/>
      <dgm:t>
        <a:bodyPr/>
        <a:lstStyle/>
        <a:p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Chapters 23 and 24</a:t>
          </a:r>
        </a:p>
      </dgm:t>
    </dgm:pt>
    <dgm:pt modelId="{99F725E5-493F-4635-99A3-8B7E0579EBAF}" type="parTrans" cxnId="{509ED2A2-15DF-4819-B456-5030C287A84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37206BDA-DD1D-494D-BE79-9632BB861E14}" type="sibTrans" cxnId="{509ED2A2-15DF-4819-B456-5030C287A84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96466B07-648F-428E-891E-7BF56846B70C}" type="pres">
      <dgm:prSet presAssocID="{20CC2F9D-B303-4A9C-A2B6-131D369AD41F}" presName="linear" presStyleCnt="0">
        <dgm:presLayoutVars>
          <dgm:animLvl val="lvl"/>
          <dgm:resizeHandles val="exact"/>
        </dgm:presLayoutVars>
      </dgm:prSet>
      <dgm:spPr/>
    </dgm:pt>
    <dgm:pt modelId="{62EFA4EA-4FFC-4F91-A057-0FDF80591B4A}" type="pres">
      <dgm:prSet presAssocID="{D2AA42D0-1E56-46CE-8051-9ECDB0B546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5F24E5-A117-4DC4-B4AF-2B92A8E9E46B}" type="pres">
      <dgm:prSet presAssocID="{D2AA42D0-1E56-46CE-8051-9ECDB0B5468D}" presName="childText" presStyleLbl="revTx" presStyleIdx="0" presStyleCnt="3">
        <dgm:presLayoutVars>
          <dgm:bulletEnabled val="1"/>
        </dgm:presLayoutVars>
      </dgm:prSet>
      <dgm:spPr/>
    </dgm:pt>
    <dgm:pt modelId="{CB038C30-95A1-4AB2-BCF2-BBC6A3196C80}" type="pres">
      <dgm:prSet presAssocID="{9E4BF35F-B452-4EC5-A537-A75F22B698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D1EDE4-6334-4E97-AF4A-56ECC01082EC}" type="pres">
      <dgm:prSet presAssocID="{9E4BF35F-B452-4EC5-A537-A75F22B698D9}" presName="childText" presStyleLbl="revTx" presStyleIdx="1" presStyleCnt="3">
        <dgm:presLayoutVars>
          <dgm:bulletEnabled val="1"/>
        </dgm:presLayoutVars>
      </dgm:prSet>
      <dgm:spPr/>
    </dgm:pt>
    <dgm:pt modelId="{AC944397-83EB-4EB0-8494-08B40A178BC6}" type="pres">
      <dgm:prSet presAssocID="{54298DD5-B199-4BB6-9B18-3BB1F82AF7E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7F3292-26AE-4D32-990C-B6424CECE79E}" type="pres">
      <dgm:prSet presAssocID="{54298DD5-B199-4BB6-9B18-3BB1F82AF7E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DBE4E03-BC67-4FE6-AC7B-54A8F760DC06}" type="presOf" srcId="{54298DD5-B199-4BB6-9B18-3BB1F82AF7E5}" destId="{AC944397-83EB-4EB0-8494-08B40A178BC6}" srcOrd="0" destOrd="0" presId="urn:microsoft.com/office/officeart/2005/8/layout/vList2"/>
    <dgm:cxn modelId="{4B3C0A2D-6F63-4D23-A226-56529DD19FDF}" srcId="{D2AA42D0-1E56-46CE-8051-9ECDB0B5468D}" destId="{ACD036CA-A084-4C7A-9184-CCC096199FAD}" srcOrd="0" destOrd="0" parTransId="{1410F229-18C1-4183-B501-65D9E4CA4537}" sibTransId="{F6C7A011-C3AA-42E8-A474-AF7E5ECFB137}"/>
    <dgm:cxn modelId="{5FF11C32-48AA-4A53-9615-2F26DE09DA7F}" srcId="{20CC2F9D-B303-4A9C-A2B6-131D369AD41F}" destId="{9E4BF35F-B452-4EC5-A537-A75F22B698D9}" srcOrd="1" destOrd="0" parTransId="{29CFBDF3-A855-42C2-BFB5-D00E215958E7}" sibTransId="{DCA36DAA-02EB-42E0-8D2F-B5A03C19957E}"/>
    <dgm:cxn modelId="{0A54983F-346B-42A9-9C02-AAE0599138E4}" type="presOf" srcId="{20CC2F9D-B303-4A9C-A2B6-131D369AD41F}" destId="{96466B07-648F-428E-891E-7BF56846B70C}" srcOrd="0" destOrd="0" presId="urn:microsoft.com/office/officeart/2005/8/layout/vList2"/>
    <dgm:cxn modelId="{CC658B74-9D6B-45B5-96DB-5E82FF2BA114}" srcId="{20CC2F9D-B303-4A9C-A2B6-131D369AD41F}" destId="{D2AA42D0-1E56-46CE-8051-9ECDB0B5468D}" srcOrd="0" destOrd="0" parTransId="{137BFC97-80D5-4194-9313-69F8C482755C}" sibTransId="{D7EE3920-FFEF-49DB-A070-73BAC6AFFA58}"/>
    <dgm:cxn modelId="{93F95780-B2A8-4FCC-96CC-FD9A682F9C10}" srcId="{9E4BF35F-B452-4EC5-A537-A75F22B698D9}" destId="{F886158D-6A7B-4CE8-86A8-B5A6D0921083}" srcOrd="0" destOrd="0" parTransId="{3B3724EF-9A86-462D-99C7-BBED233D6920}" sibTransId="{3E8D71A4-CD94-4B82-AA51-672983F411F8}"/>
    <dgm:cxn modelId="{F6019D80-0534-465E-B8DD-25EC2B547527}" type="presOf" srcId="{F886158D-6A7B-4CE8-86A8-B5A6D0921083}" destId="{F6D1EDE4-6334-4E97-AF4A-56ECC01082EC}" srcOrd="0" destOrd="0" presId="urn:microsoft.com/office/officeart/2005/8/layout/vList2"/>
    <dgm:cxn modelId="{8D3FD995-4AEE-4569-94A1-BA4BB2290F39}" type="presOf" srcId="{3BC9C2FE-2298-48B2-9E5A-07C42713C2A1}" destId="{947F3292-26AE-4D32-990C-B6424CECE79E}" srcOrd="0" destOrd="0" presId="urn:microsoft.com/office/officeart/2005/8/layout/vList2"/>
    <dgm:cxn modelId="{509ED2A2-15DF-4819-B456-5030C287A84E}" srcId="{54298DD5-B199-4BB6-9B18-3BB1F82AF7E5}" destId="{3BC9C2FE-2298-48B2-9E5A-07C42713C2A1}" srcOrd="0" destOrd="0" parTransId="{99F725E5-493F-4635-99A3-8B7E0579EBAF}" sibTransId="{37206BDA-DD1D-494D-BE79-9632BB861E14}"/>
    <dgm:cxn modelId="{362001B7-7D55-4B76-B94E-54E476D4FFD2}" type="presOf" srcId="{9E4BF35F-B452-4EC5-A537-A75F22B698D9}" destId="{CB038C30-95A1-4AB2-BCF2-BBC6A3196C80}" srcOrd="0" destOrd="0" presId="urn:microsoft.com/office/officeart/2005/8/layout/vList2"/>
    <dgm:cxn modelId="{4B0AACB9-BE96-4562-89ED-F8E62A3227E1}" srcId="{20CC2F9D-B303-4A9C-A2B6-131D369AD41F}" destId="{54298DD5-B199-4BB6-9B18-3BB1F82AF7E5}" srcOrd="2" destOrd="0" parTransId="{6D8F4961-1D7E-4746-92B0-377327AB0A45}" sibTransId="{28815064-E7E8-4129-B0D5-1EABD3E74918}"/>
    <dgm:cxn modelId="{3A2CE4DB-BCD9-4821-AFD2-149F56D5D5E4}" type="presOf" srcId="{D2AA42D0-1E56-46CE-8051-9ECDB0B5468D}" destId="{62EFA4EA-4FFC-4F91-A057-0FDF80591B4A}" srcOrd="0" destOrd="0" presId="urn:microsoft.com/office/officeart/2005/8/layout/vList2"/>
    <dgm:cxn modelId="{B1A83AF6-B73A-40F7-87AC-7813D38354BC}" type="presOf" srcId="{ACD036CA-A084-4C7A-9184-CCC096199FAD}" destId="{935F24E5-A117-4DC4-B4AF-2B92A8E9E46B}" srcOrd="0" destOrd="0" presId="urn:microsoft.com/office/officeart/2005/8/layout/vList2"/>
    <dgm:cxn modelId="{0E21E5E7-629A-4969-8A51-1DD75671D4FB}" type="presParOf" srcId="{96466B07-648F-428E-891E-7BF56846B70C}" destId="{62EFA4EA-4FFC-4F91-A057-0FDF80591B4A}" srcOrd="0" destOrd="0" presId="urn:microsoft.com/office/officeart/2005/8/layout/vList2"/>
    <dgm:cxn modelId="{6BB6AA4C-483E-4A6A-A13B-1EB485CC956B}" type="presParOf" srcId="{96466B07-648F-428E-891E-7BF56846B70C}" destId="{935F24E5-A117-4DC4-B4AF-2B92A8E9E46B}" srcOrd="1" destOrd="0" presId="urn:microsoft.com/office/officeart/2005/8/layout/vList2"/>
    <dgm:cxn modelId="{3D4FDAA5-203B-4D36-9316-A965D8A82FB2}" type="presParOf" srcId="{96466B07-648F-428E-891E-7BF56846B70C}" destId="{CB038C30-95A1-4AB2-BCF2-BBC6A3196C80}" srcOrd="2" destOrd="0" presId="urn:microsoft.com/office/officeart/2005/8/layout/vList2"/>
    <dgm:cxn modelId="{AB7AD8F9-90C6-4A2A-88A9-AEA80C165E9D}" type="presParOf" srcId="{96466B07-648F-428E-891E-7BF56846B70C}" destId="{F6D1EDE4-6334-4E97-AF4A-56ECC01082EC}" srcOrd="3" destOrd="0" presId="urn:microsoft.com/office/officeart/2005/8/layout/vList2"/>
    <dgm:cxn modelId="{F91D0257-2558-410B-92B8-39487CDABAAD}" type="presParOf" srcId="{96466B07-648F-428E-891E-7BF56846B70C}" destId="{AC944397-83EB-4EB0-8494-08B40A178BC6}" srcOrd="4" destOrd="0" presId="urn:microsoft.com/office/officeart/2005/8/layout/vList2"/>
    <dgm:cxn modelId="{03BE7F53-2C27-4E1D-8244-8D0EAA54E4A8}" type="presParOf" srcId="{96466B07-648F-428E-891E-7BF56846B70C}" destId="{947F3292-26AE-4D32-990C-B6424CECE79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0281-DAB2-4880-8044-22BB8679B686}">
      <dsp:nvSpPr>
        <dsp:cNvPr id="0" name=""/>
        <dsp:cNvSpPr/>
      </dsp:nvSpPr>
      <dsp:spPr>
        <a:xfrm rot="5400000">
          <a:off x="4695872" y="-1748236"/>
          <a:ext cx="1178718" cy="4974336"/>
        </a:xfrm>
        <a:prstGeom prst="round2SameRect">
          <a:avLst/>
        </a:prstGeom>
        <a:solidFill>
          <a:srgbClr val="C7E3E2"/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Market for debt securities</a:t>
          </a:r>
        </a:p>
      </dsp:txBody>
      <dsp:txXfrm rot="-5400000">
        <a:off x="2798063" y="207113"/>
        <a:ext cx="4916796" cy="1063638"/>
      </dsp:txXfrm>
    </dsp:sp>
    <dsp:sp modelId="{351C285E-B4C1-4B54-B900-829A7922C797}">
      <dsp:nvSpPr>
        <dsp:cNvPr id="0" name=""/>
        <dsp:cNvSpPr/>
      </dsp:nvSpPr>
      <dsp:spPr>
        <a:xfrm>
          <a:off x="0" y="2232"/>
          <a:ext cx="2798064" cy="147339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Fixed-income market</a:t>
          </a:r>
        </a:p>
      </dsp:txBody>
      <dsp:txXfrm>
        <a:off x="71925" y="74157"/>
        <a:ext cx="2654214" cy="1329548"/>
      </dsp:txXfrm>
    </dsp:sp>
    <dsp:sp modelId="{B30B1F0B-3BE2-45FD-872D-3A537D5B4EF0}">
      <dsp:nvSpPr>
        <dsp:cNvPr id="0" name=""/>
        <dsp:cNvSpPr/>
      </dsp:nvSpPr>
      <dsp:spPr>
        <a:xfrm rot="5400000">
          <a:off x="4695872" y="-201168"/>
          <a:ext cx="1178718" cy="4974336"/>
        </a:xfrm>
        <a:prstGeom prst="round2SameRect">
          <a:avLst/>
        </a:prstGeom>
        <a:solidFill>
          <a:srgbClr val="C7E3E2"/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Market for long-term financing</a:t>
          </a:r>
        </a:p>
      </dsp:txBody>
      <dsp:txXfrm rot="-5400000">
        <a:off x="2798063" y="1754181"/>
        <a:ext cx="4916796" cy="1063638"/>
      </dsp:txXfrm>
    </dsp:sp>
    <dsp:sp modelId="{090B2A73-640B-4AD5-934E-25931454DB4C}">
      <dsp:nvSpPr>
        <dsp:cNvPr id="0" name=""/>
        <dsp:cNvSpPr/>
      </dsp:nvSpPr>
      <dsp:spPr>
        <a:xfrm>
          <a:off x="0" y="1549300"/>
          <a:ext cx="2798064" cy="147339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Capital market</a:t>
          </a:r>
        </a:p>
      </dsp:txBody>
      <dsp:txXfrm>
        <a:off x="71925" y="1621225"/>
        <a:ext cx="2654214" cy="1329548"/>
      </dsp:txXfrm>
    </dsp:sp>
    <dsp:sp modelId="{85D6FA98-8525-47EB-B5D5-9D93D40E995E}">
      <dsp:nvSpPr>
        <dsp:cNvPr id="0" name=""/>
        <dsp:cNvSpPr/>
      </dsp:nvSpPr>
      <dsp:spPr>
        <a:xfrm rot="5400000">
          <a:off x="4695872" y="1345900"/>
          <a:ext cx="1178718" cy="4974336"/>
        </a:xfrm>
        <a:prstGeom prst="round2SameRect">
          <a:avLst/>
        </a:prstGeom>
        <a:solidFill>
          <a:srgbClr val="C7E3E2"/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Market for short-term financing (less than 1 year)</a:t>
          </a:r>
        </a:p>
      </dsp:txBody>
      <dsp:txXfrm rot="-5400000">
        <a:off x="2798063" y="3301249"/>
        <a:ext cx="4916796" cy="1063638"/>
      </dsp:txXfrm>
    </dsp:sp>
    <dsp:sp modelId="{63B90965-A6E5-4786-A7F7-46663CE64E4A}">
      <dsp:nvSpPr>
        <dsp:cNvPr id="0" name=""/>
        <dsp:cNvSpPr/>
      </dsp:nvSpPr>
      <dsp:spPr>
        <a:xfrm>
          <a:off x="0" y="3096369"/>
          <a:ext cx="2798064" cy="147339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Money market</a:t>
          </a:r>
        </a:p>
      </dsp:txBody>
      <dsp:txXfrm>
        <a:off x="71925" y="3168294"/>
        <a:ext cx="2654214" cy="1329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FA4EA-4FFC-4F91-A057-0FDF80591B4A}">
      <dsp:nvSpPr>
        <dsp:cNvPr id="0" name=""/>
        <dsp:cNvSpPr/>
      </dsp:nvSpPr>
      <dsp:spPr>
        <a:xfrm>
          <a:off x="0" y="218204"/>
          <a:ext cx="7772400" cy="81549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Foreign exchange markets</a:t>
          </a:r>
        </a:p>
      </dsp:txBody>
      <dsp:txXfrm>
        <a:off x="39809" y="258013"/>
        <a:ext cx="7692782" cy="735872"/>
      </dsp:txXfrm>
    </dsp:sp>
    <dsp:sp modelId="{935F24E5-A117-4DC4-B4AF-2B92A8E9E46B}">
      <dsp:nvSpPr>
        <dsp:cNvPr id="0" name=""/>
        <dsp:cNvSpPr/>
      </dsp:nvSpPr>
      <dsp:spPr>
        <a:xfrm>
          <a:off x="0" y="1033695"/>
          <a:ext cx="77724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Chapter 22</a:t>
          </a:r>
        </a:p>
      </dsp:txBody>
      <dsp:txXfrm>
        <a:off x="0" y="1033695"/>
        <a:ext cx="7772400" cy="563040"/>
      </dsp:txXfrm>
    </dsp:sp>
    <dsp:sp modelId="{CB038C30-95A1-4AB2-BCF2-BBC6A3196C80}">
      <dsp:nvSpPr>
        <dsp:cNvPr id="0" name=""/>
        <dsp:cNvSpPr/>
      </dsp:nvSpPr>
      <dsp:spPr>
        <a:xfrm>
          <a:off x="0" y="1596735"/>
          <a:ext cx="7772400" cy="81549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Commodities markets</a:t>
          </a:r>
        </a:p>
      </dsp:txBody>
      <dsp:txXfrm>
        <a:off x="39809" y="1636544"/>
        <a:ext cx="7692782" cy="735872"/>
      </dsp:txXfrm>
    </dsp:sp>
    <dsp:sp modelId="{F6D1EDE4-6334-4E97-AF4A-56ECC01082EC}">
      <dsp:nvSpPr>
        <dsp:cNvPr id="0" name=""/>
        <dsp:cNvSpPr/>
      </dsp:nvSpPr>
      <dsp:spPr>
        <a:xfrm>
          <a:off x="0" y="2412224"/>
          <a:ext cx="77724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Chapter 24</a:t>
          </a:r>
        </a:p>
      </dsp:txBody>
      <dsp:txXfrm>
        <a:off x="0" y="2412224"/>
        <a:ext cx="7772400" cy="563040"/>
      </dsp:txXfrm>
    </dsp:sp>
    <dsp:sp modelId="{AC944397-83EB-4EB0-8494-08B40A178BC6}">
      <dsp:nvSpPr>
        <dsp:cNvPr id="0" name=""/>
        <dsp:cNvSpPr/>
      </dsp:nvSpPr>
      <dsp:spPr>
        <a:xfrm>
          <a:off x="0" y="2975265"/>
          <a:ext cx="7772400" cy="81549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Markets for options and other derivatives</a:t>
          </a:r>
        </a:p>
      </dsp:txBody>
      <dsp:txXfrm>
        <a:off x="39809" y="3015074"/>
        <a:ext cx="7692782" cy="735872"/>
      </dsp:txXfrm>
    </dsp:sp>
    <dsp:sp modelId="{947F3292-26AE-4D32-990C-B6424CECE79E}">
      <dsp:nvSpPr>
        <dsp:cNvPr id="0" name=""/>
        <dsp:cNvSpPr/>
      </dsp:nvSpPr>
      <dsp:spPr>
        <a:xfrm>
          <a:off x="0" y="3790755"/>
          <a:ext cx="77724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Chapters 23 and 24</a:t>
          </a:r>
        </a:p>
      </dsp:txBody>
      <dsp:txXfrm>
        <a:off x="0" y="3790755"/>
        <a:ext cx="7772400" cy="56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1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3579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771276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16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15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75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807400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16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15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8699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6305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16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15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9723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74408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18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07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45452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18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75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920887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18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07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149178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18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07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52807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6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603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57392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6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603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75634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6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603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6797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626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5627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37057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4591" name="Rectangle 16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2" name="Rectangle 17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4595" name="Rectangle 20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6" name="Rectangle 21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7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8" name="Rectangle 2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4599" name="Rectangle 2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0" name="Rectangle 2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1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b="1" u="sng" dirty="0"/>
              <a:t>Financial Market</a:t>
            </a:r>
            <a:r>
              <a:rPr lang="en-US" altLang="en-US" dirty="0"/>
              <a:t> – Market where securities are issued and traded.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Primary Market </a:t>
            </a:r>
            <a:r>
              <a:rPr lang="en-US" altLang="en-US" dirty="0"/>
              <a:t>– Market for the sale of new securities by corporations.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Secondary Market</a:t>
            </a:r>
            <a:r>
              <a:rPr lang="en-US" altLang="en-US" b="1" dirty="0"/>
              <a:t> </a:t>
            </a:r>
            <a:r>
              <a:rPr lang="en-US" altLang="en-US" dirty="0"/>
              <a:t>– Markets in which previously issued securities are traded among investors.</a:t>
            </a:r>
          </a:p>
          <a:p>
            <a:pPr marL="171450" indent="-171450">
              <a:buFontTx/>
              <a:buChar char="•"/>
            </a:pPr>
            <a:endParaRPr lang="en-US" altLang="en-US" dirty="0"/>
          </a:p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24602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99085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9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91" name="Rectangle 2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93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b="1" u="sng" dirty="0"/>
              <a:t>Financial Intermediary</a:t>
            </a:r>
            <a:r>
              <a:rPr lang="en-US" altLang="en-US" b="1" i="1" dirty="0"/>
              <a:t> </a:t>
            </a:r>
            <a:r>
              <a:rPr lang="en-US" altLang="en-US" i="1" dirty="0"/>
              <a:t>– </a:t>
            </a:r>
            <a:r>
              <a:rPr lang="en-US" altLang="en-US" dirty="0"/>
              <a:t>An organization that raises money from investors and provides financing for individuals, corporations, or other organizations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Mutual Fund</a:t>
            </a:r>
            <a:r>
              <a:rPr lang="en-US" altLang="en-US" b="1" dirty="0"/>
              <a:t> </a:t>
            </a:r>
            <a:r>
              <a:rPr lang="en-US" altLang="en-US" dirty="0"/>
              <a:t>– An investment company that pools the savings of many investors and invests in a portfolio of securities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Hedge Fund</a:t>
            </a:r>
            <a:r>
              <a:rPr lang="en-US" altLang="en-US" b="1" dirty="0"/>
              <a:t> </a:t>
            </a:r>
            <a:r>
              <a:rPr lang="en-US" altLang="en-US" dirty="0"/>
              <a:t>– A private investment pool, open to wealthy or institutional investors, that is only lightly regulated and therefore can pursue more speculative policies than mutual funds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Pension Fund</a:t>
            </a:r>
            <a:r>
              <a:rPr lang="en-US" altLang="en-US" b="1" dirty="0"/>
              <a:t> </a:t>
            </a:r>
            <a:r>
              <a:rPr lang="en-US" altLang="en-US" dirty="0"/>
              <a:t>– Fund set up by an employer to provide for employees’ retirement</a:t>
            </a:r>
          </a:p>
        </p:txBody>
      </p:sp>
      <p:sp>
        <p:nvSpPr>
          <p:cNvPr id="32794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60677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9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91" name="Rectangle 2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93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b="1" u="sng" dirty="0"/>
              <a:t>Financial Intermediary</a:t>
            </a:r>
            <a:r>
              <a:rPr lang="en-US" altLang="en-US" b="1" i="1" dirty="0"/>
              <a:t> </a:t>
            </a:r>
            <a:r>
              <a:rPr lang="en-US" altLang="en-US" i="1" dirty="0"/>
              <a:t>– </a:t>
            </a:r>
            <a:r>
              <a:rPr lang="en-US" altLang="en-US" dirty="0"/>
              <a:t>An organization that raises money from investors and provides financing for individuals, corporations, or other organizations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Mutual Fund</a:t>
            </a:r>
            <a:r>
              <a:rPr lang="en-US" altLang="en-US" b="1" dirty="0"/>
              <a:t> </a:t>
            </a:r>
            <a:r>
              <a:rPr lang="en-US" altLang="en-US" dirty="0"/>
              <a:t>– An investment company that pools the savings of many investors and invests in a portfolio of securities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Hedge Fund</a:t>
            </a:r>
            <a:r>
              <a:rPr lang="en-US" altLang="en-US" b="1" dirty="0"/>
              <a:t> </a:t>
            </a:r>
            <a:r>
              <a:rPr lang="en-US" altLang="en-US" dirty="0"/>
              <a:t>– A private investment pool, open to wealthy or institutional investors, that is only lightly regulated and therefore can pursue more speculative policies than mutual funds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Pension Fund</a:t>
            </a:r>
            <a:r>
              <a:rPr lang="en-US" altLang="en-US" b="1" dirty="0"/>
              <a:t> </a:t>
            </a:r>
            <a:r>
              <a:rPr lang="en-US" altLang="en-US" dirty="0"/>
              <a:t>– Fund set up by an employer to provide for employees’ retirement</a:t>
            </a:r>
          </a:p>
        </p:txBody>
      </p:sp>
      <p:sp>
        <p:nvSpPr>
          <p:cNvPr id="32794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23247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50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51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93853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3845" y="6976"/>
            <a:ext cx="9136311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721032" y="914400"/>
            <a:ext cx="36035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Chapter 1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407712" y="3238919"/>
            <a:ext cx="3746041" cy="17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Goals and Governance of the Corporation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4EE8F-4C2C-4979-AE9B-55EAB672A037}"/>
              </a:ext>
            </a:extLst>
          </p:cNvPr>
          <p:cNvSpPr/>
          <p:nvPr/>
        </p:nvSpPr>
        <p:spPr bwMode="auto">
          <a:xfrm>
            <a:off x="533400" y="2286000"/>
            <a:ext cx="2895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Book Cover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10e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D15EAC6-C8AC-4E96-8669-5C4ADE8753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845" y="6976"/>
            <a:ext cx="9136311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22FBAC8-D074-4760-842E-C1263E1FA0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3C913416-E15A-4E5F-9EE5-4EE1A5C0CD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26F7AA1-9B19-452C-9113-099A54B953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2C73E7C-C4C1-4E5B-B577-FA752ACA4D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B08850B9-0717-45EA-8911-FD515A7D3E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AABB9CAD-E5A5-48F4-8218-DBEE0D1FA3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21033" y="9144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Chapter 2</a:t>
            </a: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6539108A-A5C5-4BF4-87AE-E59B47CF7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07712" y="3238919"/>
            <a:ext cx="3746041" cy="17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Financial Markets and Institutions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1883A1F2-CD48-444B-8854-BBAAA0F899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932AAB-CE4A-479B-8292-F6357FB3F30F}"/>
              </a:ext>
            </a:extLst>
          </p:cNvPr>
          <p:cNvSpPr/>
          <p:nvPr userDrawn="1"/>
        </p:nvSpPr>
        <p:spPr bwMode="auto">
          <a:xfrm>
            <a:off x="533400" y="2286000"/>
            <a:ext cx="2895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Book Cover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10e</a:t>
            </a:r>
          </a:p>
        </p:txBody>
      </p:sp>
    </p:spTree>
    <p:extLst>
      <p:ext uri="{BB962C8B-B14F-4D97-AF65-F5344CB8AC3E}">
        <p14:creationId xmlns:p14="http://schemas.microsoft.com/office/powerpoint/2010/main" val="36483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9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6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9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415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1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6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7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76600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9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0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3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1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350" y="2305050"/>
            <a:ext cx="3008313" cy="4171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72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8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496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8648860" y="6475412"/>
            <a:ext cx="458788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r">
              <a:defRPr/>
            </a:pPr>
            <a:r>
              <a:rPr lang="en-US" sz="1000" b="1" dirty="0">
                <a:solidFill>
                  <a:srgbClr val="455EA0"/>
                </a:solidFill>
                <a:latin typeface="Arial" charset="0"/>
              </a:rPr>
              <a:t>2 - </a:t>
            </a:r>
            <a:fld id="{E60E7E61-42B9-45CE-A0EE-FB8F7CCA12F2}" type="slidenum">
              <a:rPr lang="en-US" sz="1000" b="1">
                <a:solidFill>
                  <a:srgbClr val="455EA0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455E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1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1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1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1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iz.uiowa.edu/iem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EDD2C-05F1-4BD5-AF71-33455B5A2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3106882" cy="4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(5 of 15)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151635"/>
              </p:ext>
            </p:extLst>
          </p:nvPr>
        </p:nvGraphicFramePr>
        <p:xfrm>
          <a:off x="914400" y="12954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2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(6 of 15)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246542"/>
              </p:ext>
            </p:extLst>
          </p:nvPr>
        </p:nvGraphicFramePr>
        <p:xfrm>
          <a:off x="914400" y="12954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6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(7 of 15)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399" y="1190194"/>
            <a:ext cx="795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2016 U.S. Republican Convention Nomination Market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96335"/>
            <a:ext cx="388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Source: Iowa Electronic Markets: </a:t>
            </a:r>
            <a:r>
              <a:rPr lang="en-US" sz="1200" dirty="0">
                <a:latin typeface="Calibri" panose="020F0502020204030204" pitchFamily="34" charset="0"/>
                <a:hlinkClick r:id="rId2"/>
              </a:rPr>
              <a:t>Iowa Electronic Markets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7" y="1864124"/>
            <a:ext cx="762000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TextBox 1"/>
          <p:cNvSpPr txBox="1">
            <a:spLocks noChangeArrowheads="1"/>
          </p:cNvSpPr>
          <p:nvPr/>
        </p:nvSpPr>
        <p:spPr bwMode="auto">
          <a:xfrm>
            <a:off x="457200" y="23622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(8 of 15)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Intermediary</a:t>
            </a:r>
          </a:p>
          <a:p>
            <a:pPr lvl="1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 organization that raises money from investors and provides financing for individuals, companies, and other organizations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Institution</a:t>
            </a:r>
          </a:p>
          <a:p>
            <a:pPr lvl="1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bank, insurance company, or similar financial intermediary</a:t>
            </a:r>
          </a:p>
        </p:txBody>
      </p:sp>
    </p:spTree>
    <p:extLst>
      <p:ext uri="{BB962C8B-B14F-4D97-AF65-F5344CB8AC3E}">
        <p14:creationId xmlns:p14="http://schemas.microsoft.com/office/powerpoint/2010/main" val="7383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TextBox 1"/>
          <p:cNvSpPr txBox="1">
            <a:spLocks noChangeArrowheads="1"/>
          </p:cNvSpPr>
          <p:nvPr/>
        </p:nvSpPr>
        <p:spPr bwMode="auto">
          <a:xfrm>
            <a:off x="457200" y="23622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5772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000" dirty="0"/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(9 of 15)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Mutual Fund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An investment company that pools the savings of many investors and invests in a portfolio of securities</a:t>
            </a:r>
            <a:endParaRPr lang="en-US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Hedge Fund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 private investment pool, open to wealthy or institutional investors, that is only lightly regulated and therefore can pursue more speculative policies than mutual funds</a:t>
            </a:r>
            <a:endParaRPr lang="en-US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Pension Fund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Fund set up by an employer to provide for employees’ retirement</a:t>
            </a:r>
          </a:p>
        </p:txBody>
      </p:sp>
    </p:spTree>
    <p:extLst>
      <p:ext uri="{BB962C8B-B14F-4D97-AF65-F5344CB8AC3E}">
        <p14:creationId xmlns:p14="http://schemas.microsoft.com/office/powerpoint/2010/main" val="17391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(10 of 15)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600" y="2843733"/>
            <a:ext cx="1447800" cy="916563"/>
          </a:xfrm>
          <a:prstGeom prst="roundRect">
            <a:avLst/>
          </a:prstGeom>
          <a:solidFill>
            <a:schemeClr val="accent1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Bank of America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0000" y="2843733"/>
            <a:ext cx="1447800" cy="916563"/>
          </a:xfrm>
          <a:prstGeom prst="roundRect">
            <a:avLst/>
          </a:prstGeom>
          <a:solidFill>
            <a:schemeClr val="accent1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Explorer Fund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6600" y="3048044"/>
            <a:ext cx="1447800" cy="507940"/>
          </a:xfrm>
          <a:prstGeom prst="roundRect">
            <a:avLst/>
          </a:prstGeom>
          <a:solidFill>
            <a:schemeClr val="accent1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Investors   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057400" y="3505200"/>
            <a:ext cx="1524000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5486400" y="3124200"/>
            <a:ext cx="1600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514600" y="2209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$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867400" y="2209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$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362200" y="3733800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Sells shares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715000" y="3733800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Issues shares</a:t>
            </a: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5238750" y="3505200"/>
            <a:ext cx="1524000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H="1">
            <a:off x="2209800" y="3124200"/>
            <a:ext cx="1600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(11 of 15)</a:t>
            </a:r>
            <a:endParaRPr lang="en-US" altLang="en-US" sz="3800" dirty="0">
              <a:latin typeface="Century Gothic" panose="020B0502020202020204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861751" y="1348541"/>
            <a:ext cx="5486400" cy="548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Company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28800" y="4067413"/>
            <a:ext cx="5486400" cy="24857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Intermediaries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Banks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Insurance Cos.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Brokerage Firms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1300" y="3569116"/>
            <a:ext cx="17127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Obligations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5127199" y="2341681"/>
            <a:ext cx="792623" cy="1600201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5321" y="1897181"/>
            <a:ext cx="9925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Funds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3241345" y="1973380"/>
            <a:ext cx="792623" cy="1600201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(12 of 15)</a:t>
            </a:r>
            <a:endParaRPr lang="en-US" altLang="en-US" sz="3800" dirty="0">
              <a:latin typeface="Century Gothic" panose="020B0502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828800" y="1321911"/>
            <a:ext cx="5486400" cy="5486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Intermediaries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8800" y="4067413"/>
            <a:ext cx="5486400" cy="24857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Investors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Depositors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Policy Holders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Investors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1300" y="3569116"/>
            <a:ext cx="17127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Obligations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5321" y="1897181"/>
            <a:ext cx="9925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Funds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5127199" y="2341681"/>
            <a:ext cx="792623" cy="1600201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241345" y="1973380"/>
            <a:ext cx="792623" cy="1600201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(13 of 15)</a:t>
            </a:r>
            <a:endParaRPr lang="en-US" altLang="en-US" dirty="0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298909"/>
              </p:ext>
            </p:extLst>
          </p:nvPr>
        </p:nvGraphicFramePr>
        <p:xfrm>
          <a:off x="3829590" y="31702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590" y="31702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entagon 4"/>
          <p:cNvSpPr/>
          <p:nvPr/>
        </p:nvSpPr>
        <p:spPr bwMode="auto">
          <a:xfrm>
            <a:off x="1834102" y="2894937"/>
            <a:ext cx="2747513" cy="1360918"/>
          </a:xfrm>
          <a:prstGeom prst="homePlate">
            <a:avLst/>
          </a:prstGeom>
          <a:solidFill>
            <a:srgbClr val="ADD7D6"/>
          </a:solidFill>
          <a:ln w="3810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Banks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Insurance Cos.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Brokerage Firms</a:t>
            </a:r>
          </a:p>
        </p:txBody>
      </p:sp>
      <p:sp>
        <p:nvSpPr>
          <p:cNvPr id="36" name="Pentagon 35"/>
          <p:cNvSpPr/>
          <p:nvPr/>
        </p:nvSpPr>
        <p:spPr bwMode="auto">
          <a:xfrm>
            <a:off x="1834102" y="4732973"/>
            <a:ext cx="2747513" cy="1360918"/>
          </a:xfrm>
          <a:prstGeom prst="homePlate">
            <a:avLst/>
          </a:prstGeom>
          <a:solidFill>
            <a:srgbClr val="ADD7D6"/>
          </a:solidFill>
          <a:ln w="3810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Depositors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Policyholders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Investors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2599" y="2509663"/>
            <a:ext cx="838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Funds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52599" y="4367213"/>
            <a:ext cx="838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Funds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85311" y="1371600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Company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685311" y="3209636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Intermediary/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Institutions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4685311" y="5047672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Investor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stCxn id="46" idx="0"/>
          </p:cNvCxnSpPr>
          <p:nvPr/>
        </p:nvCxnSpPr>
        <p:spPr bwMode="auto">
          <a:xfrm flipV="1">
            <a:off x="5997605" y="4084638"/>
            <a:ext cx="0" cy="963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997605" y="2209800"/>
            <a:ext cx="0" cy="999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4581615" y="2508550"/>
            <a:ext cx="1371600" cy="4023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Obligations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87905" y="4366100"/>
            <a:ext cx="1371600" cy="4023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Obligations</a:t>
            </a:r>
          </a:p>
        </p:txBody>
      </p:sp>
    </p:spTree>
    <p:extLst>
      <p:ext uri="{BB962C8B-B14F-4D97-AF65-F5344CB8AC3E}">
        <p14:creationId xmlns:p14="http://schemas.microsoft.com/office/powerpoint/2010/main" val="39262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(14 of 15)</a:t>
            </a:r>
            <a:endParaRPr lang="en-US" altLang="en-US" dirty="0"/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136602"/>
              </p:ext>
            </p:extLst>
          </p:nvPr>
        </p:nvGraphicFramePr>
        <p:xfrm>
          <a:off x="3829590" y="31702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Equation" r:id="rId6" imgW="115560" imgH="204480" progId="Equation.3">
                  <p:embed/>
                </p:oleObj>
              </mc:Choice>
              <mc:Fallback>
                <p:oleObj name="Equation" r:id="rId6" imgW="115560" imgH="204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590" y="31702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Pentagon 44"/>
          <p:cNvSpPr/>
          <p:nvPr/>
        </p:nvSpPr>
        <p:spPr bwMode="auto">
          <a:xfrm>
            <a:off x="1834102" y="2894937"/>
            <a:ext cx="2747513" cy="1360918"/>
          </a:xfrm>
          <a:prstGeom prst="homePlate">
            <a:avLst/>
          </a:prstGeom>
          <a:solidFill>
            <a:srgbClr val="ADD7D6"/>
          </a:solidFill>
          <a:ln w="3810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Bank</a:t>
            </a:r>
          </a:p>
        </p:txBody>
      </p:sp>
      <p:sp>
        <p:nvSpPr>
          <p:cNvPr id="46" name="Pentagon 45"/>
          <p:cNvSpPr/>
          <p:nvPr/>
        </p:nvSpPr>
        <p:spPr bwMode="auto">
          <a:xfrm>
            <a:off x="1834102" y="4732973"/>
            <a:ext cx="2747513" cy="1360918"/>
          </a:xfrm>
          <a:prstGeom prst="homePlate">
            <a:avLst/>
          </a:prstGeom>
          <a:solidFill>
            <a:srgbClr val="ADD7D6"/>
          </a:solidFill>
          <a:ln w="3810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Depositors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52599" y="2480612"/>
            <a:ext cx="1097280" cy="457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$2.5 mil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52599" y="4366100"/>
            <a:ext cx="1097280" cy="457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$2.5 mil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4685311" y="1371600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Company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4685311" y="3209636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Institution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685311" y="5047672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Investor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 bwMode="auto">
          <a:xfrm flipV="1">
            <a:off x="5997605" y="4084638"/>
            <a:ext cx="0" cy="963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5997605" y="2209800"/>
            <a:ext cx="0" cy="999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247035" y="2480612"/>
            <a:ext cx="731520" cy="457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Loan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81275" y="4366100"/>
            <a:ext cx="1097280" cy="457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Deposits</a:t>
            </a:r>
          </a:p>
        </p:txBody>
      </p:sp>
    </p:spTree>
    <p:extLst>
      <p:ext uri="{BB962C8B-B14F-4D97-AF65-F5344CB8AC3E}">
        <p14:creationId xmlns:p14="http://schemas.microsoft.com/office/powerpoint/2010/main" val="31491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Topics Covered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914400" indent="-914400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2.1	The Importance of Financial Markets and Institutions</a:t>
            </a:r>
          </a:p>
          <a:p>
            <a:pPr marL="914400" indent="-914400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2.2	The Flow of Savings to Corporations</a:t>
            </a:r>
          </a:p>
          <a:p>
            <a:pPr marL="914400" indent="-914400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2.3	Functions of Financial Markets and Intermediaries</a:t>
            </a:r>
          </a:p>
          <a:p>
            <a:pPr marL="914400" indent="-914400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2.4	The Crisis of 2007-2009</a:t>
            </a:r>
          </a:p>
        </p:txBody>
      </p:sp>
    </p:spTree>
    <p:extLst>
      <p:ext uri="{BB962C8B-B14F-4D97-AF65-F5344CB8AC3E}">
        <p14:creationId xmlns:p14="http://schemas.microsoft.com/office/powerpoint/2010/main" val="6348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(15 of 15)</a:t>
            </a:r>
            <a:endParaRPr lang="en-US" altLang="en-US" dirty="0"/>
          </a:p>
        </p:txBody>
      </p:sp>
      <p:graphicFrame>
        <p:nvGraphicFramePr>
          <p:cNvPr id="79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601794"/>
              </p:ext>
            </p:extLst>
          </p:nvPr>
        </p:nvGraphicFramePr>
        <p:xfrm>
          <a:off x="3829590" y="31702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Equation" r:id="rId6" imgW="115560" imgH="204480" progId="Equation.3">
                  <p:embed/>
                </p:oleObj>
              </mc:Choice>
              <mc:Fallback>
                <p:oleObj name="Equation" r:id="rId6" imgW="115560" imgH="204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590" y="31702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Pentagon 80"/>
          <p:cNvSpPr/>
          <p:nvPr/>
        </p:nvSpPr>
        <p:spPr bwMode="auto">
          <a:xfrm>
            <a:off x="1834102" y="2894937"/>
            <a:ext cx="2747513" cy="1360918"/>
          </a:xfrm>
          <a:prstGeom prst="homePlate">
            <a:avLst/>
          </a:prstGeom>
          <a:solidFill>
            <a:srgbClr val="ADD7D6"/>
          </a:solidFill>
          <a:ln w="3810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Insurance Company</a:t>
            </a:r>
          </a:p>
        </p:txBody>
      </p:sp>
      <p:sp>
        <p:nvSpPr>
          <p:cNvPr id="82" name="Pentagon 81"/>
          <p:cNvSpPr/>
          <p:nvPr/>
        </p:nvSpPr>
        <p:spPr bwMode="auto">
          <a:xfrm>
            <a:off x="1834102" y="4732973"/>
            <a:ext cx="2747513" cy="1360918"/>
          </a:xfrm>
          <a:prstGeom prst="homePlate">
            <a:avLst/>
          </a:prstGeom>
          <a:solidFill>
            <a:srgbClr val="ADD7D6"/>
          </a:solidFill>
          <a:ln w="3810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Policyholders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52599" y="2480612"/>
            <a:ext cx="1097280" cy="457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$2.5 mil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52599" y="4366100"/>
            <a:ext cx="1097280" cy="457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$2.5 mil</a:t>
            </a:r>
          </a:p>
        </p:txBody>
      </p:sp>
      <p:sp>
        <p:nvSpPr>
          <p:cNvPr id="85" name="Rounded Rectangle 84"/>
          <p:cNvSpPr/>
          <p:nvPr/>
        </p:nvSpPr>
        <p:spPr bwMode="auto">
          <a:xfrm>
            <a:off x="4685311" y="1371600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Company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4685311" y="3209636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Institution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4685311" y="5047672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Investor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88" name="Straight Arrow Connector 87"/>
          <p:cNvCxnSpPr>
            <a:stCxn id="87" idx="0"/>
          </p:cNvCxnSpPr>
          <p:nvPr/>
        </p:nvCxnSpPr>
        <p:spPr bwMode="auto">
          <a:xfrm flipV="1">
            <a:off x="5997605" y="4084638"/>
            <a:ext cx="0" cy="963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flipV="1">
            <a:off x="5997605" y="2209800"/>
            <a:ext cx="0" cy="999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4724400" y="2480612"/>
            <a:ext cx="1280160" cy="457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Issue Debt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48200" y="4366100"/>
            <a:ext cx="1463040" cy="457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Sell Policies</a:t>
            </a:r>
          </a:p>
        </p:txBody>
      </p:sp>
    </p:spTree>
    <p:extLst>
      <p:ext uri="{BB962C8B-B14F-4D97-AF65-F5344CB8AC3E}">
        <p14:creationId xmlns:p14="http://schemas.microsoft.com/office/powerpoint/2010/main" val="6743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latin typeface="Century Gothic" panose="020B0502020202020204" pitchFamily="34" charset="0"/>
              </a:rPr>
              <a:t>Total U.S. Financing </a:t>
            </a:r>
            <a:r>
              <a:rPr lang="en-US" altLang="en-US" sz="2000" dirty="0">
                <a:latin typeface="Century Gothic" panose="020B0502020202020204" pitchFamily="34" charset="0"/>
              </a:rPr>
              <a:t>(1 of 2)</a:t>
            </a:r>
            <a:endParaRPr lang="en-US" altLang="en-US" sz="3800" dirty="0">
              <a:latin typeface="Century Gothic" panose="020B0502020202020204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66800" y="1242367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Holdings of Corporate and Foreign Bonds (Qtr. 3, 2015)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547204"/>
              </p:ext>
            </p:extLst>
          </p:nvPr>
        </p:nvGraphicFramePr>
        <p:xfrm>
          <a:off x="152400" y="19050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852923"/>
              </p:ext>
            </p:extLst>
          </p:nvPr>
        </p:nvGraphicFramePr>
        <p:xfrm>
          <a:off x="495300" y="19050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72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latin typeface="Century Gothic" panose="020B0502020202020204" pitchFamily="34" charset="0"/>
              </a:rPr>
              <a:t>Total U.S. Financing </a:t>
            </a:r>
            <a:r>
              <a:rPr lang="en-US" altLang="en-US" sz="2000" dirty="0">
                <a:latin typeface="Century Gothic" panose="020B0502020202020204" pitchFamily="34" charset="0"/>
              </a:rPr>
              <a:t>(2 of 2)</a:t>
            </a:r>
            <a:endParaRPr lang="en-US" altLang="en-US" sz="3800" dirty="0">
              <a:latin typeface="Century Gothic" panose="020B0502020202020204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66800" y="1242367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Holdings of Corporate Equities (Qtr. 3, 2015)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26836"/>
              </p:ext>
            </p:extLst>
          </p:nvPr>
        </p:nvGraphicFramePr>
        <p:xfrm>
          <a:off x="152400" y="19050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986310"/>
              </p:ext>
            </p:extLst>
          </p:nvPr>
        </p:nvGraphicFramePr>
        <p:xfrm>
          <a:off x="495300" y="193548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82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Function of Financial Markets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13005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Transporting cash across time</a:t>
            </a:r>
          </a:p>
          <a:p>
            <a:r>
              <a:rPr lang="en-US" altLang="en-US" sz="3200" dirty="0"/>
              <a:t>Risk transfer and diversification</a:t>
            </a:r>
          </a:p>
          <a:p>
            <a:r>
              <a:rPr lang="en-US" altLang="en-US" sz="3200" dirty="0"/>
              <a:t>Liquidity</a:t>
            </a:r>
          </a:p>
          <a:p>
            <a:r>
              <a:rPr lang="en-US" altLang="en-US" sz="3200" dirty="0"/>
              <a:t>Payment mechanism</a:t>
            </a:r>
          </a:p>
          <a:p>
            <a:r>
              <a:rPr lang="en-US" altLang="en-US" sz="3200" dirty="0"/>
              <a:t>Provide information</a:t>
            </a:r>
          </a:p>
        </p:txBody>
      </p:sp>
    </p:spTree>
    <p:extLst>
      <p:ext uri="{BB962C8B-B14F-4D97-AF65-F5344CB8AC3E}">
        <p14:creationId xmlns:p14="http://schemas.microsoft.com/office/powerpoint/2010/main" val="1176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Function of Financial Markets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sp>
        <p:nvSpPr>
          <p:cNvPr id="133127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Provided by Financial Markets</a:t>
            </a:r>
          </a:p>
          <a:p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Commodity prices</a:t>
            </a:r>
          </a:p>
          <a:p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 rates</a:t>
            </a:r>
          </a:p>
          <a:p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values</a:t>
            </a:r>
          </a:p>
          <a:p>
            <a:pPr marL="0" indent="0" algn="ctr">
              <a:buNone/>
            </a:pPr>
            <a:r>
              <a:rPr lang="en-US" sz="1800" dirty="0"/>
              <a:t>Interest rates on long-term corporate bonds, March 2016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71" y="3733385"/>
            <a:ext cx="2915057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Function of Financial Markets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130055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371600" y="1295400"/>
            <a:ext cx="7772400" cy="4572000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dirty="0"/>
              <a:t>Market Capitalization ($ millions)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37936"/>
              </p:ext>
            </p:extLst>
          </p:nvPr>
        </p:nvGraphicFramePr>
        <p:xfrm>
          <a:off x="457200" y="2194560"/>
          <a:ext cx="8229600" cy="3937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Number of Shares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x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Stock Price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latin typeface="Calibri" panose="020F0502020204030204" pitchFamily="34" charset="0"/>
                        </a:rPr>
                        <a:t>=</a:t>
                      </a:r>
                      <a:endParaRPr lang="en-US" sz="2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latin typeface="Calibri" panose="020F0502020204030204" pitchFamily="34" charset="0"/>
                        </a:rPr>
                        <a:t>Market Capitalization</a:t>
                      </a:r>
                      <a:endParaRPr lang="en-US" sz="2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Callaway Golf (ELY)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93.8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x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$8.76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=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$821.69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Alaska Air Group (ALK)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124.7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x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$80.77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=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$10,072.02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Entergy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(ETR)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178.5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x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$75.92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=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$13,551.72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Yum! Brands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(YUM)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408.7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x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$77.77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=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$31,784.60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General Electric (GE)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9,331.0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x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$30.34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=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latin typeface="Calibri" panose="020F0502020204030204" pitchFamily="34" charset="0"/>
                        </a:rPr>
                        <a:t>$283,102.54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0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The Crisis of 2007-2009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money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Subprime mortgages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Mortgage backed securities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Bear Sterns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AIG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IMF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Greece</a:t>
            </a:r>
          </a:p>
        </p:txBody>
      </p:sp>
    </p:spTree>
    <p:extLst>
      <p:ext uri="{BB962C8B-B14F-4D97-AF65-F5344CB8AC3E}">
        <p14:creationId xmlns:p14="http://schemas.microsoft.com/office/powerpoint/2010/main" val="21222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Importance of Financial Markets </a:t>
            </a:r>
            <a:r>
              <a:rPr lang="en-US" altLang="en-US" sz="1600" dirty="0"/>
              <a:t>(1 of 3)</a:t>
            </a:r>
            <a:endParaRPr lang="en-US" sz="3200" dirty="0"/>
          </a:p>
        </p:txBody>
      </p:sp>
      <p:sp>
        <p:nvSpPr>
          <p:cNvPr id="113680" name="Rectangle 1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Businesses have to go to financial markets and institutions for the financing they need to grow</a:t>
            </a:r>
            <a:endParaRPr lang="en-US" altLang="en-US" sz="3200" dirty="0">
              <a:solidFill>
                <a:schemeClr val="tx1"/>
              </a:solidFill>
            </a:endParaRPr>
          </a:p>
          <a:p>
            <a:r>
              <a:rPr lang="en-US" altLang="en-US" sz="3200" dirty="0">
                <a:solidFill>
                  <a:schemeClr val="tx1"/>
                </a:solidFill>
              </a:rPr>
              <a:t>Financing Decision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</a:rPr>
              <a:t>Source of Funds (Capital)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</a:rPr>
              <a:t>Capital Structure</a:t>
            </a:r>
          </a:p>
        </p:txBody>
      </p:sp>
    </p:spTree>
    <p:extLst>
      <p:ext uri="{BB962C8B-B14F-4D97-AF65-F5344CB8AC3E}">
        <p14:creationId xmlns:p14="http://schemas.microsoft.com/office/powerpoint/2010/main" val="5669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3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3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13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609600" y="1905000"/>
            <a:ext cx="7772400" cy="4449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Importance of Financial Markets </a:t>
            </a:r>
            <a:r>
              <a:rPr lang="en-US" altLang="en-US" sz="1600" dirty="0"/>
              <a:t>(2 of 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93167"/>
            <a:ext cx="768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Examples of financing decisions by Apple Computer</a:t>
            </a:r>
          </a:p>
        </p:txBody>
      </p:sp>
    </p:spTree>
    <p:extLst>
      <p:ext uri="{BB962C8B-B14F-4D97-AF65-F5344CB8AC3E}">
        <p14:creationId xmlns:p14="http://schemas.microsoft.com/office/powerpoint/2010/main" val="29704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685800" y="1560399"/>
            <a:ext cx="7772400" cy="449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Importance of Financial Markets </a:t>
            </a:r>
            <a:r>
              <a:rPr lang="en-US" altLang="en-US" sz="1600" dirty="0"/>
              <a:t>(3 of 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93167"/>
            <a:ext cx="8185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Examples of financing decisions by Apple Computer (continued)</a:t>
            </a:r>
          </a:p>
        </p:txBody>
      </p:sp>
    </p:spTree>
    <p:extLst>
      <p:ext uri="{BB962C8B-B14F-4D97-AF65-F5344CB8AC3E}">
        <p14:creationId xmlns:p14="http://schemas.microsoft.com/office/powerpoint/2010/main" val="1060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(1 of 15)</a:t>
            </a:r>
            <a:endParaRPr lang="en-US" alt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332427" y="2971800"/>
            <a:ext cx="256032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3321810" y="4038600"/>
            <a:ext cx="109779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4419600" y="3519972"/>
            <a:ext cx="0" cy="5186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H="1">
            <a:off x="3321811" y="3519972"/>
            <a:ext cx="109779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8557" y="2337329"/>
            <a:ext cx="1808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Cash raised from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share issues</a:t>
            </a:r>
          </a:p>
          <a:p>
            <a:pPr algn="ctr"/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14274" y="3456120"/>
            <a:ext cx="116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Cash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reinvested</a:t>
            </a:r>
          </a:p>
        </p:txBody>
      </p:sp>
      <p:sp>
        <p:nvSpPr>
          <p:cNvPr id="23" name="Rounded Rectangle 1"/>
          <p:cNvSpPr/>
          <p:nvPr/>
        </p:nvSpPr>
        <p:spPr bwMode="auto">
          <a:xfrm>
            <a:off x="102955" y="2514600"/>
            <a:ext cx="3200400" cy="18013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Corporation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Calibri" panose="020F0502020204030204" pitchFamily="34" charset="0"/>
              </a:rPr>
              <a:t>Investment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Calibri" panose="020F0502020204030204" pitchFamily="34" charset="0"/>
              </a:rPr>
              <a:t>in real assets</a:t>
            </a: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24" name="Rounded Rectangle 33"/>
          <p:cNvSpPr/>
          <p:nvPr/>
        </p:nvSpPr>
        <p:spPr bwMode="auto">
          <a:xfrm>
            <a:off x="5840646" y="2514600"/>
            <a:ext cx="3200400" cy="18013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Investors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Calibri" panose="020F0502020204030204" pitchFamily="34" charset="0"/>
              </a:rPr>
              <a:t>Shareholders in closely held corporation</a:t>
            </a: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(2 of 15)</a:t>
            </a:r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2789" y="2667000"/>
            <a:ext cx="1447800" cy="2057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Corporation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Investment in real assets</a:t>
            </a:r>
            <a:endParaRPr lang="en-US" sz="1600" dirty="0">
              <a:ln w="3175"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9"/>
          <p:cNvSpPr/>
          <p:nvPr/>
        </p:nvSpPr>
        <p:spPr>
          <a:xfrm>
            <a:off x="7391400" y="2743200"/>
            <a:ext cx="1600200" cy="2057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Investors</a:t>
            </a:r>
          </a:p>
          <a:p>
            <a:pPr algn="ctr"/>
            <a:r>
              <a:rPr lang="en-U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worldwide</a:t>
            </a:r>
          </a:p>
        </p:txBody>
      </p:sp>
      <p:sp>
        <p:nvSpPr>
          <p:cNvPr id="7" name="Rounded Rectangle 11"/>
          <p:cNvSpPr/>
          <p:nvPr/>
        </p:nvSpPr>
        <p:spPr>
          <a:xfrm>
            <a:off x="3352800" y="1378140"/>
            <a:ext cx="2514600" cy="18374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Financial Markets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Stock markets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Fixed-income markets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Money markets</a:t>
            </a:r>
          </a:p>
        </p:txBody>
      </p:sp>
      <p:sp>
        <p:nvSpPr>
          <p:cNvPr id="8" name="Rounded Rectangle 13"/>
          <p:cNvSpPr/>
          <p:nvPr/>
        </p:nvSpPr>
        <p:spPr>
          <a:xfrm>
            <a:off x="3352800" y="3973286"/>
            <a:ext cx="2438400" cy="2590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Financial Institutions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Banks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Insurance Companies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Financial Intermediaries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Mutual Funds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Pension Funds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50230" y="3367572"/>
            <a:ext cx="0" cy="49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905000" y="3886200"/>
            <a:ext cx="6813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586389" y="3367572"/>
            <a:ext cx="0" cy="5186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1905000" y="3367572"/>
            <a:ext cx="68138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62225" y="3457609"/>
            <a:ext cx="1255857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Reinvestment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5867400" y="2296886"/>
            <a:ext cx="1524001" cy="10854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>
            <a:off x="5791200" y="4038600"/>
            <a:ext cx="1581666" cy="12300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H="1">
            <a:off x="1900589" y="2296886"/>
            <a:ext cx="1452212" cy="7511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1905000" y="4267200"/>
            <a:ext cx="14478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7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(3 of 15)</a:t>
            </a:r>
            <a:endParaRPr lang="en-US" altLang="en-US" sz="3800" dirty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619500" y="1295400"/>
            <a:ext cx="1905000" cy="1905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Money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57200" y="3657600"/>
            <a:ext cx="21336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Primary Markets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553200" y="3505200"/>
            <a:ext cx="21336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OTC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Markets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505200" y="5181600"/>
            <a:ext cx="21336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Secondary Markets</a:t>
            </a:r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 bwMode="auto">
          <a:xfrm flipH="1">
            <a:off x="2667000" y="2921419"/>
            <a:ext cx="1231481" cy="1231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5"/>
            <a:endCxn id="10" idx="1"/>
          </p:cNvCxnSpPr>
          <p:nvPr/>
        </p:nvCxnSpPr>
        <p:spPr bwMode="auto">
          <a:xfrm>
            <a:off x="5245519" y="2921418"/>
            <a:ext cx="1234440" cy="12344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4"/>
          </p:cNvCxnSpPr>
          <p:nvPr/>
        </p:nvCxnSpPr>
        <p:spPr bwMode="auto">
          <a:xfrm>
            <a:off x="4572000" y="3200400"/>
            <a:ext cx="0" cy="1905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3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Flow of Savings to Corporations </a:t>
            </a:r>
            <a:r>
              <a:rPr lang="en-US" altLang="en-US" sz="1600" dirty="0"/>
              <a:t>(4 of 15)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Market </a:t>
            </a:r>
          </a:p>
          <a:p>
            <a:pPr lvl="1"/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Market where securities are issued and traded</a:t>
            </a:r>
          </a:p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Market</a:t>
            </a:r>
          </a:p>
          <a:p>
            <a:pPr lvl="1"/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Market for the sale of new securities by corporations</a:t>
            </a:r>
          </a:p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Secondary Market</a:t>
            </a:r>
          </a:p>
          <a:p>
            <a:pPr lvl="1"/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Market in which previously issued securities are traded among investors</a:t>
            </a:r>
          </a:p>
        </p:txBody>
      </p:sp>
    </p:spTree>
    <p:extLst>
      <p:ext uri="{BB962C8B-B14F-4D97-AF65-F5344CB8AC3E}">
        <p14:creationId xmlns:p14="http://schemas.microsoft.com/office/powerpoint/2010/main" val="27115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theme/theme1.xml><?xml version="1.0" encoding="utf-8"?>
<a:theme xmlns:a="http://schemas.openxmlformats.org/drawingml/2006/main" name="BMM4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MM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M4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BMM 10e PPT Ch01</Template>
  <TotalTime>5303</TotalTime>
  <Pages>8923980</Pages>
  <Words>1097</Words>
  <Application>Microsoft Office PowerPoint</Application>
  <PresentationFormat>Ekran Gösterisi (4:3)</PresentationFormat>
  <Paragraphs>303</Paragraphs>
  <Slides>26</Slides>
  <Notes>16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Century Gothic</vt:lpstr>
      <vt:lpstr>Times New Roman</vt:lpstr>
      <vt:lpstr>Wingdings</vt:lpstr>
      <vt:lpstr>BMM4e</vt:lpstr>
      <vt:lpstr>Equation</vt:lpstr>
      <vt:lpstr>PowerPoint Sunusu</vt:lpstr>
      <vt:lpstr>Topics Covered</vt:lpstr>
      <vt:lpstr>The Importance of Financial Markets (1 of 3)</vt:lpstr>
      <vt:lpstr>The Importance of Financial Markets (2 of 3)</vt:lpstr>
      <vt:lpstr>The Importance of Financial Markets (3 of 3)</vt:lpstr>
      <vt:lpstr>The Flow of Savings to Corporations (1 of 15)</vt:lpstr>
      <vt:lpstr>The Flow of Savings to Corporations (2 of 15)</vt:lpstr>
      <vt:lpstr>The Flow of Savings to Corporations (3 of 15)</vt:lpstr>
      <vt:lpstr>The Flow of Savings to Corporations (4 of 15)</vt:lpstr>
      <vt:lpstr>The Flow of Savings to Corporations (5 of 15)</vt:lpstr>
      <vt:lpstr>The Flow of Savings to Corporations (6 of 15)</vt:lpstr>
      <vt:lpstr>The Flow of Savings to Corporations (7 of 15)</vt:lpstr>
      <vt:lpstr>The Flow of Savings to Corporations (8 of 15)</vt:lpstr>
      <vt:lpstr>The Flow of Savings to Corporations (9 of 15)</vt:lpstr>
      <vt:lpstr>The Flow of Savings to Corporations (10 of 15)</vt:lpstr>
      <vt:lpstr>The Flow of Savings to Corporations (11 of 15)</vt:lpstr>
      <vt:lpstr>The Flow of Savings to Corporations (12 of 15)</vt:lpstr>
      <vt:lpstr>The Flow of Savings to Corporations (13 of 15)</vt:lpstr>
      <vt:lpstr>The Flow of Savings to Corporations (14 of 15)</vt:lpstr>
      <vt:lpstr>The Flow of Savings to Corporations (15 of 15)</vt:lpstr>
      <vt:lpstr>Total U.S. Financing (1 of 2)</vt:lpstr>
      <vt:lpstr>Total U.S. Financing (2 of 2)</vt:lpstr>
      <vt:lpstr>Function of Financial Markets (1 of 3)</vt:lpstr>
      <vt:lpstr>Function of Financial Markets (2 of 3)</vt:lpstr>
      <vt:lpstr>Function of Financial Markets (3 of 3)</vt:lpstr>
      <vt:lpstr>The Crisis of 2007-2009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Firm and  The Financial Manager</dc:title>
  <dc:creator>Matt Will</dc:creator>
  <cp:lastModifiedBy>Ayşegül  KURTULGAN</cp:lastModifiedBy>
  <cp:revision>313</cp:revision>
  <dcterms:created xsi:type="dcterms:W3CDTF">1997-10-06T19:15:22Z</dcterms:created>
  <dcterms:modified xsi:type="dcterms:W3CDTF">2022-02-25T12:01:15Z</dcterms:modified>
</cp:coreProperties>
</file>