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311" r:id="rId2"/>
    <p:sldId id="312" r:id="rId3"/>
    <p:sldId id="313" r:id="rId4"/>
    <p:sldId id="314" r:id="rId5"/>
    <p:sldId id="315" r:id="rId6"/>
    <p:sldId id="316" r:id="rId7"/>
    <p:sldId id="317"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32" r:id="rId23"/>
    <p:sldId id="333" r:id="rId24"/>
    <p:sldId id="334" r:id="rId25"/>
    <p:sldId id="335" r:id="rId26"/>
    <p:sldId id="336" r:id="rId27"/>
    <p:sldId id="337" r:id="rId28"/>
    <p:sldId id="338" r:id="rId29"/>
    <p:sldId id="339" r:id="rId30"/>
    <p:sldId id="340" r:id="rId31"/>
    <p:sldId id="287" r:id="rId32"/>
    <p:sldId id="288" r:id="rId33"/>
    <p:sldId id="291"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256" r:id="rId52"/>
    <p:sldId id="257" r:id="rId53"/>
    <p:sldId id="258" r:id="rId54"/>
    <p:sldId id="260" r:id="rId55"/>
    <p:sldId id="261" r:id="rId56"/>
    <p:sldId id="262" r:id="rId57"/>
    <p:sldId id="263" r:id="rId58"/>
    <p:sldId id="259" r:id="rId59"/>
    <p:sldId id="285" r:id="rId60"/>
    <p:sldId id="266" r:id="rId61"/>
    <p:sldId id="267" r:id="rId62"/>
    <p:sldId id="283" r:id="rId63"/>
    <p:sldId id="284" r:id="rId64"/>
    <p:sldId id="264" r:id="rId65"/>
    <p:sldId id="277" r:id="rId66"/>
    <p:sldId id="268" r:id="rId67"/>
    <p:sldId id="275" r:id="rId68"/>
    <p:sldId id="276" r:id="rId69"/>
    <p:sldId id="281" r:id="rId70"/>
    <p:sldId id="278" r:id="rId71"/>
    <p:sldId id="279" r:id="rId72"/>
    <p:sldId id="280" r:id="rId73"/>
    <p:sldId id="282" r:id="rId74"/>
    <p:sldId id="269" r:id="rId75"/>
    <p:sldId id="270" r:id="rId76"/>
    <p:sldId id="271" r:id="rId77"/>
  </p:sldIdLst>
  <p:sldSz cx="9144000" cy="5715000" type="screen16x1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2" d="100"/>
          <a:sy n="92" d="100"/>
        </p:scale>
        <p:origin x="-2184" y="-834"/>
      </p:cViewPr>
      <p:guideLst>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1A982C-C677-475F-B6DF-1ECFE92D9C52}" type="datetimeFigureOut">
              <a:rPr lang="en-US" smtClean="0"/>
              <a:t>3/27/2018</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C581BA-F7DD-42D7-B3F5-51CD49DE0CB6}" type="slidenum">
              <a:rPr lang="en-US" smtClean="0"/>
              <a:t>‹#›</a:t>
            </a:fld>
            <a:endParaRPr lang="en-US"/>
          </a:p>
        </p:txBody>
      </p:sp>
    </p:spTree>
    <p:extLst>
      <p:ext uri="{BB962C8B-B14F-4D97-AF65-F5344CB8AC3E}">
        <p14:creationId xmlns:p14="http://schemas.microsoft.com/office/powerpoint/2010/main" val="1483623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E61E6048-467D-4549-A76D-9EE0DCD9EA16}" type="slidenum">
              <a:rPr lang="tr-TR" smtClean="0"/>
              <a:t>8</a:t>
            </a:fld>
            <a:endParaRPr lang="tr-TR"/>
          </a:p>
        </p:txBody>
      </p:sp>
    </p:spTree>
    <p:extLst>
      <p:ext uri="{BB962C8B-B14F-4D97-AF65-F5344CB8AC3E}">
        <p14:creationId xmlns:p14="http://schemas.microsoft.com/office/powerpoint/2010/main" val="3728688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E61E6048-467D-4549-A76D-9EE0DCD9EA16}" type="slidenum">
              <a:rPr lang="tr-TR" smtClean="0"/>
              <a:t>34</a:t>
            </a:fld>
            <a:endParaRPr lang="tr-TR"/>
          </a:p>
        </p:txBody>
      </p:sp>
    </p:spTree>
    <p:extLst>
      <p:ext uri="{BB962C8B-B14F-4D97-AF65-F5344CB8AC3E}">
        <p14:creationId xmlns:p14="http://schemas.microsoft.com/office/powerpoint/2010/main" val="2273412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775355"/>
            <a:ext cx="7772400" cy="122502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27.03.2018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27.03.2018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28865"/>
            <a:ext cx="2057400" cy="4876271"/>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28865"/>
            <a:ext cx="6019800" cy="487627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27.03.2018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27.03.2018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3672417"/>
            <a:ext cx="7772400" cy="1135063"/>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27.03.2018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27.03.2018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27.03.2018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27.03.2018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27.03.2018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1" y="227542"/>
            <a:ext cx="3008313" cy="968375"/>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27.03.2018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000500"/>
            <a:ext cx="5486400" cy="472282"/>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27.03.2018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27.03.2018</a:t>
            </a:fld>
            <a:endParaRPr lang="tr-TR"/>
          </a:p>
        </p:txBody>
      </p:sp>
      <p:sp>
        <p:nvSpPr>
          <p:cNvPr id="5" name="4 Altbilgi Yer Tutucusu"/>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mailto:edayasa@cag.edu.tr" TargetMode="External"/><Relationship Id="rId2" Type="http://schemas.openxmlformats.org/officeDocument/2006/relationships/hyperlink" Target="mailto:d.karaomerlioglu@gmail.com"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dergipark.gov.tr/tebd/issue/26124/275190"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257433"/>
            <a:ext cx="8229600" cy="952500"/>
          </a:xfrm>
        </p:spPr>
        <p:txBody>
          <a:bodyPr>
            <a:normAutofit fontScale="90000"/>
          </a:bodyPr>
          <a:lstStyle/>
          <a:p>
            <a:r>
              <a:rPr lang="tr-TR" dirty="0" smtClean="0"/>
              <a:t>Bölüm 5 : Araştırma evreni ve örneklem</a:t>
            </a:r>
            <a:endParaRPr lang="en-US" dirty="0"/>
          </a:p>
        </p:txBody>
      </p:sp>
    </p:spTree>
    <p:extLst>
      <p:ext uri="{BB962C8B-B14F-4D97-AF65-F5344CB8AC3E}">
        <p14:creationId xmlns:p14="http://schemas.microsoft.com/office/powerpoint/2010/main" val="4285886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Örneklem</a:t>
            </a:r>
            <a:r>
              <a:rPr lang="en-US" dirty="0"/>
              <a:t> </a:t>
            </a:r>
            <a:r>
              <a:rPr lang="en-US" dirty="0" err="1"/>
              <a:t>büyüklüğünü</a:t>
            </a:r>
            <a:r>
              <a:rPr lang="en-US" dirty="0"/>
              <a:t> </a:t>
            </a:r>
            <a:r>
              <a:rPr lang="en-US" dirty="0" err="1"/>
              <a:t>tespit</a:t>
            </a:r>
            <a:r>
              <a:rPr lang="en-US" dirty="0"/>
              <a:t> et</a:t>
            </a:r>
            <a:br>
              <a:rPr lang="en-US" dirty="0"/>
            </a:br>
            <a:endParaRPr lang="en-US" dirty="0"/>
          </a:p>
        </p:txBody>
      </p:sp>
      <p:sp>
        <p:nvSpPr>
          <p:cNvPr id="3" name="Content Placeholder 2"/>
          <p:cNvSpPr>
            <a:spLocks noGrp="1"/>
          </p:cNvSpPr>
          <p:nvPr>
            <p:ph idx="1"/>
          </p:nvPr>
        </p:nvSpPr>
        <p:spPr/>
        <p:txBody>
          <a:bodyPr/>
          <a:lstStyle/>
          <a:p>
            <a:r>
              <a:rPr lang="tr-TR" dirty="0" smtClean="0"/>
              <a:t> Hazır tablolar</a:t>
            </a:r>
          </a:p>
          <a:p>
            <a:r>
              <a:rPr lang="tr-TR" dirty="0" smtClean="0"/>
              <a:t>formülle hesaplamalar</a:t>
            </a:r>
            <a:endParaRPr lang="en-US" dirty="0"/>
          </a:p>
        </p:txBody>
      </p:sp>
    </p:spTree>
    <p:extLst>
      <p:ext uri="{BB962C8B-B14F-4D97-AF65-F5344CB8AC3E}">
        <p14:creationId xmlns:p14="http://schemas.microsoft.com/office/powerpoint/2010/main" val="35302324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Örnek büyüklüğü</a:t>
            </a:r>
            <a:endParaRPr lang="tr-TR" dirty="0"/>
          </a:p>
        </p:txBody>
      </p:sp>
      <p:sp>
        <p:nvSpPr>
          <p:cNvPr id="3" name="İçerik Yer Tutucusu 2"/>
          <p:cNvSpPr>
            <a:spLocks noGrp="1"/>
          </p:cNvSpPr>
          <p:nvPr>
            <p:ph idx="1"/>
          </p:nvPr>
        </p:nvSpPr>
        <p:spPr/>
        <p:txBody>
          <a:bodyPr/>
          <a:lstStyle/>
          <a:p>
            <a:endParaRPr lang="tr-TR"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5946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Image result for farklı evrenler için kabul edilebilir asgari örneklem büyüklük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817274"/>
            <a:ext cx="6934200" cy="4333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503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9" y="1389063"/>
            <a:ext cx="8208911" cy="4048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3022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Önemli...</a:t>
            </a:r>
            <a:endParaRPr lang="en-US" dirty="0"/>
          </a:p>
        </p:txBody>
      </p:sp>
      <p:sp>
        <p:nvSpPr>
          <p:cNvPr id="3" name="Content Placeholder 2"/>
          <p:cNvSpPr>
            <a:spLocks noGrp="1"/>
          </p:cNvSpPr>
          <p:nvPr>
            <p:ph idx="1"/>
          </p:nvPr>
        </p:nvSpPr>
        <p:spPr/>
        <p:txBody>
          <a:bodyPr>
            <a:normAutofit fontScale="47500" lnSpcReduction="20000"/>
          </a:bodyPr>
          <a:lstStyle/>
          <a:p>
            <a:r>
              <a:rPr lang="tr-TR" dirty="0"/>
              <a:t>En uygun örneklem büyüklüğü, </a:t>
            </a:r>
            <a:r>
              <a:rPr lang="tr-TR" b="1" i="1" dirty="0"/>
              <a:t>araştırmanın amaçlarına göre ve mevcut sınırlandırıcı faktörlere göre değişir. </a:t>
            </a:r>
            <a:r>
              <a:rPr lang="tr-TR" dirty="0"/>
              <a:t>Bu faktörler şu şekilde sıralanabilir (Arıkan, 2004, s.152):</a:t>
            </a:r>
            <a:endParaRPr lang="en-US" dirty="0"/>
          </a:p>
          <a:p>
            <a:r>
              <a:rPr lang="tr-TR" dirty="0"/>
              <a:t>1. Önceden belirlenen sabit bir örnekleme oranına göre örneklem büyüklüğünün tayin edilmesi. n/N=%1 oranının kararlaştırılarak evrenin %1’inin seçilmesi.</a:t>
            </a:r>
            <a:endParaRPr lang="en-US" dirty="0"/>
          </a:p>
          <a:p>
            <a:r>
              <a:rPr lang="tr-TR" dirty="0"/>
              <a:t>2. Zaman faktörünün dikkate alınarak örneklem büyüklüğünün tayini. Örneklemenin 30 günde tamamlanması zorunlu ise ve günde 50 anket yapılabilecekse örneklem büyüklüğü 1500 olacaktır.</a:t>
            </a:r>
            <a:endParaRPr lang="en-US" dirty="0"/>
          </a:p>
          <a:p>
            <a:r>
              <a:rPr lang="tr-TR" dirty="0"/>
              <a:t>3. Sınırlı olan mali kaynaklara göre örneklem büyüklüğünün belirlenmesi. Bir anketin maliyeti 50 kuruş ise ve eldeki fon 1000 lira ise, örneklem büyüklüğü 1000/0,50 = 2000 alınacak demektir.</a:t>
            </a:r>
            <a:endParaRPr lang="en-US" dirty="0"/>
          </a:p>
          <a:p>
            <a:r>
              <a:rPr lang="tr-TR" dirty="0"/>
              <a:t>4. Örnekleme anketinde gerekli çalışan sayısı sınırlı ise, örneklem büyüklüğünün ona göre belirlenmesi gerekebilir. Örneğin, konuyla ilgili 50 kişi eğitim görmüşse ve her anketörün iş hacmi 30 anket olarak belirlenmişse, örneklem büyüklüğü 1500 kadar alınacaktır.</a:t>
            </a:r>
            <a:endParaRPr lang="en-US" dirty="0"/>
          </a:p>
          <a:p>
            <a:r>
              <a:rPr lang="tr-TR" dirty="0"/>
              <a:t>5. Araştırma sonuçlarının doğruluğunun ve güvenilirliğinin sınırlayıcı unsur olarak alınması. Burada istatistiksel olarak kabul edilebilen hatanın büyüklüğü ve güvenilirlik derecesi esas alınır. </a:t>
            </a:r>
            <a:endParaRPr lang="en-US" dirty="0"/>
          </a:p>
          <a:p>
            <a:endParaRPr lang="en-US" dirty="0"/>
          </a:p>
        </p:txBody>
      </p:sp>
    </p:spTree>
    <p:extLst>
      <p:ext uri="{BB962C8B-B14F-4D97-AF65-F5344CB8AC3E}">
        <p14:creationId xmlns:p14="http://schemas.microsoft.com/office/powerpoint/2010/main" val="2750402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formüller</a:t>
            </a:r>
            <a:endParaRPr lang="en-US" dirty="0"/>
          </a:p>
        </p:txBody>
      </p:sp>
      <p:sp>
        <p:nvSpPr>
          <p:cNvPr id="3" name="Content Placeholder 2"/>
          <p:cNvSpPr>
            <a:spLocks noGrp="1"/>
          </p:cNvSpPr>
          <p:nvPr>
            <p:ph idx="1"/>
          </p:nvPr>
        </p:nvSpPr>
        <p:spPr/>
        <p:txBody>
          <a:bodyPr/>
          <a:lstStyle/>
          <a:p>
            <a:r>
              <a:rPr lang="tr-TR" dirty="0" smtClean="0"/>
              <a:t>Nitel değişkenli araştırmalar için örneklem hesaplama</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8625" y="1957400"/>
            <a:ext cx="6012160" cy="37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5245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Nicel çalışmalar için ...</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3576" y="1375695"/>
            <a:ext cx="6238825" cy="2570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3911060"/>
            <a:ext cx="2314178" cy="113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6367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Örneklem teknikleri</a:t>
            </a:r>
            <a:endParaRPr lang="en-US" dirty="0"/>
          </a:p>
        </p:txBody>
      </p:sp>
      <p:sp>
        <p:nvSpPr>
          <p:cNvPr id="3" name="Content Placeholder 2"/>
          <p:cNvSpPr>
            <a:spLocks noGrp="1"/>
          </p:cNvSpPr>
          <p:nvPr>
            <p:ph idx="1"/>
          </p:nvPr>
        </p:nvSpPr>
        <p:spPr/>
        <p:txBody>
          <a:bodyPr>
            <a:normAutofit fontScale="85000" lnSpcReduction="20000"/>
          </a:bodyPr>
          <a:lstStyle/>
          <a:p>
            <a:r>
              <a:rPr lang="tr-TR" dirty="0" smtClean="0"/>
              <a:t> Olasılıklı olmayan (tesadüfi olmayan-seçkisiz olamayan): </a:t>
            </a:r>
          </a:p>
          <a:p>
            <a:r>
              <a:rPr lang="tr-TR" dirty="0"/>
              <a:t> </a:t>
            </a:r>
            <a:r>
              <a:rPr lang="tr-TR" dirty="0" smtClean="0"/>
              <a:t>Olasılıklı (tesadüfi-seçkisiz)</a:t>
            </a:r>
          </a:p>
          <a:p>
            <a:pPr marL="0" indent="0">
              <a:buNone/>
            </a:pPr>
            <a:r>
              <a:rPr lang="tr-TR" b="1" i="1" dirty="0" smtClean="0"/>
              <a:t>Olasılıklı, </a:t>
            </a:r>
            <a:r>
              <a:rPr lang="tr-TR" sz="2400" dirty="0" smtClean="0"/>
              <a:t>evreni </a:t>
            </a:r>
            <a:r>
              <a:rPr lang="tr-TR" sz="2400" dirty="0"/>
              <a:t>oluşturan birimlerin hepsine eşit seçilebilme şansının verildiği örnekleme türüdür</a:t>
            </a:r>
            <a:r>
              <a:rPr lang="tr-TR" sz="2400" dirty="0" smtClean="0"/>
              <a:t>.</a:t>
            </a:r>
          </a:p>
          <a:p>
            <a:pPr marL="0" indent="0">
              <a:buNone/>
            </a:pPr>
            <a:r>
              <a:rPr lang="tr-TR" sz="2400" dirty="0" smtClean="0"/>
              <a:t> </a:t>
            </a:r>
            <a:r>
              <a:rPr lang="tr-TR" sz="2400" dirty="0"/>
              <a:t>Evreni temsil etmek amacıyla seçilecek örneğe girecek birimlerin tesadüfi olarak seçilemeyip </a:t>
            </a:r>
            <a:r>
              <a:rPr lang="tr-TR" sz="2400" i="1" u="sng" dirty="0"/>
              <a:t>araştırmacının </a:t>
            </a:r>
            <a:r>
              <a:rPr lang="tr-TR" sz="2400" b="1" i="1" u="sng" dirty="0"/>
              <a:t>kendi inisiyatifi ile seçtiği </a:t>
            </a:r>
            <a:r>
              <a:rPr lang="tr-TR" sz="2400" i="1" u="sng" dirty="0"/>
              <a:t>birimlerden oluşan örneklemeler ise </a:t>
            </a:r>
            <a:r>
              <a:rPr lang="tr-TR" sz="2400" b="1" i="1" u="sng" dirty="0"/>
              <a:t>olasılıklı olmayan örneklemelerdir </a:t>
            </a:r>
            <a:r>
              <a:rPr lang="tr-TR" sz="2400" dirty="0"/>
              <a:t>(Yazıcıoğlu ve Erdoğan, 2004</a:t>
            </a:r>
            <a:r>
              <a:rPr lang="tr-TR" sz="2400" dirty="0" smtClean="0"/>
              <a:t>).</a:t>
            </a:r>
          </a:p>
          <a:p>
            <a:pPr marL="0" indent="0">
              <a:buNone/>
            </a:pPr>
            <a:r>
              <a:rPr lang="tr-TR" sz="2400" dirty="0" smtClean="0"/>
              <a:t> </a:t>
            </a:r>
            <a:r>
              <a:rPr lang="tr-TR" sz="2400" dirty="0"/>
              <a:t>Olasılıklı örneklemede, olasılıklı olmayan örneklemeden farklı olarak </a:t>
            </a:r>
            <a:r>
              <a:rPr lang="tr-TR" sz="2400" b="1" i="1" dirty="0"/>
              <a:t>yapılan tahminlerin doğruluk derecesi ve hata payları istatistik olarak hesaplanabilir </a:t>
            </a:r>
            <a:r>
              <a:rPr lang="tr-TR" sz="2400" dirty="0"/>
              <a:t>(Arıkan, 2004, s.140).</a:t>
            </a:r>
            <a:endParaRPr lang="tr-TR" sz="2400" dirty="0" smtClean="0"/>
          </a:p>
          <a:p>
            <a:endParaRPr lang="en-US" dirty="0"/>
          </a:p>
        </p:txBody>
      </p:sp>
    </p:spTree>
    <p:extLst>
      <p:ext uri="{BB962C8B-B14F-4D97-AF65-F5344CB8AC3E}">
        <p14:creationId xmlns:p14="http://schemas.microsoft.com/office/powerpoint/2010/main" val="4185566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Image result for kümeleme örnekl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7194"/>
            <a:ext cx="9144000" cy="571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674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33501"/>
            <a:ext cx="8229600" cy="683907"/>
          </a:xfrm>
        </p:spPr>
        <p:txBody>
          <a:bodyPr/>
          <a:lstStyle/>
          <a:p>
            <a:r>
              <a:rPr lang="tr-TR" b="1" dirty="0" smtClean="0"/>
              <a:t>Olasılıklı-tesadüfi olmayan yöntemler</a:t>
            </a:r>
            <a:endParaRPr lang="en-US" b="1" dirty="0"/>
          </a:p>
        </p:txBody>
      </p:sp>
    </p:spTree>
    <p:extLst>
      <p:ext uri="{BB962C8B-B14F-4D97-AF65-F5344CB8AC3E}">
        <p14:creationId xmlns:p14="http://schemas.microsoft.com/office/powerpoint/2010/main" val="2623567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Adımlar </a:t>
            </a:r>
            <a:endParaRPr lang="en-US" dirty="0"/>
          </a:p>
        </p:txBody>
      </p:sp>
      <p:sp>
        <p:nvSpPr>
          <p:cNvPr id="3" name="Content Placeholder 2"/>
          <p:cNvSpPr>
            <a:spLocks noGrp="1"/>
          </p:cNvSpPr>
          <p:nvPr>
            <p:ph idx="1"/>
          </p:nvPr>
        </p:nvSpPr>
        <p:spPr/>
        <p:txBody>
          <a:bodyPr/>
          <a:lstStyle/>
          <a:p>
            <a:r>
              <a:rPr lang="tr-TR" dirty="0" smtClean="0">
                <a:effectLst>
                  <a:outerShdw blurRad="38100" dist="38100" dir="2700000" algn="tl">
                    <a:srgbClr val="000000">
                      <a:alpha val="43137"/>
                    </a:srgbClr>
                  </a:outerShdw>
                </a:effectLst>
              </a:rPr>
              <a:t>Araştırmanın sorunsalının belirlenmesi</a:t>
            </a:r>
          </a:p>
          <a:p>
            <a:r>
              <a:rPr lang="tr-TR" dirty="0" smtClean="0">
                <a:effectLst>
                  <a:outerShdw blurRad="38100" dist="38100" dir="2700000" algn="tl">
                    <a:srgbClr val="000000">
                      <a:alpha val="43137"/>
                    </a:srgbClr>
                  </a:outerShdw>
                </a:effectLst>
              </a:rPr>
              <a:t>Kavramsal çerçevenin  oluşturulması</a:t>
            </a:r>
          </a:p>
          <a:p>
            <a:r>
              <a:rPr lang="tr-TR" dirty="0">
                <a:effectLst>
                  <a:outerShdw blurRad="38100" dist="38100" dir="2700000" algn="tl">
                    <a:srgbClr val="000000">
                      <a:alpha val="43137"/>
                    </a:srgbClr>
                  </a:outerShdw>
                </a:effectLst>
              </a:rPr>
              <a:t> U</a:t>
            </a:r>
            <a:r>
              <a:rPr lang="tr-TR" dirty="0" smtClean="0">
                <a:effectLst>
                  <a:outerShdw blurRad="38100" dist="38100" dir="2700000" algn="tl">
                    <a:srgbClr val="000000">
                      <a:alpha val="43137"/>
                    </a:srgbClr>
                  </a:outerShdw>
                </a:effectLst>
              </a:rPr>
              <a:t>ygun olan yöntemin seçilmesi</a:t>
            </a:r>
          </a:p>
          <a:p>
            <a:r>
              <a:rPr lang="tr-TR" b="1" dirty="0" smtClean="0"/>
              <a:t>Araştırma örnekleminin belirlenmesi </a:t>
            </a:r>
            <a:endParaRPr lang="en-US" b="1" dirty="0"/>
          </a:p>
        </p:txBody>
      </p:sp>
    </p:spTree>
    <p:extLst>
      <p:ext uri="{BB962C8B-B14F-4D97-AF65-F5344CB8AC3E}">
        <p14:creationId xmlns:p14="http://schemas.microsoft.com/office/powerpoint/2010/main" val="81562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Basit tesadüfi örnekleme.</a:t>
            </a:r>
            <a:endParaRPr lang="en-US" dirty="0"/>
          </a:p>
        </p:txBody>
      </p:sp>
      <p:sp>
        <p:nvSpPr>
          <p:cNvPr id="3" name="Content Placeholder 2"/>
          <p:cNvSpPr>
            <a:spLocks noGrp="1"/>
          </p:cNvSpPr>
          <p:nvPr>
            <p:ph idx="1"/>
          </p:nvPr>
        </p:nvSpPr>
        <p:spPr/>
        <p:txBody>
          <a:bodyPr>
            <a:normAutofit fontScale="70000" lnSpcReduction="20000"/>
          </a:bodyPr>
          <a:lstStyle/>
          <a:p>
            <a:r>
              <a:rPr lang="tr-TR" dirty="0" smtClean="0"/>
              <a:t>Basit </a:t>
            </a:r>
            <a:r>
              <a:rPr lang="tr-TR" dirty="0"/>
              <a:t>tesadüfi örneklemede evreni oluşturan her elemanın örneğe girme şansı eşittir. Dolayısıyla hesaplamalarda da her elemana verilecek ağırlık aynıdır (Arıkan, 2004, s.141).</a:t>
            </a:r>
            <a:endParaRPr lang="en-US" dirty="0"/>
          </a:p>
          <a:p>
            <a:r>
              <a:rPr lang="tr-TR" dirty="0"/>
              <a:t>	Bu yöntemin kullanılabilmesi için ele alınan problemlerle ilgili bilgilerin evrene göre benzeşik (</a:t>
            </a:r>
            <a:r>
              <a:rPr lang="tr-TR" b="1" dirty="0"/>
              <a:t>homojen) olması </a:t>
            </a:r>
            <a:r>
              <a:rPr lang="tr-TR" dirty="0"/>
              <a:t>gerekir</a:t>
            </a:r>
            <a:r>
              <a:rPr lang="tr-TR" dirty="0" smtClean="0"/>
              <a:t>.</a:t>
            </a:r>
          </a:p>
          <a:p>
            <a:r>
              <a:rPr lang="tr-TR" dirty="0" smtClean="0"/>
              <a:t> </a:t>
            </a:r>
            <a:r>
              <a:rPr lang="tr-TR" dirty="0"/>
              <a:t>Örneğin, seyahat harcamalarının aile bütçesindeki ortalama payını bulmak için basit tesadüfi örnekleme yöntemini kullanmak doğru değildir. Çünkü gelir, meslek vb. özellikler yönünden farklı olan ailelerin seyahat harcamalarının bütçeleri içindeki payları farklıdır. </a:t>
            </a:r>
            <a:endParaRPr lang="tr-TR" dirty="0" smtClean="0"/>
          </a:p>
          <a:p>
            <a:r>
              <a:rPr lang="tr-TR" dirty="0" smtClean="0"/>
              <a:t>Bu </a:t>
            </a:r>
            <a:r>
              <a:rPr lang="tr-TR" dirty="0"/>
              <a:t>farklar ortalamayı önemli ölçüde etkileyeceğinden, basit tesadüfi örnekleme yönteminin kullanılması doğru değildir (İslamaoğlu, 2003, s.147).</a:t>
            </a:r>
            <a:endParaRPr lang="en-US" dirty="0"/>
          </a:p>
          <a:p>
            <a:endParaRPr lang="en-US" dirty="0"/>
          </a:p>
        </p:txBody>
      </p:sp>
    </p:spTree>
    <p:extLst>
      <p:ext uri="{BB962C8B-B14F-4D97-AF65-F5344CB8AC3E}">
        <p14:creationId xmlns:p14="http://schemas.microsoft.com/office/powerpoint/2010/main" val="1522715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Sistematik örnekleme.</a:t>
            </a:r>
            <a:endParaRPr lang="en-US" dirty="0"/>
          </a:p>
        </p:txBody>
      </p:sp>
      <p:sp>
        <p:nvSpPr>
          <p:cNvPr id="3" name="Content Placeholder 2"/>
          <p:cNvSpPr>
            <a:spLocks noGrp="1"/>
          </p:cNvSpPr>
          <p:nvPr>
            <p:ph idx="1"/>
          </p:nvPr>
        </p:nvSpPr>
        <p:spPr/>
        <p:txBody>
          <a:bodyPr>
            <a:normAutofit fontScale="77500" lnSpcReduction="20000"/>
          </a:bodyPr>
          <a:lstStyle/>
          <a:p>
            <a:r>
              <a:rPr lang="tr-TR" dirty="0" smtClean="0"/>
              <a:t>Sistematik </a:t>
            </a:r>
            <a:r>
              <a:rPr lang="tr-TR" dirty="0"/>
              <a:t>örneklemeye genellikle basit tesadüfi örneklemeye ihtiyaç duyulduğunda başvurulur. Bu yöntemde örnekleme alınacak elemanların sayısı önceden belirlenir. Buna göre, örneklemdeki eleman sayısının evrendeki eleman sayısına oranı (k) hesaplanır. </a:t>
            </a:r>
            <a:endParaRPr lang="tr-TR" dirty="0" smtClean="0"/>
          </a:p>
          <a:p>
            <a:r>
              <a:rPr lang="tr-TR" dirty="0" smtClean="0"/>
              <a:t>Daha </a:t>
            </a:r>
            <a:r>
              <a:rPr lang="tr-TR" dirty="0"/>
              <a:t>sonra evrendeki elemanlar sıraya dizilir ve bu orana göre sıra numarası verilir. </a:t>
            </a:r>
            <a:endParaRPr lang="tr-TR" dirty="0" smtClean="0"/>
          </a:p>
          <a:p>
            <a:r>
              <a:rPr lang="tr-TR" dirty="0" smtClean="0"/>
              <a:t>Verilen </a:t>
            </a:r>
            <a:r>
              <a:rPr lang="tr-TR" dirty="0"/>
              <a:t>sıra numarasına göre başlangıçtan itibaren her 1/k’ nıncı eleman örnekleme alınır (Baykul, 1996, s.258). </a:t>
            </a:r>
            <a:endParaRPr lang="en-US" dirty="0"/>
          </a:p>
          <a:p>
            <a:endParaRPr lang="en-US" dirty="0"/>
          </a:p>
        </p:txBody>
      </p:sp>
    </p:spTree>
    <p:extLst>
      <p:ext uri="{BB962C8B-B14F-4D97-AF65-F5344CB8AC3E}">
        <p14:creationId xmlns:p14="http://schemas.microsoft.com/office/powerpoint/2010/main" val="1849524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956469"/>
            <a:ext cx="6076950" cy="3802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8768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Tabakalı </a:t>
            </a:r>
            <a:r>
              <a:rPr lang="tr-TR" b="1" dirty="0" smtClean="0"/>
              <a:t>örnekleme</a:t>
            </a:r>
            <a:endParaRPr lang="en-US" dirty="0"/>
          </a:p>
        </p:txBody>
      </p:sp>
      <p:sp>
        <p:nvSpPr>
          <p:cNvPr id="3" name="Content Placeholder 2"/>
          <p:cNvSpPr>
            <a:spLocks noGrp="1"/>
          </p:cNvSpPr>
          <p:nvPr>
            <p:ph idx="1"/>
          </p:nvPr>
        </p:nvSpPr>
        <p:spPr/>
        <p:txBody>
          <a:bodyPr>
            <a:normAutofit fontScale="47500" lnSpcReduction="20000"/>
          </a:bodyPr>
          <a:lstStyle/>
          <a:p>
            <a:r>
              <a:rPr lang="tr-TR" dirty="0" smtClean="0"/>
              <a:t>Tabakalı </a:t>
            </a:r>
            <a:r>
              <a:rPr lang="tr-TR" dirty="0"/>
              <a:t>örnekleme, </a:t>
            </a:r>
            <a:r>
              <a:rPr lang="tr-TR" b="1" i="1" dirty="0"/>
              <a:t>sınırları belirlenmiş bir evrende alt tabakalar veya alt birim gruplarının var olduğu durumlarda kullanılır</a:t>
            </a:r>
            <a:r>
              <a:rPr lang="tr-TR" dirty="0"/>
              <a:t>. Burada önemli olan, evren içindeki alt tabakaların varlığından yola çıkarak evren üzerinde çalışmaktır (Yıldırım ve Şimşek, 2005, s.105).</a:t>
            </a:r>
            <a:endParaRPr lang="en-US" dirty="0"/>
          </a:p>
          <a:p>
            <a:r>
              <a:rPr lang="tr-TR" i="1" dirty="0" smtClean="0"/>
              <a:t>Örneğin</a:t>
            </a:r>
            <a:r>
              <a:rPr lang="tr-TR" i="1" dirty="0"/>
              <a:t>, öğrencilerin fiziksel ve zihinsel gelişimleri arasındaki ilişki üzerinde çalışmak isteyen bir araştırmacının, ilköğretim 1-5. sınıflarda okuyan öğrencileri benzeşik bir grup olarak düşünüp, örneklemini oluşturmak istediği kabul edilsin</a:t>
            </a:r>
            <a:r>
              <a:rPr lang="tr-TR" dirty="0" smtClean="0"/>
              <a:t>.</a:t>
            </a:r>
          </a:p>
          <a:p>
            <a:r>
              <a:rPr lang="tr-TR" dirty="0" smtClean="0"/>
              <a:t> </a:t>
            </a:r>
            <a:r>
              <a:rPr lang="tr-TR" dirty="0"/>
              <a:t>Yansız olarak bu araştırmacının elde edeceği örneklemde, herhangi bir sınıf düzeyindeki öğrenci sayısı diğer sınıf düzeylerine göre tesadüfen daha fazla veya daha az olabilir</a:t>
            </a:r>
            <a:r>
              <a:rPr lang="tr-TR" dirty="0" smtClean="0"/>
              <a:t>.</a:t>
            </a:r>
          </a:p>
          <a:p>
            <a:r>
              <a:rPr lang="tr-TR" dirty="0" smtClean="0"/>
              <a:t> </a:t>
            </a:r>
            <a:r>
              <a:rPr lang="tr-TR" dirty="0"/>
              <a:t>Bunu engellemek için araştırmacı, birden beşe kadar olan her sınıf düzeyini evrenin alt tabakaları olarak düşünerek ve her tabakadan belli sayıda öğrenci çekerek örneklemini oluşturabilir</a:t>
            </a:r>
            <a:r>
              <a:rPr lang="tr-TR" dirty="0" smtClean="0"/>
              <a:t>.</a:t>
            </a:r>
          </a:p>
          <a:p>
            <a:r>
              <a:rPr lang="tr-TR" dirty="0" smtClean="0"/>
              <a:t> </a:t>
            </a:r>
            <a:r>
              <a:rPr lang="tr-TR" dirty="0"/>
              <a:t>Bu şekilde toplam örneklem içinde her sınıf eşit düzeyde veya evrendeki oranı ölçüsünde temsil edilebilir. Böylelikle, elde edilecek bulguların evreni temsil etme gücü de o ölçüde artar. </a:t>
            </a:r>
            <a:endParaRPr lang="tr-TR" dirty="0" smtClean="0"/>
          </a:p>
          <a:p>
            <a:r>
              <a:rPr lang="tr-TR" dirty="0" smtClean="0"/>
              <a:t>Saptanan </a:t>
            </a:r>
            <a:r>
              <a:rPr lang="tr-TR" dirty="0"/>
              <a:t>alt tabakalardan örneklemler basit </a:t>
            </a:r>
            <a:r>
              <a:rPr lang="tr-TR" dirty="0" smtClean="0"/>
              <a:t>tesadüfi ya da sistematik  </a:t>
            </a:r>
            <a:r>
              <a:rPr lang="tr-TR" dirty="0"/>
              <a:t>örnekleme ile seçilebilir (Yıldırım ve Şimşek, 2005, s.105). </a:t>
            </a:r>
            <a:endParaRPr lang="en-US" dirty="0"/>
          </a:p>
          <a:p>
            <a:endParaRPr lang="en-US" dirty="0"/>
          </a:p>
        </p:txBody>
      </p:sp>
    </p:spTree>
    <p:extLst>
      <p:ext uri="{BB962C8B-B14F-4D97-AF65-F5344CB8AC3E}">
        <p14:creationId xmlns:p14="http://schemas.microsoft.com/office/powerpoint/2010/main" val="2557075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Image result for tabakalı örnekl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
            <a:ext cx="9144000" cy="571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603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t>
            </a:r>
            <a:r>
              <a:rPr lang="tr-TR" dirty="0" smtClean="0"/>
              <a:t>üme</a:t>
            </a:r>
            <a:r>
              <a:rPr lang="en-US" dirty="0" smtClean="0"/>
              <a:t> </a:t>
            </a:r>
            <a:r>
              <a:rPr lang="en-US" dirty="0" err="1"/>
              <a:t>örnekleme</a:t>
            </a:r>
            <a:r>
              <a:rPr lang="en-US" dirty="0"/>
              <a:t>.</a:t>
            </a:r>
          </a:p>
        </p:txBody>
      </p:sp>
      <p:sp>
        <p:nvSpPr>
          <p:cNvPr id="3" name="Content Placeholder 2"/>
          <p:cNvSpPr>
            <a:spLocks noGrp="1"/>
          </p:cNvSpPr>
          <p:nvPr>
            <p:ph idx="1"/>
          </p:nvPr>
        </p:nvSpPr>
        <p:spPr/>
        <p:txBody>
          <a:bodyPr>
            <a:normAutofit fontScale="62500" lnSpcReduction="20000"/>
          </a:bodyPr>
          <a:lstStyle/>
          <a:p>
            <a:r>
              <a:rPr lang="en-US" dirty="0" err="1" smtClean="0"/>
              <a:t>Kümelere</a:t>
            </a:r>
            <a:r>
              <a:rPr lang="en-US" dirty="0" smtClean="0"/>
              <a:t> </a:t>
            </a:r>
            <a:r>
              <a:rPr lang="en-US" dirty="0" err="1"/>
              <a:t>göre</a:t>
            </a:r>
            <a:r>
              <a:rPr lang="en-US" dirty="0"/>
              <a:t> </a:t>
            </a:r>
            <a:r>
              <a:rPr lang="en-US" dirty="0" err="1"/>
              <a:t>örnekleme</a:t>
            </a:r>
            <a:r>
              <a:rPr lang="en-US" dirty="0"/>
              <a:t> </a:t>
            </a:r>
            <a:r>
              <a:rPr lang="en-US" dirty="0" err="1"/>
              <a:t>yönteminde</a:t>
            </a:r>
            <a:r>
              <a:rPr lang="en-US" dirty="0"/>
              <a:t> </a:t>
            </a:r>
            <a:r>
              <a:rPr lang="en-US" dirty="0" err="1"/>
              <a:t>evren</a:t>
            </a:r>
            <a:r>
              <a:rPr lang="en-US" dirty="0"/>
              <a:t> </a:t>
            </a:r>
            <a:r>
              <a:rPr lang="en-US" dirty="0" err="1"/>
              <a:t>küme</a:t>
            </a:r>
            <a:r>
              <a:rPr lang="en-US" dirty="0"/>
              <a:t> </a:t>
            </a:r>
            <a:r>
              <a:rPr lang="en-US" dirty="0" err="1"/>
              <a:t>adı</a:t>
            </a:r>
            <a:r>
              <a:rPr lang="en-US" dirty="0"/>
              <a:t> </a:t>
            </a:r>
            <a:r>
              <a:rPr lang="en-US" dirty="0" err="1"/>
              <a:t>verilen</a:t>
            </a:r>
            <a:r>
              <a:rPr lang="en-US" dirty="0"/>
              <a:t> </a:t>
            </a:r>
            <a:r>
              <a:rPr lang="en-US" dirty="0" err="1"/>
              <a:t>gruplara</a:t>
            </a:r>
            <a:r>
              <a:rPr lang="en-US" dirty="0"/>
              <a:t> </a:t>
            </a:r>
            <a:r>
              <a:rPr lang="en-US" dirty="0" err="1"/>
              <a:t>ayrılır</a:t>
            </a:r>
            <a:r>
              <a:rPr lang="en-US" dirty="0"/>
              <a:t>, her </a:t>
            </a:r>
            <a:r>
              <a:rPr lang="en-US" dirty="0" err="1"/>
              <a:t>küme</a:t>
            </a:r>
            <a:r>
              <a:rPr lang="en-US" dirty="0"/>
              <a:t> </a:t>
            </a:r>
            <a:r>
              <a:rPr lang="en-US" dirty="0" err="1"/>
              <a:t>bir</a:t>
            </a:r>
            <a:r>
              <a:rPr lang="en-US" dirty="0"/>
              <a:t> </a:t>
            </a:r>
            <a:r>
              <a:rPr lang="en-US" dirty="0" err="1"/>
              <a:t>örnekleme</a:t>
            </a:r>
            <a:r>
              <a:rPr lang="en-US" dirty="0"/>
              <a:t> </a:t>
            </a:r>
            <a:r>
              <a:rPr lang="en-US" dirty="0" err="1"/>
              <a:t>birimi</a:t>
            </a:r>
            <a:r>
              <a:rPr lang="en-US" dirty="0"/>
              <a:t> </a:t>
            </a:r>
            <a:r>
              <a:rPr lang="en-US" dirty="0" err="1"/>
              <a:t>olarak</a:t>
            </a:r>
            <a:r>
              <a:rPr lang="en-US" dirty="0"/>
              <a:t> </a:t>
            </a:r>
            <a:r>
              <a:rPr lang="en-US" dirty="0" err="1"/>
              <a:t>tanımlanır</a:t>
            </a:r>
            <a:r>
              <a:rPr lang="en-US" dirty="0"/>
              <a:t>. </a:t>
            </a:r>
            <a:r>
              <a:rPr lang="en-US" dirty="0" err="1"/>
              <a:t>Tesadüfi</a:t>
            </a:r>
            <a:r>
              <a:rPr lang="en-US" dirty="0"/>
              <a:t> </a:t>
            </a:r>
            <a:r>
              <a:rPr lang="en-US" dirty="0" err="1"/>
              <a:t>olarak</a:t>
            </a:r>
            <a:r>
              <a:rPr lang="en-US" dirty="0"/>
              <a:t> </a:t>
            </a:r>
            <a:r>
              <a:rPr lang="en-US" dirty="0" err="1"/>
              <a:t>seçilen</a:t>
            </a:r>
            <a:r>
              <a:rPr lang="en-US" dirty="0"/>
              <a:t> </a:t>
            </a:r>
            <a:r>
              <a:rPr lang="en-US" dirty="0" err="1"/>
              <a:t>kümeler</a:t>
            </a:r>
            <a:r>
              <a:rPr lang="en-US" dirty="0"/>
              <a:t> </a:t>
            </a:r>
            <a:r>
              <a:rPr lang="en-US" dirty="0" err="1"/>
              <a:t>bir</a:t>
            </a:r>
            <a:r>
              <a:rPr lang="en-US" dirty="0"/>
              <a:t> </a:t>
            </a:r>
            <a:r>
              <a:rPr lang="en-US" dirty="0" err="1"/>
              <a:t>araya</a:t>
            </a:r>
            <a:r>
              <a:rPr lang="en-US" dirty="0"/>
              <a:t> </a:t>
            </a:r>
            <a:r>
              <a:rPr lang="en-US" dirty="0" err="1"/>
              <a:t>getirilerek</a:t>
            </a:r>
            <a:r>
              <a:rPr lang="en-US" dirty="0"/>
              <a:t> </a:t>
            </a:r>
            <a:r>
              <a:rPr lang="en-US" dirty="0" err="1"/>
              <a:t>örneklem</a:t>
            </a:r>
            <a:r>
              <a:rPr lang="en-US" dirty="0"/>
              <a:t> </a:t>
            </a:r>
            <a:r>
              <a:rPr lang="en-US" dirty="0" err="1"/>
              <a:t>oluşturulur</a:t>
            </a:r>
            <a:r>
              <a:rPr lang="en-US" dirty="0"/>
              <a:t> </a:t>
            </a:r>
            <a:r>
              <a:rPr lang="en-US" dirty="0" smtClean="0"/>
              <a:t>(</a:t>
            </a:r>
            <a:r>
              <a:rPr lang="en-US" dirty="0"/>
              <a:t>	</a:t>
            </a:r>
            <a:r>
              <a:rPr lang="en-US" dirty="0" err="1"/>
              <a:t>Evreni</a:t>
            </a:r>
            <a:r>
              <a:rPr lang="en-US" dirty="0"/>
              <a:t> </a:t>
            </a:r>
            <a:r>
              <a:rPr lang="en-US" dirty="0" err="1"/>
              <a:t>oluşturan</a:t>
            </a:r>
            <a:r>
              <a:rPr lang="en-US" dirty="0"/>
              <a:t> </a:t>
            </a:r>
            <a:r>
              <a:rPr lang="en-US" dirty="0" err="1"/>
              <a:t>elemanların</a:t>
            </a:r>
            <a:r>
              <a:rPr lang="en-US" dirty="0"/>
              <a:t> tam </a:t>
            </a:r>
            <a:r>
              <a:rPr lang="en-US" dirty="0" err="1"/>
              <a:t>olarak</a:t>
            </a:r>
            <a:r>
              <a:rPr lang="en-US" dirty="0"/>
              <a:t> </a:t>
            </a:r>
            <a:r>
              <a:rPr lang="en-US" dirty="0" err="1"/>
              <a:t>listelenemediği</a:t>
            </a:r>
            <a:r>
              <a:rPr lang="en-US" dirty="0"/>
              <a:t> </a:t>
            </a:r>
            <a:r>
              <a:rPr lang="en-US" dirty="0" err="1"/>
              <a:t>hallerde</a:t>
            </a:r>
            <a:r>
              <a:rPr lang="en-US" dirty="0"/>
              <a:t> </a:t>
            </a:r>
            <a:r>
              <a:rPr lang="en-US" dirty="0" err="1"/>
              <a:t>küme</a:t>
            </a:r>
            <a:r>
              <a:rPr lang="en-US" dirty="0"/>
              <a:t> </a:t>
            </a:r>
            <a:r>
              <a:rPr lang="en-US" dirty="0" err="1"/>
              <a:t>örneklemesinden</a:t>
            </a:r>
            <a:r>
              <a:rPr lang="en-US" dirty="0"/>
              <a:t> </a:t>
            </a:r>
            <a:r>
              <a:rPr lang="en-US" dirty="0" err="1"/>
              <a:t>yararlanılır</a:t>
            </a:r>
            <a:r>
              <a:rPr lang="en-US" dirty="0"/>
              <a:t>. </a:t>
            </a:r>
            <a:r>
              <a:rPr lang="en-US" dirty="0" err="1"/>
              <a:t>Özellikle</a:t>
            </a:r>
            <a:r>
              <a:rPr lang="en-US" dirty="0"/>
              <a:t> </a:t>
            </a:r>
            <a:r>
              <a:rPr lang="en-US" dirty="0" err="1"/>
              <a:t>ülke</a:t>
            </a:r>
            <a:r>
              <a:rPr lang="en-US" dirty="0"/>
              <a:t> </a:t>
            </a:r>
            <a:r>
              <a:rPr lang="en-US" dirty="0" err="1"/>
              <a:t>çapında</a:t>
            </a:r>
            <a:r>
              <a:rPr lang="en-US" dirty="0"/>
              <a:t> </a:t>
            </a:r>
            <a:r>
              <a:rPr lang="en-US" dirty="0" err="1"/>
              <a:t>yapılan</a:t>
            </a:r>
            <a:r>
              <a:rPr lang="en-US" dirty="0"/>
              <a:t> </a:t>
            </a:r>
            <a:r>
              <a:rPr lang="en-US" dirty="0" err="1"/>
              <a:t>araştırmalarda</a:t>
            </a:r>
            <a:r>
              <a:rPr lang="en-US" dirty="0"/>
              <a:t> </a:t>
            </a:r>
            <a:r>
              <a:rPr lang="en-US" dirty="0" err="1"/>
              <a:t>örnekleme</a:t>
            </a:r>
            <a:r>
              <a:rPr lang="en-US" dirty="0"/>
              <a:t> </a:t>
            </a:r>
            <a:r>
              <a:rPr lang="en-US" dirty="0" err="1"/>
              <a:t>girmesi</a:t>
            </a:r>
            <a:r>
              <a:rPr lang="en-US" dirty="0"/>
              <a:t> </a:t>
            </a:r>
            <a:r>
              <a:rPr lang="en-US" dirty="0" err="1"/>
              <a:t>gereken</a:t>
            </a:r>
            <a:r>
              <a:rPr lang="en-US" dirty="0"/>
              <a:t> </a:t>
            </a:r>
            <a:r>
              <a:rPr lang="en-US" dirty="0" err="1"/>
              <a:t>elemanlara</a:t>
            </a:r>
            <a:r>
              <a:rPr lang="en-US" dirty="0"/>
              <a:t> </a:t>
            </a:r>
            <a:r>
              <a:rPr lang="en-US" dirty="0" err="1"/>
              <a:t>ulaşmak</a:t>
            </a:r>
            <a:r>
              <a:rPr lang="en-US" dirty="0"/>
              <a:t> </a:t>
            </a:r>
            <a:r>
              <a:rPr lang="en-US" dirty="0" err="1"/>
              <a:t>genellikle</a:t>
            </a:r>
            <a:r>
              <a:rPr lang="en-US" dirty="0"/>
              <a:t> </a:t>
            </a:r>
            <a:r>
              <a:rPr lang="en-US" dirty="0" err="1"/>
              <a:t>güçtür</a:t>
            </a:r>
            <a:r>
              <a:rPr lang="en-US" dirty="0" smtClean="0"/>
              <a:t>.</a:t>
            </a:r>
            <a:endParaRPr lang="tr-TR" dirty="0" smtClean="0"/>
          </a:p>
          <a:p>
            <a:r>
              <a:rPr lang="en-US" dirty="0"/>
              <a:t>	</a:t>
            </a:r>
            <a:r>
              <a:rPr lang="en-US" b="1" i="1" dirty="0" err="1"/>
              <a:t>Örneğin</a:t>
            </a:r>
            <a:r>
              <a:rPr lang="en-US" b="1" i="1" dirty="0"/>
              <a:t>, </a:t>
            </a:r>
            <a:r>
              <a:rPr lang="en-US" b="1" i="1" dirty="0" err="1"/>
              <a:t>liselerde</a:t>
            </a:r>
            <a:r>
              <a:rPr lang="en-US" b="1" i="1" dirty="0"/>
              <a:t> </a:t>
            </a:r>
            <a:r>
              <a:rPr lang="en-US" b="1" i="1" dirty="0" err="1"/>
              <a:t>yapılacak</a:t>
            </a:r>
            <a:r>
              <a:rPr lang="en-US" b="1" i="1" dirty="0"/>
              <a:t> </a:t>
            </a:r>
            <a:r>
              <a:rPr lang="en-US" b="1" i="1" dirty="0" err="1"/>
              <a:t>bir</a:t>
            </a:r>
            <a:r>
              <a:rPr lang="en-US" b="1" i="1" dirty="0"/>
              <a:t> </a:t>
            </a:r>
            <a:r>
              <a:rPr lang="en-US" b="1" i="1" dirty="0" err="1"/>
              <a:t>araştırma</a:t>
            </a:r>
            <a:r>
              <a:rPr lang="en-US" b="1" i="1" dirty="0"/>
              <a:t> </a:t>
            </a:r>
            <a:r>
              <a:rPr lang="en-US" b="1" i="1" dirty="0" err="1"/>
              <a:t>örneklemi</a:t>
            </a:r>
            <a:r>
              <a:rPr lang="en-US" b="1" i="1" dirty="0"/>
              <a:t> </a:t>
            </a:r>
            <a:r>
              <a:rPr lang="en-US" b="1" i="1" dirty="0" err="1"/>
              <a:t>için</a:t>
            </a:r>
            <a:r>
              <a:rPr lang="en-US" b="1" i="1" dirty="0"/>
              <a:t>, </a:t>
            </a:r>
            <a:r>
              <a:rPr lang="en-US" b="1" i="1" dirty="0" err="1"/>
              <a:t>liselerde</a:t>
            </a:r>
            <a:r>
              <a:rPr lang="en-US" b="1" i="1" dirty="0"/>
              <a:t> </a:t>
            </a:r>
            <a:r>
              <a:rPr lang="en-US" b="1" i="1" dirty="0" err="1"/>
              <a:t>okuyan</a:t>
            </a:r>
            <a:r>
              <a:rPr lang="en-US" b="1" i="1" dirty="0"/>
              <a:t> </a:t>
            </a:r>
            <a:r>
              <a:rPr lang="en-US" b="1" i="1" dirty="0" err="1"/>
              <a:t>öğrencilerin</a:t>
            </a:r>
            <a:r>
              <a:rPr lang="en-US" b="1" i="1" dirty="0"/>
              <a:t> </a:t>
            </a:r>
            <a:r>
              <a:rPr lang="en-US" b="1" i="1" dirty="0" err="1"/>
              <a:t>listesi</a:t>
            </a:r>
            <a:r>
              <a:rPr lang="en-US" b="1" i="1" dirty="0"/>
              <a:t> </a:t>
            </a:r>
            <a:r>
              <a:rPr lang="en-US" b="1" i="1" dirty="0" err="1"/>
              <a:t>bulunsa</a:t>
            </a:r>
            <a:r>
              <a:rPr lang="en-US" b="1" i="1" dirty="0"/>
              <a:t> </a:t>
            </a:r>
            <a:r>
              <a:rPr lang="en-US" b="1" i="1" dirty="0" err="1"/>
              <a:t>dahi</a:t>
            </a:r>
            <a:r>
              <a:rPr lang="en-US" b="1" i="1" dirty="0"/>
              <a:t> </a:t>
            </a:r>
            <a:r>
              <a:rPr lang="en-US" b="1" i="1" dirty="0" err="1"/>
              <a:t>basit</a:t>
            </a:r>
            <a:r>
              <a:rPr lang="en-US" b="1" i="1" dirty="0"/>
              <a:t> </a:t>
            </a:r>
            <a:r>
              <a:rPr lang="en-US" b="1" i="1" dirty="0" err="1"/>
              <a:t>tesadüfi</a:t>
            </a:r>
            <a:r>
              <a:rPr lang="en-US" b="1" i="1" dirty="0"/>
              <a:t> </a:t>
            </a:r>
            <a:r>
              <a:rPr lang="en-US" b="1" i="1" dirty="0" err="1"/>
              <a:t>örnekleme</a:t>
            </a:r>
            <a:r>
              <a:rPr lang="en-US" b="1" i="1" dirty="0"/>
              <a:t> </a:t>
            </a:r>
            <a:r>
              <a:rPr lang="en-US" b="1" i="1" dirty="0" err="1"/>
              <a:t>ile</a:t>
            </a:r>
            <a:r>
              <a:rPr lang="en-US" b="1" i="1" dirty="0"/>
              <a:t> </a:t>
            </a:r>
            <a:r>
              <a:rPr lang="en-US" b="1" i="1" dirty="0" err="1"/>
              <a:t>alınacak</a:t>
            </a:r>
            <a:r>
              <a:rPr lang="en-US" b="1" i="1" dirty="0"/>
              <a:t> </a:t>
            </a:r>
            <a:r>
              <a:rPr lang="en-US" b="1" i="1" dirty="0" err="1"/>
              <a:t>örnek</a:t>
            </a:r>
            <a:r>
              <a:rPr lang="en-US" b="1" i="1" dirty="0"/>
              <a:t>, </a:t>
            </a:r>
            <a:r>
              <a:rPr lang="en-US" b="1" i="1" dirty="0" err="1"/>
              <a:t>topluluk</a:t>
            </a:r>
            <a:r>
              <a:rPr lang="en-US" b="1" i="1" dirty="0"/>
              <a:t> </a:t>
            </a:r>
            <a:r>
              <a:rPr lang="en-US" b="1" i="1" dirty="0" err="1"/>
              <a:t>içine</a:t>
            </a:r>
            <a:r>
              <a:rPr lang="en-US" b="1" i="1" dirty="0"/>
              <a:t> </a:t>
            </a:r>
            <a:r>
              <a:rPr lang="en-US" b="1" i="1" dirty="0" err="1"/>
              <a:t>dağınık</a:t>
            </a:r>
            <a:r>
              <a:rPr lang="en-US" b="1" i="1" dirty="0"/>
              <a:t> </a:t>
            </a:r>
            <a:r>
              <a:rPr lang="en-US" b="1" i="1" dirty="0" err="1"/>
              <a:t>olarak</a:t>
            </a:r>
            <a:r>
              <a:rPr lang="en-US" b="1" i="1" dirty="0"/>
              <a:t> </a:t>
            </a:r>
            <a:r>
              <a:rPr lang="en-US" b="1" i="1" dirty="0" err="1"/>
              <a:t>serpiştirilmiş</a:t>
            </a:r>
            <a:r>
              <a:rPr lang="en-US" b="1" i="1" dirty="0"/>
              <a:t> </a:t>
            </a:r>
            <a:r>
              <a:rPr lang="en-US" b="1" i="1" dirty="0" err="1"/>
              <a:t>olacağından</a:t>
            </a:r>
            <a:r>
              <a:rPr lang="en-US" b="1" i="1" dirty="0"/>
              <a:t> </a:t>
            </a:r>
            <a:r>
              <a:rPr lang="en-US" b="1" i="1" dirty="0" err="1"/>
              <a:t>örneğe</a:t>
            </a:r>
            <a:r>
              <a:rPr lang="en-US" b="1" i="1" dirty="0"/>
              <a:t> </a:t>
            </a:r>
            <a:r>
              <a:rPr lang="en-US" b="1" i="1" dirty="0" err="1"/>
              <a:t>çıkan</a:t>
            </a:r>
            <a:r>
              <a:rPr lang="en-US" b="1" i="1" dirty="0"/>
              <a:t> </a:t>
            </a:r>
            <a:r>
              <a:rPr lang="en-US" b="1" i="1" dirty="0" err="1"/>
              <a:t>birimlere</a:t>
            </a:r>
            <a:r>
              <a:rPr lang="en-US" b="1" i="1" dirty="0"/>
              <a:t> </a:t>
            </a:r>
            <a:r>
              <a:rPr lang="en-US" b="1" i="1" dirty="0" err="1"/>
              <a:t>ulaşmak</a:t>
            </a:r>
            <a:r>
              <a:rPr lang="en-US" b="1" i="1" dirty="0"/>
              <a:t> </a:t>
            </a:r>
            <a:r>
              <a:rPr lang="en-US" b="1" i="1" dirty="0" err="1"/>
              <a:t>güçtür</a:t>
            </a:r>
            <a:r>
              <a:rPr lang="en-US" b="1" i="1" dirty="0" smtClean="0"/>
              <a:t>.</a:t>
            </a:r>
            <a:endParaRPr lang="tr-TR" b="1" i="1" dirty="0" smtClean="0"/>
          </a:p>
          <a:p>
            <a:r>
              <a:rPr lang="en-US" dirty="0" smtClean="0"/>
              <a:t> </a:t>
            </a:r>
            <a:r>
              <a:rPr lang="en-US" dirty="0"/>
              <a:t>Bu </a:t>
            </a:r>
            <a:r>
              <a:rPr lang="en-US" dirty="0" err="1"/>
              <a:t>durumda</a:t>
            </a:r>
            <a:r>
              <a:rPr lang="en-US" dirty="0"/>
              <a:t> </a:t>
            </a:r>
            <a:r>
              <a:rPr lang="en-US" dirty="0" err="1"/>
              <a:t>yaygın</a:t>
            </a:r>
            <a:r>
              <a:rPr lang="en-US" dirty="0"/>
              <a:t> </a:t>
            </a:r>
            <a:r>
              <a:rPr lang="en-US" dirty="0" err="1"/>
              <a:t>bir</a:t>
            </a:r>
            <a:r>
              <a:rPr lang="en-US" dirty="0"/>
              <a:t> </a:t>
            </a:r>
            <a:r>
              <a:rPr lang="en-US" dirty="0" err="1"/>
              <a:t>örnekle</a:t>
            </a:r>
            <a:r>
              <a:rPr lang="en-US" dirty="0"/>
              <a:t> </a:t>
            </a:r>
            <a:r>
              <a:rPr lang="en-US" dirty="0" err="1"/>
              <a:t>çalışmak</a:t>
            </a:r>
            <a:r>
              <a:rPr lang="en-US" dirty="0"/>
              <a:t> </a:t>
            </a:r>
            <a:r>
              <a:rPr lang="en-US" dirty="0" err="1"/>
              <a:t>yerine</a:t>
            </a:r>
            <a:r>
              <a:rPr lang="en-US" dirty="0"/>
              <a:t>, </a:t>
            </a:r>
            <a:r>
              <a:rPr lang="en-US" dirty="0" err="1"/>
              <a:t>evreni</a:t>
            </a:r>
            <a:r>
              <a:rPr lang="en-US" dirty="0"/>
              <a:t> </a:t>
            </a:r>
            <a:r>
              <a:rPr lang="en-US" dirty="0" err="1"/>
              <a:t>oluşturan</a:t>
            </a:r>
            <a:r>
              <a:rPr lang="en-US" dirty="0"/>
              <a:t> her </a:t>
            </a:r>
            <a:r>
              <a:rPr lang="en-US" dirty="0" err="1"/>
              <a:t>birime</a:t>
            </a:r>
            <a:r>
              <a:rPr lang="en-US" dirty="0"/>
              <a:t> </a:t>
            </a:r>
            <a:r>
              <a:rPr lang="en-US" dirty="0" err="1"/>
              <a:t>eşit</a:t>
            </a:r>
            <a:r>
              <a:rPr lang="en-US" dirty="0"/>
              <a:t> </a:t>
            </a:r>
            <a:r>
              <a:rPr lang="en-US" dirty="0" err="1"/>
              <a:t>seçilme</a:t>
            </a:r>
            <a:r>
              <a:rPr lang="en-US" dirty="0"/>
              <a:t> </a:t>
            </a:r>
            <a:r>
              <a:rPr lang="en-US" dirty="0" err="1"/>
              <a:t>şansı</a:t>
            </a:r>
            <a:r>
              <a:rPr lang="en-US" dirty="0"/>
              <a:t> </a:t>
            </a:r>
            <a:r>
              <a:rPr lang="en-US" dirty="0" err="1"/>
              <a:t>tanınarak</a:t>
            </a:r>
            <a:r>
              <a:rPr lang="en-US" dirty="0"/>
              <a:t> </a:t>
            </a:r>
            <a:r>
              <a:rPr lang="en-US" dirty="0" err="1"/>
              <a:t>örnekleme</a:t>
            </a:r>
            <a:r>
              <a:rPr lang="en-US" dirty="0"/>
              <a:t> </a:t>
            </a:r>
            <a:r>
              <a:rPr lang="en-US" dirty="0" err="1"/>
              <a:t>yapılır</a:t>
            </a:r>
            <a:r>
              <a:rPr lang="en-US" dirty="0"/>
              <a:t>. </a:t>
            </a:r>
            <a:endParaRPr lang="tr-TR" dirty="0" smtClean="0"/>
          </a:p>
          <a:p>
            <a:r>
              <a:rPr lang="en-US" dirty="0" err="1" smtClean="0"/>
              <a:t>Küme</a:t>
            </a:r>
            <a:r>
              <a:rPr lang="en-US" dirty="0" smtClean="0"/>
              <a:t> </a:t>
            </a:r>
            <a:r>
              <a:rPr lang="en-US" dirty="0" err="1"/>
              <a:t>örnekleme</a:t>
            </a:r>
            <a:r>
              <a:rPr lang="en-US" dirty="0"/>
              <a:t> </a:t>
            </a:r>
            <a:r>
              <a:rPr lang="en-US" dirty="0" err="1"/>
              <a:t>ile</a:t>
            </a:r>
            <a:r>
              <a:rPr lang="en-US" dirty="0"/>
              <a:t> </a:t>
            </a:r>
            <a:r>
              <a:rPr lang="en-US" dirty="0" err="1"/>
              <a:t>seçilen</a:t>
            </a:r>
            <a:r>
              <a:rPr lang="en-US" dirty="0"/>
              <a:t> </a:t>
            </a:r>
            <a:r>
              <a:rPr lang="en-US" dirty="0" err="1"/>
              <a:t>örnekler</a:t>
            </a:r>
            <a:r>
              <a:rPr lang="en-US" dirty="0"/>
              <a:t> </a:t>
            </a:r>
            <a:r>
              <a:rPr lang="en-US" dirty="0" err="1"/>
              <a:t>bir</a:t>
            </a:r>
            <a:r>
              <a:rPr lang="en-US" dirty="0"/>
              <a:t> </a:t>
            </a:r>
            <a:r>
              <a:rPr lang="en-US" dirty="0" err="1"/>
              <a:t>evrenin</a:t>
            </a:r>
            <a:r>
              <a:rPr lang="en-US" dirty="0"/>
              <a:t> </a:t>
            </a:r>
            <a:r>
              <a:rPr lang="en-US" dirty="0" err="1"/>
              <a:t>tek</a:t>
            </a:r>
            <a:r>
              <a:rPr lang="en-US" dirty="0"/>
              <a:t> </a:t>
            </a:r>
            <a:r>
              <a:rPr lang="en-US" dirty="0" err="1"/>
              <a:t>tek</a:t>
            </a:r>
            <a:r>
              <a:rPr lang="en-US" dirty="0"/>
              <a:t> </a:t>
            </a:r>
            <a:r>
              <a:rPr lang="en-US" dirty="0" err="1"/>
              <a:t>birimleri</a:t>
            </a:r>
            <a:r>
              <a:rPr lang="en-US" dirty="0"/>
              <a:t> </a:t>
            </a:r>
            <a:r>
              <a:rPr lang="en-US" dirty="0" err="1"/>
              <a:t>değil</a:t>
            </a:r>
            <a:r>
              <a:rPr lang="en-US" dirty="0"/>
              <a:t>, o </a:t>
            </a:r>
            <a:r>
              <a:rPr lang="en-US" dirty="0" err="1"/>
              <a:t>birimlerin</a:t>
            </a:r>
            <a:r>
              <a:rPr lang="en-US" dirty="0"/>
              <a:t> </a:t>
            </a:r>
            <a:r>
              <a:rPr lang="en-US" dirty="0" err="1"/>
              <a:t>oluşturdukları</a:t>
            </a:r>
            <a:r>
              <a:rPr lang="en-US" dirty="0"/>
              <a:t> </a:t>
            </a:r>
            <a:r>
              <a:rPr lang="en-US" dirty="0" err="1" smtClean="0"/>
              <a:t>kümelerdir</a:t>
            </a:r>
            <a:r>
              <a:rPr lang="tr-TR" dirty="0" smtClean="0"/>
              <a:t>.</a:t>
            </a:r>
            <a:endParaRPr lang="en-US" dirty="0"/>
          </a:p>
        </p:txBody>
      </p:sp>
    </p:spTree>
    <p:extLst>
      <p:ext uri="{BB962C8B-B14F-4D97-AF65-F5344CB8AC3E}">
        <p14:creationId xmlns:p14="http://schemas.microsoft.com/office/powerpoint/2010/main" val="18543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077413"/>
            <a:ext cx="8229600" cy="952500"/>
          </a:xfrm>
        </p:spPr>
        <p:txBody>
          <a:bodyPr/>
          <a:lstStyle/>
          <a:p>
            <a:r>
              <a:rPr lang="tr-TR" b="1" dirty="0" smtClean="0"/>
              <a:t>Olasılıksız-tesadüfi teknikler</a:t>
            </a:r>
            <a:endParaRPr lang="en-US" b="1" dirty="0"/>
          </a:p>
        </p:txBody>
      </p:sp>
    </p:spTree>
    <p:extLst>
      <p:ext uri="{BB962C8B-B14F-4D97-AF65-F5344CB8AC3E}">
        <p14:creationId xmlns:p14="http://schemas.microsoft.com/office/powerpoint/2010/main" val="4100040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tr-TR" b="1" dirty="0"/>
              <a:t>Gelişigüzel </a:t>
            </a:r>
            <a:r>
              <a:rPr lang="tr-TR" b="1" dirty="0" smtClean="0"/>
              <a:t>örnekleme (Kolayda). </a:t>
            </a:r>
            <a:r>
              <a:rPr lang="tr-TR" dirty="0"/>
              <a:t>Bu tür örnekleme, araştırmacının saptanan örneklem büyüklüğüne göre herhangi bir şekilde evrenin bir parçasını seçmesidir. Herhangi bir fakülteye gidip saptanacak sayıda rastlanan öğrenciyi örnekleme alma gelişigüzel </a:t>
            </a:r>
            <a:r>
              <a:rPr lang="tr-TR" dirty="0" smtClean="0"/>
              <a:t>örneklemedir</a:t>
            </a:r>
          </a:p>
          <a:p>
            <a:r>
              <a:rPr lang="tr-TR" b="1" dirty="0"/>
              <a:t>Kota </a:t>
            </a:r>
            <a:r>
              <a:rPr lang="tr-TR" b="1" dirty="0" smtClean="0"/>
              <a:t>örnekleme (vs- tabakalı örnekleme).</a:t>
            </a:r>
            <a:r>
              <a:rPr lang="tr-TR" dirty="0" smtClean="0"/>
              <a:t> </a:t>
            </a:r>
            <a:r>
              <a:rPr lang="tr-TR" dirty="0"/>
              <a:t>Kota örneklemede sınırlı bir evren, araştırmanın amacına uygun olarak araştırmacının öngördüğü belirli değişkenlere göre sınıflandırılır. Bu değişkenler yaş, cinsiyet, eğitim durumu, meslek, hastalık olabileceği gibi, etnik köken, kırsal ve kentsel değişkenler de </a:t>
            </a:r>
            <a:r>
              <a:rPr lang="tr-TR" dirty="0" smtClean="0"/>
              <a:t>olabilir.</a:t>
            </a:r>
            <a:endParaRPr lang="en-US" dirty="0"/>
          </a:p>
        </p:txBody>
      </p:sp>
    </p:spTree>
    <p:extLst>
      <p:ext uri="{BB962C8B-B14F-4D97-AF65-F5344CB8AC3E}">
        <p14:creationId xmlns:p14="http://schemas.microsoft.com/office/powerpoint/2010/main" val="3490664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tr-TR" b="1" dirty="0" smtClean="0"/>
              <a:t>Amaçlı (yargısal) </a:t>
            </a:r>
            <a:r>
              <a:rPr lang="tr-TR" b="1" dirty="0"/>
              <a:t>örnekleme.</a:t>
            </a:r>
            <a:r>
              <a:rPr lang="tr-TR" dirty="0"/>
              <a:t> Bu örneklemenin temeli, araştırmanın amaçları doğrultusunda bir evrenin temsilci bir örneği yerine, amaçlı olarak bir ya da birkaç alt kesimini örnek olarak almaktır. Başka bir deyişle amaçlı örnekleme, evrenin soruna en uygun bir kesimini gözlem konusu yapmak </a:t>
            </a:r>
            <a:r>
              <a:rPr lang="tr-TR" dirty="0" smtClean="0"/>
              <a:t>demektir.</a:t>
            </a:r>
          </a:p>
          <a:p>
            <a:r>
              <a:rPr lang="tr-TR" dirty="0" smtClean="0"/>
              <a:t> </a:t>
            </a:r>
            <a:r>
              <a:rPr lang="tr-TR" b="1" dirty="0" smtClean="0"/>
              <a:t>Kartopu </a:t>
            </a:r>
            <a:r>
              <a:rPr lang="tr-TR" b="1" dirty="0"/>
              <a:t>örnekleme. </a:t>
            </a:r>
            <a:r>
              <a:rPr lang="tr-TR" dirty="0"/>
              <a:t>Kartopu örneklemede öncelikle evrene ait birimlerden birisi ile temas kurulur. Temas kurulan birimin yardımıyla ikinci birime, ikinci birimin yardımıyla üçüncü birime gidilir. Bu şekilde, sanki bir kartopunun büyümesi gibi örneklem büyüklüğü </a:t>
            </a:r>
            <a:r>
              <a:rPr lang="tr-TR" dirty="0" smtClean="0"/>
              <a:t>genişler</a:t>
            </a:r>
            <a:endParaRPr lang="en-US" dirty="0"/>
          </a:p>
        </p:txBody>
      </p:sp>
    </p:spTree>
    <p:extLst>
      <p:ext uri="{BB962C8B-B14F-4D97-AF65-F5344CB8AC3E}">
        <p14:creationId xmlns:p14="http://schemas.microsoft.com/office/powerpoint/2010/main" val="59432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tr-TR" b="1" dirty="0" smtClean="0"/>
              <a:t>Aykırı durum örneklemesi: </a:t>
            </a:r>
            <a:r>
              <a:rPr lang="tr-TR" dirty="0" smtClean="0"/>
              <a:t>ana  akım ve genel örüntülerin dışında  sıra dışı ve uç durumlar örnekleme dahil edilir. </a:t>
            </a:r>
            <a:endParaRPr lang="en-US" dirty="0"/>
          </a:p>
        </p:txBody>
      </p:sp>
    </p:spTree>
    <p:extLst>
      <p:ext uri="{BB962C8B-B14F-4D97-AF65-F5344CB8AC3E}">
        <p14:creationId xmlns:p14="http://schemas.microsoft.com/office/powerpoint/2010/main" val="1529494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Yanlış </a:t>
            </a:r>
            <a:endParaRPr lang="en-US" dirty="0"/>
          </a:p>
        </p:txBody>
      </p:sp>
      <p:sp>
        <p:nvSpPr>
          <p:cNvPr id="3" name="Content Placeholder 2"/>
          <p:cNvSpPr>
            <a:spLocks noGrp="1"/>
          </p:cNvSpPr>
          <p:nvPr>
            <p:ph idx="1"/>
          </p:nvPr>
        </p:nvSpPr>
        <p:spPr>
          <a:xfrm>
            <a:off x="683568" y="1537354"/>
            <a:ext cx="8229600" cy="2007609"/>
          </a:xfrm>
        </p:spPr>
        <p:txBody>
          <a:bodyPr/>
          <a:lstStyle/>
          <a:p>
            <a:r>
              <a:rPr lang="tr-TR" dirty="0" smtClean="0"/>
              <a:t> örneklem büyüklüğü arttıkça tahmin sonuçlarının daha isabetli olacagı kanısıdır...</a:t>
            </a:r>
            <a:endParaRPr lang="en-US" dirty="0"/>
          </a:p>
        </p:txBody>
      </p:sp>
    </p:spTree>
    <p:extLst>
      <p:ext uri="{BB962C8B-B14F-4D97-AF65-F5344CB8AC3E}">
        <p14:creationId xmlns:p14="http://schemas.microsoft.com/office/powerpoint/2010/main" val="1944639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67746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Araştırmalarda ölçme ve ölçekler</a:t>
            </a:r>
            <a:br>
              <a:rPr lang="tr-TR" b="1" dirty="0"/>
            </a:br>
            <a:endParaRPr lang="tr-TR" dirty="0"/>
          </a:p>
        </p:txBody>
      </p:sp>
      <p:sp>
        <p:nvSpPr>
          <p:cNvPr id="3" name="İçerik Yer Tutucusu 2"/>
          <p:cNvSpPr>
            <a:spLocks noGrp="1"/>
          </p:cNvSpPr>
          <p:nvPr>
            <p:ph idx="1"/>
          </p:nvPr>
        </p:nvSpPr>
        <p:spPr/>
        <p:txBody>
          <a:bodyPr>
            <a:normAutofit fontScale="85000" lnSpcReduction="10000"/>
          </a:bodyPr>
          <a:lstStyle/>
          <a:p>
            <a:pPr marL="0" indent="0">
              <a:buNone/>
            </a:pPr>
            <a:r>
              <a:rPr lang="tr-TR" b="1" u="sng" dirty="0" smtClean="0"/>
              <a:t>Ölçme</a:t>
            </a:r>
            <a:r>
              <a:rPr lang="tr-TR" dirty="0" smtClean="0"/>
              <a:t>, bilimsel faaliyetlerin temelini oluşturur.</a:t>
            </a:r>
          </a:p>
          <a:p>
            <a:r>
              <a:rPr lang="tr-TR" dirty="0" smtClean="0"/>
              <a:t>Pozitivist bilimlerde ölçümler genellikle evrensel nitelikte kabul görmüş araçlarla sağlanırken, sosyal bilimlerde ise daha çok dolaylı (</a:t>
            </a:r>
            <a:r>
              <a:rPr lang="tr-TR" dirty="0" err="1" smtClean="0"/>
              <a:t>latent</a:t>
            </a:r>
            <a:r>
              <a:rPr lang="tr-TR" dirty="0" smtClean="0"/>
              <a:t>) olarak ölçülür.</a:t>
            </a:r>
          </a:p>
          <a:p>
            <a:r>
              <a:rPr lang="tr-TR" dirty="0"/>
              <a:t>S</a:t>
            </a:r>
            <a:r>
              <a:rPr lang="tr-TR" dirty="0" smtClean="0"/>
              <a:t>osyal bilimlerde olaylara bakış açısı yoruma açıktır.</a:t>
            </a:r>
          </a:p>
          <a:p>
            <a:r>
              <a:rPr lang="tr-TR" dirty="0" smtClean="0"/>
              <a:t>Sosyal bilimlerde en küçük kavram bile teorik modellere dayandırılırken, ölçümlerde teorilerle ilişkilendirilir.</a:t>
            </a:r>
          </a:p>
          <a:p>
            <a:endParaRPr lang="tr-TR" dirty="0" smtClean="0"/>
          </a:p>
          <a:p>
            <a:endParaRPr lang="tr-TR" dirty="0"/>
          </a:p>
        </p:txBody>
      </p:sp>
    </p:spTree>
    <p:extLst>
      <p:ext uri="{BB962C8B-B14F-4D97-AF65-F5344CB8AC3E}">
        <p14:creationId xmlns:p14="http://schemas.microsoft.com/office/powerpoint/2010/main" val="16061540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Ölçme Kavramı</a:t>
            </a:r>
            <a:endParaRPr lang="tr-TR" dirty="0"/>
          </a:p>
        </p:txBody>
      </p:sp>
      <p:sp>
        <p:nvSpPr>
          <p:cNvPr id="3" name="İçerik Yer Tutucusu 2"/>
          <p:cNvSpPr>
            <a:spLocks noGrp="1"/>
          </p:cNvSpPr>
          <p:nvPr>
            <p:ph idx="1"/>
          </p:nvPr>
        </p:nvSpPr>
        <p:spPr>
          <a:xfrm>
            <a:off x="457200" y="1057300"/>
            <a:ext cx="8229600" cy="4047836"/>
          </a:xfrm>
        </p:spPr>
        <p:txBody>
          <a:bodyPr>
            <a:normAutofit fontScale="70000" lnSpcReduction="20000"/>
          </a:bodyPr>
          <a:lstStyle/>
          <a:p>
            <a:r>
              <a:rPr lang="tr-TR" i="1" dirty="0" smtClean="0"/>
              <a:t>Herhangi bir niteliği gözlemlemek ve gözlem sonucunu sayılarla ya da başka sembollerle  ifade etmektir </a:t>
            </a:r>
            <a:r>
              <a:rPr lang="tr-TR" dirty="0" smtClean="0"/>
              <a:t>(Turgut,1984: 3).</a:t>
            </a:r>
          </a:p>
          <a:p>
            <a:r>
              <a:rPr lang="tr-TR" dirty="0" smtClean="0"/>
              <a:t>«Gözlem yapma ve kayıt etme sürecidir» (Erdoğan,2007: 215).</a:t>
            </a:r>
          </a:p>
          <a:p>
            <a:r>
              <a:rPr lang="tr-TR" dirty="0"/>
              <a:t> </a:t>
            </a:r>
            <a:r>
              <a:rPr lang="tr-TR" dirty="0" smtClean="0"/>
              <a:t>Ölçülecek özelliklerin miktarlarını temsil edecek şekilde nesnelere sayıları atamak için  kurallardır (Nunnally,1978: 3).</a:t>
            </a:r>
          </a:p>
          <a:p>
            <a:r>
              <a:rPr lang="tr-TR" i="1" dirty="0" smtClean="0"/>
              <a:t>Nesneleri aynı veya farklı kategorilerde belirli özelliklere göre sınıflandırma işlemidir</a:t>
            </a:r>
            <a:r>
              <a:rPr lang="tr-TR" dirty="0" smtClean="0"/>
              <a:t> ( </a:t>
            </a:r>
            <a:r>
              <a:rPr lang="tr-TR" dirty="0" err="1" smtClean="0"/>
              <a:t>Nunnally</a:t>
            </a:r>
            <a:r>
              <a:rPr lang="tr-TR" dirty="0"/>
              <a:t> </a:t>
            </a:r>
            <a:r>
              <a:rPr lang="tr-TR" dirty="0" smtClean="0"/>
              <a:t>ve </a:t>
            </a:r>
            <a:r>
              <a:rPr lang="tr-TR" dirty="0" err="1" smtClean="0"/>
              <a:t>Berstein</a:t>
            </a:r>
            <a:r>
              <a:rPr lang="tr-TR" dirty="0" smtClean="0"/>
              <a:t>, 1994:3).</a:t>
            </a:r>
          </a:p>
          <a:p>
            <a:r>
              <a:rPr lang="tr-TR" dirty="0"/>
              <a:t> </a:t>
            </a:r>
            <a:r>
              <a:rPr lang="tr-TR" dirty="0" smtClean="0"/>
              <a:t>En kabul gören tanımıyla ölçme;</a:t>
            </a:r>
          </a:p>
          <a:p>
            <a:r>
              <a:rPr lang="tr-TR" dirty="0" smtClean="0"/>
              <a:t>‘’ </a:t>
            </a:r>
            <a:r>
              <a:rPr lang="tr-TR" i="1" dirty="0" smtClean="0"/>
              <a:t>belirli kurallara göre nesnelere, kişilere ve olgulara sayılar ve semboller atama işlemidir</a:t>
            </a:r>
            <a:r>
              <a:rPr lang="tr-TR" dirty="0" smtClean="0"/>
              <a:t> (Campbell,1928) ‘’.</a:t>
            </a:r>
          </a:p>
          <a:p>
            <a:endParaRPr lang="tr-TR" dirty="0" smtClean="0"/>
          </a:p>
          <a:p>
            <a:endParaRPr lang="tr-TR" dirty="0" smtClean="0"/>
          </a:p>
          <a:p>
            <a:endParaRPr lang="tr-TR" dirty="0"/>
          </a:p>
        </p:txBody>
      </p:sp>
    </p:spTree>
    <p:extLst>
      <p:ext uri="{BB962C8B-B14F-4D97-AF65-F5344CB8AC3E}">
        <p14:creationId xmlns:p14="http://schemas.microsoft.com/office/powerpoint/2010/main" val="41197389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Ölçme ve Ölçek (ölçüm) düzeyleri</a:t>
            </a:r>
            <a:endParaRPr lang="tr-TR" dirty="0"/>
          </a:p>
        </p:txBody>
      </p:sp>
      <p:sp>
        <p:nvSpPr>
          <p:cNvPr id="3" name="İçerik Yer Tutucusu 2"/>
          <p:cNvSpPr>
            <a:spLocks noGrp="1"/>
          </p:cNvSpPr>
          <p:nvPr>
            <p:ph idx="1"/>
          </p:nvPr>
        </p:nvSpPr>
        <p:spPr/>
        <p:txBody>
          <a:bodyPr>
            <a:normAutofit fontScale="92500" lnSpcReduction="10000"/>
          </a:bodyPr>
          <a:lstStyle/>
          <a:p>
            <a:r>
              <a:rPr lang="tr-TR" dirty="0" smtClean="0"/>
              <a:t> Nominal (sözde)</a:t>
            </a:r>
          </a:p>
          <a:p>
            <a:r>
              <a:rPr lang="tr-TR" dirty="0" err="1" smtClean="0"/>
              <a:t>Ordinal</a:t>
            </a:r>
            <a:r>
              <a:rPr lang="tr-TR" dirty="0" smtClean="0"/>
              <a:t> (Sıralı)</a:t>
            </a:r>
          </a:p>
          <a:p>
            <a:r>
              <a:rPr lang="tr-TR" dirty="0" err="1" smtClean="0"/>
              <a:t>İnterval</a:t>
            </a:r>
            <a:r>
              <a:rPr lang="tr-TR" dirty="0" smtClean="0"/>
              <a:t> (Aralıklı)</a:t>
            </a:r>
          </a:p>
          <a:p>
            <a:r>
              <a:rPr lang="tr-TR" dirty="0" err="1" smtClean="0"/>
              <a:t>Ratio</a:t>
            </a:r>
            <a:r>
              <a:rPr lang="tr-TR" dirty="0" smtClean="0"/>
              <a:t> (Oransal)</a:t>
            </a:r>
          </a:p>
          <a:p>
            <a:pPr marL="0" indent="0">
              <a:buNone/>
            </a:pPr>
            <a:endParaRPr lang="tr-TR" dirty="0"/>
          </a:p>
          <a:p>
            <a:pPr marL="0" indent="0">
              <a:buNone/>
            </a:pPr>
            <a:r>
              <a:rPr lang="tr-TR" sz="2400" dirty="0" smtClean="0"/>
              <a:t>Sözde ölçekten oranlı ölçeğe gidildikçe ölçeğin ölçme gücü (verilerin kalite düzeyi) artar.  Düşük ölçüm düzeyinde (nominal) elde edilen veriler, araştırmacıya pek fazla analiz imkanı sağlamaz.</a:t>
            </a:r>
            <a:endParaRPr lang="tr-TR" sz="2400" dirty="0"/>
          </a:p>
        </p:txBody>
      </p:sp>
    </p:spTree>
    <p:extLst>
      <p:ext uri="{BB962C8B-B14F-4D97-AF65-F5344CB8AC3E}">
        <p14:creationId xmlns:p14="http://schemas.microsoft.com/office/powerpoint/2010/main" val="42060497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5247"/>
            <a:ext cx="8229600" cy="722508"/>
          </a:xfrm>
        </p:spPr>
        <p:txBody>
          <a:bodyPr>
            <a:normAutofit fontScale="90000"/>
          </a:bodyPr>
          <a:lstStyle/>
          <a:p>
            <a:r>
              <a:rPr lang="tr-TR" dirty="0" smtClean="0"/>
              <a:t> Ölçek düzeyleri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021059251"/>
              </p:ext>
            </p:extLst>
          </p:nvPr>
        </p:nvGraphicFramePr>
        <p:xfrm>
          <a:off x="107504" y="639474"/>
          <a:ext cx="9036496" cy="4210653"/>
        </p:xfrm>
        <a:graphic>
          <a:graphicData uri="http://schemas.openxmlformats.org/drawingml/2006/table">
            <a:tbl>
              <a:tblPr firstRow="1" bandRow="1">
                <a:tableStyleId>{2D5ABB26-0587-4C30-8999-92F81FD0307C}</a:tableStyleId>
              </a:tblPr>
              <a:tblGrid>
                <a:gridCol w="1152128"/>
                <a:gridCol w="7884368"/>
              </a:tblGrid>
              <a:tr h="304800">
                <a:tc>
                  <a:txBody>
                    <a:bodyPr/>
                    <a:lstStyle/>
                    <a:p>
                      <a:r>
                        <a:rPr lang="tr-TR" sz="1500" b="1" dirty="0" smtClean="0"/>
                        <a:t>Ölçekler</a:t>
                      </a:r>
                      <a:endParaRPr lang="tr-TR" sz="1500" b="1" dirty="0"/>
                    </a:p>
                  </a:txBody>
                  <a:tcPr marT="38100" marB="381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tr-TR" sz="1500" dirty="0"/>
                    </a:p>
                  </a:txBody>
                  <a:tcPr marT="38100" marB="381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045150">
                <a:tc>
                  <a:txBody>
                    <a:bodyPr/>
                    <a:lstStyle/>
                    <a:p>
                      <a:r>
                        <a:rPr lang="tr-TR" sz="1600" b="1" dirty="0" smtClean="0"/>
                        <a:t>Nominal</a:t>
                      </a:r>
                    </a:p>
                    <a:p>
                      <a:r>
                        <a:rPr lang="tr-TR" sz="1600" b="1" dirty="0" smtClean="0"/>
                        <a:t>(</a:t>
                      </a:r>
                      <a:r>
                        <a:rPr lang="tr-TR" sz="1600" b="1" dirty="0" err="1" smtClean="0"/>
                        <a:t>sınıflayıcı</a:t>
                      </a:r>
                      <a:r>
                        <a:rPr lang="tr-TR" sz="1600" b="1" dirty="0" smtClean="0"/>
                        <a:t>-kategorik)</a:t>
                      </a:r>
                      <a:endParaRPr lang="tr-TR" sz="1600" b="1" dirty="0"/>
                    </a:p>
                  </a:txBody>
                  <a:tcPr marT="38100" marB="38100">
                    <a:lnL w="12700" cap="flat" cmpd="sng" algn="ctr">
                      <a:solidFill>
                        <a:schemeClr val="tx1"/>
                      </a:solidFill>
                      <a:prstDash val="solid"/>
                      <a:round/>
                      <a:headEnd type="none" w="med" len="med"/>
                      <a:tailEnd type="none" w="med" len="med"/>
                    </a:lnL>
                  </a:tcPr>
                </a:tc>
                <a:tc>
                  <a:txBody>
                    <a:bodyPr/>
                    <a:lstStyle/>
                    <a:p>
                      <a:r>
                        <a:rPr lang="tr-TR" sz="1500" dirty="0" smtClean="0"/>
                        <a:t>Sayılar-nesneler arasında bir ilişki</a:t>
                      </a:r>
                      <a:r>
                        <a:rPr lang="tr-TR" sz="1500" baseline="0" dirty="0" smtClean="0"/>
                        <a:t> öngörülür, nesnelerin sadece </a:t>
                      </a:r>
                      <a:r>
                        <a:rPr lang="tr-TR" sz="1500" baseline="0" dirty="0" smtClean="0"/>
                        <a:t>gruplandırıldığı. </a:t>
                      </a:r>
                      <a:r>
                        <a:rPr lang="tr-TR" sz="1500" b="1" baseline="0" dirty="0" smtClean="0"/>
                        <a:t>Sayılar ve harfler sadece  bir kimliktir. Bir üstünlük ifade etmez.</a:t>
                      </a:r>
                    </a:p>
                    <a:p>
                      <a:r>
                        <a:rPr lang="tr-TR" sz="1500" baseline="0" dirty="0" smtClean="0"/>
                        <a:t> Sadece frekans dağılımı yapılabilir.</a:t>
                      </a:r>
                    </a:p>
                    <a:p>
                      <a:r>
                        <a:rPr lang="tr-TR" sz="1500" baseline="0" dirty="0" smtClean="0"/>
                        <a:t> TC kimlik No herkeste vardır ve  nicel değil nitel büyüklüklerdir.  </a:t>
                      </a:r>
                      <a:endParaRPr lang="tr-TR" sz="1500" dirty="0"/>
                    </a:p>
                  </a:txBody>
                  <a:tcPr marT="38100" marB="38100">
                    <a:lnR w="12700" cap="flat" cmpd="sng" algn="ctr">
                      <a:solidFill>
                        <a:schemeClr val="tx1"/>
                      </a:solidFill>
                      <a:prstDash val="solid"/>
                      <a:round/>
                      <a:headEnd type="none" w="med" len="med"/>
                      <a:tailEnd type="none" w="med" len="med"/>
                    </a:lnR>
                  </a:tcPr>
                </a:tc>
              </a:tr>
              <a:tr h="1108103">
                <a:tc>
                  <a:txBody>
                    <a:bodyPr/>
                    <a:lstStyle/>
                    <a:p>
                      <a:r>
                        <a:rPr lang="tr-TR" sz="1600" b="1" dirty="0" err="1" smtClean="0"/>
                        <a:t>Ordinal</a:t>
                      </a:r>
                      <a:endParaRPr lang="tr-TR" sz="1600" b="1" dirty="0"/>
                    </a:p>
                  </a:txBody>
                  <a:tcPr marT="38100" marB="38100">
                    <a:lnL w="12700" cap="flat" cmpd="sng" algn="ctr">
                      <a:solidFill>
                        <a:schemeClr val="tx1"/>
                      </a:solidFill>
                      <a:prstDash val="solid"/>
                      <a:round/>
                      <a:headEnd type="none" w="med" len="med"/>
                      <a:tailEnd type="none" w="med" len="med"/>
                    </a:lnL>
                  </a:tcPr>
                </a:tc>
                <a:tc>
                  <a:txBody>
                    <a:bodyPr/>
                    <a:lstStyle/>
                    <a:p>
                      <a:r>
                        <a:rPr lang="tr-TR" sz="1500" dirty="0" smtClean="0"/>
                        <a:t>Bir nesnenin belirli bir özelliği</a:t>
                      </a:r>
                      <a:r>
                        <a:rPr lang="tr-TR" sz="1500" baseline="0" dirty="0" smtClean="0"/>
                        <a:t> az mı yoksa çok mu taşıdığı  söylenebilir. Nesneler arası farkın mutlak boyutu söylenemez.  </a:t>
                      </a:r>
                      <a:r>
                        <a:rPr lang="tr-TR" sz="1500" b="1" baseline="0" dirty="0" smtClean="0"/>
                        <a:t>Ölçülmek istenen  şeyler arasındaki sırayı belirler</a:t>
                      </a:r>
                      <a:r>
                        <a:rPr lang="tr-TR" sz="1500" baseline="0" dirty="0" smtClean="0"/>
                        <a:t>.  Eğitim durumu (ilköğretim, lise, üniversite, lisansüstü şeklindedir. ) </a:t>
                      </a:r>
                      <a:r>
                        <a:rPr lang="tr-TR" sz="1500" b="1" baseline="0" dirty="0" smtClean="0"/>
                        <a:t>Tercih edilen ilk üç spor ayakkabı markası…. </a:t>
                      </a:r>
                      <a:r>
                        <a:rPr lang="tr-TR" sz="1500" baseline="0" dirty="0" smtClean="0"/>
                        <a:t>(sıralama var ama fark bilinememektedir.)</a:t>
                      </a:r>
                      <a:endParaRPr lang="tr-TR" sz="1500" dirty="0"/>
                    </a:p>
                  </a:txBody>
                  <a:tcPr marT="38100" marB="38100">
                    <a:lnR w="12700" cap="flat" cmpd="sng" algn="ctr">
                      <a:solidFill>
                        <a:schemeClr val="tx1"/>
                      </a:solidFill>
                      <a:prstDash val="solid"/>
                      <a:round/>
                      <a:headEnd type="none" w="med" len="med"/>
                      <a:tailEnd type="none" w="med" len="med"/>
                    </a:lnR>
                  </a:tcPr>
                </a:tc>
              </a:tr>
              <a:tr h="990600">
                <a:tc>
                  <a:txBody>
                    <a:bodyPr/>
                    <a:lstStyle/>
                    <a:p>
                      <a:r>
                        <a:rPr lang="tr-TR" sz="1600" b="1" dirty="0" err="1" smtClean="0"/>
                        <a:t>Interval</a:t>
                      </a:r>
                      <a:endParaRPr lang="tr-TR" sz="1600" b="1" dirty="0"/>
                    </a:p>
                  </a:txBody>
                  <a:tcPr marT="38100" marB="38100">
                    <a:lnL w="12700" cap="flat" cmpd="sng" algn="ctr">
                      <a:solidFill>
                        <a:schemeClr val="tx1"/>
                      </a:solidFill>
                      <a:prstDash val="solid"/>
                      <a:round/>
                      <a:headEnd type="none" w="med" len="med"/>
                      <a:tailEnd type="none" w="med" len="med"/>
                    </a:lnL>
                  </a:tcPr>
                </a:tc>
                <a:tc>
                  <a:txBody>
                    <a:bodyPr/>
                    <a:lstStyle/>
                    <a:p>
                      <a:r>
                        <a:rPr lang="tr-TR" sz="1500" dirty="0" smtClean="0"/>
                        <a:t> </a:t>
                      </a:r>
                      <a:r>
                        <a:rPr lang="tr-TR" sz="1500" b="1" i="1" dirty="0" smtClean="0"/>
                        <a:t>eşit aralıklı ölçüm düzeyinde nesnelerin  sıralanmasında sayısal olarak </a:t>
                      </a:r>
                      <a:r>
                        <a:rPr lang="tr-TR" sz="1500" b="1" i="1" dirty="0" smtClean="0"/>
                        <a:t>değerlendirilir</a:t>
                      </a:r>
                      <a:r>
                        <a:rPr lang="tr-TR" sz="1500" baseline="0" dirty="0" smtClean="0"/>
                        <a:t>.  </a:t>
                      </a:r>
                      <a:r>
                        <a:rPr lang="tr-TR" sz="1500" baseline="0" dirty="0" smtClean="0"/>
                        <a:t>1-2 ve 6-7 arası fark eşit sayılmaktadır. (</a:t>
                      </a:r>
                      <a:r>
                        <a:rPr lang="tr-TR" sz="1500" baseline="0" dirty="0" err="1" smtClean="0"/>
                        <a:t>Likert</a:t>
                      </a:r>
                      <a:r>
                        <a:rPr lang="tr-TR" sz="1500" baseline="0" dirty="0" smtClean="0"/>
                        <a:t>, semantik farklılıklar, ölçeği) </a:t>
                      </a:r>
                      <a:r>
                        <a:rPr lang="tr-TR" sz="1500" baseline="0" dirty="0" err="1" smtClean="0"/>
                        <a:t>Ordinal</a:t>
                      </a:r>
                      <a:r>
                        <a:rPr lang="tr-TR" sz="1500" baseline="0" dirty="0" smtClean="0"/>
                        <a:t> ölçeğin tüm özelliklerini taşır.</a:t>
                      </a:r>
                      <a:endParaRPr lang="tr-TR" sz="1500" dirty="0"/>
                    </a:p>
                  </a:txBody>
                  <a:tcPr marT="38100" marB="38100">
                    <a:lnR w="12700" cap="flat" cmpd="sng" algn="ctr">
                      <a:solidFill>
                        <a:schemeClr val="tx1"/>
                      </a:solidFill>
                      <a:prstDash val="solid"/>
                      <a:round/>
                      <a:headEnd type="none" w="med" len="med"/>
                      <a:tailEnd type="none" w="med" len="med"/>
                    </a:lnR>
                  </a:tcPr>
                </a:tc>
              </a:tr>
              <a:tr h="762000">
                <a:tc>
                  <a:txBody>
                    <a:bodyPr/>
                    <a:lstStyle/>
                    <a:p>
                      <a:r>
                        <a:rPr lang="tr-TR" sz="1600" b="1" dirty="0" smtClean="0"/>
                        <a:t>Oranlı</a:t>
                      </a:r>
                      <a:endParaRPr lang="tr-TR" sz="1600" b="1" dirty="0"/>
                    </a:p>
                  </a:txBody>
                  <a:tcPr marT="38100" marB="3810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tr-TR" sz="1500" dirty="0" smtClean="0"/>
                        <a:t>Daha önceki üç ölçeğin özelliklerini taşımakla birlikte</a:t>
                      </a:r>
                      <a:r>
                        <a:rPr lang="tr-TR" sz="1500" b="1" dirty="0" smtClean="0"/>
                        <a:t>,  mutlak sıfır noktası vardır.   </a:t>
                      </a:r>
                      <a:r>
                        <a:rPr lang="tr-TR" sz="1500" dirty="0" smtClean="0"/>
                        <a:t>Büyüklükler arası bir oran</a:t>
                      </a:r>
                      <a:r>
                        <a:rPr lang="tr-TR" sz="1500" baseline="0" dirty="0" smtClean="0"/>
                        <a:t> söz </a:t>
                      </a:r>
                      <a:r>
                        <a:rPr lang="tr-TR" sz="1500" baseline="0" dirty="0" smtClean="0"/>
                        <a:t>konusudur. </a:t>
                      </a:r>
                      <a:r>
                        <a:rPr lang="tr-TR" sz="1500" dirty="0" smtClean="0"/>
                        <a:t>Kaç</a:t>
                      </a:r>
                      <a:r>
                        <a:rPr lang="tr-TR" sz="1500" baseline="0" dirty="0" smtClean="0"/>
                        <a:t> çocuğunuz var? Yaşadığınız şehirde kaç süpermarket var? Yıllık cironuz ne kadardır?</a:t>
                      </a:r>
                      <a:endParaRPr lang="tr-TR" sz="1500" dirty="0"/>
                    </a:p>
                  </a:txBody>
                  <a:tcPr marT="38100" marB="3810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81075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Ölçek türleri</a:t>
            </a:r>
            <a:endParaRPr lang="tr-TR" dirty="0"/>
          </a:p>
        </p:txBody>
      </p:sp>
      <p:sp>
        <p:nvSpPr>
          <p:cNvPr id="3" name="İçerik Yer Tutucusu 2"/>
          <p:cNvSpPr>
            <a:spLocks noGrp="1"/>
          </p:cNvSpPr>
          <p:nvPr>
            <p:ph idx="1"/>
          </p:nvPr>
        </p:nvSpPr>
        <p:spPr/>
        <p:txBody>
          <a:bodyPr/>
          <a:lstStyle/>
          <a:p>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58185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Sürekli ölçekler</a:t>
            </a:r>
            <a:endParaRPr lang="tr-TR" b="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477347"/>
            <a:ext cx="7632848" cy="3780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9450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7170" name="Picture 2" descr="sürekli ölçekle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108" y="337219"/>
            <a:ext cx="8193308" cy="5120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2682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r>
              <a:rPr lang="tr-TR" b="1" dirty="0" smtClean="0"/>
              <a:t>Tekli ölçekler</a:t>
            </a:r>
            <a:endParaRPr lang="tr-TR" b="1" dirty="0"/>
          </a:p>
        </p:txBody>
      </p:sp>
      <p:sp>
        <p:nvSpPr>
          <p:cNvPr id="3" name="İçerik Yer Tutucusu 2"/>
          <p:cNvSpPr>
            <a:spLocks noGrp="1"/>
          </p:cNvSpPr>
          <p:nvPr>
            <p:ph idx="1"/>
          </p:nvPr>
        </p:nvSpPr>
        <p:spPr/>
        <p:txBody>
          <a:bodyPr>
            <a:normAutofit fontScale="92500" lnSpcReduction="20000"/>
          </a:bodyPr>
          <a:lstStyle/>
          <a:p>
            <a:r>
              <a:rPr lang="tr-TR" dirty="0" smtClean="0"/>
              <a:t>Sosyal bilimlerde özellikle pazarlama araştırmalarında sıklıkla kullanılır. Araştırmacı, ölçmek istediği şeyi tek bir soru ile ölçer.</a:t>
            </a:r>
          </a:p>
          <a:p>
            <a:pPr marL="514350" indent="-514350">
              <a:buAutoNum type="arabicPeriod"/>
            </a:pPr>
            <a:r>
              <a:rPr lang="tr-TR" dirty="0" smtClean="0"/>
              <a:t>Liste</a:t>
            </a:r>
          </a:p>
          <a:p>
            <a:pPr marL="514350" indent="-514350">
              <a:buAutoNum type="arabicPeriod"/>
            </a:pPr>
            <a:r>
              <a:rPr lang="tr-TR" dirty="0" smtClean="0"/>
              <a:t>Kategorili</a:t>
            </a:r>
          </a:p>
          <a:p>
            <a:pPr marL="514350" indent="-514350">
              <a:buAutoNum type="arabicPeriod"/>
            </a:pPr>
            <a:r>
              <a:rPr lang="tr-TR" dirty="0" smtClean="0"/>
              <a:t>Sabit toplam</a:t>
            </a:r>
          </a:p>
          <a:p>
            <a:pPr marL="514350" indent="-514350">
              <a:buAutoNum type="arabicPeriod"/>
            </a:pPr>
            <a:r>
              <a:rPr lang="tr-TR" dirty="0" smtClean="0"/>
              <a:t>Grafiksel-şekilsel</a:t>
            </a:r>
          </a:p>
          <a:p>
            <a:pPr marL="514350" indent="-514350">
              <a:buAutoNum type="arabicPeriod"/>
            </a:pPr>
            <a:r>
              <a:rPr lang="tr-TR" dirty="0" smtClean="0"/>
              <a:t>Eşli-karşılaştırma ölçeği çeşitleri vardır.</a:t>
            </a:r>
          </a:p>
        </p:txBody>
      </p:sp>
    </p:spTree>
    <p:extLst>
      <p:ext uri="{BB962C8B-B14F-4D97-AF65-F5344CB8AC3E}">
        <p14:creationId xmlns:p14="http://schemas.microsoft.com/office/powerpoint/2010/main" val="36108147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ekli ölçekle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0"/>
            <a:ext cx="4748065" cy="307822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tekli ölçekler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97527"/>
            <a:ext cx="4573425" cy="2617473"/>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538" y="0"/>
            <a:ext cx="4576463" cy="3097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215" y="3078226"/>
            <a:ext cx="3930797" cy="1419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3937620"/>
            <a:ext cx="4795517" cy="1424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9292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Neden örneklem seçilir?</a:t>
            </a:r>
            <a:endParaRPr lang="en-US" dirty="0"/>
          </a:p>
        </p:txBody>
      </p:sp>
      <p:sp>
        <p:nvSpPr>
          <p:cNvPr id="3" name="Content Placeholder 2"/>
          <p:cNvSpPr>
            <a:spLocks noGrp="1"/>
          </p:cNvSpPr>
          <p:nvPr>
            <p:ph idx="1"/>
          </p:nvPr>
        </p:nvSpPr>
        <p:spPr/>
        <p:txBody>
          <a:bodyPr/>
          <a:lstStyle/>
          <a:p>
            <a:r>
              <a:rPr lang="tr-TR" dirty="0" smtClean="0"/>
              <a:t>Zaman</a:t>
            </a:r>
          </a:p>
          <a:p>
            <a:r>
              <a:rPr lang="tr-TR" dirty="0" smtClean="0"/>
              <a:t>Maliyet</a:t>
            </a:r>
          </a:p>
          <a:p>
            <a:r>
              <a:rPr lang="tr-TR" dirty="0" smtClean="0"/>
              <a:t>Emek</a:t>
            </a:r>
          </a:p>
          <a:p>
            <a:r>
              <a:rPr lang="tr-TR" dirty="0" smtClean="0"/>
              <a:t>Ahlaki nedenler</a:t>
            </a:r>
          </a:p>
          <a:p>
            <a:endParaRPr lang="tr-TR" dirty="0"/>
          </a:p>
          <a:p>
            <a:r>
              <a:rPr lang="tr-TR" dirty="0" smtClean="0"/>
              <a:t> Kan tahlili...</a:t>
            </a:r>
            <a:endParaRPr lang="en-US" dirty="0"/>
          </a:p>
        </p:txBody>
      </p:sp>
    </p:spTree>
    <p:extLst>
      <p:ext uri="{BB962C8B-B14F-4D97-AF65-F5344CB8AC3E}">
        <p14:creationId xmlns:p14="http://schemas.microsoft.com/office/powerpoint/2010/main" val="33367880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Çoklu Ölçekler</a:t>
            </a:r>
            <a:endParaRPr lang="tr-TR" b="1" dirty="0"/>
          </a:p>
        </p:txBody>
      </p:sp>
      <p:sp>
        <p:nvSpPr>
          <p:cNvPr id="3" name="İçerik Yer Tutucusu 2"/>
          <p:cNvSpPr>
            <a:spLocks noGrp="1"/>
          </p:cNvSpPr>
          <p:nvPr>
            <p:ph idx="1"/>
          </p:nvPr>
        </p:nvSpPr>
        <p:spPr/>
        <p:txBody>
          <a:bodyPr>
            <a:normAutofit fontScale="85000" lnSpcReduction="10000"/>
          </a:bodyPr>
          <a:lstStyle/>
          <a:p>
            <a:pPr marL="0" indent="0">
              <a:buNone/>
            </a:pPr>
            <a:r>
              <a:rPr lang="tr-TR" dirty="0" smtClean="0"/>
              <a:t>En temel ayırım noktası, ölçüm merkezinde neyi temel aldığıdır. Kişi, konu ya da her ikisi de merkezde olabilir.</a:t>
            </a:r>
          </a:p>
          <a:p>
            <a:pPr marL="0" indent="0">
              <a:buNone/>
            </a:pPr>
            <a:r>
              <a:rPr lang="tr-TR" dirty="0"/>
              <a:t> </a:t>
            </a:r>
            <a:r>
              <a:rPr lang="tr-TR" dirty="0" smtClean="0"/>
              <a:t>Başlıca çok maddeli ölçekler;</a:t>
            </a:r>
          </a:p>
          <a:p>
            <a:pPr>
              <a:buFont typeface="Wingdings" panose="05000000000000000000" pitchFamily="2" charset="2"/>
              <a:buChar char="§"/>
            </a:pPr>
            <a:r>
              <a:rPr lang="tr-TR" dirty="0" err="1" smtClean="0"/>
              <a:t>Thurstone</a:t>
            </a:r>
            <a:endParaRPr lang="tr-TR" dirty="0" smtClean="0"/>
          </a:p>
          <a:p>
            <a:pPr>
              <a:buFont typeface="Wingdings" panose="05000000000000000000" pitchFamily="2" charset="2"/>
              <a:buChar char="§"/>
            </a:pPr>
            <a:r>
              <a:rPr lang="tr-TR" dirty="0" err="1" smtClean="0"/>
              <a:t>Guttman</a:t>
            </a:r>
            <a:endParaRPr lang="tr-TR" dirty="0" smtClean="0"/>
          </a:p>
          <a:p>
            <a:pPr>
              <a:buFont typeface="Wingdings" panose="05000000000000000000" pitchFamily="2" charset="2"/>
              <a:buChar char="§"/>
            </a:pPr>
            <a:r>
              <a:rPr lang="tr-TR" dirty="0" err="1" smtClean="0"/>
              <a:t>Likert</a:t>
            </a:r>
            <a:endParaRPr lang="tr-TR" dirty="0" smtClean="0"/>
          </a:p>
          <a:p>
            <a:pPr>
              <a:buFont typeface="Wingdings" panose="05000000000000000000" pitchFamily="2" charset="2"/>
              <a:buChar char="§"/>
            </a:pPr>
            <a:r>
              <a:rPr lang="tr-TR" dirty="0" err="1" smtClean="0"/>
              <a:t>Osgood</a:t>
            </a:r>
            <a:r>
              <a:rPr lang="tr-TR" dirty="0" smtClean="0"/>
              <a:t> (semantik farklar)</a:t>
            </a:r>
          </a:p>
          <a:p>
            <a:pPr>
              <a:buFont typeface="Wingdings" panose="05000000000000000000" pitchFamily="2" charset="2"/>
              <a:buChar char="§"/>
            </a:pPr>
            <a:r>
              <a:rPr lang="tr-TR" dirty="0" err="1" smtClean="0"/>
              <a:t>Stapel</a:t>
            </a:r>
            <a:endParaRPr lang="tr-TR" dirty="0" smtClean="0"/>
          </a:p>
          <a:p>
            <a:pPr marL="0" indent="0">
              <a:buNone/>
            </a:pPr>
            <a:endParaRPr lang="tr-TR" dirty="0"/>
          </a:p>
        </p:txBody>
      </p:sp>
    </p:spTree>
    <p:extLst>
      <p:ext uri="{BB962C8B-B14F-4D97-AF65-F5344CB8AC3E}">
        <p14:creationId xmlns:p14="http://schemas.microsoft.com/office/powerpoint/2010/main" val="4607095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Çoklu Ölçekler (çok maddeli)</a:t>
            </a:r>
            <a:endParaRPr lang="tr-TR"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057300"/>
            <a:ext cx="5868144" cy="3771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4519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Semantik Farklılıklar Ölçeği</a:t>
            </a:r>
            <a:endParaRPr lang="tr-TR" b="1"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2270" y="1297327"/>
            <a:ext cx="6034617" cy="3771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etin kutusu 3"/>
          <p:cNvSpPr txBox="1"/>
          <p:nvPr/>
        </p:nvSpPr>
        <p:spPr>
          <a:xfrm>
            <a:off x="1259632" y="3937620"/>
            <a:ext cx="4824536" cy="369332"/>
          </a:xfrm>
          <a:prstGeom prst="rect">
            <a:avLst/>
          </a:prstGeom>
          <a:noFill/>
        </p:spPr>
        <p:txBody>
          <a:bodyPr wrap="square" rtlCol="0">
            <a:spAutoFit/>
          </a:bodyPr>
          <a:lstStyle/>
          <a:p>
            <a:r>
              <a:rPr lang="tr-TR" dirty="0" smtClean="0"/>
              <a:t>-3,+3 aralığında 1-7 aralığında ölçeklendirilebilir. </a:t>
            </a:r>
            <a:endParaRPr lang="tr-TR" dirty="0"/>
          </a:p>
        </p:txBody>
      </p:sp>
    </p:spTree>
    <p:extLst>
      <p:ext uri="{BB962C8B-B14F-4D97-AF65-F5344CB8AC3E}">
        <p14:creationId xmlns:p14="http://schemas.microsoft.com/office/powerpoint/2010/main" val="35848952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err="1" smtClean="0"/>
              <a:t>Stapel</a:t>
            </a:r>
            <a:r>
              <a:rPr lang="tr-TR" b="1" dirty="0" smtClean="0"/>
              <a:t> ölçek</a:t>
            </a:r>
            <a:endParaRPr lang="tr-TR"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9010126"/>
              </p:ext>
            </p:extLst>
          </p:nvPr>
        </p:nvGraphicFramePr>
        <p:xfrm>
          <a:off x="1979712" y="1477347"/>
          <a:ext cx="5328592" cy="2760307"/>
        </p:xfrm>
        <a:graphic>
          <a:graphicData uri="http://schemas.openxmlformats.org/drawingml/2006/table">
            <a:tbl>
              <a:tblPr firstRow="1" firstCol="1" bandRow="1"/>
              <a:tblGrid>
                <a:gridCol w="5328592"/>
              </a:tblGrid>
              <a:tr h="2760307">
                <a:tc>
                  <a:txBody>
                    <a:bodyPr/>
                    <a:lstStyle/>
                    <a:p>
                      <a:pPr>
                        <a:lnSpc>
                          <a:spcPct val="115000"/>
                        </a:lnSpc>
                        <a:spcAft>
                          <a:spcPts val="0"/>
                        </a:spcAft>
                      </a:pPr>
                      <a:r>
                        <a:rPr lang="en-US" sz="1300" b="1" dirty="0">
                          <a:effectLst/>
                          <a:latin typeface="Calibri"/>
                          <a:ea typeface="Calibri"/>
                          <a:cs typeface="Times New Roman"/>
                        </a:rPr>
                        <a:t>Volvo </a:t>
                      </a:r>
                      <a:r>
                        <a:rPr lang="en-US" sz="1300" b="1" dirty="0" err="1">
                          <a:effectLst/>
                          <a:latin typeface="Calibri"/>
                          <a:ea typeface="Calibri"/>
                          <a:cs typeface="Times New Roman"/>
                        </a:rPr>
                        <a:t>marka</a:t>
                      </a:r>
                      <a:r>
                        <a:rPr lang="en-US" sz="1300" b="1" dirty="0">
                          <a:effectLst/>
                          <a:latin typeface="Calibri"/>
                          <a:ea typeface="Calibri"/>
                          <a:cs typeface="Times New Roman"/>
                        </a:rPr>
                        <a:t> </a:t>
                      </a:r>
                      <a:r>
                        <a:rPr lang="en-US" sz="1300" b="1" dirty="0" err="1">
                          <a:effectLst/>
                          <a:latin typeface="Calibri"/>
                          <a:ea typeface="Calibri"/>
                          <a:cs typeface="Times New Roman"/>
                        </a:rPr>
                        <a:t>otomobiller</a:t>
                      </a:r>
                      <a:r>
                        <a:rPr lang="en-US" sz="1300" b="1" dirty="0">
                          <a:effectLst/>
                          <a:latin typeface="Calibri"/>
                          <a:ea typeface="Calibri"/>
                          <a:cs typeface="Times New Roman"/>
                        </a:rPr>
                        <a:t> </a:t>
                      </a:r>
                      <a:r>
                        <a:rPr lang="en-US" sz="1300" b="1" dirty="0" err="1">
                          <a:effectLst/>
                          <a:latin typeface="Calibri"/>
                          <a:ea typeface="Calibri"/>
                          <a:cs typeface="Times New Roman"/>
                        </a:rPr>
                        <a:t>hakkında</a:t>
                      </a:r>
                      <a:r>
                        <a:rPr lang="en-US" sz="1300" b="1" dirty="0">
                          <a:effectLst/>
                          <a:latin typeface="Calibri"/>
                          <a:ea typeface="Calibri"/>
                          <a:cs typeface="Times New Roman"/>
                        </a:rPr>
                        <a:t> ne </a:t>
                      </a:r>
                      <a:r>
                        <a:rPr lang="en-US" sz="1300" b="1" dirty="0" err="1">
                          <a:effectLst/>
                          <a:latin typeface="Calibri"/>
                          <a:ea typeface="Calibri"/>
                          <a:cs typeface="Times New Roman"/>
                        </a:rPr>
                        <a:t>düşünüyorsunuz</a:t>
                      </a:r>
                      <a:r>
                        <a:rPr lang="en-US" sz="1300" dirty="0" smtClean="0">
                          <a:effectLst/>
                          <a:latin typeface="Calibri"/>
                          <a:ea typeface="Calibri"/>
                          <a:cs typeface="Times New Roman"/>
                        </a:rPr>
                        <a:t>?</a:t>
                      </a:r>
                      <a:endParaRPr lang="tr-TR" sz="1300" dirty="0" smtClean="0">
                        <a:effectLst/>
                        <a:latin typeface="Calibri"/>
                        <a:ea typeface="Calibri"/>
                        <a:cs typeface="Times New Roman"/>
                      </a:endParaRPr>
                    </a:p>
                    <a:p>
                      <a:pPr>
                        <a:lnSpc>
                          <a:spcPct val="115000"/>
                        </a:lnSpc>
                        <a:spcAft>
                          <a:spcPts val="0"/>
                        </a:spcAft>
                      </a:pPr>
                      <a:endParaRPr lang="tr-TR" sz="1300" dirty="0" smtClean="0">
                        <a:effectLst/>
                        <a:latin typeface="Calibri"/>
                        <a:ea typeface="Calibri"/>
                        <a:cs typeface="Times New Roman"/>
                      </a:endParaRPr>
                    </a:p>
                    <a:p>
                      <a:pPr>
                        <a:lnSpc>
                          <a:spcPct val="115000"/>
                        </a:lnSpc>
                        <a:spcAft>
                          <a:spcPts val="0"/>
                        </a:spcAft>
                      </a:pPr>
                      <a:endParaRPr lang="tr-TR" sz="1300" dirty="0">
                        <a:effectLst/>
                        <a:latin typeface="Calibri"/>
                        <a:ea typeface="Calibri"/>
                        <a:cs typeface="Times New Roman"/>
                      </a:endParaRPr>
                    </a:p>
                    <a:p>
                      <a:pPr>
                        <a:lnSpc>
                          <a:spcPct val="115000"/>
                        </a:lnSpc>
                        <a:spcAft>
                          <a:spcPts val="0"/>
                        </a:spcAft>
                      </a:pPr>
                      <a:r>
                        <a:rPr lang="en-US" sz="1500" dirty="0">
                          <a:effectLst/>
                          <a:latin typeface="Calibri"/>
                          <a:ea typeface="Calibri"/>
                          <a:cs typeface="Times New Roman"/>
                        </a:rPr>
                        <a:t>+3                                        +3                                    +3</a:t>
                      </a:r>
                      <a:endParaRPr lang="tr-TR" sz="1500" dirty="0">
                        <a:effectLst/>
                        <a:latin typeface="Calibri"/>
                        <a:ea typeface="Calibri"/>
                        <a:cs typeface="Times New Roman"/>
                      </a:endParaRPr>
                    </a:p>
                    <a:p>
                      <a:pPr>
                        <a:lnSpc>
                          <a:spcPct val="115000"/>
                        </a:lnSpc>
                        <a:spcAft>
                          <a:spcPts val="0"/>
                        </a:spcAft>
                      </a:pPr>
                      <a:r>
                        <a:rPr lang="en-US" sz="1500" dirty="0">
                          <a:effectLst/>
                          <a:latin typeface="Calibri"/>
                          <a:ea typeface="Calibri"/>
                          <a:cs typeface="Times New Roman"/>
                        </a:rPr>
                        <a:t>+2                                        +2                                    +2</a:t>
                      </a:r>
                      <a:endParaRPr lang="tr-TR" sz="1500" dirty="0">
                        <a:effectLst/>
                        <a:latin typeface="Calibri"/>
                        <a:ea typeface="Calibri"/>
                        <a:cs typeface="Times New Roman"/>
                      </a:endParaRPr>
                    </a:p>
                    <a:p>
                      <a:pPr>
                        <a:lnSpc>
                          <a:spcPct val="115000"/>
                        </a:lnSpc>
                        <a:spcAft>
                          <a:spcPts val="0"/>
                        </a:spcAft>
                      </a:pPr>
                      <a:r>
                        <a:rPr lang="en-US" sz="1500" dirty="0">
                          <a:effectLst/>
                          <a:latin typeface="Calibri"/>
                          <a:ea typeface="Calibri"/>
                          <a:cs typeface="Times New Roman"/>
                        </a:rPr>
                        <a:t>+1                                        +1                                    +1</a:t>
                      </a:r>
                      <a:endParaRPr lang="tr-TR" sz="1500" dirty="0">
                        <a:effectLst/>
                        <a:latin typeface="Calibri"/>
                        <a:ea typeface="Calibri"/>
                        <a:cs typeface="Times New Roman"/>
                      </a:endParaRPr>
                    </a:p>
                    <a:p>
                      <a:pPr>
                        <a:lnSpc>
                          <a:spcPct val="115000"/>
                        </a:lnSpc>
                        <a:spcAft>
                          <a:spcPts val="0"/>
                        </a:spcAft>
                      </a:pPr>
                      <a:r>
                        <a:rPr lang="en-US" sz="1500" dirty="0" err="1">
                          <a:effectLst/>
                          <a:latin typeface="Calibri"/>
                          <a:ea typeface="Calibri"/>
                          <a:cs typeface="Times New Roman"/>
                        </a:rPr>
                        <a:t>Hızlı</a:t>
                      </a:r>
                      <a:r>
                        <a:rPr lang="en-US" sz="1500" dirty="0">
                          <a:effectLst/>
                          <a:latin typeface="Calibri"/>
                          <a:ea typeface="Calibri"/>
                          <a:cs typeface="Times New Roman"/>
                        </a:rPr>
                        <a:t>                            </a:t>
                      </a:r>
                      <a:r>
                        <a:rPr lang="en-US" sz="1500" dirty="0" smtClean="0">
                          <a:effectLst/>
                          <a:latin typeface="Calibri"/>
                          <a:ea typeface="Calibri"/>
                          <a:cs typeface="Times New Roman"/>
                        </a:rPr>
                        <a:t> </a:t>
                      </a:r>
                      <a:r>
                        <a:rPr lang="tr-TR" sz="1500" dirty="0" smtClean="0">
                          <a:effectLst/>
                          <a:latin typeface="Calibri"/>
                          <a:ea typeface="Calibri"/>
                          <a:cs typeface="Times New Roman"/>
                        </a:rPr>
                        <a:t>   </a:t>
                      </a:r>
                      <a:r>
                        <a:rPr lang="en-US" sz="1500" dirty="0" smtClean="0">
                          <a:effectLst/>
                          <a:latin typeface="Calibri"/>
                          <a:ea typeface="Calibri"/>
                          <a:cs typeface="Times New Roman"/>
                        </a:rPr>
                        <a:t> </a:t>
                      </a:r>
                      <a:r>
                        <a:rPr lang="en-US" sz="1500" dirty="0" err="1">
                          <a:effectLst/>
                          <a:latin typeface="Calibri"/>
                          <a:ea typeface="Calibri"/>
                          <a:cs typeface="Times New Roman"/>
                        </a:rPr>
                        <a:t>Pahalı</a:t>
                      </a:r>
                      <a:r>
                        <a:rPr lang="en-US" sz="1500" dirty="0">
                          <a:effectLst/>
                          <a:latin typeface="Calibri"/>
                          <a:ea typeface="Calibri"/>
                          <a:cs typeface="Times New Roman"/>
                        </a:rPr>
                        <a:t>             </a:t>
                      </a:r>
                      <a:r>
                        <a:rPr lang="en-US" sz="1500" dirty="0" smtClean="0">
                          <a:effectLst/>
                          <a:latin typeface="Calibri"/>
                          <a:ea typeface="Calibri"/>
                          <a:cs typeface="Times New Roman"/>
                        </a:rPr>
                        <a:t>           </a:t>
                      </a:r>
                      <a:r>
                        <a:rPr lang="en-US" sz="1500" dirty="0" err="1" smtClean="0">
                          <a:effectLst/>
                          <a:latin typeface="Calibri"/>
                          <a:ea typeface="Calibri"/>
                          <a:cs typeface="Times New Roman"/>
                        </a:rPr>
                        <a:t>Güvenli</a:t>
                      </a:r>
                      <a:endParaRPr lang="tr-TR" sz="1500" dirty="0">
                        <a:effectLst/>
                        <a:latin typeface="Calibri"/>
                        <a:ea typeface="Calibri"/>
                        <a:cs typeface="Times New Roman"/>
                      </a:endParaRPr>
                    </a:p>
                    <a:p>
                      <a:pPr>
                        <a:lnSpc>
                          <a:spcPct val="115000"/>
                        </a:lnSpc>
                        <a:spcAft>
                          <a:spcPts val="0"/>
                        </a:spcAft>
                      </a:pPr>
                      <a:r>
                        <a:rPr lang="en-US" sz="1500" dirty="0">
                          <a:effectLst/>
                          <a:latin typeface="Calibri"/>
                          <a:ea typeface="Calibri"/>
                          <a:cs typeface="Times New Roman"/>
                        </a:rPr>
                        <a:t>-1                                        -1                                      -1</a:t>
                      </a:r>
                      <a:endParaRPr lang="tr-TR" sz="1500" dirty="0">
                        <a:effectLst/>
                        <a:latin typeface="Calibri"/>
                        <a:ea typeface="Calibri"/>
                        <a:cs typeface="Times New Roman"/>
                      </a:endParaRPr>
                    </a:p>
                    <a:p>
                      <a:pPr>
                        <a:lnSpc>
                          <a:spcPct val="115000"/>
                        </a:lnSpc>
                        <a:spcAft>
                          <a:spcPts val="0"/>
                        </a:spcAft>
                      </a:pPr>
                      <a:r>
                        <a:rPr lang="en-US" sz="1500" dirty="0">
                          <a:effectLst/>
                          <a:latin typeface="Calibri"/>
                          <a:ea typeface="Calibri"/>
                          <a:cs typeface="Times New Roman"/>
                        </a:rPr>
                        <a:t>-2                                        -2                                      -2</a:t>
                      </a:r>
                      <a:endParaRPr lang="tr-TR" sz="1500" dirty="0">
                        <a:effectLst/>
                        <a:latin typeface="Calibri"/>
                        <a:ea typeface="Calibri"/>
                        <a:cs typeface="Times New Roman"/>
                      </a:endParaRPr>
                    </a:p>
                    <a:p>
                      <a:pPr>
                        <a:lnSpc>
                          <a:spcPct val="115000"/>
                        </a:lnSpc>
                        <a:spcAft>
                          <a:spcPts val="0"/>
                        </a:spcAft>
                      </a:pPr>
                      <a:r>
                        <a:rPr lang="en-US" sz="1500" dirty="0">
                          <a:effectLst/>
                          <a:latin typeface="Calibri"/>
                          <a:ea typeface="Calibri"/>
                          <a:cs typeface="Times New Roman"/>
                        </a:rPr>
                        <a:t>-3                                        -3                                      -3</a:t>
                      </a:r>
                      <a:endParaRPr lang="tr-TR" sz="15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61644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t>Ölçeklerin uygulanmasında dikkat edilmesi gereken hususlar</a:t>
            </a:r>
            <a:endParaRPr lang="tr-TR" b="1" dirty="0"/>
          </a:p>
        </p:txBody>
      </p:sp>
      <p:sp>
        <p:nvSpPr>
          <p:cNvPr id="3" name="İçerik Yer Tutucusu 2"/>
          <p:cNvSpPr>
            <a:spLocks noGrp="1"/>
          </p:cNvSpPr>
          <p:nvPr>
            <p:ph idx="1"/>
          </p:nvPr>
        </p:nvSpPr>
        <p:spPr/>
        <p:txBody>
          <a:bodyPr>
            <a:normAutofit fontScale="62500" lnSpcReduction="20000"/>
          </a:bodyPr>
          <a:lstStyle/>
          <a:p>
            <a:r>
              <a:rPr lang="tr-TR" dirty="0" smtClean="0"/>
              <a:t>Kategori çakışması ( 19-29; 29-39 )</a:t>
            </a:r>
          </a:p>
          <a:p>
            <a:r>
              <a:rPr lang="tr-TR" dirty="0" err="1" smtClean="0"/>
              <a:t>Anlaşılabilirlik</a:t>
            </a:r>
            <a:r>
              <a:rPr lang="tr-TR" dirty="0" smtClean="0"/>
              <a:t> (net ve anlaşılır ifade)</a:t>
            </a:r>
          </a:p>
          <a:p>
            <a:r>
              <a:rPr lang="tr-TR" dirty="0" smtClean="0"/>
              <a:t>Önyargıdan uzaklaştırma</a:t>
            </a:r>
          </a:p>
          <a:p>
            <a:r>
              <a:rPr lang="tr-TR" dirty="0" smtClean="0"/>
              <a:t>Kategori sayısı</a:t>
            </a:r>
          </a:p>
          <a:p>
            <a:r>
              <a:rPr lang="tr-TR" dirty="0" smtClean="0"/>
              <a:t>Farklı yargılara yer verme ( x marka ekonomik ve kalitelidir!)</a:t>
            </a:r>
          </a:p>
          <a:p>
            <a:r>
              <a:rPr lang="tr-TR" dirty="0" smtClean="0"/>
              <a:t>Dengeli ifade sayısı</a:t>
            </a:r>
          </a:p>
          <a:p>
            <a:r>
              <a:rPr lang="tr-TR" dirty="0"/>
              <a:t> </a:t>
            </a:r>
            <a:r>
              <a:rPr lang="tr-TR" dirty="0" smtClean="0"/>
              <a:t>dengeli kategori sayısı (olumlu ve olumsuz kategori sayısı)</a:t>
            </a:r>
          </a:p>
          <a:p>
            <a:r>
              <a:rPr lang="tr-TR" dirty="0" smtClean="0"/>
              <a:t>Tek ve çift kategoriler</a:t>
            </a:r>
          </a:p>
          <a:p>
            <a:r>
              <a:rPr lang="tr-TR" dirty="0" err="1" smtClean="0"/>
              <a:t>Fikirsizlik</a:t>
            </a:r>
            <a:r>
              <a:rPr lang="tr-TR" dirty="0" smtClean="0"/>
              <a:t> durumu- fikrim yok seçeneği çıkarılırsa (zorlanmış ölçek olur)</a:t>
            </a:r>
          </a:p>
          <a:p>
            <a:r>
              <a:rPr lang="tr-TR" dirty="0" smtClean="0"/>
              <a:t>Fikrim yok var ise (0) olarak kodlanmalıdır NKNK ile aynı tutulmamalıdır.</a:t>
            </a:r>
            <a:endParaRPr lang="tr-TR" dirty="0"/>
          </a:p>
        </p:txBody>
      </p:sp>
    </p:spTree>
    <p:extLst>
      <p:ext uri="{BB962C8B-B14F-4D97-AF65-F5344CB8AC3E}">
        <p14:creationId xmlns:p14="http://schemas.microsoft.com/office/powerpoint/2010/main" val="37489137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28789" y="277213"/>
            <a:ext cx="8229600" cy="952500"/>
          </a:xfrm>
        </p:spPr>
        <p:txBody>
          <a:bodyPr>
            <a:normAutofit fontScale="90000"/>
          </a:bodyPr>
          <a:lstStyle/>
          <a:p>
            <a:r>
              <a:rPr lang="tr-TR" dirty="0" smtClean="0"/>
              <a:t> </a:t>
            </a:r>
            <a:r>
              <a:rPr lang="tr-TR" b="1" dirty="0" smtClean="0"/>
              <a:t>Yabancı kaynaklı ölçeklerden çevirilerde karşılaşılan bazı sorunlar</a:t>
            </a:r>
            <a:endParaRPr lang="tr-TR" b="1" dirty="0"/>
          </a:p>
        </p:txBody>
      </p:sp>
      <p:sp>
        <p:nvSpPr>
          <p:cNvPr id="3" name="İçerik Yer Tutucusu 2"/>
          <p:cNvSpPr>
            <a:spLocks noGrp="1"/>
          </p:cNvSpPr>
          <p:nvPr>
            <p:ph idx="1"/>
          </p:nvPr>
        </p:nvSpPr>
        <p:spPr/>
        <p:txBody>
          <a:bodyPr/>
          <a:lstStyle/>
          <a:p>
            <a:endParaRPr lang="tr-TR" dirty="0" smtClean="0"/>
          </a:p>
          <a:p>
            <a:r>
              <a:rPr lang="tr-TR" dirty="0" smtClean="0"/>
              <a:t>Geçerlilik-güvenilirlik</a:t>
            </a:r>
          </a:p>
          <a:p>
            <a:r>
              <a:rPr lang="tr-TR" dirty="0" smtClean="0"/>
              <a:t>Çeviriler</a:t>
            </a:r>
          </a:p>
          <a:p>
            <a:r>
              <a:rPr lang="tr-TR" dirty="0" smtClean="0"/>
              <a:t>Kültürel boyut (beyaz- Uzakdoğu ve orta Doğu'da yas iken, Avrupa ve Amerika’da saflık)</a:t>
            </a:r>
          </a:p>
          <a:p>
            <a:endParaRPr lang="tr-TR" dirty="0"/>
          </a:p>
        </p:txBody>
      </p:sp>
    </p:spTree>
    <p:extLst>
      <p:ext uri="{BB962C8B-B14F-4D97-AF65-F5344CB8AC3E}">
        <p14:creationId xmlns:p14="http://schemas.microsoft.com/office/powerpoint/2010/main" val="13635075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Verilerin inandırıcılığı</a:t>
            </a:r>
            <a:endParaRPr lang="tr-TR" b="1" dirty="0"/>
          </a:p>
        </p:txBody>
      </p:sp>
      <p:sp>
        <p:nvSpPr>
          <p:cNvPr id="3" name="İçerik Yer Tutucusu 2"/>
          <p:cNvSpPr>
            <a:spLocks noGrp="1"/>
          </p:cNvSpPr>
          <p:nvPr>
            <p:ph idx="1"/>
          </p:nvPr>
        </p:nvSpPr>
        <p:spPr/>
        <p:txBody>
          <a:bodyPr numCol="2">
            <a:normAutofit fontScale="77500" lnSpcReduction="20000"/>
          </a:bodyPr>
          <a:lstStyle/>
          <a:p>
            <a:pPr marL="0" indent="0">
              <a:buNone/>
            </a:pPr>
            <a:r>
              <a:rPr lang="tr-TR" dirty="0" smtClean="0"/>
              <a:t>Veri toplama yöntemi (anket-gözlem mülakat) ne olursa olsun, bilimsel araştırmaların temel amacı (ve </a:t>
            </a:r>
            <a:r>
              <a:rPr lang="tr-TR" dirty="0" err="1" smtClean="0"/>
              <a:t>iddası</a:t>
            </a:r>
            <a:r>
              <a:rPr lang="tr-TR" dirty="0" smtClean="0"/>
              <a:t>), araştırmacının cevabını aradığı soru veya problemlere doğru (inandırıcı) cevap verebilmektedir.</a:t>
            </a:r>
          </a:p>
          <a:p>
            <a:pPr marL="0" indent="0">
              <a:buNone/>
            </a:pPr>
            <a:endParaRPr lang="tr-TR" dirty="0" smtClean="0"/>
          </a:p>
          <a:p>
            <a:pPr marL="0" indent="0">
              <a:buNone/>
            </a:pPr>
            <a:endParaRPr lang="tr-TR" dirty="0" smtClean="0"/>
          </a:p>
          <a:p>
            <a:pPr marL="0" indent="0">
              <a:buNone/>
            </a:pPr>
            <a:r>
              <a:rPr lang="tr-TR" b="1" u="sng" dirty="0" smtClean="0"/>
              <a:t>Geçerlilik:</a:t>
            </a:r>
            <a:r>
              <a:rPr lang="tr-TR" dirty="0" smtClean="0"/>
              <a:t> Bir test veya ölçeğin ölçülmek istenen şeyi ölçme derecesidir. « ölçekte yer alan sorularla gerçekten ölçmeyi amaçladığımız şeyi ölçebilir miyiz?</a:t>
            </a:r>
          </a:p>
          <a:p>
            <a:pPr marL="0" indent="0">
              <a:buNone/>
            </a:pPr>
            <a:r>
              <a:rPr lang="tr-TR" b="1" u="sng" dirty="0" smtClean="0"/>
              <a:t>Güvenilirlik: </a:t>
            </a:r>
            <a:r>
              <a:rPr lang="tr-TR" dirty="0"/>
              <a:t>B</a:t>
            </a:r>
            <a:r>
              <a:rPr lang="tr-TR" dirty="0" smtClean="0"/>
              <a:t>ir testin veya ölçeğin ölçmek istediği şeyi tutarlı ve istikrarlı bir biçimde ölçme derecesidir.</a:t>
            </a:r>
            <a:endParaRPr lang="tr-TR" dirty="0"/>
          </a:p>
        </p:txBody>
      </p:sp>
    </p:spTree>
    <p:extLst>
      <p:ext uri="{BB962C8B-B14F-4D97-AF65-F5344CB8AC3E}">
        <p14:creationId xmlns:p14="http://schemas.microsoft.com/office/powerpoint/2010/main" val="27116904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Geçerlilik</a:t>
            </a:r>
            <a:endParaRPr lang="tr-TR" b="1" dirty="0"/>
          </a:p>
        </p:txBody>
      </p:sp>
      <p:sp>
        <p:nvSpPr>
          <p:cNvPr id="3" name="İçerik Yer Tutucusu 2"/>
          <p:cNvSpPr>
            <a:spLocks noGrp="1"/>
          </p:cNvSpPr>
          <p:nvPr>
            <p:ph idx="1"/>
          </p:nvPr>
        </p:nvSpPr>
        <p:spPr/>
        <p:txBody>
          <a:bodyPr>
            <a:normAutofit lnSpcReduction="10000"/>
          </a:bodyPr>
          <a:lstStyle/>
          <a:p>
            <a:pPr marL="0" indent="0">
              <a:buNone/>
            </a:pPr>
            <a:r>
              <a:rPr lang="tr-TR" b="1" u="sng" dirty="0" smtClean="0"/>
              <a:t>İçsel geçerlilik</a:t>
            </a:r>
            <a:r>
              <a:rPr lang="tr-TR" dirty="0" smtClean="0"/>
              <a:t>: anketin yeterli sayıda ve ölçülmek istenen olguyu temsil edebilecek soru sayısını içerdiğinden emin olmak için yapılır. Kavramın öğe ve boyutları ölçekte ne düzeyde mevcuttur.  </a:t>
            </a:r>
          </a:p>
          <a:p>
            <a:pPr marL="0" indent="0">
              <a:buNone/>
            </a:pPr>
            <a:r>
              <a:rPr lang="tr-TR" b="1" u="sng" dirty="0" smtClean="0"/>
              <a:t>Yapısal geçerlilik: </a:t>
            </a:r>
            <a:r>
              <a:rPr lang="tr-TR" dirty="0" smtClean="0"/>
              <a:t>ölçek hangi kavram veya özellikleri ölçmektedir.  Yakınsak (</a:t>
            </a:r>
            <a:r>
              <a:rPr lang="tr-TR" dirty="0" err="1" smtClean="0"/>
              <a:t>convergent</a:t>
            </a:r>
            <a:r>
              <a:rPr lang="tr-TR" dirty="0" smtClean="0"/>
              <a:t> </a:t>
            </a:r>
            <a:r>
              <a:rPr lang="tr-TR" dirty="0" err="1" smtClean="0"/>
              <a:t>validity</a:t>
            </a:r>
            <a:r>
              <a:rPr lang="tr-TR" dirty="0" smtClean="0"/>
              <a:t>) ve </a:t>
            </a:r>
            <a:r>
              <a:rPr lang="tr-TR" dirty="0" err="1" smtClean="0"/>
              <a:t>ayırdedici</a:t>
            </a:r>
            <a:r>
              <a:rPr lang="tr-TR" dirty="0" smtClean="0"/>
              <a:t> geçerlilik (</a:t>
            </a:r>
            <a:r>
              <a:rPr lang="tr-TR" dirty="0" err="1" smtClean="0"/>
              <a:t>discriminant</a:t>
            </a:r>
            <a:r>
              <a:rPr lang="tr-TR" dirty="0" smtClean="0"/>
              <a:t>).</a:t>
            </a:r>
            <a:endParaRPr lang="tr-TR" dirty="0"/>
          </a:p>
        </p:txBody>
      </p:sp>
    </p:spTree>
    <p:extLst>
      <p:ext uri="{BB962C8B-B14F-4D97-AF65-F5344CB8AC3E}">
        <p14:creationId xmlns:p14="http://schemas.microsoft.com/office/powerpoint/2010/main" val="40630000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r>
              <a:rPr lang="tr-TR" b="1" dirty="0" smtClean="0"/>
              <a:t>Güvenilirlik </a:t>
            </a:r>
            <a:endParaRPr lang="tr-TR" b="1" dirty="0"/>
          </a:p>
        </p:txBody>
      </p:sp>
      <p:sp>
        <p:nvSpPr>
          <p:cNvPr id="3" name="İçerik Yer Tutucusu 2"/>
          <p:cNvSpPr>
            <a:spLocks noGrp="1"/>
          </p:cNvSpPr>
          <p:nvPr>
            <p:ph idx="1"/>
          </p:nvPr>
        </p:nvSpPr>
        <p:spPr/>
        <p:txBody>
          <a:bodyPr>
            <a:normAutofit fontScale="85000" lnSpcReduction="10000"/>
          </a:bodyPr>
          <a:lstStyle/>
          <a:p>
            <a:r>
              <a:rPr lang="tr-TR" dirty="0" smtClean="0"/>
              <a:t>Kullanılan ölçüm aracı farklı şartlar altında da benzer sonuçlar veriyor mu?</a:t>
            </a:r>
          </a:p>
          <a:p>
            <a:r>
              <a:rPr lang="tr-TR" dirty="0" smtClean="0"/>
              <a:t>Farklı araştırmacılar tarafından, farklı durumlarda benzeri gözlemler yapılıyor mu?</a:t>
            </a:r>
          </a:p>
          <a:p>
            <a:pPr marL="0" indent="0">
              <a:buNone/>
            </a:pPr>
            <a:r>
              <a:rPr lang="tr-TR" b="1" dirty="0" smtClean="0"/>
              <a:t>Test-</a:t>
            </a:r>
            <a:r>
              <a:rPr lang="tr-TR" b="1" dirty="0" err="1" smtClean="0"/>
              <a:t>retest</a:t>
            </a:r>
            <a:r>
              <a:rPr lang="tr-TR" dirty="0" smtClean="0"/>
              <a:t> (2-4 hafta arayla aynı deneklere aynı sorular  sorulur ve ortalamalar karşılaştırılır. )</a:t>
            </a:r>
          </a:p>
          <a:p>
            <a:pPr marL="0" indent="0">
              <a:buNone/>
            </a:pPr>
            <a:r>
              <a:rPr lang="tr-TR" b="1" dirty="0" err="1" smtClean="0"/>
              <a:t>Split</a:t>
            </a:r>
            <a:r>
              <a:rPr lang="tr-TR" b="1" dirty="0" smtClean="0"/>
              <a:t> </a:t>
            </a:r>
            <a:r>
              <a:rPr lang="tr-TR" b="1" dirty="0" err="1" smtClean="0"/>
              <a:t>half</a:t>
            </a:r>
            <a:r>
              <a:rPr lang="tr-TR" b="1" dirty="0" smtClean="0"/>
              <a:t> güvenilirl</a:t>
            </a:r>
            <a:r>
              <a:rPr lang="tr-TR" dirty="0" smtClean="0"/>
              <a:t>iği (yarı yarıya korelasyonlara bakılır)</a:t>
            </a:r>
          </a:p>
          <a:p>
            <a:pPr marL="0" indent="0">
              <a:buNone/>
            </a:pPr>
            <a:r>
              <a:rPr lang="tr-TR" b="1" dirty="0"/>
              <a:t> </a:t>
            </a:r>
            <a:r>
              <a:rPr lang="tr-TR" b="1" dirty="0" err="1"/>
              <a:t>C</a:t>
            </a:r>
            <a:r>
              <a:rPr lang="tr-TR" b="1" dirty="0" err="1" smtClean="0"/>
              <a:t>ronbach</a:t>
            </a:r>
            <a:r>
              <a:rPr lang="tr-TR" b="1" dirty="0" smtClean="0"/>
              <a:t> </a:t>
            </a:r>
            <a:r>
              <a:rPr lang="tr-TR" b="1" dirty="0" err="1" smtClean="0"/>
              <a:t>alpha</a:t>
            </a:r>
            <a:r>
              <a:rPr lang="tr-TR" b="1" dirty="0" smtClean="0"/>
              <a:t>  </a:t>
            </a:r>
            <a:r>
              <a:rPr lang="tr-TR" dirty="0" smtClean="0"/>
              <a:t>0-1 arası bir değer alır. (0,70’ten büyükse)</a:t>
            </a:r>
            <a:endParaRPr lang="tr-TR" dirty="0"/>
          </a:p>
        </p:txBody>
      </p:sp>
    </p:spTree>
    <p:extLst>
      <p:ext uri="{BB962C8B-B14F-4D97-AF65-F5344CB8AC3E}">
        <p14:creationId xmlns:p14="http://schemas.microsoft.com/office/powerpoint/2010/main" val="39858257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r>
              <a:rPr lang="tr-TR" b="1" dirty="0" smtClean="0"/>
              <a:t>Ölçme hataları</a:t>
            </a:r>
            <a:endParaRPr lang="tr-TR" b="1" dirty="0"/>
          </a:p>
        </p:txBody>
      </p:sp>
      <p:sp>
        <p:nvSpPr>
          <p:cNvPr id="3" name="İçerik Yer Tutucusu 2"/>
          <p:cNvSpPr>
            <a:spLocks noGrp="1"/>
          </p:cNvSpPr>
          <p:nvPr>
            <p:ph idx="1"/>
          </p:nvPr>
        </p:nvSpPr>
        <p:spPr/>
        <p:txBody>
          <a:bodyPr>
            <a:normAutofit fontScale="92500" lnSpcReduction="10000"/>
          </a:bodyPr>
          <a:lstStyle/>
          <a:p>
            <a:pPr marL="0" indent="0">
              <a:buNone/>
            </a:pPr>
            <a:r>
              <a:rPr lang="tr-TR" b="1" u="sng" dirty="0" smtClean="0"/>
              <a:t> Gözlenen değeri etkileyen hata terimler;</a:t>
            </a:r>
          </a:p>
          <a:p>
            <a:pPr>
              <a:buFontTx/>
              <a:buChar char="-"/>
            </a:pPr>
            <a:r>
              <a:rPr lang="tr-TR" sz="2400" dirty="0" smtClean="0"/>
              <a:t>Katılımcının hislerini ifade etmedeki isteksizliği</a:t>
            </a:r>
          </a:p>
          <a:p>
            <a:pPr>
              <a:buFontTx/>
              <a:buChar char="-"/>
            </a:pPr>
            <a:r>
              <a:rPr lang="tr-TR" sz="2400" dirty="0" smtClean="0"/>
              <a:t>Kişinin o anki ruh hali ve yorgunluk durumu gibi geçici faktörler</a:t>
            </a:r>
          </a:p>
          <a:p>
            <a:pPr>
              <a:buFontTx/>
              <a:buChar char="-"/>
            </a:pPr>
            <a:r>
              <a:rPr lang="tr-TR" sz="2400" dirty="0" smtClean="0"/>
              <a:t>Görüşmenin yapıldığı ortamdaki durumsal faktörler</a:t>
            </a:r>
          </a:p>
          <a:p>
            <a:pPr>
              <a:buFontTx/>
              <a:buChar char="-"/>
            </a:pPr>
            <a:r>
              <a:rPr lang="tr-TR" sz="2400" dirty="0" smtClean="0"/>
              <a:t>Araştırmacıdan kaynaklı araştırmayı yönetme farklılıkları</a:t>
            </a:r>
          </a:p>
          <a:p>
            <a:pPr>
              <a:buFontTx/>
              <a:buChar char="-"/>
            </a:pPr>
            <a:r>
              <a:rPr lang="tr-TR" sz="2400" dirty="0" smtClean="0"/>
              <a:t>Ölçekteki spesifik maddelerin değişiminden kaynaklı farklılıklar</a:t>
            </a:r>
          </a:p>
          <a:p>
            <a:pPr>
              <a:buFontTx/>
              <a:buChar char="-"/>
            </a:pPr>
            <a:r>
              <a:rPr lang="tr-TR" sz="2400" dirty="0" smtClean="0"/>
              <a:t>Yanlış kodlama gibi mekanik faktörler</a:t>
            </a:r>
          </a:p>
          <a:p>
            <a:pPr marL="0" indent="0">
              <a:buNone/>
            </a:pPr>
            <a:r>
              <a:rPr lang="tr-TR" dirty="0" smtClean="0"/>
              <a:t>Araştırmacın amacı, hatanın kaynağını bularak, kaynakları hatasız ölçüm düzeylerine indirgemektir.</a:t>
            </a:r>
          </a:p>
          <a:p>
            <a:pPr marL="0" indent="0">
              <a:buNone/>
            </a:pPr>
            <a:endParaRPr lang="tr-TR" dirty="0"/>
          </a:p>
        </p:txBody>
      </p:sp>
    </p:spTree>
    <p:extLst>
      <p:ext uri="{BB962C8B-B14F-4D97-AF65-F5344CB8AC3E}">
        <p14:creationId xmlns:p14="http://schemas.microsoft.com/office/powerpoint/2010/main" val="1294779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Temel  kavramlar:</a:t>
            </a:r>
            <a:endParaRPr lang="en-US" dirty="0"/>
          </a:p>
        </p:txBody>
      </p:sp>
      <p:sp>
        <p:nvSpPr>
          <p:cNvPr id="3" name="Content Placeholder 2"/>
          <p:cNvSpPr>
            <a:spLocks noGrp="1"/>
          </p:cNvSpPr>
          <p:nvPr>
            <p:ph idx="1"/>
          </p:nvPr>
        </p:nvSpPr>
        <p:spPr/>
        <p:txBody>
          <a:bodyPr>
            <a:normAutofit fontScale="85000" lnSpcReduction="10000"/>
          </a:bodyPr>
          <a:lstStyle/>
          <a:p>
            <a:r>
              <a:rPr lang="tr-TR" b="1" i="1" dirty="0" smtClean="0"/>
              <a:t>Sayım</a:t>
            </a:r>
            <a:r>
              <a:rPr lang="tr-TR" dirty="0" smtClean="0"/>
              <a:t>: bir gruptaki bireylerin tamamına ulaşıp bilgi edinilmesi. (evren küçük ise tamamına ulaşılır))</a:t>
            </a:r>
          </a:p>
          <a:p>
            <a:r>
              <a:rPr lang="tr-TR" b="1" i="1" dirty="0" smtClean="0"/>
              <a:t>Evren (N): </a:t>
            </a:r>
            <a:r>
              <a:rPr lang="tr-TR" dirty="0" smtClean="0"/>
              <a:t>araştırma bulgularının genellendiği ve içerisinden araştırma örneklemi (n) seçilen büyük grup.</a:t>
            </a:r>
          </a:p>
          <a:p>
            <a:pPr marL="0" indent="0">
              <a:buNone/>
            </a:pPr>
            <a:r>
              <a:rPr lang="tr-TR" dirty="0" smtClean="0"/>
              <a:t>- </a:t>
            </a:r>
            <a:r>
              <a:rPr lang="tr-TR" b="1" i="1" dirty="0" smtClean="0"/>
              <a:t>Genel evren(ideal evren); </a:t>
            </a:r>
            <a:r>
              <a:rPr lang="tr-TR" dirty="0" smtClean="0"/>
              <a:t>tanımlanması kolay  ama ulaşılması zor olan (turizm sektöründe çalışan  mavi yakalılar), </a:t>
            </a:r>
            <a:r>
              <a:rPr lang="tr-TR" b="1" i="1" dirty="0" smtClean="0"/>
              <a:t>araştırma evreni (ulaşılabilir evren); </a:t>
            </a:r>
            <a:r>
              <a:rPr lang="tr-TR" dirty="0" smtClean="0"/>
              <a:t>Adana-Mersin illerindeki otellerde çalışan mavi yakalılar, ulaşılması kolay olan evreni gösterir.</a:t>
            </a:r>
            <a:endParaRPr lang="en-US" dirty="0"/>
          </a:p>
        </p:txBody>
      </p:sp>
    </p:spTree>
    <p:extLst>
      <p:ext uri="{BB962C8B-B14F-4D97-AF65-F5344CB8AC3E}">
        <p14:creationId xmlns:p14="http://schemas.microsoft.com/office/powerpoint/2010/main" val="19225480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Ölçüm hataları</a:t>
            </a:r>
            <a:endParaRPr lang="tr-TR" b="1" dirty="0"/>
          </a:p>
        </p:txBody>
      </p:sp>
      <p:sp>
        <p:nvSpPr>
          <p:cNvPr id="3" name="İçerik Yer Tutucusu 2"/>
          <p:cNvSpPr>
            <a:spLocks noGrp="1"/>
          </p:cNvSpPr>
          <p:nvPr>
            <p:ph idx="1"/>
          </p:nvPr>
        </p:nvSpPr>
        <p:spPr/>
        <p:txBody>
          <a:bodyPr>
            <a:normAutofit fontScale="70000" lnSpcReduction="20000"/>
          </a:bodyPr>
          <a:lstStyle/>
          <a:p>
            <a:pPr marL="0" indent="0">
              <a:buNone/>
            </a:pPr>
            <a:r>
              <a:rPr lang="tr-TR" b="1" dirty="0" smtClean="0"/>
              <a:t>1- Sistematik hatalar (Örnekleme dışı hatalar)</a:t>
            </a:r>
          </a:p>
          <a:p>
            <a:pPr marL="0" indent="0">
              <a:buNone/>
            </a:pPr>
            <a:r>
              <a:rPr lang="tr-TR" dirty="0"/>
              <a:t> </a:t>
            </a:r>
            <a:r>
              <a:rPr lang="tr-TR" dirty="0" smtClean="0"/>
              <a:t>aynı  ölçüm altında ölçülen değeri her zaman eşit ve sabit bir şekilde etkileyen faktörlerden (</a:t>
            </a:r>
            <a:r>
              <a:rPr lang="tr-TR" dirty="0"/>
              <a:t>Araştırmacıdan, </a:t>
            </a:r>
            <a:r>
              <a:rPr lang="tr-TR" dirty="0" err="1"/>
              <a:t>cevaplayıcıdan</a:t>
            </a:r>
            <a:r>
              <a:rPr lang="tr-TR" dirty="0"/>
              <a:t>, ölçekten veya herhangi bir çevresel </a:t>
            </a:r>
            <a:r>
              <a:rPr lang="tr-TR" dirty="0" smtClean="0"/>
              <a:t>faktörden) kaynaklı hatalar. Bu tip hatalar ölçeğin geçerliliğini tehdit eder.</a:t>
            </a:r>
          </a:p>
          <a:p>
            <a:pPr marL="0" indent="0">
              <a:buNone/>
            </a:pPr>
            <a:r>
              <a:rPr lang="tr-TR" dirty="0" smtClean="0"/>
              <a:t> </a:t>
            </a:r>
            <a:r>
              <a:rPr lang="tr-TR" b="1" dirty="0" smtClean="0"/>
              <a:t>2- Tesadüfi hatalar (örnekleme ve sistematik olmayan hatalar)</a:t>
            </a:r>
          </a:p>
          <a:p>
            <a:pPr marL="0" indent="0">
              <a:buNone/>
            </a:pPr>
            <a:r>
              <a:rPr lang="tr-TR" dirty="0" smtClean="0"/>
              <a:t>Neden kaynaklandığı pek bilinmeyen ve kontrol edilemeyen hatalardır. Ölçeğin güvenilirliğine zarar verir. </a:t>
            </a:r>
          </a:p>
          <a:p>
            <a:pPr marL="0" indent="0">
              <a:buNone/>
            </a:pPr>
            <a:r>
              <a:rPr lang="tr-TR" dirty="0" smtClean="0"/>
              <a:t>Verilerin değişkenliğin arttırıp, grup ortalamasını etkiler.</a:t>
            </a:r>
          </a:p>
          <a:p>
            <a:pPr marL="0" indent="0">
              <a:buNone/>
            </a:pPr>
            <a:r>
              <a:rPr lang="tr-TR" dirty="0"/>
              <a:t> </a:t>
            </a:r>
            <a:r>
              <a:rPr lang="tr-TR" dirty="0" smtClean="0"/>
              <a:t>her ölçüm bir hata terimi içerir.</a:t>
            </a:r>
          </a:p>
          <a:p>
            <a:pPr marL="0" indent="0">
              <a:buNone/>
            </a:pPr>
            <a:r>
              <a:rPr lang="tr-TR" dirty="0"/>
              <a:t> </a:t>
            </a:r>
            <a:r>
              <a:rPr lang="tr-TR" dirty="0" smtClean="0"/>
              <a:t>bu hatalar araştırılan kişi (denek, </a:t>
            </a:r>
            <a:r>
              <a:rPr lang="tr-TR" dirty="0" err="1" smtClean="0"/>
              <a:t>cevaplayıcı</a:t>
            </a:r>
            <a:r>
              <a:rPr lang="tr-TR" dirty="0" smtClean="0"/>
              <a:t>) ve gözlemciden (anketör) kaynaklanabilir.</a:t>
            </a:r>
            <a:endParaRPr lang="tr-TR" dirty="0"/>
          </a:p>
        </p:txBody>
      </p:sp>
    </p:spTree>
    <p:extLst>
      <p:ext uri="{BB962C8B-B14F-4D97-AF65-F5344CB8AC3E}">
        <p14:creationId xmlns:p14="http://schemas.microsoft.com/office/powerpoint/2010/main" val="7733949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157200"/>
            <a:ext cx="7772400" cy="1225021"/>
          </a:xfrm>
        </p:spPr>
        <p:txBody>
          <a:bodyPr/>
          <a:lstStyle/>
          <a:p>
            <a:r>
              <a:rPr lang="tr-TR" b="1" dirty="0" smtClean="0"/>
              <a:t>ANKET FORMU HAZIRLAMA</a:t>
            </a:r>
            <a:endParaRPr lang="tr-TR" b="1" dirty="0"/>
          </a:p>
        </p:txBody>
      </p:sp>
      <p:sp>
        <p:nvSpPr>
          <p:cNvPr id="3" name="Alt Başlık 2"/>
          <p:cNvSpPr>
            <a:spLocks noGrp="1"/>
          </p:cNvSpPr>
          <p:nvPr>
            <p:ph type="subTitle" idx="1"/>
          </p:nvPr>
        </p:nvSpPr>
        <p:spPr>
          <a:xfrm>
            <a:off x="323528" y="1201317"/>
            <a:ext cx="8496944" cy="3816424"/>
          </a:xfrm>
        </p:spPr>
        <p:txBody>
          <a:bodyPr>
            <a:normAutofit fontScale="92500" lnSpcReduction="20000"/>
          </a:bodyPr>
          <a:lstStyle/>
          <a:p>
            <a:pPr marL="457200" indent="-457200" algn="l">
              <a:buClr>
                <a:srgbClr val="C00000"/>
              </a:buClr>
              <a:buSzPct val="106000"/>
              <a:buFont typeface="Wingdings" pitchFamily="2" charset="2"/>
              <a:buChar char="ü"/>
            </a:pPr>
            <a:r>
              <a:rPr lang="tr-TR" dirty="0">
                <a:solidFill>
                  <a:schemeClr val="tx1"/>
                </a:solidFill>
              </a:rPr>
              <a:t>Anketin </a:t>
            </a:r>
            <a:r>
              <a:rPr lang="tr-TR" dirty="0" smtClean="0">
                <a:solidFill>
                  <a:schemeClr val="tx1"/>
                </a:solidFill>
              </a:rPr>
              <a:t>amacı ne?</a:t>
            </a:r>
          </a:p>
          <a:p>
            <a:pPr marL="457200" indent="-457200" algn="l">
              <a:buClr>
                <a:srgbClr val="C00000"/>
              </a:buClr>
              <a:buSzPct val="106000"/>
              <a:buFont typeface="Wingdings" pitchFamily="2" charset="2"/>
              <a:buChar char="ü"/>
            </a:pPr>
            <a:r>
              <a:rPr lang="tr-TR" dirty="0" smtClean="0">
                <a:solidFill>
                  <a:schemeClr val="tx1"/>
                </a:solidFill>
              </a:rPr>
              <a:t>Anketin amacına ulaşması için öncelikle ne tür bilgilere ihtiyaç var?</a:t>
            </a:r>
          </a:p>
          <a:p>
            <a:pPr marL="457200" indent="-457200" algn="l">
              <a:buClr>
                <a:srgbClr val="C00000"/>
              </a:buClr>
              <a:buSzPct val="106000"/>
              <a:buFont typeface="Wingdings" pitchFamily="2" charset="2"/>
              <a:buChar char="ü"/>
            </a:pPr>
            <a:r>
              <a:rPr lang="tr-TR" dirty="0" smtClean="0">
                <a:solidFill>
                  <a:schemeClr val="tx1"/>
                </a:solidFill>
              </a:rPr>
              <a:t>Anket kime uygulanacak?</a:t>
            </a:r>
          </a:p>
          <a:p>
            <a:pPr marL="457200" indent="-457200" algn="l">
              <a:buClr>
                <a:srgbClr val="C00000"/>
              </a:buClr>
              <a:buSzPct val="106000"/>
              <a:buFont typeface="Wingdings" pitchFamily="2" charset="2"/>
              <a:buChar char="ü"/>
            </a:pPr>
            <a:r>
              <a:rPr lang="tr-TR" dirty="0" smtClean="0">
                <a:solidFill>
                  <a:schemeClr val="tx1"/>
                </a:solidFill>
              </a:rPr>
              <a:t>Ne zaman uygulanacak?</a:t>
            </a:r>
          </a:p>
          <a:p>
            <a:pPr marL="457200" indent="-457200" algn="l">
              <a:buClr>
                <a:srgbClr val="C00000"/>
              </a:buClr>
              <a:buSzPct val="106000"/>
              <a:buFont typeface="Wingdings" pitchFamily="2" charset="2"/>
              <a:buChar char="ü"/>
            </a:pPr>
            <a:r>
              <a:rPr lang="tr-TR" dirty="0" smtClean="0">
                <a:solidFill>
                  <a:schemeClr val="tx1"/>
                </a:solidFill>
              </a:rPr>
              <a:t>Nasıl uygulanacak?</a:t>
            </a:r>
          </a:p>
          <a:p>
            <a:pPr marL="457200" indent="-457200" algn="l">
              <a:buClr>
                <a:srgbClr val="C00000"/>
              </a:buClr>
              <a:buSzPct val="106000"/>
              <a:buFont typeface="Wingdings" pitchFamily="2" charset="2"/>
              <a:buChar char="ü"/>
            </a:pPr>
            <a:r>
              <a:rPr lang="tr-TR" dirty="0" smtClean="0">
                <a:solidFill>
                  <a:schemeClr val="tx1"/>
                </a:solidFill>
              </a:rPr>
              <a:t>Hangi ifadeler-sorular kullanılacak?</a:t>
            </a:r>
            <a:r>
              <a:rPr lang="tr-TR" dirty="0">
                <a:solidFill>
                  <a:schemeClr val="tx1"/>
                </a:solidFill>
              </a:rPr>
              <a:t> </a:t>
            </a:r>
            <a:endParaRPr lang="tr-TR" dirty="0" smtClean="0">
              <a:solidFill>
                <a:schemeClr val="tx1"/>
              </a:solidFill>
            </a:endParaRPr>
          </a:p>
          <a:p>
            <a:pPr marL="457200" indent="-457200" algn="l">
              <a:buClr>
                <a:srgbClr val="C00000"/>
              </a:buClr>
              <a:buSzPct val="106000"/>
              <a:buFont typeface="Wingdings" pitchFamily="2" charset="2"/>
              <a:buChar char="ü"/>
            </a:pPr>
            <a:r>
              <a:rPr lang="tr-TR" dirty="0" smtClean="0">
                <a:solidFill>
                  <a:schemeClr val="tx1"/>
                </a:solidFill>
              </a:rPr>
              <a:t>Sonuçları </a:t>
            </a:r>
            <a:r>
              <a:rPr lang="tr-TR" dirty="0">
                <a:solidFill>
                  <a:schemeClr val="tx1"/>
                </a:solidFill>
              </a:rPr>
              <a:t>kimler kullanacak, ne için kullanacak?</a:t>
            </a:r>
          </a:p>
          <a:p>
            <a:endParaRPr lang="tr-TR" dirty="0" smtClean="0"/>
          </a:p>
          <a:p>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0873" y="2137420"/>
            <a:ext cx="2733127" cy="18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60254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step by step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993404"/>
            <a:ext cx="3600400" cy="3000333"/>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467544" y="457233"/>
            <a:ext cx="8229600" cy="952500"/>
          </a:xfrm>
        </p:spPr>
        <p:txBody>
          <a:bodyPr>
            <a:normAutofit fontScale="90000"/>
          </a:bodyPr>
          <a:lstStyle/>
          <a:p>
            <a:r>
              <a:rPr lang="nb-NO" b="1" dirty="0"/>
              <a:t>Anket </a:t>
            </a:r>
            <a:r>
              <a:rPr lang="tr-TR" b="1" dirty="0" smtClean="0"/>
              <a:t>oluştururken </a:t>
            </a:r>
            <a:r>
              <a:rPr lang="nb-NO" b="1" dirty="0" smtClean="0"/>
              <a:t>izlenecek bas</a:t>
            </a:r>
            <a:r>
              <a:rPr lang="tr-TR" b="1" dirty="0" smtClean="0"/>
              <a:t>a</a:t>
            </a:r>
            <a:r>
              <a:rPr lang="nb-NO" b="1" dirty="0" smtClean="0"/>
              <a:t>maklar </a:t>
            </a:r>
            <a:r>
              <a:rPr lang="nb-NO" b="1" dirty="0"/>
              <a:t>nelerdir?</a:t>
            </a:r>
            <a:r>
              <a:rPr lang="tr-TR" b="1" dirty="0"/>
              <a:t/>
            </a:r>
            <a:br>
              <a:rPr lang="tr-TR" b="1" dirty="0"/>
            </a:br>
            <a:endParaRPr lang="tr-TR" b="1" dirty="0"/>
          </a:p>
        </p:txBody>
      </p:sp>
      <p:sp>
        <p:nvSpPr>
          <p:cNvPr id="3" name="İçerik Yer Tutucusu 2"/>
          <p:cNvSpPr>
            <a:spLocks noGrp="1"/>
          </p:cNvSpPr>
          <p:nvPr>
            <p:ph idx="1"/>
          </p:nvPr>
        </p:nvSpPr>
        <p:spPr>
          <a:xfrm>
            <a:off x="107504" y="1357334"/>
            <a:ext cx="9145016" cy="3771636"/>
          </a:xfrm>
        </p:spPr>
        <p:txBody>
          <a:bodyPr>
            <a:normAutofit lnSpcReduction="10000"/>
          </a:bodyPr>
          <a:lstStyle/>
          <a:p>
            <a:r>
              <a:rPr lang="tr-TR" dirty="0" smtClean="0"/>
              <a:t>Anket maddelerini belirlemek, </a:t>
            </a:r>
          </a:p>
          <a:p>
            <a:r>
              <a:rPr lang="tr-TR" dirty="0" smtClean="0"/>
              <a:t>Cevap formatına karar vermek, </a:t>
            </a:r>
          </a:p>
          <a:p>
            <a:r>
              <a:rPr lang="tr-TR" dirty="0" smtClean="0"/>
              <a:t>Maddeleri gözden geçirmek, </a:t>
            </a:r>
          </a:p>
          <a:p>
            <a:r>
              <a:rPr lang="tr-TR" dirty="0" smtClean="0"/>
              <a:t>Anketin giriş paragrafını ve </a:t>
            </a:r>
          </a:p>
          <a:p>
            <a:pPr marL="0" indent="0">
              <a:buNone/>
            </a:pPr>
            <a:r>
              <a:rPr lang="tr-TR" dirty="0" smtClean="0"/>
              <a:t>    talimatlarını oluşturmak,</a:t>
            </a:r>
          </a:p>
          <a:p>
            <a:r>
              <a:rPr lang="tr-TR" dirty="0"/>
              <a:t>A</a:t>
            </a:r>
            <a:r>
              <a:rPr lang="tr-TR" dirty="0" smtClean="0"/>
              <a:t>nketi </a:t>
            </a:r>
            <a:r>
              <a:rPr lang="tr-TR" dirty="0"/>
              <a:t>test </a:t>
            </a:r>
            <a:r>
              <a:rPr lang="tr-TR" dirty="0" smtClean="0"/>
              <a:t>etmek (ön test), </a:t>
            </a:r>
          </a:p>
          <a:p>
            <a:r>
              <a:rPr lang="tr-TR" dirty="0" smtClean="0"/>
              <a:t>Ön test sonrası ankete son şeklini vermek.</a:t>
            </a:r>
          </a:p>
        </p:txBody>
      </p:sp>
    </p:spTree>
    <p:extLst>
      <p:ext uri="{BB962C8B-B14F-4D97-AF65-F5344CB8AC3E}">
        <p14:creationId xmlns:p14="http://schemas.microsoft.com/office/powerpoint/2010/main" val="22645457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Anket maddelerini hazırlamak</a:t>
            </a:r>
            <a:endParaRPr lang="tr-TR" b="1" dirty="0"/>
          </a:p>
        </p:txBody>
      </p:sp>
      <p:sp>
        <p:nvSpPr>
          <p:cNvPr id="3" name="İçerik Yer Tutucusu 2"/>
          <p:cNvSpPr>
            <a:spLocks noGrp="1"/>
          </p:cNvSpPr>
          <p:nvPr>
            <p:ph idx="1"/>
          </p:nvPr>
        </p:nvSpPr>
        <p:spPr/>
        <p:txBody>
          <a:bodyPr>
            <a:normAutofit/>
          </a:bodyPr>
          <a:lstStyle/>
          <a:p>
            <a:pPr algn="just"/>
            <a:r>
              <a:rPr lang="tr-TR" dirty="0"/>
              <a:t>Madde </a:t>
            </a:r>
            <a:r>
              <a:rPr lang="tr-TR" dirty="0" smtClean="0"/>
              <a:t>yazma (madde </a:t>
            </a:r>
            <a:r>
              <a:rPr lang="tr-TR" dirty="0"/>
              <a:t>havuzu </a:t>
            </a:r>
            <a:r>
              <a:rPr lang="tr-TR" dirty="0" smtClean="0"/>
              <a:t>oluşturma</a:t>
            </a:r>
            <a:r>
              <a:rPr lang="tr-TR" dirty="0"/>
              <a:t>), konuya </a:t>
            </a:r>
            <a:r>
              <a:rPr lang="tr-TR" dirty="0" smtClean="0"/>
              <a:t>ilişkin </a:t>
            </a:r>
            <a:r>
              <a:rPr lang="tr-TR" dirty="0"/>
              <a:t>literatürün </a:t>
            </a:r>
            <a:r>
              <a:rPr lang="tr-TR" dirty="0" smtClean="0"/>
              <a:t>taranmasını gerektirir</a:t>
            </a:r>
            <a:r>
              <a:rPr lang="tr-TR" dirty="0"/>
              <a:t>. Konuyla ilgili kuramsal çerçevenin bilinmesi ve daha önce </a:t>
            </a:r>
            <a:r>
              <a:rPr lang="tr-TR" dirty="0" smtClean="0"/>
              <a:t>yapılan </a:t>
            </a:r>
            <a:r>
              <a:rPr lang="tr-TR" dirty="0"/>
              <a:t>benzeri </a:t>
            </a:r>
            <a:r>
              <a:rPr lang="tr-TR" dirty="0" smtClean="0"/>
              <a:t>araştırmalara ulaşılması, maddelerin tasarlanmasında önemli kolaylıklar sağlar.</a:t>
            </a:r>
            <a:endParaRPr lang="tr-TR" dirty="0"/>
          </a:p>
          <a:p>
            <a:pPr marL="0" indent="0">
              <a:buNone/>
            </a:pPr>
            <a:endParaRPr lang="tr-TR" dirty="0"/>
          </a:p>
        </p:txBody>
      </p:sp>
    </p:spTree>
    <p:extLst>
      <p:ext uri="{BB962C8B-B14F-4D97-AF65-F5344CB8AC3E}">
        <p14:creationId xmlns:p14="http://schemas.microsoft.com/office/powerpoint/2010/main" val="4875525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37254"/>
            <a:ext cx="8229600" cy="4467883"/>
          </a:xfrm>
        </p:spPr>
        <p:style>
          <a:lnRef idx="2">
            <a:schemeClr val="accent1"/>
          </a:lnRef>
          <a:fillRef idx="1">
            <a:schemeClr val="lt1"/>
          </a:fillRef>
          <a:effectRef idx="0">
            <a:schemeClr val="accent1"/>
          </a:effectRef>
          <a:fontRef idx="minor">
            <a:schemeClr val="dk1"/>
          </a:fontRef>
        </p:style>
        <p:txBody>
          <a:bodyPr/>
          <a:lstStyle/>
          <a:p>
            <a:endParaRPr lang="tr-TR" b="1" dirty="0" smtClean="0"/>
          </a:p>
          <a:p>
            <a:r>
              <a:rPr lang="tr-TR" b="1" dirty="0" smtClean="0"/>
              <a:t>Açık </a:t>
            </a:r>
            <a:r>
              <a:rPr lang="tr-TR" b="1" dirty="0"/>
              <a:t>uçlu sorular: </a:t>
            </a:r>
            <a:r>
              <a:rPr lang="tr-TR" dirty="0" smtClean="0"/>
              <a:t>katılımcılardan </a:t>
            </a:r>
            <a:r>
              <a:rPr lang="tr-TR" dirty="0"/>
              <a:t>serbestçe cevap vermelerinin istenmesi durumunda tercih edilir. </a:t>
            </a:r>
            <a:endParaRPr lang="tr-TR" dirty="0" smtClean="0"/>
          </a:p>
          <a:p>
            <a:endParaRPr lang="tr-TR" dirty="0"/>
          </a:p>
        </p:txBody>
      </p:sp>
      <p:sp>
        <p:nvSpPr>
          <p:cNvPr id="4" name="Dikdörtgen 3"/>
          <p:cNvSpPr/>
          <p:nvPr/>
        </p:nvSpPr>
        <p:spPr>
          <a:xfrm>
            <a:off x="251520" y="2797493"/>
            <a:ext cx="4032448" cy="216024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AVANTAJLARI</a:t>
            </a:r>
          </a:p>
          <a:p>
            <a:pPr algn="ct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Tahmin edilemeyen, detaylı cevaplar gelebilir. </a:t>
            </a:r>
          </a:p>
          <a:p>
            <a:pPr algn="ct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Böylece konu hakkında daha geniş ve ayrıntılı bilgi alınabilir</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Dikdörtgen 4"/>
          <p:cNvSpPr/>
          <p:nvPr/>
        </p:nvSpPr>
        <p:spPr>
          <a:xfrm>
            <a:off x="4788024" y="2797493"/>
            <a:ext cx="4176464" cy="216024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DEZAVANTAJLARI</a:t>
            </a:r>
          </a:p>
          <a:p>
            <a:pPr algn="ct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Cevaplandırmanın uzun sürmesi</a:t>
            </a:r>
          </a:p>
          <a:p>
            <a:pPr algn="ct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Cevapların kodlanarak analizinin zorluğu</a:t>
            </a:r>
          </a:p>
          <a:p>
            <a:pPr algn="ct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8184657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9189"/>
            <a:ext cx="8229600" cy="5055948"/>
          </a:xfrm>
        </p:spPr>
        <p:txBody>
          <a:bodyPr/>
          <a:lstStyle/>
          <a:p>
            <a:pPr marL="0" indent="0">
              <a:buNone/>
            </a:pPr>
            <a:r>
              <a:rPr lang="tr-TR" dirty="0" smtClean="0">
                <a:solidFill>
                  <a:srgbClr val="C00000"/>
                </a:solidFill>
              </a:rPr>
              <a:t>Yorumlama soruları</a:t>
            </a:r>
            <a:endParaRPr lang="tr-TR" dirty="0">
              <a:solidFill>
                <a:srgbClr val="C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449" y="577247"/>
            <a:ext cx="8620311" cy="1620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448" y="2630061"/>
            <a:ext cx="8166768" cy="1169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411219" y="2197427"/>
            <a:ext cx="3168352" cy="584775"/>
          </a:xfrm>
          <a:prstGeom prst="rect">
            <a:avLst/>
          </a:prstGeom>
          <a:noFill/>
        </p:spPr>
        <p:txBody>
          <a:bodyPr wrap="square" rtlCol="0">
            <a:spAutoFit/>
          </a:bodyPr>
          <a:lstStyle/>
          <a:p>
            <a:r>
              <a:rPr lang="tr-TR" sz="3200" dirty="0" smtClean="0">
                <a:solidFill>
                  <a:srgbClr val="C00000"/>
                </a:solidFill>
              </a:rPr>
              <a:t>Listeleme soruları</a:t>
            </a:r>
            <a:endParaRPr lang="tr-TR" sz="3200" dirty="0">
              <a:solidFill>
                <a:srgbClr val="C00000"/>
              </a:solidFill>
            </a:endParaRPr>
          </a:p>
        </p:txBody>
      </p:sp>
      <p:sp>
        <p:nvSpPr>
          <p:cNvPr id="5" name="Metin kutusu 4"/>
          <p:cNvSpPr txBox="1"/>
          <p:nvPr/>
        </p:nvSpPr>
        <p:spPr>
          <a:xfrm>
            <a:off x="411219" y="3790914"/>
            <a:ext cx="8553269" cy="1354217"/>
          </a:xfrm>
          <a:prstGeom prst="rect">
            <a:avLst/>
          </a:prstGeom>
          <a:noFill/>
        </p:spPr>
        <p:txBody>
          <a:bodyPr wrap="square" rtlCol="0">
            <a:spAutoFit/>
          </a:bodyPr>
          <a:lstStyle/>
          <a:p>
            <a:r>
              <a:rPr lang="tr-TR" sz="3200" dirty="0" smtClean="0">
                <a:solidFill>
                  <a:srgbClr val="C00000"/>
                </a:solidFill>
              </a:rPr>
              <a:t>Boşluk doldurma soruları</a:t>
            </a:r>
          </a:p>
          <a:p>
            <a:endParaRPr lang="tr-TR" sz="3200" dirty="0"/>
          </a:p>
          <a:p>
            <a:r>
              <a:rPr lang="tr-TR" b="1" dirty="0" smtClean="0">
                <a:effectLst>
                  <a:outerShdw blurRad="38100" dist="38100" dir="2700000" algn="tl">
                    <a:srgbClr val="000000">
                      <a:alpha val="43137"/>
                    </a:srgbClr>
                  </a:outerShdw>
                </a:effectLst>
                <a:latin typeface="Times New Roman" pitchFamily="18" charset="0"/>
                <a:cs typeface="Times New Roman" pitchFamily="18" charset="0"/>
              </a:rPr>
              <a:t>Örnek.  </a:t>
            </a:r>
            <a:r>
              <a:rPr lang="tr-TR" dirty="0" smtClean="0">
                <a:effectLst>
                  <a:outerShdw blurRad="38100" dist="38100" dir="2700000" algn="tl">
                    <a:srgbClr val="000000">
                      <a:alpha val="43137"/>
                    </a:srgbClr>
                  </a:outerShdw>
                </a:effectLst>
                <a:latin typeface="Times New Roman" pitchFamily="18" charset="0"/>
                <a:cs typeface="Times New Roman" pitchFamily="18" charset="0"/>
              </a:rPr>
              <a:t>Kaç yıldır akıllı telefon kullanmaktasınız? Lütfen yazınız……………………….</a:t>
            </a:r>
            <a:endParaRPr lang="tr-TR" sz="1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5799683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937287"/>
            <a:ext cx="8229600" cy="4587896"/>
          </a:xfrm>
        </p:spPr>
        <p:txBody>
          <a:bodyPr>
            <a:normAutofit/>
          </a:bodyPr>
          <a:lstStyle/>
          <a:p>
            <a:r>
              <a:rPr lang="tr-TR" b="1" dirty="0" smtClean="0"/>
              <a:t>Kapalı </a:t>
            </a:r>
            <a:r>
              <a:rPr lang="tr-TR" b="1" dirty="0"/>
              <a:t>uçlu sorular: </a:t>
            </a:r>
            <a:r>
              <a:rPr lang="tr-TR" dirty="0" smtClean="0"/>
              <a:t>Yapılandırılmış sorular </a:t>
            </a:r>
            <a:r>
              <a:rPr lang="tr-TR" dirty="0"/>
              <a:t>ismiyle bilinen bu tür sorularda </a:t>
            </a:r>
            <a:r>
              <a:rPr lang="tr-TR" dirty="0" err="1" smtClean="0"/>
              <a:t>cevaplayıcı</a:t>
            </a:r>
            <a:r>
              <a:rPr lang="tr-TR" dirty="0" smtClean="0"/>
              <a:t>, soruları güvenilir </a:t>
            </a:r>
            <a:r>
              <a:rPr lang="tr-TR" dirty="0"/>
              <a:t>ve </a:t>
            </a:r>
            <a:r>
              <a:rPr lang="tr-TR" dirty="0" smtClean="0"/>
              <a:t>hızlı bir şekilde </a:t>
            </a:r>
            <a:r>
              <a:rPr lang="tr-TR" dirty="0"/>
              <a:t>cevaplar, </a:t>
            </a:r>
            <a:r>
              <a:rPr lang="tr-TR" dirty="0" smtClean="0"/>
              <a:t>araştırmacı da cevapları hızlı ve </a:t>
            </a:r>
            <a:r>
              <a:rPr lang="tr-TR" dirty="0"/>
              <a:t>güvenilir </a:t>
            </a:r>
            <a:r>
              <a:rPr lang="tr-TR" dirty="0" smtClean="0"/>
              <a:t>bir şekilde </a:t>
            </a:r>
            <a:r>
              <a:rPr lang="tr-TR" dirty="0"/>
              <a:t>analiz eder. </a:t>
            </a:r>
          </a:p>
        </p:txBody>
      </p:sp>
    </p:spTree>
    <p:extLst>
      <p:ext uri="{BB962C8B-B14F-4D97-AF65-F5344CB8AC3E}">
        <p14:creationId xmlns:p14="http://schemas.microsoft.com/office/powerpoint/2010/main" val="30869071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7194"/>
            <a:ext cx="8229600" cy="5007943"/>
          </a:xfrm>
        </p:spPr>
        <p:txBody>
          <a:bodyPr/>
          <a:lstStyle/>
          <a:p>
            <a:pPr marL="0" indent="0">
              <a:buNone/>
            </a:pPr>
            <a:endParaRPr lang="tr-TR" sz="2800" dirty="0" smtClean="0">
              <a:solidFill>
                <a:srgbClr val="C00000"/>
              </a:solidFill>
            </a:endParaRPr>
          </a:p>
          <a:p>
            <a:pPr marL="0" indent="0">
              <a:buNone/>
            </a:pPr>
            <a:r>
              <a:rPr lang="tr-TR" sz="2800" dirty="0" smtClean="0">
                <a:solidFill>
                  <a:srgbClr val="C00000"/>
                </a:solidFill>
              </a:rPr>
              <a:t>Sınıflandırma soruları</a:t>
            </a:r>
          </a:p>
          <a:p>
            <a:pPr marL="0" indent="0">
              <a:buNone/>
            </a:pP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97327"/>
            <a:ext cx="8424936" cy="1500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057" y="3637587"/>
            <a:ext cx="7272808" cy="101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585097" y="2977402"/>
            <a:ext cx="3276364" cy="523220"/>
          </a:xfrm>
          <a:prstGeom prst="rect">
            <a:avLst/>
          </a:prstGeom>
          <a:noFill/>
        </p:spPr>
        <p:txBody>
          <a:bodyPr wrap="square" rtlCol="0">
            <a:spAutoFit/>
          </a:bodyPr>
          <a:lstStyle/>
          <a:p>
            <a:r>
              <a:rPr lang="tr-TR" sz="2800" dirty="0" smtClean="0">
                <a:solidFill>
                  <a:srgbClr val="C00000"/>
                </a:solidFill>
              </a:rPr>
              <a:t>Dereceleme soruları</a:t>
            </a:r>
            <a:endParaRPr lang="tr-TR" sz="2800" dirty="0">
              <a:solidFill>
                <a:srgbClr val="C00000"/>
              </a:solidFill>
            </a:endParaRPr>
          </a:p>
        </p:txBody>
      </p:sp>
    </p:spTree>
    <p:extLst>
      <p:ext uri="{BB962C8B-B14F-4D97-AF65-F5344CB8AC3E}">
        <p14:creationId xmlns:p14="http://schemas.microsoft.com/office/powerpoint/2010/main" val="41921560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0"/>
            <a:ext cx="8229600" cy="5105137"/>
          </a:xfrm>
        </p:spPr>
        <p:txBody>
          <a:bodyPr/>
          <a:lstStyle/>
          <a:p>
            <a:pPr marL="0" indent="0" algn="ctr">
              <a:buNone/>
            </a:pPr>
            <a:r>
              <a:rPr lang="tr-TR" b="1" dirty="0" smtClean="0"/>
              <a:t>Derece (kategori) Ölçeği</a:t>
            </a:r>
            <a:endParaRPr lang="tr-TR"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926" y="2713484"/>
            <a:ext cx="8335469"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215" y="841276"/>
            <a:ext cx="8652892" cy="1542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0052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4828"/>
            <a:ext cx="8229600" cy="952500"/>
          </a:xfrm>
        </p:spPr>
        <p:txBody>
          <a:bodyPr/>
          <a:lstStyle/>
          <a:p>
            <a:r>
              <a:rPr lang="tr-TR" dirty="0" smtClean="0"/>
              <a:t>Likert Ölçeği</a:t>
            </a:r>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769268"/>
            <a:ext cx="7992888" cy="473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4595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517240"/>
            <a:ext cx="8229600" cy="3771636"/>
          </a:xfrm>
        </p:spPr>
        <p:txBody>
          <a:bodyPr>
            <a:normAutofit fontScale="70000" lnSpcReduction="20000"/>
          </a:bodyPr>
          <a:lstStyle/>
          <a:p>
            <a:r>
              <a:rPr lang="tr-TR" b="1" dirty="0" smtClean="0"/>
              <a:t>Örneklem çerçeves</a:t>
            </a:r>
            <a:r>
              <a:rPr lang="tr-TR" dirty="0" smtClean="0"/>
              <a:t>i:çalışma evreni  içinde örneklemin seçileceği örneklem  birimlerinin geçerli listesi</a:t>
            </a:r>
          </a:p>
          <a:p>
            <a:r>
              <a:rPr lang="tr-TR" b="1" dirty="0" smtClean="0"/>
              <a:t>Parametre (evren değer): </a:t>
            </a:r>
            <a:r>
              <a:rPr lang="tr-TR" dirty="0" smtClean="0"/>
              <a:t>evreni tanımlamak için kullanılan değerler (ortalama,standart sapma) </a:t>
            </a:r>
          </a:p>
          <a:p>
            <a:r>
              <a:rPr lang="tr-TR" b="1" dirty="0" smtClean="0"/>
              <a:t>Örneklem:</a:t>
            </a:r>
            <a:r>
              <a:rPr lang="tr-TR" dirty="0" smtClean="0"/>
              <a:t> belirli bir evrendeki birimler arasından sistematik bir şekilde seçilen ve evreni temsil eden küçük kümelerdir.</a:t>
            </a:r>
          </a:p>
          <a:p>
            <a:r>
              <a:rPr lang="tr-TR" b="1" dirty="0"/>
              <a:t> </a:t>
            </a:r>
            <a:r>
              <a:rPr lang="tr-TR" b="1" dirty="0" smtClean="0"/>
              <a:t>Örnekleme: </a:t>
            </a:r>
            <a:r>
              <a:rPr lang="tr-TR" dirty="0" smtClean="0"/>
              <a:t>araştırma evreninden örneklem seçme işlemine denir.</a:t>
            </a:r>
          </a:p>
          <a:p>
            <a:r>
              <a:rPr lang="tr-TR" b="1" dirty="0" smtClean="0"/>
              <a:t>Denek:</a:t>
            </a:r>
            <a:r>
              <a:rPr lang="tr-TR" dirty="0" smtClean="0"/>
              <a:t> örnekleme dahil edilen her öge</a:t>
            </a:r>
          </a:p>
          <a:p>
            <a:r>
              <a:rPr lang="tr-TR" b="1" dirty="0" smtClean="0"/>
              <a:t>Örneklem oranı</a:t>
            </a:r>
            <a:r>
              <a:rPr lang="tr-TR" dirty="0" smtClean="0"/>
              <a:t>: örneklem büyüklüğünün araştırma evren  büyüklüğüne bölümü (n/N)</a:t>
            </a:r>
            <a:endParaRPr lang="en-US" dirty="0"/>
          </a:p>
        </p:txBody>
      </p:sp>
    </p:spTree>
    <p:extLst>
      <p:ext uri="{BB962C8B-B14F-4D97-AF65-F5344CB8AC3E}">
        <p14:creationId xmlns:p14="http://schemas.microsoft.com/office/powerpoint/2010/main" val="24761018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2507" y="-88634"/>
            <a:ext cx="8229600" cy="952500"/>
          </a:xfrm>
        </p:spPr>
        <p:txBody>
          <a:bodyPr/>
          <a:lstStyle/>
          <a:p>
            <a:r>
              <a:rPr lang="tr-TR" b="1" dirty="0" smtClean="0"/>
              <a:t>Demografik Sorular</a:t>
            </a:r>
            <a:endParaRPr lang="tr-TR" b="1" dirty="0"/>
          </a:p>
        </p:txBody>
      </p:sp>
      <p:sp>
        <p:nvSpPr>
          <p:cNvPr id="3" name="İçerik Yer Tutucusu 2"/>
          <p:cNvSpPr>
            <a:spLocks noGrp="1"/>
          </p:cNvSpPr>
          <p:nvPr>
            <p:ph idx="1"/>
          </p:nvPr>
        </p:nvSpPr>
        <p:spPr>
          <a:xfrm>
            <a:off x="457200" y="813954"/>
            <a:ext cx="8229600" cy="3771636"/>
          </a:xfrm>
        </p:spPr>
        <p:txBody>
          <a:bodyPr/>
          <a:lstStyle/>
          <a:p>
            <a:pPr algn="just"/>
            <a:r>
              <a:rPr lang="tr-TR" dirty="0"/>
              <a:t>Demografik sorular genelde </a:t>
            </a:r>
            <a:r>
              <a:rPr lang="tr-TR" dirty="0" smtClean="0"/>
              <a:t>katılımcıları sınıf</a:t>
            </a:r>
            <a:r>
              <a:rPr lang="tr-TR" dirty="0"/>
              <a:t>, </a:t>
            </a:r>
            <a:r>
              <a:rPr lang="tr-TR" dirty="0" smtClean="0"/>
              <a:t>yaş </a:t>
            </a:r>
            <a:r>
              <a:rPr lang="tr-TR" dirty="0"/>
              <a:t>ya da </a:t>
            </a:r>
            <a:r>
              <a:rPr lang="tr-TR" dirty="0" smtClean="0"/>
              <a:t>eğitim seviyesi, gelir durumu, medeni durum, çalışma durumu </a:t>
            </a:r>
            <a:r>
              <a:rPr lang="tr-TR" dirty="0"/>
              <a:t>gibi kriterlere </a:t>
            </a:r>
            <a:r>
              <a:rPr lang="tr-TR" dirty="0" smtClean="0"/>
              <a:t>dayalı </a:t>
            </a:r>
            <a:r>
              <a:rPr lang="tr-TR" dirty="0"/>
              <a:t>olarak daha küçük ve özellikli gruplara </a:t>
            </a:r>
            <a:r>
              <a:rPr lang="tr-TR" dirty="0" smtClean="0"/>
              <a:t>ayırmak </a:t>
            </a:r>
            <a:r>
              <a:rPr lang="tr-TR" dirty="0"/>
              <a:t>için </a:t>
            </a:r>
            <a:r>
              <a:rPr lang="tr-TR" dirty="0" smtClean="0"/>
              <a:t>kullanılır</a:t>
            </a:r>
            <a:r>
              <a:rPr lang="tr-TR" dirty="0"/>
              <a:t>.</a:t>
            </a:r>
          </a:p>
        </p:txBody>
      </p:sp>
      <p:sp>
        <p:nvSpPr>
          <p:cNvPr id="4" name="AutoShape 2" descr="Image result for demographics icon"/>
          <p:cNvSpPr>
            <a:spLocks noChangeAspect="1" noChangeArrowheads="1"/>
          </p:cNvSpPr>
          <p:nvPr/>
        </p:nvSpPr>
        <p:spPr bwMode="auto">
          <a:xfrm>
            <a:off x="155575" y="-120386"/>
            <a:ext cx="3048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Image result for demographics icon"/>
          <p:cNvSpPr>
            <a:spLocks noChangeAspect="1" noChangeArrowheads="1"/>
          </p:cNvSpPr>
          <p:nvPr/>
        </p:nvSpPr>
        <p:spPr bwMode="auto">
          <a:xfrm>
            <a:off x="307975" y="6615"/>
            <a:ext cx="3048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Image result for demographics icon"/>
          <p:cNvSpPr>
            <a:spLocks noChangeAspect="1" noChangeArrowheads="1"/>
          </p:cNvSpPr>
          <p:nvPr/>
        </p:nvSpPr>
        <p:spPr bwMode="auto">
          <a:xfrm>
            <a:off x="460375" y="133615"/>
            <a:ext cx="3048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6077" y="3217540"/>
            <a:ext cx="4464495"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29118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Maddelerin Gözden Geçirilmesi</a:t>
            </a:r>
            <a:endParaRPr lang="tr-TR" dirty="0"/>
          </a:p>
        </p:txBody>
      </p:sp>
      <p:sp>
        <p:nvSpPr>
          <p:cNvPr id="3" name="İçerik Yer Tutucusu 2"/>
          <p:cNvSpPr>
            <a:spLocks noGrp="1"/>
          </p:cNvSpPr>
          <p:nvPr>
            <p:ph idx="1"/>
          </p:nvPr>
        </p:nvSpPr>
        <p:spPr/>
        <p:txBody>
          <a:bodyPr>
            <a:normAutofit lnSpcReduction="10000"/>
          </a:bodyPr>
          <a:lstStyle/>
          <a:p>
            <a:pPr>
              <a:buClr>
                <a:srgbClr val="FF0000"/>
              </a:buClr>
              <a:buFont typeface="Wingdings" pitchFamily="2" charset="2"/>
              <a:buChar char="ü"/>
            </a:pPr>
            <a:r>
              <a:rPr lang="tr-TR" dirty="0" smtClean="0"/>
              <a:t> Anketin amacına uygun </a:t>
            </a:r>
          </a:p>
          <a:p>
            <a:pPr>
              <a:buClr>
                <a:srgbClr val="FF0000"/>
              </a:buClr>
              <a:buFont typeface="Wingdings" pitchFamily="2" charset="2"/>
              <a:buChar char="ü"/>
            </a:pPr>
            <a:r>
              <a:rPr lang="tr-TR" dirty="0" smtClean="0"/>
              <a:t> Anket yapılan bireyler için uygun</a:t>
            </a:r>
          </a:p>
          <a:p>
            <a:pPr>
              <a:buClr>
                <a:srgbClr val="FF0000"/>
              </a:buClr>
              <a:buFont typeface="Wingdings" pitchFamily="2" charset="2"/>
              <a:buChar char="ü"/>
            </a:pPr>
            <a:r>
              <a:rPr lang="tr-TR" dirty="0" smtClean="0"/>
              <a:t> Uygun sonuçlar sağlayabilecek nitelikte</a:t>
            </a:r>
          </a:p>
          <a:p>
            <a:pPr marL="0" indent="0">
              <a:buNone/>
            </a:pPr>
            <a:r>
              <a:rPr lang="tr-TR" dirty="0" smtClean="0"/>
              <a:t> </a:t>
            </a:r>
            <a:r>
              <a:rPr lang="tr-TR" dirty="0" smtClean="0">
                <a:solidFill>
                  <a:srgbClr val="FF0000"/>
                </a:solidFill>
              </a:rPr>
              <a:t>X</a:t>
            </a:r>
            <a:r>
              <a:rPr lang="tr-TR" dirty="0" smtClean="0"/>
              <a:t>  Belirsiz </a:t>
            </a:r>
          </a:p>
          <a:p>
            <a:pPr marL="0" indent="0">
              <a:buNone/>
            </a:pPr>
            <a:r>
              <a:rPr lang="tr-TR" dirty="0" smtClean="0"/>
              <a:t> </a:t>
            </a:r>
            <a:r>
              <a:rPr lang="tr-TR" dirty="0" smtClean="0">
                <a:solidFill>
                  <a:srgbClr val="FF0000"/>
                </a:solidFill>
              </a:rPr>
              <a:t>X</a:t>
            </a:r>
            <a:r>
              <a:rPr lang="tr-TR" dirty="0" smtClean="0"/>
              <a:t>  Çakışan</a:t>
            </a:r>
          </a:p>
          <a:p>
            <a:pPr marL="0" indent="0">
              <a:buNone/>
            </a:pPr>
            <a:r>
              <a:rPr lang="tr-TR" dirty="0" smtClean="0"/>
              <a:t> </a:t>
            </a:r>
            <a:r>
              <a:rPr lang="tr-TR" dirty="0" smtClean="0">
                <a:solidFill>
                  <a:srgbClr val="FF0000"/>
                </a:solidFill>
              </a:rPr>
              <a:t>X </a:t>
            </a:r>
            <a:r>
              <a:rPr lang="tr-TR" dirty="0" smtClean="0"/>
              <a:t> İçerisinde iki ayrı konu olan</a:t>
            </a:r>
          </a:p>
          <a:p>
            <a:pPr marL="0" indent="0">
              <a:buNone/>
            </a:pPr>
            <a:r>
              <a:rPr lang="tr-TR" dirty="0" smtClean="0"/>
              <a:t> </a:t>
            </a:r>
            <a:r>
              <a:rPr lang="tr-TR" dirty="0" smtClean="0">
                <a:solidFill>
                  <a:srgbClr val="FF0000"/>
                </a:solidFill>
              </a:rPr>
              <a:t>X</a:t>
            </a:r>
            <a:r>
              <a:rPr lang="tr-TR" dirty="0" smtClean="0"/>
              <a:t>  Lüzumsuz</a:t>
            </a:r>
            <a:endParaRPr lang="tr-TR" dirty="0"/>
          </a:p>
        </p:txBody>
      </p:sp>
      <p:pic>
        <p:nvPicPr>
          <p:cNvPr id="7170" name="Picture 2" descr="Image result for control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9062" y="2857500"/>
            <a:ext cx="2664296" cy="2220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0468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612411"/>
          </a:xfrm>
        </p:spPr>
        <p:txBody>
          <a:bodyPr>
            <a:normAutofit fontScale="90000"/>
          </a:bodyPr>
          <a:lstStyle/>
          <a:p>
            <a:r>
              <a:rPr lang="tr-TR" sz="3100" dirty="0" smtClean="0"/>
              <a:t/>
            </a:r>
            <a:br>
              <a:rPr lang="tr-TR" sz="3100" dirty="0" smtClean="0"/>
            </a:br>
            <a:r>
              <a:rPr lang="tr-TR" sz="3100" dirty="0" smtClean="0"/>
              <a:t>Anketin </a:t>
            </a:r>
            <a:r>
              <a:rPr lang="tr-TR" sz="3100" dirty="0"/>
              <a:t>giriş paragrafını ve </a:t>
            </a:r>
            <a:r>
              <a:rPr lang="tr-TR" sz="3100" dirty="0" smtClean="0"/>
              <a:t>talimatlarını oluşturmak</a:t>
            </a:r>
            <a:r>
              <a:rPr lang="tr-TR" dirty="0"/>
              <a:t/>
            </a:r>
            <a:br>
              <a:rPr lang="tr-TR" dirty="0"/>
            </a:br>
            <a:endParaRPr lang="en-US" dirty="0"/>
          </a:p>
        </p:txBody>
      </p:sp>
      <p:sp>
        <p:nvSpPr>
          <p:cNvPr id="3" name="Content Placeholder 2"/>
          <p:cNvSpPr>
            <a:spLocks noGrp="1"/>
          </p:cNvSpPr>
          <p:nvPr>
            <p:ph idx="1"/>
          </p:nvPr>
        </p:nvSpPr>
        <p:spPr>
          <a:xfrm>
            <a:off x="179512" y="697260"/>
            <a:ext cx="8784976" cy="4407876"/>
          </a:xfrm>
        </p:spPr>
        <p:txBody>
          <a:bodyPr>
            <a:normAutofit/>
          </a:bodyPr>
          <a:lstStyle/>
          <a:p>
            <a:pPr marL="0" indent="0" algn="just">
              <a:buNone/>
            </a:pPr>
            <a:r>
              <a:rPr lang="tr-TR" sz="1800" dirty="0"/>
              <a:t>Sayın Katılımcı,</a:t>
            </a:r>
          </a:p>
          <a:p>
            <a:pPr marL="0" indent="0" algn="just">
              <a:buNone/>
            </a:pPr>
            <a:r>
              <a:rPr lang="tr-TR" sz="1800" dirty="0"/>
              <a:t>Bu çalışma Çağ Üniversitesi Sosyal Bilimler Enstitüsü İşletme Yönetimi Ana </a:t>
            </a:r>
            <a:r>
              <a:rPr lang="tr-TR" sz="1800" dirty="0" smtClean="0"/>
              <a:t>Bilim Dalında </a:t>
            </a:r>
            <a:r>
              <a:rPr lang="tr-TR" sz="1800" dirty="0"/>
              <a:t>yürütmekte olduğum “</a:t>
            </a:r>
            <a:r>
              <a:rPr lang="tr-TR" sz="1800" i="1" dirty="0"/>
              <a:t>Pazarlama Karması Elemanlarının ve Marka Denkliği </a:t>
            </a:r>
            <a:r>
              <a:rPr lang="tr-TR" sz="1800" i="1" dirty="0" smtClean="0"/>
              <a:t>İlişkisinin İncelenmesi</a:t>
            </a:r>
            <a:r>
              <a:rPr lang="tr-TR" sz="1800" dirty="0"/>
              <a:t>” isimli Yüksek Lisans tez çalışmasına veri toplamak için kullanılacak </a:t>
            </a:r>
            <a:r>
              <a:rPr lang="tr-TR" sz="1800" dirty="0" smtClean="0"/>
              <a:t>olup verdiğiniz </a:t>
            </a:r>
            <a:r>
              <a:rPr lang="tr-TR" sz="1800" dirty="0"/>
              <a:t>cevaplar gizli tutulacaktır. Katılımınız için teşekkür ederiz.</a:t>
            </a:r>
          </a:p>
          <a:p>
            <a:pPr marL="0" indent="0">
              <a:buNone/>
            </a:pPr>
            <a:r>
              <a:rPr lang="tr-TR" sz="1600" dirty="0"/>
              <a:t>Deniz KARAÖMERLİOĞLU, Çağ Üniversitesi, SBE, Yüksek lisans </a:t>
            </a:r>
            <a:r>
              <a:rPr lang="tr-TR" sz="1600" dirty="0" smtClean="0"/>
              <a:t>Öğrencisi </a:t>
            </a:r>
            <a:r>
              <a:rPr lang="tr-TR" sz="1600" dirty="0" smtClean="0">
                <a:hlinkClick r:id="rId2"/>
              </a:rPr>
              <a:t>d.karaomerlioglu@gmail.com</a:t>
            </a:r>
            <a:r>
              <a:rPr lang="tr-TR" sz="1600" dirty="0" smtClean="0"/>
              <a:t> </a:t>
            </a:r>
            <a:endParaRPr lang="tr-TR" sz="1600" dirty="0"/>
          </a:p>
          <a:p>
            <a:pPr marL="0" indent="0">
              <a:buNone/>
            </a:pPr>
            <a:r>
              <a:rPr lang="tr-TR" sz="1600" dirty="0"/>
              <a:t>Danışman: Yrd. Doç. Dr. Eda YAŞA </a:t>
            </a:r>
            <a:r>
              <a:rPr lang="tr-TR" sz="1600" dirty="0" smtClean="0"/>
              <a:t>ÖZELTÜRKAY </a:t>
            </a:r>
            <a:r>
              <a:rPr lang="tr-TR" sz="1600" dirty="0" smtClean="0">
                <a:hlinkClick r:id="rId3"/>
              </a:rPr>
              <a:t>edayasa@cag.edu.tr</a:t>
            </a:r>
            <a:endParaRPr lang="tr-TR" sz="1600" dirty="0" smtClean="0"/>
          </a:p>
          <a:p>
            <a:pPr marL="0" indent="0">
              <a:buNone/>
            </a:pPr>
            <a:r>
              <a:rPr lang="tr-TR" sz="1600" dirty="0" smtClean="0"/>
              <a:t>				***</a:t>
            </a:r>
            <a:endParaRPr lang="tr-TR" sz="1600" dirty="0"/>
          </a:p>
          <a:p>
            <a:pPr marL="0" indent="0" algn="just">
              <a:buNone/>
            </a:pPr>
            <a:r>
              <a:rPr lang="tr-TR" sz="1600" dirty="0"/>
              <a:t>Değerli Katılımcı, Çağ Üniversitesi Sosyal Bilimler Enstitüsü İşletmeYönetimi Yüksek Lisans Programı’nda yürütmekte olduğum tez çalışmamda kullanmak üzere bu anket formunu geliştirdik. Bu veriler sadece bilimsel amaçlı olarak kullanılacağı için vereceğiniz cevapların doğru olması çok önemlidir. Zaman ayırıp, tezime katkı sağladığınız için teşekkür ederim. </a:t>
            </a:r>
            <a:endParaRPr lang="tr-TR" sz="1600" dirty="0" smtClean="0"/>
          </a:p>
          <a:p>
            <a:pPr marL="0" indent="0">
              <a:buNone/>
            </a:pPr>
            <a:r>
              <a:rPr lang="tr-TR" sz="1600" dirty="0" smtClean="0"/>
              <a:t>Zeynep </a:t>
            </a:r>
            <a:r>
              <a:rPr lang="tr-TR" sz="1600" dirty="0"/>
              <a:t>Beril Yolaçan, Çağ Üniversitesi, MBA Öğrenci zberilyolacan@gmail.com </a:t>
            </a:r>
            <a:endParaRPr lang="tr-TR" sz="1600" dirty="0" smtClean="0"/>
          </a:p>
          <a:p>
            <a:pPr marL="0" indent="0">
              <a:buNone/>
            </a:pPr>
            <a:r>
              <a:rPr lang="tr-TR" sz="1600" dirty="0" smtClean="0"/>
              <a:t>Danışman</a:t>
            </a:r>
            <a:r>
              <a:rPr lang="tr-TR" sz="1600" dirty="0"/>
              <a:t>: Yard.Doç.Dr. Eda Yaşa Özeltürkay, Çağ Üniversitesi</a:t>
            </a:r>
            <a:endParaRPr lang="en-US" sz="1600" dirty="0"/>
          </a:p>
        </p:txBody>
      </p:sp>
    </p:spTree>
    <p:extLst>
      <p:ext uri="{BB962C8B-B14F-4D97-AF65-F5344CB8AC3E}">
        <p14:creationId xmlns:p14="http://schemas.microsoft.com/office/powerpoint/2010/main" val="206698073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09228"/>
            <a:ext cx="7199630"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462283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Kaynaklar</a:t>
            </a:r>
            <a:endParaRPr lang="tr-TR" dirty="0"/>
          </a:p>
        </p:txBody>
      </p:sp>
      <p:sp>
        <p:nvSpPr>
          <p:cNvPr id="3" name="İçerik Yer Tutucusu 2"/>
          <p:cNvSpPr>
            <a:spLocks noGrp="1"/>
          </p:cNvSpPr>
          <p:nvPr>
            <p:ph idx="1"/>
          </p:nvPr>
        </p:nvSpPr>
        <p:spPr/>
        <p:txBody>
          <a:bodyPr>
            <a:normAutofit/>
          </a:bodyPr>
          <a:lstStyle/>
          <a:p>
            <a:r>
              <a:rPr lang="en-US" sz="2400" dirty="0"/>
              <a:t>BÜYÜKÖZTÜRK, Ş . (2005). ANKET GELİŞTİRME. </a:t>
            </a:r>
            <a:r>
              <a:rPr lang="en-US" sz="2400" dirty="0" err="1"/>
              <a:t>Türk</a:t>
            </a:r>
            <a:r>
              <a:rPr lang="en-US" sz="2400" dirty="0"/>
              <a:t> </a:t>
            </a:r>
            <a:r>
              <a:rPr lang="en-US" sz="2400" dirty="0" err="1"/>
              <a:t>Eğitim</a:t>
            </a:r>
            <a:r>
              <a:rPr lang="en-US" sz="2400" dirty="0"/>
              <a:t> </a:t>
            </a:r>
            <a:r>
              <a:rPr lang="en-US" sz="2400" dirty="0" err="1"/>
              <a:t>Bilimleri</a:t>
            </a:r>
            <a:r>
              <a:rPr lang="en-US" sz="2400" dirty="0"/>
              <a:t> </a:t>
            </a:r>
            <a:r>
              <a:rPr lang="en-US" sz="2400" dirty="0" err="1"/>
              <a:t>Dergisi</a:t>
            </a:r>
            <a:r>
              <a:rPr lang="en-US" sz="2400" dirty="0"/>
              <a:t>, 3 (2), 133-151. Retrieved from </a:t>
            </a:r>
            <a:r>
              <a:rPr lang="en-US" sz="2400" dirty="0">
                <a:hlinkClick r:id="rId2"/>
              </a:rPr>
              <a:t>http://</a:t>
            </a:r>
            <a:r>
              <a:rPr lang="en-US" sz="2400" dirty="0" smtClean="0">
                <a:hlinkClick r:id="rId2"/>
              </a:rPr>
              <a:t>dergipark.gov.tr/tebd/issue/26124/275190</a:t>
            </a:r>
            <a:r>
              <a:rPr lang="tr-TR" sz="2400" dirty="0" smtClean="0"/>
              <a:t>.</a:t>
            </a:r>
          </a:p>
          <a:p>
            <a:endParaRPr lang="tr-TR" sz="2400" dirty="0" smtClean="0">
              <a:latin typeface="Times New Roman" pitchFamily="18" charset="0"/>
              <a:cs typeface="Times New Roman" pitchFamily="18" charset="0"/>
            </a:endParaRPr>
          </a:p>
          <a:p>
            <a:r>
              <a:rPr lang="tr-TR" sz="2400" dirty="0" smtClean="0">
                <a:latin typeface="Times New Roman" pitchFamily="18" charset="0"/>
                <a:cs typeface="Times New Roman" pitchFamily="18" charset="0"/>
              </a:rPr>
              <a:t>Bayat, B. (2014).«Uygulamalı Sosyal Bilim Araştırmalarında Ölçme, Ölçekler Ve “</a:t>
            </a:r>
            <a:r>
              <a:rPr lang="tr-TR" sz="2400" dirty="0" err="1" smtClean="0">
                <a:latin typeface="Times New Roman" pitchFamily="18" charset="0"/>
                <a:cs typeface="Times New Roman" pitchFamily="18" charset="0"/>
              </a:rPr>
              <a:t>Likert</a:t>
            </a:r>
            <a:r>
              <a:rPr lang="tr-TR" sz="2400" dirty="0" smtClean="0">
                <a:latin typeface="Times New Roman" pitchFamily="18" charset="0"/>
                <a:cs typeface="Times New Roman" pitchFamily="18" charset="0"/>
              </a:rPr>
              <a:t>” Ölçek Kurma </a:t>
            </a:r>
            <a:r>
              <a:rPr lang="tr-TR" sz="2400" dirty="0">
                <a:latin typeface="Times New Roman" pitchFamily="18" charset="0"/>
                <a:cs typeface="Times New Roman" pitchFamily="18" charset="0"/>
              </a:rPr>
              <a:t>Tekniği» Gazi Üniversitesi İktisadi ve İdari Bilimler Fakültesi Dergisi </a:t>
            </a:r>
            <a:r>
              <a:rPr lang="tr-TR" sz="2400" dirty="0" smtClean="0">
                <a:latin typeface="Times New Roman" pitchFamily="18" charset="0"/>
                <a:cs typeface="Times New Roman" pitchFamily="18" charset="0"/>
              </a:rPr>
              <a:t>16/3, 1-24.</a:t>
            </a:r>
            <a:endParaRPr lang="tr-TR" sz="2400" dirty="0">
              <a:latin typeface="Times New Roman" pitchFamily="18" charset="0"/>
              <a:cs typeface="Times New Roman" pitchFamily="18" charset="0"/>
            </a:endParaRPr>
          </a:p>
        </p:txBody>
      </p:sp>
      <p:pic>
        <p:nvPicPr>
          <p:cNvPr id="8194" name="Picture 2" descr="Image result for referenc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337220"/>
            <a:ext cx="936104" cy="780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11801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solidFill>
                  <a:srgbClr val="C00000"/>
                </a:solidFill>
              </a:rPr>
              <a:t>Online Anket Oluşturma Platformları</a:t>
            </a:r>
            <a:endParaRPr lang="tr-TR" dirty="0">
              <a:solidFill>
                <a:srgbClr val="C00000"/>
              </a:solidFill>
            </a:endParaRPr>
          </a:p>
        </p:txBody>
      </p:sp>
      <p:sp>
        <p:nvSpPr>
          <p:cNvPr id="3" name="İçerik Yer Tutucusu 2"/>
          <p:cNvSpPr>
            <a:spLocks noGrp="1"/>
          </p:cNvSpPr>
          <p:nvPr>
            <p:ph idx="1"/>
          </p:nvPr>
        </p:nvSpPr>
        <p:spPr/>
        <p:txBody>
          <a:bodyPr/>
          <a:lstStyle/>
          <a:p>
            <a:r>
              <a:rPr lang="tr-TR" dirty="0" smtClean="0"/>
              <a:t>docs.google.com/</a:t>
            </a:r>
            <a:r>
              <a:rPr lang="tr-TR" dirty="0" err="1" smtClean="0"/>
              <a:t>forms</a:t>
            </a:r>
            <a:endParaRPr lang="tr-TR" dirty="0" smtClean="0"/>
          </a:p>
          <a:p>
            <a:r>
              <a:rPr lang="tr-TR" dirty="0" smtClean="0"/>
              <a:t>freeonlinesurveys.com </a:t>
            </a:r>
          </a:p>
          <a:p>
            <a:r>
              <a:rPr lang="tr-TR" dirty="0" smtClean="0"/>
              <a:t>tr.surveymonkey.com </a:t>
            </a:r>
            <a:endParaRPr lang="tr-TR" dirty="0"/>
          </a:p>
        </p:txBody>
      </p:sp>
      <p:sp>
        <p:nvSpPr>
          <p:cNvPr id="4" name="AutoShape 2" descr="survey icon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9220" name="Picture 4" descr="survey ico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353443"/>
            <a:ext cx="3295253" cy="3295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5491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82" y="4252"/>
            <a:ext cx="9144000" cy="5601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Düz Ok Bağlayıcısı 4"/>
          <p:cNvCxnSpPr/>
          <p:nvPr/>
        </p:nvCxnSpPr>
        <p:spPr>
          <a:xfrm flipV="1">
            <a:off x="5868144" y="2569468"/>
            <a:ext cx="0" cy="684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6" name="Metin kutusu 5"/>
          <p:cNvSpPr txBox="1"/>
          <p:nvPr/>
        </p:nvSpPr>
        <p:spPr>
          <a:xfrm>
            <a:off x="5184068" y="1949747"/>
            <a:ext cx="1368152" cy="646331"/>
          </a:xfrm>
          <a:prstGeom prst="rect">
            <a:avLst/>
          </a:prstGeom>
          <a:noFill/>
        </p:spPr>
        <p:txBody>
          <a:bodyPr wrap="square" rtlCol="0">
            <a:spAutoFit/>
          </a:bodyPr>
          <a:lstStyle/>
          <a:p>
            <a:r>
              <a:rPr lang="tr-TR" dirty="0" smtClean="0">
                <a:solidFill>
                  <a:srgbClr val="FF0000"/>
                </a:solidFill>
              </a:rPr>
              <a:t>Soru tipi seçenekleri</a:t>
            </a:r>
            <a:endParaRPr lang="tr-TR" dirty="0">
              <a:solidFill>
                <a:srgbClr val="FF0000"/>
              </a:solidFill>
            </a:endParaRPr>
          </a:p>
        </p:txBody>
      </p:sp>
      <p:cxnSp>
        <p:nvCxnSpPr>
          <p:cNvPr id="8" name="Düz Ok Bağlayıcısı 7"/>
          <p:cNvCxnSpPr/>
          <p:nvPr/>
        </p:nvCxnSpPr>
        <p:spPr>
          <a:xfrm flipV="1">
            <a:off x="7380312" y="2353444"/>
            <a:ext cx="288032" cy="72008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9" name="Metin kutusu 8"/>
          <p:cNvSpPr txBox="1"/>
          <p:nvPr/>
        </p:nvSpPr>
        <p:spPr>
          <a:xfrm>
            <a:off x="7380312" y="1949747"/>
            <a:ext cx="1080120" cy="369332"/>
          </a:xfrm>
          <a:prstGeom prst="rect">
            <a:avLst/>
          </a:prstGeom>
          <a:noFill/>
        </p:spPr>
        <p:txBody>
          <a:bodyPr wrap="square" rtlCol="0">
            <a:spAutoFit/>
          </a:bodyPr>
          <a:lstStyle/>
          <a:p>
            <a:r>
              <a:rPr lang="tr-TR" dirty="0" smtClean="0">
                <a:solidFill>
                  <a:srgbClr val="FF0000"/>
                </a:solidFill>
              </a:rPr>
              <a:t>Soru ekle</a:t>
            </a:r>
            <a:endParaRPr lang="tr-TR" dirty="0">
              <a:solidFill>
                <a:srgbClr val="FF0000"/>
              </a:solidFill>
            </a:endParaRPr>
          </a:p>
        </p:txBody>
      </p:sp>
      <p:cxnSp>
        <p:nvCxnSpPr>
          <p:cNvPr id="11" name="Düz Ok Bağlayıcısı 10"/>
          <p:cNvCxnSpPr/>
          <p:nvPr/>
        </p:nvCxnSpPr>
        <p:spPr>
          <a:xfrm flipV="1">
            <a:off x="7524328" y="3073524"/>
            <a:ext cx="288032" cy="36004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2" name="Metin kutusu 11"/>
          <p:cNvSpPr txBox="1"/>
          <p:nvPr/>
        </p:nvSpPr>
        <p:spPr>
          <a:xfrm>
            <a:off x="7722604" y="2548297"/>
            <a:ext cx="1475656" cy="646331"/>
          </a:xfrm>
          <a:prstGeom prst="rect">
            <a:avLst/>
          </a:prstGeom>
          <a:noFill/>
        </p:spPr>
        <p:txBody>
          <a:bodyPr wrap="square" rtlCol="0">
            <a:spAutoFit/>
          </a:bodyPr>
          <a:lstStyle/>
          <a:p>
            <a:r>
              <a:rPr lang="tr-TR" dirty="0" smtClean="0">
                <a:solidFill>
                  <a:srgbClr val="FF0000"/>
                </a:solidFill>
              </a:rPr>
              <a:t>Başlık ve açıklama ekle</a:t>
            </a:r>
            <a:endParaRPr lang="tr-TR" dirty="0">
              <a:solidFill>
                <a:srgbClr val="FF0000"/>
              </a:solidFill>
            </a:endParaRPr>
          </a:p>
        </p:txBody>
      </p:sp>
      <p:cxnSp>
        <p:nvCxnSpPr>
          <p:cNvPr id="14" name="Düz Ok Bağlayıcısı 13"/>
          <p:cNvCxnSpPr/>
          <p:nvPr/>
        </p:nvCxnSpPr>
        <p:spPr>
          <a:xfrm>
            <a:off x="7524328" y="3793604"/>
            <a:ext cx="288032"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6" name="Düz Ok Bağlayıcısı 15"/>
          <p:cNvCxnSpPr/>
          <p:nvPr/>
        </p:nvCxnSpPr>
        <p:spPr>
          <a:xfrm flipV="1">
            <a:off x="7524328" y="3865612"/>
            <a:ext cx="288032" cy="21602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7" name="Metin kutusu 16"/>
          <p:cNvSpPr txBox="1"/>
          <p:nvPr/>
        </p:nvSpPr>
        <p:spPr>
          <a:xfrm>
            <a:off x="7920372" y="3403947"/>
            <a:ext cx="972108" cy="923330"/>
          </a:xfrm>
          <a:prstGeom prst="rect">
            <a:avLst/>
          </a:prstGeom>
          <a:noFill/>
        </p:spPr>
        <p:txBody>
          <a:bodyPr wrap="square" rtlCol="0">
            <a:spAutoFit/>
          </a:bodyPr>
          <a:lstStyle/>
          <a:p>
            <a:r>
              <a:rPr lang="tr-TR" dirty="0" smtClean="0">
                <a:solidFill>
                  <a:srgbClr val="FF0000"/>
                </a:solidFill>
              </a:rPr>
              <a:t>Fotoğraf ve video ekle</a:t>
            </a:r>
            <a:endParaRPr lang="tr-TR" dirty="0">
              <a:solidFill>
                <a:srgbClr val="FF0000"/>
              </a:solidFill>
            </a:endParaRPr>
          </a:p>
        </p:txBody>
      </p:sp>
      <p:cxnSp>
        <p:nvCxnSpPr>
          <p:cNvPr id="19" name="Düz Ok Bağlayıcısı 18"/>
          <p:cNvCxnSpPr/>
          <p:nvPr/>
        </p:nvCxnSpPr>
        <p:spPr>
          <a:xfrm>
            <a:off x="7524328" y="4420480"/>
            <a:ext cx="288032" cy="16521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5" name="Düz Ok Bağlayıcısı 24"/>
          <p:cNvCxnSpPr/>
          <p:nvPr/>
        </p:nvCxnSpPr>
        <p:spPr>
          <a:xfrm>
            <a:off x="7092280" y="841276"/>
            <a:ext cx="432048" cy="28803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6" name="Metin kutusu 25"/>
          <p:cNvSpPr txBox="1"/>
          <p:nvPr/>
        </p:nvSpPr>
        <p:spPr>
          <a:xfrm>
            <a:off x="7812360" y="4361233"/>
            <a:ext cx="1080120" cy="646331"/>
          </a:xfrm>
          <a:prstGeom prst="rect">
            <a:avLst/>
          </a:prstGeom>
          <a:noFill/>
        </p:spPr>
        <p:txBody>
          <a:bodyPr wrap="square" rtlCol="0">
            <a:spAutoFit/>
          </a:bodyPr>
          <a:lstStyle/>
          <a:p>
            <a:r>
              <a:rPr lang="tr-TR" dirty="0" smtClean="0">
                <a:solidFill>
                  <a:srgbClr val="FF0000"/>
                </a:solidFill>
              </a:rPr>
              <a:t>Bölüm ekle</a:t>
            </a:r>
            <a:endParaRPr lang="tr-TR" dirty="0">
              <a:solidFill>
                <a:srgbClr val="FF0000"/>
              </a:solidFill>
            </a:endParaRPr>
          </a:p>
        </p:txBody>
      </p:sp>
      <p:sp>
        <p:nvSpPr>
          <p:cNvPr id="27" name="Metin kutusu 26"/>
          <p:cNvSpPr txBox="1"/>
          <p:nvPr/>
        </p:nvSpPr>
        <p:spPr>
          <a:xfrm>
            <a:off x="7524328" y="1129308"/>
            <a:ext cx="1152128" cy="369332"/>
          </a:xfrm>
          <a:prstGeom prst="rect">
            <a:avLst/>
          </a:prstGeom>
          <a:noFill/>
        </p:spPr>
        <p:txBody>
          <a:bodyPr wrap="square" rtlCol="0">
            <a:spAutoFit/>
          </a:bodyPr>
          <a:lstStyle/>
          <a:p>
            <a:r>
              <a:rPr lang="tr-TR" b="1" dirty="0" err="1" smtClean="0">
                <a:solidFill>
                  <a:srgbClr val="FFC000"/>
                </a:solidFill>
              </a:rPr>
              <a:t>Önizleme</a:t>
            </a:r>
            <a:r>
              <a:rPr lang="tr-TR" dirty="0" smtClean="0"/>
              <a:t> </a:t>
            </a:r>
            <a:endParaRPr lang="tr-TR" dirty="0"/>
          </a:p>
        </p:txBody>
      </p:sp>
      <p:sp>
        <p:nvSpPr>
          <p:cNvPr id="28" name="Oval 27"/>
          <p:cNvSpPr/>
          <p:nvPr/>
        </p:nvSpPr>
        <p:spPr>
          <a:xfrm>
            <a:off x="1475656" y="121196"/>
            <a:ext cx="108012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2320803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27" y="135229"/>
            <a:ext cx="9093447"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ağ Ayraç 3"/>
          <p:cNvSpPr/>
          <p:nvPr/>
        </p:nvSpPr>
        <p:spPr>
          <a:xfrm>
            <a:off x="1475656" y="2065412"/>
            <a:ext cx="216024" cy="2952328"/>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tr-TR"/>
          </a:p>
        </p:txBody>
      </p:sp>
      <p:cxnSp>
        <p:nvCxnSpPr>
          <p:cNvPr id="6" name="Düz Ok Bağlayıcısı 5"/>
          <p:cNvCxnSpPr/>
          <p:nvPr/>
        </p:nvCxnSpPr>
        <p:spPr>
          <a:xfrm>
            <a:off x="3275856" y="985292"/>
            <a:ext cx="0" cy="28803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9" name="Metin kutusu 8"/>
          <p:cNvSpPr txBox="1"/>
          <p:nvPr/>
        </p:nvSpPr>
        <p:spPr>
          <a:xfrm>
            <a:off x="2771800" y="1150965"/>
            <a:ext cx="1512168" cy="369332"/>
          </a:xfrm>
          <a:prstGeom prst="rect">
            <a:avLst/>
          </a:prstGeom>
          <a:noFill/>
        </p:spPr>
        <p:txBody>
          <a:bodyPr wrap="square" rtlCol="0">
            <a:spAutoFit/>
          </a:bodyPr>
          <a:lstStyle/>
          <a:p>
            <a:r>
              <a:rPr lang="tr-TR" dirty="0" smtClean="0">
                <a:solidFill>
                  <a:srgbClr val="FFFF00"/>
                </a:solidFill>
              </a:rPr>
              <a:t>Ön izleme</a:t>
            </a:r>
            <a:endParaRPr lang="tr-TR" dirty="0">
              <a:solidFill>
                <a:srgbClr val="FFFF00"/>
              </a:solidFill>
            </a:endParaRPr>
          </a:p>
        </p:txBody>
      </p:sp>
      <p:sp>
        <p:nvSpPr>
          <p:cNvPr id="10" name="Metin kutusu 9"/>
          <p:cNvSpPr txBox="1"/>
          <p:nvPr/>
        </p:nvSpPr>
        <p:spPr>
          <a:xfrm>
            <a:off x="1583668" y="3215638"/>
            <a:ext cx="1296144" cy="646331"/>
          </a:xfrm>
          <a:prstGeom prst="rect">
            <a:avLst/>
          </a:prstGeom>
          <a:noFill/>
        </p:spPr>
        <p:txBody>
          <a:bodyPr wrap="square" rtlCol="0">
            <a:spAutoFit/>
          </a:bodyPr>
          <a:lstStyle/>
          <a:p>
            <a:r>
              <a:rPr lang="tr-TR" dirty="0" smtClean="0">
                <a:solidFill>
                  <a:srgbClr val="C00000"/>
                </a:solidFill>
              </a:rPr>
              <a:t>Soru tipi seçenekleri</a:t>
            </a:r>
            <a:endParaRPr lang="tr-TR" dirty="0">
              <a:solidFill>
                <a:srgbClr val="C00000"/>
              </a:solidFill>
            </a:endParaRPr>
          </a:p>
        </p:txBody>
      </p:sp>
      <p:sp>
        <p:nvSpPr>
          <p:cNvPr id="11" name="Oval 10"/>
          <p:cNvSpPr/>
          <p:nvPr/>
        </p:nvSpPr>
        <p:spPr>
          <a:xfrm>
            <a:off x="1475656" y="337220"/>
            <a:ext cx="108012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634072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03208"/>
            <a:ext cx="8856984" cy="5480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1605786" y="409228"/>
            <a:ext cx="936104" cy="318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Sağ Ayraç 4"/>
          <p:cNvSpPr/>
          <p:nvPr/>
        </p:nvSpPr>
        <p:spPr>
          <a:xfrm>
            <a:off x="2541890" y="1993404"/>
            <a:ext cx="229910" cy="1656184"/>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tr-TR"/>
          </a:p>
        </p:txBody>
      </p:sp>
      <p:sp>
        <p:nvSpPr>
          <p:cNvPr id="6" name="Metin kutusu 5"/>
          <p:cNvSpPr txBox="1"/>
          <p:nvPr/>
        </p:nvSpPr>
        <p:spPr>
          <a:xfrm>
            <a:off x="2804236" y="2498330"/>
            <a:ext cx="1296144" cy="646331"/>
          </a:xfrm>
          <a:prstGeom prst="rect">
            <a:avLst/>
          </a:prstGeom>
          <a:noFill/>
        </p:spPr>
        <p:txBody>
          <a:bodyPr wrap="square" rtlCol="0">
            <a:spAutoFit/>
          </a:bodyPr>
          <a:lstStyle/>
          <a:p>
            <a:r>
              <a:rPr lang="tr-TR" dirty="0" smtClean="0">
                <a:solidFill>
                  <a:srgbClr val="C00000"/>
                </a:solidFill>
              </a:rPr>
              <a:t>Soru tipi seçenekleri</a:t>
            </a:r>
            <a:endParaRPr lang="tr-TR" dirty="0">
              <a:solidFill>
                <a:srgbClr val="C00000"/>
              </a:solidFill>
            </a:endParaRPr>
          </a:p>
        </p:txBody>
      </p:sp>
      <p:sp>
        <p:nvSpPr>
          <p:cNvPr id="7" name="Yay 6"/>
          <p:cNvSpPr/>
          <p:nvPr/>
        </p:nvSpPr>
        <p:spPr>
          <a:xfrm>
            <a:off x="6372200" y="1472014"/>
            <a:ext cx="1728192" cy="288032"/>
          </a:xfrm>
          <a:prstGeom prst="arc">
            <a:avLst/>
          </a:prstGeom>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246221386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921396"/>
            <a:ext cx="8229600" cy="952500"/>
          </a:xfrm>
        </p:spPr>
        <p:txBody>
          <a:bodyPr/>
          <a:lstStyle/>
          <a:p>
            <a:r>
              <a:rPr lang="tr-TR" dirty="0" smtClean="0">
                <a:effectLst>
                  <a:outerShdw blurRad="38100" dist="38100" dir="2700000" algn="tl">
                    <a:srgbClr val="000000">
                      <a:alpha val="43137"/>
                    </a:srgbClr>
                  </a:outerShdw>
                </a:effectLst>
              </a:rPr>
              <a:t>GÖRÜŞME FORMU HAZIRLAMA</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43211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Örnekleme süreci</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82717334"/>
              </p:ext>
            </p:extLst>
          </p:nvPr>
        </p:nvGraphicFramePr>
        <p:xfrm>
          <a:off x="395536" y="1057300"/>
          <a:ext cx="8229600" cy="4500033"/>
        </p:xfrm>
        <a:graphic>
          <a:graphicData uri="http://schemas.openxmlformats.org/drawingml/2006/table">
            <a:tbl>
              <a:tblPr firstRow="1" bandRow="1">
                <a:tableStyleId>{5C22544A-7EE6-4342-B048-85BDC9FD1C3A}</a:tableStyleId>
              </a:tblPr>
              <a:tblGrid>
                <a:gridCol w="3394720"/>
                <a:gridCol w="4834880"/>
              </a:tblGrid>
              <a:tr h="309033">
                <a:tc>
                  <a:txBody>
                    <a:bodyPr/>
                    <a:lstStyle/>
                    <a:p>
                      <a:r>
                        <a:rPr lang="tr-TR" sz="1500" dirty="0" smtClean="0"/>
                        <a:t>Adımlar</a:t>
                      </a:r>
                      <a:endParaRPr lang="en-US" sz="1500" dirty="0"/>
                    </a:p>
                  </a:txBody>
                  <a:tcPr marT="38100" marB="38100"/>
                </a:tc>
                <a:tc>
                  <a:txBody>
                    <a:bodyPr/>
                    <a:lstStyle/>
                    <a:p>
                      <a:r>
                        <a:rPr lang="tr-TR" sz="1500" dirty="0" smtClean="0"/>
                        <a:t>Tanımlar</a:t>
                      </a:r>
                      <a:endParaRPr lang="en-US" sz="1500" dirty="0"/>
                    </a:p>
                  </a:txBody>
                  <a:tcPr marT="38100" marB="38100"/>
                </a:tc>
              </a:tr>
              <a:tr h="1219200">
                <a:tc>
                  <a:txBody>
                    <a:bodyPr/>
                    <a:lstStyle/>
                    <a:p>
                      <a:r>
                        <a:rPr lang="tr-TR" sz="1500" dirty="0" smtClean="0"/>
                        <a:t>1. Araştırma evrenini tanımla</a:t>
                      </a:r>
                    </a:p>
                    <a:p>
                      <a:endParaRPr lang="en-US" sz="1500" dirty="0"/>
                    </a:p>
                  </a:txBody>
                  <a:tcPr marT="38100" marB="38100"/>
                </a:tc>
                <a:tc>
                  <a:txBody>
                    <a:bodyPr/>
                    <a:lstStyle/>
                    <a:p>
                      <a:r>
                        <a:rPr lang="tr-TR" sz="1500" dirty="0" smtClean="0"/>
                        <a:t>Evren açıkça tanımlanmalı ve sınırlandırılmalıdır. Araştırma evreni araştırma amacına</a:t>
                      </a:r>
                      <a:r>
                        <a:rPr lang="tr-TR" sz="1500" baseline="0" dirty="0" smtClean="0"/>
                        <a:t> uygun olmalıdır.  Örnç duygusal emek ile ilgili bir çalışma yapılıyorsa, içinde duygusal emek (öğretmen, sağlık çalışanı vb) örnekleme dahil olmalıdır.</a:t>
                      </a:r>
                      <a:endParaRPr lang="en-US" sz="1500" dirty="0"/>
                    </a:p>
                  </a:txBody>
                  <a:tcPr marT="38100" marB="38100"/>
                </a:tc>
              </a:tr>
              <a:tr h="762000">
                <a:tc>
                  <a:txBody>
                    <a:bodyPr/>
                    <a:lstStyle/>
                    <a:p>
                      <a:r>
                        <a:rPr lang="tr-TR" sz="1500" dirty="0" smtClean="0"/>
                        <a:t>2. </a:t>
                      </a:r>
                      <a:r>
                        <a:rPr lang="en-US" sz="1500" dirty="0" err="1" smtClean="0"/>
                        <a:t>Örneklem</a:t>
                      </a:r>
                      <a:r>
                        <a:rPr lang="en-US" sz="1500" dirty="0" smtClean="0"/>
                        <a:t> </a:t>
                      </a:r>
                      <a:r>
                        <a:rPr lang="en-US" sz="1500" dirty="0" err="1" smtClean="0"/>
                        <a:t>çerçevesini</a:t>
                      </a:r>
                      <a:r>
                        <a:rPr lang="en-US" sz="1500" dirty="0" smtClean="0"/>
                        <a:t> </a:t>
                      </a:r>
                      <a:r>
                        <a:rPr lang="en-US" sz="1500" dirty="0" err="1" smtClean="0"/>
                        <a:t>belirle</a:t>
                      </a:r>
                      <a:endParaRPr lang="en-US" sz="1500" dirty="0" smtClean="0"/>
                    </a:p>
                  </a:txBody>
                  <a:tcPr marT="38100" marB="38100"/>
                </a:tc>
                <a:tc>
                  <a:txBody>
                    <a:bodyPr/>
                    <a:lstStyle/>
                    <a:p>
                      <a:r>
                        <a:rPr lang="tr-TR" sz="1500" dirty="0" smtClean="0"/>
                        <a:t>Öğlerin</a:t>
                      </a:r>
                      <a:r>
                        <a:rPr lang="tr-TR" sz="1500" baseline="0" dirty="0" smtClean="0"/>
                        <a:t> tümünü temsli eden örneklem çerçevesi; okuldaki öğrenci kayıtları, sanayi odasına bağlı şirket kayıtları vb. </a:t>
                      </a:r>
                      <a:endParaRPr lang="en-US" sz="1500" dirty="0"/>
                    </a:p>
                  </a:txBody>
                  <a:tcPr marT="38100" marB="38100"/>
                </a:tc>
              </a:tr>
              <a:tr h="1676400">
                <a:tc>
                  <a:txBody>
                    <a:bodyPr/>
                    <a:lstStyle/>
                    <a:p>
                      <a:endParaRPr lang="en-US" sz="1500" dirty="0" smtClean="0"/>
                    </a:p>
                    <a:p>
                      <a:r>
                        <a:rPr lang="tr-TR" sz="1500" dirty="0" smtClean="0"/>
                        <a:t>3. Örneklem büyüklüğünü tespit et</a:t>
                      </a:r>
                      <a:endParaRPr lang="en-US" sz="1500" dirty="0" smtClean="0"/>
                    </a:p>
                  </a:txBody>
                  <a:tcPr marT="38100" marB="38100"/>
                </a:tc>
                <a:tc>
                  <a:txBody>
                    <a:bodyPr/>
                    <a:lstStyle/>
                    <a:p>
                      <a:r>
                        <a:rPr lang="tr-TR" sz="1500" dirty="0" smtClean="0"/>
                        <a:t> Ne kadar büyüklükte bir örnekleme ihtiyacım var?  Araştırmacının zaman ve maliyet kaynaklarına uygun,  ilgili istatistiki analizler içni yeterli olması</a:t>
                      </a:r>
                      <a:r>
                        <a:rPr lang="tr-TR" sz="1500" baseline="0" dirty="0" smtClean="0"/>
                        <a:t> gerekir.  Sosyal bilim araştırmalarında (nitel, nicel, deneysel) 30 ila 500  yeterli olabilirken, deneysel serimlerde 30-40 denekten veri yeterli gelebilmektedir. </a:t>
                      </a:r>
                      <a:endParaRPr lang="en-US" sz="1500" dirty="0"/>
                    </a:p>
                  </a:txBody>
                  <a:tcPr marT="38100" marB="38100"/>
                </a:tc>
              </a:tr>
              <a:tr h="533400">
                <a:tc>
                  <a:txBody>
                    <a:bodyPr/>
                    <a:lstStyle/>
                    <a:p>
                      <a:r>
                        <a:rPr lang="tr-TR" sz="1500" dirty="0" smtClean="0"/>
                        <a:t>4. </a:t>
                      </a:r>
                      <a:r>
                        <a:rPr lang="en-US" sz="1500" dirty="0" err="1" smtClean="0"/>
                        <a:t>Örneklem</a:t>
                      </a:r>
                      <a:r>
                        <a:rPr lang="en-US" sz="1500" dirty="0" smtClean="0"/>
                        <a:t> </a:t>
                      </a:r>
                      <a:r>
                        <a:rPr lang="en-US" sz="1500" dirty="0" err="1" smtClean="0"/>
                        <a:t>tekniğini</a:t>
                      </a:r>
                      <a:r>
                        <a:rPr lang="en-US" sz="1500" dirty="0" smtClean="0"/>
                        <a:t> </a:t>
                      </a:r>
                      <a:r>
                        <a:rPr lang="en-US" sz="1500" dirty="0" err="1" smtClean="0"/>
                        <a:t>seç</a:t>
                      </a:r>
                      <a:r>
                        <a:rPr lang="en-US" sz="1500" dirty="0" smtClean="0"/>
                        <a:t> </a:t>
                      </a:r>
                      <a:r>
                        <a:rPr lang="en-US" sz="1500" dirty="0" err="1" smtClean="0"/>
                        <a:t>ve</a:t>
                      </a:r>
                      <a:r>
                        <a:rPr lang="en-US" sz="1500" dirty="0" smtClean="0"/>
                        <a:t> </a:t>
                      </a:r>
                      <a:r>
                        <a:rPr lang="en-US" sz="1500" dirty="0" err="1" smtClean="0"/>
                        <a:t>örnekle</a:t>
                      </a:r>
                      <a:endParaRPr lang="en-US" sz="1500" dirty="0"/>
                    </a:p>
                  </a:txBody>
                  <a:tcPr marT="38100" marB="38100"/>
                </a:tc>
                <a:tc>
                  <a:txBody>
                    <a:bodyPr/>
                    <a:lstStyle/>
                    <a:p>
                      <a:r>
                        <a:rPr lang="tr-TR" sz="1500" baseline="0" dirty="0" smtClean="0"/>
                        <a:t> örneklem çerçevesinden seçilen örneklem büyüklüğüne nasıl ulaşacagız?</a:t>
                      </a:r>
                      <a:endParaRPr lang="en-US" sz="1500" dirty="0"/>
                    </a:p>
                  </a:txBody>
                  <a:tcPr marT="38100" marB="38100"/>
                </a:tc>
              </a:tr>
            </a:tbl>
          </a:graphicData>
        </a:graphic>
      </p:graphicFrame>
    </p:spTree>
    <p:extLst>
      <p:ext uri="{BB962C8B-B14F-4D97-AF65-F5344CB8AC3E}">
        <p14:creationId xmlns:p14="http://schemas.microsoft.com/office/powerpoint/2010/main" val="17707905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1273324"/>
            <a:ext cx="8784976" cy="1224136"/>
          </a:xfrm>
          <a:ln w="12700">
            <a:solidFill>
              <a:srgbClr val="0070C0"/>
            </a:solidFill>
          </a:ln>
          <a:effectLst>
            <a:outerShdw blurRad="50800" dist="38100" algn="l" rotWithShape="0">
              <a:prstClr val="black">
                <a:alpha val="40000"/>
              </a:prstClr>
            </a:outerShdw>
          </a:effectLst>
        </p:spPr>
        <p:txBody>
          <a:bodyPr/>
          <a:lstStyle/>
          <a:p>
            <a:pPr marL="0" indent="0" algn="just">
              <a:buNone/>
            </a:pPr>
            <a:r>
              <a:rPr lang="tr-TR" dirty="0"/>
              <a:t>Akıllı Perakendecilik ve Teknoloji </a:t>
            </a:r>
            <a:r>
              <a:rPr lang="tr-TR" dirty="0" smtClean="0"/>
              <a:t>Çocuklarının </a:t>
            </a:r>
            <a:r>
              <a:rPr lang="tr-TR" dirty="0"/>
              <a:t>Beklentileri: Z </a:t>
            </a:r>
            <a:r>
              <a:rPr lang="tr-TR" dirty="0" smtClean="0"/>
              <a:t>Kuşağı Örneklemiyle </a:t>
            </a:r>
            <a:r>
              <a:rPr lang="tr-TR" dirty="0"/>
              <a:t>Bir Nitel Çalışma</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641476"/>
            <a:ext cx="432435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831783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Görüşme Formu</a:t>
            </a:r>
            <a:endParaRPr lang="en-US" b="1" dirty="0"/>
          </a:p>
        </p:txBody>
      </p:sp>
      <p:sp>
        <p:nvSpPr>
          <p:cNvPr id="3" name="Content Placeholder 2"/>
          <p:cNvSpPr>
            <a:spLocks noGrp="1"/>
          </p:cNvSpPr>
          <p:nvPr>
            <p:ph idx="1"/>
          </p:nvPr>
        </p:nvSpPr>
        <p:spPr/>
        <p:txBody>
          <a:bodyPr/>
          <a:lstStyle/>
          <a:p>
            <a:pPr marL="0" indent="0">
              <a:buNone/>
            </a:pPr>
            <a:r>
              <a:rPr lang="tr-TR" u="sng" dirty="0" smtClean="0"/>
              <a:t>Derinlemesine mülakat türleri:</a:t>
            </a:r>
          </a:p>
          <a:p>
            <a:r>
              <a:rPr lang="tr-TR" dirty="0" smtClean="0"/>
              <a:t>Yapılandırılmamış (unstructural)</a:t>
            </a:r>
          </a:p>
          <a:p>
            <a:r>
              <a:rPr lang="tr-TR" dirty="0" smtClean="0"/>
              <a:t>Yapılandırılmış (structural)</a:t>
            </a:r>
          </a:p>
          <a:p>
            <a:r>
              <a:rPr lang="tr-TR" dirty="0" smtClean="0"/>
              <a:t>Yarı yapılandırılmış ( semi-structural)</a:t>
            </a:r>
            <a:endParaRPr lang="en-US" dirty="0"/>
          </a:p>
        </p:txBody>
      </p:sp>
    </p:spTree>
    <p:extLst>
      <p:ext uri="{BB962C8B-B14F-4D97-AF65-F5344CB8AC3E}">
        <p14:creationId xmlns:p14="http://schemas.microsoft.com/office/powerpoint/2010/main" val="40892743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9188"/>
            <a:ext cx="8229600" cy="468395"/>
          </a:xfrm>
        </p:spPr>
        <p:txBody>
          <a:bodyPr>
            <a:normAutofit fontScale="90000"/>
          </a:bodyPr>
          <a:lstStyle/>
          <a:p>
            <a:r>
              <a:rPr lang="tr-TR" dirty="0" smtClean="0"/>
              <a:t>Z kuşağı görüşme formu soruları</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3" y="625252"/>
            <a:ext cx="9153603" cy="4803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552297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6712" y="-310852"/>
            <a:ext cx="11263220" cy="6335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357272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797565"/>
            <a:ext cx="7344816" cy="445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188737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057300"/>
            <a:ext cx="7995327" cy="3508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28142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21196"/>
            <a:ext cx="7632848"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7183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Evren vs Örneklem</a:t>
            </a:r>
            <a:endParaRPr lang="tr-TR" b="1" dirty="0"/>
          </a:p>
        </p:txBody>
      </p:sp>
      <p:sp>
        <p:nvSpPr>
          <p:cNvPr id="3" name="İçerik Yer Tutucusu 2"/>
          <p:cNvSpPr>
            <a:spLocks noGrp="1"/>
          </p:cNvSpPr>
          <p:nvPr>
            <p:ph idx="1"/>
          </p:nvPr>
        </p:nvSpPr>
        <p:spPr/>
        <p:txBody>
          <a:bodyPr/>
          <a:lstStyle/>
          <a:p>
            <a:endParaRPr lang="tr-TR"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266248"/>
            <a:ext cx="7848872" cy="3787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2819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1357333"/>
            <a:ext cx="8229600" cy="952500"/>
          </a:xfrm>
        </p:spPr>
        <p:txBody>
          <a:bodyPr>
            <a:normAutofit fontScale="90000"/>
          </a:bodyPr>
          <a:lstStyle/>
          <a:p>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Örneklem seçilirken,</a:t>
            </a:r>
            <a:br>
              <a:rPr lang="tr-TR" dirty="0" smtClean="0"/>
            </a:br>
            <a:r>
              <a:rPr lang="tr-TR" dirty="0" smtClean="0"/>
              <a:t>temsil yeteneği taşımalıdır. Evrenin temel özelliklerine sahip olmalı</a:t>
            </a:r>
            <a:br>
              <a:rPr lang="tr-TR" dirty="0" smtClean="0"/>
            </a:br>
            <a:r>
              <a:rPr lang="tr-TR" dirty="0" smtClean="0"/>
              <a:t>yeterli büyüklükte</a:t>
            </a:r>
            <a:br>
              <a:rPr lang="tr-TR" dirty="0" smtClean="0"/>
            </a:br>
            <a:r>
              <a:rPr lang="tr-TR" dirty="0" smtClean="0"/>
              <a:t>tarafsızlık ilkesini korumalıdır. </a:t>
            </a:r>
            <a:endParaRPr lang="en-US" dirty="0"/>
          </a:p>
        </p:txBody>
      </p:sp>
    </p:spTree>
    <p:extLst>
      <p:ext uri="{BB962C8B-B14F-4D97-AF65-F5344CB8AC3E}">
        <p14:creationId xmlns:p14="http://schemas.microsoft.com/office/powerpoint/2010/main" val="19780588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524</TotalTime>
  <Words>2605</Words>
  <Application>Microsoft Office PowerPoint</Application>
  <PresentationFormat>On-screen Show (16:10)</PresentationFormat>
  <Paragraphs>284</Paragraphs>
  <Slides>76</Slides>
  <Notes>2</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Ofis Teması</vt:lpstr>
      <vt:lpstr>Bölüm 5 : Araştırma evreni ve örneklem</vt:lpstr>
      <vt:lpstr>Adımlar </vt:lpstr>
      <vt:lpstr>Yanlış </vt:lpstr>
      <vt:lpstr>Neden örneklem seçilir?</vt:lpstr>
      <vt:lpstr>Temel  kavramlar:</vt:lpstr>
      <vt:lpstr>PowerPoint Presentation</vt:lpstr>
      <vt:lpstr>Örnekleme süreci</vt:lpstr>
      <vt:lpstr>Evren vs Örneklem</vt:lpstr>
      <vt:lpstr>    Örneklem seçilirken, temsil yeteneği taşımalıdır. Evrenin temel özelliklerine sahip olmalı yeterli büyüklükte tarafsızlık ilkesini korumalıdır. </vt:lpstr>
      <vt:lpstr>Örneklem büyüklüğünü tespit et </vt:lpstr>
      <vt:lpstr>Örnek büyüklüğü</vt:lpstr>
      <vt:lpstr>PowerPoint Presentation</vt:lpstr>
      <vt:lpstr>PowerPoint Presentation</vt:lpstr>
      <vt:lpstr>Önemli...</vt:lpstr>
      <vt:lpstr>formüller</vt:lpstr>
      <vt:lpstr>Nicel çalışmalar için ...</vt:lpstr>
      <vt:lpstr>Örneklem teknikleri</vt:lpstr>
      <vt:lpstr>PowerPoint Presentation</vt:lpstr>
      <vt:lpstr>PowerPoint Presentation</vt:lpstr>
      <vt:lpstr>Basit tesadüfi örnekleme.</vt:lpstr>
      <vt:lpstr>Sistematik örnekleme.</vt:lpstr>
      <vt:lpstr>PowerPoint Presentation</vt:lpstr>
      <vt:lpstr>Tabakalı örnekleme</vt:lpstr>
      <vt:lpstr>PowerPoint Presentation</vt:lpstr>
      <vt:lpstr>Küme örnekleme.</vt:lpstr>
      <vt:lpstr>Olasılıksız-tesadüfi teknikler</vt:lpstr>
      <vt:lpstr>PowerPoint Presentation</vt:lpstr>
      <vt:lpstr>PowerPoint Presentation</vt:lpstr>
      <vt:lpstr>PowerPoint Presentation</vt:lpstr>
      <vt:lpstr>PowerPoint Presentation</vt:lpstr>
      <vt:lpstr>Araştırmalarda ölçme ve ölçekler </vt:lpstr>
      <vt:lpstr>Ölçme Kavramı</vt:lpstr>
      <vt:lpstr> Ölçme ve Ölçek (ölçüm) düzeyleri</vt:lpstr>
      <vt:lpstr> Ölçek düzeyleri</vt:lpstr>
      <vt:lpstr>Ölçek türleri</vt:lpstr>
      <vt:lpstr>Sürekli ölçekler</vt:lpstr>
      <vt:lpstr>PowerPoint Presentation</vt:lpstr>
      <vt:lpstr> Tekli ölçekler</vt:lpstr>
      <vt:lpstr>PowerPoint Presentation</vt:lpstr>
      <vt:lpstr>Çoklu Ölçekler</vt:lpstr>
      <vt:lpstr>Çoklu Ölçekler (çok maddeli)</vt:lpstr>
      <vt:lpstr>Semantik Farklılıklar Ölçeği</vt:lpstr>
      <vt:lpstr>Stapel ölçek</vt:lpstr>
      <vt:lpstr>Ölçeklerin uygulanmasında dikkat edilmesi gereken hususlar</vt:lpstr>
      <vt:lpstr> Yabancı kaynaklı ölçeklerden çevirilerde karşılaşılan bazı sorunlar</vt:lpstr>
      <vt:lpstr>Verilerin inandırıcılığı</vt:lpstr>
      <vt:lpstr>Geçerlilik</vt:lpstr>
      <vt:lpstr> Güvenilirlik </vt:lpstr>
      <vt:lpstr> Ölçme hataları</vt:lpstr>
      <vt:lpstr>Ölçüm hataları</vt:lpstr>
      <vt:lpstr>ANKET FORMU HAZIRLAMA</vt:lpstr>
      <vt:lpstr>Anket oluştururken izlenecek basamaklar nelerdir? </vt:lpstr>
      <vt:lpstr>Anket maddelerini hazırlamak</vt:lpstr>
      <vt:lpstr>PowerPoint Presentation</vt:lpstr>
      <vt:lpstr>PowerPoint Presentation</vt:lpstr>
      <vt:lpstr>PowerPoint Presentation</vt:lpstr>
      <vt:lpstr>PowerPoint Presentation</vt:lpstr>
      <vt:lpstr>PowerPoint Presentation</vt:lpstr>
      <vt:lpstr>Likert Ölçeği</vt:lpstr>
      <vt:lpstr>Demografik Sorular</vt:lpstr>
      <vt:lpstr>Maddelerin Gözden Geçirilmesi</vt:lpstr>
      <vt:lpstr> Anketin giriş paragrafını ve talimatlarını oluşturmak </vt:lpstr>
      <vt:lpstr>PowerPoint Presentation</vt:lpstr>
      <vt:lpstr>Kaynaklar</vt:lpstr>
      <vt:lpstr>Online Anket Oluşturma Platformları</vt:lpstr>
      <vt:lpstr>PowerPoint Presentation</vt:lpstr>
      <vt:lpstr>PowerPoint Presentation</vt:lpstr>
      <vt:lpstr>PowerPoint Presentation</vt:lpstr>
      <vt:lpstr>GÖRÜŞME FORMU HAZIRLAMA</vt:lpstr>
      <vt:lpstr>PowerPoint Presentation</vt:lpstr>
      <vt:lpstr>Görüşme Formu</vt:lpstr>
      <vt:lpstr>Z kuşağı görüşme formu soruları</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Anketin Amacı</dc:title>
  <dc:creator>pc</dc:creator>
  <cp:lastModifiedBy>none</cp:lastModifiedBy>
  <cp:revision>56</cp:revision>
  <dcterms:created xsi:type="dcterms:W3CDTF">2018-03-02T16:41:44Z</dcterms:created>
  <dcterms:modified xsi:type="dcterms:W3CDTF">2018-03-27T13:34:37Z</dcterms:modified>
</cp:coreProperties>
</file>