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94"/>
  </p:notesMasterIdLst>
  <p:handoutMasterIdLst>
    <p:handoutMasterId r:id="rId95"/>
  </p:handoutMasterIdLst>
  <p:sldIdLst>
    <p:sldId id="268" r:id="rId2"/>
    <p:sldId id="340" r:id="rId3"/>
    <p:sldId id="544" r:id="rId4"/>
    <p:sldId id="545" r:id="rId5"/>
    <p:sldId id="546" r:id="rId6"/>
    <p:sldId id="547" r:id="rId7"/>
    <p:sldId id="548" r:id="rId8"/>
    <p:sldId id="620" r:id="rId9"/>
    <p:sldId id="549" r:id="rId10"/>
    <p:sldId id="550" r:id="rId11"/>
    <p:sldId id="551" r:id="rId12"/>
    <p:sldId id="552" r:id="rId13"/>
    <p:sldId id="553" r:id="rId14"/>
    <p:sldId id="554" r:id="rId15"/>
    <p:sldId id="555" r:id="rId16"/>
    <p:sldId id="556" r:id="rId17"/>
    <p:sldId id="557" r:id="rId18"/>
    <p:sldId id="558" r:id="rId19"/>
    <p:sldId id="559" r:id="rId20"/>
    <p:sldId id="560" r:id="rId21"/>
    <p:sldId id="561" r:id="rId22"/>
    <p:sldId id="562" r:id="rId23"/>
    <p:sldId id="563" r:id="rId24"/>
    <p:sldId id="564" r:id="rId25"/>
    <p:sldId id="565" r:id="rId26"/>
    <p:sldId id="566" r:id="rId27"/>
    <p:sldId id="567" r:id="rId28"/>
    <p:sldId id="568" r:id="rId29"/>
    <p:sldId id="569" r:id="rId30"/>
    <p:sldId id="570" r:id="rId31"/>
    <p:sldId id="571" r:id="rId32"/>
    <p:sldId id="572" r:id="rId33"/>
    <p:sldId id="574" r:id="rId34"/>
    <p:sldId id="575" r:id="rId35"/>
    <p:sldId id="576" r:id="rId36"/>
    <p:sldId id="577" r:id="rId37"/>
    <p:sldId id="578" r:id="rId38"/>
    <p:sldId id="579" r:id="rId39"/>
    <p:sldId id="580" r:id="rId40"/>
    <p:sldId id="581" r:id="rId41"/>
    <p:sldId id="582" r:id="rId42"/>
    <p:sldId id="583" r:id="rId43"/>
    <p:sldId id="584" r:id="rId44"/>
    <p:sldId id="585" r:id="rId45"/>
    <p:sldId id="586" r:id="rId46"/>
    <p:sldId id="587" r:id="rId47"/>
    <p:sldId id="588" r:id="rId48"/>
    <p:sldId id="589" r:id="rId49"/>
    <p:sldId id="590" r:id="rId50"/>
    <p:sldId id="591" r:id="rId51"/>
    <p:sldId id="592" r:id="rId52"/>
    <p:sldId id="593" r:id="rId53"/>
    <p:sldId id="594" r:id="rId54"/>
    <p:sldId id="595" r:id="rId55"/>
    <p:sldId id="596" r:id="rId56"/>
    <p:sldId id="597" r:id="rId57"/>
    <p:sldId id="598" r:id="rId58"/>
    <p:sldId id="599" r:id="rId59"/>
    <p:sldId id="600" r:id="rId60"/>
    <p:sldId id="601" r:id="rId61"/>
    <p:sldId id="602" r:id="rId62"/>
    <p:sldId id="603" r:id="rId63"/>
    <p:sldId id="604" r:id="rId64"/>
    <p:sldId id="605" r:id="rId65"/>
    <p:sldId id="606" r:id="rId66"/>
    <p:sldId id="607" r:id="rId67"/>
    <p:sldId id="608" r:id="rId68"/>
    <p:sldId id="609" r:id="rId69"/>
    <p:sldId id="610" r:id="rId70"/>
    <p:sldId id="611" r:id="rId71"/>
    <p:sldId id="612" r:id="rId72"/>
    <p:sldId id="623" r:id="rId73"/>
    <p:sldId id="613" r:id="rId74"/>
    <p:sldId id="614" r:id="rId75"/>
    <p:sldId id="615" r:id="rId76"/>
    <p:sldId id="624" r:id="rId77"/>
    <p:sldId id="625" r:id="rId78"/>
    <p:sldId id="626" r:id="rId79"/>
    <p:sldId id="627" r:id="rId80"/>
    <p:sldId id="617" r:id="rId81"/>
    <p:sldId id="618" r:id="rId82"/>
    <p:sldId id="619" r:id="rId83"/>
    <p:sldId id="628" r:id="rId84"/>
    <p:sldId id="629" r:id="rId85"/>
    <p:sldId id="630" r:id="rId86"/>
    <p:sldId id="631" r:id="rId87"/>
    <p:sldId id="632" r:id="rId88"/>
    <p:sldId id="633" r:id="rId89"/>
    <p:sldId id="634" r:id="rId90"/>
    <p:sldId id="621" r:id="rId91"/>
    <p:sldId id="622" r:id="rId92"/>
    <p:sldId id="488" r:id="rId93"/>
  </p:sldIdLst>
  <p:sldSz cx="4165600" cy="2339975"/>
  <p:notesSz cx="9144000" cy="6858000"/>
  <p:defaultTextStyle>
    <a:defPPr>
      <a:defRPr lang="tr-TR"/>
    </a:defPPr>
    <a:lvl1pPr marL="0" algn="l" defTabSz="400324" rtl="0" eaLnBrk="1" latinLnBrk="0" hangingPunct="1">
      <a:defRPr sz="800" kern="1200">
        <a:solidFill>
          <a:schemeClr val="tx1"/>
        </a:solidFill>
        <a:latin typeface="+mn-lt"/>
        <a:ea typeface="+mn-ea"/>
        <a:cs typeface="+mn-cs"/>
      </a:defRPr>
    </a:lvl1pPr>
    <a:lvl2pPr marL="200162" algn="l" defTabSz="400324" rtl="0" eaLnBrk="1" latinLnBrk="0" hangingPunct="1">
      <a:defRPr sz="800" kern="1200">
        <a:solidFill>
          <a:schemeClr val="tx1"/>
        </a:solidFill>
        <a:latin typeface="+mn-lt"/>
        <a:ea typeface="+mn-ea"/>
        <a:cs typeface="+mn-cs"/>
      </a:defRPr>
    </a:lvl2pPr>
    <a:lvl3pPr marL="400324" algn="l" defTabSz="400324" rtl="0" eaLnBrk="1" latinLnBrk="0" hangingPunct="1">
      <a:defRPr sz="800" kern="1200">
        <a:solidFill>
          <a:schemeClr val="tx1"/>
        </a:solidFill>
        <a:latin typeface="+mn-lt"/>
        <a:ea typeface="+mn-ea"/>
        <a:cs typeface="+mn-cs"/>
      </a:defRPr>
    </a:lvl3pPr>
    <a:lvl4pPr marL="600486" algn="l" defTabSz="400324" rtl="0" eaLnBrk="1" latinLnBrk="0" hangingPunct="1">
      <a:defRPr sz="800" kern="1200">
        <a:solidFill>
          <a:schemeClr val="tx1"/>
        </a:solidFill>
        <a:latin typeface="+mn-lt"/>
        <a:ea typeface="+mn-ea"/>
        <a:cs typeface="+mn-cs"/>
      </a:defRPr>
    </a:lvl4pPr>
    <a:lvl5pPr marL="800649" algn="l" defTabSz="400324" rtl="0" eaLnBrk="1" latinLnBrk="0" hangingPunct="1">
      <a:defRPr sz="800" kern="1200">
        <a:solidFill>
          <a:schemeClr val="tx1"/>
        </a:solidFill>
        <a:latin typeface="+mn-lt"/>
        <a:ea typeface="+mn-ea"/>
        <a:cs typeface="+mn-cs"/>
      </a:defRPr>
    </a:lvl5pPr>
    <a:lvl6pPr marL="1000811" algn="l" defTabSz="400324" rtl="0" eaLnBrk="1" latinLnBrk="0" hangingPunct="1">
      <a:defRPr sz="800" kern="1200">
        <a:solidFill>
          <a:schemeClr val="tx1"/>
        </a:solidFill>
        <a:latin typeface="+mn-lt"/>
        <a:ea typeface="+mn-ea"/>
        <a:cs typeface="+mn-cs"/>
      </a:defRPr>
    </a:lvl6pPr>
    <a:lvl7pPr marL="1200973" algn="l" defTabSz="400324" rtl="0" eaLnBrk="1" latinLnBrk="0" hangingPunct="1">
      <a:defRPr sz="800" kern="1200">
        <a:solidFill>
          <a:schemeClr val="tx1"/>
        </a:solidFill>
        <a:latin typeface="+mn-lt"/>
        <a:ea typeface="+mn-ea"/>
        <a:cs typeface="+mn-cs"/>
      </a:defRPr>
    </a:lvl7pPr>
    <a:lvl8pPr marL="1401135" algn="l" defTabSz="400324" rtl="0" eaLnBrk="1" latinLnBrk="0" hangingPunct="1">
      <a:defRPr sz="800" kern="1200">
        <a:solidFill>
          <a:schemeClr val="tx1"/>
        </a:solidFill>
        <a:latin typeface="+mn-lt"/>
        <a:ea typeface="+mn-ea"/>
        <a:cs typeface="+mn-cs"/>
      </a:defRPr>
    </a:lvl8pPr>
    <a:lvl9pPr marL="1601297" algn="l" defTabSz="400324" rtl="0" eaLnBrk="1" latinLnBrk="0" hangingPunct="1">
      <a:defRPr sz="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828">
          <p15:clr>
            <a:srgbClr val="A4A3A4"/>
          </p15:clr>
        </p15:guide>
        <p15:guide id="2" pos="496">
          <p15:clr>
            <a:srgbClr val="A4A3A4"/>
          </p15:clr>
        </p15:guide>
      </p15:sldGuideLst>
    </p:ext>
    <p:ext uri="{2D200454-40CA-4A62-9FC3-DE9A4176ACB9}">
      <p15:notesGuideLst xmlns=""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EB00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Orta Stil 3 - Vurgu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Orta Stil 4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7CE84F3-28C3-443E-9E96-99CF82512B78}" styleName="Koyu Stil 1 - Vurgu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Tema Uygulanmış Stil 2 - Vurgu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6" autoAdjust="0"/>
    <p:restoredTop sz="88183" autoAdjust="0"/>
  </p:normalViewPr>
  <p:slideViewPr>
    <p:cSldViewPr>
      <p:cViewPr>
        <p:scale>
          <a:sx n="209" d="100"/>
          <a:sy n="209" d="100"/>
        </p:scale>
        <p:origin x="-804" y="186"/>
      </p:cViewPr>
      <p:guideLst>
        <p:guide orient="horz" pos="828"/>
        <p:guide pos="496"/>
      </p:guideLst>
    </p:cSldViewPr>
  </p:slideViewPr>
  <p:notesTextViewPr>
    <p:cViewPr>
      <p:scale>
        <a:sx n="100" d="100"/>
        <a:sy n="100" d="100"/>
      </p:scale>
      <p:origin x="0" y="0"/>
    </p:cViewPr>
  </p:notesTextViewPr>
  <p:notesViewPr>
    <p:cSldViewPr>
      <p:cViewPr varScale="1">
        <p:scale>
          <a:sx n="89" d="100"/>
          <a:sy n="89" d="100"/>
        </p:scale>
        <p:origin x="-1686" y="-10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notesMaster" Target="notesMasters/notesMaster1.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CEE0AD-980E-4A81-90FE-51FADF7DCCB7}" type="doc">
      <dgm:prSet loTypeId="urn:microsoft.com/office/officeart/2005/8/layout/lProcess2" loCatId="list" qsTypeId="urn:microsoft.com/office/officeart/2005/8/quickstyle/simple5" qsCatId="simple" csTypeId="urn:microsoft.com/office/officeart/2005/8/colors/accent1_2" csCatId="accent1" phldr="1"/>
      <dgm:spPr/>
      <dgm:t>
        <a:bodyPr/>
        <a:lstStyle/>
        <a:p>
          <a:endParaRPr lang="tr-TR"/>
        </a:p>
      </dgm:t>
    </dgm:pt>
    <dgm:pt modelId="{676575B6-334C-44BC-90A7-45E38CCEA612}">
      <dgm:prSet phldrT="[Metin]" custT="1"/>
      <dgm:spPr/>
      <dgm:t>
        <a:bodyPr/>
        <a:lstStyle/>
        <a:p>
          <a:r>
            <a:rPr lang="tr-TR" sz="1200" dirty="0" smtClean="0"/>
            <a:t>Köktürkler döneminde</a:t>
          </a:r>
          <a:endParaRPr lang="tr-TR" sz="1200" dirty="0"/>
        </a:p>
      </dgm:t>
    </dgm:pt>
    <dgm:pt modelId="{1BB4D49E-8F67-4846-B408-0A1FCD2C712A}" type="parTrans" cxnId="{624A9ACF-9E8A-44E7-999F-130E2886D932}">
      <dgm:prSet/>
      <dgm:spPr/>
      <dgm:t>
        <a:bodyPr/>
        <a:lstStyle/>
        <a:p>
          <a:endParaRPr lang="tr-TR"/>
        </a:p>
      </dgm:t>
    </dgm:pt>
    <dgm:pt modelId="{BA597FBE-2464-4D5E-A3A9-274570275F65}" type="sibTrans" cxnId="{624A9ACF-9E8A-44E7-999F-130E2886D932}">
      <dgm:prSet/>
      <dgm:spPr/>
      <dgm:t>
        <a:bodyPr/>
        <a:lstStyle/>
        <a:p>
          <a:endParaRPr lang="tr-TR"/>
        </a:p>
      </dgm:t>
    </dgm:pt>
    <dgm:pt modelId="{432CFDBC-27BE-498E-842D-483FB2AE8E95}">
      <dgm:prSet phldrT="[Metin]"/>
      <dgm:spPr/>
      <dgm:t>
        <a:bodyPr/>
        <a:lstStyle/>
        <a:p>
          <a:r>
            <a:rPr lang="tr-TR" dirty="0" smtClean="0"/>
            <a:t>Uygurlar döneminde </a:t>
          </a:r>
          <a:endParaRPr lang="tr-TR" dirty="0"/>
        </a:p>
      </dgm:t>
    </dgm:pt>
    <dgm:pt modelId="{06599250-1ED0-42BC-B0F8-C73F170BE743}" type="parTrans" cxnId="{FFBC8F84-0E59-4E67-AAB3-7E68BF1C8493}">
      <dgm:prSet/>
      <dgm:spPr/>
      <dgm:t>
        <a:bodyPr/>
        <a:lstStyle/>
        <a:p>
          <a:endParaRPr lang="tr-TR"/>
        </a:p>
      </dgm:t>
    </dgm:pt>
    <dgm:pt modelId="{B25A5E37-1926-4875-9833-B50AAF0AE344}" type="sibTrans" cxnId="{FFBC8F84-0E59-4E67-AAB3-7E68BF1C8493}">
      <dgm:prSet/>
      <dgm:spPr/>
      <dgm:t>
        <a:bodyPr/>
        <a:lstStyle/>
        <a:p>
          <a:endParaRPr lang="tr-TR"/>
        </a:p>
      </dgm:t>
    </dgm:pt>
    <dgm:pt modelId="{9DA0AA44-F58D-4897-BFB2-FD4574FA0FC8}">
      <dgm:prSet custT="1"/>
      <dgm:spPr/>
      <dgm:t>
        <a:bodyPr/>
        <a:lstStyle/>
        <a:p>
          <a:r>
            <a:rPr lang="tr-TR" sz="1200" dirty="0" smtClean="0"/>
            <a:t>Şamanlık</a:t>
          </a:r>
          <a:r>
            <a:rPr lang="tr-TR" sz="900" dirty="0" smtClean="0"/>
            <a:t>, </a:t>
          </a:r>
        </a:p>
      </dgm:t>
    </dgm:pt>
    <dgm:pt modelId="{5DA82C89-0926-4A30-8092-4B544259860A}" type="parTrans" cxnId="{3114F3E7-15E0-472B-B077-34F8613689FD}">
      <dgm:prSet/>
      <dgm:spPr/>
      <dgm:t>
        <a:bodyPr/>
        <a:lstStyle/>
        <a:p>
          <a:endParaRPr lang="tr-TR"/>
        </a:p>
      </dgm:t>
    </dgm:pt>
    <dgm:pt modelId="{A20D59FA-6354-4C8D-A5A2-A7256166A81C}" type="sibTrans" cxnId="{3114F3E7-15E0-472B-B077-34F8613689FD}">
      <dgm:prSet/>
      <dgm:spPr/>
      <dgm:t>
        <a:bodyPr/>
        <a:lstStyle/>
        <a:p>
          <a:endParaRPr lang="tr-TR"/>
        </a:p>
      </dgm:t>
    </dgm:pt>
    <dgm:pt modelId="{94421877-C6B0-4C2E-8F0A-51C2FAB53267}">
      <dgm:prSet custT="1"/>
      <dgm:spPr/>
      <dgm:t>
        <a:bodyPr/>
        <a:lstStyle/>
        <a:p>
          <a:r>
            <a:rPr lang="tr-TR" sz="1200" dirty="0" smtClean="0"/>
            <a:t>Budizm</a:t>
          </a:r>
          <a:endParaRPr lang="tr-TR" sz="1200" dirty="0"/>
        </a:p>
      </dgm:t>
    </dgm:pt>
    <dgm:pt modelId="{BD82ABA5-1206-4043-B9DE-C981E32A7016}" type="parTrans" cxnId="{23E7BC6B-6006-457F-A4EE-69EF8E44CDFC}">
      <dgm:prSet/>
      <dgm:spPr/>
      <dgm:t>
        <a:bodyPr/>
        <a:lstStyle/>
        <a:p>
          <a:endParaRPr lang="tr-TR"/>
        </a:p>
      </dgm:t>
    </dgm:pt>
    <dgm:pt modelId="{05B02194-3582-42DE-89C1-FAE62DB386D8}" type="sibTrans" cxnId="{23E7BC6B-6006-457F-A4EE-69EF8E44CDFC}">
      <dgm:prSet/>
      <dgm:spPr/>
      <dgm:t>
        <a:bodyPr/>
        <a:lstStyle/>
        <a:p>
          <a:endParaRPr lang="tr-TR"/>
        </a:p>
      </dgm:t>
    </dgm:pt>
    <dgm:pt modelId="{E7DC7A92-14A8-4B00-8DD4-45B267A31E68}">
      <dgm:prSet custT="1"/>
      <dgm:spPr/>
      <dgm:t>
        <a:bodyPr/>
        <a:lstStyle/>
        <a:p>
          <a:r>
            <a:rPr lang="tr-TR" sz="1200" dirty="0" smtClean="0"/>
            <a:t>Manihaizm</a:t>
          </a:r>
          <a:endParaRPr lang="tr-TR" sz="1200" dirty="0"/>
        </a:p>
      </dgm:t>
    </dgm:pt>
    <dgm:pt modelId="{96BBE3F0-CE0A-464D-BFFD-8C2DB8204DB5}" type="parTrans" cxnId="{725543B8-6A2C-4754-935B-3CFA47CF8DB9}">
      <dgm:prSet/>
      <dgm:spPr/>
      <dgm:t>
        <a:bodyPr/>
        <a:lstStyle/>
        <a:p>
          <a:endParaRPr lang="tr-TR"/>
        </a:p>
      </dgm:t>
    </dgm:pt>
    <dgm:pt modelId="{62000247-21D3-4289-A6A2-09C885B2E8E8}" type="sibTrans" cxnId="{725543B8-6A2C-4754-935B-3CFA47CF8DB9}">
      <dgm:prSet/>
      <dgm:spPr/>
      <dgm:t>
        <a:bodyPr/>
        <a:lstStyle/>
        <a:p>
          <a:endParaRPr lang="tr-TR"/>
        </a:p>
      </dgm:t>
    </dgm:pt>
    <dgm:pt modelId="{7F96BFAB-54FC-4596-9A9A-C1F2FEE707E6}" type="pres">
      <dgm:prSet presAssocID="{6ECEE0AD-980E-4A81-90FE-51FADF7DCCB7}" presName="theList" presStyleCnt="0">
        <dgm:presLayoutVars>
          <dgm:dir/>
          <dgm:animLvl val="lvl"/>
          <dgm:resizeHandles val="exact"/>
        </dgm:presLayoutVars>
      </dgm:prSet>
      <dgm:spPr/>
      <dgm:t>
        <a:bodyPr/>
        <a:lstStyle/>
        <a:p>
          <a:endParaRPr lang="tr-TR"/>
        </a:p>
      </dgm:t>
    </dgm:pt>
    <dgm:pt modelId="{7CBFB594-36F7-4379-9D73-4D3B7BD9D257}" type="pres">
      <dgm:prSet presAssocID="{676575B6-334C-44BC-90A7-45E38CCEA612}" presName="compNode" presStyleCnt="0"/>
      <dgm:spPr/>
    </dgm:pt>
    <dgm:pt modelId="{B43013A1-CAFB-422F-ACA0-ADE93ED612E0}" type="pres">
      <dgm:prSet presAssocID="{676575B6-334C-44BC-90A7-45E38CCEA612}" presName="aNode" presStyleLbl="bgShp" presStyleIdx="0" presStyleCnt="2"/>
      <dgm:spPr/>
      <dgm:t>
        <a:bodyPr/>
        <a:lstStyle/>
        <a:p>
          <a:endParaRPr lang="tr-TR"/>
        </a:p>
      </dgm:t>
    </dgm:pt>
    <dgm:pt modelId="{E2E5AB5E-D7D0-4748-B623-AA427C2C1065}" type="pres">
      <dgm:prSet presAssocID="{676575B6-334C-44BC-90A7-45E38CCEA612}" presName="textNode" presStyleLbl="bgShp" presStyleIdx="0" presStyleCnt="2"/>
      <dgm:spPr/>
      <dgm:t>
        <a:bodyPr/>
        <a:lstStyle/>
        <a:p>
          <a:endParaRPr lang="tr-TR"/>
        </a:p>
      </dgm:t>
    </dgm:pt>
    <dgm:pt modelId="{56749880-6D1C-433E-98D0-023B70091F47}" type="pres">
      <dgm:prSet presAssocID="{676575B6-334C-44BC-90A7-45E38CCEA612}" presName="compChildNode" presStyleCnt="0"/>
      <dgm:spPr/>
    </dgm:pt>
    <dgm:pt modelId="{CC2D9EB5-6A0A-4B75-AA16-8DBF60943D12}" type="pres">
      <dgm:prSet presAssocID="{676575B6-334C-44BC-90A7-45E38CCEA612}" presName="theInnerList" presStyleCnt="0"/>
      <dgm:spPr/>
    </dgm:pt>
    <dgm:pt modelId="{72CF3677-46DE-4EE1-92F3-99B3C944FAE3}" type="pres">
      <dgm:prSet presAssocID="{9DA0AA44-F58D-4897-BFB2-FD4574FA0FC8}" presName="childNode" presStyleLbl="node1" presStyleIdx="0" presStyleCnt="3" custScaleY="33343">
        <dgm:presLayoutVars>
          <dgm:bulletEnabled val="1"/>
        </dgm:presLayoutVars>
      </dgm:prSet>
      <dgm:spPr/>
      <dgm:t>
        <a:bodyPr/>
        <a:lstStyle/>
        <a:p>
          <a:endParaRPr lang="tr-TR"/>
        </a:p>
      </dgm:t>
    </dgm:pt>
    <dgm:pt modelId="{D3C14F1B-0B4C-4902-8771-73772B4672EB}" type="pres">
      <dgm:prSet presAssocID="{676575B6-334C-44BC-90A7-45E38CCEA612}" presName="aSpace" presStyleCnt="0"/>
      <dgm:spPr/>
    </dgm:pt>
    <dgm:pt modelId="{C76ED7BA-0B5A-4C09-9CEF-D0CB7DA949B7}" type="pres">
      <dgm:prSet presAssocID="{432CFDBC-27BE-498E-842D-483FB2AE8E95}" presName="compNode" presStyleCnt="0"/>
      <dgm:spPr/>
    </dgm:pt>
    <dgm:pt modelId="{1F148313-1512-41DF-BB1B-D36CE6138C0C}" type="pres">
      <dgm:prSet presAssocID="{432CFDBC-27BE-498E-842D-483FB2AE8E95}" presName="aNode" presStyleLbl="bgShp" presStyleIdx="1" presStyleCnt="2"/>
      <dgm:spPr/>
      <dgm:t>
        <a:bodyPr/>
        <a:lstStyle/>
        <a:p>
          <a:endParaRPr lang="tr-TR"/>
        </a:p>
      </dgm:t>
    </dgm:pt>
    <dgm:pt modelId="{FF1919EA-ACE2-43FF-AEA7-13FCE3B18482}" type="pres">
      <dgm:prSet presAssocID="{432CFDBC-27BE-498E-842D-483FB2AE8E95}" presName="textNode" presStyleLbl="bgShp" presStyleIdx="1" presStyleCnt="2"/>
      <dgm:spPr/>
      <dgm:t>
        <a:bodyPr/>
        <a:lstStyle/>
        <a:p>
          <a:endParaRPr lang="tr-TR"/>
        </a:p>
      </dgm:t>
    </dgm:pt>
    <dgm:pt modelId="{77BDF032-812A-4868-9D01-FB188CB78C75}" type="pres">
      <dgm:prSet presAssocID="{432CFDBC-27BE-498E-842D-483FB2AE8E95}" presName="compChildNode" presStyleCnt="0"/>
      <dgm:spPr/>
    </dgm:pt>
    <dgm:pt modelId="{717A402F-FC8A-4E43-A6BE-91593E95CABE}" type="pres">
      <dgm:prSet presAssocID="{432CFDBC-27BE-498E-842D-483FB2AE8E95}" presName="theInnerList" presStyleCnt="0"/>
      <dgm:spPr/>
    </dgm:pt>
    <dgm:pt modelId="{F065E0A4-D5A5-4436-8F14-498E76675719}" type="pres">
      <dgm:prSet presAssocID="{94421877-C6B0-4C2E-8F0A-51C2FAB53267}" presName="childNode" presStyleLbl="node1" presStyleIdx="1" presStyleCnt="3">
        <dgm:presLayoutVars>
          <dgm:bulletEnabled val="1"/>
        </dgm:presLayoutVars>
      </dgm:prSet>
      <dgm:spPr/>
      <dgm:t>
        <a:bodyPr/>
        <a:lstStyle/>
        <a:p>
          <a:endParaRPr lang="tr-TR"/>
        </a:p>
      </dgm:t>
    </dgm:pt>
    <dgm:pt modelId="{F51878B7-889B-4CD3-A3FF-F0603CA7E747}" type="pres">
      <dgm:prSet presAssocID="{94421877-C6B0-4C2E-8F0A-51C2FAB53267}" presName="aSpace2" presStyleCnt="0"/>
      <dgm:spPr/>
    </dgm:pt>
    <dgm:pt modelId="{285FD498-544D-4004-8597-A3F896BCF992}" type="pres">
      <dgm:prSet presAssocID="{E7DC7A92-14A8-4B00-8DD4-45B267A31E68}" presName="childNode" presStyleLbl="node1" presStyleIdx="2" presStyleCnt="3">
        <dgm:presLayoutVars>
          <dgm:bulletEnabled val="1"/>
        </dgm:presLayoutVars>
      </dgm:prSet>
      <dgm:spPr/>
      <dgm:t>
        <a:bodyPr/>
        <a:lstStyle/>
        <a:p>
          <a:endParaRPr lang="tr-TR"/>
        </a:p>
      </dgm:t>
    </dgm:pt>
  </dgm:ptLst>
  <dgm:cxnLst>
    <dgm:cxn modelId="{1CA8F4D5-BB10-4A3C-8A27-9D76F916FC1D}" type="presOf" srcId="{676575B6-334C-44BC-90A7-45E38CCEA612}" destId="{B43013A1-CAFB-422F-ACA0-ADE93ED612E0}" srcOrd="0" destOrd="0" presId="urn:microsoft.com/office/officeart/2005/8/layout/lProcess2"/>
    <dgm:cxn modelId="{E0A5F985-BAFA-4D55-B9C2-FAC2B377A550}" type="presOf" srcId="{6ECEE0AD-980E-4A81-90FE-51FADF7DCCB7}" destId="{7F96BFAB-54FC-4596-9A9A-C1F2FEE707E6}" srcOrd="0" destOrd="0" presId="urn:microsoft.com/office/officeart/2005/8/layout/lProcess2"/>
    <dgm:cxn modelId="{98439E9D-4509-4347-8BD0-5791141828A2}" type="presOf" srcId="{432CFDBC-27BE-498E-842D-483FB2AE8E95}" destId="{FF1919EA-ACE2-43FF-AEA7-13FCE3B18482}" srcOrd="1" destOrd="0" presId="urn:microsoft.com/office/officeart/2005/8/layout/lProcess2"/>
    <dgm:cxn modelId="{641F97AE-BB2F-43DA-AA47-438ED411DCF8}" type="presOf" srcId="{432CFDBC-27BE-498E-842D-483FB2AE8E95}" destId="{1F148313-1512-41DF-BB1B-D36CE6138C0C}" srcOrd="0" destOrd="0" presId="urn:microsoft.com/office/officeart/2005/8/layout/lProcess2"/>
    <dgm:cxn modelId="{624A9ACF-9E8A-44E7-999F-130E2886D932}" srcId="{6ECEE0AD-980E-4A81-90FE-51FADF7DCCB7}" destId="{676575B6-334C-44BC-90A7-45E38CCEA612}" srcOrd="0" destOrd="0" parTransId="{1BB4D49E-8F67-4846-B408-0A1FCD2C712A}" sibTransId="{BA597FBE-2464-4D5E-A3A9-274570275F65}"/>
    <dgm:cxn modelId="{96110B33-1EB8-4862-96DD-90D9C23D5A83}" type="presOf" srcId="{676575B6-334C-44BC-90A7-45E38CCEA612}" destId="{E2E5AB5E-D7D0-4748-B623-AA427C2C1065}" srcOrd="1" destOrd="0" presId="urn:microsoft.com/office/officeart/2005/8/layout/lProcess2"/>
    <dgm:cxn modelId="{FFBC8F84-0E59-4E67-AAB3-7E68BF1C8493}" srcId="{6ECEE0AD-980E-4A81-90FE-51FADF7DCCB7}" destId="{432CFDBC-27BE-498E-842D-483FB2AE8E95}" srcOrd="1" destOrd="0" parTransId="{06599250-1ED0-42BC-B0F8-C73F170BE743}" sibTransId="{B25A5E37-1926-4875-9833-B50AAF0AE344}"/>
    <dgm:cxn modelId="{FA7A0C10-60EA-4F71-B9AF-E14FDAC19650}" type="presOf" srcId="{94421877-C6B0-4C2E-8F0A-51C2FAB53267}" destId="{F065E0A4-D5A5-4436-8F14-498E76675719}" srcOrd="0" destOrd="0" presId="urn:microsoft.com/office/officeart/2005/8/layout/lProcess2"/>
    <dgm:cxn modelId="{23E7BC6B-6006-457F-A4EE-69EF8E44CDFC}" srcId="{432CFDBC-27BE-498E-842D-483FB2AE8E95}" destId="{94421877-C6B0-4C2E-8F0A-51C2FAB53267}" srcOrd="0" destOrd="0" parTransId="{BD82ABA5-1206-4043-B9DE-C981E32A7016}" sibTransId="{05B02194-3582-42DE-89C1-FAE62DB386D8}"/>
    <dgm:cxn modelId="{966A671B-EE7B-495F-BFF0-9CF9B2F9EC91}" type="presOf" srcId="{E7DC7A92-14A8-4B00-8DD4-45B267A31E68}" destId="{285FD498-544D-4004-8597-A3F896BCF992}" srcOrd="0" destOrd="0" presId="urn:microsoft.com/office/officeart/2005/8/layout/lProcess2"/>
    <dgm:cxn modelId="{3114F3E7-15E0-472B-B077-34F8613689FD}" srcId="{676575B6-334C-44BC-90A7-45E38CCEA612}" destId="{9DA0AA44-F58D-4897-BFB2-FD4574FA0FC8}" srcOrd="0" destOrd="0" parTransId="{5DA82C89-0926-4A30-8092-4B544259860A}" sibTransId="{A20D59FA-6354-4C8D-A5A2-A7256166A81C}"/>
    <dgm:cxn modelId="{725543B8-6A2C-4754-935B-3CFA47CF8DB9}" srcId="{432CFDBC-27BE-498E-842D-483FB2AE8E95}" destId="{E7DC7A92-14A8-4B00-8DD4-45B267A31E68}" srcOrd="1" destOrd="0" parTransId="{96BBE3F0-CE0A-464D-BFFD-8C2DB8204DB5}" sibTransId="{62000247-21D3-4289-A6A2-09C885B2E8E8}"/>
    <dgm:cxn modelId="{DB8AAF56-77A2-41BF-9D8B-C7BCD1B276F1}" type="presOf" srcId="{9DA0AA44-F58D-4897-BFB2-FD4574FA0FC8}" destId="{72CF3677-46DE-4EE1-92F3-99B3C944FAE3}" srcOrd="0" destOrd="0" presId="urn:microsoft.com/office/officeart/2005/8/layout/lProcess2"/>
    <dgm:cxn modelId="{FBFBBBF1-3688-4E7F-9D6D-55F176CEDA96}" type="presParOf" srcId="{7F96BFAB-54FC-4596-9A9A-C1F2FEE707E6}" destId="{7CBFB594-36F7-4379-9D73-4D3B7BD9D257}" srcOrd="0" destOrd="0" presId="urn:microsoft.com/office/officeart/2005/8/layout/lProcess2"/>
    <dgm:cxn modelId="{C01BFDFE-77DD-4BFB-A00F-9D88F8F40B8E}" type="presParOf" srcId="{7CBFB594-36F7-4379-9D73-4D3B7BD9D257}" destId="{B43013A1-CAFB-422F-ACA0-ADE93ED612E0}" srcOrd="0" destOrd="0" presId="urn:microsoft.com/office/officeart/2005/8/layout/lProcess2"/>
    <dgm:cxn modelId="{792A1631-B575-4D34-BE97-EFC7F02C0808}" type="presParOf" srcId="{7CBFB594-36F7-4379-9D73-4D3B7BD9D257}" destId="{E2E5AB5E-D7D0-4748-B623-AA427C2C1065}" srcOrd="1" destOrd="0" presId="urn:microsoft.com/office/officeart/2005/8/layout/lProcess2"/>
    <dgm:cxn modelId="{CF57DEC1-9188-4A1A-98C6-3192BA11AC73}" type="presParOf" srcId="{7CBFB594-36F7-4379-9D73-4D3B7BD9D257}" destId="{56749880-6D1C-433E-98D0-023B70091F47}" srcOrd="2" destOrd="0" presId="urn:microsoft.com/office/officeart/2005/8/layout/lProcess2"/>
    <dgm:cxn modelId="{6D660036-1381-473B-8068-F998A7B6482E}" type="presParOf" srcId="{56749880-6D1C-433E-98D0-023B70091F47}" destId="{CC2D9EB5-6A0A-4B75-AA16-8DBF60943D12}" srcOrd="0" destOrd="0" presId="urn:microsoft.com/office/officeart/2005/8/layout/lProcess2"/>
    <dgm:cxn modelId="{63FD3AC8-7F3F-4286-8C05-ADA83186B19F}" type="presParOf" srcId="{CC2D9EB5-6A0A-4B75-AA16-8DBF60943D12}" destId="{72CF3677-46DE-4EE1-92F3-99B3C944FAE3}" srcOrd="0" destOrd="0" presId="urn:microsoft.com/office/officeart/2005/8/layout/lProcess2"/>
    <dgm:cxn modelId="{5271951C-8352-4EC2-A88F-7520224CB764}" type="presParOf" srcId="{7F96BFAB-54FC-4596-9A9A-C1F2FEE707E6}" destId="{D3C14F1B-0B4C-4902-8771-73772B4672EB}" srcOrd="1" destOrd="0" presId="urn:microsoft.com/office/officeart/2005/8/layout/lProcess2"/>
    <dgm:cxn modelId="{D0F62679-26EA-481A-AB53-FD4A32606C7B}" type="presParOf" srcId="{7F96BFAB-54FC-4596-9A9A-C1F2FEE707E6}" destId="{C76ED7BA-0B5A-4C09-9CEF-D0CB7DA949B7}" srcOrd="2" destOrd="0" presId="urn:microsoft.com/office/officeart/2005/8/layout/lProcess2"/>
    <dgm:cxn modelId="{4EEF6E96-2A30-4129-BA05-A0772B81D39C}" type="presParOf" srcId="{C76ED7BA-0B5A-4C09-9CEF-D0CB7DA949B7}" destId="{1F148313-1512-41DF-BB1B-D36CE6138C0C}" srcOrd="0" destOrd="0" presId="urn:microsoft.com/office/officeart/2005/8/layout/lProcess2"/>
    <dgm:cxn modelId="{13995C89-2DFD-44F1-8B45-4F26C3998F67}" type="presParOf" srcId="{C76ED7BA-0B5A-4C09-9CEF-D0CB7DA949B7}" destId="{FF1919EA-ACE2-43FF-AEA7-13FCE3B18482}" srcOrd="1" destOrd="0" presId="urn:microsoft.com/office/officeart/2005/8/layout/lProcess2"/>
    <dgm:cxn modelId="{85ADA667-F3A2-463F-9375-586498DF6F4F}" type="presParOf" srcId="{C76ED7BA-0B5A-4C09-9CEF-D0CB7DA949B7}" destId="{77BDF032-812A-4868-9D01-FB188CB78C75}" srcOrd="2" destOrd="0" presId="urn:microsoft.com/office/officeart/2005/8/layout/lProcess2"/>
    <dgm:cxn modelId="{9AD4AB67-29FB-41A5-A555-E17A18066514}" type="presParOf" srcId="{77BDF032-812A-4868-9D01-FB188CB78C75}" destId="{717A402F-FC8A-4E43-A6BE-91593E95CABE}" srcOrd="0" destOrd="0" presId="urn:microsoft.com/office/officeart/2005/8/layout/lProcess2"/>
    <dgm:cxn modelId="{47A8991F-0141-4BB6-B652-A802B22D9884}" type="presParOf" srcId="{717A402F-FC8A-4E43-A6BE-91593E95CABE}" destId="{F065E0A4-D5A5-4436-8F14-498E76675719}" srcOrd="0" destOrd="0" presId="urn:microsoft.com/office/officeart/2005/8/layout/lProcess2"/>
    <dgm:cxn modelId="{CC84E6C3-FBC3-48CF-9854-83CE4D1EEA28}" type="presParOf" srcId="{717A402F-FC8A-4E43-A6BE-91593E95CABE}" destId="{F51878B7-889B-4CD3-A3FF-F0603CA7E747}" srcOrd="1" destOrd="0" presId="urn:microsoft.com/office/officeart/2005/8/layout/lProcess2"/>
    <dgm:cxn modelId="{C9FDF4EB-139B-4ABF-89E2-0A506125EEF0}" type="presParOf" srcId="{717A402F-FC8A-4E43-A6BE-91593E95CABE}" destId="{285FD498-544D-4004-8597-A3F896BCF992}" srcOrd="2"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Slayt Numarası Yer Tutucusu"/>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EE0BCA04-F0F9-4306-B939-E913A1E41725}" type="slidenum">
              <a:rPr lang="tr-TR" smtClean="0"/>
              <a:pPr/>
              <a:t>‹#›</a:t>
            </a:fld>
            <a:endParaRPr lang="tr-TR"/>
          </a:p>
        </p:txBody>
      </p:sp>
    </p:spTree>
    <p:extLst>
      <p:ext uri="{BB962C8B-B14F-4D97-AF65-F5344CB8AC3E}">
        <p14:creationId xmlns:p14="http://schemas.microsoft.com/office/powerpoint/2010/main" val="3792644740"/>
      </p:ext>
    </p:extLst>
  </p:cSld>
  <p:clrMap bg1="lt1" tx1="dk1" bg2="lt2" tx2="dk2" accent1="accent1" accent2="accent2" accent3="accent3" accent4="accent4" accent5="accent5" accent6="accent6" hlink="hlink" folHlink="folHlink"/>
  <p:hf sldNum="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r>
              <a:rPr lang="tr-TR" smtClean="0"/>
              <a:t>1</a:t>
            </a:r>
            <a:endParaRPr lang="tr-TR" dirty="0"/>
          </a:p>
        </p:txBody>
      </p:sp>
      <p:sp>
        <p:nvSpPr>
          <p:cNvPr id="3" name="2 Veri Yer Tutucusu"/>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B3961D06-8541-4BBB-A167-C7D4FE37214E}" type="datetimeFigureOut">
              <a:rPr lang="tr-TR" smtClean="0"/>
              <a:pPr/>
              <a:t>14.01.2024</a:t>
            </a:fld>
            <a:endParaRPr lang="tr-TR"/>
          </a:p>
        </p:txBody>
      </p:sp>
      <p:sp>
        <p:nvSpPr>
          <p:cNvPr id="4" name="3 Slayt Görüntüsü Yer Tutucusu"/>
          <p:cNvSpPr>
            <a:spLocks noGrp="1" noRot="1" noChangeAspect="1"/>
          </p:cNvSpPr>
          <p:nvPr>
            <p:ph type="sldImg" idx="2"/>
          </p:nvPr>
        </p:nvSpPr>
        <p:spPr>
          <a:xfrm>
            <a:off x="2282825" y="514350"/>
            <a:ext cx="4578350" cy="257175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r>
              <a:rPr lang="tr-TR" smtClean="0"/>
              <a:t>1</a:t>
            </a:r>
            <a:endParaRPr lang="tr-TR" dirty="0"/>
          </a:p>
        </p:txBody>
      </p:sp>
      <p:sp>
        <p:nvSpPr>
          <p:cNvPr id="7" name="6 Slayt Numarası Yer Tutucusu"/>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14E958A4-7F15-4B3D-B10B-3F75936BA1CE}" type="slidenum">
              <a:rPr lang="tr-TR" smtClean="0"/>
              <a:pPr/>
              <a:t>‹#›</a:t>
            </a:fld>
            <a:endParaRPr lang="tr-TR"/>
          </a:p>
        </p:txBody>
      </p:sp>
    </p:spTree>
    <p:extLst>
      <p:ext uri="{BB962C8B-B14F-4D97-AF65-F5344CB8AC3E}">
        <p14:creationId xmlns:p14="http://schemas.microsoft.com/office/powerpoint/2010/main" val="1556359242"/>
      </p:ext>
    </p:extLst>
  </p:cSld>
  <p:clrMap bg1="lt1" tx1="dk1" bg2="lt2" tx2="dk2" accent1="accent1" accent2="accent2" accent3="accent3" accent4="accent4" accent5="accent5" accent6="accent6" hlink="hlink" folHlink="folHlink"/>
  <p:hf sldNum="0" dt="0"/>
  <p:notesStyle>
    <a:lvl1pPr marL="0" algn="l" defTabSz="400324" rtl="0" eaLnBrk="1" latinLnBrk="0" hangingPunct="1">
      <a:defRPr sz="500" kern="1200">
        <a:solidFill>
          <a:schemeClr val="tx1"/>
        </a:solidFill>
        <a:latin typeface="+mn-lt"/>
        <a:ea typeface="+mn-ea"/>
        <a:cs typeface="+mn-cs"/>
      </a:defRPr>
    </a:lvl1pPr>
    <a:lvl2pPr marL="200162" algn="l" defTabSz="400324" rtl="0" eaLnBrk="1" latinLnBrk="0" hangingPunct="1">
      <a:defRPr sz="500" kern="1200">
        <a:solidFill>
          <a:schemeClr val="tx1"/>
        </a:solidFill>
        <a:latin typeface="+mn-lt"/>
        <a:ea typeface="+mn-ea"/>
        <a:cs typeface="+mn-cs"/>
      </a:defRPr>
    </a:lvl2pPr>
    <a:lvl3pPr marL="400324" algn="l" defTabSz="400324" rtl="0" eaLnBrk="1" latinLnBrk="0" hangingPunct="1">
      <a:defRPr sz="500" kern="1200">
        <a:solidFill>
          <a:schemeClr val="tx1"/>
        </a:solidFill>
        <a:latin typeface="+mn-lt"/>
        <a:ea typeface="+mn-ea"/>
        <a:cs typeface="+mn-cs"/>
      </a:defRPr>
    </a:lvl3pPr>
    <a:lvl4pPr marL="600486" algn="l" defTabSz="400324" rtl="0" eaLnBrk="1" latinLnBrk="0" hangingPunct="1">
      <a:defRPr sz="500" kern="1200">
        <a:solidFill>
          <a:schemeClr val="tx1"/>
        </a:solidFill>
        <a:latin typeface="+mn-lt"/>
        <a:ea typeface="+mn-ea"/>
        <a:cs typeface="+mn-cs"/>
      </a:defRPr>
    </a:lvl4pPr>
    <a:lvl5pPr marL="800649" algn="l" defTabSz="400324" rtl="0" eaLnBrk="1" latinLnBrk="0" hangingPunct="1">
      <a:defRPr sz="500" kern="1200">
        <a:solidFill>
          <a:schemeClr val="tx1"/>
        </a:solidFill>
        <a:latin typeface="+mn-lt"/>
        <a:ea typeface="+mn-ea"/>
        <a:cs typeface="+mn-cs"/>
      </a:defRPr>
    </a:lvl5pPr>
    <a:lvl6pPr marL="1000811" algn="l" defTabSz="400324" rtl="0" eaLnBrk="1" latinLnBrk="0" hangingPunct="1">
      <a:defRPr sz="500" kern="1200">
        <a:solidFill>
          <a:schemeClr val="tx1"/>
        </a:solidFill>
        <a:latin typeface="+mn-lt"/>
        <a:ea typeface="+mn-ea"/>
        <a:cs typeface="+mn-cs"/>
      </a:defRPr>
    </a:lvl6pPr>
    <a:lvl7pPr marL="1200973" algn="l" defTabSz="400324" rtl="0" eaLnBrk="1" latinLnBrk="0" hangingPunct="1">
      <a:defRPr sz="500" kern="1200">
        <a:solidFill>
          <a:schemeClr val="tx1"/>
        </a:solidFill>
        <a:latin typeface="+mn-lt"/>
        <a:ea typeface="+mn-ea"/>
        <a:cs typeface="+mn-cs"/>
      </a:defRPr>
    </a:lvl7pPr>
    <a:lvl8pPr marL="1401135" algn="l" defTabSz="400324" rtl="0" eaLnBrk="1" latinLnBrk="0" hangingPunct="1">
      <a:defRPr sz="500" kern="1200">
        <a:solidFill>
          <a:schemeClr val="tx1"/>
        </a:solidFill>
        <a:latin typeface="+mn-lt"/>
        <a:ea typeface="+mn-ea"/>
        <a:cs typeface="+mn-cs"/>
      </a:defRPr>
    </a:lvl8pPr>
    <a:lvl9pPr marL="1601297" algn="l" defTabSz="400324" rtl="0" eaLnBrk="1" latinLnBrk="0" hangingPunct="1">
      <a:defRPr sz="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2282825" y="514350"/>
            <a:ext cx="4578350" cy="2571750"/>
          </a:xfrm>
        </p:spPr>
      </p:sp>
      <p:sp>
        <p:nvSpPr>
          <p:cNvPr id="3" name="2 Not Yer Tutucusu"/>
          <p:cNvSpPr>
            <a:spLocks noGrp="1"/>
          </p:cNvSpPr>
          <p:nvPr>
            <p:ph type="body" idx="1"/>
          </p:nvPr>
        </p:nvSpPr>
        <p:spPr/>
        <p:txBody>
          <a:bodyPr>
            <a:normAutofit/>
          </a:bodyPr>
          <a:lstStyle/>
          <a:p>
            <a:endParaRPr lang="tr-TR"/>
          </a:p>
        </p:txBody>
      </p:sp>
      <p:sp>
        <p:nvSpPr>
          <p:cNvPr id="5" name="4 Üstbilgi Yer Tutucusu"/>
          <p:cNvSpPr>
            <a:spLocks noGrp="1"/>
          </p:cNvSpPr>
          <p:nvPr>
            <p:ph type="hdr" sz="quarter" idx="10"/>
          </p:nvPr>
        </p:nvSpPr>
        <p:spPr/>
        <p:txBody>
          <a:bodyPr/>
          <a:lstStyle/>
          <a:p>
            <a:r>
              <a:rPr lang="tr-TR" smtClean="0"/>
              <a:t>1</a:t>
            </a:r>
            <a:endParaRPr lang="tr-TR" dirty="0"/>
          </a:p>
        </p:txBody>
      </p:sp>
      <p:sp>
        <p:nvSpPr>
          <p:cNvPr id="6" name="5 Altbilgi Yer Tutucusu"/>
          <p:cNvSpPr>
            <a:spLocks noGrp="1"/>
          </p:cNvSpPr>
          <p:nvPr>
            <p:ph type="ftr" sz="quarter" idx="11"/>
          </p:nvPr>
        </p:nvSpPr>
        <p:spPr/>
        <p:txBody>
          <a:bodyPr/>
          <a:lstStyle/>
          <a:p>
            <a:r>
              <a:rPr lang="tr-TR" smtClean="0"/>
              <a:t>1</a:t>
            </a:r>
            <a:endParaRPr lang="tr-TR" dirty="0"/>
          </a:p>
        </p:txBody>
      </p:sp>
    </p:spTree>
    <p:extLst>
      <p:ext uri="{BB962C8B-B14F-4D97-AF65-F5344CB8AC3E}">
        <p14:creationId xmlns:p14="http://schemas.microsoft.com/office/powerpoint/2010/main" val="87693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bilgi Yer Tutucusu 3"/>
          <p:cNvSpPr>
            <a:spLocks noGrp="1"/>
          </p:cNvSpPr>
          <p:nvPr>
            <p:ph type="hdr" sz="quarter" idx="10"/>
          </p:nvPr>
        </p:nvSpPr>
        <p:spPr/>
        <p:txBody>
          <a:bodyPr/>
          <a:lstStyle/>
          <a:p>
            <a:r>
              <a:rPr lang="tr-TR" smtClean="0"/>
              <a:t>1</a:t>
            </a:r>
            <a:endParaRPr lang="tr-TR" dirty="0"/>
          </a:p>
        </p:txBody>
      </p:sp>
      <p:sp>
        <p:nvSpPr>
          <p:cNvPr id="5" name="Altbilgi Yer Tutucusu 4"/>
          <p:cNvSpPr>
            <a:spLocks noGrp="1"/>
          </p:cNvSpPr>
          <p:nvPr>
            <p:ph type="ftr" sz="quarter" idx="11"/>
          </p:nvPr>
        </p:nvSpPr>
        <p:spPr/>
        <p:txBody>
          <a:bodyPr/>
          <a:lstStyle/>
          <a:p>
            <a:r>
              <a:rPr lang="tr-TR" smtClean="0"/>
              <a:t>1</a:t>
            </a:r>
            <a:endParaRPr lang="tr-TR" dirty="0"/>
          </a:p>
        </p:txBody>
      </p:sp>
    </p:spTree>
    <p:extLst>
      <p:ext uri="{BB962C8B-B14F-4D97-AF65-F5344CB8AC3E}">
        <p14:creationId xmlns:p14="http://schemas.microsoft.com/office/powerpoint/2010/main" val="32056618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bilgi Yer Tutucusu 3"/>
          <p:cNvSpPr>
            <a:spLocks noGrp="1"/>
          </p:cNvSpPr>
          <p:nvPr>
            <p:ph type="hdr" sz="quarter" idx="10"/>
          </p:nvPr>
        </p:nvSpPr>
        <p:spPr/>
        <p:txBody>
          <a:bodyPr/>
          <a:lstStyle/>
          <a:p>
            <a:r>
              <a:rPr lang="tr-TR" smtClean="0"/>
              <a:t>1</a:t>
            </a:r>
            <a:endParaRPr lang="tr-TR" dirty="0"/>
          </a:p>
        </p:txBody>
      </p:sp>
      <p:sp>
        <p:nvSpPr>
          <p:cNvPr id="5" name="Altbilgi Yer Tutucusu 4"/>
          <p:cNvSpPr>
            <a:spLocks noGrp="1"/>
          </p:cNvSpPr>
          <p:nvPr>
            <p:ph type="ftr" sz="quarter" idx="11"/>
          </p:nvPr>
        </p:nvSpPr>
        <p:spPr/>
        <p:txBody>
          <a:bodyPr/>
          <a:lstStyle/>
          <a:p>
            <a:r>
              <a:rPr lang="tr-TR" smtClean="0"/>
              <a:t>1</a:t>
            </a:r>
            <a:endParaRPr lang="tr-TR" dirty="0"/>
          </a:p>
        </p:txBody>
      </p:sp>
    </p:spTree>
    <p:extLst>
      <p:ext uri="{BB962C8B-B14F-4D97-AF65-F5344CB8AC3E}">
        <p14:creationId xmlns:p14="http://schemas.microsoft.com/office/powerpoint/2010/main" val="38605146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bilgi Yer Tutucusu 3"/>
          <p:cNvSpPr>
            <a:spLocks noGrp="1"/>
          </p:cNvSpPr>
          <p:nvPr>
            <p:ph type="hdr" sz="quarter" idx="10"/>
          </p:nvPr>
        </p:nvSpPr>
        <p:spPr/>
        <p:txBody>
          <a:bodyPr/>
          <a:lstStyle/>
          <a:p>
            <a:r>
              <a:rPr lang="tr-TR" smtClean="0"/>
              <a:t>1</a:t>
            </a:r>
            <a:endParaRPr lang="tr-TR" dirty="0"/>
          </a:p>
        </p:txBody>
      </p:sp>
      <p:sp>
        <p:nvSpPr>
          <p:cNvPr id="5" name="Altbilgi Yer Tutucusu 4"/>
          <p:cNvSpPr>
            <a:spLocks noGrp="1"/>
          </p:cNvSpPr>
          <p:nvPr>
            <p:ph type="ftr" sz="quarter" idx="11"/>
          </p:nvPr>
        </p:nvSpPr>
        <p:spPr/>
        <p:txBody>
          <a:bodyPr/>
          <a:lstStyle/>
          <a:p>
            <a:r>
              <a:rPr lang="tr-TR" smtClean="0"/>
              <a:t>1</a:t>
            </a:r>
            <a:endParaRPr lang="tr-TR" dirty="0"/>
          </a:p>
        </p:txBody>
      </p:sp>
    </p:spTree>
    <p:extLst>
      <p:ext uri="{BB962C8B-B14F-4D97-AF65-F5344CB8AC3E}">
        <p14:creationId xmlns:p14="http://schemas.microsoft.com/office/powerpoint/2010/main" val="3205661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84648" y="857991"/>
            <a:ext cx="3046095" cy="772069"/>
          </a:xfrm>
        </p:spPr>
        <p:txBody>
          <a:bodyPr anchor="b">
            <a:normAutofit/>
          </a:bodyPr>
          <a:lstStyle>
            <a:lvl1pPr>
              <a:defRPr sz="1842"/>
            </a:lvl1pPr>
          </a:lstStyle>
          <a:p>
            <a:r>
              <a:rPr lang="tr-TR" smtClean="0"/>
              <a:t>Asıl başlık stili için tıklatın</a:t>
            </a:r>
            <a:endParaRPr lang="en-US" dirty="0"/>
          </a:p>
        </p:txBody>
      </p:sp>
      <p:sp>
        <p:nvSpPr>
          <p:cNvPr id="3" name="Subtitle 2"/>
          <p:cNvSpPr>
            <a:spLocks noGrp="1"/>
          </p:cNvSpPr>
          <p:nvPr>
            <p:ph type="subTitle" idx="1"/>
          </p:nvPr>
        </p:nvSpPr>
        <p:spPr>
          <a:xfrm>
            <a:off x="884648" y="1630060"/>
            <a:ext cx="3046095" cy="384292"/>
          </a:xfrm>
        </p:spPr>
        <p:txBody>
          <a:bodyPr anchor="t"/>
          <a:lstStyle>
            <a:lvl1pPr marL="0" indent="0" algn="l">
              <a:buNone/>
              <a:defRPr>
                <a:solidFill>
                  <a:schemeClr val="tx1">
                    <a:lumMod val="65000"/>
                    <a:lumOff val="35000"/>
                  </a:schemeClr>
                </a:solidFill>
              </a:defRPr>
            </a:lvl1pPr>
            <a:lvl2pPr marL="155997" indent="0" algn="ctr">
              <a:buNone/>
              <a:defRPr>
                <a:solidFill>
                  <a:schemeClr val="tx1">
                    <a:tint val="75000"/>
                  </a:schemeClr>
                </a:solidFill>
              </a:defRPr>
            </a:lvl2pPr>
            <a:lvl3pPr marL="311993" indent="0" algn="ctr">
              <a:buNone/>
              <a:defRPr>
                <a:solidFill>
                  <a:schemeClr val="tx1">
                    <a:tint val="75000"/>
                  </a:schemeClr>
                </a:solidFill>
              </a:defRPr>
            </a:lvl3pPr>
            <a:lvl4pPr marL="467990" indent="0" algn="ctr">
              <a:buNone/>
              <a:defRPr>
                <a:solidFill>
                  <a:schemeClr val="tx1">
                    <a:tint val="75000"/>
                  </a:schemeClr>
                </a:solidFill>
              </a:defRPr>
            </a:lvl4pPr>
            <a:lvl5pPr marL="623987" indent="0" algn="ctr">
              <a:buNone/>
              <a:defRPr>
                <a:solidFill>
                  <a:schemeClr val="tx1">
                    <a:tint val="75000"/>
                  </a:schemeClr>
                </a:solidFill>
              </a:defRPr>
            </a:lvl5pPr>
            <a:lvl6pPr marL="779983" indent="0" algn="ctr">
              <a:buNone/>
              <a:defRPr>
                <a:solidFill>
                  <a:schemeClr val="tx1">
                    <a:tint val="75000"/>
                  </a:schemeClr>
                </a:solidFill>
              </a:defRPr>
            </a:lvl6pPr>
            <a:lvl7pPr marL="935980" indent="0" algn="ctr">
              <a:buNone/>
              <a:defRPr>
                <a:solidFill>
                  <a:schemeClr val="tx1">
                    <a:tint val="75000"/>
                  </a:schemeClr>
                </a:solidFill>
              </a:defRPr>
            </a:lvl7pPr>
            <a:lvl8pPr marL="1091976" indent="0" algn="ctr">
              <a:buNone/>
              <a:defRPr>
                <a:solidFill>
                  <a:schemeClr val="tx1">
                    <a:tint val="75000"/>
                  </a:schemeClr>
                </a:solidFill>
              </a:defRPr>
            </a:lvl8pPr>
            <a:lvl9pPr marL="1247973"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D5AA1B2-60EE-4E58-9068-8423FF2EC337}"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7" name="Freeform 6"/>
          <p:cNvSpPr/>
          <p:nvPr/>
        </p:nvSpPr>
        <p:spPr bwMode="auto">
          <a:xfrm>
            <a:off x="0" y="1475300"/>
            <a:ext cx="596089" cy="265657"/>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181703" y="1545496"/>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062805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84647" y="207998"/>
            <a:ext cx="3046095" cy="1063546"/>
          </a:xfrm>
        </p:spPr>
        <p:txBody>
          <a:bodyPr anchor="ctr">
            <a:normAutofit/>
          </a:bodyPr>
          <a:lstStyle>
            <a:lvl1pPr algn="l">
              <a:defRPr sz="1638"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84647" y="1485616"/>
            <a:ext cx="3046095" cy="530867"/>
          </a:xfrm>
        </p:spPr>
        <p:txBody>
          <a:bodyPr anchor="ctr">
            <a:normAutofit/>
          </a:bodyPr>
          <a:lstStyle>
            <a:lvl1pPr marL="0" indent="0" algn="l">
              <a:buNone/>
              <a:defRPr sz="614">
                <a:solidFill>
                  <a:schemeClr val="tx1">
                    <a:lumMod val="65000"/>
                    <a:lumOff val="35000"/>
                  </a:schemeClr>
                </a:solidFill>
              </a:defRPr>
            </a:lvl1pPr>
            <a:lvl2pPr marL="155997" indent="0">
              <a:buNone/>
              <a:defRPr sz="614">
                <a:solidFill>
                  <a:schemeClr val="tx1">
                    <a:tint val="75000"/>
                  </a:schemeClr>
                </a:solidFill>
              </a:defRPr>
            </a:lvl2pPr>
            <a:lvl3pPr marL="311993" indent="0">
              <a:buNone/>
              <a:defRPr sz="546">
                <a:solidFill>
                  <a:schemeClr val="tx1">
                    <a:tint val="75000"/>
                  </a:schemeClr>
                </a:solidFill>
              </a:defRPr>
            </a:lvl3pPr>
            <a:lvl4pPr marL="467990" indent="0">
              <a:buNone/>
              <a:defRPr sz="478">
                <a:solidFill>
                  <a:schemeClr val="tx1">
                    <a:tint val="75000"/>
                  </a:schemeClr>
                </a:solidFill>
              </a:defRPr>
            </a:lvl4pPr>
            <a:lvl5pPr marL="623987" indent="0">
              <a:buNone/>
              <a:defRPr sz="478">
                <a:solidFill>
                  <a:schemeClr val="tx1">
                    <a:tint val="75000"/>
                  </a:schemeClr>
                </a:solidFill>
              </a:defRPr>
            </a:lvl5pPr>
            <a:lvl6pPr marL="779983" indent="0">
              <a:buNone/>
              <a:defRPr sz="478">
                <a:solidFill>
                  <a:schemeClr val="tx1">
                    <a:tint val="75000"/>
                  </a:schemeClr>
                </a:solidFill>
              </a:defRPr>
            </a:lvl6pPr>
            <a:lvl7pPr marL="935980" indent="0">
              <a:buNone/>
              <a:defRPr sz="478">
                <a:solidFill>
                  <a:schemeClr val="tx1">
                    <a:tint val="75000"/>
                  </a:schemeClr>
                </a:solidFill>
              </a:defRPr>
            </a:lvl7pPr>
            <a:lvl8pPr marL="1091976" indent="0">
              <a:buNone/>
              <a:defRPr sz="478">
                <a:solidFill>
                  <a:schemeClr val="tx1">
                    <a:tint val="75000"/>
                  </a:schemeClr>
                </a:solidFill>
              </a:defRPr>
            </a:lvl8pPr>
            <a:lvl9pPr marL="1247973" indent="0">
              <a:buNone/>
              <a:defRPr sz="478">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5FBB3D-26F7-4237-919E-516FCEC19D5A}"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1084405"/>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181703" y="1106912"/>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36887795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73732" y="207998"/>
            <a:ext cx="2867925" cy="987989"/>
          </a:xfrm>
        </p:spPr>
        <p:txBody>
          <a:bodyPr anchor="ctr">
            <a:normAutofit/>
          </a:bodyPr>
          <a:lstStyle>
            <a:lvl1pPr algn="l">
              <a:defRPr sz="1638"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1118963" y="1195987"/>
            <a:ext cx="2574989" cy="129999"/>
          </a:xfrm>
        </p:spPr>
        <p:txBody>
          <a:bodyPr anchor="ctr">
            <a:noAutofit/>
          </a:bodyPr>
          <a:lstStyle>
            <a:lvl1pPr marL="0" indent="0">
              <a:buFontTx/>
              <a:buNone/>
              <a:defRPr sz="546">
                <a:solidFill>
                  <a:schemeClr val="tx1">
                    <a:lumMod val="50000"/>
                    <a:lumOff val="50000"/>
                  </a:schemeClr>
                </a:solidFill>
              </a:defRPr>
            </a:lvl1pPr>
            <a:lvl2pPr marL="155997" indent="0">
              <a:buFontTx/>
              <a:buNone/>
              <a:defRPr/>
            </a:lvl2pPr>
            <a:lvl3pPr marL="311993" indent="0">
              <a:buFontTx/>
              <a:buNone/>
              <a:defRPr/>
            </a:lvl3pPr>
            <a:lvl4pPr marL="467990" indent="0">
              <a:buFontTx/>
              <a:buNone/>
              <a:defRPr/>
            </a:lvl4pPr>
            <a:lvl5pPr marL="623987"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884647" y="1485616"/>
            <a:ext cx="3046095" cy="530867"/>
          </a:xfrm>
        </p:spPr>
        <p:txBody>
          <a:bodyPr anchor="ctr">
            <a:normAutofit/>
          </a:bodyPr>
          <a:lstStyle>
            <a:lvl1pPr marL="0" indent="0" algn="l">
              <a:buNone/>
              <a:defRPr sz="614">
                <a:solidFill>
                  <a:schemeClr val="tx1">
                    <a:lumMod val="65000"/>
                    <a:lumOff val="35000"/>
                  </a:schemeClr>
                </a:solidFill>
              </a:defRPr>
            </a:lvl1pPr>
            <a:lvl2pPr marL="155997" indent="0">
              <a:buNone/>
              <a:defRPr sz="614">
                <a:solidFill>
                  <a:schemeClr val="tx1">
                    <a:tint val="75000"/>
                  </a:schemeClr>
                </a:solidFill>
              </a:defRPr>
            </a:lvl2pPr>
            <a:lvl3pPr marL="311993" indent="0">
              <a:buNone/>
              <a:defRPr sz="546">
                <a:solidFill>
                  <a:schemeClr val="tx1">
                    <a:tint val="75000"/>
                  </a:schemeClr>
                </a:solidFill>
              </a:defRPr>
            </a:lvl3pPr>
            <a:lvl4pPr marL="467990" indent="0">
              <a:buNone/>
              <a:defRPr sz="478">
                <a:solidFill>
                  <a:schemeClr val="tx1">
                    <a:tint val="75000"/>
                  </a:schemeClr>
                </a:solidFill>
              </a:defRPr>
            </a:lvl4pPr>
            <a:lvl5pPr marL="623987" indent="0">
              <a:buNone/>
              <a:defRPr sz="478">
                <a:solidFill>
                  <a:schemeClr val="tx1">
                    <a:tint val="75000"/>
                  </a:schemeClr>
                </a:solidFill>
              </a:defRPr>
            </a:lvl5pPr>
            <a:lvl6pPr marL="779983" indent="0">
              <a:buNone/>
              <a:defRPr sz="478">
                <a:solidFill>
                  <a:schemeClr val="tx1">
                    <a:tint val="75000"/>
                  </a:schemeClr>
                </a:solidFill>
              </a:defRPr>
            </a:lvl6pPr>
            <a:lvl7pPr marL="935980" indent="0">
              <a:buNone/>
              <a:defRPr sz="478">
                <a:solidFill>
                  <a:schemeClr val="tx1">
                    <a:tint val="75000"/>
                  </a:schemeClr>
                </a:solidFill>
              </a:defRPr>
            </a:lvl7pPr>
            <a:lvl8pPr marL="1091976" indent="0">
              <a:buNone/>
              <a:defRPr sz="478">
                <a:solidFill>
                  <a:schemeClr val="tx1">
                    <a:tint val="75000"/>
                  </a:schemeClr>
                </a:solidFill>
              </a:defRPr>
            </a:lvl8pPr>
            <a:lvl9pPr marL="1247973" indent="0">
              <a:buNone/>
              <a:defRPr sz="478">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95FBB3D-26F7-4237-919E-516FCEC19D5A}"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11" name="Freeform 11"/>
          <p:cNvSpPr/>
          <p:nvPr/>
        </p:nvSpPr>
        <p:spPr bwMode="auto">
          <a:xfrm flipV="1">
            <a:off x="-1431" y="1084405"/>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181703" y="1106912"/>
            <a:ext cx="266420" cy="124582"/>
          </a:xfrm>
        </p:spPr>
        <p:txBody>
          <a:bodyPr/>
          <a:lstStyle/>
          <a:p>
            <a:fld id="{F302176B-0E47-46AC-8F43-DAB4B8A37D06}" type="slidenum">
              <a:rPr lang="tr-TR" smtClean="0"/>
              <a:pPr/>
              <a:t>‹#›</a:t>
            </a:fld>
            <a:endParaRPr lang="tr-TR"/>
          </a:p>
        </p:txBody>
      </p:sp>
      <p:sp>
        <p:nvSpPr>
          <p:cNvPr id="14" name="TextBox 13"/>
          <p:cNvSpPr txBox="1"/>
          <p:nvPr/>
        </p:nvSpPr>
        <p:spPr>
          <a:xfrm>
            <a:off x="843114" y="221102"/>
            <a:ext cx="208280" cy="199528"/>
          </a:xfrm>
          <a:prstGeom prst="rect">
            <a:avLst/>
          </a:prstGeom>
        </p:spPr>
        <p:txBody>
          <a:bodyPr vert="horz" lIns="31200" tIns="15600" rIns="31200" bIns="15600" rtlCol="0" anchor="ctr">
            <a:noAutofit/>
          </a:bodyPr>
          <a:lstStyle/>
          <a:p>
            <a:pPr lvl="0"/>
            <a:r>
              <a:rPr lang="en-US" sz="2730" baseline="0" dirty="0">
                <a:ln w="3175" cmpd="sng">
                  <a:noFill/>
                </a:ln>
                <a:solidFill>
                  <a:schemeClr val="accent1"/>
                </a:solidFill>
                <a:effectLst/>
                <a:latin typeface="Arial"/>
              </a:rPr>
              <a:t>“</a:t>
            </a:r>
          </a:p>
        </p:txBody>
      </p:sp>
      <p:sp>
        <p:nvSpPr>
          <p:cNvPr id="15" name="TextBox 14"/>
          <p:cNvSpPr txBox="1"/>
          <p:nvPr/>
        </p:nvSpPr>
        <p:spPr>
          <a:xfrm>
            <a:off x="3797574" y="991301"/>
            <a:ext cx="208280" cy="199528"/>
          </a:xfrm>
          <a:prstGeom prst="rect">
            <a:avLst/>
          </a:prstGeom>
        </p:spPr>
        <p:txBody>
          <a:bodyPr vert="horz" lIns="31200" tIns="15600" rIns="31200" bIns="15600" rtlCol="0" anchor="ctr">
            <a:noAutofit/>
          </a:bodyPr>
          <a:lstStyle/>
          <a:p>
            <a:pPr lvl="0"/>
            <a:r>
              <a:rPr lang="en-US" sz="273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90454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84648" y="831991"/>
            <a:ext cx="3046095" cy="929727"/>
          </a:xfrm>
        </p:spPr>
        <p:txBody>
          <a:bodyPr anchor="b">
            <a:normAutofit/>
          </a:bodyPr>
          <a:lstStyle>
            <a:lvl1pPr algn="l">
              <a:defRPr sz="1638"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884648" y="1767981"/>
            <a:ext cx="3046095" cy="248950"/>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95FBB3D-26F7-4237-919E-516FCEC19D5A}"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1675899"/>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181703" y="1700248"/>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64512544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973732" y="207998"/>
            <a:ext cx="2867925" cy="987989"/>
          </a:xfrm>
        </p:spPr>
        <p:txBody>
          <a:bodyPr anchor="ctr">
            <a:normAutofit/>
          </a:bodyPr>
          <a:lstStyle>
            <a:lvl1pPr algn="l">
              <a:defRPr sz="1638"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884647" y="1481984"/>
            <a:ext cx="3046095" cy="285997"/>
          </a:xfrm>
        </p:spPr>
        <p:txBody>
          <a:bodyPr anchor="b">
            <a:noAutofit/>
          </a:bodyPr>
          <a:lstStyle>
            <a:lvl1pPr marL="0" indent="0">
              <a:buFontTx/>
              <a:buNone/>
              <a:defRPr sz="819">
                <a:solidFill>
                  <a:schemeClr val="accent1"/>
                </a:solidFill>
              </a:defRPr>
            </a:lvl1pPr>
            <a:lvl2pPr marL="155997" indent="0">
              <a:buFontTx/>
              <a:buNone/>
              <a:defRPr/>
            </a:lvl2pPr>
            <a:lvl3pPr marL="311993" indent="0">
              <a:buFontTx/>
              <a:buNone/>
              <a:defRPr/>
            </a:lvl3pPr>
            <a:lvl4pPr marL="467990" indent="0">
              <a:buFontTx/>
              <a:buNone/>
              <a:defRPr/>
            </a:lvl4pPr>
            <a:lvl5pPr marL="623987"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884648" y="1767981"/>
            <a:ext cx="3046095" cy="248950"/>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95FBB3D-26F7-4237-919E-516FCEC19D5A}"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11" name="Freeform 11"/>
          <p:cNvSpPr/>
          <p:nvPr/>
        </p:nvSpPr>
        <p:spPr bwMode="auto">
          <a:xfrm flipV="1">
            <a:off x="-1431" y="1675899"/>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181703" y="1700248"/>
            <a:ext cx="266420" cy="124582"/>
          </a:xfrm>
        </p:spPr>
        <p:txBody>
          <a:bodyPr/>
          <a:lstStyle/>
          <a:p>
            <a:fld id="{F302176B-0E47-46AC-8F43-DAB4B8A37D06}" type="slidenum">
              <a:rPr lang="tr-TR" smtClean="0"/>
              <a:pPr/>
              <a:t>‹#›</a:t>
            </a:fld>
            <a:endParaRPr lang="tr-TR"/>
          </a:p>
        </p:txBody>
      </p:sp>
      <p:sp>
        <p:nvSpPr>
          <p:cNvPr id="17" name="TextBox 16"/>
          <p:cNvSpPr txBox="1"/>
          <p:nvPr/>
        </p:nvSpPr>
        <p:spPr>
          <a:xfrm>
            <a:off x="843114" y="221102"/>
            <a:ext cx="208280" cy="199528"/>
          </a:xfrm>
          <a:prstGeom prst="rect">
            <a:avLst/>
          </a:prstGeom>
        </p:spPr>
        <p:txBody>
          <a:bodyPr vert="horz" lIns="31200" tIns="15600" rIns="31200" bIns="15600" rtlCol="0" anchor="ctr">
            <a:noAutofit/>
          </a:bodyPr>
          <a:lstStyle/>
          <a:p>
            <a:pPr lvl="0"/>
            <a:r>
              <a:rPr lang="en-US" sz="2730" baseline="0" dirty="0">
                <a:ln w="3175" cmpd="sng">
                  <a:noFill/>
                </a:ln>
                <a:solidFill>
                  <a:schemeClr val="accent1"/>
                </a:solidFill>
                <a:effectLst/>
                <a:latin typeface="Arial"/>
              </a:rPr>
              <a:t>“</a:t>
            </a:r>
          </a:p>
        </p:txBody>
      </p:sp>
      <p:sp>
        <p:nvSpPr>
          <p:cNvPr id="18" name="TextBox 17"/>
          <p:cNvSpPr txBox="1"/>
          <p:nvPr/>
        </p:nvSpPr>
        <p:spPr>
          <a:xfrm>
            <a:off x="3797574" y="991301"/>
            <a:ext cx="208280" cy="199528"/>
          </a:xfrm>
          <a:prstGeom prst="rect">
            <a:avLst/>
          </a:prstGeom>
        </p:spPr>
        <p:txBody>
          <a:bodyPr vert="horz" lIns="31200" tIns="15600" rIns="31200" bIns="15600" rtlCol="0" anchor="ctr">
            <a:noAutofit/>
          </a:bodyPr>
          <a:lstStyle/>
          <a:p>
            <a:pPr lvl="0"/>
            <a:r>
              <a:rPr lang="en-US" sz="273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35296086"/>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884647" y="214074"/>
            <a:ext cx="3046095" cy="982673"/>
          </a:xfrm>
        </p:spPr>
        <p:txBody>
          <a:bodyPr anchor="ctr">
            <a:normAutofit/>
          </a:bodyPr>
          <a:lstStyle>
            <a:lvl1pPr algn="l">
              <a:defRPr sz="1638"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884647" y="1481984"/>
            <a:ext cx="3046095" cy="285997"/>
          </a:xfrm>
        </p:spPr>
        <p:txBody>
          <a:bodyPr anchor="b">
            <a:noAutofit/>
          </a:bodyPr>
          <a:lstStyle>
            <a:lvl1pPr marL="0" indent="0">
              <a:buFontTx/>
              <a:buNone/>
              <a:defRPr sz="819">
                <a:solidFill>
                  <a:schemeClr val="accent1"/>
                </a:solidFill>
              </a:defRPr>
            </a:lvl1pPr>
            <a:lvl2pPr marL="155997" indent="0">
              <a:buFontTx/>
              <a:buNone/>
              <a:defRPr/>
            </a:lvl2pPr>
            <a:lvl3pPr marL="311993" indent="0">
              <a:buFontTx/>
              <a:buNone/>
              <a:defRPr/>
            </a:lvl3pPr>
            <a:lvl4pPr marL="467990" indent="0">
              <a:buFontTx/>
              <a:buNone/>
              <a:defRPr/>
            </a:lvl4pPr>
            <a:lvl5pPr marL="623987"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884648" y="1767981"/>
            <a:ext cx="3046095" cy="248950"/>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595FBB3D-26F7-4237-919E-516FCEC19D5A}"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1675899"/>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181703" y="1700248"/>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57097384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963E93E-7D45-4E4A-B725-2DD077D0F69C}"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8"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518372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75727" y="214073"/>
            <a:ext cx="754264" cy="1802858"/>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84647" y="214073"/>
            <a:ext cx="2212975" cy="180285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EDDE25-4AE2-49D1-B029-D510D9578801}"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8"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209993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885916" y="212949"/>
            <a:ext cx="3044826" cy="437044"/>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884647" y="727992"/>
            <a:ext cx="3046095" cy="128893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3445936-B42B-4E56-B327-97E2FB13C257}"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8"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42221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84647" y="702453"/>
            <a:ext cx="3046095" cy="501160"/>
          </a:xfrm>
        </p:spPr>
        <p:txBody>
          <a:bodyPr anchor="b"/>
          <a:lstStyle>
            <a:lvl1pPr algn="l">
              <a:defRPr sz="1365"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884647" y="1204493"/>
            <a:ext cx="3046095" cy="293572"/>
          </a:xfrm>
        </p:spPr>
        <p:txBody>
          <a:bodyPr anchor="t"/>
          <a:lstStyle>
            <a:lvl1pPr marL="0" indent="0" algn="l">
              <a:buNone/>
              <a:defRPr sz="682">
                <a:solidFill>
                  <a:schemeClr val="tx1">
                    <a:lumMod val="65000"/>
                    <a:lumOff val="35000"/>
                  </a:schemeClr>
                </a:solidFill>
              </a:defRPr>
            </a:lvl1pPr>
            <a:lvl2pPr marL="155997" indent="0">
              <a:buNone/>
              <a:defRPr sz="614">
                <a:solidFill>
                  <a:schemeClr val="tx1">
                    <a:tint val="75000"/>
                  </a:schemeClr>
                </a:solidFill>
              </a:defRPr>
            </a:lvl2pPr>
            <a:lvl3pPr marL="311993" indent="0">
              <a:buNone/>
              <a:defRPr sz="546">
                <a:solidFill>
                  <a:schemeClr val="tx1">
                    <a:tint val="75000"/>
                  </a:schemeClr>
                </a:solidFill>
              </a:defRPr>
            </a:lvl3pPr>
            <a:lvl4pPr marL="467990" indent="0">
              <a:buNone/>
              <a:defRPr sz="478">
                <a:solidFill>
                  <a:schemeClr val="tx1">
                    <a:tint val="75000"/>
                  </a:schemeClr>
                </a:solidFill>
              </a:defRPr>
            </a:lvl4pPr>
            <a:lvl5pPr marL="623987" indent="0">
              <a:buNone/>
              <a:defRPr sz="478">
                <a:solidFill>
                  <a:schemeClr val="tx1">
                    <a:tint val="75000"/>
                  </a:schemeClr>
                </a:solidFill>
              </a:defRPr>
            </a:lvl5pPr>
            <a:lvl6pPr marL="779983" indent="0">
              <a:buNone/>
              <a:defRPr sz="478">
                <a:solidFill>
                  <a:schemeClr val="tx1">
                    <a:tint val="75000"/>
                  </a:schemeClr>
                </a:solidFill>
              </a:defRPr>
            </a:lvl6pPr>
            <a:lvl7pPr marL="935980" indent="0">
              <a:buNone/>
              <a:defRPr sz="478">
                <a:solidFill>
                  <a:schemeClr val="tx1">
                    <a:tint val="75000"/>
                  </a:schemeClr>
                </a:solidFill>
              </a:defRPr>
            </a:lvl7pPr>
            <a:lvl8pPr marL="1091976" indent="0">
              <a:buNone/>
              <a:defRPr sz="478">
                <a:solidFill>
                  <a:schemeClr val="tx1">
                    <a:tint val="75000"/>
                  </a:schemeClr>
                </a:solidFill>
              </a:defRPr>
            </a:lvl8pPr>
            <a:lvl9pPr marL="1247973" indent="0">
              <a:buNone/>
              <a:defRPr sz="478">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7BA3A09-DBCC-49D6-BF73-7B97CD524BE5}" type="datetime1">
              <a:rPr lang="tr-TR" smtClean="0"/>
              <a:pPr/>
              <a:t>14.01.2024</a:t>
            </a:fld>
            <a:endParaRPr lang="tr-TR"/>
          </a:p>
        </p:txBody>
      </p:sp>
      <p:sp>
        <p:nvSpPr>
          <p:cNvPr id="5" name="Footer Placeholder 4"/>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1084405"/>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181703" y="1106912"/>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133443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84647" y="727992"/>
            <a:ext cx="1473904" cy="12889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2456838" y="725475"/>
            <a:ext cx="1473904" cy="12889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9BB116E-D832-41D7-8873-F1E3AD40968B}"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12"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181703" y="268794"/>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498686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04286" y="673093"/>
            <a:ext cx="1364183" cy="196623"/>
          </a:xfrm>
        </p:spPr>
        <p:txBody>
          <a:bodyPr anchor="b">
            <a:noAutofit/>
          </a:bodyPr>
          <a:lstStyle>
            <a:lvl1pPr marL="0" indent="0">
              <a:buNone/>
              <a:defRPr sz="819" b="0"/>
            </a:lvl1pPr>
            <a:lvl2pPr marL="155997" indent="0">
              <a:buNone/>
              <a:defRPr sz="682" b="1"/>
            </a:lvl2pPr>
            <a:lvl3pPr marL="311993" indent="0">
              <a:buNone/>
              <a:defRPr sz="614" b="1"/>
            </a:lvl3pPr>
            <a:lvl4pPr marL="467990" indent="0">
              <a:buNone/>
              <a:defRPr sz="546" b="1"/>
            </a:lvl4pPr>
            <a:lvl5pPr marL="623987" indent="0">
              <a:buNone/>
              <a:defRPr sz="546" b="1"/>
            </a:lvl5pPr>
            <a:lvl6pPr marL="779983" indent="0">
              <a:buNone/>
              <a:defRPr sz="546" b="1"/>
            </a:lvl6pPr>
            <a:lvl7pPr marL="935980" indent="0">
              <a:buNone/>
              <a:defRPr sz="546" b="1"/>
            </a:lvl7pPr>
            <a:lvl8pPr marL="1091976" indent="0">
              <a:buNone/>
              <a:defRPr sz="546" b="1"/>
            </a:lvl8pPr>
            <a:lvl9pPr marL="1247973" indent="0">
              <a:buNone/>
              <a:defRPr sz="546" b="1"/>
            </a:lvl9pPr>
          </a:lstStyle>
          <a:p>
            <a:pPr lvl="0"/>
            <a:r>
              <a:rPr lang="tr-TR" smtClean="0"/>
              <a:t>Asıl metin stillerini düzenlemek için tıklatın</a:t>
            </a:r>
          </a:p>
        </p:txBody>
      </p:sp>
      <p:sp>
        <p:nvSpPr>
          <p:cNvPr id="4" name="Content Placeholder 3"/>
          <p:cNvSpPr>
            <a:spLocks noGrp="1"/>
          </p:cNvSpPr>
          <p:nvPr>
            <p:ph sz="half" idx="2"/>
          </p:nvPr>
        </p:nvSpPr>
        <p:spPr>
          <a:xfrm>
            <a:off x="884647" y="869716"/>
            <a:ext cx="1483822" cy="114441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2564765" y="671992"/>
            <a:ext cx="1366325" cy="196623"/>
          </a:xfrm>
        </p:spPr>
        <p:txBody>
          <a:bodyPr anchor="b">
            <a:noAutofit/>
          </a:bodyPr>
          <a:lstStyle>
            <a:lvl1pPr marL="0" indent="0">
              <a:buNone/>
              <a:defRPr sz="819" b="0"/>
            </a:lvl1pPr>
            <a:lvl2pPr marL="155997" indent="0">
              <a:buNone/>
              <a:defRPr sz="682" b="1"/>
            </a:lvl2pPr>
            <a:lvl3pPr marL="311993" indent="0">
              <a:buNone/>
              <a:defRPr sz="614" b="1"/>
            </a:lvl3pPr>
            <a:lvl4pPr marL="467990" indent="0">
              <a:buNone/>
              <a:defRPr sz="546" b="1"/>
            </a:lvl4pPr>
            <a:lvl5pPr marL="623987" indent="0">
              <a:buNone/>
              <a:defRPr sz="546" b="1"/>
            </a:lvl5pPr>
            <a:lvl6pPr marL="779983" indent="0">
              <a:buNone/>
              <a:defRPr sz="546" b="1"/>
            </a:lvl6pPr>
            <a:lvl7pPr marL="935980" indent="0">
              <a:buNone/>
              <a:defRPr sz="546" b="1"/>
            </a:lvl7pPr>
            <a:lvl8pPr marL="1091976" indent="0">
              <a:buNone/>
              <a:defRPr sz="546" b="1"/>
            </a:lvl8pPr>
            <a:lvl9pPr marL="1247973" indent="0">
              <a:buNone/>
              <a:defRPr sz="546" b="1"/>
            </a:lvl9pPr>
          </a:lstStyle>
          <a:p>
            <a:pPr lvl="0"/>
            <a:r>
              <a:rPr lang="tr-TR" smtClean="0"/>
              <a:t>Asıl metin stillerini düzenlemek için tıklatın</a:t>
            </a:r>
          </a:p>
        </p:txBody>
      </p:sp>
      <p:sp>
        <p:nvSpPr>
          <p:cNvPr id="6" name="Content Placeholder 5"/>
          <p:cNvSpPr>
            <a:spLocks noGrp="1"/>
          </p:cNvSpPr>
          <p:nvPr>
            <p:ph sz="quarter" idx="4"/>
          </p:nvPr>
        </p:nvSpPr>
        <p:spPr>
          <a:xfrm>
            <a:off x="2448710" y="868615"/>
            <a:ext cx="1482380" cy="1144418"/>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73DDCAA-8C10-4087-9C8F-D3E745391255}" type="datetime1">
              <a:rPr lang="tr-TR" smtClean="0"/>
              <a:pPr/>
              <a:t>14.01.2024</a:t>
            </a:fld>
            <a:endParaRPr lang="tr-TR"/>
          </a:p>
        </p:txBody>
      </p:sp>
      <p:sp>
        <p:nvSpPr>
          <p:cNvPr id="8" name="Footer Placeholder 7"/>
          <p:cNvSpPr>
            <a:spLocks noGrp="1"/>
          </p:cNvSpPr>
          <p:nvPr>
            <p:ph type="ftr" sz="quarter" idx="11"/>
          </p:nvPr>
        </p:nvSpPr>
        <p:spPr/>
        <p:txBody>
          <a:bodyPr/>
          <a:lstStyle/>
          <a:p>
            <a:r>
              <a:rPr lang="tr-TR" smtClean="0"/>
              <a:t>ÜNİTE 1</a:t>
            </a:r>
            <a:endParaRPr lang="tr-TR" dirty="0"/>
          </a:p>
        </p:txBody>
      </p:sp>
      <p:sp>
        <p:nvSpPr>
          <p:cNvPr id="12"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181703" y="268794"/>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611357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08A4BE4-3C3D-42E3-8281-267AFC53DB3E}" type="datetime1">
              <a:rPr lang="tr-TR" smtClean="0"/>
              <a:pPr/>
              <a:t>14.01.2024</a:t>
            </a:fld>
            <a:endParaRPr lang="tr-TR"/>
          </a:p>
        </p:txBody>
      </p:sp>
      <p:sp>
        <p:nvSpPr>
          <p:cNvPr id="4" name="Footer Placeholder 3"/>
          <p:cNvSpPr>
            <a:spLocks noGrp="1"/>
          </p:cNvSpPr>
          <p:nvPr>
            <p:ph type="ftr" sz="quarter" idx="11"/>
          </p:nvPr>
        </p:nvSpPr>
        <p:spPr/>
        <p:txBody>
          <a:bodyPr/>
          <a:lstStyle/>
          <a:p>
            <a:r>
              <a:rPr lang="tr-TR" smtClean="0"/>
              <a:t>ÜNİTE 1</a:t>
            </a:r>
            <a:endParaRPr lang="tr-TR" dirty="0"/>
          </a:p>
        </p:txBody>
      </p:sp>
      <p:sp>
        <p:nvSpPr>
          <p:cNvPr id="7"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672379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84CEE9-AAD4-4AD4-AFE1-FF0757034B20}" type="datetime1">
              <a:rPr lang="tr-TR" smtClean="0"/>
              <a:pPr/>
              <a:t>14.01.2024</a:t>
            </a:fld>
            <a:endParaRPr lang="tr-TR"/>
          </a:p>
        </p:txBody>
      </p:sp>
      <p:sp>
        <p:nvSpPr>
          <p:cNvPr id="3" name="Footer Placeholder 2"/>
          <p:cNvSpPr>
            <a:spLocks noGrp="1"/>
          </p:cNvSpPr>
          <p:nvPr>
            <p:ph type="ftr" sz="quarter" idx="11"/>
          </p:nvPr>
        </p:nvSpPr>
        <p:spPr/>
        <p:txBody>
          <a:bodyPr/>
          <a:lstStyle/>
          <a:p>
            <a:r>
              <a:rPr lang="tr-TR" smtClean="0"/>
              <a:t>ÜNİTE 1</a:t>
            </a:r>
            <a:endParaRPr lang="tr-TR" dirty="0"/>
          </a:p>
        </p:txBody>
      </p:sp>
      <p:sp>
        <p:nvSpPr>
          <p:cNvPr id="6"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563990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84647" y="152207"/>
            <a:ext cx="1197610" cy="333121"/>
          </a:xfrm>
        </p:spPr>
        <p:txBody>
          <a:bodyPr anchor="b"/>
          <a:lstStyle>
            <a:lvl1pPr algn="l">
              <a:defRPr sz="682" b="0"/>
            </a:lvl1pPr>
          </a:lstStyle>
          <a:p>
            <a:r>
              <a:rPr lang="tr-TR" smtClean="0"/>
              <a:t>Asıl başlık stili için tıklatın</a:t>
            </a:r>
            <a:endParaRPr lang="en-US" dirty="0"/>
          </a:p>
        </p:txBody>
      </p:sp>
      <p:sp>
        <p:nvSpPr>
          <p:cNvPr id="3" name="Content Placeholder 2"/>
          <p:cNvSpPr>
            <a:spLocks noGrp="1"/>
          </p:cNvSpPr>
          <p:nvPr>
            <p:ph idx="1"/>
          </p:nvPr>
        </p:nvSpPr>
        <p:spPr>
          <a:xfrm>
            <a:off x="2160362" y="152207"/>
            <a:ext cx="1770380" cy="1847605"/>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84647" y="545453"/>
            <a:ext cx="1197610" cy="1454359"/>
          </a:xfrm>
        </p:spPr>
        <p:txBody>
          <a:bodyPr/>
          <a:lstStyle>
            <a:lvl1pPr marL="0" indent="0">
              <a:buNone/>
              <a:defRPr sz="478"/>
            </a:lvl1pPr>
            <a:lvl2pPr marL="155997" indent="0">
              <a:buNone/>
              <a:defRPr sz="409"/>
            </a:lvl2pPr>
            <a:lvl3pPr marL="311993" indent="0">
              <a:buNone/>
              <a:defRPr sz="341"/>
            </a:lvl3pPr>
            <a:lvl4pPr marL="467990" indent="0">
              <a:buNone/>
              <a:defRPr sz="307"/>
            </a:lvl4pPr>
            <a:lvl5pPr marL="623987" indent="0">
              <a:buNone/>
              <a:defRPr sz="307"/>
            </a:lvl5pPr>
            <a:lvl6pPr marL="779983" indent="0">
              <a:buNone/>
              <a:defRPr sz="307"/>
            </a:lvl6pPr>
            <a:lvl7pPr marL="935980" indent="0">
              <a:buNone/>
              <a:defRPr sz="307"/>
            </a:lvl7pPr>
            <a:lvl8pPr marL="1091976" indent="0">
              <a:buNone/>
              <a:defRPr sz="307"/>
            </a:lvl8pPr>
            <a:lvl9pPr marL="1247973" indent="0">
              <a:buNone/>
              <a:defRPr sz="307"/>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B5053C-41D5-4F17-9DE8-65C406CD1861}"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243747"/>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63188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84648" y="1637983"/>
            <a:ext cx="3046095" cy="193373"/>
          </a:xfrm>
        </p:spPr>
        <p:txBody>
          <a:bodyPr anchor="b">
            <a:normAutofit/>
          </a:bodyPr>
          <a:lstStyle>
            <a:lvl1pPr algn="l">
              <a:defRPr sz="819"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84647" y="216652"/>
            <a:ext cx="3046095" cy="1315330"/>
          </a:xfrm>
        </p:spPr>
        <p:txBody>
          <a:bodyPr anchor="t">
            <a:normAutofit/>
          </a:bodyPr>
          <a:lstStyle>
            <a:lvl1pPr marL="0" indent="0" algn="ctr">
              <a:buNone/>
              <a:defRPr sz="546"/>
            </a:lvl1pPr>
            <a:lvl2pPr marL="155997" indent="0">
              <a:buNone/>
              <a:defRPr sz="546"/>
            </a:lvl2pPr>
            <a:lvl3pPr marL="311993" indent="0">
              <a:buNone/>
              <a:defRPr sz="546"/>
            </a:lvl3pPr>
            <a:lvl4pPr marL="467990" indent="0">
              <a:buNone/>
              <a:defRPr sz="546"/>
            </a:lvl4pPr>
            <a:lvl5pPr marL="623987" indent="0">
              <a:buNone/>
              <a:defRPr sz="546"/>
            </a:lvl5pPr>
            <a:lvl6pPr marL="779983" indent="0">
              <a:buNone/>
              <a:defRPr sz="546"/>
            </a:lvl6pPr>
            <a:lvl7pPr marL="935980" indent="0">
              <a:buNone/>
              <a:defRPr sz="546"/>
            </a:lvl7pPr>
            <a:lvl8pPr marL="1091976" indent="0">
              <a:buNone/>
              <a:defRPr sz="546"/>
            </a:lvl8pPr>
            <a:lvl9pPr marL="1247973" indent="0">
              <a:buNone/>
              <a:defRPr sz="546"/>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84648" y="1831356"/>
            <a:ext cx="3046095" cy="168456"/>
          </a:xfrm>
        </p:spPr>
        <p:txBody>
          <a:bodyPr>
            <a:normAutofit/>
          </a:bodyPr>
          <a:lstStyle>
            <a:lvl1pPr marL="0" indent="0">
              <a:buNone/>
              <a:defRPr sz="409"/>
            </a:lvl1pPr>
            <a:lvl2pPr marL="155997" indent="0">
              <a:buNone/>
              <a:defRPr sz="409"/>
            </a:lvl2pPr>
            <a:lvl3pPr marL="311993" indent="0">
              <a:buNone/>
              <a:defRPr sz="341"/>
            </a:lvl3pPr>
            <a:lvl4pPr marL="467990" indent="0">
              <a:buNone/>
              <a:defRPr sz="307"/>
            </a:lvl4pPr>
            <a:lvl5pPr marL="623987" indent="0">
              <a:buNone/>
              <a:defRPr sz="307"/>
            </a:lvl5pPr>
            <a:lvl6pPr marL="779983" indent="0">
              <a:buNone/>
              <a:defRPr sz="307"/>
            </a:lvl6pPr>
            <a:lvl7pPr marL="935980" indent="0">
              <a:buNone/>
              <a:defRPr sz="307"/>
            </a:lvl7pPr>
            <a:lvl8pPr marL="1091976" indent="0">
              <a:buNone/>
              <a:defRPr sz="307"/>
            </a:lvl8pPr>
            <a:lvl9pPr marL="1247973" indent="0">
              <a:buNone/>
              <a:defRPr sz="307"/>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8EFFE76-8EA9-415C-9309-1C89BA03D721}" type="datetime1">
              <a:rPr lang="tr-TR" smtClean="0"/>
              <a:pPr/>
              <a:t>14.01.2024</a:t>
            </a:fld>
            <a:endParaRPr lang="tr-TR"/>
          </a:p>
        </p:txBody>
      </p:sp>
      <p:sp>
        <p:nvSpPr>
          <p:cNvPr id="6" name="Footer Placeholder 5"/>
          <p:cNvSpPr>
            <a:spLocks noGrp="1"/>
          </p:cNvSpPr>
          <p:nvPr>
            <p:ph type="ftr" sz="quarter" idx="11"/>
          </p:nvPr>
        </p:nvSpPr>
        <p:spPr/>
        <p:txBody>
          <a:bodyPr/>
          <a:lstStyle/>
          <a:p>
            <a:r>
              <a:rPr lang="tr-TR" smtClean="0"/>
              <a:t>ÜNİTE 1</a:t>
            </a:r>
            <a:endParaRPr lang="tr-TR" dirty="0"/>
          </a:p>
        </p:txBody>
      </p:sp>
      <p:sp>
        <p:nvSpPr>
          <p:cNvPr id="9" name="Freeform 11"/>
          <p:cNvSpPr/>
          <p:nvPr/>
        </p:nvSpPr>
        <p:spPr bwMode="auto">
          <a:xfrm flipV="1">
            <a:off x="-1431" y="1675899"/>
            <a:ext cx="542747" cy="173092"/>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181703" y="1700248"/>
            <a:ext cx="266420" cy="124582"/>
          </a:xfrm>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077728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0" y="77999"/>
            <a:ext cx="974268" cy="2265124"/>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9300" y="53"/>
            <a:ext cx="805197" cy="2338302"/>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62484" cy="23399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885916" y="212949"/>
            <a:ext cx="3044826" cy="437044"/>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84647" y="727992"/>
            <a:ext cx="3046095" cy="132598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540217" y="2091728"/>
            <a:ext cx="391647" cy="126380"/>
          </a:xfrm>
          <a:prstGeom prst="rect">
            <a:avLst/>
          </a:prstGeom>
        </p:spPr>
        <p:txBody>
          <a:bodyPr vert="horz" lIns="91440" tIns="45720" rIns="91440" bIns="45720" rtlCol="0" anchor="ctr"/>
          <a:lstStyle>
            <a:lvl1pPr algn="r">
              <a:defRPr sz="307">
                <a:solidFill>
                  <a:schemeClr val="tx1">
                    <a:tint val="75000"/>
                  </a:schemeClr>
                </a:solidFill>
              </a:defRPr>
            </a:lvl1pPr>
          </a:lstStyle>
          <a:p>
            <a:fld id="{595FBB3D-26F7-4237-919E-516FCEC19D5A}" type="datetime1">
              <a:rPr lang="tr-TR" smtClean="0"/>
              <a:pPr/>
              <a:t>14.01.2024</a:t>
            </a:fld>
            <a:endParaRPr lang="tr-TR"/>
          </a:p>
        </p:txBody>
      </p:sp>
      <p:sp>
        <p:nvSpPr>
          <p:cNvPr id="5" name="Footer Placeholder 4"/>
          <p:cNvSpPr>
            <a:spLocks noGrp="1"/>
          </p:cNvSpPr>
          <p:nvPr>
            <p:ph type="ftr" sz="quarter" idx="3"/>
          </p:nvPr>
        </p:nvSpPr>
        <p:spPr>
          <a:xfrm>
            <a:off x="884647" y="2093561"/>
            <a:ext cx="2603500" cy="124582"/>
          </a:xfrm>
          <a:prstGeom prst="rect">
            <a:avLst/>
          </a:prstGeom>
        </p:spPr>
        <p:txBody>
          <a:bodyPr vert="horz" lIns="91440" tIns="45720" rIns="91440" bIns="45720" rtlCol="0" anchor="ctr"/>
          <a:lstStyle>
            <a:lvl1pPr algn="l">
              <a:defRPr sz="307">
                <a:solidFill>
                  <a:schemeClr val="tx1">
                    <a:tint val="75000"/>
                  </a:schemeClr>
                </a:solidFill>
              </a:defRPr>
            </a:lvl1pPr>
          </a:lstStyle>
          <a:p>
            <a:r>
              <a:rPr lang="tr-TR" smtClean="0"/>
              <a:t>ÜNİTE 1</a:t>
            </a:r>
            <a:endParaRPr lang="tr-TR" dirty="0"/>
          </a:p>
        </p:txBody>
      </p:sp>
      <p:sp>
        <p:nvSpPr>
          <p:cNvPr id="6" name="Slide Number Placeholder 5"/>
          <p:cNvSpPr>
            <a:spLocks noGrp="1"/>
          </p:cNvSpPr>
          <p:nvPr>
            <p:ph type="sldNum" sz="quarter" idx="4"/>
          </p:nvPr>
        </p:nvSpPr>
        <p:spPr bwMode="gray">
          <a:xfrm>
            <a:off x="181703" y="268794"/>
            <a:ext cx="266420" cy="124582"/>
          </a:xfrm>
          <a:prstGeom prst="rect">
            <a:avLst/>
          </a:prstGeom>
        </p:spPr>
        <p:txBody>
          <a:bodyPr vert="horz" lIns="91440" tIns="45720" rIns="91440" bIns="45720" rtlCol="0" anchor="ctr"/>
          <a:lstStyle>
            <a:lvl1pPr algn="r">
              <a:defRPr sz="682">
                <a:solidFill>
                  <a:srgbClr val="FEFFFF"/>
                </a:solidFill>
              </a:defRPr>
            </a:lvl1pPr>
          </a:lstStyle>
          <a:p>
            <a:fld id="{F302176B-0E47-46AC-8F43-DAB4B8A37D06}" type="slidenum">
              <a:rPr lang="tr-TR" smtClean="0"/>
              <a:pPr/>
              <a:t>‹#›</a:t>
            </a:fld>
            <a:endParaRPr lang="tr-TR"/>
          </a:p>
        </p:txBody>
      </p:sp>
    </p:spTree>
    <p:extLst>
      <p:ext uri="{BB962C8B-B14F-4D97-AF65-F5344CB8AC3E}">
        <p14:creationId xmlns:p14="http://schemas.microsoft.com/office/powerpoint/2010/main" val="1492907667"/>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Lst>
  <p:hf sldNum="0" hdr="0" ftr="0" dt="0"/>
  <p:txStyles>
    <p:titleStyle>
      <a:lvl1pPr algn="l" defTabSz="155997" rtl="0" eaLnBrk="1" latinLnBrk="0" hangingPunct="1">
        <a:spcBef>
          <a:spcPct val="0"/>
        </a:spcBef>
        <a:buNone/>
        <a:defRPr sz="1228"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16997" indent="-116997" algn="l" defTabSz="155997" rtl="0" eaLnBrk="1" latinLnBrk="0" hangingPunct="1">
        <a:spcBef>
          <a:spcPts val="341"/>
        </a:spcBef>
        <a:spcAft>
          <a:spcPts val="0"/>
        </a:spcAft>
        <a:buClr>
          <a:schemeClr val="accent1"/>
        </a:buClr>
        <a:buFont typeface="Wingdings 3" charset="2"/>
        <a:buChar char=""/>
        <a:defRPr sz="614" kern="1200">
          <a:solidFill>
            <a:schemeClr val="tx1">
              <a:lumMod val="75000"/>
              <a:lumOff val="25000"/>
            </a:schemeClr>
          </a:solidFill>
          <a:latin typeface="+mn-lt"/>
          <a:ea typeface="+mn-ea"/>
          <a:cs typeface="+mn-cs"/>
        </a:defRPr>
      </a:lvl1pPr>
      <a:lvl2pPr marL="253495" indent="-97498" algn="l" defTabSz="155997" rtl="0" eaLnBrk="1" latinLnBrk="0" hangingPunct="1">
        <a:spcBef>
          <a:spcPts val="341"/>
        </a:spcBef>
        <a:spcAft>
          <a:spcPts val="0"/>
        </a:spcAft>
        <a:buClr>
          <a:schemeClr val="accent1"/>
        </a:buClr>
        <a:buFont typeface="Wingdings 3" charset="2"/>
        <a:buChar char=""/>
        <a:defRPr sz="546" kern="1200">
          <a:solidFill>
            <a:schemeClr val="tx1">
              <a:lumMod val="75000"/>
              <a:lumOff val="25000"/>
            </a:schemeClr>
          </a:solidFill>
          <a:latin typeface="+mn-lt"/>
          <a:ea typeface="+mn-ea"/>
          <a:cs typeface="+mn-cs"/>
        </a:defRPr>
      </a:lvl2pPr>
      <a:lvl3pPr marL="389992" indent="-77998" algn="l" defTabSz="155997" rtl="0" eaLnBrk="1" latinLnBrk="0" hangingPunct="1">
        <a:spcBef>
          <a:spcPts val="341"/>
        </a:spcBef>
        <a:spcAft>
          <a:spcPts val="0"/>
        </a:spcAft>
        <a:buClr>
          <a:schemeClr val="accent1"/>
        </a:buClr>
        <a:buFont typeface="Wingdings 3" charset="2"/>
        <a:buChar char=""/>
        <a:defRPr sz="478" kern="1200">
          <a:solidFill>
            <a:schemeClr val="tx1">
              <a:lumMod val="75000"/>
              <a:lumOff val="25000"/>
            </a:schemeClr>
          </a:solidFill>
          <a:latin typeface="+mn-lt"/>
          <a:ea typeface="+mn-ea"/>
          <a:cs typeface="+mn-cs"/>
        </a:defRPr>
      </a:lvl3pPr>
      <a:lvl4pPr marL="545988"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4pPr>
      <a:lvl5pPr marL="701985"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5pPr>
      <a:lvl6pPr marL="857982"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6pPr>
      <a:lvl7pPr marL="1013978"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7pPr>
      <a:lvl8pPr marL="1169975"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8pPr>
      <a:lvl9pPr marL="1325971" indent="-77998" algn="l" defTabSz="155997" rtl="0" eaLnBrk="1" latinLnBrk="0" hangingPunct="1">
        <a:spcBef>
          <a:spcPts val="341"/>
        </a:spcBef>
        <a:spcAft>
          <a:spcPts val="0"/>
        </a:spcAft>
        <a:buClr>
          <a:schemeClr val="accent1"/>
        </a:buClr>
        <a:buFont typeface="Wingdings 3" charset="2"/>
        <a:buChar char=""/>
        <a:defRPr sz="409" kern="1200">
          <a:solidFill>
            <a:schemeClr val="tx1">
              <a:lumMod val="75000"/>
              <a:lumOff val="25000"/>
            </a:schemeClr>
          </a:solidFill>
          <a:latin typeface="+mn-lt"/>
          <a:ea typeface="+mn-ea"/>
          <a:cs typeface="+mn-cs"/>
        </a:defRPr>
      </a:lvl9pPr>
    </p:bodyStyle>
    <p:otherStyle>
      <a:defPPr>
        <a:defRPr lang="en-US"/>
      </a:defPPr>
      <a:lvl1pPr marL="0" algn="l" defTabSz="155997" rtl="0" eaLnBrk="1" latinLnBrk="0" hangingPunct="1">
        <a:defRPr sz="614" kern="1200">
          <a:solidFill>
            <a:schemeClr val="tx1"/>
          </a:solidFill>
          <a:latin typeface="+mn-lt"/>
          <a:ea typeface="+mn-ea"/>
          <a:cs typeface="+mn-cs"/>
        </a:defRPr>
      </a:lvl1pPr>
      <a:lvl2pPr marL="155997" algn="l" defTabSz="155997" rtl="0" eaLnBrk="1" latinLnBrk="0" hangingPunct="1">
        <a:defRPr sz="614" kern="1200">
          <a:solidFill>
            <a:schemeClr val="tx1"/>
          </a:solidFill>
          <a:latin typeface="+mn-lt"/>
          <a:ea typeface="+mn-ea"/>
          <a:cs typeface="+mn-cs"/>
        </a:defRPr>
      </a:lvl2pPr>
      <a:lvl3pPr marL="311993" algn="l" defTabSz="155997" rtl="0" eaLnBrk="1" latinLnBrk="0" hangingPunct="1">
        <a:defRPr sz="614" kern="1200">
          <a:solidFill>
            <a:schemeClr val="tx1"/>
          </a:solidFill>
          <a:latin typeface="+mn-lt"/>
          <a:ea typeface="+mn-ea"/>
          <a:cs typeface="+mn-cs"/>
        </a:defRPr>
      </a:lvl3pPr>
      <a:lvl4pPr marL="467990" algn="l" defTabSz="155997" rtl="0" eaLnBrk="1" latinLnBrk="0" hangingPunct="1">
        <a:defRPr sz="614" kern="1200">
          <a:solidFill>
            <a:schemeClr val="tx1"/>
          </a:solidFill>
          <a:latin typeface="+mn-lt"/>
          <a:ea typeface="+mn-ea"/>
          <a:cs typeface="+mn-cs"/>
        </a:defRPr>
      </a:lvl4pPr>
      <a:lvl5pPr marL="623987" algn="l" defTabSz="155997" rtl="0" eaLnBrk="1" latinLnBrk="0" hangingPunct="1">
        <a:defRPr sz="614" kern="1200">
          <a:solidFill>
            <a:schemeClr val="tx1"/>
          </a:solidFill>
          <a:latin typeface="+mn-lt"/>
          <a:ea typeface="+mn-ea"/>
          <a:cs typeface="+mn-cs"/>
        </a:defRPr>
      </a:lvl5pPr>
      <a:lvl6pPr marL="779983" algn="l" defTabSz="155997" rtl="0" eaLnBrk="1" latinLnBrk="0" hangingPunct="1">
        <a:defRPr sz="614" kern="1200">
          <a:solidFill>
            <a:schemeClr val="tx1"/>
          </a:solidFill>
          <a:latin typeface="+mn-lt"/>
          <a:ea typeface="+mn-ea"/>
          <a:cs typeface="+mn-cs"/>
        </a:defRPr>
      </a:lvl6pPr>
      <a:lvl7pPr marL="935980" algn="l" defTabSz="155997" rtl="0" eaLnBrk="1" latinLnBrk="0" hangingPunct="1">
        <a:defRPr sz="614" kern="1200">
          <a:solidFill>
            <a:schemeClr val="tx1"/>
          </a:solidFill>
          <a:latin typeface="+mn-lt"/>
          <a:ea typeface="+mn-ea"/>
          <a:cs typeface="+mn-cs"/>
        </a:defRPr>
      </a:lvl7pPr>
      <a:lvl8pPr marL="1091976" algn="l" defTabSz="155997" rtl="0" eaLnBrk="1" latinLnBrk="0" hangingPunct="1">
        <a:defRPr sz="614" kern="1200">
          <a:solidFill>
            <a:schemeClr val="tx1"/>
          </a:solidFill>
          <a:latin typeface="+mn-lt"/>
          <a:ea typeface="+mn-ea"/>
          <a:cs typeface="+mn-cs"/>
        </a:defRPr>
      </a:lvl8pPr>
      <a:lvl9pPr marL="1247973" algn="l" defTabSz="155997" rtl="0" eaLnBrk="1" latinLnBrk="0" hangingPunct="1">
        <a:defRPr sz="6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Dikdörtgen"/>
          <p:cNvSpPr/>
          <p:nvPr/>
        </p:nvSpPr>
        <p:spPr>
          <a:xfrm>
            <a:off x="617683" y="817884"/>
            <a:ext cx="45719" cy="354274"/>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40032" tIns="20016" rIns="40032" bIns="20016" rtlCol="0" anchor="ctr"/>
          <a:lstStyle/>
          <a:p>
            <a:pPr algn="ctr"/>
            <a:endParaRPr lang="tr-TR" dirty="0"/>
          </a:p>
        </p:txBody>
      </p:sp>
      <p:sp>
        <p:nvSpPr>
          <p:cNvPr id="8" name="Metin kutusu 3"/>
          <p:cNvSpPr txBox="1"/>
          <p:nvPr/>
        </p:nvSpPr>
        <p:spPr>
          <a:xfrm>
            <a:off x="628238" y="986709"/>
            <a:ext cx="3542794" cy="471310"/>
          </a:xfrm>
          <a:prstGeom prst="rect">
            <a:avLst/>
          </a:prstGeom>
          <a:noFill/>
        </p:spPr>
        <p:txBody>
          <a:bodyPr wrap="square" lIns="40032" tIns="20016" rIns="40032" bIns="20016" rtlCol="0">
            <a:spAutoFit/>
          </a:bodyPr>
          <a:lstStyle/>
          <a:p>
            <a:r>
              <a:rPr lang="tr-TR" sz="1400" b="1" dirty="0"/>
              <a:t>TÜRKÇENİN TARİHÎ DÖNEMLERİ</a:t>
            </a:r>
          </a:p>
          <a:p>
            <a:endParaRPr lang="tr-TR" sz="1400" dirty="0"/>
          </a:p>
        </p:txBody>
      </p:sp>
      <p:sp>
        <p:nvSpPr>
          <p:cNvPr id="9" name="Metin kutusu 3"/>
          <p:cNvSpPr txBox="1"/>
          <p:nvPr/>
        </p:nvSpPr>
        <p:spPr>
          <a:xfrm>
            <a:off x="2513095" y="1346303"/>
            <a:ext cx="1312146" cy="166611"/>
          </a:xfrm>
          <a:prstGeom prst="rect">
            <a:avLst/>
          </a:prstGeom>
          <a:noFill/>
        </p:spPr>
        <p:txBody>
          <a:bodyPr wrap="square" lIns="40032" tIns="20016" rIns="40032" bIns="20016" rtlCol="0">
            <a:spAutoFit/>
          </a:bodyPr>
          <a:lstStyle/>
          <a:p>
            <a:pPr>
              <a:lnSpc>
                <a:spcPct val="80000"/>
              </a:lnSpc>
            </a:pPr>
            <a:endParaRPr lang="tr-TR" sz="1000" b="1" dirty="0">
              <a:solidFill>
                <a:schemeClr val="tx1">
                  <a:lumMod val="65000"/>
                  <a:lumOff val="35000"/>
                </a:schemeClr>
              </a:solidFill>
            </a:endParaRPr>
          </a:p>
        </p:txBody>
      </p:sp>
      <p:sp>
        <p:nvSpPr>
          <p:cNvPr id="6"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Tree>
    <p:extLst>
      <p:ext uri="{BB962C8B-B14F-4D97-AF65-F5344CB8AC3E}">
        <p14:creationId xmlns:p14="http://schemas.microsoft.com/office/powerpoint/2010/main" val="35282082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830997"/>
          </a:xfrm>
          <a:prstGeom prst="rect">
            <a:avLst/>
          </a:prstGeom>
        </p:spPr>
        <p:txBody>
          <a:bodyPr wrap="square">
            <a:spAutoFit/>
          </a:bodyPr>
          <a:lstStyle/>
          <a:p>
            <a:pPr algn="just"/>
            <a:r>
              <a:rPr lang="tr-TR" sz="1200" dirty="0"/>
              <a:t>MS 745 yılında Köktürk İmparatorluğunun yıkılmasından sonra yeni bir devlet kuran Uygurlar, çok zengin yazılı dil ürünleri bırakmışlardır. </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pic>
        <p:nvPicPr>
          <p:cNvPr id="3074" name="Picture 2" descr="C:\Users\can\Desktop\ppt_gorselleri\gold guys\stock-photo-gold-guy-with-loan-application-426734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138" y="1344081"/>
            <a:ext cx="869620" cy="76957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0358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200329"/>
          </a:xfrm>
          <a:prstGeom prst="rect">
            <a:avLst/>
          </a:prstGeom>
        </p:spPr>
        <p:txBody>
          <a:bodyPr wrap="square">
            <a:spAutoFit/>
          </a:bodyPr>
          <a:lstStyle/>
          <a:p>
            <a:pPr algn="just"/>
            <a:r>
              <a:rPr lang="tr-TR" sz="1200" dirty="0"/>
              <a:t>Uygurların MS 840’a kadar süren hükümdarlıklarının ardından gelen </a:t>
            </a:r>
            <a:r>
              <a:rPr lang="tr-TR" sz="1200" dirty="0" err="1"/>
              <a:t>Karahanlılar</a:t>
            </a:r>
            <a:r>
              <a:rPr lang="tr-TR" sz="1200" dirty="0"/>
              <a:t> döneminde, Türkler </a:t>
            </a:r>
            <a:r>
              <a:rPr lang="tr-TR" sz="1200" dirty="0" err="1"/>
              <a:t>İslâmiyetle</a:t>
            </a:r>
            <a:r>
              <a:rPr lang="tr-TR" sz="1200" dirty="0"/>
              <a:t> tanışır. Şaman ve Budist kültürlerinden sonra yeni bir kültür ve uygarlık dairesine girilmiştir. </a:t>
            </a:r>
          </a:p>
        </p:txBody>
      </p:sp>
      <p:sp>
        <p:nvSpPr>
          <p:cNvPr id="5" name="Metin kutusu 4"/>
          <p:cNvSpPr txBox="1"/>
          <p:nvPr/>
        </p:nvSpPr>
        <p:spPr>
          <a:xfrm>
            <a:off x="858664" y="7627"/>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pic>
        <p:nvPicPr>
          <p:cNvPr id="7" name="Picture 2" descr="C:\Users\can\Desktop\imag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5200" y="1674043"/>
            <a:ext cx="855984" cy="6847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679128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015663"/>
          </a:xfrm>
          <a:prstGeom prst="rect">
            <a:avLst/>
          </a:prstGeom>
        </p:spPr>
        <p:txBody>
          <a:bodyPr wrap="square">
            <a:spAutoFit/>
          </a:bodyPr>
          <a:lstStyle/>
          <a:p>
            <a:pPr algn="just"/>
            <a:r>
              <a:rPr lang="tr-TR" sz="1200" dirty="0"/>
              <a:t>Bu süreç, doğal olarak hem sözlü hem yazılı dilde de kendini göstermiştir. Türkçeye Arapça ve Farsçadan birçok kelime ve yapı girmiştir. X-XV. yüzyıllar arasındaki bu dönem Orta Türkçe Dönemi’dir. </a:t>
            </a:r>
          </a:p>
        </p:txBody>
      </p:sp>
      <p:sp>
        <p:nvSpPr>
          <p:cNvPr id="5" name="Metin kutusu 4"/>
          <p:cNvSpPr txBox="1"/>
          <p:nvPr/>
        </p:nvSpPr>
        <p:spPr>
          <a:xfrm>
            <a:off x="930672" y="79056"/>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32431942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015663"/>
          </a:xfrm>
          <a:prstGeom prst="rect">
            <a:avLst/>
          </a:prstGeom>
        </p:spPr>
        <p:txBody>
          <a:bodyPr wrap="square">
            <a:spAutoFit/>
          </a:bodyPr>
          <a:lstStyle/>
          <a:p>
            <a:pPr algn="just"/>
            <a:r>
              <a:rPr lang="tr-TR" sz="1200" dirty="0" err="1"/>
              <a:t>Karahanlı</a:t>
            </a:r>
            <a:r>
              <a:rPr lang="tr-TR" sz="1200" dirty="0"/>
              <a:t> ve ardından Büyük Selçuklu (1040-1157) Devletleri zamanında bir başka ifadeyle Orta Türkçe Dönemi’nin başlangıcından itibaren dinî ve tasavvufî başta olmak üzere binlerce eser verilmiştir.</a:t>
            </a:r>
          </a:p>
        </p:txBody>
      </p:sp>
      <p:sp>
        <p:nvSpPr>
          <p:cNvPr id="5" name="Metin kutusu 4"/>
          <p:cNvSpPr txBox="1"/>
          <p:nvPr/>
        </p:nvSpPr>
        <p:spPr>
          <a:xfrm>
            <a:off x="930672" y="107950"/>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pic>
        <p:nvPicPr>
          <p:cNvPr id="4098" name="Picture 2" descr="C:\Users\can\Desktop\ppt_gorselleri\resimler\HomeworkAndSchoo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7605" y="666378"/>
            <a:ext cx="648072" cy="64807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429425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569660"/>
          </a:xfrm>
          <a:prstGeom prst="rect">
            <a:avLst/>
          </a:prstGeom>
        </p:spPr>
        <p:txBody>
          <a:bodyPr wrap="square">
            <a:spAutoFit/>
          </a:bodyPr>
          <a:lstStyle/>
          <a:p>
            <a:pPr algn="just"/>
            <a:r>
              <a:rPr lang="tr-TR" sz="1200" dirty="0"/>
              <a:t>Dil dönemlerini çok kesin ve belirli tarihlerle birbirinden ayırmak mümkün değildir. Bu durumda bir-iki yüz yıllık bir geçiş döneminden söz edilebilir. Eski Türkçe Dönemi’nde ilk izleri görülen Oğuzca, </a:t>
            </a:r>
            <a:r>
              <a:rPr lang="tr-TR" sz="1200" dirty="0" err="1"/>
              <a:t>Kıpçakça</a:t>
            </a:r>
            <a:r>
              <a:rPr lang="tr-TR" sz="1200" dirty="0"/>
              <a:t> ve Çağatayca arasındaki ayrım Orta Türkçe Döneminde belirginleşmeye ve Türk dili üç ana yazı diline ayrılmaya başlar.</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24485045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384995"/>
          </a:xfrm>
          <a:prstGeom prst="rect">
            <a:avLst/>
          </a:prstGeom>
        </p:spPr>
        <p:txBody>
          <a:bodyPr wrap="square">
            <a:spAutoFit/>
          </a:bodyPr>
          <a:lstStyle/>
          <a:p>
            <a:pPr algn="just"/>
            <a:r>
              <a:rPr lang="tr-TR" sz="1200" dirty="0"/>
              <a:t>XV. ve XVI. yüzyıllarda bu ayrım daha da belirginleşir. Sonraki dönem de Yeni Türkçe olarak adlandırılır. Yeni Türkçe Dönemi’nde Oğuz grubunda Anadolu alanı </a:t>
            </a:r>
            <a:r>
              <a:rPr lang="tr-TR" sz="1200" i="1" dirty="0"/>
              <a:t>Oğuz Türkçesi, Türkmence ve Azerice</a:t>
            </a:r>
            <a:r>
              <a:rPr lang="tr-TR" sz="1200" dirty="0"/>
              <a:t>; Kıpçak grubunda </a:t>
            </a:r>
            <a:r>
              <a:rPr lang="tr-TR" sz="1200" i="1" dirty="0"/>
              <a:t>Kazakça, Tatarca</a:t>
            </a:r>
            <a:r>
              <a:rPr lang="tr-TR" sz="1200" dirty="0"/>
              <a:t> vb. lehçeler ortaya çıkmıştır.</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39178019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015663"/>
          </a:xfrm>
          <a:prstGeom prst="rect">
            <a:avLst/>
          </a:prstGeom>
        </p:spPr>
        <p:txBody>
          <a:bodyPr wrap="square">
            <a:spAutoFit/>
          </a:bodyPr>
          <a:lstStyle/>
          <a:p>
            <a:pPr algn="just"/>
            <a:r>
              <a:rPr lang="tr-TR" sz="1200" dirty="0"/>
              <a:t>XX. yüzyılın başına kadar süren bu dönem 1910’lu yıllardan sonra, yerini Modern Türk dil be lehçelerine bırakmıştır. Bugün Türkçe yirmiden fazla resmî yazı dili ve sayısız lehçeden oluşan büyük bir dil ailesidir. </a:t>
            </a:r>
          </a:p>
        </p:txBody>
      </p:sp>
      <p:sp>
        <p:nvSpPr>
          <p:cNvPr id="5" name="Metin kutusu 4"/>
          <p:cNvSpPr txBox="1"/>
          <p:nvPr/>
        </p:nvSpPr>
        <p:spPr>
          <a:xfrm>
            <a:off x="769355" y="271484"/>
            <a:ext cx="2393566" cy="276999"/>
          </a:xfrm>
          <a:prstGeom prst="rect">
            <a:avLst/>
          </a:prstGeom>
          <a:noFill/>
        </p:spPr>
        <p:txBody>
          <a:bodyPr wrap="square" rtlCol="0">
            <a:spAutoFit/>
          </a:bodyPr>
          <a:lstStyle/>
          <a:p>
            <a:r>
              <a:rPr lang="tr-TR" sz="1200" b="1" dirty="0" smtClean="0"/>
              <a:t>TÜRKÇENİN TARİHÎ DÖNEMLERİ</a:t>
            </a:r>
            <a:endParaRPr lang="tr-TR" dirty="0"/>
          </a:p>
        </p:txBody>
      </p:sp>
    </p:spTree>
    <p:extLst>
      <p:ext uri="{BB962C8B-B14F-4D97-AF65-F5344CB8AC3E}">
        <p14:creationId xmlns:p14="http://schemas.microsoft.com/office/powerpoint/2010/main" val="928518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449907"/>
            <a:ext cx="2951584" cy="1569660"/>
          </a:xfrm>
          <a:prstGeom prst="rect">
            <a:avLst/>
          </a:prstGeom>
        </p:spPr>
        <p:txBody>
          <a:bodyPr wrap="square">
            <a:spAutoFit/>
          </a:bodyPr>
          <a:lstStyle/>
          <a:p>
            <a:pPr algn="just"/>
            <a:r>
              <a:rPr lang="tr-TR" sz="1200" dirty="0"/>
              <a:t>Başlangıcı bilinmemekle birlikte, İlk Türkçe (</a:t>
            </a:r>
            <a:r>
              <a:rPr lang="tr-TR" sz="1200" dirty="0" err="1"/>
              <a:t>Pre-Turkic</a:t>
            </a:r>
            <a:r>
              <a:rPr lang="tr-TR" sz="1200" dirty="0"/>
              <a:t>) döneminin milat sıralarında sona erdiği kabul edilir. Türkçenin Ana Altay dil birliğinden ayrıldıktan sonraki ilk dönemidir. Türkçe bu dönemde Moğolca ve Mançu </a:t>
            </a:r>
            <a:r>
              <a:rPr lang="tr-TR" sz="1200" dirty="0" err="1"/>
              <a:t>Tunguzca’dan</a:t>
            </a:r>
            <a:r>
              <a:rPr lang="tr-TR" sz="1200" dirty="0"/>
              <a:t> ayrılarak bağımsız bir dil haline gelmiştir. Bu döneme Türk-Çuvaş dil birliği dönemi adı da verilmektedir. </a:t>
            </a:r>
          </a:p>
        </p:txBody>
      </p:sp>
      <p:sp>
        <p:nvSpPr>
          <p:cNvPr id="5" name="Metin kutusu 4"/>
          <p:cNvSpPr txBox="1"/>
          <p:nvPr/>
        </p:nvSpPr>
        <p:spPr>
          <a:xfrm>
            <a:off x="787400" y="167630"/>
            <a:ext cx="2393566"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smtClean="0"/>
              <a:t>1) İLK </a:t>
            </a:r>
            <a:r>
              <a:rPr lang="tr-TR" sz="1200" b="1" dirty="0"/>
              <a:t>TÜRKÇE (MÖ </a:t>
            </a:r>
            <a:r>
              <a:rPr lang="tr-TR" sz="1200" b="1" dirty="0" err="1" smtClean="0"/>
              <a:t>V.yy</a:t>
            </a:r>
            <a:r>
              <a:rPr lang="tr-TR" sz="1200" b="1" dirty="0" smtClean="0"/>
              <a:t>-Milat</a:t>
            </a:r>
            <a:r>
              <a:rPr lang="tr-TR" sz="1200" b="1" dirty="0"/>
              <a:t>)</a:t>
            </a:r>
            <a:endParaRPr lang="tr-TR" sz="1200" dirty="0"/>
          </a:p>
        </p:txBody>
      </p:sp>
    </p:spTree>
    <p:extLst>
      <p:ext uri="{BB962C8B-B14F-4D97-AF65-F5344CB8AC3E}">
        <p14:creationId xmlns:p14="http://schemas.microsoft.com/office/powerpoint/2010/main" val="17460884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algn="just"/>
            <a:r>
              <a:rPr lang="tr-TR" sz="1200" dirty="0"/>
              <a:t>İlk Türkçenin en önemli özelliği Ana </a:t>
            </a:r>
            <a:r>
              <a:rPr lang="tr-TR" sz="1200" dirty="0" err="1"/>
              <a:t>Altayca’da</a:t>
            </a:r>
            <a:r>
              <a:rPr lang="tr-TR" sz="1200" dirty="0"/>
              <a:t> görülen /r/ ve /l/ seslerini korumuş olmasıdır. Bugün ise Çuvaşça dışındaki bütün Türk dillerinde  /r/ ve /l/ sesleri /z/ ve /ş/ seslerine gelişmiştir. Bu ses gelişmelerine </a:t>
            </a:r>
            <a:r>
              <a:rPr lang="tr-TR" sz="1200" i="1" dirty="0" err="1"/>
              <a:t>sigmatizm</a:t>
            </a:r>
            <a:r>
              <a:rPr lang="tr-TR" sz="1200" dirty="0"/>
              <a:t> (</a:t>
            </a:r>
            <a:r>
              <a:rPr lang="tr-TR" sz="1200" dirty="0" err="1"/>
              <a:t>ş’leşme</a:t>
            </a:r>
            <a:r>
              <a:rPr lang="tr-TR" sz="1200" dirty="0"/>
              <a:t>) ve </a:t>
            </a:r>
            <a:r>
              <a:rPr lang="tr-TR" sz="1200" i="1" dirty="0" err="1"/>
              <a:t>zetasizm</a:t>
            </a:r>
            <a:r>
              <a:rPr lang="tr-TR" sz="1200" dirty="0"/>
              <a:t> (</a:t>
            </a:r>
            <a:r>
              <a:rPr lang="tr-TR" sz="1200" dirty="0" err="1"/>
              <a:t>z’leşme</a:t>
            </a:r>
            <a:r>
              <a:rPr lang="tr-TR" sz="1200" dirty="0"/>
              <a:t>) adları verilmektedir. </a:t>
            </a:r>
          </a:p>
        </p:txBody>
      </p:sp>
    </p:spTree>
    <p:extLst>
      <p:ext uri="{BB962C8B-B14F-4D97-AF65-F5344CB8AC3E}">
        <p14:creationId xmlns:p14="http://schemas.microsoft.com/office/powerpoint/2010/main" val="23236293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graphicFrame>
        <p:nvGraphicFramePr>
          <p:cNvPr id="5" name="Tablo 4"/>
          <p:cNvGraphicFramePr>
            <a:graphicFrameLocks noGrp="1"/>
          </p:cNvGraphicFramePr>
          <p:nvPr>
            <p:extLst>
              <p:ext uri="{D42A27DB-BD31-4B8C-83A1-F6EECF244321}">
                <p14:modId xmlns:p14="http://schemas.microsoft.com/office/powerpoint/2010/main" val="1987852518"/>
              </p:ext>
            </p:extLst>
          </p:nvPr>
        </p:nvGraphicFramePr>
        <p:xfrm>
          <a:off x="786656" y="449907"/>
          <a:ext cx="2777067" cy="1033330"/>
        </p:xfrm>
        <a:graphic>
          <a:graphicData uri="http://schemas.openxmlformats.org/drawingml/2006/table">
            <a:tbl>
              <a:tblPr firstRow="1" bandRow="1">
                <a:tableStyleId>{3C2FFA5D-87B4-456A-9821-1D502468CF0F}</a:tableStyleId>
              </a:tblPr>
              <a:tblGrid>
                <a:gridCol w="925689"/>
                <a:gridCol w="925689"/>
                <a:gridCol w="925689"/>
              </a:tblGrid>
              <a:tr h="391091">
                <a:tc>
                  <a:txBody>
                    <a:bodyPr/>
                    <a:lstStyle/>
                    <a:p>
                      <a:pPr algn="just"/>
                      <a:r>
                        <a:rPr lang="tr-TR" sz="1200" u="none" kern="1200" dirty="0" smtClean="0">
                          <a:effectLst/>
                        </a:rPr>
                        <a:t>Moğolca</a:t>
                      </a:r>
                      <a:endParaRPr lang="tr-TR" sz="1200" b="0" u="none" dirty="0">
                        <a:effectLst/>
                      </a:endParaRPr>
                    </a:p>
                  </a:txBody>
                  <a:tcPr/>
                </a:tc>
                <a:tc>
                  <a:txBody>
                    <a:bodyPr/>
                    <a:lstStyle/>
                    <a:p>
                      <a:pPr algn="just"/>
                      <a:r>
                        <a:rPr lang="tr-TR" sz="1200" u="none" kern="1200" dirty="0" smtClean="0">
                          <a:effectLst/>
                        </a:rPr>
                        <a:t>Türkçe</a:t>
                      </a:r>
                      <a:r>
                        <a:rPr lang="tr-TR" sz="800" kern="1200" dirty="0" smtClean="0">
                          <a:effectLst/>
                        </a:rPr>
                        <a:t>	</a:t>
                      </a:r>
                      <a:endParaRPr lang="tr-TR" dirty="0"/>
                    </a:p>
                  </a:txBody>
                  <a:tcPr/>
                </a:tc>
                <a:tc>
                  <a:txBody>
                    <a:bodyPr/>
                    <a:lstStyle/>
                    <a:p>
                      <a:pPr algn="just"/>
                      <a:r>
                        <a:rPr lang="tr-TR" sz="1200" u="none" kern="1200" dirty="0" smtClean="0">
                          <a:effectLst/>
                        </a:rPr>
                        <a:t>Çuvaşça</a:t>
                      </a:r>
                      <a:endParaRPr lang="tr-TR" sz="1200" b="0" u="none" dirty="0"/>
                    </a:p>
                  </a:txBody>
                  <a:tcPr/>
                </a:tc>
              </a:tr>
              <a:tr h="251832">
                <a:tc>
                  <a:txBody>
                    <a:bodyPr/>
                    <a:lstStyle/>
                    <a:p>
                      <a:pPr algn="just"/>
                      <a:r>
                        <a:rPr lang="tr-TR" sz="1200" kern="1200" dirty="0" err="1" smtClean="0">
                          <a:effectLst/>
                        </a:rPr>
                        <a:t>biragu</a:t>
                      </a:r>
                      <a:r>
                        <a:rPr lang="tr-TR" sz="800" kern="1200" dirty="0" smtClean="0">
                          <a:effectLst/>
                        </a:rPr>
                        <a:t>	</a:t>
                      </a:r>
                      <a:endParaRPr lang="tr-TR" dirty="0"/>
                    </a:p>
                  </a:txBody>
                  <a:tcPr/>
                </a:tc>
                <a:tc>
                  <a:txBody>
                    <a:bodyPr/>
                    <a:lstStyle/>
                    <a:p>
                      <a:pPr algn="just"/>
                      <a:r>
                        <a:rPr lang="tr-TR" sz="1200" kern="1200" dirty="0" smtClean="0">
                          <a:effectLst/>
                        </a:rPr>
                        <a:t>buzağı</a:t>
                      </a:r>
                      <a:r>
                        <a:rPr lang="tr-TR" sz="800" kern="1200" dirty="0" smtClean="0">
                          <a:effectLst/>
                        </a:rPr>
                        <a:t>	</a:t>
                      </a:r>
                      <a:endParaRPr lang="tr-TR" dirty="0"/>
                    </a:p>
                  </a:txBody>
                  <a:tcPr/>
                </a:tc>
                <a:tc>
                  <a:txBody>
                    <a:bodyPr/>
                    <a:lstStyle/>
                    <a:p>
                      <a:pPr algn="just"/>
                      <a:r>
                        <a:rPr lang="tr-TR" sz="1200" kern="1200" dirty="0" err="1" smtClean="0">
                          <a:effectLst/>
                        </a:rPr>
                        <a:t>pĭru</a:t>
                      </a:r>
                      <a:endParaRPr lang="tr-TR" sz="1200" dirty="0"/>
                    </a:p>
                  </a:txBody>
                  <a:tcPr/>
                </a:tc>
              </a:tr>
              <a:tr h="216024">
                <a:tc>
                  <a:txBody>
                    <a:bodyPr/>
                    <a:lstStyle/>
                    <a:p>
                      <a:pPr algn="just"/>
                      <a:r>
                        <a:rPr lang="tr-TR" sz="1200" kern="1200" dirty="0" err="1" smtClean="0">
                          <a:effectLst/>
                        </a:rPr>
                        <a:t>örö</a:t>
                      </a:r>
                      <a:r>
                        <a:rPr lang="tr-TR" sz="1200" kern="1200" dirty="0" smtClean="0">
                          <a:effectLst/>
                        </a:rPr>
                        <a:t>(iç</a:t>
                      </a:r>
                      <a:r>
                        <a:rPr lang="tr-TR" sz="800" kern="1200" dirty="0" smtClean="0">
                          <a:effectLst/>
                        </a:rPr>
                        <a:t>) </a:t>
                      </a:r>
                      <a:endParaRPr lang="tr-TR" dirty="0"/>
                    </a:p>
                  </a:txBody>
                  <a:tcPr/>
                </a:tc>
                <a:tc>
                  <a:txBody>
                    <a:bodyPr/>
                    <a:lstStyle/>
                    <a:p>
                      <a:pPr algn="just"/>
                      <a:r>
                        <a:rPr lang="tr-TR" sz="1200" kern="1200" dirty="0" smtClean="0">
                          <a:effectLst/>
                        </a:rPr>
                        <a:t>öz</a:t>
                      </a:r>
                      <a:endParaRPr lang="tr-TR" sz="1200" dirty="0"/>
                    </a:p>
                  </a:txBody>
                  <a:tcPr/>
                </a:tc>
                <a:tc>
                  <a:txBody>
                    <a:bodyPr/>
                    <a:lstStyle/>
                    <a:p>
                      <a:pPr marL="0" marR="0" indent="0" algn="just" defTabSz="400324" rtl="0" eaLnBrk="1" fontAlgn="auto" latinLnBrk="0" hangingPunct="1">
                        <a:lnSpc>
                          <a:spcPct val="100000"/>
                        </a:lnSpc>
                        <a:spcBef>
                          <a:spcPts val="0"/>
                        </a:spcBef>
                        <a:spcAft>
                          <a:spcPts val="0"/>
                        </a:spcAft>
                        <a:buClrTx/>
                        <a:buSzTx/>
                        <a:buFontTx/>
                        <a:buNone/>
                        <a:tabLst/>
                        <a:defRPr/>
                      </a:pPr>
                      <a:r>
                        <a:rPr lang="tr-TR" sz="1200" kern="1200" dirty="0" smtClean="0">
                          <a:effectLst/>
                        </a:rPr>
                        <a:t>var</a:t>
                      </a:r>
                    </a:p>
                    <a:p>
                      <a:endParaRPr lang="tr-TR" dirty="0"/>
                    </a:p>
                  </a:txBody>
                  <a:tcPr/>
                </a:tc>
              </a:tr>
            </a:tbl>
          </a:graphicData>
        </a:graphic>
      </p:graphicFrame>
    </p:spTree>
    <p:extLst>
      <p:ext uri="{BB962C8B-B14F-4D97-AF65-F5344CB8AC3E}">
        <p14:creationId xmlns:p14="http://schemas.microsoft.com/office/powerpoint/2010/main" val="4098197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646331"/>
          </a:xfrm>
          <a:prstGeom prst="rect">
            <a:avLst/>
          </a:prstGeom>
        </p:spPr>
        <p:txBody>
          <a:bodyPr wrap="square">
            <a:spAutoFit/>
          </a:bodyPr>
          <a:lstStyle/>
          <a:p>
            <a:pPr lvl="0"/>
            <a:r>
              <a:rPr lang="tr-TR" sz="1200" dirty="0" smtClean="0"/>
              <a:t>1)    İlk </a:t>
            </a:r>
            <a:r>
              <a:rPr lang="tr-TR" sz="1200" dirty="0"/>
              <a:t>Türkçe</a:t>
            </a:r>
          </a:p>
          <a:p>
            <a:pPr lvl="0"/>
            <a:r>
              <a:rPr lang="tr-TR" sz="1200" dirty="0" smtClean="0"/>
              <a:t>2)    Ana </a:t>
            </a:r>
            <a:r>
              <a:rPr lang="tr-TR" sz="1200" dirty="0"/>
              <a:t>Türkçe</a:t>
            </a:r>
          </a:p>
          <a:p>
            <a:pPr lvl="0"/>
            <a:r>
              <a:rPr lang="tr-TR" sz="1200" dirty="0" smtClean="0"/>
              <a:t>3)    Eski Türkçe</a:t>
            </a:r>
            <a:endParaRPr lang="tr-TR" sz="1200" dirty="0"/>
          </a:p>
        </p:txBody>
      </p:sp>
      <p:sp>
        <p:nvSpPr>
          <p:cNvPr id="5" name="Metin kutusu 4"/>
          <p:cNvSpPr txBox="1"/>
          <p:nvPr/>
        </p:nvSpPr>
        <p:spPr>
          <a:xfrm>
            <a:off x="786904" y="107950"/>
            <a:ext cx="2393566" cy="400110"/>
          </a:xfrm>
          <a:prstGeom prst="rect">
            <a:avLst/>
          </a:prstGeom>
          <a:noFill/>
        </p:spPr>
        <p:txBody>
          <a:bodyPr wrap="square" rtlCol="0">
            <a:spAutoFit/>
          </a:bodyPr>
          <a:lstStyle/>
          <a:p>
            <a:r>
              <a:rPr lang="tr-TR" sz="1200" b="1" dirty="0"/>
              <a:t>TÜRKÇENİN TARİHÎ DÖNEMLERİ</a:t>
            </a:r>
          </a:p>
          <a:p>
            <a:endParaRPr lang="tr-TR" dirty="0"/>
          </a:p>
        </p:txBody>
      </p:sp>
      <p:sp>
        <p:nvSpPr>
          <p:cNvPr id="6" name="Metin kutusu 5"/>
          <p:cNvSpPr txBox="1"/>
          <p:nvPr/>
        </p:nvSpPr>
        <p:spPr>
          <a:xfrm>
            <a:off x="1074688" y="1097979"/>
            <a:ext cx="2304256" cy="769441"/>
          </a:xfrm>
          <a:prstGeom prst="rect">
            <a:avLst/>
          </a:prstGeom>
          <a:noFill/>
        </p:spPr>
        <p:txBody>
          <a:bodyPr wrap="square" rtlCol="0">
            <a:spAutoFit/>
          </a:bodyPr>
          <a:lstStyle/>
          <a:p>
            <a:pPr lvl="0"/>
            <a:endParaRPr lang="tr-TR" sz="1200" dirty="0"/>
          </a:p>
          <a:p>
            <a:pPr marL="228600" lvl="0" indent="-228600">
              <a:buFont typeface="+mj-lt"/>
              <a:buAutoNum type="alphaLcParenR"/>
            </a:pPr>
            <a:r>
              <a:rPr lang="tr-TR" sz="1200" dirty="0" smtClean="0"/>
              <a:t>Orhun (Göktürk) Türkçesi </a:t>
            </a:r>
          </a:p>
          <a:p>
            <a:pPr marL="228600" lvl="0" indent="-228600">
              <a:buFont typeface="+mj-lt"/>
              <a:buAutoNum type="alphaLcParenR"/>
            </a:pPr>
            <a:r>
              <a:rPr lang="tr-TR" sz="1200" dirty="0" smtClean="0"/>
              <a:t>Uygur Türkçesi</a:t>
            </a:r>
          </a:p>
          <a:p>
            <a:endParaRPr lang="tr-TR" dirty="0"/>
          </a:p>
        </p:txBody>
      </p:sp>
    </p:spTree>
    <p:extLst>
      <p:ext uri="{BB962C8B-B14F-4D97-AF65-F5344CB8AC3E}">
        <p14:creationId xmlns:p14="http://schemas.microsoft.com/office/powerpoint/2010/main" val="617536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754326"/>
          </a:xfrm>
          <a:prstGeom prst="rect">
            <a:avLst/>
          </a:prstGeom>
        </p:spPr>
        <p:txBody>
          <a:bodyPr wrap="square">
            <a:spAutoFit/>
          </a:bodyPr>
          <a:lstStyle/>
          <a:p>
            <a:pPr algn="just"/>
            <a:r>
              <a:rPr lang="tr-TR" sz="1200" dirty="0"/>
              <a:t>Milat sıralarında başladığı kabul edilen Ana Türkçe (</a:t>
            </a:r>
            <a:r>
              <a:rPr lang="tr-TR" sz="1200" dirty="0" err="1"/>
              <a:t>Proto-Turkic</a:t>
            </a:r>
            <a:r>
              <a:rPr lang="tr-TR" sz="1200" dirty="0"/>
              <a:t>) dönemi Türkçenin yazılı ilk ürünlerinin ortaya çıktığı Eski Türkçe dönemine kadar devam eder. Bu dönemde henüz yazılı </a:t>
            </a:r>
            <a:r>
              <a:rPr lang="tr-TR" sz="1200" dirty="0" smtClean="0"/>
              <a:t>belgeler </a:t>
            </a:r>
            <a:r>
              <a:rPr lang="tr-TR" sz="1200" dirty="0"/>
              <a:t>yoktur.  Ana Türkçe döneminde, İlk Türkçeden farklı olarak Çuvaşça görülmez. Ayrıca Ana Türkçe bir </a:t>
            </a:r>
            <a:r>
              <a:rPr lang="tr-TR" sz="1200" i="1" dirty="0"/>
              <a:t>z/ş</a:t>
            </a:r>
            <a:r>
              <a:rPr lang="tr-TR" sz="1200" dirty="0"/>
              <a:t> dilidir. </a:t>
            </a:r>
          </a:p>
        </p:txBody>
      </p:sp>
      <p:sp>
        <p:nvSpPr>
          <p:cNvPr id="5" name="Metin kutusu 4"/>
          <p:cNvSpPr txBox="1"/>
          <p:nvPr/>
        </p:nvSpPr>
        <p:spPr>
          <a:xfrm>
            <a:off x="769355" y="316924"/>
            <a:ext cx="2393566"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smtClean="0"/>
              <a:t>2) ANA </a:t>
            </a:r>
            <a:r>
              <a:rPr lang="tr-TR" sz="1200" b="1" dirty="0"/>
              <a:t>TÜRKÇE (Milât- MS V. yy)</a:t>
            </a:r>
            <a:endParaRPr lang="tr-TR" sz="1200" dirty="0"/>
          </a:p>
        </p:txBody>
      </p:sp>
    </p:spTree>
    <p:extLst>
      <p:ext uri="{BB962C8B-B14F-4D97-AF65-F5344CB8AC3E}">
        <p14:creationId xmlns:p14="http://schemas.microsoft.com/office/powerpoint/2010/main" val="2335597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498624" y="593923"/>
            <a:ext cx="3456384" cy="1384995"/>
          </a:xfrm>
          <a:prstGeom prst="rect">
            <a:avLst/>
          </a:prstGeom>
        </p:spPr>
        <p:txBody>
          <a:bodyPr wrap="square">
            <a:spAutoFit/>
          </a:bodyPr>
          <a:lstStyle/>
          <a:p>
            <a:pPr algn="just"/>
            <a:r>
              <a:rPr lang="tr-TR" sz="1200" dirty="0"/>
              <a:t>Ana Türkçe döneminde ünlü uzunluklarının korunduğu görülmektedir. Bu dönemin en önemli karakteristiği birincil uzun ünlülerin varlığıdır. “</a:t>
            </a:r>
            <a:r>
              <a:rPr lang="tr-TR" sz="1200" dirty="0" err="1"/>
              <a:t>kı:z</a:t>
            </a:r>
            <a:r>
              <a:rPr lang="tr-TR" sz="1200" dirty="0"/>
              <a:t>, o:n, </a:t>
            </a:r>
            <a:r>
              <a:rPr lang="tr-TR" sz="1200" dirty="0" err="1"/>
              <a:t>kö:k</a:t>
            </a:r>
            <a:r>
              <a:rPr lang="tr-TR" sz="1200" dirty="0"/>
              <a:t>, </a:t>
            </a:r>
            <a:r>
              <a:rPr lang="tr-TR" sz="1200" dirty="0" err="1"/>
              <a:t>be:r</a:t>
            </a:r>
            <a:r>
              <a:rPr lang="tr-TR" sz="1200" dirty="0"/>
              <a:t>- vb.” Bu uzun ünlüler, bugün ancak Yakutça, Türkmence, </a:t>
            </a:r>
            <a:r>
              <a:rPr lang="tr-TR" sz="1200" dirty="0" err="1" smtClean="0"/>
              <a:t>Halaçça</a:t>
            </a:r>
            <a:r>
              <a:rPr lang="tr-TR" sz="1200" dirty="0"/>
              <a:t> </a:t>
            </a:r>
            <a:r>
              <a:rPr lang="tr-TR" sz="1200" dirty="0" smtClean="0"/>
              <a:t>gibi dillerde yaşayan uzunlukların </a:t>
            </a:r>
            <a:r>
              <a:rPr lang="tr-TR" sz="1200" dirty="0"/>
              <a:t>karşılaştırılmasından öğrenilmektedir. </a:t>
            </a:r>
          </a:p>
        </p:txBody>
      </p:sp>
    </p:spTree>
    <p:extLst>
      <p:ext uri="{BB962C8B-B14F-4D97-AF65-F5344CB8AC3E}">
        <p14:creationId xmlns:p14="http://schemas.microsoft.com/office/powerpoint/2010/main" val="1979299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graphicFrame>
        <p:nvGraphicFramePr>
          <p:cNvPr id="2" name="Tablo 1"/>
          <p:cNvGraphicFramePr>
            <a:graphicFrameLocks noGrp="1"/>
          </p:cNvGraphicFramePr>
          <p:nvPr>
            <p:extLst>
              <p:ext uri="{D42A27DB-BD31-4B8C-83A1-F6EECF244321}">
                <p14:modId xmlns:p14="http://schemas.microsoft.com/office/powerpoint/2010/main" val="2320337109"/>
              </p:ext>
            </p:extLst>
          </p:nvPr>
        </p:nvGraphicFramePr>
        <p:xfrm>
          <a:off x="498623" y="788347"/>
          <a:ext cx="3530145" cy="741680"/>
        </p:xfrm>
        <a:graphic>
          <a:graphicData uri="http://schemas.openxmlformats.org/drawingml/2006/table">
            <a:tbl>
              <a:tblPr firstRow="1" bandRow="1">
                <a:tableStyleId>{3C2FFA5D-87B4-456A-9821-1D502468CF0F}</a:tableStyleId>
              </a:tblPr>
              <a:tblGrid>
                <a:gridCol w="1036145"/>
                <a:gridCol w="820964"/>
                <a:gridCol w="903061"/>
                <a:gridCol w="769975"/>
              </a:tblGrid>
              <a:tr h="370840">
                <a:tc>
                  <a:txBody>
                    <a:bodyPr/>
                    <a:lstStyle/>
                    <a:p>
                      <a:r>
                        <a:rPr lang="tr-TR" sz="1200" u="none" kern="1200" dirty="0" smtClean="0">
                          <a:effectLst/>
                        </a:rPr>
                        <a:t>Türkmence</a:t>
                      </a:r>
                      <a:endParaRPr lang="tr-TR" sz="1200" b="0" u="none" dirty="0"/>
                    </a:p>
                  </a:txBody>
                  <a:tcPr/>
                </a:tc>
                <a:tc>
                  <a:txBody>
                    <a:bodyPr/>
                    <a:lstStyle/>
                    <a:p>
                      <a:r>
                        <a:rPr lang="tr-TR" sz="1200" u="none" kern="1200" dirty="0" smtClean="0">
                          <a:effectLst/>
                        </a:rPr>
                        <a:t>Yakutça</a:t>
                      </a:r>
                      <a:endParaRPr lang="tr-TR" sz="1200" b="0" u="none" dirty="0"/>
                    </a:p>
                  </a:txBody>
                  <a:tcPr/>
                </a:tc>
                <a:tc>
                  <a:txBody>
                    <a:bodyPr/>
                    <a:lstStyle/>
                    <a:p>
                      <a:r>
                        <a:rPr lang="tr-TR" sz="1200" u="none" kern="1200" dirty="0" err="1" smtClean="0">
                          <a:effectLst/>
                        </a:rPr>
                        <a:t>Halaçça</a:t>
                      </a:r>
                      <a:endParaRPr lang="tr-TR" sz="1200" b="0" u="none" dirty="0"/>
                    </a:p>
                  </a:txBody>
                  <a:tcPr/>
                </a:tc>
                <a:tc>
                  <a:txBody>
                    <a:bodyPr/>
                    <a:lstStyle/>
                    <a:p>
                      <a:r>
                        <a:rPr lang="tr-TR" sz="1200" u="none" kern="1200" dirty="0" smtClean="0">
                          <a:effectLst/>
                        </a:rPr>
                        <a:t>Türkçe</a:t>
                      </a:r>
                      <a:r>
                        <a:rPr lang="tr-TR" sz="800" kern="1200" dirty="0" smtClean="0">
                          <a:effectLst/>
                        </a:rPr>
                        <a:t> </a:t>
                      </a:r>
                      <a:endParaRPr lang="tr-TR" dirty="0"/>
                    </a:p>
                  </a:txBody>
                  <a:tcPr/>
                </a:tc>
              </a:tr>
              <a:tr h="370840">
                <a:tc>
                  <a:txBody>
                    <a:bodyPr/>
                    <a:lstStyle/>
                    <a:p>
                      <a:r>
                        <a:rPr lang="tr-TR" sz="800" kern="1200" dirty="0" smtClean="0">
                          <a:effectLst/>
                        </a:rPr>
                        <a:t>o:t (</a:t>
                      </a:r>
                      <a:r>
                        <a:rPr lang="tr-TR" sz="1200" kern="1200" dirty="0" smtClean="0">
                          <a:effectLst/>
                        </a:rPr>
                        <a:t>ateş</a:t>
                      </a:r>
                      <a:r>
                        <a:rPr lang="tr-TR" sz="800" kern="1200" dirty="0" smtClean="0">
                          <a:effectLst/>
                        </a:rPr>
                        <a:t>)</a:t>
                      </a:r>
                      <a:endParaRPr lang="tr-TR" dirty="0"/>
                    </a:p>
                  </a:txBody>
                  <a:tcPr/>
                </a:tc>
                <a:tc>
                  <a:txBody>
                    <a:bodyPr/>
                    <a:lstStyle/>
                    <a:p>
                      <a:r>
                        <a:rPr lang="tr-TR" sz="1200" kern="1200" dirty="0" err="1" smtClean="0">
                          <a:effectLst/>
                        </a:rPr>
                        <a:t>uot</a:t>
                      </a:r>
                      <a:endParaRPr lang="tr-TR" sz="1200" dirty="0"/>
                    </a:p>
                  </a:txBody>
                  <a:tcPr/>
                </a:tc>
                <a:tc>
                  <a:txBody>
                    <a:bodyPr/>
                    <a:lstStyle/>
                    <a:p>
                      <a:r>
                        <a:rPr lang="tr-TR" sz="1200" kern="1200" dirty="0" smtClean="0">
                          <a:effectLst/>
                        </a:rPr>
                        <a:t>hu˚:ot</a:t>
                      </a:r>
                      <a:r>
                        <a:rPr lang="tr-TR" sz="800" kern="1200" dirty="0" smtClean="0">
                          <a:effectLst/>
                        </a:rPr>
                        <a:t>	</a:t>
                      </a:r>
                      <a:endParaRPr lang="tr-TR" dirty="0"/>
                    </a:p>
                  </a:txBody>
                  <a:tcPr/>
                </a:tc>
                <a:tc>
                  <a:txBody>
                    <a:bodyPr/>
                    <a:lstStyle/>
                    <a:p>
                      <a:r>
                        <a:rPr lang="tr-TR" sz="1200" kern="1200" dirty="0" smtClean="0">
                          <a:effectLst/>
                        </a:rPr>
                        <a:t>od</a:t>
                      </a:r>
                      <a:endParaRPr lang="tr-TR" sz="1200" dirty="0"/>
                    </a:p>
                  </a:txBody>
                  <a:tcPr/>
                </a:tc>
              </a:tr>
            </a:tbl>
          </a:graphicData>
        </a:graphic>
      </p:graphicFrame>
    </p:spTree>
    <p:extLst>
      <p:ext uri="{BB962C8B-B14F-4D97-AF65-F5344CB8AC3E}">
        <p14:creationId xmlns:p14="http://schemas.microsoft.com/office/powerpoint/2010/main" val="26808898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r>
              <a:rPr lang="tr-TR" sz="1200" dirty="0"/>
              <a:t>Ana Türkçenin birincil uzun ünlüleri, Yakutça, Türkmence, </a:t>
            </a:r>
            <a:r>
              <a:rPr lang="tr-TR" sz="1200" dirty="0" err="1"/>
              <a:t>Halaçça</a:t>
            </a:r>
            <a:r>
              <a:rPr lang="tr-TR" sz="1200" dirty="0"/>
              <a:t> dışında daha sonraki dönemlerde bütün Türk lehçelerinde kısalarak, birincil kısa ünlülerle karışmıştır.</a:t>
            </a:r>
          </a:p>
        </p:txBody>
      </p:sp>
    </p:spTree>
    <p:extLst>
      <p:ext uri="{BB962C8B-B14F-4D97-AF65-F5344CB8AC3E}">
        <p14:creationId xmlns:p14="http://schemas.microsoft.com/office/powerpoint/2010/main" val="42568037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Eski Türkçe denince ilk akla gelen, Arap harfleri ile yazılmış Türkçe kitaplar ve çoğu zaman da doğrudan doğruya bu harflerdir. Ancak burada anlaşılması gereken Türkçenin tarihi seyri içinde, bilinen en eski metinlerin yansıttığı şeklidir.</a:t>
            </a:r>
          </a:p>
        </p:txBody>
      </p:sp>
      <p:sp>
        <p:nvSpPr>
          <p:cNvPr id="5" name="Metin kutusu 4"/>
          <p:cNvSpPr txBox="1"/>
          <p:nvPr/>
        </p:nvSpPr>
        <p:spPr>
          <a:xfrm>
            <a:off x="769355" y="316924"/>
            <a:ext cx="2249549"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a:t>3</a:t>
            </a:r>
            <a:r>
              <a:rPr lang="tr-TR" sz="1200" b="1" dirty="0" smtClean="0"/>
              <a:t>) </a:t>
            </a:r>
            <a:r>
              <a:rPr lang="tr-TR" sz="1200" b="1" dirty="0"/>
              <a:t>ESKİ TÜRKÇE (5.-10. YY) </a:t>
            </a:r>
            <a:endParaRPr lang="tr-TR" sz="1200" dirty="0"/>
          </a:p>
        </p:txBody>
      </p:sp>
    </p:spTree>
    <p:extLst>
      <p:ext uri="{BB962C8B-B14F-4D97-AF65-F5344CB8AC3E}">
        <p14:creationId xmlns:p14="http://schemas.microsoft.com/office/powerpoint/2010/main" val="39415542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pPr algn="just"/>
            <a:r>
              <a:rPr lang="tr-TR" sz="1200" dirty="0"/>
              <a:t>Eski Türkçe (</a:t>
            </a:r>
            <a:r>
              <a:rPr lang="tr-TR" sz="1200" dirty="0" err="1"/>
              <a:t>Old</a:t>
            </a:r>
            <a:r>
              <a:rPr lang="tr-TR" sz="1200" dirty="0"/>
              <a:t> </a:t>
            </a:r>
            <a:r>
              <a:rPr lang="tr-TR" sz="1200" dirty="0" err="1"/>
              <a:t>Turkic</a:t>
            </a:r>
            <a:r>
              <a:rPr lang="tr-TR" sz="1200" dirty="0"/>
              <a:t>), Türklerin </a:t>
            </a:r>
            <a:r>
              <a:rPr lang="tr-TR" sz="1200" dirty="0" err="1"/>
              <a:t>İslâmiyeti</a:t>
            </a:r>
            <a:r>
              <a:rPr lang="tr-TR" sz="1200" dirty="0"/>
              <a:t> kabul etmeden önce Moğolistan bozkırları ile Çin’de bulunan tarım bölgesi civarında 5.-10. yüzyıllar arasında kullandıkları dildir.</a:t>
            </a:r>
          </a:p>
        </p:txBody>
      </p:sp>
    </p:spTree>
    <p:extLst>
      <p:ext uri="{BB962C8B-B14F-4D97-AF65-F5344CB8AC3E}">
        <p14:creationId xmlns:p14="http://schemas.microsoft.com/office/powerpoint/2010/main" val="13164260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Eski Türkçe kendi içinde ikiye ayrılır. </a:t>
            </a:r>
          </a:p>
          <a:p>
            <a:pPr algn="just"/>
            <a:endParaRPr lang="tr-TR" sz="1200" dirty="0" smtClean="0"/>
          </a:p>
          <a:p>
            <a:pPr marL="228600" indent="-228600" algn="just">
              <a:buFont typeface="+mj-lt"/>
              <a:buAutoNum type="alphaLcParenR"/>
            </a:pPr>
            <a:r>
              <a:rPr lang="tr-TR" sz="1200" dirty="0" smtClean="0"/>
              <a:t>Orhun </a:t>
            </a:r>
            <a:r>
              <a:rPr lang="tr-TR" sz="1200" dirty="0"/>
              <a:t>Türkçesi </a:t>
            </a:r>
            <a:r>
              <a:rPr lang="tr-TR" sz="1200" dirty="0" smtClean="0"/>
              <a:t>(Göktürkçe)</a:t>
            </a:r>
          </a:p>
          <a:p>
            <a:pPr marL="228600" indent="-228600" algn="just">
              <a:buFont typeface="+mj-lt"/>
              <a:buAutoNum type="alphaLcParenR"/>
            </a:pPr>
            <a:r>
              <a:rPr lang="tr-TR" sz="1200" dirty="0" smtClean="0"/>
              <a:t>Uygur Türkçesi (Uygurca) </a:t>
            </a:r>
          </a:p>
          <a:p>
            <a:pPr algn="just"/>
            <a:endParaRPr lang="tr-TR" sz="1200" dirty="0" smtClean="0"/>
          </a:p>
        </p:txBody>
      </p:sp>
    </p:spTree>
    <p:extLst>
      <p:ext uri="{BB962C8B-B14F-4D97-AF65-F5344CB8AC3E}">
        <p14:creationId xmlns:p14="http://schemas.microsoft.com/office/powerpoint/2010/main" val="26177878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graphicFrame>
        <p:nvGraphicFramePr>
          <p:cNvPr id="2" name="Diyagram 1"/>
          <p:cNvGraphicFramePr/>
          <p:nvPr>
            <p:extLst>
              <p:ext uri="{D42A27DB-BD31-4B8C-83A1-F6EECF244321}">
                <p14:modId xmlns:p14="http://schemas.microsoft.com/office/powerpoint/2010/main" val="720803885"/>
              </p:ext>
            </p:extLst>
          </p:nvPr>
        </p:nvGraphicFramePr>
        <p:xfrm>
          <a:off x="858664" y="593923"/>
          <a:ext cx="3096344" cy="8640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p:cNvSpPr txBox="1"/>
          <p:nvPr/>
        </p:nvSpPr>
        <p:spPr>
          <a:xfrm>
            <a:off x="858664" y="1674043"/>
            <a:ext cx="3096344" cy="461665"/>
          </a:xfrm>
          <a:prstGeom prst="rect">
            <a:avLst/>
          </a:prstGeom>
          <a:noFill/>
        </p:spPr>
        <p:txBody>
          <a:bodyPr wrap="square" rtlCol="0">
            <a:spAutoFit/>
          </a:bodyPr>
          <a:lstStyle/>
          <a:p>
            <a:r>
              <a:rPr lang="tr-TR" sz="1200" dirty="0"/>
              <a:t>yaygınken, </a:t>
            </a:r>
            <a:r>
              <a:rPr lang="tr-TR" sz="1200" dirty="0" err="1"/>
              <a:t>Karahanlılardan</a:t>
            </a:r>
            <a:r>
              <a:rPr lang="tr-TR" sz="1200" dirty="0"/>
              <a:t> itibaren İslâmiyet kabul edilmeye başlamıştır.</a:t>
            </a:r>
          </a:p>
        </p:txBody>
      </p:sp>
    </p:spTree>
    <p:extLst>
      <p:ext uri="{BB962C8B-B14F-4D97-AF65-F5344CB8AC3E}">
        <p14:creationId xmlns:p14="http://schemas.microsoft.com/office/powerpoint/2010/main" val="15528246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algn="just"/>
            <a:r>
              <a:rPr lang="tr-TR" sz="1200" dirty="0"/>
              <a:t>Bu dönemin dili, günümüze ulaşan taş, kağıt ya da ağaç vb. nesnelere yazılmış metinler vasıtasıyla önemli ölçüde aydınlatılmıştır. Bu metinlerin büyük bir bölümü, kökeni konusunda farklı görüşler bulunan, runik yazı ve </a:t>
            </a:r>
            <a:r>
              <a:rPr lang="tr-TR" sz="1200" dirty="0" err="1"/>
              <a:t>Soğd</a:t>
            </a:r>
            <a:r>
              <a:rPr lang="tr-TR" sz="1200" dirty="0"/>
              <a:t> alfabesinin işlek biçimi olan Uygur yazısıyla meydana getirilmiştir.</a:t>
            </a:r>
            <a:endParaRPr lang="tr-TR" sz="1200" dirty="0" smtClean="0"/>
          </a:p>
        </p:txBody>
      </p:sp>
    </p:spTree>
    <p:extLst>
      <p:ext uri="{BB962C8B-B14F-4D97-AF65-F5344CB8AC3E}">
        <p14:creationId xmlns:p14="http://schemas.microsoft.com/office/powerpoint/2010/main" val="15199203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pPr algn="just"/>
            <a:r>
              <a:rPr lang="tr-TR" sz="1200" dirty="0"/>
              <a:t>Eski Türkçenin iki döneme ayrılmasında imlâ, bazı ses ve biçim özellikleri belirleyici olmuştur. </a:t>
            </a:r>
            <a:endParaRPr lang="tr-TR" sz="1200" dirty="0" smtClean="0"/>
          </a:p>
          <a:p>
            <a:r>
              <a:rPr lang="tr-TR" sz="1200" dirty="0" smtClean="0"/>
              <a:t>En </a:t>
            </a:r>
            <a:r>
              <a:rPr lang="tr-TR" sz="1200" dirty="0"/>
              <a:t>önemli ayrılıklar şunlardır:</a:t>
            </a:r>
          </a:p>
        </p:txBody>
      </p:sp>
      <p:pic>
        <p:nvPicPr>
          <p:cNvPr id="6146" name="Picture 2" descr="C:\Users\can\Desktop\png\ünlem_6567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8201" y="1025971"/>
            <a:ext cx="1798158" cy="13486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17149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754326"/>
          </a:xfrm>
          <a:prstGeom prst="rect">
            <a:avLst/>
          </a:prstGeom>
        </p:spPr>
        <p:txBody>
          <a:bodyPr wrap="square">
            <a:spAutoFit/>
          </a:bodyPr>
          <a:lstStyle/>
          <a:p>
            <a:pPr lvl="0"/>
            <a:r>
              <a:rPr lang="tr-TR" sz="1200" dirty="0" smtClean="0"/>
              <a:t>4)    Orta </a:t>
            </a:r>
            <a:r>
              <a:rPr lang="tr-TR" sz="1200" dirty="0"/>
              <a:t>Türkçe</a:t>
            </a:r>
          </a:p>
          <a:p>
            <a:pPr lvl="0"/>
            <a:endParaRPr lang="tr-TR" sz="1200" dirty="0" smtClean="0"/>
          </a:p>
          <a:p>
            <a:pPr lvl="0"/>
            <a:endParaRPr lang="tr-TR" sz="1200" dirty="0"/>
          </a:p>
          <a:p>
            <a:pPr lvl="0"/>
            <a:endParaRPr lang="tr-TR" sz="1200" dirty="0" smtClean="0"/>
          </a:p>
          <a:p>
            <a:pPr lvl="0"/>
            <a:endParaRPr lang="tr-TR" sz="1200" dirty="0"/>
          </a:p>
          <a:p>
            <a:pPr lvl="0"/>
            <a:endParaRPr lang="tr-TR" sz="1200" dirty="0" smtClean="0"/>
          </a:p>
          <a:p>
            <a:pPr lvl="0"/>
            <a:endParaRPr lang="tr-TR" sz="1200" dirty="0" smtClean="0"/>
          </a:p>
          <a:p>
            <a:pPr lvl="0"/>
            <a:r>
              <a:rPr lang="tr-TR" sz="1200" dirty="0" smtClean="0"/>
              <a:t>5)    Yeni </a:t>
            </a:r>
            <a:r>
              <a:rPr lang="tr-TR" sz="1200" dirty="0"/>
              <a:t>Türk Dilleri Dönemi</a:t>
            </a:r>
          </a:p>
          <a:p>
            <a:r>
              <a:rPr lang="tr-TR" sz="1200" dirty="0"/>
              <a:t> </a:t>
            </a:r>
          </a:p>
        </p:txBody>
      </p:sp>
      <p:sp>
        <p:nvSpPr>
          <p:cNvPr id="5" name="Metin kutusu 4"/>
          <p:cNvSpPr txBox="1"/>
          <p:nvPr/>
        </p:nvSpPr>
        <p:spPr>
          <a:xfrm>
            <a:off x="858664" y="0"/>
            <a:ext cx="2393566" cy="400110"/>
          </a:xfrm>
          <a:prstGeom prst="rect">
            <a:avLst/>
          </a:prstGeom>
          <a:noFill/>
        </p:spPr>
        <p:txBody>
          <a:bodyPr wrap="square" rtlCol="0">
            <a:spAutoFit/>
          </a:bodyPr>
          <a:lstStyle/>
          <a:p>
            <a:r>
              <a:rPr lang="tr-TR" sz="1200" b="1" dirty="0"/>
              <a:t>TÜRKÇENİN TARİHÎ DÖNEMLERİ</a:t>
            </a:r>
          </a:p>
          <a:p>
            <a:endParaRPr lang="tr-TR" dirty="0"/>
          </a:p>
        </p:txBody>
      </p:sp>
      <p:sp>
        <p:nvSpPr>
          <p:cNvPr id="6" name="Metin kutusu 5"/>
          <p:cNvSpPr txBox="1"/>
          <p:nvPr/>
        </p:nvSpPr>
        <p:spPr>
          <a:xfrm>
            <a:off x="1074689" y="737939"/>
            <a:ext cx="2088232" cy="1138773"/>
          </a:xfrm>
          <a:prstGeom prst="rect">
            <a:avLst/>
          </a:prstGeom>
          <a:noFill/>
        </p:spPr>
        <p:txBody>
          <a:bodyPr wrap="square" rtlCol="0">
            <a:spAutoFit/>
          </a:bodyPr>
          <a:lstStyle/>
          <a:p>
            <a:pPr marL="228600" lvl="0" indent="-228600">
              <a:buFont typeface="+mj-lt"/>
              <a:buAutoNum type="alphaLcParenR"/>
            </a:pPr>
            <a:r>
              <a:rPr lang="tr-TR" sz="1200" dirty="0" err="1"/>
              <a:t>Karahanlı</a:t>
            </a:r>
            <a:r>
              <a:rPr lang="tr-TR" sz="1200" dirty="0"/>
              <a:t> Türkçesi</a:t>
            </a:r>
          </a:p>
          <a:p>
            <a:pPr marL="228600" lvl="0" indent="-228600">
              <a:buFont typeface="+mj-lt"/>
              <a:buAutoNum type="alphaLcParenR"/>
            </a:pPr>
            <a:r>
              <a:rPr lang="tr-TR" sz="1200" dirty="0" err="1"/>
              <a:t>Harezm</a:t>
            </a:r>
            <a:r>
              <a:rPr lang="tr-TR" sz="1200" dirty="0"/>
              <a:t> Türkçesi</a:t>
            </a:r>
          </a:p>
          <a:p>
            <a:pPr marL="228600" lvl="0" indent="-228600">
              <a:buFont typeface="+mj-lt"/>
              <a:buAutoNum type="alphaLcParenR"/>
            </a:pPr>
            <a:r>
              <a:rPr lang="tr-TR" sz="1200" dirty="0"/>
              <a:t>Kıpçak Türkçesi</a:t>
            </a:r>
          </a:p>
          <a:p>
            <a:pPr marL="228600" lvl="0" indent="-228600">
              <a:buFont typeface="+mj-lt"/>
              <a:buAutoNum type="alphaLcParenR"/>
            </a:pPr>
            <a:r>
              <a:rPr lang="tr-TR" sz="1200" dirty="0"/>
              <a:t>Çağatay Türkçesi</a:t>
            </a:r>
          </a:p>
          <a:p>
            <a:pPr marL="228600" lvl="0" indent="-228600">
              <a:buFont typeface="+mj-lt"/>
              <a:buAutoNum type="alphaLcParenR"/>
            </a:pPr>
            <a:r>
              <a:rPr lang="tr-TR" sz="1200" dirty="0"/>
              <a:t>Eski Anadolu Türkçesi</a:t>
            </a:r>
          </a:p>
          <a:p>
            <a:pPr marL="228600" indent="-228600">
              <a:buFont typeface="+mj-lt"/>
              <a:buAutoNum type="alphaLcParenR"/>
            </a:pPr>
            <a:endParaRPr lang="tr-TR" dirty="0"/>
          </a:p>
        </p:txBody>
      </p:sp>
    </p:spTree>
    <p:extLst>
      <p:ext uri="{BB962C8B-B14F-4D97-AF65-F5344CB8AC3E}">
        <p14:creationId xmlns:p14="http://schemas.microsoft.com/office/powerpoint/2010/main" val="31725253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pPr lvl="0" algn="just"/>
            <a:r>
              <a:rPr lang="tr-TR" sz="1200" dirty="0"/>
              <a:t>Orhun Türkçesindeki söz içi ve söz sonu /</a:t>
            </a:r>
            <a:r>
              <a:rPr lang="tr-TR" sz="1200" dirty="0" err="1"/>
              <a:t>ny</a:t>
            </a:r>
            <a:r>
              <a:rPr lang="tr-TR" sz="1200" dirty="0"/>
              <a:t>/ sesi, Uygurcada /n/ ve /y/ seslerine ayrışmıştır. Ancak daha çok /y/ sesi kullanılmıştır. </a:t>
            </a:r>
          </a:p>
        </p:txBody>
      </p:sp>
      <p:sp>
        <p:nvSpPr>
          <p:cNvPr id="7" name="Akış Çizelgesi: Bağlayıcı 6"/>
          <p:cNvSpPr/>
          <p:nvPr/>
        </p:nvSpPr>
        <p:spPr>
          <a:xfrm>
            <a:off x="642640" y="737939"/>
            <a:ext cx="144016" cy="144016"/>
          </a:xfrm>
          <a:prstGeom prst="flowChartConnec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graphicFrame>
        <p:nvGraphicFramePr>
          <p:cNvPr id="8" name="Tablo 7"/>
          <p:cNvGraphicFramePr>
            <a:graphicFrameLocks noGrp="1"/>
          </p:cNvGraphicFramePr>
          <p:nvPr>
            <p:extLst>
              <p:ext uri="{D42A27DB-BD31-4B8C-83A1-F6EECF244321}">
                <p14:modId xmlns:p14="http://schemas.microsoft.com/office/powerpoint/2010/main" val="1549824505"/>
              </p:ext>
            </p:extLst>
          </p:nvPr>
        </p:nvGraphicFramePr>
        <p:xfrm>
          <a:off x="858664" y="1489377"/>
          <a:ext cx="2666050" cy="618681"/>
        </p:xfrm>
        <a:graphic>
          <a:graphicData uri="http://schemas.openxmlformats.org/drawingml/2006/table">
            <a:tbl>
              <a:tblPr firstRow="1" bandRow="1">
                <a:tableStyleId>{5C22544A-7EE6-4342-B048-85BDC9FD1C3A}</a:tableStyleId>
              </a:tblPr>
              <a:tblGrid>
                <a:gridCol w="1333025"/>
                <a:gridCol w="1333025"/>
              </a:tblGrid>
              <a:tr h="344361">
                <a:tc>
                  <a:txBody>
                    <a:bodyPr/>
                    <a:lstStyle/>
                    <a:p>
                      <a:pPr algn="l"/>
                      <a:r>
                        <a:rPr lang="tr-TR" sz="1200" b="0" u="none" kern="1200" dirty="0" smtClean="0">
                          <a:solidFill>
                            <a:schemeClr val="lt1"/>
                          </a:solidFill>
                          <a:effectLst/>
                          <a:latin typeface="+mn-lt"/>
                          <a:ea typeface="+mn-ea"/>
                          <a:cs typeface="+mn-cs"/>
                        </a:rPr>
                        <a:t>Orhun T.</a:t>
                      </a:r>
                      <a:endParaRPr lang="tr-TR" sz="1200" b="0" u="none" dirty="0"/>
                    </a:p>
                  </a:txBody>
                  <a:tcPr/>
                </a:tc>
                <a:tc>
                  <a:txBody>
                    <a:bodyPr/>
                    <a:lstStyle/>
                    <a:p>
                      <a:r>
                        <a:rPr lang="tr-TR" sz="1200" b="0" u="none" kern="1200" dirty="0" smtClean="0">
                          <a:solidFill>
                            <a:schemeClr val="lt1"/>
                          </a:solidFill>
                          <a:effectLst/>
                          <a:latin typeface="+mn-lt"/>
                          <a:ea typeface="+mn-ea"/>
                          <a:cs typeface="+mn-cs"/>
                        </a:rPr>
                        <a:t>Uygurca</a:t>
                      </a:r>
                      <a:endParaRPr lang="tr-TR" sz="1200" b="0" u="none" dirty="0"/>
                    </a:p>
                  </a:txBody>
                  <a:tcPr/>
                </a:tc>
              </a:tr>
              <a:tr h="272353">
                <a:tc>
                  <a:txBody>
                    <a:bodyPr/>
                    <a:lstStyle/>
                    <a:p>
                      <a:r>
                        <a:rPr lang="tr-TR" sz="1200" kern="1200" dirty="0" err="1" smtClean="0">
                          <a:solidFill>
                            <a:schemeClr val="dk1"/>
                          </a:solidFill>
                          <a:effectLst/>
                          <a:latin typeface="+mn-lt"/>
                          <a:ea typeface="+mn-ea"/>
                          <a:cs typeface="+mn-cs"/>
                        </a:rPr>
                        <a:t>kony</a:t>
                      </a:r>
                      <a:r>
                        <a:rPr lang="tr-TR" sz="1200" kern="1200" dirty="0" smtClean="0">
                          <a:solidFill>
                            <a:schemeClr val="dk1"/>
                          </a:solidFill>
                          <a:effectLst/>
                          <a:latin typeface="+mn-lt"/>
                          <a:ea typeface="+mn-ea"/>
                          <a:cs typeface="+mn-cs"/>
                        </a:rPr>
                        <a:t> (koyun)</a:t>
                      </a:r>
                      <a:endParaRPr lang="tr-TR" sz="1200" dirty="0"/>
                    </a:p>
                  </a:txBody>
                  <a:tcPr/>
                </a:tc>
                <a:tc>
                  <a:txBody>
                    <a:bodyPr/>
                    <a:lstStyle/>
                    <a:p>
                      <a:r>
                        <a:rPr lang="tr-TR" sz="1200" kern="1200" dirty="0" err="1" smtClean="0">
                          <a:solidFill>
                            <a:schemeClr val="dk1"/>
                          </a:solidFill>
                          <a:effectLst/>
                          <a:latin typeface="+mn-lt"/>
                          <a:ea typeface="+mn-ea"/>
                          <a:cs typeface="+mn-cs"/>
                        </a:rPr>
                        <a:t>koy~kon</a:t>
                      </a:r>
                      <a:endParaRPr lang="tr-TR" sz="1200" dirty="0"/>
                    </a:p>
                  </a:txBody>
                  <a:tcPr/>
                </a:tc>
              </a:tr>
            </a:tbl>
          </a:graphicData>
        </a:graphic>
      </p:graphicFrame>
    </p:spTree>
    <p:extLst>
      <p:ext uri="{BB962C8B-B14F-4D97-AF65-F5344CB8AC3E}">
        <p14:creationId xmlns:p14="http://schemas.microsoft.com/office/powerpoint/2010/main" val="5656979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461665"/>
          </a:xfrm>
          <a:prstGeom prst="rect">
            <a:avLst/>
          </a:prstGeom>
        </p:spPr>
        <p:txBody>
          <a:bodyPr wrap="square">
            <a:spAutoFit/>
          </a:bodyPr>
          <a:lstStyle/>
          <a:p>
            <a:pPr lvl="0"/>
            <a:r>
              <a:rPr lang="tr-TR" sz="1200" dirty="0"/>
              <a:t>Orhun Türkçesindeki söz içi ve söz sonundaki /b/ sesi Uygurcada /w/ olmuştur. </a:t>
            </a:r>
          </a:p>
        </p:txBody>
      </p:sp>
      <p:sp>
        <p:nvSpPr>
          <p:cNvPr id="7" name="Akış Çizelgesi: Bağlayıcı 6"/>
          <p:cNvSpPr/>
          <p:nvPr/>
        </p:nvSpPr>
        <p:spPr>
          <a:xfrm>
            <a:off x="642640" y="737939"/>
            <a:ext cx="144016" cy="144016"/>
          </a:xfrm>
          <a:prstGeom prst="flowChartConnector">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graphicFrame>
        <p:nvGraphicFramePr>
          <p:cNvPr id="8" name="Tablo 7"/>
          <p:cNvGraphicFramePr>
            <a:graphicFrameLocks noGrp="1"/>
          </p:cNvGraphicFramePr>
          <p:nvPr>
            <p:extLst>
              <p:ext uri="{D42A27DB-BD31-4B8C-83A1-F6EECF244321}">
                <p14:modId xmlns:p14="http://schemas.microsoft.com/office/powerpoint/2010/main" val="1611314718"/>
              </p:ext>
            </p:extLst>
          </p:nvPr>
        </p:nvGraphicFramePr>
        <p:xfrm>
          <a:off x="867538" y="1314450"/>
          <a:ext cx="2666050" cy="893001"/>
        </p:xfrm>
        <a:graphic>
          <a:graphicData uri="http://schemas.openxmlformats.org/drawingml/2006/table">
            <a:tbl>
              <a:tblPr firstRow="1" bandRow="1">
                <a:tableStyleId>{5C22544A-7EE6-4342-B048-85BDC9FD1C3A}</a:tableStyleId>
              </a:tblPr>
              <a:tblGrid>
                <a:gridCol w="1333025"/>
                <a:gridCol w="1333025"/>
              </a:tblGrid>
              <a:tr h="344361">
                <a:tc>
                  <a:txBody>
                    <a:bodyPr/>
                    <a:lstStyle/>
                    <a:p>
                      <a:pPr algn="l"/>
                      <a:r>
                        <a:rPr lang="tr-TR" sz="1200" b="0" u="none" kern="1200" dirty="0" smtClean="0">
                          <a:solidFill>
                            <a:schemeClr val="lt1"/>
                          </a:solidFill>
                          <a:effectLst/>
                          <a:latin typeface="+mn-lt"/>
                          <a:ea typeface="+mn-ea"/>
                          <a:cs typeface="+mn-cs"/>
                        </a:rPr>
                        <a:t>Orhun T.</a:t>
                      </a:r>
                      <a:endParaRPr lang="tr-TR" sz="1200" b="0" u="none" dirty="0"/>
                    </a:p>
                  </a:txBody>
                  <a:tcPr/>
                </a:tc>
                <a:tc>
                  <a:txBody>
                    <a:bodyPr/>
                    <a:lstStyle/>
                    <a:p>
                      <a:r>
                        <a:rPr lang="tr-TR" sz="1200" b="0" u="none" kern="1200" dirty="0" smtClean="0">
                          <a:solidFill>
                            <a:schemeClr val="lt1"/>
                          </a:solidFill>
                          <a:effectLst/>
                          <a:latin typeface="+mn-lt"/>
                          <a:ea typeface="+mn-ea"/>
                          <a:cs typeface="+mn-cs"/>
                        </a:rPr>
                        <a:t>Uygurca</a:t>
                      </a:r>
                      <a:endParaRPr lang="tr-TR" sz="1200" b="0" u="none" dirty="0"/>
                    </a:p>
                  </a:txBody>
                  <a:tcPr/>
                </a:tc>
              </a:tr>
              <a:tr h="272353">
                <a:tc>
                  <a:txBody>
                    <a:bodyPr/>
                    <a:lstStyle/>
                    <a:p>
                      <a:r>
                        <a:rPr lang="tr-TR" sz="1200" kern="1200" dirty="0" err="1" smtClean="0">
                          <a:solidFill>
                            <a:schemeClr val="dk1"/>
                          </a:solidFill>
                          <a:effectLst/>
                          <a:latin typeface="+mn-lt"/>
                          <a:ea typeface="+mn-ea"/>
                          <a:cs typeface="+mn-cs"/>
                        </a:rPr>
                        <a:t>tebe</a:t>
                      </a:r>
                      <a:r>
                        <a:rPr lang="tr-TR" sz="1200" kern="1200" dirty="0" smtClean="0">
                          <a:solidFill>
                            <a:schemeClr val="dk1"/>
                          </a:solidFill>
                          <a:effectLst/>
                          <a:latin typeface="+mn-lt"/>
                          <a:ea typeface="+mn-ea"/>
                          <a:cs typeface="+mn-cs"/>
                        </a:rPr>
                        <a:t> (deve)</a:t>
                      </a:r>
                      <a:endParaRPr lang="tr-TR" sz="1200" dirty="0"/>
                    </a:p>
                  </a:txBody>
                  <a:tcPr/>
                </a:tc>
                <a:tc>
                  <a:txBody>
                    <a:bodyPr/>
                    <a:lstStyle/>
                    <a:p>
                      <a:r>
                        <a:rPr lang="tr-TR" sz="1200" kern="1200" dirty="0" err="1" smtClean="0">
                          <a:solidFill>
                            <a:schemeClr val="dk1"/>
                          </a:solidFill>
                          <a:effectLst/>
                          <a:latin typeface="+mn-lt"/>
                          <a:ea typeface="+mn-ea"/>
                          <a:cs typeface="+mn-cs"/>
                        </a:rPr>
                        <a:t>tewe</a:t>
                      </a:r>
                      <a:endParaRPr lang="tr-TR" sz="1200" kern="1200" dirty="0">
                        <a:solidFill>
                          <a:schemeClr val="dk1"/>
                        </a:solidFill>
                        <a:effectLst/>
                        <a:latin typeface="+mn-lt"/>
                        <a:ea typeface="+mn-ea"/>
                        <a:cs typeface="+mn-cs"/>
                      </a:endParaRPr>
                    </a:p>
                  </a:txBody>
                  <a:tcPr/>
                </a:tc>
              </a:tr>
              <a:tr h="272353">
                <a:tc>
                  <a:txBody>
                    <a:bodyPr/>
                    <a:lstStyle/>
                    <a:p>
                      <a:r>
                        <a:rPr lang="tr-TR" sz="1200" kern="1200" dirty="0" err="1" smtClean="0">
                          <a:solidFill>
                            <a:schemeClr val="dk1"/>
                          </a:solidFill>
                          <a:effectLst/>
                          <a:latin typeface="+mn-lt"/>
                          <a:ea typeface="+mn-ea"/>
                          <a:cs typeface="+mn-cs"/>
                        </a:rPr>
                        <a:t>eb</a:t>
                      </a:r>
                      <a:r>
                        <a:rPr lang="tr-TR" sz="1200" kern="1200" dirty="0" smtClean="0">
                          <a:solidFill>
                            <a:schemeClr val="dk1"/>
                          </a:solidFill>
                          <a:effectLst/>
                          <a:latin typeface="+mn-lt"/>
                          <a:ea typeface="+mn-ea"/>
                          <a:cs typeface="+mn-cs"/>
                        </a:rPr>
                        <a:t> (ev)</a:t>
                      </a:r>
                      <a:endParaRPr lang="tr-TR" sz="1200" dirty="0"/>
                    </a:p>
                  </a:txBody>
                  <a:tcPr/>
                </a:tc>
                <a:tc>
                  <a:txBody>
                    <a:bodyPr/>
                    <a:lstStyle/>
                    <a:p>
                      <a:r>
                        <a:rPr lang="tr-TR" sz="1200" kern="1200" dirty="0" err="1" smtClean="0">
                          <a:solidFill>
                            <a:schemeClr val="dk1"/>
                          </a:solidFill>
                          <a:effectLst/>
                          <a:latin typeface="+mn-lt"/>
                          <a:ea typeface="+mn-ea"/>
                          <a:cs typeface="+mn-cs"/>
                        </a:rPr>
                        <a:t>ew</a:t>
                      </a:r>
                      <a:endParaRPr lang="tr-TR" sz="1200" dirty="0"/>
                    </a:p>
                  </a:txBody>
                  <a:tcPr/>
                </a:tc>
              </a:tr>
            </a:tbl>
          </a:graphicData>
        </a:graphic>
      </p:graphicFrame>
    </p:spTree>
    <p:extLst>
      <p:ext uri="{BB962C8B-B14F-4D97-AF65-F5344CB8AC3E}">
        <p14:creationId xmlns:p14="http://schemas.microsoft.com/office/powerpoint/2010/main" val="23782351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6656" y="665931"/>
            <a:ext cx="3168352" cy="646331"/>
          </a:xfrm>
          <a:prstGeom prst="rect">
            <a:avLst/>
          </a:prstGeom>
        </p:spPr>
        <p:txBody>
          <a:bodyPr wrap="square">
            <a:spAutoFit/>
          </a:bodyPr>
          <a:lstStyle/>
          <a:p>
            <a:pPr lvl="0"/>
            <a:r>
              <a:rPr lang="tr-TR" sz="1200" dirty="0"/>
              <a:t>Orhun Türkçesinde ayrılma durumu </a:t>
            </a:r>
            <a:r>
              <a:rPr lang="tr-TR" sz="1200" dirty="0" smtClean="0"/>
              <a:t>-DA </a:t>
            </a:r>
            <a:r>
              <a:rPr lang="tr-TR" sz="1200" dirty="0"/>
              <a:t>ekiyle ifade edilirken Uygurcada –</a:t>
            </a:r>
            <a:r>
              <a:rPr lang="tr-TR" sz="1200" dirty="0" err="1"/>
              <a:t>Dın</a:t>
            </a:r>
            <a:r>
              <a:rPr lang="tr-TR" sz="1200" dirty="0"/>
              <a:t> eki kullanılmıştır.</a:t>
            </a:r>
          </a:p>
        </p:txBody>
      </p:sp>
      <p:graphicFrame>
        <p:nvGraphicFramePr>
          <p:cNvPr id="8" name="Tablo 7"/>
          <p:cNvGraphicFramePr>
            <a:graphicFrameLocks noGrp="1"/>
          </p:cNvGraphicFramePr>
          <p:nvPr>
            <p:extLst>
              <p:ext uri="{D42A27DB-BD31-4B8C-83A1-F6EECF244321}">
                <p14:modId xmlns:p14="http://schemas.microsoft.com/office/powerpoint/2010/main" val="3616621311"/>
              </p:ext>
            </p:extLst>
          </p:nvPr>
        </p:nvGraphicFramePr>
        <p:xfrm>
          <a:off x="858664" y="1312262"/>
          <a:ext cx="2666050" cy="1021160"/>
        </p:xfrm>
        <a:graphic>
          <a:graphicData uri="http://schemas.openxmlformats.org/drawingml/2006/table">
            <a:tbl>
              <a:tblPr firstRow="1" bandRow="1">
                <a:tableStyleId>{5C22544A-7EE6-4342-B048-85BDC9FD1C3A}</a:tableStyleId>
              </a:tblPr>
              <a:tblGrid>
                <a:gridCol w="1296145"/>
                <a:gridCol w="1369905"/>
              </a:tblGrid>
              <a:tr h="248946">
                <a:tc>
                  <a:txBody>
                    <a:bodyPr/>
                    <a:lstStyle/>
                    <a:p>
                      <a:pPr algn="l"/>
                      <a:r>
                        <a:rPr lang="tr-TR" sz="1200" b="0" u="none" kern="1200" dirty="0" smtClean="0">
                          <a:solidFill>
                            <a:schemeClr val="lt1"/>
                          </a:solidFill>
                          <a:effectLst/>
                          <a:latin typeface="+mn-lt"/>
                          <a:ea typeface="+mn-ea"/>
                          <a:cs typeface="+mn-cs"/>
                        </a:rPr>
                        <a:t>Orhun T.</a:t>
                      </a:r>
                      <a:endParaRPr lang="tr-TR" sz="1200" b="0" u="none" dirty="0"/>
                    </a:p>
                  </a:txBody>
                  <a:tcPr/>
                </a:tc>
                <a:tc>
                  <a:txBody>
                    <a:bodyPr/>
                    <a:lstStyle/>
                    <a:p>
                      <a:r>
                        <a:rPr lang="tr-TR" sz="1200" b="0" u="none" kern="1200" dirty="0" smtClean="0">
                          <a:solidFill>
                            <a:schemeClr val="lt1"/>
                          </a:solidFill>
                          <a:effectLst/>
                          <a:latin typeface="+mn-lt"/>
                          <a:ea typeface="+mn-ea"/>
                          <a:cs typeface="+mn-cs"/>
                        </a:rPr>
                        <a:t>Uygurca</a:t>
                      </a:r>
                      <a:endParaRPr lang="tr-TR" sz="1200" b="0" u="none" dirty="0"/>
                    </a:p>
                  </a:txBody>
                  <a:tcPr/>
                </a:tc>
              </a:tr>
              <a:tr h="746840">
                <a:tc>
                  <a:txBody>
                    <a:bodyPr/>
                    <a:lstStyle/>
                    <a:p>
                      <a:r>
                        <a:rPr lang="tr-TR" sz="1200" kern="1200" dirty="0" smtClean="0">
                          <a:solidFill>
                            <a:schemeClr val="dk1"/>
                          </a:solidFill>
                          <a:effectLst/>
                          <a:latin typeface="+mn-lt"/>
                          <a:ea typeface="+mn-ea"/>
                          <a:cs typeface="+mn-cs"/>
                        </a:rPr>
                        <a:t>kişi </a:t>
                      </a:r>
                      <a:r>
                        <a:rPr lang="tr-TR" sz="1200" kern="1200" dirty="0" err="1" smtClean="0">
                          <a:solidFill>
                            <a:schemeClr val="dk1"/>
                          </a:solidFill>
                          <a:effectLst/>
                          <a:latin typeface="+mn-lt"/>
                          <a:ea typeface="+mn-ea"/>
                          <a:cs typeface="+mn-cs"/>
                        </a:rPr>
                        <a:t>oglın</a:t>
                      </a:r>
                      <a:r>
                        <a:rPr lang="tr-TR" sz="1200" kern="1200" dirty="0" smtClean="0">
                          <a:solidFill>
                            <a:schemeClr val="dk1"/>
                          </a:solidFill>
                          <a:effectLst/>
                          <a:latin typeface="+mn-lt"/>
                          <a:ea typeface="+mn-ea"/>
                          <a:cs typeface="+mn-cs"/>
                        </a:rPr>
                        <a:t>-ta üze (</a:t>
                      </a:r>
                      <a:r>
                        <a:rPr lang="tr-TR" sz="1100" kern="1200" dirty="0" smtClean="0">
                          <a:solidFill>
                            <a:schemeClr val="dk1"/>
                          </a:solidFill>
                          <a:effectLst/>
                          <a:latin typeface="+mn-lt"/>
                          <a:ea typeface="+mn-ea"/>
                          <a:cs typeface="+mn-cs"/>
                        </a:rPr>
                        <a:t>insan oğlundan yukarıda</a:t>
                      </a:r>
                      <a:r>
                        <a:rPr lang="tr-TR" sz="1200" kern="1200" dirty="0" smtClean="0">
                          <a:solidFill>
                            <a:schemeClr val="dk1"/>
                          </a:solidFill>
                          <a:effectLst/>
                          <a:latin typeface="+mn-lt"/>
                          <a:ea typeface="+mn-ea"/>
                          <a:cs typeface="+mn-cs"/>
                        </a:rPr>
                        <a:t>)</a:t>
                      </a:r>
                      <a:endParaRPr lang="tr-TR" sz="1200" dirty="0"/>
                    </a:p>
                  </a:txBody>
                  <a:tcPr/>
                </a:tc>
                <a:tc>
                  <a:txBody>
                    <a:bodyPr/>
                    <a:lstStyle/>
                    <a:p>
                      <a:r>
                        <a:rPr lang="tr-TR" sz="1200" kern="1200" dirty="0" smtClean="0">
                          <a:solidFill>
                            <a:schemeClr val="dk1"/>
                          </a:solidFill>
                          <a:effectLst/>
                          <a:latin typeface="+mn-lt"/>
                          <a:ea typeface="+mn-ea"/>
                          <a:cs typeface="+mn-cs"/>
                        </a:rPr>
                        <a:t>balık-tın (şehirden)</a:t>
                      </a:r>
                      <a:endParaRPr lang="tr-TR" sz="1200" dirty="0"/>
                    </a:p>
                  </a:txBody>
                  <a:tcPr/>
                </a:tc>
              </a:tr>
            </a:tbl>
          </a:graphicData>
        </a:graphic>
      </p:graphicFrame>
    </p:spTree>
    <p:extLst>
      <p:ext uri="{BB962C8B-B14F-4D97-AF65-F5344CB8AC3E}">
        <p14:creationId xmlns:p14="http://schemas.microsoft.com/office/powerpoint/2010/main" val="22614883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646331"/>
          </a:xfrm>
          <a:prstGeom prst="rect">
            <a:avLst/>
          </a:prstGeom>
        </p:spPr>
        <p:txBody>
          <a:bodyPr wrap="square">
            <a:spAutoFit/>
          </a:bodyPr>
          <a:lstStyle/>
          <a:p>
            <a:r>
              <a:rPr lang="tr-TR" sz="1200" dirty="0"/>
              <a:t>Eski Türkçenin ilk aşamasını, MS 690-740 yılları arasında hüküm süren Göktürklerin resmi dili Orhun Türkçesi oluşturmaktadır. </a:t>
            </a:r>
          </a:p>
        </p:txBody>
      </p:sp>
      <p:sp>
        <p:nvSpPr>
          <p:cNvPr id="5" name="Metin kutusu 4"/>
          <p:cNvSpPr txBox="1"/>
          <p:nvPr/>
        </p:nvSpPr>
        <p:spPr>
          <a:xfrm>
            <a:off x="789772" y="326433"/>
            <a:ext cx="1725076"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smtClean="0"/>
              <a:t>a) </a:t>
            </a:r>
            <a:r>
              <a:rPr lang="tr-TR" sz="1200" dirty="0"/>
              <a:t>Orhun Türkçesi </a:t>
            </a:r>
          </a:p>
        </p:txBody>
      </p:sp>
      <p:pic>
        <p:nvPicPr>
          <p:cNvPr id="6" name="Picture 2" descr="C:\Users\can\Desktop\imag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0832" y="1304711"/>
            <a:ext cx="522437" cy="76118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1541586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569660"/>
          </a:xfrm>
          <a:prstGeom prst="rect">
            <a:avLst/>
          </a:prstGeom>
        </p:spPr>
        <p:txBody>
          <a:bodyPr wrap="square">
            <a:spAutoFit/>
          </a:bodyPr>
          <a:lstStyle/>
          <a:p>
            <a:pPr algn="just"/>
            <a:r>
              <a:rPr lang="tr-TR" sz="1200" dirty="0"/>
              <a:t>Doğu Göktürkleri tarihinden bahseden bu yazıtlar taşlar üzerine yazdırılarak Orhun ırmağının yatağına dikildikleri için Orhun Yazıtları olarak da bilinirler. Türk adının, Türk milletinin isminin geçtiği ilk Türkçe metin olan bu kitabeler, Türk tarih ve edebiyatının ilk yazılı belgeleri olarak büyük önem taşırlar.</a:t>
            </a:r>
            <a:r>
              <a:rPr lang="tr-TR" sz="1200" dirty="0" smtClean="0"/>
              <a:t>. </a:t>
            </a:r>
            <a:endParaRPr lang="tr-TR" sz="1200" dirty="0"/>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Tree>
    <p:extLst>
      <p:ext uri="{BB962C8B-B14F-4D97-AF65-F5344CB8AC3E}">
        <p14:creationId xmlns:p14="http://schemas.microsoft.com/office/powerpoint/2010/main" val="20420359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569660"/>
          </a:xfrm>
          <a:prstGeom prst="rect">
            <a:avLst/>
          </a:prstGeom>
        </p:spPr>
        <p:txBody>
          <a:bodyPr wrap="square">
            <a:spAutoFit/>
          </a:bodyPr>
          <a:lstStyle/>
          <a:p>
            <a:pPr algn="just"/>
            <a:r>
              <a:rPr lang="tr-TR" sz="1200" dirty="0"/>
              <a:t>Türk kültür ve medeniyetinin çok değerli kaynakları olan VIII. yüzyıldan kalmış Orhun </a:t>
            </a:r>
            <a:r>
              <a:rPr lang="tr-TR" sz="1200" dirty="0" err="1"/>
              <a:t>Yazıtları’nda</a:t>
            </a:r>
            <a:r>
              <a:rPr lang="tr-TR" sz="1200" dirty="0"/>
              <a:t> devletle milletin karşılıklı olarak görevleri dile getirilir. Bu kitabelerde, Bilge Kağan’ın kardeşi Kül </a:t>
            </a:r>
            <a:r>
              <a:rPr lang="tr-TR" sz="1200" dirty="0" err="1"/>
              <a:t>Tigin</a:t>
            </a:r>
            <a:r>
              <a:rPr lang="tr-TR" sz="1200" dirty="0"/>
              <a:t> ile Çinlilere karşı yaptıkları savaş ve Türk milletinin bütünlüğünü sağlamak için verdikleri mücadele anlatılmaktadır. </a:t>
            </a:r>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Tree>
    <p:extLst>
      <p:ext uri="{BB962C8B-B14F-4D97-AF65-F5344CB8AC3E}">
        <p14:creationId xmlns:p14="http://schemas.microsoft.com/office/powerpoint/2010/main" val="17386052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Kuvvetli bir hitabet üslubuna sahip Orhun </a:t>
            </a:r>
            <a:r>
              <a:rPr lang="tr-TR" sz="1200" dirty="0" err="1"/>
              <a:t>Yazıtları’nda</a:t>
            </a:r>
            <a:r>
              <a:rPr lang="tr-TR" sz="1200" dirty="0"/>
              <a:t>, Türk halkı milli birlik ve bilinç üzerine uyarılmaktadır.</a:t>
            </a:r>
          </a:p>
          <a:p>
            <a:pPr algn="just"/>
            <a:r>
              <a:rPr lang="tr-TR" sz="1200" dirty="0"/>
              <a:t>Göktürk Alfabesiyle irili ufaklı taşlara yazılmış olan bu anıtlar, şöyle sıralanabilir: </a:t>
            </a:r>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Tree>
    <p:extLst>
      <p:ext uri="{BB962C8B-B14F-4D97-AF65-F5344CB8AC3E}">
        <p14:creationId xmlns:p14="http://schemas.microsoft.com/office/powerpoint/2010/main" val="27642940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1223392" cy="1200329"/>
          </a:xfrm>
          <a:prstGeom prst="rect">
            <a:avLst/>
          </a:prstGeom>
        </p:spPr>
        <p:txBody>
          <a:bodyPr wrap="square">
            <a:spAutoFit/>
          </a:bodyPr>
          <a:lstStyle/>
          <a:p>
            <a:pPr marL="171450" indent="-171450">
              <a:buFont typeface="Wingdings" pitchFamily="2" charset="2"/>
              <a:buChar char="Ø"/>
            </a:pPr>
            <a:r>
              <a:rPr lang="tr-TR" sz="1200" dirty="0" err="1" smtClean="0"/>
              <a:t>Bugut</a:t>
            </a:r>
            <a:r>
              <a:rPr lang="tr-TR" sz="1200" dirty="0" smtClean="0"/>
              <a:t> </a:t>
            </a:r>
          </a:p>
          <a:p>
            <a:pPr marL="171450" indent="-171450">
              <a:buFont typeface="Wingdings" pitchFamily="2" charset="2"/>
              <a:buChar char="Ø"/>
            </a:pPr>
            <a:r>
              <a:rPr lang="tr-TR" sz="1200" dirty="0" err="1" smtClean="0"/>
              <a:t>Çoyrın</a:t>
            </a:r>
            <a:endParaRPr lang="tr-TR" sz="1200" dirty="0" smtClean="0"/>
          </a:p>
          <a:p>
            <a:pPr marL="171450" indent="-171450">
              <a:buFont typeface="Wingdings" pitchFamily="2" charset="2"/>
              <a:buChar char="Ø"/>
            </a:pPr>
            <a:r>
              <a:rPr lang="tr-TR" sz="1200" dirty="0" err="1" smtClean="0"/>
              <a:t>HoytuTamir</a:t>
            </a:r>
            <a:endParaRPr lang="tr-TR" sz="1200" dirty="0" smtClean="0"/>
          </a:p>
          <a:p>
            <a:pPr marL="171450" indent="-171450">
              <a:buFont typeface="Wingdings" pitchFamily="2" charset="2"/>
              <a:buChar char="Ø"/>
            </a:pPr>
            <a:r>
              <a:rPr lang="tr-TR" sz="1200" dirty="0" err="1" smtClean="0"/>
              <a:t>Ongin</a:t>
            </a:r>
            <a:endParaRPr lang="tr-TR" sz="1200" dirty="0" smtClean="0"/>
          </a:p>
          <a:p>
            <a:pPr marL="171450" indent="-171450">
              <a:buFont typeface="Wingdings" pitchFamily="2" charset="2"/>
              <a:buChar char="Ø"/>
            </a:pPr>
            <a:r>
              <a:rPr lang="tr-TR" sz="1200" dirty="0" err="1" smtClean="0"/>
              <a:t>İhe-Huşotu</a:t>
            </a:r>
            <a:endParaRPr lang="tr-TR" sz="1200" dirty="0" smtClean="0"/>
          </a:p>
          <a:p>
            <a:pPr marL="171450" indent="-171450">
              <a:buFont typeface="Wingdings" pitchFamily="2" charset="2"/>
              <a:buChar char="Ø"/>
            </a:pPr>
            <a:r>
              <a:rPr lang="tr-TR" sz="1200" dirty="0" err="1" smtClean="0"/>
              <a:t>Nalayha</a:t>
            </a:r>
            <a:endParaRPr lang="tr-TR" sz="1200" dirty="0" smtClean="0"/>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
        <p:nvSpPr>
          <p:cNvPr id="7" name="Metin kutusu 6"/>
          <p:cNvSpPr txBox="1"/>
          <p:nvPr/>
        </p:nvSpPr>
        <p:spPr>
          <a:xfrm>
            <a:off x="2298824" y="712072"/>
            <a:ext cx="184731" cy="215444"/>
          </a:xfrm>
          <a:prstGeom prst="rect">
            <a:avLst/>
          </a:prstGeom>
          <a:noFill/>
        </p:spPr>
        <p:txBody>
          <a:bodyPr wrap="none" rtlCol="0">
            <a:spAutoFit/>
          </a:bodyPr>
          <a:lstStyle/>
          <a:p>
            <a:endParaRPr lang="tr-TR" dirty="0"/>
          </a:p>
        </p:txBody>
      </p:sp>
      <p:sp>
        <p:nvSpPr>
          <p:cNvPr id="8" name="Metin kutusu 7"/>
          <p:cNvSpPr txBox="1"/>
          <p:nvPr/>
        </p:nvSpPr>
        <p:spPr>
          <a:xfrm>
            <a:off x="2156561" y="658380"/>
            <a:ext cx="1368152" cy="1200329"/>
          </a:xfrm>
          <a:prstGeom prst="rect">
            <a:avLst/>
          </a:prstGeom>
          <a:noFill/>
        </p:spPr>
        <p:txBody>
          <a:bodyPr wrap="square" rtlCol="0">
            <a:spAutoFit/>
          </a:bodyPr>
          <a:lstStyle/>
          <a:p>
            <a:pPr marL="171450" indent="-171450">
              <a:buFont typeface="Wingdings" pitchFamily="2" charset="2"/>
              <a:buChar char="Ø"/>
            </a:pPr>
            <a:r>
              <a:rPr lang="tr-TR" sz="1200" dirty="0" err="1"/>
              <a:t>İhe</a:t>
            </a:r>
            <a:r>
              <a:rPr lang="tr-TR" sz="1200" dirty="0"/>
              <a:t>-Nur</a:t>
            </a:r>
          </a:p>
          <a:p>
            <a:pPr marL="171450" indent="-171450">
              <a:buFont typeface="Wingdings" pitchFamily="2" charset="2"/>
              <a:buChar char="Ø"/>
            </a:pPr>
            <a:r>
              <a:rPr lang="tr-TR" sz="1200" dirty="0" err="1"/>
              <a:t>Handigay</a:t>
            </a:r>
            <a:endParaRPr lang="tr-TR" sz="1200" dirty="0"/>
          </a:p>
          <a:p>
            <a:pPr marL="171450" indent="-171450">
              <a:buFont typeface="Wingdings" pitchFamily="2" charset="2"/>
              <a:buChar char="Ø"/>
            </a:pPr>
            <a:r>
              <a:rPr lang="tr-TR" sz="1200" dirty="0"/>
              <a:t>Talas</a:t>
            </a:r>
          </a:p>
          <a:p>
            <a:pPr marL="171450" indent="-171450">
              <a:buFont typeface="Wingdings" pitchFamily="2" charset="2"/>
              <a:buChar char="Ø"/>
            </a:pPr>
            <a:r>
              <a:rPr lang="tr-TR" sz="1200" dirty="0" err="1"/>
              <a:t>Tonyukuk</a:t>
            </a:r>
            <a:endParaRPr lang="tr-TR" sz="1200" dirty="0"/>
          </a:p>
          <a:p>
            <a:pPr marL="171450" indent="-171450">
              <a:buFont typeface="Wingdings" pitchFamily="2" charset="2"/>
              <a:buChar char="Ø"/>
            </a:pPr>
            <a:r>
              <a:rPr lang="tr-TR" sz="1200" dirty="0"/>
              <a:t>Kül </a:t>
            </a:r>
            <a:r>
              <a:rPr lang="tr-TR" sz="1200" dirty="0" err="1"/>
              <a:t>Tigin</a:t>
            </a:r>
            <a:endParaRPr lang="tr-TR" sz="1200" dirty="0"/>
          </a:p>
          <a:p>
            <a:pPr marL="171450" indent="-171450">
              <a:buFont typeface="Wingdings" pitchFamily="2" charset="2"/>
              <a:buChar char="Ø"/>
            </a:pPr>
            <a:r>
              <a:rPr lang="tr-TR" sz="1200" dirty="0"/>
              <a:t>Bilge </a:t>
            </a:r>
            <a:r>
              <a:rPr lang="tr-TR" sz="1200" dirty="0" smtClean="0"/>
              <a:t>Kağan</a:t>
            </a:r>
            <a:endParaRPr lang="tr-TR" sz="1200" dirty="0"/>
          </a:p>
        </p:txBody>
      </p:sp>
    </p:spTree>
    <p:extLst>
      <p:ext uri="{BB962C8B-B14F-4D97-AF65-F5344CB8AC3E}">
        <p14:creationId xmlns:p14="http://schemas.microsoft.com/office/powerpoint/2010/main" val="22788394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algn="just"/>
            <a:r>
              <a:rPr lang="tr-TR" sz="1200" dirty="0"/>
              <a:t>Orhun Yazıtları, bugün Moğolistan sınırları içinde başkent Ulan </a:t>
            </a:r>
            <a:r>
              <a:rPr lang="tr-TR" sz="1200" dirty="0" err="1"/>
              <a:t>Bator’a</a:t>
            </a:r>
            <a:r>
              <a:rPr lang="tr-TR" sz="1200" dirty="0"/>
              <a:t> 400 km uzaklıkta </a:t>
            </a:r>
            <a:r>
              <a:rPr lang="tr-TR" sz="1200" dirty="0" err="1"/>
              <a:t>Koşo</a:t>
            </a:r>
            <a:r>
              <a:rPr lang="tr-TR" sz="1200" dirty="0"/>
              <a:t> </a:t>
            </a:r>
            <a:r>
              <a:rPr lang="tr-TR" sz="1200" dirty="0" err="1"/>
              <a:t>Çaydam</a:t>
            </a:r>
            <a:r>
              <a:rPr lang="tr-TR" sz="1200" dirty="0"/>
              <a:t> adlı göl yakınlarındadır.</a:t>
            </a:r>
          </a:p>
          <a:p>
            <a:pPr algn="just"/>
            <a:r>
              <a:rPr lang="tr-TR" sz="1200" dirty="0"/>
              <a:t>Bu yazıtlar, 1. ve 2. Doğu Göktürk döneminden kalmıştır. En erken tarihli olan Soğdca </a:t>
            </a:r>
            <a:r>
              <a:rPr lang="tr-TR" sz="1200" i="1" dirty="0" err="1"/>
              <a:t>Bugut</a:t>
            </a:r>
            <a:r>
              <a:rPr lang="tr-TR" sz="1200" i="1" dirty="0"/>
              <a:t> </a:t>
            </a:r>
            <a:r>
              <a:rPr lang="tr-TR" sz="1200" dirty="0"/>
              <a:t>yazıtıdır. Türk runik yazısının kullanıldığı ilk belge </a:t>
            </a:r>
            <a:r>
              <a:rPr lang="tr-TR" sz="1200" i="1" dirty="0" err="1"/>
              <a:t>Çoyrın</a:t>
            </a:r>
            <a:r>
              <a:rPr lang="tr-TR" sz="1200" dirty="0"/>
              <a:t> yazıtıdır.    </a:t>
            </a:r>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Tree>
    <p:extLst>
      <p:ext uri="{BB962C8B-B14F-4D97-AF65-F5344CB8AC3E}">
        <p14:creationId xmlns:p14="http://schemas.microsoft.com/office/powerpoint/2010/main" val="39238726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r>
              <a:rPr lang="tr-TR" sz="1200" dirty="0"/>
              <a:t>Türk dili ve tarihi açısından en önemli ve en uzun metinler de </a:t>
            </a:r>
            <a:endParaRPr lang="tr-TR" sz="1200" dirty="0" smtClean="0"/>
          </a:p>
          <a:p>
            <a:pPr marL="171450" indent="-171450">
              <a:buFont typeface="Arial" pitchFamily="34" charset="0"/>
              <a:buChar char="•"/>
            </a:pPr>
            <a:r>
              <a:rPr lang="tr-TR" sz="1200" dirty="0" err="1" smtClean="0"/>
              <a:t>Tonyukuk</a:t>
            </a:r>
            <a:r>
              <a:rPr lang="tr-TR" sz="1200" dirty="0"/>
              <a:t>, </a:t>
            </a:r>
            <a:endParaRPr lang="tr-TR" sz="1200" dirty="0" smtClean="0"/>
          </a:p>
          <a:p>
            <a:pPr marL="171450" indent="-171450">
              <a:buFont typeface="Arial" pitchFamily="34" charset="0"/>
              <a:buChar char="•"/>
            </a:pPr>
            <a:r>
              <a:rPr lang="tr-TR" sz="1200" dirty="0" smtClean="0"/>
              <a:t>Kül </a:t>
            </a:r>
            <a:r>
              <a:rPr lang="tr-TR" sz="1200" dirty="0" err="1" smtClean="0"/>
              <a:t>Tigin</a:t>
            </a:r>
            <a:endParaRPr lang="tr-TR" sz="1200" dirty="0"/>
          </a:p>
          <a:p>
            <a:pPr marL="171450" indent="-171450" algn="just">
              <a:buFont typeface="Arial" pitchFamily="34" charset="0"/>
              <a:buChar char="•"/>
            </a:pPr>
            <a:r>
              <a:rPr lang="tr-TR" sz="1200" dirty="0" smtClean="0"/>
              <a:t>Bilge </a:t>
            </a:r>
            <a:r>
              <a:rPr lang="tr-TR" sz="1200" dirty="0"/>
              <a:t>Kağan  </a:t>
            </a:r>
            <a:r>
              <a:rPr lang="tr-TR" sz="1200" dirty="0" smtClean="0"/>
              <a:t>yazıtlarıdır</a:t>
            </a:r>
            <a:r>
              <a:rPr lang="tr-TR" sz="1200" dirty="0"/>
              <a:t>. </a:t>
            </a:r>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Orhun </a:t>
            </a:r>
            <a:r>
              <a:rPr lang="tr-TR" sz="1200" dirty="0" smtClean="0"/>
              <a:t>(Göktürk)Yazıtları</a:t>
            </a:r>
            <a:endParaRPr lang="tr-TR" sz="1200" dirty="0"/>
          </a:p>
        </p:txBody>
      </p:sp>
    </p:spTree>
    <p:extLst>
      <p:ext uri="{BB962C8B-B14F-4D97-AF65-F5344CB8AC3E}">
        <p14:creationId xmlns:p14="http://schemas.microsoft.com/office/powerpoint/2010/main" val="349706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200329"/>
          </a:xfrm>
          <a:prstGeom prst="rect">
            <a:avLst/>
          </a:prstGeom>
        </p:spPr>
        <p:txBody>
          <a:bodyPr wrap="square">
            <a:spAutoFit/>
          </a:bodyPr>
          <a:lstStyle/>
          <a:p>
            <a:pPr algn="just"/>
            <a:r>
              <a:rPr lang="tr-TR" sz="1200" dirty="0"/>
              <a:t>Dil araştırmalarında en çok tartışılan konulardan biri de Türk dilinin tarihî dönemleri olmuştur. Araştırmacıların uzlaşmasını engelleyen en önemli sebep de dilin geçirdiği belli başlı aşamaları tespit edecek kesin ölçütler olmamasıdır</a:t>
            </a:r>
            <a:r>
              <a:rPr lang="tr-TR" sz="1200" dirty="0" smtClean="0"/>
              <a:t>.</a:t>
            </a:r>
            <a:endParaRPr lang="tr-TR" sz="1200" dirty="0"/>
          </a:p>
        </p:txBody>
      </p:sp>
      <p:sp>
        <p:nvSpPr>
          <p:cNvPr id="5" name="Metin kutusu 4"/>
          <p:cNvSpPr txBox="1"/>
          <p:nvPr/>
        </p:nvSpPr>
        <p:spPr>
          <a:xfrm>
            <a:off x="1131147" y="71429"/>
            <a:ext cx="2393566" cy="400110"/>
          </a:xfrm>
          <a:prstGeom prst="rect">
            <a:avLst/>
          </a:prstGeom>
          <a:noFill/>
        </p:spPr>
        <p:txBody>
          <a:bodyPr wrap="square" rtlCol="0">
            <a:spAutoFit/>
          </a:bodyPr>
          <a:lstStyle/>
          <a:p>
            <a:r>
              <a:rPr lang="tr-TR" sz="1200" b="1" dirty="0"/>
              <a:t>TÜRKÇENİN TARİHÎ DÖNEMLERİ</a:t>
            </a:r>
          </a:p>
          <a:p>
            <a:endParaRPr lang="tr-TR" dirty="0"/>
          </a:p>
        </p:txBody>
      </p:sp>
      <p:pic>
        <p:nvPicPr>
          <p:cNvPr id="1026" name="Picture 2" descr="C:\Users\can\Desktop\ppt_gorselleri\gold guys\open-source-profit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8584" y="471539"/>
            <a:ext cx="288032" cy="9429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8842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Göktürklere vezirlik yapmış olan Türk devlet adamı </a:t>
            </a:r>
            <a:r>
              <a:rPr lang="tr-TR" sz="1200" dirty="0" err="1"/>
              <a:t>Tonyukuk</a:t>
            </a:r>
            <a:r>
              <a:rPr lang="tr-TR" sz="1200" dirty="0"/>
              <a:t> tarafından 720-725 yılları arasında diktirilmiştir. Vezir </a:t>
            </a:r>
            <a:r>
              <a:rPr lang="tr-TR" sz="1200" dirty="0" err="1"/>
              <a:t>Tonyukuk</a:t>
            </a:r>
            <a:r>
              <a:rPr lang="tr-TR" sz="1200" dirty="0"/>
              <a:t>  bu anıtta, Çinlilerle yapılan savaşları anı şeklinde anlatmıştır.</a:t>
            </a:r>
          </a:p>
        </p:txBody>
      </p:sp>
      <p:sp>
        <p:nvSpPr>
          <p:cNvPr id="7" name="Metin kutusu 6"/>
          <p:cNvSpPr txBox="1"/>
          <p:nvPr/>
        </p:nvSpPr>
        <p:spPr>
          <a:xfrm>
            <a:off x="769355" y="316924"/>
            <a:ext cx="1961517" cy="276999"/>
          </a:xfrm>
          <a:prstGeom prst="rect">
            <a:avLst/>
          </a:prstGeom>
          <a:noFill/>
        </p:spPr>
        <p:txBody>
          <a:bodyPr wrap="square" rtlCol="0">
            <a:spAutoFit/>
          </a:bodyPr>
          <a:lstStyle/>
          <a:p>
            <a:r>
              <a:rPr lang="tr-TR" sz="1200" b="1" dirty="0" err="1"/>
              <a:t>Tonyukuk</a:t>
            </a:r>
            <a:r>
              <a:rPr lang="tr-TR" sz="1200" b="1" dirty="0"/>
              <a:t> Anıtı: </a:t>
            </a:r>
          </a:p>
        </p:txBody>
      </p:sp>
    </p:spTree>
    <p:extLst>
      <p:ext uri="{BB962C8B-B14F-4D97-AF65-F5344CB8AC3E}">
        <p14:creationId xmlns:p14="http://schemas.microsoft.com/office/powerpoint/2010/main" val="7168274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lvl="0"/>
            <a:r>
              <a:rPr lang="tr-TR" sz="1200" dirty="0"/>
              <a:t>Doğu Göktürklerini Çin esaretinden kurtaran </a:t>
            </a:r>
            <a:r>
              <a:rPr lang="tr-TR" sz="1200" dirty="0" err="1"/>
              <a:t>İlteriş</a:t>
            </a:r>
            <a:r>
              <a:rPr lang="tr-TR" sz="1200" dirty="0"/>
              <a:t> Kağan’ın küçük oğlu Kül </a:t>
            </a:r>
            <a:r>
              <a:rPr lang="tr-TR" sz="1200" dirty="0" err="1"/>
              <a:t>Tigin</a:t>
            </a:r>
            <a:r>
              <a:rPr lang="tr-TR" sz="1200" dirty="0"/>
              <a:t> adına diktirilmiştir. Kül </a:t>
            </a:r>
            <a:r>
              <a:rPr lang="tr-TR" sz="1200" dirty="0" err="1"/>
              <a:t>Tigin</a:t>
            </a:r>
            <a:r>
              <a:rPr lang="tr-TR" sz="1200" dirty="0"/>
              <a:t> 731’de ölünce, ağabeyi Bilge Kağan, kardeşinin ölümünden duyduğu üzüntünün bir ifadesi olarak bu abideyi diktirmiştir.</a:t>
            </a:r>
          </a:p>
        </p:txBody>
      </p:sp>
      <p:sp>
        <p:nvSpPr>
          <p:cNvPr id="7" name="Metin kutusu 6"/>
          <p:cNvSpPr txBox="1"/>
          <p:nvPr/>
        </p:nvSpPr>
        <p:spPr>
          <a:xfrm>
            <a:off x="769355" y="316924"/>
            <a:ext cx="1961517" cy="276999"/>
          </a:xfrm>
          <a:prstGeom prst="rect">
            <a:avLst/>
          </a:prstGeom>
          <a:noFill/>
        </p:spPr>
        <p:txBody>
          <a:bodyPr wrap="square" rtlCol="0">
            <a:spAutoFit/>
          </a:bodyPr>
          <a:lstStyle/>
          <a:p>
            <a:r>
              <a:rPr lang="tr-TR" sz="1200" b="1" dirty="0"/>
              <a:t>Kül </a:t>
            </a:r>
            <a:r>
              <a:rPr lang="tr-TR" sz="1200" b="1" dirty="0" err="1"/>
              <a:t>Tigin</a:t>
            </a:r>
            <a:r>
              <a:rPr lang="tr-TR" sz="1200" b="1" dirty="0"/>
              <a:t> Anıtı: </a:t>
            </a:r>
          </a:p>
        </p:txBody>
      </p:sp>
    </p:spTree>
    <p:extLst>
      <p:ext uri="{BB962C8B-B14F-4D97-AF65-F5344CB8AC3E}">
        <p14:creationId xmlns:p14="http://schemas.microsoft.com/office/powerpoint/2010/main" val="16711978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pPr lvl="0"/>
            <a:r>
              <a:rPr lang="tr-TR" sz="1200" dirty="0"/>
              <a:t>Bu anıt 734 yılında ölen Bilge Kağan’ın oğlu tarafından 735 yılında diktirilmiştir. Kitabede Bilge Kağan’ın Türk milletine iletmek istediği mesajlar dikkat çekicidir.</a:t>
            </a:r>
          </a:p>
        </p:txBody>
      </p:sp>
      <p:sp>
        <p:nvSpPr>
          <p:cNvPr id="7" name="Metin kutusu 6"/>
          <p:cNvSpPr txBox="1"/>
          <p:nvPr/>
        </p:nvSpPr>
        <p:spPr>
          <a:xfrm>
            <a:off x="769355" y="316924"/>
            <a:ext cx="1961517" cy="276999"/>
          </a:xfrm>
          <a:prstGeom prst="rect">
            <a:avLst/>
          </a:prstGeom>
          <a:noFill/>
        </p:spPr>
        <p:txBody>
          <a:bodyPr wrap="square" rtlCol="0">
            <a:spAutoFit/>
          </a:bodyPr>
          <a:lstStyle/>
          <a:p>
            <a:r>
              <a:rPr lang="tr-TR" sz="1200" b="1" dirty="0" smtClean="0"/>
              <a:t>Bilge Kağan </a:t>
            </a:r>
            <a:r>
              <a:rPr lang="tr-TR" sz="1200" b="1" dirty="0"/>
              <a:t>Anıtı: </a:t>
            </a:r>
          </a:p>
        </p:txBody>
      </p:sp>
    </p:spTree>
    <p:extLst>
      <p:ext uri="{BB962C8B-B14F-4D97-AF65-F5344CB8AC3E}">
        <p14:creationId xmlns:p14="http://schemas.microsoft.com/office/powerpoint/2010/main" val="142610931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Bu kitabelerin Türk ve dünya kültürüne kazandırılması uzun zaman almıştır. Danimarkalı Türkolog Vilhelm Thomsen 1893 yılında kitabelerin dilini çözmüş, 1896 yılında da kitabeleri yayımlamıştır. </a:t>
            </a:r>
          </a:p>
        </p:txBody>
      </p:sp>
    </p:spTree>
    <p:extLst>
      <p:ext uri="{BB962C8B-B14F-4D97-AF65-F5344CB8AC3E}">
        <p14:creationId xmlns:p14="http://schemas.microsoft.com/office/powerpoint/2010/main" val="78181520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r>
              <a:rPr lang="tr-TR" sz="1200" dirty="0"/>
              <a:t>“İnim Kül </a:t>
            </a:r>
            <a:r>
              <a:rPr lang="tr-TR" sz="1200" dirty="0" err="1"/>
              <a:t>Tigin</a:t>
            </a:r>
            <a:r>
              <a:rPr lang="tr-TR" sz="1200" dirty="0"/>
              <a:t> </a:t>
            </a:r>
            <a:r>
              <a:rPr lang="tr-TR" sz="1200" dirty="0" err="1"/>
              <a:t>kergek</a:t>
            </a:r>
            <a:r>
              <a:rPr lang="tr-TR" sz="1200" dirty="0"/>
              <a:t> </a:t>
            </a:r>
            <a:r>
              <a:rPr lang="tr-TR" sz="1200" dirty="0" err="1"/>
              <a:t>boldı</a:t>
            </a:r>
            <a:r>
              <a:rPr lang="tr-TR" sz="1200" dirty="0"/>
              <a:t>. Özüm sakındım. </a:t>
            </a:r>
            <a:r>
              <a:rPr lang="tr-TR" sz="1200" dirty="0" err="1"/>
              <a:t>Körür</a:t>
            </a:r>
            <a:r>
              <a:rPr lang="tr-TR" sz="1200" dirty="0"/>
              <a:t> közüm </a:t>
            </a:r>
            <a:r>
              <a:rPr lang="tr-TR" sz="1200" dirty="0" err="1"/>
              <a:t>körmez</a:t>
            </a:r>
            <a:r>
              <a:rPr lang="tr-TR" sz="1200" dirty="0"/>
              <a:t> </a:t>
            </a:r>
            <a:r>
              <a:rPr lang="tr-TR" sz="1200" dirty="0" err="1"/>
              <a:t>teg</a:t>
            </a:r>
            <a:r>
              <a:rPr lang="tr-TR" sz="1200" dirty="0"/>
              <a:t>, bilir </a:t>
            </a:r>
            <a:r>
              <a:rPr lang="tr-TR" sz="1200" dirty="0" err="1"/>
              <a:t>biligim</a:t>
            </a:r>
            <a:r>
              <a:rPr lang="tr-TR" sz="1200" dirty="0"/>
              <a:t> bilmez </a:t>
            </a:r>
            <a:r>
              <a:rPr lang="tr-TR" sz="1200" dirty="0" err="1"/>
              <a:t>teg</a:t>
            </a:r>
            <a:r>
              <a:rPr lang="tr-TR" sz="1200" dirty="0"/>
              <a:t> </a:t>
            </a:r>
            <a:r>
              <a:rPr lang="tr-TR" sz="1200" dirty="0" err="1"/>
              <a:t>boldı</a:t>
            </a:r>
            <a:r>
              <a:rPr lang="tr-TR" sz="1200" dirty="0"/>
              <a:t>. Özüm sakındım. Öd </a:t>
            </a:r>
            <a:r>
              <a:rPr lang="tr-TR" sz="1200" dirty="0" err="1"/>
              <a:t>Tengri</a:t>
            </a:r>
            <a:r>
              <a:rPr lang="tr-TR" sz="1200" dirty="0"/>
              <a:t> yaşar. Kişi </a:t>
            </a:r>
            <a:r>
              <a:rPr lang="tr-TR" sz="1200" dirty="0" err="1"/>
              <a:t>oglı</a:t>
            </a:r>
            <a:r>
              <a:rPr lang="tr-TR" sz="1200" dirty="0"/>
              <a:t> kop </a:t>
            </a:r>
            <a:r>
              <a:rPr lang="tr-TR" sz="1200" dirty="0" err="1"/>
              <a:t>ölgeli</a:t>
            </a:r>
            <a:r>
              <a:rPr lang="tr-TR" sz="1200" dirty="0"/>
              <a:t> </a:t>
            </a:r>
            <a:r>
              <a:rPr lang="tr-TR" sz="1200" dirty="0" err="1"/>
              <a:t>törümiş</a:t>
            </a:r>
            <a:r>
              <a:rPr lang="tr-TR" sz="1200" dirty="0"/>
              <a:t>. </a:t>
            </a:r>
            <a:r>
              <a:rPr lang="tr-TR" sz="1200" dirty="0" err="1"/>
              <a:t>Ança</a:t>
            </a:r>
            <a:r>
              <a:rPr lang="tr-TR" sz="1200" dirty="0"/>
              <a:t> sakındım.”</a:t>
            </a:r>
          </a:p>
        </p:txBody>
      </p:sp>
      <p:sp>
        <p:nvSpPr>
          <p:cNvPr id="7" name="Metin kutusu 6"/>
          <p:cNvSpPr txBox="1"/>
          <p:nvPr/>
        </p:nvSpPr>
        <p:spPr>
          <a:xfrm>
            <a:off x="769355" y="316924"/>
            <a:ext cx="1961517" cy="276999"/>
          </a:xfrm>
          <a:prstGeom prst="rect">
            <a:avLst/>
          </a:prstGeom>
          <a:noFill/>
        </p:spPr>
        <p:txBody>
          <a:bodyPr wrap="square" rtlCol="0">
            <a:spAutoFit/>
          </a:bodyPr>
          <a:lstStyle/>
          <a:p>
            <a:r>
              <a:rPr lang="tr-TR" sz="1200" b="1" dirty="0"/>
              <a:t>Kül </a:t>
            </a:r>
            <a:r>
              <a:rPr lang="tr-TR" sz="1200" b="1" dirty="0" err="1"/>
              <a:t>Tigin</a:t>
            </a:r>
            <a:r>
              <a:rPr lang="tr-TR" sz="1200" b="1" dirty="0"/>
              <a:t> Anıtı’ndan örnek:</a:t>
            </a:r>
          </a:p>
        </p:txBody>
      </p:sp>
    </p:spTree>
    <p:extLst>
      <p:ext uri="{BB962C8B-B14F-4D97-AF65-F5344CB8AC3E}">
        <p14:creationId xmlns:p14="http://schemas.microsoft.com/office/powerpoint/2010/main" val="1471671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smtClean="0"/>
              <a:t>Küçük </a:t>
            </a:r>
            <a:r>
              <a:rPr lang="tr-TR" sz="1200" dirty="0"/>
              <a:t>kardeşim Kül </a:t>
            </a:r>
            <a:r>
              <a:rPr lang="tr-TR" sz="1200" dirty="0" err="1"/>
              <a:t>Tigin</a:t>
            </a:r>
            <a:r>
              <a:rPr lang="tr-TR" sz="1200" dirty="0"/>
              <a:t> vefat etti. Kendim düşünceye daldım. Görür gözüm görmez gibi, bilir aklım bilmez gibi oldu. Kendim düşünceye daldım. Zamanı Tanrı yaşar. İnsanoğlu hep ölmek için türemiş. Öylece düşünceye daldım</a:t>
            </a:r>
            <a:r>
              <a:rPr lang="tr-TR" sz="1200" dirty="0" smtClean="0"/>
              <a:t>.</a:t>
            </a:r>
            <a:endParaRPr lang="tr-TR" sz="1200" dirty="0"/>
          </a:p>
        </p:txBody>
      </p:sp>
      <p:sp>
        <p:nvSpPr>
          <p:cNvPr id="7" name="Metin kutusu 6"/>
          <p:cNvSpPr txBox="1"/>
          <p:nvPr/>
        </p:nvSpPr>
        <p:spPr>
          <a:xfrm>
            <a:off x="769355" y="316924"/>
            <a:ext cx="1961517" cy="276999"/>
          </a:xfrm>
          <a:prstGeom prst="rect">
            <a:avLst/>
          </a:prstGeom>
          <a:noFill/>
        </p:spPr>
        <p:txBody>
          <a:bodyPr wrap="square" rtlCol="0">
            <a:spAutoFit/>
          </a:bodyPr>
          <a:lstStyle/>
          <a:p>
            <a:r>
              <a:rPr lang="tr-TR" sz="1200" b="1" dirty="0" smtClean="0"/>
              <a:t>Türkçesi :</a:t>
            </a:r>
            <a:endParaRPr lang="tr-TR" sz="1200" b="1" dirty="0"/>
          </a:p>
        </p:txBody>
      </p:sp>
    </p:spTree>
    <p:extLst>
      <p:ext uri="{BB962C8B-B14F-4D97-AF65-F5344CB8AC3E}">
        <p14:creationId xmlns:p14="http://schemas.microsoft.com/office/powerpoint/2010/main" val="41047471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569660"/>
          </a:xfrm>
          <a:prstGeom prst="rect">
            <a:avLst/>
          </a:prstGeom>
        </p:spPr>
        <p:txBody>
          <a:bodyPr wrap="square">
            <a:spAutoFit/>
          </a:bodyPr>
          <a:lstStyle/>
          <a:p>
            <a:pPr algn="just"/>
            <a:r>
              <a:rPr lang="tr-TR" sz="1200" dirty="0"/>
              <a:t>Uygurca, Göktürk Devleti’nden sonra yerleşik hayata geçen Uygur Türkleri </a:t>
            </a:r>
            <a:r>
              <a:rPr lang="tr-TR" sz="1200" dirty="0" smtClean="0"/>
              <a:t>tarafından kullanılan </a:t>
            </a:r>
            <a:r>
              <a:rPr lang="tr-TR" sz="1200" dirty="0"/>
              <a:t>dildir. 763 yılında </a:t>
            </a:r>
            <a:r>
              <a:rPr lang="tr-TR" sz="1200" dirty="0" err="1"/>
              <a:t>Bögü</a:t>
            </a:r>
            <a:r>
              <a:rPr lang="tr-TR" sz="1200" dirty="0"/>
              <a:t> Kağan’ın </a:t>
            </a:r>
            <a:r>
              <a:rPr lang="tr-TR" sz="1200" dirty="0" err="1"/>
              <a:t>Maniheizmi</a:t>
            </a:r>
            <a:r>
              <a:rPr lang="tr-TR" sz="1200" dirty="0"/>
              <a:t> devlet dini olarak kabul etmesinin ardından Türkler yerleşik hayata geçmeye başlamış ve yeni dinin gereklerini yerine getirmek için Mani alfabesiyle dini eserler yazmışlardır. </a:t>
            </a:r>
          </a:p>
        </p:txBody>
      </p:sp>
      <p:sp>
        <p:nvSpPr>
          <p:cNvPr id="5" name="Metin kutusu 4"/>
          <p:cNvSpPr txBox="1"/>
          <p:nvPr/>
        </p:nvSpPr>
        <p:spPr>
          <a:xfrm>
            <a:off x="769355" y="316924"/>
            <a:ext cx="160147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1200" dirty="0"/>
              <a:t>b</a:t>
            </a:r>
            <a:r>
              <a:rPr lang="tr-TR" sz="1200" dirty="0" smtClean="0"/>
              <a:t>) </a:t>
            </a:r>
            <a:r>
              <a:rPr lang="tr-TR" sz="1200" dirty="0"/>
              <a:t>Uygur </a:t>
            </a:r>
            <a:r>
              <a:rPr lang="tr-TR" sz="1200" dirty="0" smtClean="0"/>
              <a:t>Türkçesi</a:t>
            </a:r>
            <a:endParaRPr lang="tr-TR" sz="1200" dirty="0"/>
          </a:p>
        </p:txBody>
      </p:sp>
    </p:spTree>
    <p:extLst>
      <p:ext uri="{BB962C8B-B14F-4D97-AF65-F5344CB8AC3E}">
        <p14:creationId xmlns:p14="http://schemas.microsoft.com/office/powerpoint/2010/main" val="362619404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Uygurlar bu alfabeden sonra Uygur alfabesini kullanmışlardır. Uygurların </a:t>
            </a:r>
            <a:r>
              <a:rPr lang="tr-TR" sz="1200" dirty="0" err="1"/>
              <a:t>maniheist</a:t>
            </a:r>
            <a:r>
              <a:rPr lang="tr-TR" sz="1200" dirty="0"/>
              <a:t> çevrede yazdıkları eserler arasında öyküler, dinî metinler, Mani manastırı yönetmeliği, dualar ve </a:t>
            </a:r>
            <a:r>
              <a:rPr lang="tr-TR" sz="1200" dirty="0" err="1"/>
              <a:t>ilâhiler</a:t>
            </a:r>
            <a:r>
              <a:rPr lang="tr-TR" sz="1200" dirty="0"/>
              <a:t> sayılabilir.</a:t>
            </a:r>
          </a:p>
        </p:txBody>
      </p:sp>
    </p:spTree>
    <p:extLst>
      <p:ext uri="{BB962C8B-B14F-4D97-AF65-F5344CB8AC3E}">
        <p14:creationId xmlns:p14="http://schemas.microsoft.com/office/powerpoint/2010/main" val="13600304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algn="just"/>
            <a:r>
              <a:rPr lang="tr-TR" sz="1200" dirty="0"/>
              <a:t>840 yılında Kırgızların saldırısından sonra Uygurlar, Doğu Türkistan’da tarım bölgesine yerleşerek yeni bir devlet kurmuşlardır. Bu bölgede Budizm yaygın olduğu için Uygurca eserlerin çoğu Budist metinlerin çevirileridir. Budist Uygurların meydana getirdikleri eserleri ü</a:t>
            </a:r>
            <a:r>
              <a:rPr lang="tr-TR" sz="1200" dirty="0" smtClean="0"/>
              <a:t>ç </a:t>
            </a:r>
            <a:r>
              <a:rPr lang="tr-TR" sz="1200" dirty="0"/>
              <a:t>grupta toplayabiliriz:</a:t>
            </a:r>
          </a:p>
        </p:txBody>
      </p:sp>
    </p:spTree>
    <p:extLst>
      <p:ext uri="{BB962C8B-B14F-4D97-AF65-F5344CB8AC3E}">
        <p14:creationId xmlns:p14="http://schemas.microsoft.com/office/powerpoint/2010/main" val="21945769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marL="171450" lvl="0" indent="-171450" algn="just">
              <a:buFont typeface="Wingdings" pitchFamily="2" charset="2"/>
              <a:buChar char="Ø"/>
            </a:pPr>
            <a:r>
              <a:rPr lang="tr-TR" sz="1200" b="1" dirty="0" err="1"/>
              <a:t>Sutralar</a:t>
            </a:r>
            <a:r>
              <a:rPr lang="tr-TR" sz="1200" dirty="0"/>
              <a:t>: </a:t>
            </a:r>
            <a:r>
              <a:rPr lang="tr-TR" sz="1200" dirty="0" smtClean="0"/>
              <a:t>Budaların </a:t>
            </a:r>
            <a:r>
              <a:rPr lang="tr-TR" sz="1200" dirty="0"/>
              <a:t>verdikleri bütün vaazların bir araya toplandığı eserlerdir. </a:t>
            </a:r>
            <a:r>
              <a:rPr lang="tr-TR" sz="1200" u="sng" dirty="0"/>
              <a:t>Sekiz </a:t>
            </a:r>
            <a:r>
              <a:rPr lang="tr-TR" sz="1200" u="sng" dirty="0" err="1"/>
              <a:t>Yükmek</a:t>
            </a:r>
            <a:r>
              <a:rPr lang="tr-TR" sz="1200" u="sng" dirty="0"/>
              <a:t> (Sekiz Yığın), </a:t>
            </a:r>
            <a:r>
              <a:rPr lang="tr-TR" sz="1200" u="sng" dirty="0" err="1"/>
              <a:t>Altun</a:t>
            </a:r>
            <a:r>
              <a:rPr lang="tr-TR" sz="1200" u="sng" dirty="0"/>
              <a:t> </a:t>
            </a:r>
            <a:r>
              <a:rPr lang="tr-TR" sz="1200" u="sng" dirty="0" err="1"/>
              <a:t>Yaruk</a:t>
            </a:r>
            <a:r>
              <a:rPr lang="tr-TR" sz="1200" u="sng" dirty="0"/>
              <a:t> (Altın Işık) </a:t>
            </a:r>
            <a:r>
              <a:rPr lang="tr-TR" sz="1200" dirty="0"/>
              <a:t>en önemlilerindendir.</a:t>
            </a:r>
          </a:p>
          <a:p>
            <a:pPr marL="171450" lvl="0" indent="-171450" algn="just">
              <a:buFont typeface="Wingdings" pitchFamily="2" charset="2"/>
              <a:buChar char="Ø"/>
            </a:pPr>
            <a:r>
              <a:rPr lang="tr-TR" sz="1200" b="1" dirty="0" err="1"/>
              <a:t>Vinayalar</a:t>
            </a:r>
            <a:r>
              <a:rPr lang="tr-TR" sz="1200" dirty="0"/>
              <a:t>: Buda ve Budist rahiplerin hayatını düzenleyen kuralların yer aldığı eserlerdir</a:t>
            </a:r>
            <a:r>
              <a:rPr lang="tr-TR" sz="1200" i="1" dirty="0"/>
              <a:t>.</a:t>
            </a:r>
            <a:endParaRPr lang="tr-TR" sz="1200" dirty="0"/>
          </a:p>
        </p:txBody>
      </p:sp>
    </p:spTree>
    <p:extLst>
      <p:ext uri="{BB962C8B-B14F-4D97-AF65-F5344CB8AC3E}">
        <p14:creationId xmlns:p14="http://schemas.microsoft.com/office/powerpoint/2010/main" val="494388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754326"/>
          </a:xfrm>
          <a:prstGeom prst="rect">
            <a:avLst/>
          </a:prstGeom>
        </p:spPr>
        <p:txBody>
          <a:bodyPr wrap="square">
            <a:spAutoFit/>
          </a:bodyPr>
          <a:lstStyle/>
          <a:p>
            <a:pPr algn="just"/>
            <a:r>
              <a:rPr lang="tr-TR" sz="1200" dirty="0"/>
              <a:t>Dilde bulunan her yapı, daha önceki dönemlerde meydana gelmiş bir gelişimin sonucudur. En eski kaynakların dahi bir geçmişinin olması kaçınılmazdır. Türk yazı dilinin elde bulunan ilk önemli örnekleri Eski Türkçe Orhun Yazıtları metinleridir. Fakat araştırmalar bu metinlerin de aslında Türk yazı dilinin ilk örnekleri olmadığını işaret etmektedir. </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11535906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marL="171450" lvl="0" indent="-171450" algn="just">
              <a:buFont typeface="Wingdings" pitchFamily="2" charset="2"/>
              <a:buChar char="Ø"/>
            </a:pPr>
            <a:r>
              <a:rPr lang="tr-TR" sz="1200" b="1" dirty="0" err="1"/>
              <a:t>Abhidarmalar</a:t>
            </a:r>
            <a:r>
              <a:rPr lang="tr-TR" sz="1200" dirty="0"/>
              <a:t>: Herhangi bir dinî-felsefî konunun açıklanması için yazılmış </a:t>
            </a:r>
            <a:r>
              <a:rPr lang="tr-TR" sz="1200" dirty="0" err="1" smtClean="0"/>
              <a:t>serlerdir.Bunlardan</a:t>
            </a:r>
            <a:r>
              <a:rPr lang="tr-TR" sz="1200" dirty="0" smtClean="0"/>
              <a:t> </a:t>
            </a:r>
            <a:r>
              <a:rPr lang="tr-TR" sz="1200" dirty="0"/>
              <a:t>başka </a:t>
            </a:r>
            <a:r>
              <a:rPr lang="tr-TR" sz="1200" u="sng" dirty="0"/>
              <a:t>Irk </a:t>
            </a:r>
            <a:r>
              <a:rPr lang="tr-TR" sz="1200" u="sng" dirty="0" err="1"/>
              <a:t>Bitig</a:t>
            </a:r>
            <a:r>
              <a:rPr lang="tr-TR" sz="1200" u="sng" dirty="0"/>
              <a:t> (fal kitabı), Üç </a:t>
            </a:r>
            <a:r>
              <a:rPr lang="tr-TR" sz="1200" u="sng" dirty="0" err="1"/>
              <a:t>İtigsizler</a:t>
            </a:r>
            <a:r>
              <a:rPr lang="tr-TR" sz="1200" u="sng" dirty="0"/>
              <a:t>, </a:t>
            </a:r>
            <a:r>
              <a:rPr lang="tr-TR" sz="1200" u="sng" dirty="0" err="1"/>
              <a:t>Kalyanamkara</a:t>
            </a:r>
            <a:r>
              <a:rPr lang="tr-TR" sz="1200" u="sng" dirty="0"/>
              <a:t> ve </a:t>
            </a:r>
            <a:r>
              <a:rPr lang="tr-TR" sz="1200" u="sng" dirty="0" err="1"/>
              <a:t>Papamkara</a:t>
            </a:r>
            <a:r>
              <a:rPr lang="tr-TR" sz="1200" u="sng" dirty="0"/>
              <a:t> Hikâyesi</a:t>
            </a:r>
            <a:r>
              <a:rPr lang="tr-TR" sz="1200" dirty="0"/>
              <a:t> gibi eserler de Uygur Türkçesi ile yazılmış önemli eserler arasındadır.  </a:t>
            </a:r>
          </a:p>
        </p:txBody>
      </p:sp>
    </p:spTree>
    <p:extLst>
      <p:ext uri="{BB962C8B-B14F-4D97-AF65-F5344CB8AC3E}">
        <p14:creationId xmlns:p14="http://schemas.microsoft.com/office/powerpoint/2010/main" val="220419647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569660"/>
          </a:xfrm>
          <a:prstGeom prst="rect">
            <a:avLst/>
          </a:prstGeom>
        </p:spPr>
        <p:txBody>
          <a:bodyPr wrap="square">
            <a:spAutoFit/>
          </a:bodyPr>
          <a:lstStyle/>
          <a:p>
            <a:pPr algn="just"/>
            <a:r>
              <a:rPr lang="tr-TR" sz="1200" dirty="0"/>
              <a:t>Eski Türkçenin Uygur devresinin yanı sıra ayrı bir coğrafi bölgede, İslâm medeniyeti etkisi altında gelişen Türk yazı diline Orta Türkçe dönemi denir. Çeşitli aşamalardan oluşan kuramsal bir dönemdir. Orta Türkçe dönemi, en az üç yazı dili ve bu yazı dillerinin çeşitli </a:t>
            </a:r>
            <a:r>
              <a:rPr lang="tr-TR" sz="1200" dirty="0" smtClean="0"/>
              <a:t>dallanmalarıyla değerlendirilebilir.  Orta Türkçenin </a:t>
            </a:r>
            <a:r>
              <a:rPr lang="tr-TR" sz="1200" dirty="0"/>
              <a:t>ilk aşaması </a:t>
            </a:r>
            <a:r>
              <a:rPr lang="tr-TR" sz="1200" dirty="0" err="1"/>
              <a:t>Karahanlıca’dır</a:t>
            </a:r>
            <a:r>
              <a:rPr lang="tr-TR" sz="1200" dirty="0"/>
              <a:t>.</a:t>
            </a:r>
          </a:p>
        </p:txBody>
      </p:sp>
      <p:sp>
        <p:nvSpPr>
          <p:cNvPr id="5" name="Metin kutusu 4"/>
          <p:cNvSpPr txBox="1"/>
          <p:nvPr/>
        </p:nvSpPr>
        <p:spPr>
          <a:xfrm>
            <a:off x="769355" y="316924"/>
            <a:ext cx="196151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a:t>4</a:t>
            </a:r>
            <a:r>
              <a:rPr lang="tr-TR" sz="1200" b="1" dirty="0" smtClean="0"/>
              <a:t>) </a:t>
            </a:r>
            <a:r>
              <a:rPr lang="tr-TR" sz="1200" b="1" dirty="0"/>
              <a:t>ORTA TÜRKÇE (11-15. yy)</a:t>
            </a:r>
            <a:endParaRPr lang="tr-TR" sz="1200" dirty="0"/>
          </a:p>
        </p:txBody>
      </p:sp>
    </p:spTree>
    <p:extLst>
      <p:ext uri="{BB962C8B-B14F-4D97-AF65-F5344CB8AC3E}">
        <p14:creationId xmlns:p14="http://schemas.microsoft.com/office/powerpoint/2010/main" val="134693247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Esas olarak Arap alfabesiyle yazılmış ilk </a:t>
            </a:r>
            <a:r>
              <a:rPr lang="tr-TR" sz="1200" dirty="0" err="1"/>
              <a:t>İslâmi</a:t>
            </a:r>
            <a:r>
              <a:rPr lang="tr-TR" sz="1200" dirty="0"/>
              <a:t> Türk yazı dilidir. Eski</a:t>
            </a:r>
            <a:r>
              <a:rPr lang="tr-TR" sz="1200" b="1" dirty="0"/>
              <a:t> </a:t>
            </a:r>
            <a:r>
              <a:rPr lang="tr-TR" sz="1200" dirty="0"/>
              <a:t>Türkçe döneminin sonu ile Orta Türkçe döneminin başında Türklerin İslâm dinini kitleler halinde kabul etmesi, yeni bir sürecin başlangıcı olmuştur.</a:t>
            </a:r>
            <a:r>
              <a:rPr lang="tr-TR" sz="1200" b="1" dirty="0"/>
              <a:t> </a:t>
            </a:r>
            <a:endParaRPr lang="tr-TR" sz="1200" dirty="0"/>
          </a:p>
        </p:txBody>
      </p:sp>
      <p:sp>
        <p:nvSpPr>
          <p:cNvPr id="5" name="Metin kutusu 4"/>
          <p:cNvSpPr txBox="1"/>
          <p:nvPr/>
        </p:nvSpPr>
        <p:spPr>
          <a:xfrm>
            <a:off x="769356" y="316924"/>
            <a:ext cx="2897620"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smtClean="0"/>
              <a:t>a) </a:t>
            </a:r>
            <a:r>
              <a:rPr lang="tr-TR" sz="1200" dirty="0" err="1"/>
              <a:t>Karahanlı</a:t>
            </a:r>
            <a:r>
              <a:rPr lang="tr-TR" sz="1200" dirty="0"/>
              <a:t> (</a:t>
            </a:r>
            <a:r>
              <a:rPr lang="tr-TR" sz="1200" dirty="0" err="1"/>
              <a:t>Hâkâniye</a:t>
            </a:r>
            <a:r>
              <a:rPr lang="tr-TR" sz="1200" dirty="0"/>
              <a:t>) Türkçesi (11- 13.yy)</a:t>
            </a:r>
          </a:p>
        </p:txBody>
      </p:sp>
    </p:spTree>
    <p:extLst>
      <p:ext uri="{BB962C8B-B14F-4D97-AF65-F5344CB8AC3E}">
        <p14:creationId xmlns:p14="http://schemas.microsoft.com/office/powerpoint/2010/main" val="426404809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Bu yeni süreç dile de sirayet etmiş ve Türkçe, zamanla Arap ve Fars dillerinin etkisi altında kalmaya başlamıştır. </a:t>
            </a:r>
            <a:r>
              <a:rPr lang="tr-TR" sz="1200" dirty="0" err="1"/>
              <a:t>Karahanlıların</a:t>
            </a:r>
            <a:r>
              <a:rPr lang="tr-TR" sz="1200" dirty="0"/>
              <a:t> İslâm dinini kabul etmelerinin ardından, başkent </a:t>
            </a:r>
            <a:r>
              <a:rPr lang="tr-TR" sz="1200" dirty="0" err="1"/>
              <a:t>Kaşgar</a:t>
            </a:r>
            <a:r>
              <a:rPr lang="tr-TR" sz="1200" dirty="0"/>
              <a:t> önemli bir kültür merkezi haline gelmiştir. </a:t>
            </a:r>
          </a:p>
        </p:txBody>
      </p:sp>
      <p:sp>
        <p:nvSpPr>
          <p:cNvPr id="6" name="Metin kutusu 5"/>
          <p:cNvSpPr txBox="1"/>
          <p:nvPr/>
        </p:nvSpPr>
        <p:spPr>
          <a:xfrm>
            <a:off x="642640" y="316923"/>
            <a:ext cx="3473684"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smtClean="0"/>
              <a:t>a) </a:t>
            </a:r>
            <a:r>
              <a:rPr lang="tr-TR" sz="1200" dirty="0" err="1"/>
              <a:t>Karahanlı</a:t>
            </a:r>
            <a:r>
              <a:rPr lang="tr-TR" sz="1200" dirty="0"/>
              <a:t> (</a:t>
            </a:r>
            <a:r>
              <a:rPr lang="tr-TR" sz="1200" dirty="0" err="1"/>
              <a:t>Hâkâniye</a:t>
            </a:r>
            <a:r>
              <a:rPr lang="tr-TR" sz="1200" dirty="0"/>
              <a:t>) Türkçesi (11- 13.yy)</a:t>
            </a:r>
          </a:p>
        </p:txBody>
      </p:sp>
    </p:spTree>
    <p:extLst>
      <p:ext uri="{BB962C8B-B14F-4D97-AF65-F5344CB8AC3E}">
        <p14:creationId xmlns:p14="http://schemas.microsoft.com/office/powerpoint/2010/main" val="53416749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646331"/>
          </a:xfrm>
          <a:prstGeom prst="rect">
            <a:avLst/>
          </a:prstGeom>
        </p:spPr>
        <p:txBody>
          <a:bodyPr wrap="square">
            <a:spAutoFit/>
          </a:bodyPr>
          <a:lstStyle/>
          <a:p>
            <a:r>
              <a:rPr lang="tr-TR" sz="1200" dirty="0"/>
              <a:t>Bu yeni kültür dairesiyle ilgili ilk yapıtlar da 11. yüzyıldan itibaren görülmeye başlamıştır. Bu eserler arasında en önemlileri şunlardır:</a:t>
            </a:r>
          </a:p>
        </p:txBody>
      </p:sp>
      <p:sp>
        <p:nvSpPr>
          <p:cNvPr id="5" name="Metin kutusu 4"/>
          <p:cNvSpPr txBox="1"/>
          <p:nvPr/>
        </p:nvSpPr>
        <p:spPr>
          <a:xfrm>
            <a:off x="714648" y="330676"/>
            <a:ext cx="3384376"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smtClean="0"/>
              <a:t>a) </a:t>
            </a:r>
            <a:r>
              <a:rPr lang="tr-TR" sz="1200" dirty="0" err="1"/>
              <a:t>Karahanlı</a:t>
            </a:r>
            <a:r>
              <a:rPr lang="tr-TR" sz="1200" dirty="0"/>
              <a:t> (</a:t>
            </a:r>
            <a:r>
              <a:rPr lang="tr-TR" sz="1200" dirty="0" err="1"/>
              <a:t>Hâkâniye</a:t>
            </a:r>
            <a:r>
              <a:rPr lang="tr-TR" sz="1200" dirty="0"/>
              <a:t>) Türkçesi (11- 13.yy)</a:t>
            </a:r>
          </a:p>
        </p:txBody>
      </p:sp>
    </p:spTree>
    <p:extLst>
      <p:ext uri="{BB962C8B-B14F-4D97-AF65-F5344CB8AC3E}">
        <p14:creationId xmlns:p14="http://schemas.microsoft.com/office/powerpoint/2010/main" val="343018609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569660"/>
          </a:xfrm>
          <a:prstGeom prst="rect">
            <a:avLst/>
          </a:prstGeom>
        </p:spPr>
        <p:txBody>
          <a:bodyPr wrap="square">
            <a:spAutoFit/>
          </a:bodyPr>
          <a:lstStyle/>
          <a:p>
            <a:pPr algn="just"/>
            <a:r>
              <a:rPr lang="tr-TR" sz="1200" dirty="0"/>
              <a:t>Yusuf Has </a:t>
            </a:r>
            <a:r>
              <a:rPr lang="tr-TR" sz="1200" dirty="0" err="1"/>
              <a:t>Hâcib</a:t>
            </a:r>
            <a:r>
              <a:rPr lang="tr-TR" sz="1200" dirty="0"/>
              <a:t>, 1069-1070 yıllarında 6645 beyit olarak yazdığı bu eserinde devlet, adalet, insan ve aklı temsil eden dört sembolik kişiyi birbiriyle konuşturarak insanlara mutlu olmanın yolunu göstermiştir. </a:t>
            </a:r>
            <a:r>
              <a:rPr lang="tr-TR" sz="1200" b="1" dirty="0"/>
              <a:t>Siyasetname</a:t>
            </a:r>
            <a:r>
              <a:rPr lang="tr-TR" sz="1200" dirty="0"/>
              <a:t> niteliğindeki eserde, ideal bireylerden oluşan bir toplum ve devlet göz önünde canlandırılmıştır.</a:t>
            </a:r>
            <a:r>
              <a:rPr lang="tr-TR" sz="1200" b="1" dirty="0"/>
              <a:t> </a:t>
            </a:r>
            <a:endParaRPr lang="tr-TR" sz="1200" dirty="0"/>
          </a:p>
        </p:txBody>
      </p:sp>
      <p:sp>
        <p:nvSpPr>
          <p:cNvPr id="7" name="Metin kutusu 6"/>
          <p:cNvSpPr txBox="1"/>
          <p:nvPr/>
        </p:nvSpPr>
        <p:spPr>
          <a:xfrm>
            <a:off x="858664" y="316924"/>
            <a:ext cx="2664296" cy="276999"/>
          </a:xfrm>
          <a:prstGeom prst="rect">
            <a:avLst/>
          </a:prstGeom>
          <a:noFill/>
        </p:spPr>
        <p:txBody>
          <a:bodyPr wrap="square" rtlCol="0">
            <a:spAutoFit/>
          </a:bodyPr>
          <a:lstStyle/>
          <a:p>
            <a:r>
              <a:rPr lang="tr-TR" sz="1200" b="1" dirty="0"/>
              <a:t>Kutadgu Bilig (Mutluluk Bilgisi):</a:t>
            </a:r>
            <a:endParaRPr lang="tr-TR" sz="1200" dirty="0"/>
          </a:p>
        </p:txBody>
      </p:sp>
    </p:spTree>
    <p:extLst>
      <p:ext uri="{BB962C8B-B14F-4D97-AF65-F5344CB8AC3E}">
        <p14:creationId xmlns:p14="http://schemas.microsoft.com/office/powerpoint/2010/main" val="40214453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Araplara Türkçeyi öğretmek ve Türk dilinin üstünlüğünü göstermek amacıyla Kaşgarlı </a:t>
            </a:r>
            <a:r>
              <a:rPr lang="tr-TR" sz="1200" dirty="0" err="1"/>
              <a:t>Mahmud</a:t>
            </a:r>
            <a:r>
              <a:rPr lang="tr-TR" sz="1200" dirty="0"/>
              <a:t> tarafından 1072’de yazılmaya başlanan 1077’de tamamlanan </a:t>
            </a:r>
            <a:r>
              <a:rPr lang="tr-TR" sz="1200" b="1" dirty="0"/>
              <a:t>Türk dilinin ilk ansiklopedik sözlüğüdür</a:t>
            </a:r>
            <a:r>
              <a:rPr lang="tr-TR" sz="1200" dirty="0"/>
              <a:t>.</a:t>
            </a:r>
          </a:p>
        </p:txBody>
      </p:sp>
      <p:sp>
        <p:nvSpPr>
          <p:cNvPr id="7" name="Metin kutusu 6"/>
          <p:cNvSpPr txBox="1"/>
          <p:nvPr/>
        </p:nvSpPr>
        <p:spPr>
          <a:xfrm>
            <a:off x="769355" y="316924"/>
            <a:ext cx="2249549" cy="276999"/>
          </a:xfrm>
          <a:prstGeom prst="rect">
            <a:avLst/>
          </a:prstGeom>
          <a:noFill/>
        </p:spPr>
        <p:txBody>
          <a:bodyPr wrap="square" rtlCol="0">
            <a:spAutoFit/>
          </a:bodyPr>
          <a:lstStyle/>
          <a:p>
            <a:r>
              <a:rPr lang="tr-TR" sz="1200" b="1" dirty="0" err="1"/>
              <a:t>Divânü</a:t>
            </a:r>
            <a:r>
              <a:rPr lang="tr-TR" sz="1200" b="1" dirty="0"/>
              <a:t> </a:t>
            </a:r>
            <a:r>
              <a:rPr lang="tr-TR" sz="1200" b="1" dirty="0" err="1"/>
              <a:t>Lûgati’t</a:t>
            </a:r>
            <a:r>
              <a:rPr lang="tr-TR" sz="1200" b="1" dirty="0"/>
              <a:t>-Türk:</a:t>
            </a:r>
            <a:endParaRPr lang="tr-TR" sz="1200" dirty="0"/>
          </a:p>
        </p:txBody>
      </p:sp>
    </p:spTree>
    <p:extLst>
      <p:ext uri="{BB962C8B-B14F-4D97-AF65-F5344CB8AC3E}">
        <p14:creationId xmlns:p14="http://schemas.microsoft.com/office/powerpoint/2010/main" val="385573896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Kaşgarlı </a:t>
            </a:r>
            <a:r>
              <a:rPr lang="tr-TR" sz="1200" dirty="0" err="1"/>
              <a:t>Mahmud</a:t>
            </a:r>
            <a:r>
              <a:rPr lang="tr-TR" sz="1200" dirty="0"/>
              <a:t>, Türkçeden </a:t>
            </a:r>
            <a:r>
              <a:rPr lang="tr-TR" sz="1200" dirty="0" err="1"/>
              <a:t>Arapça’ya</a:t>
            </a:r>
            <a:r>
              <a:rPr lang="tr-TR" sz="1200" dirty="0"/>
              <a:t> hazırladığı eserinde madde başı kelimeleri açıklarken derlediği deyimlerden, savlardan (atasözleri), koşuklardan örnekler de vermiştir. Böylelikle </a:t>
            </a:r>
            <a:r>
              <a:rPr lang="tr-TR" sz="1200" b="1" dirty="0"/>
              <a:t>halk edebiyatının ilk ürünleri</a:t>
            </a:r>
            <a:r>
              <a:rPr lang="tr-TR" sz="1200" dirty="0"/>
              <a:t> de bu eserde derlenmiştir.</a:t>
            </a:r>
          </a:p>
        </p:txBody>
      </p:sp>
      <p:sp>
        <p:nvSpPr>
          <p:cNvPr id="7" name="Metin kutusu 6"/>
          <p:cNvSpPr txBox="1"/>
          <p:nvPr/>
        </p:nvSpPr>
        <p:spPr>
          <a:xfrm>
            <a:off x="769355" y="316924"/>
            <a:ext cx="2249549" cy="276999"/>
          </a:xfrm>
          <a:prstGeom prst="rect">
            <a:avLst/>
          </a:prstGeom>
          <a:noFill/>
        </p:spPr>
        <p:txBody>
          <a:bodyPr wrap="square" rtlCol="0">
            <a:spAutoFit/>
          </a:bodyPr>
          <a:lstStyle/>
          <a:p>
            <a:r>
              <a:rPr lang="tr-TR" sz="1200" b="1" dirty="0" err="1"/>
              <a:t>Divânü</a:t>
            </a:r>
            <a:r>
              <a:rPr lang="tr-TR" sz="1200" b="1" dirty="0"/>
              <a:t> </a:t>
            </a:r>
            <a:r>
              <a:rPr lang="tr-TR" sz="1200" b="1" dirty="0" err="1"/>
              <a:t>Lûgati’t</a:t>
            </a:r>
            <a:r>
              <a:rPr lang="tr-TR" sz="1200" b="1" dirty="0"/>
              <a:t>-Türk:</a:t>
            </a:r>
            <a:endParaRPr lang="tr-TR" sz="1200" dirty="0"/>
          </a:p>
        </p:txBody>
      </p:sp>
    </p:spTree>
    <p:extLst>
      <p:ext uri="{BB962C8B-B14F-4D97-AF65-F5344CB8AC3E}">
        <p14:creationId xmlns:p14="http://schemas.microsoft.com/office/powerpoint/2010/main" val="404918442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Ayrıca eserde satır aralarında dilin kuralları ve yapısıyla ilgili bilgiler bulmak mümkündür. Bu özelliğiyle de </a:t>
            </a:r>
            <a:r>
              <a:rPr lang="tr-TR" sz="1200" b="1" dirty="0"/>
              <a:t>Türk dilinin ilk</a:t>
            </a:r>
            <a:r>
              <a:rPr lang="tr-TR" sz="1200" dirty="0"/>
              <a:t> </a:t>
            </a:r>
            <a:r>
              <a:rPr lang="tr-TR" sz="1200" b="1" dirty="0"/>
              <a:t>gramer kitabı</a:t>
            </a:r>
            <a:r>
              <a:rPr lang="tr-TR" sz="1200" dirty="0"/>
              <a:t> sayılabilir. Ayrıca Kaşgarlı </a:t>
            </a:r>
            <a:r>
              <a:rPr lang="tr-TR" sz="1200" dirty="0" err="1"/>
              <a:t>Mahmud</a:t>
            </a:r>
            <a:r>
              <a:rPr lang="tr-TR" sz="1200" dirty="0"/>
              <a:t> bu çalışmada bir de </a:t>
            </a:r>
            <a:r>
              <a:rPr lang="tr-TR" sz="1200" b="1" dirty="0"/>
              <a:t>ilk dünya haritası</a:t>
            </a:r>
            <a:r>
              <a:rPr lang="tr-TR" sz="1200" dirty="0"/>
              <a:t> çizimine yer vermiştir.</a:t>
            </a:r>
          </a:p>
        </p:txBody>
      </p:sp>
      <p:sp>
        <p:nvSpPr>
          <p:cNvPr id="7" name="Metin kutusu 6"/>
          <p:cNvSpPr txBox="1"/>
          <p:nvPr/>
        </p:nvSpPr>
        <p:spPr>
          <a:xfrm>
            <a:off x="769355" y="316924"/>
            <a:ext cx="2249549" cy="276999"/>
          </a:xfrm>
          <a:prstGeom prst="rect">
            <a:avLst/>
          </a:prstGeom>
          <a:noFill/>
        </p:spPr>
        <p:txBody>
          <a:bodyPr wrap="square" rtlCol="0">
            <a:spAutoFit/>
          </a:bodyPr>
          <a:lstStyle/>
          <a:p>
            <a:r>
              <a:rPr lang="tr-TR" sz="1200" b="1" dirty="0" err="1"/>
              <a:t>Divânü</a:t>
            </a:r>
            <a:r>
              <a:rPr lang="tr-TR" sz="1200" b="1" dirty="0"/>
              <a:t> </a:t>
            </a:r>
            <a:r>
              <a:rPr lang="tr-TR" sz="1200" b="1" dirty="0" err="1"/>
              <a:t>Lûgati’t</a:t>
            </a:r>
            <a:r>
              <a:rPr lang="tr-TR" sz="1200" b="1" dirty="0"/>
              <a:t>-Türk:</a:t>
            </a:r>
            <a:endParaRPr lang="tr-TR" sz="1200" dirty="0"/>
          </a:p>
        </p:txBody>
      </p:sp>
    </p:spTree>
    <p:extLst>
      <p:ext uri="{BB962C8B-B14F-4D97-AF65-F5344CB8AC3E}">
        <p14:creationId xmlns:p14="http://schemas.microsoft.com/office/powerpoint/2010/main" val="213362023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384995"/>
          </a:xfrm>
          <a:prstGeom prst="rect">
            <a:avLst/>
          </a:prstGeom>
        </p:spPr>
        <p:txBody>
          <a:bodyPr wrap="square">
            <a:spAutoFit/>
          </a:bodyPr>
          <a:lstStyle/>
          <a:p>
            <a:pPr algn="just"/>
            <a:r>
              <a:rPr lang="tr-TR" sz="1200" dirty="0"/>
              <a:t>Edip Ahmet </a:t>
            </a:r>
            <a:r>
              <a:rPr lang="tr-TR" sz="1200" dirty="0" err="1"/>
              <a:t>Yükneki</a:t>
            </a:r>
            <a:r>
              <a:rPr lang="tr-TR" sz="1200" dirty="0"/>
              <a:t> tarafından 12. yüzyılda yazıldığı tahmin edilen eser dinî ve tasavvufî konuları içerir. Eserde, iyi bir insan olmanın yolları çeşitli hadis ve ayetlerle açıklanmıştır. Bilginin yararı, cahilliğin zararı, dili tutmanın önemi, alçakgönüllülüğün güzelliği, kibrin kötülüğü gibi konulara yer verilmiştir.</a:t>
            </a:r>
          </a:p>
        </p:txBody>
      </p:sp>
      <p:sp>
        <p:nvSpPr>
          <p:cNvPr id="7" name="Metin kutusu 6"/>
          <p:cNvSpPr txBox="1"/>
          <p:nvPr/>
        </p:nvSpPr>
        <p:spPr>
          <a:xfrm>
            <a:off x="642640" y="276906"/>
            <a:ext cx="3041637" cy="276999"/>
          </a:xfrm>
          <a:prstGeom prst="rect">
            <a:avLst/>
          </a:prstGeom>
          <a:noFill/>
        </p:spPr>
        <p:txBody>
          <a:bodyPr wrap="square" rtlCol="0">
            <a:spAutoFit/>
          </a:bodyPr>
          <a:lstStyle/>
          <a:p>
            <a:r>
              <a:rPr lang="tr-TR" sz="1200" b="1" dirty="0" err="1"/>
              <a:t>Atabetül</a:t>
            </a:r>
            <a:r>
              <a:rPr lang="tr-TR" sz="1200" b="1" dirty="0"/>
              <a:t>’-</a:t>
            </a:r>
            <a:r>
              <a:rPr lang="tr-TR" sz="1200" b="1" dirty="0" err="1"/>
              <a:t>Hakayık</a:t>
            </a:r>
            <a:r>
              <a:rPr lang="tr-TR" sz="1200" b="1" dirty="0"/>
              <a:t> (Gerçeklerin Eşiği):</a:t>
            </a:r>
            <a:endParaRPr lang="tr-TR" sz="1200" dirty="0"/>
          </a:p>
        </p:txBody>
      </p:sp>
    </p:spTree>
    <p:extLst>
      <p:ext uri="{BB962C8B-B14F-4D97-AF65-F5344CB8AC3E}">
        <p14:creationId xmlns:p14="http://schemas.microsoft.com/office/powerpoint/2010/main" val="30862832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200329"/>
          </a:xfrm>
          <a:prstGeom prst="rect">
            <a:avLst/>
          </a:prstGeom>
        </p:spPr>
        <p:txBody>
          <a:bodyPr wrap="square">
            <a:spAutoFit/>
          </a:bodyPr>
          <a:lstStyle/>
          <a:p>
            <a:pPr algn="just"/>
            <a:r>
              <a:rPr lang="tr-TR" sz="1200" dirty="0"/>
              <a:t>Çünkü Orhun </a:t>
            </a:r>
            <a:r>
              <a:rPr lang="tr-TR" sz="1200" dirty="0" err="1"/>
              <a:t>Yazıtları’ndaki</a:t>
            </a:r>
            <a:r>
              <a:rPr lang="tr-TR" sz="1200" dirty="0"/>
              <a:t> dil yeni oluşmuş bir yazı dili örneği değildir. Orhun </a:t>
            </a:r>
            <a:r>
              <a:rPr lang="tr-TR" sz="1200" dirty="0" err="1"/>
              <a:t>Yazıtları’ndaki</a:t>
            </a:r>
            <a:r>
              <a:rPr lang="tr-TR" sz="1200" dirty="0"/>
              <a:t> gelişmiş ve işlek anlatım biçimleri, soyut ve somut kavramların varlığı Eski Türkçenin yazı dili olma tarihini en az beş yüz yıl daha geriye götürür. </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pic>
        <p:nvPicPr>
          <p:cNvPr id="2050" name="Picture 2" descr="C:\Users\can\Desktop\image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0051" y="741486"/>
            <a:ext cx="522437" cy="76118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spTree>
    <p:extLst>
      <p:ext uri="{BB962C8B-B14F-4D97-AF65-F5344CB8AC3E}">
        <p14:creationId xmlns:p14="http://schemas.microsoft.com/office/powerpoint/2010/main" val="388700908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Hoca Ahmet </a:t>
            </a:r>
            <a:r>
              <a:rPr lang="tr-TR" sz="1200" dirty="0" err="1"/>
              <a:t>Yesevî’nin</a:t>
            </a:r>
            <a:r>
              <a:rPr lang="tr-TR" sz="1200" dirty="0"/>
              <a:t> şiirlerine hikmet,  bu şiirlerin toplandığı esere de Divan-ı Hikmet denir. Ahmet </a:t>
            </a:r>
            <a:r>
              <a:rPr lang="tr-TR" sz="1200" dirty="0" err="1"/>
              <a:t>Yesevi</a:t>
            </a:r>
            <a:r>
              <a:rPr lang="tr-TR" sz="1200" dirty="0"/>
              <a:t> Türklerin </a:t>
            </a:r>
            <a:r>
              <a:rPr lang="tr-TR" sz="1200" dirty="0" err="1"/>
              <a:t>İslâmı</a:t>
            </a:r>
            <a:r>
              <a:rPr lang="tr-TR" sz="1200" dirty="0"/>
              <a:t> daha iyi tanımalarına hizmet etmiş, Hacı Bektaşi Velilerin, Yunus Emrelerin yetişmesine vesile olmuştur.</a:t>
            </a:r>
          </a:p>
        </p:txBody>
      </p:sp>
      <p:sp>
        <p:nvSpPr>
          <p:cNvPr id="7" name="Metin kutusu 6"/>
          <p:cNvSpPr txBox="1"/>
          <p:nvPr/>
        </p:nvSpPr>
        <p:spPr>
          <a:xfrm>
            <a:off x="769355" y="316924"/>
            <a:ext cx="2537581" cy="276999"/>
          </a:xfrm>
          <a:prstGeom prst="rect">
            <a:avLst/>
          </a:prstGeom>
          <a:noFill/>
        </p:spPr>
        <p:txBody>
          <a:bodyPr wrap="square" rtlCol="0">
            <a:spAutoFit/>
          </a:bodyPr>
          <a:lstStyle/>
          <a:p>
            <a:r>
              <a:rPr lang="tr-TR" sz="1200" b="1" dirty="0"/>
              <a:t>Divan-ı Hikmet:</a:t>
            </a:r>
            <a:endParaRPr lang="tr-TR" sz="1200" dirty="0"/>
          </a:p>
        </p:txBody>
      </p:sp>
    </p:spTree>
    <p:extLst>
      <p:ext uri="{BB962C8B-B14F-4D97-AF65-F5344CB8AC3E}">
        <p14:creationId xmlns:p14="http://schemas.microsoft.com/office/powerpoint/2010/main" val="346744121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err="1"/>
              <a:t>Harezm</a:t>
            </a:r>
            <a:r>
              <a:rPr lang="tr-TR" sz="1200" dirty="0"/>
              <a:t> ve </a:t>
            </a:r>
            <a:r>
              <a:rPr lang="tr-TR" sz="1200" dirty="0" err="1"/>
              <a:t>Sirideryanın</a:t>
            </a:r>
            <a:r>
              <a:rPr lang="tr-TR" sz="1200" dirty="0"/>
              <a:t> aşağı bölgelerinde </a:t>
            </a:r>
            <a:r>
              <a:rPr lang="tr-TR" sz="1200" dirty="0" err="1"/>
              <a:t>Karahanlıca’dan</a:t>
            </a:r>
            <a:r>
              <a:rPr lang="tr-TR" sz="1200" dirty="0"/>
              <a:t> meydana gelmiş ancak Oğuz ve Kıpçak özelliklerini barındıran geçiş durumundaki karışık bir Türk lehçesidir. </a:t>
            </a:r>
            <a:r>
              <a:rPr lang="tr-TR" sz="1200" dirty="0" err="1"/>
              <a:t>Harezm</a:t>
            </a:r>
            <a:r>
              <a:rPr lang="tr-TR" sz="1200" dirty="0"/>
              <a:t> Türkçesi ile yazılmış eserler şunlardır:</a:t>
            </a:r>
          </a:p>
        </p:txBody>
      </p:sp>
      <p:sp>
        <p:nvSpPr>
          <p:cNvPr id="5" name="Metin kutusu 4"/>
          <p:cNvSpPr txBox="1"/>
          <p:nvPr/>
        </p:nvSpPr>
        <p:spPr>
          <a:xfrm>
            <a:off x="769356" y="316924"/>
            <a:ext cx="2393564"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b</a:t>
            </a:r>
            <a:r>
              <a:rPr lang="tr-TR" sz="1200" dirty="0" smtClean="0"/>
              <a:t>) </a:t>
            </a:r>
            <a:r>
              <a:rPr lang="tr-TR" sz="1200" dirty="0" err="1"/>
              <a:t>Harezm</a:t>
            </a:r>
            <a:r>
              <a:rPr lang="tr-TR" sz="1200" dirty="0"/>
              <a:t> Türkçesi (</a:t>
            </a:r>
            <a:r>
              <a:rPr lang="tr-TR" sz="1200" dirty="0" smtClean="0"/>
              <a:t>13-14.yy</a:t>
            </a:r>
            <a:r>
              <a:rPr lang="tr-TR" sz="1200" dirty="0"/>
              <a:t>)</a:t>
            </a:r>
          </a:p>
        </p:txBody>
      </p:sp>
    </p:spTree>
    <p:extLst>
      <p:ext uri="{BB962C8B-B14F-4D97-AF65-F5344CB8AC3E}">
        <p14:creationId xmlns:p14="http://schemas.microsoft.com/office/powerpoint/2010/main" val="4485337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err="1"/>
              <a:t>Rabguzi</a:t>
            </a:r>
            <a:r>
              <a:rPr lang="tr-TR" sz="1200" dirty="0"/>
              <a:t> tarafından 1310 yılında yazılan eserde Kur’an-ı Kerim’de adı geçen peygamberlere ait kıssaların yanı sıra </a:t>
            </a:r>
            <a:r>
              <a:rPr lang="tr-TR" sz="1200" dirty="0" err="1"/>
              <a:t>Hz.Muhammed</a:t>
            </a:r>
            <a:r>
              <a:rPr lang="tr-TR" sz="1200" dirty="0"/>
              <a:t>, dört halife, Hz. Hasan ve Hz. Hüseyin’e ait menkıbeler de vardır.</a:t>
            </a:r>
          </a:p>
        </p:txBody>
      </p:sp>
      <p:sp>
        <p:nvSpPr>
          <p:cNvPr id="7" name="Metin kutusu 6"/>
          <p:cNvSpPr txBox="1"/>
          <p:nvPr/>
        </p:nvSpPr>
        <p:spPr>
          <a:xfrm>
            <a:off x="769355" y="316924"/>
            <a:ext cx="2537581" cy="276999"/>
          </a:xfrm>
          <a:prstGeom prst="rect">
            <a:avLst/>
          </a:prstGeom>
          <a:noFill/>
        </p:spPr>
        <p:txBody>
          <a:bodyPr wrap="square" rtlCol="0">
            <a:spAutoFit/>
          </a:bodyPr>
          <a:lstStyle/>
          <a:p>
            <a:r>
              <a:rPr lang="tr-TR" sz="1200" b="1" dirty="0" err="1"/>
              <a:t>Kısasü’l</a:t>
            </a:r>
            <a:r>
              <a:rPr lang="tr-TR" sz="1200" b="1" dirty="0"/>
              <a:t>-Enbiya</a:t>
            </a:r>
            <a:r>
              <a:rPr lang="tr-TR" sz="1200" dirty="0"/>
              <a:t>:</a:t>
            </a:r>
          </a:p>
        </p:txBody>
      </p:sp>
    </p:spTree>
    <p:extLst>
      <p:ext uri="{BB962C8B-B14F-4D97-AF65-F5344CB8AC3E}">
        <p14:creationId xmlns:p14="http://schemas.microsoft.com/office/powerpoint/2010/main" val="176487645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830997"/>
          </a:xfrm>
          <a:prstGeom prst="rect">
            <a:avLst/>
          </a:prstGeom>
        </p:spPr>
        <p:txBody>
          <a:bodyPr wrap="square">
            <a:spAutoFit/>
          </a:bodyPr>
          <a:lstStyle/>
          <a:p>
            <a:pPr lvl="0"/>
            <a:r>
              <a:rPr lang="tr-TR" sz="1200" dirty="0"/>
              <a:t>Arapça bilmeyen Türkmenlere İslâm </a:t>
            </a:r>
            <a:r>
              <a:rPr lang="tr-TR" sz="1200" dirty="0" err="1"/>
              <a:t>fıkıhını</a:t>
            </a:r>
            <a:r>
              <a:rPr lang="tr-TR" sz="1200" dirty="0"/>
              <a:t> ve tasavvufu öğretmek için İslâm mahlaslı bir şair tarafından 1313 yılında yazılan bir eserdir.</a:t>
            </a:r>
          </a:p>
        </p:txBody>
      </p:sp>
      <p:sp>
        <p:nvSpPr>
          <p:cNvPr id="7" name="Metin kutusu 6"/>
          <p:cNvSpPr txBox="1"/>
          <p:nvPr/>
        </p:nvSpPr>
        <p:spPr>
          <a:xfrm>
            <a:off x="769355" y="316924"/>
            <a:ext cx="2537581" cy="276999"/>
          </a:xfrm>
          <a:prstGeom prst="rect">
            <a:avLst/>
          </a:prstGeom>
          <a:noFill/>
        </p:spPr>
        <p:txBody>
          <a:bodyPr wrap="square" rtlCol="0">
            <a:spAutoFit/>
          </a:bodyPr>
          <a:lstStyle/>
          <a:p>
            <a:r>
              <a:rPr lang="tr-TR" sz="1200" b="1" dirty="0" err="1"/>
              <a:t>Muînü’l</a:t>
            </a:r>
            <a:r>
              <a:rPr lang="tr-TR" sz="1200" dirty="0" err="1"/>
              <a:t>-</a:t>
            </a:r>
            <a:r>
              <a:rPr lang="tr-TR" sz="1200" b="1" dirty="0" err="1"/>
              <a:t>Mürid</a:t>
            </a:r>
            <a:r>
              <a:rPr lang="tr-TR" sz="1200" dirty="0"/>
              <a:t>:</a:t>
            </a:r>
          </a:p>
        </p:txBody>
      </p:sp>
    </p:spTree>
    <p:extLst>
      <p:ext uri="{BB962C8B-B14F-4D97-AF65-F5344CB8AC3E}">
        <p14:creationId xmlns:p14="http://schemas.microsoft.com/office/powerpoint/2010/main" val="199400632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646331"/>
          </a:xfrm>
          <a:prstGeom prst="rect">
            <a:avLst/>
          </a:prstGeom>
        </p:spPr>
        <p:txBody>
          <a:bodyPr wrap="square">
            <a:spAutoFit/>
          </a:bodyPr>
          <a:lstStyle/>
          <a:p>
            <a:pPr lvl="0" algn="just"/>
            <a:r>
              <a:rPr lang="tr-TR" sz="1200" dirty="0" err="1"/>
              <a:t>Kerderli</a:t>
            </a:r>
            <a:r>
              <a:rPr lang="tr-TR" sz="1200" dirty="0"/>
              <a:t> Mahmut tarafından 1358’de yazılmış, kırk hadis tercümesi niteliğinde dinî, ahlâkî bir eserdir. </a:t>
            </a:r>
          </a:p>
        </p:txBody>
      </p:sp>
      <p:sp>
        <p:nvSpPr>
          <p:cNvPr id="7" name="Metin kutusu 6"/>
          <p:cNvSpPr txBox="1"/>
          <p:nvPr/>
        </p:nvSpPr>
        <p:spPr>
          <a:xfrm>
            <a:off x="769355" y="316924"/>
            <a:ext cx="2537581" cy="276999"/>
          </a:xfrm>
          <a:prstGeom prst="rect">
            <a:avLst/>
          </a:prstGeom>
          <a:noFill/>
        </p:spPr>
        <p:txBody>
          <a:bodyPr wrap="square" rtlCol="0">
            <a:spAutoFit/>
          </a:bodyPr>
          <a:lstStyle/>
          <a:p>
            <a:r>
              <a:rPr lang="tr-TR" sz="1200" b="1" dirty="0" err="1"/>
              <a:t>Nehcü’l</a:t>
            </a:r>
            <a:r>
              <a:rPr lang="tr-TR" sz="1200" dirty="0" err="1"/>
              <a:t>-</a:t>
            </a:r>
            <a:r>
              <a:rPr lang="tr-TR" sz="1200" b="1" dirty="0" err="1"/>
              <a:t>Feradis</a:t>
            </a:r>
            <a:r>
              <a:rPr lang="tr-TR" sz="1200" dirty="0"/>
              <a:t>:</a:t>
            </a:r>
          </a:p>
        </p:txBody>
      </p:sp>
      <p:sp>
        <p:nvSpPr>
          <p:cNvPr id="5" name="Metin kutusu 4"/>
          <p:cNvSpPr txBox="1"/>
          <p:nvPr/>
        </p:nvSpPr>
        <p:spPr>
          <a:xfrm>
            <a:off x="769355" y="1314450"/>
            <a:ext cx="2537581" cy="276999"/>
          </a:xfrm>
          <a:prstGeom prst="rect">
            <a:avLst/>
          </a:prstGeom>
          <a:noFill/>
        </p:spPr>
        <p:txBody>
          <a:bodyPr wrap="square" rtlCol="0">
            <a:spAutoFit/>
          </a:bodyPr>
          <a:lstStyle/>
          <a:p>
            <a:r>
              <a:rPr lang="tr-TR" sz="1200" b="1" dirty="0"/>
              <a:t>Hüsrev ü Şirin</a:t>
            </a:r>
            <a:r>
              <a:rPr lang="tr-TR" sz="1200" dirty="0"/>
              <a:t>: </a:t>
            </a:r>
          </a:p>
        </p:txBody>
      </p:sp>
      <p:sp>
        <p:nvSpPr>
          <p:cNvPr id="6" name="Dikdörtgen 5"/>
          <p:cNvSpPr/>
          <p:nvPr/>
        </p:nvSpPr>
        <p:spPr>
          <a:xfrm>
            <a:off x="787400" y="1591449"/>
            <a:ext cx="2951584" cy="461665"/>
          </a:xfrm>
          <a:prstGeom prst="rect">
            <a:avLst/>
          </a:prstGeom>
        </p:spPr>
        <p:txBody>
          <a:bodyPr wrap="square">
            <a:spAutoFit/>
          </a:bodyPr>
          <a:lstStyle/>
          <a:p>
            <a:pPr lvl="0" algn="just"/>
            <a:r>
              <a:rPr lang="tr-TR" sz="1200" dirty="0" err="1"/>
              <a:t>Kutb</a:t>
            </a:r>
            <a:r>
              <a:rPr lang="tr-TR" sz="1200" dirty="0"/>
              <a:t> tarafından 1341 yılında yazılan önemli mesnevilerdendir.</a:t>
            </a:r>
          </a:p>
        </p:txBody>
      </p:sp>
    </p:spTree>
    <p:extLst>
      <p:ext uri="{BB962C8B-B14F-4D97-AF65-F5344CB8AC3E}">
        <p14:creationId xmlns:p14="http://schemas.microsoft.com/office/powerpoint/2010/main" val="151159046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r>
              <a:rPr lang="tr-TR" sz="1200" dirty="0"/>
              <a:t>Kıpçak boyları tarafından, Karadeniz’in kuzeyi ve Mısır Memlûk yayılma sahasında</a:t>
            </a:r>
          </a:p>
          <a:p>
            <a:r>
              <a:rPr lang="tr-TR" sz="1200" dirty="0"/>
              <a:t>kullanılmış olan bir Türk lehçesidir. Bu dönemin eserleri arasında şunlar </a:t>
            </a:r>
            <a:r>
              <a:rPr lang="tr-TR" sz="1200" dirty="0" smtClean="0"/>
              <a:t>sayılabilir</a:t>
            </a:r>
            <a:r>
              <a:rPr lang="tr-TR" sz="1200" dirty="0"/>
              <a:t>:</a:t>
            </a:r>
          </a:p>
        </p:txBody>
      </p:sp>
      <p:sp>
        <p:nvSpPr>
          <p:cNvPr id="5" name="Metin kutusu 4"/>
          <p:cNvSpPr txBox="1"/>
          <p:nvPr/>
        </p:nvSpPr>
        <p:spPr>
          <a:xfrm>
            <a:off x="787400" y="326433"/>
            <a:ext cx="2591544"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c</a:t>
            </a:r>
            <a:r>
              <a:rPr lang="tr-TR" sz="1200" dirty="0" smtClean="0"/>
              <a:t>) </a:t>
            </a:r>
            <a:r>
              <a:rPr lang="tr-TR" sz="1200" dirty="0"/>
              <a:t>Kıpçak Türkçesi (14-16.yy)</a:t>
            </a:r>
          </a:p>
        </p:txBody>
      </p:sp>
    </p:spTree>
    <p:extLst>
      <p:ext uri="{BB962C8B-B14F-4D97-AF65-F5344CB8AC3E}">
        <p14:creationId xmlns:p14="http://schemas.microsoft.com/office/powerpoint/2010/main" val="246718048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lvl="0" algn="just"/>
            <a:r>
              <a:rPr lang="tr-TR" sz="1200" dirty="0"/>
              <a:t>İtalyan tüccarlar ve Alman rahipler tarafından derlendiği tahmin edilen, Hristiyanlığa ait </a:t>
            </a:r>
            <a:r>
              <a:rPr lang="tr-TR" sz="1200" dirty="0" err="1"/>
              <a:t>ilâhileri</a:t>
            </a:r>
            <a:r>
              <a:rPr lang="tr-TR" sz="1200" dirty="0"/>
              <a:t>, bilmeceleri Türkçe-Almanca-Latince-Farsça sözlük parçalarını içine alan anonim bir eserdir. </a:t>
            </a:r>
          </a:p>
        </p:txBody>
      </p:sp>
      <p:sp>
        <p:nvSpPr>
          <p:cNvPr id="7" name="Metin kutusu 6"/>
          <p:cNvSpPr txBox="1"/>
          <p:nvPr/>
        </p:nvSpPr>
        <p:spPr>
          <a:xfrm>
            <a:off x="769355" y="316924"/>
            <a:ext cx="2825613" cy="276999"/>
          </a:xfrm>
          <a:prstGeom prst="rect">
            <a:avLst/>
          </a:prstGeom>
          <a:noFill/>
        </p:spPr>
        <p:txBody>
          <a:bodyPr wrap="square" rtlCol="0">
            <a:spAutoFit/>
          </a:bodyPr>
          <a:lstStyle/>
          <a:p>
            <a:r>
              <a:rPr lang="tr-TR" sz="1200" b="1" dirty="0" err="1"/>
              <a:t>Codex</a:t>
            </a:r>
            <a:r>
              <a:rPr lang="tr-TR" sz="1200" b="1" dirty="0"/>
              <a:t> </a:t>
            </a:r>
            <a:r>
              <a:rPr lang="tr-TR" sz="1200" b="1" dirty="0" err="1"/>
              <a:t>Cumanicus</a:t>
            </a:r>
            <a:r>
              <a:rPr lang="tr-TR" sz="1200" b="1" dirty="0"/>
              <a:t> (Kodeks </a:t>
            </a:r>
            <a:r>
              <a:rPr lang="tr-TR" sz="1200" b="1" dirty="0" err="1"/>
              <a:t>Kumanikus</a:t>
            </a:r>
            <a:r>
              <a:rPr lang="tr-TR" sz="1200" b="1" dirty="0"/>
              <a:t>):</a:t>
            </a:r>
            <a:r>
              <a:rPr lang="tr-TR" sz="1200" dirty="0"/>
              <a:t> </a:t>
            </a:r>
          </a:p>
        </p:txBody>
      </p:sp>
    </p:spTree>
    <p:extLst>
      <p:ext uri="{BB962C8B-B14F-4D97-AF65-F5344CB8AC3E}">
        <p14:creationId xmlns:p14="http://schemas.microsoft.com/office/powerpoint/2010/main" val="181370190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461665"/>
          </a:xfrm>
          <a:prstGeom prst="rect">
            <a:avLst/>
          </a:prstGeom>
        </p:spPr>
        <p:txBody>
          <a:bodyPr wrap="square">
            <a:spAutoFit/>
          </a:bodyPr>
          <a:lstStyle/>
          <a:p>
            <a:pPr lvl="0"/>
            <a:r>
              <a:rPr lang="tr-TR" sz="1200" dirty="0"/>
              <a:t>Türkçenin bilinen ilk grameridir. </a:t>
            </a:r>
            <a:r>
              <a:rPr lang="tr-TR" sz="1200" dirty="0" err="1"/>
              <a:t>Esirü’d</a:t>
            </a:r>
            <a:r>
              <a:rPr lang="tr-TR" sz="1200" dirty="0"/>
              <a:t>-din </a:t>
            </a:r>
            <a:r>
              <a:rPr lang="tr-TR" sz="1200" dirty="0" err="1"/>
              <a:t>Ebû-Hayyan</a:t>
            </a:r>
            <a:r>
              <a:rPr lang="tr-TR" sz="1200" dirty="0"/>
              <a:t> tarafından 1312’de yazılmıştır.</a:t>
            </a:r>
          </a:p>
        </p:txBody>
      </p:sp>
      <p:sp>
        <p:nvSpPr>
          <p:cNvPr id="7" name="Metin kutusu 6"/>
          <p:cNvSpPr txBox="1"/>
          <p:nvPr/>
        </p:nvSpPr>
        <p:spPr>
          <a:xfrm>
            <a:off x="769355" y="316924"/>
            <a:ext cx="2825613" cy="276999"/>
          </a:xfrm>
          <a:prstGeom prst="rect">
            <a:avLst/>
          </a:prstGeom>
          <a:noFill/>
        </p:spPr>
        <p:txBody>
          <a:bodyPr wrap="square" rtlCol="0">
            <a:spAutoFit/>
          </a:bodyPr>
          <a:lstStyle/>
          <a:p>
            <a:r>
              <a:rPr lang="tr-TR" sz="1200" b="1" dirty="0" err="1"/>
              <a:t>Kitabü’l</a:t>
            </a:r>
            <a:r>
              <a:rPr lang="tr-TR" sz="1200" b="1" dirty="0"/>
              <a:t>-İdrak li-</a:t>
            </a:r>
            <a:r>
              <a:rPr lang="tr-TR" sz="1200" b="1" dirty="0" err="1"/>
              <a:t>Lisânü’l</a:t>
            </a:r>
            <a:r>
              <a:rPr lang="tr-TR" sz="1200" b="1" dirty="0"/>
              <a:t> </a:t>
            </a:r>
            <a:r>
              <a:rPr lang="tr-TR" sz="1200" b="1" dirty="0" err="1"/>
              <a:t>Etrak</a:t>
            </a:r>
            <a:r>
              <a:rPr lang="tr-TR" sz="1200" dirty="0"/>
              <a:t>: </a:t>
            </a:r>
          </a:p>
        </p:txBody>
      </p:sp>
      <p:sp>
        <p:nvSpPr>
          <p:cNvPr id="5" name="Metin kutusu 4"/>
          <p:cNvSpPr txBox="1"/>
          <p:nvPr/>
        </p:nvSpPr>
        <p:spPr>
          <a:xfrm>
            <a:off x="769355" y="1175950"/>
            <a:ext cx="2825613" cy="276999"/>
          </a:xfrm>
          <a:prstGeom prst="rect">
            <a:avLst/>
          </a:prstGeom>
          <a:noFill/>
        </p:spPr>
        <p:txBody>
          <a:bodyPr wrap="square" rtlCol="0">
            <a:spAutoFit/>
          </a:bodyPr>
          <a:lstStyle/>
          <a:p>
            <a:r>
              <a:rPr lang="tr-TR" sz="1200" b="1" dirty="0"/>
              <a:t>Gülistan Tercümesi</a:t>
            </a:r>
            <a:r>
              <a:rPr lang="tr-TR" sz="1200" dirty="0"/>
              <a:t>: </a:t>
            </a:r>
          </a:p>
        </p:txBody>
      </p:sp>
      <p:sp>
        <p:nvSpPr>
          <p:cNvPr id="6" name="Dikdörtgen 5"/>
          <p:cNvSpPr/>
          <p:nvPr/>
        </p:nvSpPr>
        <p:spPr>
          <a:xfrm>
            <a:off x="787400" y="1530027"/>
            <a:ext cx="2951584" cy="461665"/>
          </a:xfrm>
          <a:prstGeom prst="rect">
            <a:avLst/>
          </a:prstGeom>
        </p:spPr>
        <p:txBody>
          <a:bodyPr wrap="square">
            <a:spAutoFit/>
          </a:bodyPr>
          <a:lstStyle/>
          <a:p>
            <a:pPr lvl="0"/>
            <a:r>
              <a:rPr lang="tr-TR" sz="1200" dirty="0" err="1"/>
              <a:t>Sadî’nin</a:t>
            </a:r>
            <a:r>
              <a:rPr lang="tr-TR" sz="1200" dirty="0"/>
              <a:t> Farsça eseri </a:t>
            </a:r>
            <a:r>
              <a:rPr lang="tr-TR" sz="1200" dirty="0" err="1"/>
              <a:t>Seyf</a:t>
            </a:r>
            <a:r>
              <a:rPr lang="tr-TR" sz="1200" dirty="0"/>
              <a:t>-i </a:t>
            </a:r>
            <a:r>
              <a:rPr lang="tr-TR" sz="1200" dirty="0" err="1"/>
              <a:t>Sarayî</a:t>
            </a:r>
            <a:r>
              <a:rPr lang="tr-TR" sz="1200" dirty="0"/>
              <a:t> tarafından 1391’de çevrilmiştir.</a:t>
            </a:r>
          </a:p>
        </p:txBody>
      </p:sp>
    </p:spTree>
    <p:extLst>
      <p:ext uri="{BB962C8B-B14F-4D97-AF65-F5344CB8AC3E}">
        <p14:creationId xmlns:p14="http://schemas.microsoft.com/office/powerpoint/2010/main" val="371454433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err="1"/>
              <a:t>Karahanlı</a:t>
            </a:r>
            <a:r>
              <a:rPr lang="tr-TR" sz="1200" dirty="0"/>
              <a:t>, </a:t>
            </a:r>
            <a:r>
              <a:rPr lang="tr-TR" sz="1200" dirty="0" err="1"/>
              <a:t>Harezm</a:t>
            </a:r>
            <a:r>
              <a:rPr lang="tr-TR" sz="1200" dirty="0"/>
              <a:t> edebî dilinin devamı olarak Timurlular devrinde gelişen bu yazı dili, Orta Asya Türkleri arasında uzunca bir müddet yazı dili olarak kullanılmıştır. Önemli eserler şunlardır:</a:t>
            </a:r>
          </a:p>
        </p:txBody>
      </p:sp>
      <p:sp>
        <p:nvSpPr>
          <p:cNvPr id="5" name="Metin kutusu 4"/>
          <p:cNvSpPr txBox="1"/>
          <p:nvPr/>
        </p:nvSpPr>
        <p:spPr>
          <a:xfrm>
            <a:off x="769356" y="316924"/>
            <a:ext cx="2537580"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smtClean="0"/>
              <a:t>d) </a:t>
            </a:r>
            <a:r>
              <a:rPr lang="tr-TR" sz="1200" dirty="0"/>
              <a:t>Çağatay Türkçesi (15-20.yy)</a:t>
            </a:r>
          </a:p>
        </p:txBody>
      </p:sp>
    </p:spTree>
    <p:extLst>
      <p:ext uri="{BB962C8B-B14F-4D97-AF65-F5344CB8AC3E}">
        <p14:creationId xmlns:p14="http://schemas.microsoft.com/office/powerpoint/2010/main" val="86343630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65931"/>
            <a:ext cx="2951584" cy="646331"/>
          </a:xfrm>
          <a:prstGeom prst="rect">
            <a:avLst/>
          </a:prstGeom>
        </p:spPr>
        <p:txBody>
          <a:bodyPr wrap="square">
            <a:spAutoFit/>
          </a:bodyPr>
          <a:lstStyle/>
          <a:p>
            <a:pPr lvl="0" algn="just"/>
            <a:r>
              <a:rPr lang="tr-TR" sz="1200" dirty="0"/>
              <a:t>Ali </a:t>
            </a:r>
            <a:r>
              <a:rPr lang="tr-TR" sz="1200" dirty="0" err="1"/>
              <a:t>Şir</a:t>
            </a:r>
            <a:r>
              <a:rPr lang="tr-TR" sz="1200" dirty="0"/>
              <a:t> </a:t>
            </a:r>
            <a:r>
              <a:rPr lang="tr-TR" sz="1200" dirty="0" err="1"/>
              <a:t>Nevaî</a:t>
            </a:r>
            <a:r>
              <a:rPr lang="tr-TR" sz="1200" dirty="0"/>
              <a:t> tarafından 15.yy’da yazılan karşılaştırmalı bir sözlüktür. Bu sözlükte Farsça ile Türkçe karşılaştırılır.</a:t>
            </a:r>
          </a:p>
        </p:txBody>
      </p:sp>
      <p:sp>
        <p:nvSpPr>
          <p:cNvPr id="7" name="Metin kutusu 6"/>
          <p:cNvSpPr txBox="1"/>
          <p:nvPr/>
        </p:nvSpPr>
        <p:spPr>
          <a:xfrm>
            <a:off x="769354" y="316924"/>
            <a:ext cx="3617702" cy="276999"/>
          </a:xfrm>
          <a:prstGeom prst="rect">
            <a:avLst/>
          </a:prstGeom>
          <a:noFill/>
        </p:spPr>
        <p:txBody>
          <a:bodyPr wrap="square" rtlCol="0">
            <a:spAutoFit/>
          </a:bodyPr>
          <a:lstStyle/>
          <a:p>
            <a:r>
              <a:rPr lang="tr-TR" sz="1200" b="1" dirty="0" err="1" smtClean="0"/>
              <a:t>Muhakemetü’l-Lugateyn</a:t>
            </a:r>
            <a:r>
              <a:rPr lang="tr-TR" sz="1200" b="1" dirty="0" smtClean="0"/>
              <a:t>(İki </a:t>
            </a:r>
            <a:r>
              <a:rPr lang="tr-TR" sz="1200" b="1" dirty="0"/>
              <a:t>Dilin Karşılaştırılması)</a:t>
            </a:r>
            <a:r>
              <a:rPr lang="tr-TR" sz="1200" dirty="0"/>
              <a:t>:</a:t>
            </a:r>
          </a:p>
        </p:txBody>
      </p:sp>
      <p:sp>
        <p:nvSpPr>
          <p:cNvPr id="8" name="Metin kutusu 7"/>
          <p:cNvSpPr txBox="1"/>
          <p:nvPr/>
        </p:nvSpPr>
        <p:spPr>
          <a:xfrm>
            <a:off x="769354" y="1312262"/>
            <a:ext cx="3617702" cy="276999"/>
          </a:xfrm>
          <a:prstGeom prst="rect">
            <a:avLst/>
          </a:prstGeom>
          <a:noFill/>
        </p:spPr>
        <p:txBody>
          <a:bodyPr wrap="square" rtlCol="0">
            <a:spAutoFit/>
          </a:bodyPr>
          <a:lstStyle/>
          <a:p>
            <a:r>
              <a:rPr lang="tr-TR" sz="1200" b="1" dirty="0"/>
              <a:t>Şecere</a:t>
            </a:r>
            <a:r>
              <a:rPr lang="tr-TR" sz="1200" dirty="0"/>
              <a:t>-</a:t>
            </a:r>
            <a:r>
              <a:rPr lang="tr-TR" sz="1200" b="1" dirty="0"/>
              <a:t>i</a:t>
            </a:r>
            <a:r>
              <a:rPr lang="tr-TR" sz="1200" dirty="0"/>
              <a:t> </a:t>
            </a:r>
            <a:r>
              <a:rPr lang="tr-TR" sz="1200" b="1" dirty="0"/>
              <a:t>Türk (Türklerin Soy Ağacı): </a:t>
            </a:r>
            <a:endParaRPr lang="tr-TR" sz="1200" dirty="0"/>
          </a:p>
        </p:txBody>
      </p:sp>
      <p:sp>
        <p:nvSpPr>
          <p:cNvPr id="9" name="Dikdörtgen 8"/>
          <p:cNvSpPr/>
          <p:nvPr/>
        </p:nvSpPr>
        <p:spPr>
          <a:xfrm>
            <a:off x="787400" y="1602035"/>
            <a:ext cx="2951584" cy="646331"/>
          </a:xfrm>
          <a:prstGeom prst="rect">
            <a:avLst/>
          </a:prstGeom>
        </p:spPr>
        <p:txBody>
          <a:bodyPr wrap="square">
            <a:spAutoFit/>
          </a:bodyPr>
          <a:lstStyle/>
          <a:p>
            <a:pPr lvl="0" algn="just"/>
            <a:r>
              <a:rPr lang="tr-TR" sz="1200" dirty="0" err="1"/>
              <a:t>Ebu’l</a:t>
            </a:r>
            <a:r>
              <a:rPr lang="tr-TR" sz="1200" dirty="0"/>
              <a:t>-gazi Bahadır Han tarafından yazılan eser Türk tarihi açısından son derece önemlidir.</a:t>
            </a:r>
          </a:p>
        </p:txBody>
      </p:sp>
    </p:spTree>
    <p:extLst>
      <p:ext uri="{BB962C8B-B14F-4D97-AF65-F5344CB8AC3E}">
        <p14:creationId xmlns:p14="http://schemas.microsoft.com/office/powerpoint/2010/main" val="2321761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200329"/>
          </a:xfrm>
          <a:prstGeom prst="rect">
            <a:avLst/>
          </a:prstGeom>
        </p:spPr>
        <p:txBody>
          <a:bodyPr wrap="square">
            <a:spAutoFit/>
          </a:bodyPr>
          <a:lstStyle/>
          <a:p>
            <a:pPr algn="just"/>
            <a:r>
              <a:rPr lang="tr-TR" sz="1200" dirty="0"/>
              <a:t>Eski Türkçe dönemi, MS V. yüzyıldan, X-XIII. </a:t>
            </a:r>
            <a:r>
              <a:rPr lang="tr-TR" sz="1200" dirty="0" err="1"/>
              <a:t>yy’a</a:t>
            </a:r>
            <a:r>
              <a:rPr lang="tr-TR" sz="1200" dirty="0"/>
              <a:t> kadar sürer. Türkçe, bu dönemde ortak yazı diliyle varlığını sürdürmektedir. Hunların Köktürklerin ataları ve Hun dilinin de Türkçenin bir önceki aşaması olduğu düşünülmektedir. </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192919515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96093" y="660349"/>
            <a:ext cx="2951584" cy="276999"/>
          </a:xfrm>
          <a:prstGeom prst="rect">
            <a:avLst/>
          </a:prstGeom>
        </p:spPr>
        <p:txBody>
          <a:bodyPr wrap="square">
            <a:spAutoFit/>
          </a:bodyPr>
          <a:lstStyle/>
          <a:p>
            <a:pPr lvl="0"/>
            <a:r>
              <a:rPr lang="tr-TR" sz="1200" dirty="0"/>
              <a:t>Bu eser de </a:t>
            </a:r>
            <a:r>
              <a:rPr lang="tr-TR" sz="1200" dirty="0" err="1"/>
              <a:t>Ebu’l</a:t>
            </a:r>
            <a:r>
              <a:rPr lang="tr-TR" sz="1200" dirty="0"/>
              <a:t>-gazi Bahadır Han’a aittir. </a:t>
            </a:r>
          </a:p>
        </p:txBody>
      </p:sp>
      <p:sp>
        <p:nvSpPr>
          <p:cNvPr id="7" name="Metin kutusu 6"/>
          <p:cNvSpPr txBox="1"/>
          <p:nvPr/>
        </p:nvSpPr>
        <p:spPr>
          <a:xfrm>
            <a:off x="769354" y="316924"/>
            <a:ext cx="3007387" cy="276999"/>
          </a:xfrm>
          <a:prstGeom prst="rect">
            <a:avLst/>
          </a:prstGeom>
          <a:noFill/>
        </p:spPr>
        <p:txBody>
          <a:bodyPr wrap="square" rtlCol="0">
            <a:spAutoFit/>
          </a:bodyPr>
          <a:lstStyle/>
          <a:p>
            <a:r>
              <a:rPr lang="tr-TR" sz="1200" b="1" dirty="0"/>
              <a:t>Şecere</a:t>
            </a:r>
            <a:r>
              <a:rPr lang="tr-TR" sz="1200" dirty="0"/>
              <a:t>-</a:t>
            </a:r>
            <a:r>
              <a:rPr lang="tr-TR" sz="1200" b="1" dirty="0"/>
              <a:t>i </a:t>
            </a:r>
            <a:r>
              <a:rPr lang="tr-TR" sz="1200" b="1" dirty="0" err="1"/>
              <a:t>Terakime</a:t>
            </a:r>
            <a:r>
              <a:rPr lang="tr-TR" sz="1200" b="1" dirty="0"/>
              <a:t> (Türkmenlerin Soy Ağacı)</a:t>
            </a:r>
            <a:r>
              <a:rPr lang="tr-TR" sz="1200" dirty="0"/>
              <a:t>:</a:t>
            </a:r>
          </a:p>
        </p:txBody>
      </p:sp>
      <p:sp>
        <p:nvSpPr>
          <p:cNvPr id="8" name="Metin kutusu 7"/>
          <p:cNvSpPr txBox="1"/>
          <p:nvPr/>
        </p:nvSpPr>
        <p:spPr>
          <a:xfrm>
            <a:off x="787400" y="959479"/>
            <a:ext cx="3617702" cy="276999"/>
          </a:xfrm>
          <a:prstGeom prst="rect">
            <a:avLst/>
          </a:prstGeom>
          <a:noFill/>
        </p:spPr>
        <p:txBody>
          <a:bodyPr wrap="square" rtlCol="0">
            <a:spAutoFit/>
          </a:bodyPr>
          <a:lstStyle/>
          <a:p>
            <a:r>
              <a:rPr lang="tr-TR" sz="1200" b="1" dirty="0"/>
              <a:t>Seyahatname</a:t>
            </a:r>
            <a:r>
              <a:rPr lang="tr-TR" sz="1200" dirty="0"/>
              <a:t>:</a:t>
            </a:r>
          </a:p>
        </p:txBody>
      </p:sp>
      <p:sp>
        <p:nvSpPr>
          <p:cNvPr id="9" name="Dikdörtgen 8"/>
          <p:cNvSpPr/>
          <p:nvPr/>
        </p:nvSpPr>
        <p:spPr>
          <a:xfrm>
            <a:off x="769428" y="1236478"/>
            <a:ext cx="2951584" cy="276999"/>
          </a:xfrm>
          <a:prstGeom prst="rect">
            <a:avLst/>
          </a:prstGeom>
        </p:spPr>
        <p:txBody>
          <a:bodyPr wrap="square">
            <a:spAutoFit/>
          </a:bodyPr>
          <a:lstStyle/>
          <a:p>
            <a:pPr lvl="0"/>
            <a:r>
              <a:rPr lang="tr-TR" sz="1200" dirty="0" err="1"/>
              <a:t>Babur’un</a:t>
            </a:r>
            <a:r>
              <a:rPr lang="tr-TR" sz="1200" dirty="0"/>
              <a:t> yazdığı bir eserdir.</a:t>
            </a:r>
          </a:p>
        </p:txBody>
      </p:sp>
    </p:spTree>
    <p:extLst>
      <p:ext uri="{BB962C8B-B14F-4D97-AF65-F5344CB8AC3E}">
        <p14:creationId xmlns:p14="http://schemas.microsoft.com/office/powerpoint/2010/main" val="156828120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Türkiye Türkçesi’nin ilk aşaması olan Eski Anadolu Türkçesi, Selçuklu dönemini içine alacak şekilde 13. yüzyıldan 15.yüzyıla uzanan dönemde Anadolu’da kullanılan Türkçedir. </a:t>
            </a:r>
          </a:p>
        </p:txBody>
      </p:sp>
      <p:sp>
        <p:nvSpPr>
          <p:cNvPr id="5" name="Metin kutusu 4"/>
          <p:cNvSpPr txBox="1"/>
          <p:nvPr/>
        </p:nvSpPr>
        <p:spPr>
          <a:xfrm>
            <a:off x="769355" y="316924"/>
            <a:ext cx="275535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e</a:t>
            </a:r>
            <a:r>
              <a:rPr lang="tr-TR" sz="1200" dirty="0" smtClean="0"/>
              <a:t>) </a:t>
            </a:r>
            <a:r>
              <a:rPr lang="tr-TR" sz="1200" dirty="0"/>
              <a:t>Eski Anadolu Türkçesi (13-15.yy)</a:t>
            </a:r>
          </a:p>
        </p:txBody>
      </p:sp>
    </p:spTree>
    <p:extLst>
      <p:ext uri="{BB962C8B-B14F-4D97-AF65-F5344CB8AC3E}">
        <p14:creationId xmlns:p14="http://schemas.microsoft.com/office/powerpoint/2010/main" val="63287264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2641" y="233883"/>
            <a:ext cx="3288102" cy="1944215"/>
          </a:xfrm>
        </p:spPr>
        <p:txBody>
          <a:bodyPr>
            <a:normAutofit/>
          </a:bodyPr>
          <a:lstStyle/>
          <a:p>
            <a:r>
              <a:rPr lang="tr-TR" sz="1200" dirty="0" smtClean="0"/>
              <a:t>Batı Türkçesinin ilk dönemi olan Eski Anadolu Türkçesi, Eski Oğuz Türkçesi olarak da adlandırılır. Bu dönem 12. yy sonlarında başlar 15.yy sonlarında tamamlanır.</a:t>
            </a:r>
          </a:p>
          <a:p>
            <a:r>
              <a:rPr lang="tr-TR" sz="1200" dirty="0" smtClean="0"/>
              <a:t>16. </a:t>
            </a:r>
            <a:r>
              <a:rPr lang="tr-TR" sz="1200" dirty="0" err="1" smtClean="0"/>
              <a:t>yy’da</a:t>
            </a:r>
            <a:r>
              <a:rPr lang="tr-TR" sz="1200" dirty="0" smtClean="0"/>
              <a:t> Batı Türkçesinin Osmanlı Türkçesi Dönemi başlar.</a:t>
            </a:r>
          </a:p>
          <a:p>
            <a:r>
              <a:rPr lang="tr-TR" sz="1200" dirty="0" smtClean="0"/>
              <a:t>20. </a:t>
            </a:r>
            <a:r>
              <a:rPr lang="tr-TR" sz="1200" dirty="0" err="1" smtClean="0"/>
              <a:t>yy’ın</a:t>
            </a:r>
            <a:r>
              <a:rPr lang="tr-TR" sz="1200" dirty="0" smtClean="0"/>
              <a:t> başlarından itibaren de Türkiye Türkçesi gelişir.</a:t>
            </a:r>
            <a:endParaRPr lang="tr-TR" sz="1200" dirty="0"/>
          </a:p>
        </p:txBody>
      </p:sp>
    </p:spTree>
    <p:extLst>
      <p:ext uri="{BB962C8B-B14F-4D97-AF65-F5344CB8AC3E}">
        <p14:creationId xmlns:p14="http://schemas.microsoft.com/office/powerpoint/2010/main" val="125521231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200329"/>
          </a:xfrm>
          <a:prstGeom prst="rect">
            <a:avLst/>
          </a:prstGeom>
        </p:spPr>
        <p:txBody>
          <a:bodyPr wrap="square">
            <a:spAutoFit/>
          </a:bodyPr>
          <a:lstStyle/>
          <a:p>
            <a:pPr algn="just"/>
            <a:r>
              <a:rPr lang="tr-TR" sz="1200" dirty="0"/>
              <a:t>Eski Anadolu Türkçesi bir taraftan Eski Türkçenin özelliklerini yansıtırken diğer yandan köklerde ve eklerde bazı ses ve şekil farklılıklarını göstermek suretiyle Osmanlıca ve Türkiye Türkçesi’nden biraz farklı bir durum ortaya koyar. </a:t>
            </a:r>
          </a:p>
        </p:txBody>
      </p:sp>
      <p:sp>
        <p:nvSpPr>
          <p:cNvPr id="5" name="Metin kutusu 4"/>
          <p:cNvSpPr txBox="1"/>
          <p:nvPr/>
        </p:nvSpPr>
        <p:spPr>
          <a:xfrm>
            <a:off x="570632" y="305891"/>
            <a:ext cx="2808312"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e</a:t>
            </a:r>
            <a:r>
              <a:rPr lang="tr-TR" sz="1200" dirty="0" smtClean="0"/>
              <a:t>) </a:t>
            </a:r>
            <a:r>
              <a:rPr lang="tr-TR" sz="1200" dirty="0"/>
              <a:t>Eski Anadolu Türkçesi (13-15.yy)</a:t>
            </a:r>
          </a:p>
        </p:txBody>
      </p:sp>
    </p:spTree>
    <p:extLst>
      <p:ext uri="{BB962C8B-B14F-4D97-AF65-F5344CB8AC3E}">
        <p14:creationId xmlns:p14="http://schemas.microsoft.com/office/powerpoint/2010/main" val="77417602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1015663"/>
          </a:xfrm>
          <a:prstGeom prst="rect">
            <a:avLst/>
          </a:prstGeom>
        </p:spPr>
        <p:txBody>
          <a:bodyPr wrap="square">
            <a:spAutoFit/>
          </a:bodyPr>
          <a:lstStyle/>
          <a:p>
            <a:pPr algn="just"/>
            <a:r>
              <a:rPr lang="tr-TR" sz="1200" dirty="0"/>
              <a:t>Eski Anadolu Türkçesi, içinde bulunan yabancı unsurlar bakımından Batı Türkçesi’nin en temiz devridir. Bu devirde Türkçeye Arapça ve Farsça unsurlar yeni girmeye başlamıştır. </a:t>
            </a:r>
          </a:p>
        </p:txBody>
      </p:sp>
      <p:sp>
        <p:nvSpPr>
          <p:cNvPr id="5" name="Metin kutusu 4"/>
          <p:cNvSpPr txBox="1"/>
          <p:nvPr/>
        </p:nvSpPr>
        <p:spPr>
          <a:xfrm>
            <a:off x="769355" y="388932"/>
            <a:ext cx="275535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e</a:t>
            </a:r>
            <a:r>
              <a:rPr lang="tr-TR" sz="1200" dirty="0" smtClean="0"/>
              <a:t>) </a:t>
            </a:r>
            <a:r>
              <a:rPr lang="tr-TR" sz="1200" dirty="0"/>
              <a:t>Eski Anadolu Türkçesi (13-15.yy)</a:t>
            </a:r>
          </a:p>
        </p:txBody>
      </p:sp>
    </p:spTree>
    <p:extLst>
      <p:ext uri="{BB962C8B-B14F-4D97-AF65-F5344CB8AC3E}">
        <p14:creationId xmlns:p14="http://schemas.microsoft.com/office/powerpoint/2010/main" val="3354786006"/>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646331"/>
          </a:xfrm>
          <a:prstGeom prst="rect">
            <a:avLst/>
          </a:prstGeom>
        </p:spPr>
        <p:txBody>
          <a:bodyPr wrap="square">
            <a:spAutoFit/>
          </a:bodyPr>
          <a:lstStyle/>
          <a:p>
            <a:pPr algn="just"/>
            <a:r>
              <a:rPr lang="tr-TR" sz="1200" dirty="0"/>
              <a:t>Dönemin sonlarında dile giren yabancı unsurların sayısı artmış, Osmanlıcanın doğuşu hazırlanmıştır. </a:t>
            </a:r>
          </a:p>
        </p:txBody>
      </p:sp>
      <p:sp>
        <p:nvSpPr>
          <p:cNvPr id="5" name="Metin kutusu 4"/>
          <p:cNvSpPr txBox="1"/>
          <p:nvPr/>
        </p:nvSpPr>
        <p:spPr>
          <a:xfrm>
            <a:off x="769355" y="388932"/>
            <a:ext cx="275535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dirty="0"/>
              <a:t>e</a:t>
            </a:r>
            <a:r>
              <a:rPr lang="tr-TR" sz="1200" dirty="0" smtClean="0"/>
              <a:t>) </a:t>
            </a:r>
            <a:r>
              <a:rPr lang="tr-TR" sz="1200" dirty="0"/>
              <a:t>Eski Anadolu Türkçesi (13-15.yy)</a:t>
            </a:r>
          </a:p>
        </p:txBody>
      </p:sp>
    </p:spTree>
    <p:extLst>
      <p:ext uri="{BB962C8B-B14F-4D97-AF65-F5344CB8AC3E}">
        <p14:creationId xmlns:p14="http://schemas.microsoft.com/office/powerpoint/2010/main" val="62081668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0632" y="212949"/>
            <a:ext cx="3360110" cy="437044"/>
          </a:xfrm>
        </p:spPr>
        <p:txBody>
          <a:bodyPr>
            <a:normAutofit fontScale="90000"/>
          </a:bodyPr>
          <a:lstStyle/>
          <a:p>
            <a:pPr lvl="0"/>
            <a:r>
              <a:rPr lang="tr-TR" sz="1400" b="1" dirty="0">
                <a:solidFill>
                  <a:schemeClr val="tx1"/>
                </a:solidFill>
              </a:rPr>
              <a:t>4) YENİ TÜRK DİLLERİ DÖNEMİ (15-21.yy)</a:t>
            </a:r>
            <a:r>
              <a:rPr lang="tr-TR" sz="1400" dirty="0">
                <a:solidFill>
                  <a:schemeClr val="tx1"/>
                </a:solidFill>
              </a:rPr>
              <a:t/>
            </a:r>
            <a:br>
              <a:rPr lang="tr-TR" sz="1400" dirty="0">
                <a:solidFill>
                  <a:schemeClr val="tx1"/>
                </a:solidFill>
              </a:rPr>
            </a:br>
            <a:endParaRPr lang="tr-TR" dirty="0">
              <a:solidFill>
                <a:schemeClr val="tx1"/>
              </a:solidFill>
            </a:endParaRPr>
          </a:p>
        </p:txBody>
      </p:sp>
      <p:sp>
        <p:nvSpPr>
          <p:cNvPr id="3" name="İçerik Yer Tutucusu 2"/>
          <p:cNvSpPr>
            <a:spLocks noGrp="1"/>
          </p:cNvSpPr>
          <p:nvPr>
            <p:ph idx="1"/>
          </p:nvPr>
        </p:nvSpPr>
        <p:spPr>
          <a:xfrm>
            <a:off x="426617" y="521916"/>
            <a:ext cx="3504126" cy="1495016"/>
          </a:xfrm>
        </p:spPr>
        <p:txBody>
          <a:bodyPr>
            <a:normAutofit/>
          </a:bodyPr>
          <a:lstStyle/>
          <a:p>
            <a:r>
              <a:rPr lang="tr-TR" sz="1200" dirty="0"/>
              <a:t>Türk dillerinin yanında Türk dünyasının tasnifi konusunda en çok kabul göreni, yönlere göre yapılan tasniftir. </a:t>
            </a:r>
          </a:p>
          <a:p>
            <a:endParaRPr lang="tr-TR" sz="1200" dirty="0"/>
          </a:p>
          <a:p>
            <a:r>
              <a:rPr lang="tr-TR" sz="1200" dirty="0"/>
              <a:t>Bu tasnifte Hazar Denizi merkez alınmıştır. Buna göre; </a:t>
            </a:r>
          </a:p>
          <a:p>
            <a:endParaRPr lang="tr-TR" sz="1200" dirty="0"/>
          </a:p>
        </p:txBody>
      </p:sp>
    </p:spTree>
    <p:extLst>
      <p:ext uri="{BB962C8B-B14F-4D97-AF65-F5344CB8AC3E}">
        <p14:creationId xmlns:p14="http://schemas.microsoft.com/office/powerpoint/2010/main" val="30347981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85916" y="89867"/>
            <a:ext cx="3044826" cy="216024"/>
          </a:xfrm>
        </p:spPr>
        <p:txBody>
          <a:bodyPr>
            <a:normAutofit fontScale="90000"/>
          </a:bodyPr>
          <a:lstStyle/>
          <a:p>
            <a:r>
              <a:rPr lang="tr-TR" dirty="0" smtClean="0"/>
              <a:t>Batı Türkleri</a:t>
            </a:r>
            <a:endParaRPr lang="tr-TR" dirty="0"/>
          </a:p>
        </p:txBody>
      </p:sp>
      <p:sp>
        <p:nvSpPr>
          <p:cNvPr id="3" name="İçerik Yer Tutucusu 2"/>
          <p:cNvSpPr>
            <a:spLocks noGrp="1"/>
          </p:cNvSpPr>
          <p:nvPr>
            <p:ph idx="1"/>
          </p:nvPr>
        </p:nvSpPr>
        <p:spPr>
          <a:xfrm>
            <a:off x="282600" y="305891"/>
            <a:ext cx="3648143" cy="2088232"/>
          </a:xfrm>
        </p:spPr>
        <p:txBody>
          <a:bodyPr>
            <a:noAutofit/>
          </a:bodyPr>
          <a:lstStyle/>
          <a:p>
            <a:pPr lvl="0"/>
            <a:r>
              <a:rPr lang="tr-TR" sz="1100" dirty="0"/>
              <a:t>Hazar Denizi’nin batısında ve güneyinde yer alan Türklerdir.</a:t>
            </a:r>
          </a:p>
          <a:p>
            <a:pPr marL="371612" lvl="1" indent="-171450">
              <a:buFont typeface="Wingdings" pitchFamily="2" charset="2"/>
              <a:buChar char="Ø"/>
            </a:pPr>
            <a:r>
              <a:rPr lang="tr-TR" sz="1100" dirty="0"/>
              <a:t>Türkiye Türkleri</a:t>
            </a:r>
          </a:p>
          <a:p>
            <a:pPr marL="371612" lvl="1" indent="-171450">
              <a:buFont typeface="Wingdings" pitchFamily="2" charset="2"/>
              <a:buChar char="Ø"/>
            </a:pPr>
            <a:r>
              <a:rPr lang="tr-TR" sz="1100" dirty="0"/>
              <a:t>Balkan Türkleri </a:t>
            </a:r>
            <a:r>
              <a:rPr lang="tr-TR" sz="1100" i="1" dirty="0"/>
              <a:t>(Yunanistan, Bulgaristan, Makedonya, Kosova ve Moldovya’da yaşayan Türkler)</a:t>
            </a:r>
          </a:p>
          <a:p>
            <a:pPr marL="371612" lvl="1" indent="-171450">
              <a:buFont typeface="Wingdings" pitchFamily="2" charset="2"/>
              <a:buChar char="Ø"/>
            </a:pPr>
            <a:r>
              <a:rPr lang="tr-TR" sz="1100" dirty="0"/>
              <a:t>Kıbrıs Türkleri</a:t>
            </a:r>
          </a:p>
          <a:p>
            <a:pPr marL="371612" lvl="1" indent="-171450">
              <a:buFont typeface="Wingdings" pitchFamily="2" charset="2"/>
              <a:buChar char="Ø"/>
            </a:pPr>
            <a:r>
              <a:rPr lang="tr-TR" sz="1100" dirty="0"/>
              <a:t>Suriye Türkleri</a:t>
            </a:r>
          </a:p>
          <a:p>
            <a:pPr marL="371612" lvl="1" indent="-171450">
              <a:buFont typeface="Wingdings" pitchFamily="2" charset="2"/>
              <a:buChar char="Ø"/>
            </a:pPr>
            <a:r>
              <a:rPr lang="tr-TR" sz="1100" dirty="0"/>
              <a:t>Irak Türkleri</a:t>
            </a:r>
          </a:p>
          <a:p>
            <a:pPr marL="371612" lvl="1" indent="-171450">
              <a:buFont typeface="Wingdings" pitchFamily="2" charset="2"/>
              <a:buChar char="Ø"/>
            </a:pPr>
            <a:r>
              <a:rPr lang="tr-TR" sz="1100" dirty="0"/>
              <a:t>Azerbaycan Türkleri </a:t>
            </a:r>
            <a:r>
              <a:rPr lang="tr-TR" sz="1100" i="1" dirty="0"/>
              <a:t>(Azerbaycan, Gürcistan, ve İran’da yaşayan Azeri Türkleri) </a:t>
            </a:r>
          </a:p>
          <a:p>
            <a:endParaRPr lang="tr-TR" sz="1100" dirty="0"/>
          </a:p>
        </p:txBody>
      </p:sp>
    </p:spTree>
    <p:extLst>
      <p:ext uri="{BB962C8B-B14F-4D97-AF65-F5344CB8AC3E}">
        <p14:creationId xmlns:p14="http://schemas.microsoft.com/office/powerpoint/2010/main" val="287160103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0632" y="89867"/>
            <a:ext cx="3360110" cy="360040"/>
          </a:xfrm>
        </p:spPr>
        <p:txBody>
          <a:bodyPr>
            <a:normAutofit/>
          </a:bodyPr>
          <a:lstStyle/>
          <a:p>
            <a:r>
              <a:rPr lang="tr-TR" dirty="0" smtClean="0"/>
              <a:t>Kuzey Türkleri</a:t>
            </a:r>
            <a:endParaRPr lang="tr-TR" dirty="0"/>
          </a:p>
        </p:txBody>
      </p:sp>
      <p:sp>
        <p:nvSpPr>
          <p:cNvPr id="3" name="İçerik Yer Tutucusu 2"/>
          <p:cNvSpPr>
            <a:spLocks noGrp="1"/>
          </p:cNvSpPr>
          <p:nvPr>
            <p:ph idx="1"/>
          </p:nvPr>
        </p:nvSpPr>
        <p:spPr>
          <a:xfrm>
            <a:off x="426617" y="377900"/>
            <a:ext cx="3504126" cy="1639032"/>
          </a:xfrm>
        </p:spPr>
        <p:txBody>
          <a:bodyPr>
            <a:normAutofit fontScale="92500" lnSpcReduction="20000"/>
          </a:bodyPr>
          <a:lstStyle/>
          <a:p>
            <a:pPr lvl="0"/>
            <a:r>
              <a:rPr lang="tr-TR" sz="1200" dirty="0"/>
              <a:t>Hazar Denizi’nin kuzeyinde kalan Türklerdir.</a:t>
            </a:r>
          </a:p>
          <a:p>
            <a:pPr marL="371612" lvl="1" indent="-171450">
              <a:buFont typeface="Wingdings" pitchFamily="2" charset="2"/>
              <a:buChar char="Ø"/>
            </a:pPr>
            <a:r>
              <a:rPr lang="tr-TR" sz="1200" dirty="0"/>
              <a:t>Sibirya Türkleri (Yakutlar)</a:t>
            </a:r>
          </a:p>
          <a:p>
            <a:pPr marL="371612" lvl="1" indent="-171450">
              <a:buFont typeface="Wingdings" pitchFamily="2" charset="2"/>
              <a:buChar char="Ø"/>
            </a:pPr>
            <a:r>
              <a:rPr lang="tr-TR" sz="1200" dirty="0"/>
              <a:t>Altay Türkleri</a:t>
            </a:r>
          </a:p>
          <a:p>
            <a:pPr marL="371612" lvl="1" indent="-171450">
              <a:buFont typeface="Wingdings" pitchFamily="2" charset="2"/>
              <a:buChar char="Ø"/>
            </a:pPr>
            <a:r>
              <a:rPr lang="tr-TR" sz="1200" dirty="0"/>
              <a:t>İdil-Ural  Türkleri </a:t>
            </a:r>
            <a:r>
              <a:rPr lang="tr-TR" sz="1200" i="1" dirty="0"/>
              <a:t>(Kazan ve Batı Sibirya Tatarları, Başkurtlar ve Çuvaşlar)</a:t>
            </a:r>
          </a:p>
          <a:p>
            <a:pPr marL="371612" lvl="1" indent="-171450">
              <a:buFont typeface="Wingdings" pitchFamily="2" charset="2"/>
              <a:buChar char="Ø"/>
            </a:pPr>
            <a:r>
              <a:rPr lang="tr-TR" sz="1200" dirty="0"/>
              <a:t>Kafkas Türkleri </a:t>
            </a:r>
            <a:r>
              <a:rPr lang="tr-TR" sz="1200" i="1" dirty="0"/>
              <a:t>(Kafkasların kuzeyinde yaşayan Karaçay –Malkar, Nogay ve Kumuk Türkleri )</a:t>
            </a:r>
          </a:p>
          <a:p>
            <a:pPr marL="371612" lvl="1" indent="-171450">
              <a:buFont typeface="Wingdings" pitchFamily="2" charset="2"/>
              <a:buChar char="Ø"/>
            </a:pPr>
            <a:r>
              <a:rPr lang="tr-TR" sz="1200" dirty="0"/>
              <a:t>Kırım Türkleri </a:t>
            </a:r>
            <a:r>
              <a:rPr lang="tr-TR" sz="1200" i="1" dirty="0"/>
              <a:t>(</a:t>
            </a:r>
            <a:r>
              <a:rPr lang="tr-TR" sz="1200" i="1" dirty="0" err="1"/>
              <a:t>Kırım,Özbekistan</a:t>
            </a:r>
            <a:r>
              <a:rPr lang="tr-TR" sz="1200" i="1" dirty="0"/>
              <a:t>, Romanya ve Türkiye )</a:t>
            </a:r>
          </a:p>
          <a:p>
            <a:endParaRPr lang="tr-TR" dirty="0"/>
          </a:p>
        </p:txBody>
      </p:sp>
    </p:spTree>
    <p:extLst>
      <p:ext uri="{BB962C8B-B14F-4D97-AF65-F5344CB8AC3E}">
        <p14:creationId xmlns:p14="http://schemas.microsoft.com/office/powerpoint/2010/main" val="20761512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640" y="212949"/>
            <a:ext cx="3288102" cy="236958"/>
          </a:xfrm>
        </p:spPr>
        <p:txBody>
          <a:bodyPr>
            <a:normAutofit fontScale="90000"/>
          </a:bodyPr>
          <a:lstStyle/>
          <a:p>
            <a:r>
              <a:rPr lang="tr-TR" dirty="0" smtClean="0"/>
              <a:t>Doğu Türkleri</a:t>
            </a:r>
            <a:endParaRPr lang="tr-TR" dirty="0"/>
          </a:p>
        </p:txBody>
      </p:sp>
      <p:sp>
        <p:nvSpPr>
          <p:cNvPr id="3" name="İçerik Yer Tutucusu 2"/>
          <p:cNvSpPr>
            <a:spLocks noGrp="1"/>
          </p:cNvSpPr>
          <p:nvPr>
            <p:ph idx="1"/>
          </p:nvPr>
        </p:nvSpPr>
        <p:spPr>
          <a:xfrm>
            <a:off x="426616" y="449907"/>
            <a:ext cx="3456384" cy="1800200"/>
          </a:xfrm>
        </p:spPr>
        <p:txBody>
          <a:bodyPr>
            <a:normAutofit fontScale="77500" lnSpcReduction="20000"/>
          </a:bodyPr>
          <a:lstStyle/>
          <a:p>
            <a:pPr lvl="0"/>
            <a:r>
              <a:rPr lang="tr-TR" sz="1400" dirty="0"/>
              <a:t>Hazar Denizi’nin doğusunda kalan Türklerdir.</a:t>
            </a:r>
          </a:p>
          <a:p>
            <a:pPr marL="371612" lvl="1" indent="-171450">
              <a:buFont typeface="Wingdings" pitchFamily="2" charset="2"/>
              <a:buChar char="Ø"/>
            </a:pPr>
            <a:r>
              <a:rPr lang="tr-TR" sz="1400" dirty="0"/>
              <a:t>Batı Türkistan Türkleri </a:t>
            </a:r>
            <a:br>
              <a:rPr lang="tr-TR" sz="1400" dirty="0"/>
            </a:br>
            <a:r>
              <a:rPr lang="tr-TR" sz="1400" i="1" dirty="0"/>
              <a:t>(İran’ın Horasan bölgesinde, Afganistan’ın kuzeyinde ve Rusya Federasyonu’nda  yaşayan Türkler ile Özbek, Karakalpak, Kazak,  Kırgız, Türkmen Türkleri)</a:t>
            </a:r>
          </a:p>
          <a:p>
            <a:pPr marL="371612" lvl="1" indent="-171450">
              <a:buFont typeface="Wingdings" pitchFamily="2" charset="2"/>
              <a:buChar char="Ø"/>
            </a:pPr>
            <a:endParaRPr lang="tr-TR" sz="1400" dirty="0"/>
          </a:p>
          <a:p>
            <a:pPr marL="371612" lvl="1" indent="-171450">
              <a:buFont typeface="Wingdings" pitchFamily="2" charset="2"/>
              <a:buChar char="Ø"/>
            </a:pPr>
            <a:r>
              <a:rPr lang="tr-TR" sz="1400" dirty="0"/>
              <a:t>Doğu  Türkistan Türkleri </a:t>
            </a:r>
            <a:br>
              <a:rPr lang="tr-TR" sz="1400" dirty="0"/>
            </a:br>
            <a:r>
              <a:rPr lang="tr-TR" sz="1400" i="1" dirty="0"/>
              <a:t>(Çin’in kuzeybatı bölgesinde –Doğu Türkistan’da yaşayan Uygur ve Kazak </a:t>
            </a:r>
            <a:r>
              <a:rPr lang="tr-TR" sz="1400" i="1" dirty="0" smtClean="0"/>
              <a:t>Türkleri)</a:t>
            </a:r>
            <a:endParaRPr lang="tr-TR" sz="1400" i="1" dirty="0"/>
          </a:p>
          <a:p>
            <a:endParaRPr lang="tr-TR" dirty="0"/>
          </a:p>
        </p:txBody>
      </p:sp>
    </p:spTree>
    <p:extLst>
      <p:ext uri="{BB962C8B-B14F-4D97-AF65-F5344CB8AC3E}">
        <p14:creationId xmlns:p14="http://schemas.microsoft.com/office/powerpoint/2010/main" val="3979970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4647" y="377900"/>
            <a:ext cx="3046095" cy="1639032"/>
          </a:xfrm>
        </p:spPr>
        <p:txBody>
          <a:bodyPr>
            <a:normAutofit/>
          </a:bodyPr>
          <a:lstStyle/>
          <a:p>
            <a:r>
              <a:rPr lang="tr-TR" sz="1200" dirty="0" smtClean="0"/>
              <a:t>Çin kaynaklarında tespit edilen ve hunlara ait olan bazı kelimeler şunlardır:</a:t>
            </a:r>
          </a:p>
          <a:p>
            <a:r>
              <a:rPr lang="tr-TR" sz="1200" dirty="0" err="1" smtClean="0"/>
              <a:t>Tengri</a:t>
            </a:r>
            <a:r>
              <a:rPr lang="tr-TR" sz="1200" dirty="0" smtClean="0"/>
              <a:t>, kut, il, yabgu, </a:t>
            </a:r>
            <a:r>
              <a:rPr lang="tr-TR" sz="1200" dirty="0" err="1" smtClean="0"/>
              <a:t>sü</a:t>
            </a:r>
            <a:r>
              <a:rPr lang="tr-TR" sz="1200" dirty="0" smtClean="0"/>
              <a:t>, </a:t>
            </a:r>
            <a:r>
              <a:rPr lang="tr-TR" sz="1200" dirty="0" err="1" smtClean="0"/>
              <a:t>börü</a:t>
            </a:r>
            <a:r>
              <a:rPr lang="tr-TR" sz="1200" dirty="0" smtClean="0"/>
              <a:t>, </a:t>
            </a:r>
            <a:r>
              <a:rPr lang="tr-TR" sz="1200" dirty="0" err="1" smtClean="0"/>
              <a:t>temir</a:t>
            </a:r>
            <a:r>
              <a:rPr lang="tr-TR" sz="1200" dirty="0" smtClean="0"/>
              <a:t>, kural(silah),</a:t>
            </a:r>
            <a:r>
              <a:rPr lang="tr-TR" sz="1200" dirty="0" err="1" smtClean="0"/>
              <a:t>kapagçı</a:t>
            </a:r>
            <a:r>
              <a:rPr lang="tr-TR" sz="1200" dirty="0" smtClean="0"/>
              <a:t> (bekçi), </a:t>
            </a:r>
            <a:r>
              <a:rPr lang="tr-TR" sz="1200" dirty="0" err="1" smtClean="0"/>
              <a:t>bitigçi</a:t>
            </a:r>
            <a:r>
              <a:rPr lang="tr-TR" sz="1200" dirty="0" smtClean="0"/>
              <a:t> (yazar)</a:t>
            </a:r>
            <a:endParaRPr lang="tr-TR" sz="1200" dirty="0"/>
          </a:p>
        </p:txBody>
      </p:sp>
    </p:spTree>
    <p:extLst>
      <p:ext uri="{BB962C8B-B14F-4D97-AF65-F5344CB8AC3E}">
        <p14:creationId xmlns:p14="http://schemas.microsoft.com/office/powerpoint/2010/main" val="313992152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282600" y="658380"/>
            <a:ext cx="3456384" cy="1569660"/>
          </a:xfrm>
          <a:prstGeom prst="rect">
            <a:avLst/>
          </a:prstGeom>
        </p:spPr>
        <p:txBody>
          <a:bodyPr wrap="square">
            <a:spAutoFit/>
          </a:bodyPr>
          <a:lstStyle/>
          <a:p>
            <a:pPr algn="just"/>
            <a:r>
              <a:rPr lang="tr-TR" sz="1200" dirty="0"/>
              <a:t>Yeni Türkçe (New </a:t>
            </a:r>
            <a:r>
              <a:rPr lang="tr-TR" sz="1200" dirty="0" err="1"/>
              <a:t>Turkic</a:t>
            </a:r>
            <a:r>
              <a:rPr lang="tr-TR" sz="1200" dirty="0"/>
              <a:t>), Orta Türkçe döneminden </a:t>
            </a:r>
            <a:r>
              <a:rPr lang="tr-TR" sz="1200" dirty="0" err="1"/>
              <a:t>Karahanlıca</a:t>
            </a:r>
            <a:r>
              <a:rPr lang="tr-TR" sz="1200" dirty="0"/>
              <a:t> ve </a:t>
            </a:r>
            <a:r>
              <a:rPr lang="tr-TR" sz="1200" dirty="0" err="1"/>
              <a:t>Harezmce</a:t>
            </a:r>
            <a:r>
              <a:rPr lang="tr-TR" sz="1200" dirty="0"/>
              <a:t> aracılığıyla, modern Türk dillerine geçiş aşamasını oluşturur. Coğrafî olarak üçe bölünen Türkçe, bu dönemde, </a:t>
            </a:r>
            <a:r>
              <a:rPr lang="tr-TR" sz="1200" dirty="0" err="1"/>
              <a:t>Kıpçakça</a:t>
            </a:r>
            <a:r>
              <a:rPr lang="tr-TR" sz="1200" dirty="0"/>
              <a:t> (Kuzeybatı Türkçesi), Oğuzca (Güneybatı Türkçesi), Çağatayca (Doğu Türkçesi) gibi farklı adlarla gelişimini sürdürmüştür. </a:t>
            </a:r>
          </a:p>
        </p:txBody>
      </p:sp>
      <p:sp>
        <p:nvSpPr>
          <p:cNvPr id="5" name="Metin kutusu 4"/>
          <p:cNvSpPr txBox="1"/>
          <p:nvPr/>
        </p:nvSpPr>
        <p:spPr>
          <a:xfrm>
            <a:off x="570632" y="316924"/>
            <a:ext cx="3240359"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a:t>4</a:t>
            </a:r>
            <a:r>
              <a:rPr lang="tr-TR" sz="1200" b="1" dirty="0" smtClean="0"/>
              <a:t>) </a:t>
            </a:r>
            <a:r>
              <a:rPr lang="tr-TR" sz="1200" b="1" dirty="0"/>
              <a:t>YENİ TÜRK DİLLERİ DÖNEMİ (15-21.yy)</a:t>
            </a:r>
            <a:endParaRPr lang="tr-TR" sz="1200" dirty="0"/>
          </a:p>
        </p:txBody>
      </p:sp>
    </p:spTree>
    <p:extLst>
      <p:ext uri="{BB962C8B-B14F-4D97-AF65-F5344CB8AC3E}">
        <p14:creationId xmlns:p14="http://schemas.microsoft.com/office/powerpoint/2010/main" val="328188383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658380"/>
            <a:ext cx="2951584" cy="646331"/>
          </a:xfrm>
          <a:prstGeom prst="rect">
            <a:avLst/>
          </a:prstGeom>
        </p:spPr>
        <p:txBody>
          <a:bodyPr wrap="square">
            <a:spAutoFit/>
          </a:bodyPr>
          <a:lstStyle/>
          <a:p>
            <a:r>
              <a:rPr lang="tr-TR" sz="1200" dirty="0"/>
              <a:t>Bu üç tarihî Türk lehçesi, Sovyetler Birliği’nin kurulmasıyla birlikte resmî yazı dilleri haline getirilmiştir.</a:t>
            </a:r>
          </a:p>
        </p:txBody>
      </p:sp>
      <p:sp>
        <p:nvSpPr>
          <p:cNvPr id="5" name="Metin kutusu 4"/>
          <p:cNvSpPr txBox="1"/>
          <p:nvPr/>
        </p:nvSpPr>
        <p:spPr>
          <a:xfrm>
            <a:off x="570632" y="316924"/>
            <a:ext cx="3240359"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r>
              <a:rPr lang="tr-TR" sz="1200" b="1" dirty="0"/>
              <a:t>4</a:t>
            </a:r>
            <a:r>
              <a:rPr lang="tr-TR" sz="1200" b="1" dirty="0" smtClean="0"/>
              <a:t>) </a:t>
            </a:r>
            <a:r>
              <a:rPr lang="tr-TR" sz="1200" b="1" dirty="0"/>
              <a:t>YENİ TÜRK DİLLERİ DÖNEMİ (15-21.yy)</a:t>
            </a:r>
            <a:endParaRPr lang="tr-TR" sz="1200" dirty="0"/>
          </a:p>
        </p:txBody>
      </p:sp>
    </p:spTree>
    <p:extLst>
      <p:ext uri="{BB962C8B-B14F-4D97-AF65-F5344CB8AC3E}">
        <p14:creationId xmlns:p14="http://schemas.microsoft.com/office/powerpoint/2010/main" val="137918877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pPr algn="just"/>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570632" y="658380"/>
            <a:ext cx="3312368" cy="1938992"/>
          </a:xfrm>
          <a:prstGeom prst="rect">
            <a:avLst/>
          </a:prstGeom>
        </p:spPr>
        <p:txBody>
          <a:bodyPr wrap="square">
            <a:spAutoFit/>
          </a:bodyPr>
          <a:lstStyle/>
          <a:p>
            <a:pPr algn="just"/>
            <a:r>
              <a:rPr lang="tr-TR" sz="1200" dirty="0" err="1" smtClean="0"/>
              <a:t>Kazakça,Kırgızca,Altayca,Karakalpakça</a:t>
            </a:r>
            <a:r>
              <a:rPr lang="tr-TR" sz="1200" dirty="0" smtClean="0"/>
              <a:t>, </a:t>
            </a:r>
            <a:r>
              <a:rPr lang="tr-TR" sz="1200" dirty="0" err="1" smtClean="0"/>
              <a:t>Nogayca,Tatarca,Başkurtça,Karaçay-Balkarca</a:t>
            </a:r>
            <a:r>
              <a:rPr lang="tr-TR" sz="1200" dirty="0" smtClean="0"/>
              <a:t>, Kumukça, Karaimce </a:t>
            </a:r>
            <a:r>
              <a:rPr lang="tr-TR" sz="1200" b="1" dirty="0"/>
              <a:t>Kıpçak</a:t>
            </a:r>
            <a:r>
              <a:rPr lang="tr-TR" sz="1200" dirty="0"/>
              <a:t> </a:t>
            </a:r>
            <a:r>
              <a:rPr lang="tr-TR" sz="1200" b="1" dirty="0"/>
              <a:t>Türkçesi’nden</a:t>
            </a:r>
            <a:r>
              <a:rPr lang="tr-TR" sz="1200" dirty="0"/>
              <a:t>; Türkiye Türkçesi, </a:t>
            </a:r>
            <a:r>
              <a:rPr lang="tr-TR" sz="1200" dirty="0" err="1"/>
              <a:t>Azerîce</a:t>
            </a:r>
            <a:r>
              <a:rPr lang="tr-TR" sz="1200" dirty="0"/>
              <a:t>, Türkmence ve </a:t>
            </a:r>
            <a:r>
              <a:rPr lang="tr-TR" sz="1200" dirty="0" err="1"/>
              <a:t>Gagavuzca</a:t>
            </a:r>
            <a:r>
              <a:rPr lang="tr-TR" sz="1200" dirty="0"/>
              <a:t> </a:t>
            </a:r>
            <a:r>
              <a:rPr lang="tr-TR" sz="1200" b="1" dirty="0"/>
              <a:t>Oğuz</a:t>
            </a:r>
            <a:r>
              <a:rPr lang="tr-TR" sz="1200" dirty="0"/>
              <a:t> </a:t>
            </a:r>
            <a:r>
              <a:rPr lang="tr-TR" sz="1200" b="1" dirty="0" smtClean="0"/>
              <a:t>Türkçesi’nden</a:t>
            </a:r>
            <a:r>
              <a:rPr lang="tr-TR" sz="1200" dirty="0"/>
              <a:t>, Özbekçe ve Yeni Uygurca ise </a:t>
            </a:r>
            <a:r>
              <a:rPr lang="tr-TR" sz="1200" b="1" dirty="0"/>
              <a:t>Çağatayca</a:t>
            </a:r>
            <a:r>
              <a:rPr lang="tr-TR" sz="1200" dirty="0"/>
              <a:t>’dan doğan modern Türk yazı dilleridir.   </a:t>
            </a:r>
          </a:p>
          <a:p>
            <a:pPr algn="just"/>
            <a:r>
              <a:rPr lang="tr-TR" sz="1200" dirty="0"/>
              <a:t> </a:t>
            </a:r>
          </a:p>
          <a:p>
            <a:pPr algn="just"/>
            <a:endParaRPr lang="tr-TR" sz="1200" dirty="0"/>
          </a:p>
        </p:txBody>
      </p:sp>
      <p:sp>
        <p:nvSpPr>
          <p:cNvPr id="5" name="Metin kutusu 4"/>
          <p:cNvSpPr txBox="1"/>
          <p:nvPr/>
        </p:nvSpPr>
        <p:spPr>
          <a:xfrm>
            <a:off x="697347" y="177868"/>
            <a:ext cx="3041637" cy="2769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lvl="0" algn="just"/>
            <a:r>
              <a:rPr lang="tr-TR" sz="1200" b="1" dirty="0"/>
              <a:t>4</a:t>
            </a:r>
            <a:r>
              <a:rPr lang="tr-TR" sz="1200" b="1" dirty="0" smtClean="0"/>
              <a:t>) </a:t>
            </a:r>
            <a:r>
              <a:rPr lang="tr-TR" sz="1200" b="1" dirty="0"/>
              <a:t>YENİ TÜRK DİLLERİ </a:t>
            </a:r>
            <a:r>
              <a:rPr lang="tr-TR" sz="1200" b="1" dirty="0" smtClean="0"/>
              <a:t>DÖNEMİ(15-21.yy</a:t>
            </a:r>
            <a:r>
              <a:rPr lang="tr-TR" sz="1200" b="1" dirty="0"/>
              <a:t>)</a:t>
            </a:r>
            <a:endParaRPr lang="tr-TR" sz="1200" dirty="0"/>
          </a:p>
        </p:txBody>
      </p:sp>
    </p:spTree>
    <p:extLst>
      <p:ext uri="{BB962C8B-B14F-4D97-AF65-F5344CB8AC3E}">
        <p14:creationId xmlns:p14="http://schemas.microsoft.com/office/powerpoint/2010/main" val="420909535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42641" y="233884"/>
            <a:ext cx="3288102" cy="1783048"/>
          </a:xfrm>
        </p:spPr>
        <p:txBody>
          <a:bodyPr>
            <a:normAutofit lnSpcReduction="10000"/>
          </a:bodyPr>
          <a:lstStyle/>
          <a:p>
            <a:pPr marL="0" indent="0">
              <a:buNone/>
            </a:pPr>
            <a:r>
              <a:rPr lang="tr-TR" sz="1100" dirty="0"/>
              <a:t>Türk dili günümüzde üç değişik alfabe ve yirmiden fazla yazı diliyle varlığını sürdürmektedir. Bu alfabeler</a:t>
            </a:r>
            <a:r>
              <a:rPr lang="tr-TR" sz="1100" dirty="0" smtClean="0"/>
              <a:t>;</a:t>
            </a:r>
          </a:p>
          <a:p>
            <a:pPr marL="0" indent="0">
              <a:buNone/>
            </a:pPr>
            <a:r>
              <a:rPr lang="tr-TR" sz="1100" dirty="0" smtClean="0"/>
              <a:t>1.</a:t>
            </a:r>
            <a:endParaRPr lang="tr-TR" sz="1100" dirty="0"/>
          </a:p>
          <a:p>
            <a:r>
              <a:rPr lang="tr-TR" sz="1100" dirty="0"/>
              <a:t>	Türkiye		</a:t>
            </a:r>
            <a:r>
              <a:rPr lang="tr-TR" sz="1100" dirty="0" smtClean="0"/>
              <a:t>     KKTC</a:t>
            </a:r>
            <a:endParaRPr lang="tr-TR" sz="1100" dirty="0"/>
          </a:p>
          <a:p>
            <a:r>
              <a:rPr lang="tr-TR" sz="1100" dirty="0"/>
              <a:t>	Yunanistan		Bulgaristan</a:t>
            </a:r>
          </a:p>
          <a:p>
            <a:r>
              <a:rPr lang="tr-TR" sz="1100" dirty="0"/>
              <a:t>	Makedonya		</a:t>
            </a:r>
            <a:r>
              <a:rPr lang="tr-TR" sz="1100" dirty="0" smtClean="0"/>
              <a:t>Kosova’da yaşayan</a:t>
            </a:r>
            <a:endParaRPr lang="tr-TR" sz="1100" dirty="0"/>
          </a:p>
          <a:p>
            <a:pPr marL="0" indent="0">
              <a:buNone/>
            </a:pPr>
            <a:r>
              <a:rPr lang="tr-TR" sz="1100" dirty="0" smtClean="0"/>
              <a:t>Türkler </a:t>
            </a:r>
            <a:r>
              <a:rPr lang="tr-TR" sz="1100" dirty="0"/>
              <a:t>arasında kullanılan </a:t>
            </a:r>
            <a:r>
              <a:rPr lang="tr-TR" sz="1100" b="1" dirty="0"/>
              <a:t>Latin alfabesi </a:t>
            </a:r>
            <a:r>
              <a:rPr lang="tr-TR" sz="1100" dirty="0"/>
              <a:t>temeline dayanan alfabe.</a:t>
            </a:r>
          </a:p>
          <a:p>
            <a:endParaRPr lang="tr-TR" dirty="0"/>
          </a:p>
        </p:txBody>
      </p:sp>
    </p:spTree>
    <p:extLst>
      <p:ext uri="{BB962C8B-B14F-4D97-AF65-F5344CB8AC3E}">
        <p14:creationId xmlns:p14="http://schemas.microsoft.com/office/powerpoint/2010/main" val="386412763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8625" y="233884"/>
            <a:ext cx="3432118" cy="1783048"/>
          </a:xfrm>
        </p:spPr>
        <p:txBody>
          <a:bodyPr/>
          <a:lstStyle/>
          <a:p>
            <a:pPr marL="0" indent="0">
              <a:buNone/>
            </a:pPr>
            <a:r>
              <a:rPr lang="tr-TR" sz="1200" dirty="0"/>
              <a:t>2. Dağılan Sovyetlerdeki Türkler arasında kullanılan Kiril alfabesi.</a:t>
            </a:r>
          </a:p>
          <a:p>
            <a:pPr marL="0" indent="0">
              <a:buNone/>
            </a:pPr>
            <a:r>
              <a:rPr lang="tr-TR" sz="1200" dirty="0" smtClean="0"/>
              <a:t>3.</a:t>
            </a:r>
          </a:p>
          <a:p>
            <a:r>
              <a:rPr lang="tr-TR" sz="1200" dirty="0"/>
              <a:t>	Afganistan		İran</a:t>
            </a:r>
          </a:p>
          <a:p>
            <a:r>
              <a:rPr lang="tr-TR" sz="1200" dirty="0"/>
              <a:t>	Çin			</a:t>
            </a:r>
            <a:r>
              <a:rPr lang="tr-TR" sz="1200" dirty="0" smtClean="0"/>
              <a:t>           Irak’ta yaşayan</a:t>
            </a:r>
            <a:endParaRPr lang="tr-TR" sz="1200" dirty="0"/>
          </a:p>
          <a:p>
            <a:pPr marL="0" indent="0">
              <a:buNone/>
            </a:pPr>
            <a:r>
              <a:rPr lang="tr-TR" sz="1200" dirty="0" smtClean="0"/>
              <a:t>  Türkler </a:t>
            </a:r>
            <a:r>
              <a:rPr lang="tr-TR" sz="1200" dirty="0"/>
              <a:t>arasında kullanılan </a:t>
            </a:r>
            <a:r>
              <a:rPr lang="tr-TR" sz="1200" b="1" dirty="0"/>
              <a:t>Arap</a:t>
            </a:r>
            <a:r>
              <a:rPr lang="tr-TR" sz="1200" dirty="0"/>
              <a:t> harflerine dayanan alfabelerdir. </a:t>
            </a:r>
          </a:p>
          <a:p>
            <a:endParaRPr lang="tr-TR" dirty="0"/>
          </a:p>
        </p:txBody>
      </p:sp>
    </p:spTree>
    <p:extLst>
      <p:ext uri="{BB962C8B-B14F-4D97-AF65-F5344CB8AC3E}">
        <p14:creationId xmlns:p14="http://schemas.microsoft.com/office/powerpoint/2010/main" val="121140065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İçerik Yer Tutucusu 9"/>
          <p:cNvSpPr>
            <a:spLocks noGrp="1"/>
          </p:cNvSpPr>
          <p:nvPr>
            <p:ph sz="half" idx="1"/>
          </p:nvPr>
        </p:nvSpPr>
        <p:spPr>
          <a:xfrm>
            <a:off x="570633" y="233884"/>
            <a:ext cx="1728192" cy="1783048"/>
          </a:xfrm>
        </p:spPr>
        <p:txBody>
          <a:bodyPr>
            <a:normAutofit fontScale="85000" lnSpcReduction="20000"/>
          </a:bodyPr>
          <a:lstStyle/>
          <a:p>
            <a:r>
              <a:rPr lang="tr-TR" sz="800" b="1" dirty="0"/>
              <a:t>Göktürk Yazıtlarından örnek:</a:t>
            </a:r>
          </a:p>
          <a:p>
            <a:r>
              <a:rPr lang="tr-TR" sz="1000" dirty="0"/>
              <a:t>İnim Kül </a:t>
            </a:r>
            <a:r>
              <a:rPr lang="tr-TR" sz="1000" dirty="0" err="1"/>
              <a:t>Tigin</a:t>
            </a:r>
            <a:r>
              <a:rPr lang="tr-TR" sz="1000" dirty="0"/>
              <a:t> </a:t>
            </a:r>
            <a:r>
              <a:rPr lang="tr-TR" sz="1000" dirty="0" err="1"/>
              <a:t>kergek</a:t>
            </a:r>
            <a:r>
              <a:rPr lang="tr-TR" sz="1000" dirty="0"/>
              <a:t> </a:t>
            </a:r>
            <a:r>
              <a:rPr lang="tr-TR" sz="1000" dirty="0" err="1"/>
              <a:t>boldı</a:t>
            </a:r>
            <a:r>
              <a:rPr lang="tr-TR" sz="1000" dirty="0"/>
              <a:t>. Özüm sakındım. </a:t>
            </a:r>
            <a:r>
              <a:rPr lang="tr-TR" sz="1000" dirty="0" err="1"/>
              <a:t>Körür</a:t>
            </a:r>
            <a:r>
              <a:rPr lang="tr-TR" sz="1000" dirty="0"/>
              <a:t> közüm </a:t>
            </a:r>
            <a:r>
              <a:rPr lang="tr-TR" sz="1000" dirty="0" err="1"/>
              <a:t>körmez</a:t>
            </a:r>
            <a:r>
              <a:rPr lang="tr-TR" sz="1000" dirty="0"/>
              <a:t> </a:t>
            </a:r>
            <a:r>
              <a:rPr lang="tr-TR" sz="1000" dirty="0" err="1"/>
              <a:t>teg</a:t>
            </a:r>
            <a:r>
              <a:rPr lang="tr-TR" sz="1000" dirty="0"/>
              <a:t>, bilir </a:t>
            </a:r>
            <a:r>
              <a:rPr lang="tr-TR" sz="1000" dirty="0" err="1"/>
              <a:t>biligim</a:t>
            </a:r>
            <a:r>
              <a:rPr lang="tr-TR" sz="1000" dirty="0"/>
              <a:t> bilmez </a:t>
            </a:r>
            <a:r>
              <a:rPr lang="tr-TR" sz="1000" dirty="0" err="1"/>
              <a:t>teg</a:t>
            </a:r>
            <a:r>
              <a:rPr lang="tr-TR" sz="1000" dirty="0"/>
              <a:t> </a:t>
            </a:r>
            <a:r>
              <a:rPr lang="tr-TR" sz="1000" dirty="0" err="1"/>
              <a:t>boldı</a:t>
            </a:r>
            <a:r>
              <a:rPr lang="tr-TR" sz="1000" dirty="0"/>
              <a:t>. Özüm sakındım. Öd </a:t>
            </a:r>
            <a:r>
              <a:rPr lang="tr-TR" sz="1000" dirty="0" err="1"/>
              <a:t>tengri</a:t>
            </a:r>
            <a:r>
              <a:rPr lang="tr-TR" sz="1000" dirty="0"/>
              <a:t> yaşar. Kişi </a:t>
            </a:r>
            <a:r>
              <a:rPr lang="tr-TR" sz="1000" dirty="0" err="1"/>
              <a:t>oglı</a:t>
            </a:r>
            <a:r>
              <a:rPr lang="tr-TR" sz="1000" dirty="0"/>
              <a:t> kop </a:t>
            </a:r>
            <a:r>
              <a:rPr lang="tr-TR" sz="1000" dirty="0" err="1"/>
              <a:t>ölgeli</a:t>
            </a:r>
            <a:r>
              <a:rPr lang="tr-TR" sz="1000" dirty="0"/>
              <a:t> </a:t>
            </a:r>
            <a:r>
              <a:rPr lang="tr-TR" sz="1000" dirty="0" err="1"/>
              <a:t>törümiş</a:t>
            </a:r>
            <a:r>
              <a:rPr lang="tr-TR" sz="1000" dirty="0"/>
              <a:t>. </a:t>
            </a:r>
            <a:r>
              <a:rPr lang="tr-TR" sz="1000" dirty="0" err="1"/>
              <a:t>Ança</a:t>
            </a:r>
            <a:r>
              <a:rPr lang="tr-TR" sz="1000" dirty="0"/>
              <a:t> sakındım. Közde yaş </a:t>
            </a:r>
            <a:r>
              <a:rPr lang="tr-TR" sz="1000" dirty="0" err="1"/>
              <a:t>kelser</a:t>
            </a:r>
            <a:r>
              <a:rPr lang="tr-TR" sz="1000" dirty="0"/>
              <a:t> </a:t>
            </a:r>
            <a:r>
              <a:rPr lang="tr-TR" sz="1000" dirty="0" err="1"/>
              <a:t>tıda</a:t>
            </a:r>
            <a:r>
              <a:rPr lang="tr-TR" sz="1000" dirty="0"/>
              <a:t> </a:t>
            </a:r>
            <a:r>
              <a:rPr lang="tr-TR" sz="1000" dirty="0" err="1"/>
              <a:t>köngülte</a:t>
            </a:r>
            <a:r>
              <a:rPr lang="tr-TR" sz="1000" dirty="0"/>
              <a:t> </a:t>
            </a:r>
            <a:r>
              <a:rPr lang="tr-TR" sz="1000" dirty="0" err="1"/>
              <a:t>sıgıt</a:t>
            </a:r>
            <a:r>
              <a:rPr lang="tr-TR" sz="1000" dirty="0"/>
              <a:t> </a:t>
            </a:r>
            <a:r>
              <a:rPr lang="tr-TR" sz="1000" dirty="0" err="1"/>
              <a:t>kelser</a:t>
            </a:r>
            <a:r>
              <a:rPr lang="tr-TR" sz="1000" dirty="0"/>
              <a:t> </a:t>
            </a:r>
            <a:r>
              <a:rPr lang="tr-TR" sz="1000" dirty="0" err="1"/>
              <a:t>yanduru</a:t>
            </a:r>
            <a:r>
              <a:rPr lang="tr-TR" sz="1000" dirty="0"/>
              <a:t> sakındım. </a:t>
            </a:r>
            <a:r>
              <a:rPr lang="tr-TR" sz="1000" dirty="0" err="1"/>
              <a:t>Katıgdı</a:t>
            </a:r>
            <a:r>
              <a:rPr lang="tr-TR" sz="1000" dirty="0"/>
              <a:t> sakındım. </a:t>
            </a:r>
          </a:p>
          <a:p>
            <a:endParaRPr lang="tr-TR" sz="1000" dirty="0"/>
          </a:p>
        </p:txBody>
      </p:sp>
      <p:sp>
        <p:nvSpPr>
          <p:cNvPr id="11" name="İçerik Yer Tutucusu 10"/>
          <p:cNvSpPr>
            <a:spLocks noGrp="1"/>
          </p:cNvSpPr>
          <p:nvPr>
            <p:ph sz="half" idx="2"/>
          </p:nvPr>
        </p:nvSpPr>
        <p:spPr>
          <a:xfrm>
            <a:off x="2226816" y="233885"/>
            <a:ext cx="1703926" cy="1780530"/>
          </a:xfrm>
        </p:spPr>
        <p:txBody>
          <a:bodyPr>
            <a:normAutofit fontScale="85000" lnSpcReduction="20000"/>
          </a:bodyPr>
          <a:lstStyle/>
          <a:p>
            <a:r>
              <a:rPr lang="tr-TR" sz="1100" dirty="0"/>
              <a:t>Küçük kardeşim Kül </a:t>
            </a:r>
            <a:r>
              <a:rPr lang="tr-TR" sz="1100" dirty="0" err="1"/>
              <a:t>Tigin</a:t>
            </a:r>
            <a:r>
              <a:rPr lang="tr-TR" sz="1100" dirty="0"/>
              <a:t> öldü. Kendim düşünceye daldım. Görür gözüm görmez gibi, bilir aklım bilmez gibi oldu. Kendim düşünceye daldım. Zamanı Tanrı yaşar. İnsanoğlu hep ölmek için türemiş. Öyle düşünceye daldım. Gözden yaş gelse mani olarak, gönülden ağlamak gelse geri çevirerek düşünceye daldım. Müthiş (derin) düşünceye daldım</a:t>
            </a:r>
            <a:r>
              <a:rPr lang="tr-TR" sz="800" dirty="0"/>
              <a:t>. </a:t>
            </a:r>
          </a:p>
          <a:p>
            <a:endParaRPr lang="tr-TR" dirty="0"/>
          </a:p>
        </p:txBody>
      </p:sp>
    </p:spTree>
    <p:extLst>
      <p:ext uri="{BB962C8B-B14F-4D97-AF65-F5344CB8AC3E}">
        <p14:creationId xmlns:p14="http://schemas.microsoft.com/office/powerpoint/2010/main" val="16421835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half" idx="1"/>
          </p:nvPr>
        </p:nvSpPr>
        <p:spPr>
          <a:xfrm>
            <a:off x="426616" y="188825"/>
            <a:ext cx="1872208" cy="1855056"/>
          </a:xfrm>
        </p:spPr>
        <p:txBody>
          <a:bodyPr>
            <a:normAutofit/>
          </a:bodyPr>
          <a:lstStyle/>
          <a:p>
            <a:r>
              <a:rPr lang="tr-TR" sz="1100" b="1" dirty="0" err="1"/>
              <a:t>Divanü</a:t>
            </a:r>
            <a:r>
              <a:rPr lang="tr-TR" sz="1100" b="1" dirty="0"/>
              <a:t> </a:t>
            </a:r>
            <a:r>
              <a:rPr lang="tr-TR" sz="1100" b="1" dirty="0" err="1"/>
              <a:t>Lügati’t</a:t>
            </a:r>
            <a:r>
              <a:rPr lang="tr-TR" sz="1100" b="1" dirty="0"/>
              <a:t>-Türk’ten Örnekler:</a:t>
            </a:r>
            <a:endParaRPr lang="tr-TR" sz="1100" dirty="0"/>
          </a:p>
          <a:p>
            <a:pPr marL="155997" lvl="1" indent="0">
              <a:buNone/>
            </a:pPr>
            <a:r>
              <a:rPr lang="tr-TR" sz="1100" dirty="0" err="1" smtClean="0"/>
              <a:t>Öpkem</a:t>
            </a:r>
            <a:r>
              <a:rPr lang="tr-TR" sz="1100" dirty="0" smtClean="0"/>
              <a:t> </a:t>
            </a:r>
            <a:r>
              <a:rPr lang="tr-TR" sz="1100" dirty="0" err="1"/>
              <a:t>kelip</a:t>
            </a:r>
            <a:r>
              <a:rPr lang="tr-TR" sz="1100" dirty="0"/>
              <a:t> </a:t>
            </a:r>
            <a:r>
              <a:rPr lang="tr-TR" sz="1100" dirty="0" err="1"/>
              <a:t>oğradım</a:t>
            </a:r>
            <a:endParaRPr lang="tr-TR" sz="1100" dirty="0"/>
          </a:p>
          <a:p>
            <a:pPr marL="155997" lvl="1" indent="0">
              <a:buNone/>
            </a:pPr>
            <a:r>
              <a:rPr lang="tr-TR" sz="1100" dirty="0"/>
              <a:t>Arslan </a:t>
            </a:r>
            <a:r>
              <a:rPr lang="tr-TR" sz="1100" dirty="0" err="1"/>
              <a:t>layu</a:t>
            </a:r>
            <a:r>
              <a:rPr lang="tr-TR" sz="1100" dirty="0"/>
              <a:t> </a:t>
            </a:r>
            <a:r>
              <a:rPr lang="tr-TR" sz="1100" dirty="0" err="1"/>
              <a:t>kökredim</a:t>
            </a:r>
            <a:endParaRPr lang="tr-TR" sz="1100" dirty="0"/>
          </a:p>
          <a:p>
            <a:pPr marL="155997" lvl="1" indent="0">
              <a:buNone/>
            </a:pPr>
            <a:r>
              <a:rPr lang="tr-TR" sz="1100" dirty="0"/>
              <a:t>Alplar başın </a:t>
            </a:r>
            <a:r>
              <a:rPr lang="tr-TR" sz="1100" dirty="0" err="1"/>
              <a:t>togradım</a:t>
            </a:r>
            <a:endParaRPr lang="tr-TR" sz="1100" dirty="0"/>
          </a:p>
          <a:p>
            <a:pPr marL="155997" lvl="1" indent="0">
              <a:buNone/>
            </a:pPr>
            <a:r>
              <a:rPr lang="tr-TR" sz="1100" dirty="0"/>
              <a:t>Emdi meni kim tutar</a:t>
            </a:r>
          </a:p>
          <a:p>
            <a:endParaRPr lang="tr-TR" dirty="0"/>
          </a:p>
        </p:txBody>
      </p:sp>
      <p:sp>
        <p:nvSpPr>
          <p:cNvPr id="4" name="İçerik Yer Tutucusu 3"/>
          <p:cNvSpPr>
            <a:spLocks noGrp="1"/>
          </p:cNvSpPr>
          <p:nvPr>
            <p:ph sz="half" idx="2"/>
          </p:nvPr>
        </p:nvSpPr>
        <p:spPr>
          <a:xfrm>
            <a:off x="2010792" y="188825"/>
            <a:ext cx="2088232" cy="1825589"/>
          </a:xfrm>
        </p:spPr>
        <p:txBody>
          <a:bodyPr>
            <a:normAutofit/>
          </a:bodyPr>
          <a:lstStyle/>
          <a:p>
            <a:pPr marL="155997" lvl="1" indent="0">
              <a:buNone/>
            </a:pPr>
            <a:endParaRPr lang="tr-TR" sz="1100" dirty="0" smtClean="0"/>
          </a:p>
          <a:p>
            <a:pPr marL="155997" lvl="1" indent="0">
              <a:buNone/>
            </a:pPr>
            <a:r>
              <a:rPr lang="tr-TR" sz="1100" dirty="0" smtClean="0"/>
              <a:t>Öfkem </a:t>
            </a:r>
            <a:r>
              <a:rPr lang="tr-TR" sz="1100" dirty="0"/>
              <a:t>geldi, uğradım</a:t>
            </a:r>
          </a:p>
          <a:p>
            <a:pPr marL="155997" lvl="1" indent="0">
              <a:buNone/>
            </a:pPr>
            <a:r>
              <a:rPr lang="tr-TR" sz="1100" dirty="0"/>
              <a:t>Arslan gibi kükredim</a:t>
            </a:r>
          </a:p>
          <a:p>
            <a:pPr marL="155997" lvl="1" indent="0">
              <a:buNone/>
            </a:pPr>
            <a:r>
              <a:rPr lang="tr-TR" sz="1100" dirty="0"/>
              <a:t>Yiğitlerin başını doğradım</a:t>
            </a:r>
          </a:p>
          <a:p>
            <a:pPr marL="155997" lvl="1" indent="0">
              <a:buNone/>
            </a:pPr>
            <a:r>
              <a:rPr lang="tr-TR" sz="1100" dirty="0"/>
              <a:t>Şimdi beni kim tutar</a:t>
            </a:r>
          </a:p>
          <a:p>
            <a:endParaRPr lang="tr-TR" dirty="0"/>
          </a:p>
        </p:txBody>
      </p:sp>
    </p:spTree>
    <p:extLst>
      <p:ext uri="{BB962C8B-B14F-4D97-AF65-F5344CB8AC3E}">
        <p14:creationId xmlns:p14="http://schemas.microsoft.com/office/powerpoint/2010/main" val="3724059198"/>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çerik Yer Tutucusu 6"/>
          <p:cNvSpPr>
            <a:spLocks noGrp="1"/>
          </p:cNvSpPr>
          <p:nvPr>
            <p:ph idx="1"/>
          </p:nvPr>
        </p:nvSpPr>
        <p:spPr>
          <a:xfrm>
            <a:off x="642641" y="305892"/>
            <a:ext cx="3288102" cy="1711040"/>
          </a:xfrm>
        </p:spPr>
        <p:txBody>
          <a:bodyPr>
            <a:normAutofit/>
          </a:bodyPr>
          <a:lstStyle/>
          <a:p>
            <a:r>
              <a:rPr lang="tr-TR" sz="1100" dirty="0" err="1"/>
              <a:t>Köni</a:t>
            </a:r>
            <a:r>
              <a:rPr lang="tr-TR" sz="1100" dirty="0"/>
              <a:t> sözler erse </a:t>
            </a:r>
            <a:r>
              <a:rPr lang="tr-TR" sz="1100" dirty="0" err="1"/>
              <a:t>tiliŋ</a:t>
            </a:r>
            <a:r>
              <a:rPr lang="tr-TR" sz="1100" dirty="0"/>
              <a:t> </a:t>
            </a:r>
            <a:r>
              <a:rPr lang="tr-TR" sz="1100" dirty="0" err="1"/>
              <a:t>tepresü</a:t>
            </a:r>
            <a:r>
              <a:rPr lang="tr-TR" sz="1100" dirty="0"/>
              <a:t> </a:t>
            </a:r>
            <a:br>
              <a:rPr lang="tr-TR" sz="1100" dirty="0"/>
            </a:br>
            <a:r>
              <a:rPr lang="tr-TR" sz="1100" dirty="0"/>
              <a:t>	(Doğru söyleyecekse, dilin kımıldasın)</a:t>
            </a:r>
          </a:p>
          <a:p>
            <a:r>
              <a:rPr lang="tr-TR" sz="1100" dirty="0"/>
              <a:t>Sözün </a:t>
            </a:r>
            <a:r>
              <a:rPr lang="tr-TR" sz="1100" dirty="0" err="1"/>
              <a:t>egri</a:t>
            </a:r>
            <a:r>
              <a:rPr lang="tr-TR" sz="1100" dirty="0"/>
              <a:t> erse </a:t>
            </a:r>
            <a:r>
              <a:rPr lang="tr-TR" sz="1100" dirty="0" err="1"/>
              <a:t>özüŋ</a:t>
            </a:r>
            <a:r>
              <a:rPr lang="tr-TR" sz="1100" dirty="0"/>
              <a:t> </a:t>
            </a:r>
            <a:r>
              <a:rPr lang="tr-TR" sz="1100" dirty="0" err="1"/>
              <a:t>kizlesü</a:t>
            </a:r>
            <a:r>
              <a:rPr lang="tr-TR" sz="1100" dirty="0"/>
              <a:t> </a:t>
            </a:r>
            <a:br>
              <a:rPr lang="tr-TR" sz="1100" dirty="0"/>
            </a:br>
            <a:r>
              <a:rPr lang="tr-TR" sz="1100" dirty="0"/>
              <a:t>	(Sözün eğri ise, onu saklamalısın)</a:t>
            </a:r>
          </a:p>
          <a:p>
            <a:r>
              <a:rPr lang="tr-TR" sz="1100" dirty="0" err="1"/>
              <a:t>Ölümke</a:t>
            </a:r>
            <a:r>
              <a:rPr lang="tr-TR" sz="1100" dirty="0"/>
              <a:t> </a:t>
            </a:r>
            <a:r>
              <a:rPr lang="tr-TR" sz="1100" dirty="0" err="1"/>
              <a:t>asıġ</a:t>
            </a:r>
            <a:r>
              <a:rPr lang="tr-TR" sz="1100" dirty="0"/>
              <a:t> </a:t>
            </a:r>
            <a:r>
              <a:rPr lang="tr-TR" sz="1100" dirty="0" err="1"/>
              <a:t>ḳılmas</a:t>
            </a:r>
            <a:r>
              <a:rPr lang="tr-TR" sz="1100" dirty="0"/>
              <a:t> </a:t>
            </a:r>
            <a:r>
              <a:rPr lang="tr-TR" sz="1100" dirty="0" err="1"/>
              <a:t>altun</a:t>
            </a:r>
            <a:r>
              <a:rPr lang="tr-TR" sz="1100" dirty="0"/>
              <a:t> kümü</a:t>
            </a:r>
            <a:br>
              <a:rPr lang="tr-TR" sz="1100" dirty="0"/>
            </a:br>
            <a:r>
              <a:rPr lang="tr-TR" sz="1100" dirty="0"/>
              <a:t>	(Ölüme fayda etmez altın, gümüş)</a:t>
            </a:r>
          </a:p>
          <a:p>
            <a:r>
              <a:rPr lang="tr-TR" sz="1100" dirty="0" err="1"/>
              <a:t>Ölümüg</a:t>
            </a:r>
            <a:r>
              <a:rPr lang="tr-TR" sz="1100" dirty="0"/>
              <a:t> </a:t>
            </a:r>
            <a:r>
              <a:rPr lang="tr-TR" sz="1100" dirty="0" err="1"/>
              <a:t>tıdumas</a:t>
            </a:r>
            <a:r>
              <a:rPr lang="tr-TR" sz="1100" dirty="0"/>
              <a:t> </a:t>
            </a:r>
            <a:r>
              <a:rPr lang="tr-TR" sz="1100" dirty="0" err="1"/>
              <a:t>bilig</a:t>
            </a:r>
            <a:r>
              <a:rPr lang="tr-TR" sz="1100" dirty="0"/>
              <a:t> ya </a:t>
            </a:r>
            <a:r>
              <a:rPr lang="tr-TR" sz="1100" dirty="0" err="1"/>
              <a:t>uḳuş</a:t>
            </a:r>
            <a:r>
              <a:rPr lang="tr-TR" sz="1100" dirty="0"/>
              <a:t>. </a:t>
            </a:r>
            <a:br>
              <a:rPr lang="tr-TR" sz="1100" dirty="0"/>
            </a:br>
            <a:r>
              <a:rPr lang="tr-TR" sz="1100" dirty="0"/>
              <a:t>	(Ölümü engelleyemez bilgi ya da akıl)</a:t>
            </a:r>
          </a:p>
          <a:p>
            <a:endParaRPr lang="tr-TR" sz="1100" dirty="0"/>
          </a:p>
        </p:txBody>
      </p:sp>
    </p:spTree>
    <p:extLst>
      <p:ext uri="{BB962C8B-B14F-4D97-AF65-F5344CB8AC3E}">
        <p14:creationId xmlns:p14="http://schemas.microsoft.com/office/powerpoint/2010/main" val="350439820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sz="half" idx="1"/>
          </p:nvPr>
        </p:nvSpPr>
        <p:spPr>
          <a:xfrm>
            <a:off x="282600" y="233883"/>
            <a:ext cx="1872208" cy="1783049"/>
          </a:xfrm>
        </p:spPr>
        <p:txBody>
          <a:bodyPr>
            <a:normAutofit lnSpcReduction="10000"/>
          </a:bodyPr>
          <a:lstStyle/>
          <a:p>
            <a:pPr marL="122164" lvl="2" indent="0">
              <a:buNone/>
            </a:pPr>
            <a:r>
              <a:rPr lang="tr-TR" sz="1000" b="1" dirty="0" err="1" smtClean="0"/>
              <a:t>Atabetü’l-Hakayık’tan</a:t>
            </a:r>
            <a:endParaRPr lang="tr-TR" sz="1000" b="1" dirty="0" smtClean="0"/>
          </a:p>
          <a:p>
            <a:pPr marL="122164" lvl="2" indent="0">
              <a:buNone/>
            </a:pPr>
            <a:endParaRPr lang="tr-TR" sz="1000" dirty="0"/>
          </a:p>
          <a:p>
            <a:pPr marL="122164" lvl="2" indent="0">
              <a:buNone/>
            </a:pPr>
            <a:r>
              <a:rPr lang="tr-TR" sz="1000" dirty="0" smtClean="0"/>
              <a:t>İssiz </a:t>
            </a:r>
            <a:r>
              <a:rPr lang="tr-TR" sz="1000" dirty="0" err="1"/>
              <a:t>kılgan</a:t>
            </a:r>
            <a:r>
              <a:rPr lang="tr-TR" sz="1000" dirty="0"/>
              <a:t> erke sen </a:t>
            </a:r>
            <a:r>
              <a:rPr lang="tr-TR" sz="1000" dirty="0" err="1"/>
              <a:t>edgü</a:t>
            </a:r>
            <a:r>
              <a:rPr lang="tr-TR" sz="1000" dirty="0"/>
              <a:t> kıla</a:t>
            </a:r>
          </a:p>
          <a:p>
            <a:pPr marL="122164" lvl="2" indent="0">
              <a:buNone/>
            </a:pPr>
            <a:r>
              <a:rPr lang="tr-TR" sz="1000" dirty="0" err="1"/>
              <a:t>Keremming</a:t>
            </a:r>
            <a:r>
              <a:rPr lang="tr-TR" sz="1000" dirty="0"/>
              <a:t> başı bu </a:t>
            </a:r>
            <a:r>
              <a:rPr lang="tr-TR" sz="1000" dirty="0" err="1"/>
              <a:t>erür</a:t>
            </a:r>
            <a:r>
              <a:rPr lang="tr-TR" sz="1000" dirty="0"/>
              <a:t> </a:t>
            </a:r>
            <a:r>
              <a:rPr lang="tr-TR" sz="1000" dirty="0" err="1"/>
              <a:t>ked</a:t>
            </a:r>
            <a:r>
              <a:rPr lang="tr-TR" sz="1000" dirty="0"/>
              <a:t> bile </a:t>
            </a:r>
          </a:p>
          <a:p>
            <a:pPr marL="122164" lvl="2" indent="0">
              <a:buNone/>
            </a:pPr>
            <a:r>
              <a:rPr lang="tr-TR" sz="1000" dirty="0" err="1"/>
              <a:t>Eger</a:t>
            </a:r>
            <a:r>
              <a:rPr lang="tr-TR" sz="1000" dirty="0"/>
              <a:t> kelse erdin </a:t>
            </a:r>
            <a:r>
              <a:rPr lang="tr-TR" sz="1000" dirty="0" err="1"/>
              <a:t>sanga</a:t>
            </a:r>
            <a:r>
              <a:rPr lang="tr-TR" sz="1000" dirty="0"/>
              <a:t> </a:t>
            </a:r>
            <a:r>
              <a:rPr lang="tr-TR" sz="1000" dirty="0" err="1"/>
              <a:t>edgülük</a:t>
            </a:r>
            <a:endParaRPr lang="tr-TR" sz="1000" dirty="0"/>
          </a:p>
          <a:p>
            <a:pPr marL="122164" lvl="2" indent="0">
              <a:buNone/>
            </a:pPr>
            <a:r>
              <a:rPr lang="tr-TR" sz="1000" dirty="0" err="1"/>
              <a:t>Öküş</a:t>
            </a:r>
            <a:r>
              <a:rPr lang="tr-TR" sz="1000" dirty="0"/>
              <a:t> kıl ol </a:t>
            </a:r>
            <a:r>
              <a:rPr lang="tr-TR" sz="1000" dirty="0" err="1"/>
              <a:t>ering</a:t>
            </a:r>
            <a:r>
              <a:rPr lang="tr-TR" sz="1000" dirty="0"/>
              <a:t> senasın </a:t>
            </a:r>
            <a:r>
              <a:rPr lang="tr-TR" sz="1000" dirty="0" err="1"/>
              <a:t>tile</a:t>
            </a:r>
            <a:endParaRPr lang="tr-TR" sz="1000" dirty="0"/>
          </a:p>
          <a:p>
            <a:endParaRPr lang="tr-TR" dirty="0"/>
          </a:p>
        </p:txBody>
      </p:sp>
      <p:sp>
        <p:nvSpPr>
          <p:cNvPr id="6" name="İçerik Yer Tutucusu 5"/>
          <p:cNvSpPr>
            <a:spLocks noGrp="1"/>
          </p:cNvSpPr>
          <p:nvPr>
            <p:ph sz="half" idx="2"/>
          </p:nvPr>
        </p:nvSpPr>
        <p:spPr>
          <a:xfrm>
            <a:off x="2010792" y="236401"/>
            <a:ext cx="1617919" cy="1780531"/>
          </a:xfrm>
        </p:spPr>
        <p:txBody>
          <a:bodyPr>
            <a:normAutofit lnSpcReduction="10000"/>
          </a:bodyPr>
          <a:lstStyle/>
          <a:p>
            <a:pPr lvl="1"/>
            <a:r>
              <a:rPr lang="tr-TR" sz="1100" dirty="0"/>
              <a:t>Kötülük yapan adama sen iyilik yap;</a:t>
            </a:r>
          </a:p>
          <a:p>
            <a:pPr lvl="1"/>
            <a:r>
              <a:rPr lang="tr-TR" sz="1100" dirty="0"/>
              <a:t>Keremin başı budur, bunu iyi bil;</a:t>
            </a:r>
          </a:p>
          <a:p>
            <a:pPr lvl="1"/>
            <a:r>
              <a:rPr lang="tr-TR" sz="1100" dirty="0"/>
              <a:t>Eğer bir kimseden sana iyilik gelirse , </a:t>
            </a:r>
          </a:p>
          <a:p>
            <a:pPr lvl="1"/>
            <a:r>
              <a:rPr lang="tr-TR" sz="1100" dirty="0"/>
              <a:t>O adamı </a:t>
            </a:r>
            <a:r>
              <a:rPr lang="tr-TR" sz="1100" dirty="0" smtClean="0"/>
              <a:t>çok öv.</a:t>
            </a:r>
            <a:endParaRPr lang="tr-TR" dirty="0"/>
          </a:p>
        </p:txBody>
      </p:sp>
    </p:spTree>
    <p:extLst>
      <p:ext uri="{BB962C8B-B14F-4D97-AF65-F5344CB8AC3E}">
        <p14:creationId xmlns:p14="http://schemas.microsoft.com/office/powerpoint/2010/main" val="311996056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282600" y="377900"/>
            <a:ext cx="3744416" cy="1639032"/>
          </a:xfrm>
        </p:spPr>
        <p:txBody>
          <a:bodyPr>
            <a:normAutofit/>
          </a:bodyPr>
          <a:lstStyle/>
          <a:p>
            <a:pPr marL="0" indent="0">
              <a:buNone/>
            </a:pPr>
            <a:r>
              <a:rPr lang="tr-TR" sz="1000" dirty="0"/>
              <a:t>Ben bir </a:t>
            </a:r>
            <a:r>
              <a:rPr lang="tr-TR" sz="1000" dirty="0" err="1"/>
              <a:t>aceb</a:t>
            </a:r>
            <a:r>
              <a:rPr lang="tr-TR" sz="1000" dirty="0"/>
              <a:t> ile </a:t>
            </a:r>
            <a:r>
              <a:rPr lang="tr-TR" sz="1000" dirty="0" err="1"/>
              <a:t>geldüm</a:t>
            </a:r>
            <a:r>
              <a:rPr lang="tr-TR" sz="1000" dirty="0"/>
              <a:t> kimse halim bilmez </a:t>
            </a:r>
            <a:r>
              <a:rPr lang="tr-TR" sz="1000" dirty="0" err="1"/>
              <a:t>benüm</a:t>
            </a:r>
            <a:endParaRPr lang="tr-TR" sz="1000" dirty="0"/>
          </a:p>
          <a:p>
            <a:pPr marL="0" indent="0">
              <a:buNone/>
            </a:pPr>
            <a:r>
              <a:rPr lang="tr-TR" sz="1000" dirty="0"/>
              <a:t>Ben </a:t>
            </a:r>
            <a:r>
              <a:rPr lang="tr-TR" sz="1000" dirty="0" err="1"/>
              <a:t>söylerem</a:t>
            </a:r>
            <a:r>
              <a:rPr lang="tr-TR" sz="1000" dirty="0"/>
              <a:t> ben </a:t>
            </a:r>
            <a:r>
              <a:rPr lang="tr-TR" sz="1000" dirty="0" err="1"/>
              <a:t>dinlerem</a:t>
            </a:r>
            <a:r>
              <a:rPr lang="tr-TR" sz="1000" dirty="0"/>
              <a:t>  kimse </a:t>
            </a:r>
            <a:r>
              <a:rPr lang="tr-TR" sz="1000" dirty="0" err="1"/>
              <a:t>dilüm</a:t>
            </a:r>
            <a:r>
              <a:rPr lang="tr-TR" sz="1000" dirty="0"/>
              <a:t> bilmez </a:t>
            </a:r>
            <a:r>
              <a:rPr lang="tr-TR" sz="1000" dirty="0" err="1"/>
              <a:t>benüm</a:t>
            </a:r>
            <a:endParaRPr lang="tr-TR" sz="1000" dirty="0"/>
          </a:p>
          <a:p>
            <a:pPr marL="0" indent="0">
              <a:buNone/>
            </a:pPr>
            <a:r>
              <a:rPr lang="tr-TR" sz="1000" dirty="0"/>
              <a:t>Benim </a:t>
            </a:r>
            <a:r>
              <a:rPr lang="tr-TR" sz="1000" dirty="0" err="1"/>
              <a:t>dilüm</a:t>
            </a:r>
            <a:r>
              <a:rPr lang="tr-TR" sz="1000" dirty="0"/>
              <a:t> kuş </a:t>
            </a:r>
            <a:r>
              <a:rPr lang="tr-TR" sz="1000" dirty="0" err="1"/>
              <a:t>dilidür</a:t>
            </a:r>
            <a:r>
              <a:rPr lang="tr-TR" sz="1000" dirty="0"/>
              <a:t> benim </a:t>
            </a:r>
            <a:r>
              <a:rPr lang="tr-TR" sz="1000" dirty="0" err="1"/>
              <a:t>ilüm</a:t>
            </a:r>
            <a:r>
              <a:rPr lang="tr-TR" sz="1000" dirty="0"/>
              <a:t> dost </a:t>
            </a:r>
            <a:r>
              <a:rPr lang="tr-TR" sz="1000" dirty="0" err="1"/>
              <a:t>ilidür</a:t>
            </a:r>
            <a:endParaRPr lang="tr-TR" sz="1000" dirty="0"/>
          </a:p>
          <a:p>
            <a:pPr marL="0" indent="0">
              <a:buNone/>
            </a:pPr>
            <a:r>
              <a:rPr lang="tr-TR" sz="1000" dirty="0"/>
              <a:t>Ben </a:t>
            </a:r>
            <a:r>
              <a:rPr lang="tr-TR" sz="1000" dirty="0" err="1"/>
              <a:t>bülbülem</a:t>
            </a:r>
            <a:r>
              <a:rPr lang="tr-TR" sz="1000" dirty="0"/>
              <a:t> dost gülümdür </a:t>
            </a:r>
            <a:r>
              <a:rPr lang="tr-TR" sz="1000" dirty="0" err="1"/>
              <a:t>bilün</a:t>
            </a:r>
            <a:r>
              <a:rPr lang="tr-TR" sz="1000" dirty="0"/>
              <a:t> gülüm solmaz </a:t>
            </a:r>
            <a:r>
              <a:rPr lang="tr-TR" sz="1000" dirty="0" err="1"/>
              <a:t>benüm</a:t>
            </a:r>
            <a:endParaRPr lang="tr-TR" sz="1000" dirty="0"/>
          </a:p>
          <a:p>
            <a:pPr marL="0" indent="0" algn="r">
              <a:buNone/>
            </a:pPr>
            <a:r>
              <a:rPr lang="tr-TR" sz="1100" dirty="0"/>
              <a:t>			               </a:t>
            </a:r>
            <a:r>
              <a:rPr lang="tr-TR" sz="1100" b="1" dirty="0"/>
              <a:t>Yunus Emre</a:t>
            </a:r>
            <a:endParaRPr lang="tr-TR" sz="1100" dirty="0"/>
          </a:p>
          <a:p>
            <a:endParaRPr lang="tr-TR" sz="1100" dirty="0"/>
          </a:p>
        </p:txBody>
      </p:sp>
    </p:spTree>
    <p:extLst>
      <p:ext uri="{BB962C8B-B14F-4D97-AF65-F5344CB8AC3E}">
        <p14:creationId xmlns:p14="http://schemas.microsoft.com/office/powerpoint/2010/main" val="38653567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4" name="Dikdörtgen 3"/>
          <p:cNvSpPr/>
          <p:nvPr/>
        </p:nvSpPr>
        <p:spPr>
          <a:xfrm>
            <a:off x="787400" y="521915"/>
            <a:ext cx="2951584" cy="1015663"/>
          </a:xfrm>
          <a:prstGeom prst="rect">
            <a:avLst/>
          </a:prstGeom>
        </p:spPr>
        <p:txBody>
          <a:bodyPr wrap="square">
            <a:spAutoFit/>
          </a:bodyPr>
          <a:lstStyle/>
          <a:p>
            <a:pPr algn="just"/>
            <a:r>
              <a:rPr lang="tr-TR" sz="1200" dirty="0"/>
              <a:t>Ancak bu döneme ait elde sağlam dil malzemesi yoktur. İlk Türkçe ve Ana Türkçe dönemine tekabül eden Hun dönemine ait dil malzemesi genellikle yazılı kaynaklarda yer alan özel adlardır.</a:t>
            </a:r>
          </a:p>
        </p:txBody>
      </p:sp>
      <p:sp>
        <p:nvSpPr>
          <p:cNvPr id="5" name="Metin kutusu 4"/>
          <p:cNvSpPr txBox="1"/>
          <p:nvPr/>
        </p:nvSpPr>
        <p:spPr>
          <a:xfrm>
            <a:off x="769355" y="271484"/>
            <a:ext cx="2393566" cy="400110"/>
          </a:xfrm>
          <a:prstGeom prst="rect">
            <a:avLst/>
          </a:prstGeom>
          <a:noFill/>
        </p:spPr>
        <p:txBody>
          <a:bodyPr wrap="square" rtlCol="0">
            <a:spAutoFit/>
          </a:bodyPr>
          <a:lstStyle/>
          <a:p>
            <a:r>
              <a:rPr lang="tr-TR" sz="1200" b="1" dirty="0" smtClean="0"/>
              <a:t>TÜRKÇENİN TARİHÎ DÖNEMLERİ</a:t>
            </a:r>
          </a:p>
          <a:p>
            <a:endParaRPr lang="tr-TR" dirty="0"/>
          </a:p>
        </p:txBody>
      </p:sp>
    </p:spTree>
    <p:extLst>
      <p:ext uri="{BB962C8B-B14F-4D97-AF65-F5344CB8AC3E}">
        <p14:creationId xmlns:p14="http://schemas.microsoft.com/office/powerpoint/2010/main" val="426050727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Ã¶ktÃ¼rk alfabesiyle tÃ¼rk ile ilgili gÃ¶rsel sonucu"/>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tretch>
            <a:fillRect/>
          </a:stretch>
        </p:blipFill>
        <p:spPr bwMode="auto">
          <a:xfrm>
            <a:off x="460375" y="358229"/>
            <a:ext cx="1622425" cy="1891877"/>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8" descr="gÃ¶ktÃ¼rkÃ§e tÃ¼rk yazÄ±lÄ±ÅÄ±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5" name="AutoShape 10" descr="gÃ¶ktÃ¼rkÃ§e tÃ¼rk yazÄ±lÄ±ÅÄ± ile ilgili gÃ¶rsel sonucu"/>
          <p:cNvSpPr>
            <a:spLocks noChangeAspect="1" noChangeArrowheads="1"/>
          </p:cNvSpPr>
          <p:nvPr/>
        </p:nvSpPr>
        <p:spPr bwMode="auto">
          <a:xfrm>
            <a:off x="2298824" y="7937"/>
            <a:ext cx="288031"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sp>
        <p:nvSpPr>
          <p:cNvPr id="6" name="AutoShape 12" descr="gÃ¶ktÃ¼rkÃ§e tÃ¼rk yazÄ±lÄ±ÅÄ± ile ilgili gÃ¶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44" name="Picture 20" descr="gÃ¶ktÃ¼rkÃ§e tÃ¼rk yazÄ±lÄ±ÅÄ± ile ilgili gÃ¶rsel sonucu"/>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2227263" y="762490"/>
            <a:ext cx="1703387" cy="8022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825986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kÄ±ril alfabesi ile ilgili gÃ¶rsel sonucu"/>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58664" y="233883"/>
            <a:ext cx="2369091" cy="1855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152809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3524713" y="107950"/>
            <a:ext cx="504056" cy="163534"/>
          </a:xfrm>
          <a:prstGeom prst="rect">
            <a:avLst/>
          </a:prstGeom>
          <a:noFill/>
        </p:spPr>
        <p:txBody>
          <a:bodyPr wrap="square" lIns="40032" tIns="20016" rIns="40032" bIns="20016" rtlCol="0">
            <a:spAutoFit/>
          </a:bodyPr>
          <a:lstStyle/>
          <a:p>
            <a:r>
              <a:rPr lang="tr-TR" dirty="0"/>
              <a:t>ÜNİTE   </a:t>
            </a:r>
            <a:r>
              <a:rPr lang="tr-TR" b="1" dirty="0" smtClean="0">
                <a:solidFill>
                  <a:schemeClr val="bg1"/>
                </a:solidFill>
              </a:rPr>
              <a:t>4</a:t>
            </a:r>
            <a:endParaRPr lang="tr-TR" b="1" dirty="0">
              <a:solidFill>
                <a:schemeClr val="bg1"/>
              </a:solidFill>
            </a:endParaRPr>
          </a:p>
        </p:txBody>
      </p:sp>
      <p:sp>
        <p:nvSpPr>
          <p:cNvPr id="5" name="Dikdörtgen 4"/>
          <p:cNvSpPr/>
          <p:nvPr/>
        </p:nvSpPr>
        <p:spPr>
          <a:xfrm>
            <a:off x="807885" y="737939"/>
            <a:ext cx="2810807" cy="340734"/>
          </a:xfrm>
          <a:prstGeom prst="rect">
            <a:avLst/>
          </a:prstGeom>
        </p:spPr>
        <p:txBody>
          <a:bodyPr wrap="square">
            <a:spAutoFit/>
          </a:bodyPr>
          <a:lstStyle/>
          <a:p>
            <a:pPr>
              <a:lnSpc>
                <a:spcPct val="150000"/>
              </a:lnSpc>
            </a:pPr>
            <a:r>
              <a:rPr lang="tr-TR" sz="1200" b="1" dirty="0" smtClean="0"/>
              <a:t>TEŞEKKÜRLER</a:t>
            </a:r>
            <a:endParaRPr lang="tr-TR" sz="1200" b="1" dirty="0"/>
          </a:p>
        </p:txBody>
      </p:sp>
      <p:sp>
        <p:nvSpPr>
          <p:cNvPr id="2" name="Dikdörtgen 1"/>
          <p:cNvSpPr/>
          <p:nvPr/>
        </p:nvSpPr>
        <p:spPr>
          <a:xfrm>
            <a:off x="787400" y="843812"/>
            <a:ext cx="45719" cy="170367"/>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979896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2130</TotalTime>
  <Words>3364</Words>
  <Application>Microsoft Office PowerPoint</Application>
  <PresentationFormat>Özel</PresentationFormat>
  <Paragraphs>373</Paragraphs>
  <Slides>92</Slides>
  <Notes>4</Notes>
  <HiddenSlides>0</HiddenSlides>
  <MMClips>0</MMClips>
  <ScaleCrop>false</ScaleCrop>
  <HeadingPairs>
    <vt:vector size="4" baseType="variant">
      <vt:variant>
        <vt:lpstr>Tema</vt:lpstr>
      </vt:variant>
      <vt:variant>
        <vt:i4>1</vt:i4>
      </vt:variant>
      <vt:variant>
        <vt:lpstr>Slayt Başlıkları</vt:lpstr>
      </vt:variant>
      <vt:variant>
        <vt:i4>92</vt:i4>
      </vt:variant>
    </vt:vector>
  </HeadingPairs>
  <TitlesOfParts>
    <vt:vector size="93" baseType="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4) YENİ TÜRK DİLLERİ DÖNEMİ (15-21.yy) </vt:lpstr>
      <vt:lpstr>Batı Türkleri</vt:lpstr>
      <vt:lpstr>Kuzey Türkleri</vt:lpstr>
      <vt:lpstr>Doğu Türkleri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Altun</dc:creator>
  <cp:lastModifiedBy>ronaldinho424</cp:lastModifiedBy>
  <cp:revision>172</cp:revision>
  <dcterms:created xsi:type="dcterms:W3CDTF">2010-10-22T06:27:13Z</dcterms:created>
  <dcterms:modified xsi:type="dcterms:W3CDTF">2024-01-14T08:13:08Z</dcterms:modified>
</cp:coreProperties>
</file>