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1435" r:id="rId2"/>
    <p:sldId id="1314" r:id="rId3"/>
    <p:sldId id="1432" r:id="rId4"/>
    <p:sldId id="1367" r:id="rId5"/>
    <p:sldId id="1400" r:id="rId6"/>
    <p:sldId id="1401" r:id="rId7"/>
    <p:sldId id="1436" r:id="rId8"/>
    <p:sldId id="1433" r:id="rId9"/>
    <p:sldId id="1403" r:id="rId10"/>
    <p:sldId id="1434" r:id="rId11"/>
    <p:sldId id="1404" r:id="rId12"/>
    <p:sldId id="1405" r:id="rId13"/>
    <p:sldId id="1406" r:id="rId14"/>
    <p:sldId id="1407" r:id="rId15"/>
    <p:sldId id="1437" r:id="rId16"/>
    <p:sldId id="1408" r:id="rId17"/>
    <p:sldId id="1409" r:id="rId18"/>
    <p:sldId id="1410" r:id="rId19"/>
    <p:sldId id="1411" r:id="rId20"/>
    <p:sldId id="1412" r:id="rId21"/>
    <p:sldId id="1413" r:id="rId22"/>
    <p:sldId id="1414" r:id="rId23"/>
    <p:sldId id="1415" r:id="rId24"/>
    <p:sldId id="1416" r:id="rId25"/>
    <p:sldId id="1417" r:id="rId26"/>
    <p:sldId id="1418" r:id="rId27"/>
    <p:sldId id="1419" r:id="rId28"/>
    <p:sldId id="1420" r:id="rId29"/>
    <p:sldId id="1421" r:id="rId30"/>
    <p:sldId id="1422" r:id="rId31"/>
    <p:sldId id="1423" r:id="rId32"/>
    <p:sldId id="1424" r:id="rId33"/>
    <p:sldId id="1425" r:id="rId34"/>
    <p:sldId id="1426" r:id="rId35"/>
    <p:sldId id="1427" r:id="rId36"/>
    <p:sldId id="1428" r:id="rId37"/>
    <p:sldId id="1429" r:id="rId38"/>
    <p:sldId id="1430" r:id="rId39"/>
    <p:sldId id="143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296">
          <p15:clr>
            <a:srgbClr val="A4A3A4"/>
          </p15:clr>
        </p15:guide>
        <p15:guide id="4" orient="horz" pos="816">
          <p15:clr>
            <a:srgbClr val="A4A3A4"/>
          </p15:clr>
        </p15:guide>
        <p15:guide id="5" orient="horz" pos="4032" userDrawn="1">
          <p15:clr>
            <a:srgbClr val="A4A3A4"/>
          </p15:clr>
        </p15:guide>
        <p15:guide id="6" orient="horz" pos="384">
          <p15:clr>
            <a:srgbClr val="A4A3A4"/>
          </p15:clr>
        </p15:guide>
        <p15:guide id="7" orient="horz" pos="144">
          <p15:clr>
            <a:srgbClr val="A4A3A4"/>
          </p15:clr>
        </p15:guide>
        <p15:guide id="8" orient="horz" pos="1056">
          <p15:clr>
            <a:srgbClr val="A4A3A4"/>
          </p15:clr>
        </p15:guide>
        <p15:guide id="9" pos="288">
          <p15:clr>
            <a:srgbClr val="A4A3A4"/>
          </p15:clr>
        </p15:guide>
        <p15:guide id="10" pos="5472">
          <p15:clr>
            <a:srgbClr val="A4A3A4"/>
          </p15:clr>
        </p15:guide>
        <p15:guide id="11" orient="horz" pos="21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Thamizharasan Dhanaseelan" initials="T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7" autoAdjust="0"/>
    <p:restoredTop sz="85512" autoAdjust="0"/>
  </p:normalViewPr>
  <p:slideViewPr>
    <p:cSldViewPr>
      <p:cViewPr>
        <p:scale>
          <a:sx n="70" d="100"/>
          <a:sy n="70" d="100"/>
        </p:scale>
        <p:origin x="1997" y="72"/>
      </p:cViewPr>
      <p:guideLst>
        <p:guide orient="horz" pos="2160"/>
        <p:guide pos="2880"/>
        <p:guide orient="horz" pos="1296"/>
        <p:guide orient="horz" pos="816"/>
        <p:guide orient="horz" pos="4032"/>
        <p:guide orient="horz" pos="384"/>
        <p:guide orient="horz" pos="144"/>
        <p:guide orient="horz" pos="1056"/>
        <p:guide pos="288"/>
        <p:guide pos="5472"/>
        <p:guide orient="horz" pos="2112"/>
      </p:guideLst>
    </p:cSldViewPr>
  </p:slideViewPr>
  <p:outlineViewPr>
    <p:cViewPr>
      <p:scale>
        <a:sx n="20" d="100"/>
        <a:sy n="20" d="100"/>
      </p:scale>
      <p:origin x="0" y="72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10/27/2022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10/27/2022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Airbnb’s mission is to</a:t>
            </a:r>
            <a:r>
              <a:rPr lang="en-US" baseline="0" dirty="0"/>
              <a:t> help create a world where you can belong anywhere and where people can live in a place instead of just traveling to it.  The brand’s </a:t>
            </a:r>
            <a:r>
              <a:rPr lang="en-US" sz="1200" b="0" i="0" u="none" strike="noStrike" kern="1200" baseline="0" dirty="0" err="1">
                <a:solidFill>
                  <a:schemeClr val="tx1"/>
                </a:solidFill>
                <a:latin typeface="+mn-lt"/>
                <a:ea typeface="+mn-ea"/>
                <a:cs typeface="+mn-cs"/>
              </a:rPr>
              <a:t>bélo</a:t>
            </a:r>
            <a:r>
              <a:rPr lang="en-US" sz="1200" b="0" i="0" u="none" strike="noStrike" kern="1200" baseline="0" dirty="0">
                <a:solidFill>
                  <a:schemeClr val="tx1"/>
                </a:solidFill>
                <a:latin typeface="+mn-lt"/>
                <a:ea typeface="+mn-ea"/>
                <a:cs typeface="+mn-cs"/>
              </a:rPr>
              <a:t> logo is “the universal symbol of belonging.”</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75295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best </a:t>
            </a:r>
            <a:r>
              <a:rPr lang="en-US" sz="1200" b="1" dirty="0"/>
              <a:t>business portfolio</a:t>
            </a:r>
            <a:r>
              <a:rPr lang="en-US" sz="1200" dirty="0"/>
              <a:t> is the one that best fits the company’s strengths and weaknesses to opportunities in the environment. </a:t>
            </a:r>
          </a:p>
          <a:p>
            <a:endParaRPr lang="en-US" sz="1200" dirty="0"/>
          </a:p>
          <a:p>
            <a:r>
              <a:rPr lang="en-US" sz="1200" dirty="0"/>
              <a:t>Business portfolio planning involves two steps.</a:t>
            </a:r>
            <a:r>
              <a:rPr lang="en-US" sz="1200" baseline="0" dirty="0"/>
              <a:t> </a:t>
            </a:r>
            <a:r>
              <a:rPr lang="en-US" sz="1200" dirty="0"/>
              <a:t>First, the company must analyze its </a:t>
            </a:r>
            <a:r>
              <a:rPr lang="en-US" sz="1200" i="1" dirty="0"/>
              <a:t>current</a:t>
            </a:r>
            <a:r>
              <a:rPr lang="en-US" sz="1200" dirty="0"/>
              <a:t> business portfolio and determine which businesses should receive more, less, or no investment. Second, it must shape the </a:t>
            </a:r>
            <a:r>
              <a:rPr lang="en-US" sz="1200" i="1" dirty="0"/>
              <a:t>future</a:t>
            </a:r>
            <a:r>
              <a:rPr lang="en-US" sz="1200" dirty="0"/>
              <a:t> portfolio by developing strategies for growth and downsizing.</a:t>
            </a:r>
          </a:p>
          <a:p>
            <a:endParaRPr lang="en-US" sz="1200" dirty="0"/>
          </a:p>
          <a:p>
            <a:endParaRPr lang="en-US" sz="1200" dirty="0"/>
          </a:p>
          <a:p>
            <a:endParaRPr lang="en-US" sz="1200" b="0" i="0" u="none" strike="noStrike" kern="1200" baseline="0" dirty="0">
              <a:solidFill>
                <a:schemeClr val="tx1"/>
              </a:solidFill>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company assesses the attractiveness of various SBUs and decides</a:t>
            </a:r>
            <a:r>
              <a:rPr lang="en-US" baseline="0" dirty="0"/>
              <a:t> how much support each deserves.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When designing a business portfolio, it’s a good idea to add and support products and businesses that fit closely with the firm’s core philosophy and competencies.</a:t>
            </a:r>
          </a:p>
          <a:p>
            <a:pPr eaLnBrk="1" hangingPunct="1">
              <a:spcBef>
                <a:spcPct val="0"/>
              </a:spcBef>
            </a:pPr>
            <a:endParaRPr lang="en-US" dirty="0"/>
          </a:p>
          <a:p>
            <a:pPr eaLnBrk="1" hangingPunct="1">
              <a:spcBef>
                <a:spcPct val="0"/>
              </a:spcBef>
            </a:pPr>
            <a:r>
              <a:rPr lang="en-US" dirty="0"/>
              <a:t>The purpose of strategic planning is to find ways in which the company can best use its strengths to take advantage of attractive opportunities in the environment.</a:t>
            </a:r>
          </a:p>
          <a:p>
            <a:pPr eaLnBrk="1" hangingPunct="1">
              <a:spcBef>
                <a:spcPct val="0"/>
              </a:spcBef>
            </a:pPr>
            <a:endParaRPr lang="en-US" dirty="0"/>
          </a:p>
          <a:p>
            <a:pPr eaLnBrk="1" hangingPunct="1">
              <a:spcBef>
                <a:spcPct val="0"/>
              </a:spcBef>
            </a:pPr>
            <a:r>
              <a:rPr lang="en-US" dirty="0"/>
              <a:t>For this reason, most standard portfolio analysis methods evaluate SBUs on two important dimensions: the attractiveness of the SBU’s market or industry and the strength of the SBU’s position in that market or industry. </a:t>
            </a:r>
            <a:endParaRPr lang="en-US" i="1"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Discussion Question</a:t>
            </a:r>
          </a:p>
          <a:p>
            <a:pPr eaLnBrk="1" hangingPunct="1"/>
            <a:r>
              <a:rPr lang="en-US" i="1" dirty="0"/>
              <a:t>Ask the students to suggest product categories that might fit in each of the BCG quadrants.</a:t>
            </a:r>
          </a:p>
          <a:p>
            <a:pPr eaLnBrk="1" hangingPunct="1"/>
            <a:endParaRPr lang="en-US" b="1" i="1" dirty="0">
              <a:latin typeface="Times New Roman" pitchFamily="18" charset="0"/>
            </a:endParaRPr>
          </a:p>
          <a:p>
            <a:pPr eaLnBrk="1" hangingPunct="1"/>
            <a:endParaRPr lang="en-US" b="1" i="1" dirty="0">
              <a:latin typeface="Times New Roman" pitchFamily="18" charset="0"/>
            </a:endParaRPr>
          </a:p>
          <a:p>
            <a:r>
              <a:rPr lang="en-US" dirty="0"/>
              <a:t>The best-known portfolio-planning method is the now-classic Boston Consulting Group (BCG) approach.</a:t>
            </a:r>
            <a:r>
              <a:rPr lang="en-US" baseline="0" dirty="0"/>
              <a:t> </a:t>
            </a:r>
            <a:r>
              <a:rPr lang="en-US" dirty="0"/>
              <a:t>The growth-share matrix defines four types of SBUs.</a:t>
            </a:r>
          </a:p>
          <a:p>
            <a:endParaRPr lang="en-US" dirty="0"/>
          </a:p>
          <a:p>
            <a:pPr marL="171450" indent="-171450" eaLnBrk="1" hangingPunct="1">
              <a:buFont typeface="Arial" panose="020B0604020202020204" pitchFamily="34" charset="0"/>
              <a:buChar char="•"/>
            </a:pPr>
            <a:r>
              <a:rPr lang="en-US" b="1" dirty="0">
                <a:latin typeface="Times New Roman" pitchFamily="18" charset="0"/>
              </a:rPr>
              <a:t>Stars</a:t>
            </a:r>
            <a:r>
              <a:rPr lang="en-US" dirty="0">
                <a:latin typeface="Times New Roman" pitchFamily="18" charset="0"/>
              </a:rPr>
              <a:t> are high-growth, high-share businesses or products requiring heavy investment to finance rapid growth. They will eventually turn into cash cows.</a:t>
            </a:r>
          </a:p>
          <a:p>
            <a:pPr marL="171450" indent="-171450" eaLnBrk="1" hangingPunct="1">
              <a:buFont typeface="Arial" panose="020B0604020202020204" pitchFamily="34" charset="0"/>
              <a:buChar char="•"/>
            </a:pPr>
            <a:r>
              <a:rPr lang="en-US" b="1" dirty="0">
                <a:latin typeface="Times New Roman" pitchFamily="18" charset="0"/>
              </a:rPr>
              <a:t>Cash</a:t>
            </a:r>
            <a:r>
              <a:rPr lang="en-US" dirty="0">
                <a:latin typeface="Times New Roman" pitchFamily="18" charset="0"/>
              </a:rPr>
              <a:t> </a:t>
            </a:r>
            <a:r>
              <a:rPr lang="en-US" b="1" dirty="0">
                <a:latin typeface="Times New Roman" pitchFamily="18" charset="0"/>
              </a:rPr>
              <a:t>cows</a:t>
            </a:r>
            <a:r>
              <a:rPr lang="en-US" dirty="0">
                <a:latin typeface="Times New Roman" pitchFamily="18" charset="0"/>
              </a:rPr>
              <a:t> are low-growth, high-share businesses or products that are established and successful SBUs requiring less investment to maintain market share.</a:t>
            </a:r>
          </a:p>
          <a:p>
            <a:pPr marL="171450" indent="-171450" eaLnBrk="1" hangingPunct="1">
              <a:buFont typeface="Arial" panose="020B0604020202020204" pitchFamily="34" charset="0"/>
              <a:buChar char="•"/>
            </a:pPr>
            <a:r>
              <a:rPr lang="en-US" b="1" dirty="0">
                <a:latin typeface="Times New Roman" pitchFamily="18" charset="0"/>
              </a:rPr>
              <a:t>Question marks</a:t>
            </a:r>
            <a:r>
              <a:rPr lang="en-US" dirty="0">
                <a:latin typeface="Times New Roman" pitchFamily="18" charset="0"/>
              </a:rPr>
              <a:t> are low-share business units in high-growth markets requiring a lot of cash to hold their share.</a:t>
            </a:r>
          </a:p>
          <a:p>
            <a:pPr marL="171450" indent="-171450" eaLnBrk="1" hangingPunct="1">
              <a:buFont typeface="Arial" panose="020B0604020202020204" pitchFamily="34" charset="0"/>
              <a:buChar char="•"/>
            </a:pPr>
            <a:r>
              <a:rPr lang="en-US" b="1" dirty="0">
                <a:latin typeface="Times New Roman" pitchFamily="18" charset="0"/>
              </a:rPr>
              <a:t>Dogs </a:t>
            </a:r>
            <a:r>
              <a:rPr lang="en-US" dirty="0">
                <a:latin typeface="Times New Roman" pitchFamily="18" charset="0"/>
              </a:rPr>
              <a:t>are low-growth, low-share businesses and products that may generate enough cash to maintain themselves but do not promise to be large sources of cash.</a:t>
            </a:r>
            <a:endParaRPr lang="en-US" dirty="0"/>
          </a:p>
          <a:p>
            <a:r>
              <a:rPr lang="en-US" sz="1200" dirty="0"/>
              <a:t>Long Description: </a:t>
            </a:r>
          </a:p>
          <a:p>
            <a:r>
              <a:rPr lang="en-US" sz="1200" kern="1200" dirty="0">
                <a:solidFill>
                  <a:schemeClr val="tx1"/>
                </a:solidFill>
                <a:effectLst/>
                <a:latin typeface="+mn-lt"/>
                <a:ea typeface="+mn-ea"/>
                <a:cs typeface="+mn-cs"/>
              </a:rPr>
              <a:t>The two variables are Market growth rate and Relative market share. Each has High and Low as its values. The matrix contents for each of the combinations are as follows.</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High-High: Star</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High-Low: Question mark</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Low-High: Cash cow</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Low-Low: Dog</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Along with the word, the matrix content includes an illustration of the respective text.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the Market growth rate reads "Under the classic BCG portfolio planning approach, the company invests funds from mature, successful products and businesses (cash cows) to support promising products and businesses in faster-growing markets (stars and question marks), hoping to turn them into future cash cows."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the "Dog" cell reads "The company must decide how much it will invest in each product or business (SBU). For each SBU, it must decide whether to build, hold, harvest, or divest." </a:t>
            </a:r>
            <a:endParaRPr lang="en-IN"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these problems, many companies have dropped formal matrix methods in favor of more customized approaches that better suit their specific situations.</a:t>
            </a:r>
          </a:p>
          <a:p>
            <a:endParaRPr lang="en-US" dirty="0"/>
          </a:p>
          <a:p>
            <a:r>
              <a:rPr lang="en-US"/>
              <a:t>Increasingly, companies are placing responsibility for strategic planning in the hands of cross-functional teams of divisional managers who are close to their markets.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Marketing needs to identify, evaluate, and select market opportunities and establish strategies for capturing them. One useful device for identifying growth opportunities is the </a:t>
            </a:r>
            <a:r>
              <a:rPr lang="en-US" b="1" dirty="0"/>
              <a:t>product/market expansion grid </a:t>
            </a:r>
            <a:r>
              <a:rPr lang="en-US" b="0" dirty="0"/>
              <a:t>in </a:t>
            </a:r>
            <a:r>
              <a:rPr lang="en-US" b="1" dirty="0"/>
              <a:t>Figure 2.3</a:t>
            </a:r>
            <a:r>
              <a:rPr lang="en-US" dirty="0"/>
              <a:t>.</a:t>
            </a:r>
          </a:p>
          <a:p>
            <a:endParaRPr lang="en-US" dirty="0"/>
          </a:p>
          <a:p>
            <a:r>
              <a:rPr lang="en-US" b="1" dirty="0"/>
              <a:t>Market penetration</a:t>
            </a:r>
            <a:r>
              <a:rPr lang="en-US" b="0" baseline="0" dirty="0"/>
              <a:t> involves </a:t>
            </a:r>
            <a:r>
              <a:rPr lang="en-US" dirty="0"/>
              <a:t>making more sales to current customers without changing its original product such as</a:t>
            </a:r>
            <a:r>
              <a:rPr lang="en-US" baseline="0" dirty="0"/>
              <a:t> by adding </a:t>
            </a:r>
            <a:r>
              <a:rPr lang="en-US" dirty="0"/>
              <a:t>new stores in current market areas to make it easier for customers to visit.</a:t>
            </a:r>
          </a:p>
          <a:p>
            <a:endParaRPr lang="en-US" dirty="0"/>
          </a:p>
          <a:p>
            <a:r>
              <a:rPr lang="en-US" b="1" dirty="0"/>
              <a:t>Market development</a:t>
            </a:r>
            <a:r>
              <a:rPr lang="en-US" b="0" baseline="0" dirty="0"/>
              <a:t> involves </a:t>
            </a:r>
            <a:r>
              <a:rPr lang="en-US" dirty="0"/>
              <a:t>identifying and developing new markets for its current products. For instance, managers could review new demographic markets. Perhaps new groups—such as seniors—could be encouraged. Managers could consider new geographic markets in U.S. markets and in non-U.S. markets, especially Asia. </a:t>
            </a:r>
          </a:p>
          <a:p>
            <a:endParaRPr lang="en-US" dirty="0"/>
          </a:p>
          <a:p>
            <a:pPr eaLnBrk="1" hangingPunct="1"/>
            <a:r>
              <a:rPr lang="en-US" b="1" dirty="0"/>
              <a:t>Product development</a:t>
            </a:r>
            <a:r>
              <a:rPr lang="en-US" b="0" baseline="0" dirty="0"/>
              <a:t> involves </a:t>
            </a:r>
            <a:r>
              <a:rPr lang="en-US" dirty="0"/>
              <a:t>offering modified or new products to current markets such as by moving into new product categories.</a:t>
            </a:r>
          </a:p>
          <a:p>
            <a:pPr eaLnBrk="1" hangingPunct="1"/>
            <a:endParaRPr lang="en-US" dirty="0"/>
          </a:p>
          <a:p>
            <a:pPr eaLnBrk="1" hangingPunct="1"/>
            <a:r>
              <a:rPr lang="en-US" b="1" dirty="0"/>
              <a:t>Diversification</a:t>
            </a:r>
            <a:r>
              <a:rPr lang="en-US" b="0" baseline="0" dirty="0"/>
              <a:t> involves </a:t>
            </a:r>
            <a:r>
              <a:rPr lang="en-US" dirty="0"/>
              <a:t>starting up or buying businesses beyond its current products and markets. For example, the company could acquire a company that operates in different market segments with a different product mix.</a:t>
            </a:r>
          </a:p>
          <a:p>
            <a:r>
              <a:rPr lang="en-US" sz="1200" dirty="0"/>
              <a:t>Long Description: </a:t>
            </a:r>
          </a:p>
          <a:p>
            <a:r>
              <a:rPr lang="en-US" sz="1200" kern="1200" dirty="0">
                <a:solidFill>
                  <a:schemeClr val="tx1"/>
                </a:solidFill>
                <a:effectLst/>
                <a:latin typeface="+mn-lt"/>
                <a:ea typeface="+mn-ea"/>
                <a:cs typeface="+mn-cs"/>
              </a:rPr>
              <a:t>The details of the four cells from the top left in an anti-clockwise direction are as follows:</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Market penetration: Existing products and existing markets</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Product development: new products and existing markets</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Diversification: new products and new markets</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Market development: existing products and new markets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pointing to "diversification" reads "Through diversification, companies can grow by starting or buying businesses outside their current product/markets. For example, Starbucks is entering the 'ultra-premium' market with Starbucks Reserve Roasteries and </a:t>
            </a:r>
            <a:r>
              <a:rPr lang="en-US" sz="1200" kern="1200" dirty="0" err="1">
                <a:solidFill>
                  <a:schemeClr val="tx1"/>
                </a:solidFill>
                <a:effectLst/>
                <a:latin typeface="+mn-lt"/>
                <a:ea typeface="+mn-ea"/>
                <a:cs typeface="+mn-cs"/>
              </a:rPr>
              <a:t>Princi</a:t>
            </a:r>
            <a:r>
              <a:rPr lang="en-US" sz="1200" kern="1200" dirty="0">
                <a:solidFill>
                  <a:schemeClr val="tx1"/>
                </a:solidFill>
                <a:effectLst/>
                <a:latin typeface="+mn-lt"/>
                <a:ea typeface="+mn-ea"/>
                <a:cs typeface="+mn-cs"/>
              </a:rPr>
              <a:t> bakery and Café shops."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pointing to "market development" reads "Companies can grow by developing new markets for existing products. For example, Starbucks is expanding rapidly in China, opening a new store there every 15 hours." </a:t>
            </a:r>
            <a:endParaRPr lang="en-IN"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Starbucks has used market penetration, market development, and product development to grow.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Companies must develop not only strategies for growing their business portfolios but also strategies for downsizing them.  When a firm finds brands or businesses that are unprofitable or that no longer fit with the strategy, it must prune, harvest, or divest them.  </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firm might want to abandon products or markets for</a:t>
            </a:r>
            <a:r>
              <a:rPr lang="en-US" baseline="0" dirty="0"/>
              <a:t> a number of reasons. </a:t>
            </a:r>
            <a:endParaRPr lang="en-US" dirty="0"/>
          </a:p>
          <a:p>
            <a:endParaRPr lang="en-US" dirty="0"/>
          </a:p>
          <a:p>
            <a:r>
              <a:rPr lang="en-US" dirty="0"/>
              <a:t>The firm may have </a:t>
            </a:r>
            <a:r>
              <a:rPr lang="en-US" b="1" dirty="0"/>
              <a:t>grown too fast or entered areas where it lacks experience</a:t>
            </a:r>
            <a:r>
              <a:rPr lang="en-US" dirty="0"/>
              <a:t>. </a:t>
            </a:r>
          </a:p>
          <a:p>
            <a:endParaRPr lang="en-US" dirty="0"/>
          </a:p>
          <a:p>
            <a:r>
              <a:rPr lang="en-US" dirty="0"/>
              <a:t>The </a:t>
            </a:r>
            <a:r>
              <a:rPr lang="en-US" b="1" dirty="0"/>
              <a:t>market environment might change</a:t>
            </a:r>
            <a:r>
              <a:rPr lang="en-US" dirty="0"/>
              <a:t>, making some products or markets less profitable.</a:t>
            </a:r>
          </a:p>
          <a:p>
            <a:endParaRPr lang="en-US" dirty="0"/>
          </a:p>
          <a:p>
            <a:r>
              <a:rPr lang="en-US" dirty="0"/>
              <a:t>Some </a:t>
            </a:r>
            <a:r>
              <a:rPr lang="en-US" b="1" dirty="0"/>
              <a:t>products or business units simply age and die</a:t>
            </a:r>
            <a:r>
              <a:rPr lang="en-US" dirty="0"/>
              <a:t>.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Marketing alone can’t create superior customer value. Under the company-wide strategic plan, marketers must work closely with other departments to form an effective internal </a:t>
            </a:r>
            <a:r>
              <a:rPr lang="en-US" b="1" dirty="0"/>
              <a:t>company value chain.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Marketing alone can’t create superior customer value. Under the company-wide strategic plan, marketers must work closely with other departments to form an effective internal </a:t>
            </a:r>
            <a:r>
              <a:rPr lang="en-US" b="1" dirty="0"/>
              <a:t>company value chain.</a:t>
            </a:r>
            <a:r>
              <a:rPr lang="en-US" sz="1200" b="1" kern="1200" dirty="0">
                <a:solidFill>
                  <a:schemeClr val="tx1"/>
                </a:solidFill>
                <a:effectLst/>
                <a:latin typeface="+mn-lt"/>
                <a:ea typeface="MS PGothic" pitchFamily="34" charset="-128"/>
                <a:cs typeface="ＭＳ Ｐゴシック" charset="-128"/>
              </a:rPr>
              <a:t> </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companies today are partnering with other members of the supply to improve the performance of the customer </a:t>
            </a:r>
            <a:r>
              <a:rPr lang="en-US" b="1" dirty="0"/>
              <a:t>value delivery network</a:t>
            </a:r>
            <a:r>
              <a:rPr lang="en-US" dirty="0"/>
              <a:t>. </a:t>
            </a:r>
          </a:p>
          <a:p>
            <a:endParaRPr lang="en-US" dirty="0"/>
          </a:p>
          <a:p>
            <a:r>
              <a:rPr lang="en-US" dirty="0"/>
              <a:t>Competition no longer takes place only between individual competitors. Rather, it takes place between the entire value delivery network created by these competitors.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Consumers</a:t>
            </a:r>
            <a:r>
              <a:rPr lang="en-US" dirty="0"/>
              <a:t> stand in the center of </a:t>
            </a:r>
            <a:r>
              <a:rPr lang="en-US" b="1" dirty="0"/>
              <a:t>Figure 2.4 </a:t>
            </a:r>
            <a:r>
              <a:rPr lang="en-US" dirty="0"/>
              <a:t>where the goal is to create value for customers and build profitable customer relationships. </a:t>
            </a:r>
          </a:p>
          <a:p>
            <a:pPr eaLnBrk="1" hangingPunct="1"/>
            <a:endParaRPr lang="en-US" dirty="0"/>
          </a:p>
          <a:p>
            <a:pPr eaLnBrk="1" hangingPunct="1"/>
            <a:r>
              <a:rPr lang="en-US" dirty="0"/>
              <a:t>Next comes </a:t>
            </a:r>
            <a:r>
              <a:rPr lang="en-US" b="1" dirty="0"/>
              <a:t>marketing strategy</a:t>
            </a:r>
            <a:r>
              <a:rPr lang="en-US" dirty="0"/>
              <a:t>—the marketing logic by which the company hopes to create this customer value and achieve these profitable relationships. The company decides which customers it will serve (segmentation and targeting) and how (differentiation and positioning).</a:t>
            </a:r>
          </a:p>
          <a:p>
            <a:pPr eaLnBrk="1" hangingPunct="1"/>
            <a:endParaRPr lang="en-US" dirty="0"/>
          </a:p>
          <a:p>
            <a:pPr eaLnBrk="1" hangingPunct="1"/>
            <a:r>
              <a:rPr lang="en-US" dirty="0"/>
              <a:t>Guided by marketing strategy, the company designs an </a:t>
            </a:r>
            <a:r>
              <a:rPr lang="en-US" b="1" dirty="0"/>
              <a:t>integrated marketing mix </a:t>
            </a:r>
            <a:r>
              <a:rPr lang="en-US" dirty="0"/>
              <a:t>made up of factors under its control—product, price, place, and promotion (the four Ps). </a:t>
            </a:r>
          </a:p>
          <a:p>
            <a:pPr eaLnBrk="1" hangingPunct="1"/>
            <a:endParaRPr lang="en-US" dirty="0"/>
          </a:p>
          <a:p>
            <a:pPr eaLnBrk="1" hangingPunct="1"/>
            <a:r>
              <a:rPr lang="en-US" dirty="0"/>
              <a:t>To find the best marketing strategy and mix, the company engages in </a:t>
            </a:r>
            <a:r>
              <a:rPr lang="en-US" b="1" dirty="0"/>
              <a:t>marketing analysis</a:t>
            </a:r>
            <a:r>
              <a:rPr lang="en-US" dirty="0"/>
              <a:t>, planning, implementation, and control. </a:t>
            </a:r>
          </a:p>
          <a:p>
            <a:pPr eaLnBrk="1" hangingPunct="1"/>
            <a:endParaRPr lang="en-US" dirty="0"/>
          </a:p>
          <a:p>
            <a:pPr eaLnBrk="1" hangingPunct="1"/>
            <a:r>
              <a:rPr lang="en-US" dirty="0"/>
              <a:t>Through these activities, the company watches and adapts to the actors and forces in the </a:t>
            </a:r>
            <a:r>
              <a:rPr lang="en-US" b="1" dirty="0"/>
              <a:t>marketing environment.</a:t>
            </a:r>
          </a:p>
          <a:p>
            <a:r>
              <a:rPr lang="en-US" sz="1200" dirty="0"/>
              <a:t>Long Description: </a:t>
            </a:r>
          </a:p>
          <a:p>
            <a:r>
              <a:rPr lang="en-US" sz="1200" kern="1200" dirty="0">
                <a:solidFill>
                  <a:schemeClr val="tx1"/>
                </a:solidFill>
                <a:effectLst/>
                <a:latin typeface="+mn-lt"/>
                <a:ea typeface="+mn-ea"/>
                <a:cs typeface="+mn-cs"/>
              </a:rPr>
              <a:t>A square chart is split into four quadrants. Starting from top right, the quadrants in clockwise direction are Competitors, Publics, Suppliers, and Marketing intermediaries.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center of the chart are 4 concentric circles. The innermost circle is labeled "Customer Value and relationships." The next circle shows a circular flow that connects Segmentation, Targeting, Differentiation, and Positioning in clockwise direction. The third circle is split into 4 sectors: Product, Price, Promotion, and Place. The fourth circle shows a circular flow that connects Marketing planning, Marketing implementation, Marketing control, and Marketing analysis.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the innermost circle reads "At its core, marketing is all about creating customer value and profitable customer relationships."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the second and third circles reads "Marketing strategy involves two key questions: Which customers will we serve (segmentation and targeting)? and How will we create value for them (differentiation and positioning)? Then the company designs a marketing program—the four Ps—that delivers the intended value to targeted consumers." </a:t>
            </a:r>
            <a:endParaRPr lang="en-IN"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Marketing strategy </a:t>
            </a:r>
            <a:r>
              <a:rPr lang="en-US" sz="1200" b="0" i="0" u="none" strike="noStrike" kern="1200" baseline="0" dirty="0">
                <a:solidFill>
                  <a:schemeClr val="tx1"/>
                </a:solidFill>
                <a:latin typeface="+mn-lt"/>
                <a:ea typeface="+mn-ea"/>
                <a:cs typeface="+mn-cs"/>
              </a:rPr>
              <a:t>involves deciding which customers the firm will serve (segmentation and targeting) and how (differentiation and positioning). It identifies the total market and then divides it into smaller segments, selects the most promising segments, and focuses on serving and satisfying the customers in these segments.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market consists of many types of customers, products, and needs. The marketer must determine which segments offer the best opportunities. Consumers can be grouped and served in various ways based on geographic, demographic, psychographic, and behavioral factors.</a:t>
            </a:r>
          </a:p>
          <a:p>
            <a:endParaRPr lang="en-US" dirty="0"/>
          </a:p>
          <a:p>
            <a:r>
              <a:rPr lang="en-US" dirty="0"/>
              <a:t>Every market has segments, but not all ways of segmenting a market are equally useful. </a:t>
            </a:r>
          </a:p>
          <a:p>
            <a:endParaRPr lang="en-US" dirty="0"/>
          </a:p>
          <a:p>
            <a:r>
              <a:rPr lang="en-US" dirty="0"/>
              <a:t>Companies are wise to focus their efforts on meeting the distinct needs of individual market segments.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company should target segments in which it can profitably generate the greatest customer value and sustain it over time.</a:t>
            </a:r>
          </a:p>
          <a:p>
            <a:endParaRPr lang="en-US" dirty="0"/>
          </a:p>
          <a:p>
            <a:r>
              <a:rPr lang="en-US" dirty="0"/>
              <a:t>A company might</a:t>
            </a:r>
            <a:r>
              <a:rPr lang="en-US" baseline="0" dirty="0"/>
              <a:t> decide to serve</a:t>
            </a:r>
          </a:p>
          <a:p>
            <a:pPr marL="628650" lvl="1" indent="-171450">
              <a:buFont typeface="Arial" panose="020B0604020202020204" pitchFamily="34" charset="0"/>
              <a:buChar char="•"/>
            </a:pPr>
            <a:r>
              <a:rPr lang="en-US" dirty="0"/>
              <a:t>only one or a few special segments or market niches, segments that major competitors overlook or ignore.</a:t>
            </a:r>
          </a:p>
          <a:p>
            <a:pPr marL="628650" lvl="1" indent="-171450">
              <a:buFont typeface="Arial" panose="020B0604020202020204" pitchFamily="34" charset="0"/>
              <a:buChar char="•"/>
            </a:pPr>
            <a:r>
              <a:rPr lang="en-US" dirty="0"/>
              <a:t>several related segments—perhaps those with different kinds of customers but with the same basic wants. </a:t>
            </a:r>
          </a:p>
          <a:p>
            <a:pPr marL="628650" lvl="1" indent="-171450">
              <a:buFont typeface="Arial" panose="020B0604020202020204" pitchFamily="34" charset="0"/>
              <a:buChar char="•"/>
            </a:pPr>
            <a:r>
              <a:rPr lang="en-US" dirty="0"/>
              <a:t>all market segments, offering a complete range of products.</a:t>
            </a:r>
          </a:p>
          <a:p>
            <a:pPr marL="628650" lvl="1" indent="-171450">
              <a:buFont typeface="Arial" panose="020B0604020202020204" pitchFamily="34" charset="0"/>
              <a:buChar char="•"/>
            </a:pPr>
            <a:endParaRPr lang="en-US" dirty="0"/>
          </a:p>
          <a:p>
            <a:r>
              <a:rPr lang="en-US" dirty="0"/>
              <a:t>Most companies enter a new market by serving a single segment; if this proves successful, they add more segments.</a:t>
            </a:r>
          </a:p>
          <a:p>
            <a:endParaRPr lang="en-US" dirty="0"/>
          </a:p>
          <a:p>
            <a:r>
              <a:rPr lang="en-US" dirty="0"/>
              <a:t>The company must determine how to differentiate its market offering for each targeted segment and what positions it wants to occupy in those segments. A product’s </a:t>
            </a:r>
            <a:r>
              <a:rPr lang="en-US" b="1" i="1" dirty="0"/>
              <a:t>position</a:t>
            </a:r>
            <a:r>
              <a:rPr lang="en-US" dirty="0"/>
              <a:t> is the place it occupies relative to competitors’ products in consumers’ minds. Marketers plan positions that distinguish their products from competing brands and give them the greatest advantage in their target markets.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company must determine how to differentiate its market offering for each targeted segment and what positions it wants to occupy</a:t>
            </a:r>
            <a:r>
              <a:rPr lang="en-US" sz="1200" baseline="0" dirty="0"/>
              <a:t> in those segments.</a:t>
            </a:r>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Rolex has become an outward expression of exclusiveness. Rolex pursues a premium pricing policy and sets its prices with little regard to the competition, setting instead the price that others follow.</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594460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determining its overall marketing strategy, the company is ready to begin planning the details of the </a:t>
            </a:r>
            <a:r>
              <a:rPr lang="en-US" b="1" dirty="0"/>
              <a:t>marketing mix</a:t>
            </a:r>
            <a:r>
              <a:rPr lang="en-US" dirty="0"/>
              <a:t>, one of the major concepts in modern marketing. </a:t>
            </a:r>
          </a:p>
          <a:p>
            <a:endParaRPr lang="en-US" dirty="0"/>
          </a:p>
          <a:p>
            <a:r>
              <a:rPr lang="en-US" dirty="0"/>
              <a:t>The marketing mix consists of everything the firm can do to influence the demand for its product. </a:t>
            </a:r>
          </a:p>
          <a:p>
            <a:endParaRPr lang="en-US" dirty="0"/>
          </a:p>
          <a:p>
            <a:r>
              <a:rPr lang="en-US" dirty="0"/>
              <a:t>Tesla grew quickly and gained equity in a competitive market by focusing on a small niche.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many possibilities can be collected into four groups of variables—the four Ps. </a:t>
            </a:r>
            <a:r>
              <a:rPr lang="en-US" b="1" dirty="0"/>
              <a:t>Figure 2.5 </a:t>
            </a:r>
            <a:r>
              <a:rPr lang="en-US" dirty="0"/>
              <a:t>above shows the marketing tools under each P.</a:t>
            </a:r>
          </a:p>
          <a:p>
            <a:endParaRPr lang="en-US" dirty="0"/>
          </a:p>
          <a:p>
            <a:pPr marL="171450" indent="-171450">
              <a:buFont typeface="Arial" panose="020B0604020202020204" pitchFamily="34" charset="0"/>
              <a:buChar char="•"/>
            </a:pPr>
            <a:r>
              <a:rPr lang="en-US" i="1" dirty="0"/>
              <a:t>Product</a:t>
            </a:r>
            <a:r>
              <a:rPr lang="en-US" dirty="0"/>
              <a:t> means the goods-and-services combination the company offers to the target market. </a:t>
            </a:r>
          </a:p>
          <a:p>
            <a:pPr marL="171450" indent="-171450">
              <a:buFont typeface="Arial" panose="020B0604020202020204" pitchFamily="34" charset="0"/>
              <a:buChar char="•"/>
            </a:pPr>
            <a:r>
              <a:rPr lang="en-US" i="1" dirty="0"/>
              <a:t>Price</a:t>
            </a:r>
            <a:r>
              <a:rPr lang="en-US" dirty="0"/>
              <a:t> is the amount of money customers must pay to obtain the product. </a:t>
            </a:r>
          </a:p>
          <a:p>
            <a:pPr marL="171450" indent="-171450">
              <a:buFont typeface="Arial" panose="020B0604020202020204" pitchFamily="34" charset="0"/>
              <a:buChar char="•"/>
            </a:pPr>
            <a:r>
              <a:rPr lang="en-US" i="1" dirty="0"/>
              <a:t>Place</a:t>
            </a:r>
            <a:r>
              <a:rPr lang="en-US" dirty="0"/>
              <a:t> includes company activities that make the product available to target consumers. </a:t>
            </a:r>
          </a:p>
          <a:p>
            <a:pPr marL="171450" indent="-171450">
              <a:buFont typeface="Arial" panose="020B0604020202020204" pitchFamily="34" charset="0"/>
              <a:buChar char="•"/>
            </a:pPr>
            <a:r>
              <a:rPr lang="en-US" i="1" dirty="0"/>
              <a:t>Promotion</a:t>
            </a:r>
            <a:r>
              <a:rPr lang="en-US" dirty="0"/>
              <a:t> refers to activities that communicate the merits of the product and persuade target customers to buy it. </a:t>
            </a:r>
          </a:p>
          <a:p>
            <a:endParaRPr lang="en-US" dirty="0"/>
          </a:p>
          <a:p>
            <a:r>
              <a:rPr lang="en-US" dirty="0"/>
              <a:t>An effective marketing program blends the marketing mix elements into an integrated marketing program designed to achieve the company’s marketing objectives by delivering value to consumers. The marketing mix constitutes the company’s tactical tool kit for establishing strong positioning in target markets.</a:t>
            </a:r>
          </a:p>
          <a:p>
            <a:endParaRPr lang="en-US" dirty="0"/>
          </a:p>
          <a:p>
            <a:r>
              <a:rPr lang="en-US" dirty="0"/>
              <a:t>Some critics think that the four Ps may omit or underemphasize certain important activities. For example, they ask, “Where are services?” or “Where is packaging?” As Figure 2.5 suggests, many marketing activities that might appear to be left out of the marketing mix are included under one of the four Ps. </a:t>
            </a:r>
          </a:p>
          <a:p>
            <a:endParaRPr lang="en-US" dirty="0"/>
          </a:p>
          <a:p>
            <a:r>
              <a:rPr lang="en-US" dirty="0"/>
              <a:t>The issue is not whether there should be four, six, or ten Ps so much as what framework is most helpful in designing integrated marketing programs.</a:t>
            </a:r>
          </a:p>
          <a:p>
            <a:endParaRPr lang="en-US" dirty="0"/>
          </a:p>
          <a:p>
            <a:r>
              <a:rPr lang="en-US" dirty="0"/>
              <a:t>It is interesting to ask how to make the 4Ps more customer centric. This leads to a redefining of the 4Ps to the 4Cs as follows:</a:t>
            </a:r>
          </a:p>
          <a:p>
            <a:endParaRPr lang="en-US" dirty="0"/>
          </a:p>
          <a:p>
            <a:pPr eaLnBrk="1" hangingPunct="1">
              <a:buFontTx/>
              <a:buChar char="•"/>
            </a:pPr>
            <a:r>
              <a:rPr lang="en-US" dirty="0"/>
              <a:t>Product—Customer solution</a:t>
            </a:r>
          </a:p>
          <a:p>
            <a:pPr eaLnBrk="1" hangingPunct="1">
              <a:buFontTx/>
              <a:buChar char="•"/>
            </a:pPr>
            <a:r>
              <a:rPr lang="en-US" dirty="0"/>
              <a:t>Price—Customer cost</a:t>
            </a:r>
          </a:p>
          <a:p>
            <a:pPr eaLnBrk="1" hangingPunct="1">
              <a:buFontTx/>
              <a:buChar char="•"/>
            </a:pPr>
            <a:r>
              <a:rPr lang="en-US" dirty="0"/>
              <a:t>Place—Convenience</a:t>
            </a:r>
          </a:p>
          <a:p>
            <a:pPr eaLnBrk="1" hangingPunct="1">
              <a:buFontTx/>
              <a:buChar char="•"/>
            </a:pPr>
            <a:r>
              <a:rPr lang="en-US" dirty="0"/>
              <a:t>Promotion—Communication</a:t>
            </a:r>
          </a:p>
          <a:p>
            <a:r>
              <a:rPr lang="en-US" sz="1200" dirty="0"/>
              <a:t>Long Description: </a:t>
            </a:r>
          </a:p>
          <a:p>
            <a:r>
              <a:rPr lang="en-US" sz="1200" kern="1200" dirty="0">
                <a:solidFill>
                  <a:schemeClr val="tx1"/>
                </a:solidFill>
                <a:effectLst/>
                <a:latin typeface="+mn-lt"/>
                <a:ea typeface="+mn-ea"/>
                <a:cs typeface="+mn-cs"/>
              </a:rPr>
              <a:t>The chart shows a circle in the center that is labeled "Target customers, Intended positioning." The 4Ps are placed around the circle and each is explained, as given below.</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Product: Variety, Quality, Design, Features, Brand name, Packaging, Services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Price: List price, Discounts, Allowances, Payment period, Credit terms</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Place: Channels, Coverage, Locations, Inventory, Transportation, Logistics</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Promotion: Advertising, Personal selling, Sales promotion, Public relations, Direct and digital</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Arrows point toward the circle from each of the Ps.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the circle reads "The marketing mix—or the four Ps—consists of tactical marketing tools blended into an integrated program that actually engages target customers and delivers the intended customer value." </a:t>
            </a:r>
            <a:endParaRPr lang="en-IN"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the marketing process requires the four marketing management functions shown in </a:t>
            </a:r>
            <a:r>
              <a:rPr lang="en-US" b="1" dirty="0"/>
              <a:t>Figure 2.6</a:t>
            </a:r>
            <a:r>
              <a:rPr lang="en-US" dirty="0"/>
              <a:t>—</a:t>
            </a:r>
            <a:r>
              <a:rPr lang="en-US" i="1" dirty="0"/>
              <a:t>analysis</a:t>
            </a:r>
            <a:r>
              <a:rPr lang="en-US" dirty="0"/>
              <a:t>, </a:t>
            </a:r>
            <a:r>
              <a:rPr lang="en-US" i="1" dirty="0"/>
              <a:t>planning</a:t>
            </a:r>
            <a:r>
              <a:rPr lang="en-US" dirty="0"/>
              <a:t>, </a:t>
            </a:r>
            <a:r>
              <a:rPr lang="en-US" i="1" dirty="0"/>
              <a:t>implementation</a:t>
            </a:r>
            <a:r>
              <a:rPr lang="en-US" dirty="0"/>
              <a:t>, and </a:t>
            </a:r>
            <a:r>
              <a:rPr lang="en-US" i="1" dirty="0"/>
              <a:t>control</a:t>
            </a:r>
            <a:r>
              <a:rPr lang="en-US" dirty="0"/>
              <a:t>.</a:t>
            </a:r>
          </a:p>
          <a:p>
            <a:endParaRPr lang="en-US" dirty="0"/>
          </a:p>
          <a:p>
            <a:r>
              <a:rPr lang="en-US" dirty="0"/>
              <a:t>The company first develops company-wide strategic plans and then translates them into marketing and other plans for each division, product, and brand. </a:t>
            </a:r>
          </a:p>
          <a:p>
            <a:endParaRPr lang="en-US" dirty="0"/>
          </a:p>
          <a:p>
            <a:r>
              <a:rPr lang="en-US" dirty="0"/>
              <a:t>Through implementation, the company turns the plans into actions.</a:t>
            </a:r>
          </a:p>
          <a:p>
            <a:endParaRPr lang="en-US" dirty="0"/>
          </a:p>
          <a:p>
            <a:r>
              <a:rPr lang="en-US" dirty="0"/>
              <a:t>Control consists of measuring and evaluating the results of marketing activities and taking corrective action where needed. </a:t>
            </a:r>
          </a:p>
          <a:p>
            <a:endParaRPr lang="en-US" dirty="0"/>
          </a:p>
          <a:p>
            <a:r>
              <a:rPr lang="en-US" dirty="0"/>
              <a:t>Finally, marketing analysis provides information and evaluations needed for all the other marketing activities.</a:t>
            </a:r>
          </a:p>
          <a:p>
            <a:r>
              <a:rPr lang="en-US" sz="1200" dirty="0"/>
              <a:t>Long Description: </a:t>
            </a:r>
          </a:p>
          <a:p>
            <a:r>
              <a:rPr lang="en-US" sz="1200" kern="1200" dirty="0">
                <a:solidFill>
                  <a:schemeClr val="tx1"/>
                </a:solidFill>
                <a:effectLst/>
                <a:latin typeface="+mn-lt"/>
                <a:ea typeface="+mn-ea"/>
                <a:cs typeface="+mn-cs"/>
              </a:rPr>
              <a:t>The chart shows Analysis leading to Planning, Implementation and Organization, and Control. Planning is shown leading to Implementation and Organization, which in turn leads to Control. Control is also shown to lead to Planning as well as Implementation and Organization.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chart also shows the following: </a:t>
            </a:r>
            <a:endParaRPr lang="en-IN"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Planning has two elements: Develop strategic plans, and Develop marketing plans</a:t>
            </a:r>
            <a:endParaRPr lang="en-IN"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Implementation and Organization: Carry out the plans</a:t>
            </a:r>
            <a:endParaRPr lang="en-IN"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Control has three elements: Measure results, Evaluate results, and Take corrective action</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Planning reads "The first part of the chapter dealt with this—developing company-wide and marketing strategies and plans."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Control reads "We’ll close the chapter by looking at how marketers manage those strategies and plans—how they implement marketing strategies and programs and evaluate the results." </a:t>
            </a:r>
            <a:endParaRPr lang="en-IN"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company should analyze its markets and marketing environment to find attractive </a:t>
            </a:r>
            <a:r>
              <a:rPr lang="en-US" b="1" dirty="0"/>
              <a:t>opportunities</a:t>
            </a:r>
            <a:r>
              <a:rPr lang="en-US" dirty="0"/>
              <a:t> and identify environmental </a:t>
            </a:r>
            <a:r>
              <a:rPr lang="en-US" b="1" dirty="0"/>
              <a:t>threats</a:t>
            </a:r>
            <a:r>
              <a:rPr lang="en-US" b="0" dirty="0"/>
              <a:t>.</a:t>
            </a:r>
            <a:r>
              <a:rPr lang="en-US" dirty="0"/>
              <a:t> </a:t>
            </a:r>
          </a:p>
          <a:p>
            <a:endParaRPr lang="en-US" dirty="0"/>
          </a:p>
          <a:p>
            <a:r>
              <a:rPr lang="en-US" dirty="0"/>
              <a:t>It should analyze company strengths and weaknesses as well as current and possible marketing actions to determine which opportunities it can best pursue.</a:t>
            </a:r>
          </a:p>
          <a:p>
            <a:endParaRPr lang="en-US" dirty="0"/>
          </a:p>
          <a:p>
            <a:r>
              <a:rPr lang="en-US" dirty="0"/>
              <a:t>The goal is to match the company’s strengths to attractive opportunities in the environment, while simultaneously eliminating or overcoming the weaknesses and minimizing the threats. </a:t>
            </a:r>
          </a:p>
          <a:p>
            <a:endParaRPr lang="en-US" dirty="0"/>
          </a:p>
          <a:p>
            <a:r>
              <a:rPr lang="en-US" dirty="0"/>
              <a:t>Marketing analysis provides inputs to each of the other marketing management functions. </a:t>
            </a:r>
          </a:p>
          <a:p>
            <a:r>
              <a:rPr lang="en-US" sz="1200" dirty="0"/>
              <a:t>Long Description: </a:t>
            </a:r>
          </a:p>
          <a:p>
            <a:r>
              <a:rPr lang="en-US" sz="1200" kern="1200" dirty="0">
                <a:solidFill>
                  <a:schemeClr val="tx1"/>
                </a:solidFill>
                <a:effectLst/>
                <a:latin typeface="+mn-lt"/>
                <a:ea typeface="+mn-ea"/>
                <a:cs typeface="+mn-cs"/>
              </a:rPr>
              <a:t>One variable of the matrix has the values - Internal and External. The values of the other variable are Positive and Negative. The matrix contents for each of the combinations are as follows: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Internal - Positive: Strengths - Internal capabilities that may help a company reach its objectives</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Internal - Negative: Weaknesses -Internal limitations that may interfere with a company's ability to achieve its objectives</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External - Positive: Opportunities - External factors that the company may be able to exploit to its advantage</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External - Negative: Threats - Current and emerging external factors that may challenge the company’s performance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the chart reads "The goal of SWOT analysis is to match the company’s strengths to attractive opportunities in the environment while eliminating or overcoming the weaknesses and minimizing the threats."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note reads "Hang on to this figure! SWOT analysis (pronounced “swat” analysis) is a widely used tool for conducting a situation analysis. You’ll find yourself using it a lot in the future, especially when analyzing business cases." </a:t>
            </a:r>
            <a:endParaRPr lang="en-IN"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Marketing planning involves choosing marketing strategies that will help the company attain its overall strategic objectives. A detailed marketing plan is needed for each business, product, or brand.</a:t>
            </a:r>
          </a:p>
          <a:p>
            <a:endParaRPr lang="en-US" dirty="0"/>
          </a:p>
          <a:p>
            <a:r>
              <a:rPr lang="en-US" dirty="0"/>
              <a:t>What does a marketing plan look like? </a:t>
            </a:r>
          </a:p>
          <a:p>
            <a:endParaRPr lang="en-US" dirty="0"/>
          </a:p>
          <a:p>
            <a:r>
              <a:rPr lang="en-US" dirty="0"/>
              <a:t>Table 2.2 outlines the major sections of a typical product or brand marketing plan. </a:t>
            </a: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brilliant marketing strategy counts for little if the company fails to implement it properly.</a:t>
            </a:r>
          </a:p>
          <a:p>
            <a:endParaRPr lang="en-US" dirty="0"/>
          </a:p>
          <a:p>
            <a:r>
              <a:rPr lang="en-US" dirty="0"/>
              <a:t>Many managers think that “doing things right” (implementation) is as important as, or even more important than, “doing the right things” (strategy). </a:t>
            </a:r>
          </a:p>
          <a:p>
            <a:endParaRPr lang="en-US" dirty="0"/>
          </a:p>
          <a:p>
            <a:r>
              <a:rPr lang="en-US" dirty="0"/>
              <a:t>The fact is that both are critical to success, and companies can gain competitive advantages through effective implementation. </a:t>
            </a: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charset="-128"/>
              </a:rPr>
              <a:t>Measuring return on marketing investment has become a major marketing emphasis. </a:t>
            </a:r>
          </a:p>
          <a:p>
            <a:pPr>
              <a:defRPr/>
            </a:pPr>
            <a:endParaRPr lang="en-US" dirty="0">
              <a:ea typeface="ＭＳ Ｐゴシック" charset="-128"/>
            </a:endParaRPr>
          </a:p>
          <a:p>
            <a:pPr>
              <a:defRPr/>
            </a:pPr>
            <a:r>
              <a:rPr lang="en-US" dirty="0">
                <a:ea typeface="ＭＳ Ｐゴシック" charset="-128"/>
              </a:rPr>
              <a:t>A company can assess marketing ROI in terms of standard marketing performance measures, such as brand awareness, sales, or market share. Many companies are assembling such measures into </a:t>
            </a:r>
            <a:r>
              <a:rPr lang="en-US" i="1" dirty="0">
                <a:ea typeface="ＭＳ Ｐゴシック" charset="-128"/>
              </a:rPr>
              <a:t>marketing dashboards</a:t>
            </a:r>
            <a:r>
              <a:rPr lang="en-US" dirty="0">
                <a:ea typeface="ＭＳ Ｐゴシック" charset="-128"/>
              </a:rPr>
              <a:t>—meaningful sets of marketing performance measures in a single display used to monitor strategic marketing performance. </a:t>
            </a:r>
          </a:p>
          <a:p>
            <a:pPr>
              <a:defRPr/>
            </a:pPr>
            <a:endParaRPr lang="en-US" dirty="0">
              <a:ea typeface="ＭＳ Ｐゴシック" charset="-128"/>
            </a:endParaRPr>
          </a:p>
          <a:p>
            <a:pPr>
              <a:defRPr/>
            </a:pPr>
            <a:r>
              <a:rPr lang="en-US" dirty="0">
                <a:ea typeface="ＭＳ Ｐゴシック" charset="-128"/>
              </a:rPr>
              <a:t>Increasingly, however, beyond standard performance measures, marketers are using customer-centered measures of marketing impact, such as customer acquisition, customer retention, customer lifetime value, and customer equity. </a:t>
            </a:r>
          </a:p>
          <a:p>
            <a:pPr>
              <a:defRPr/>
            </a:pPr>
            <a:endParaRPr lang="en-US" dirty="0">
              <a:ea typeface="ＭＳ Ｐゴシック" charset="-128"/>
            </a:endParaRPr>
          </a:p>
          <a:p>
            <a:pPr>
              <a:defRPr/>
            </a:pPr>
            <a:r>
              <a:rPr lang="en-US" dirty="0">
                <a:ea typeface="ＭＳ Ｐゴシック" charset="-128"/>
              </a:rPr>
              <a:t>We can view marketing expenditures as investments that produce returns in the form of more profitable customer relationships.</a:t>
            </a:r>
          </a:p>
          <a:p>
            <a:pPr>
              <a:defRPr/>
            </a:pPr>
            <a:endParaRPr lang="en-US" dirty="0">
              <a:ea typeface="ＭＳ Ｐゴシック" charset="-128"/>
            </a:endParaRPr>
          </a:p>
          <a:p>
            <a:pPr>
              <a:defRPr/>
            </a:pPr>
            <a:r>
              <a:rPr lang="en-US" dirty="0">
                <a:ea typeface="ＭＳ Ｐゴシック" charset="-128"/>
              </a:rPr>
              <a:t>“In good times and bad, whether or not marketers are ready for it, they’re going to be asked to justify their spending with financial data,” says one marketer. Adds another, marketers “have got to know how to count.”</a:t>
            </a:r>
            <a:r>
              <a:rPr lang="en-US" cap="all" dirty="0">
                <a:ea typeface="ＭＳ Ｐゴシック" charset="-128"/>
              </a:rPr>
              <a:t> </a:t>
            </a:r>
            <a:endParaRPr lang="en-US" dirty="0">
              <a:ea typeface="ＭＳ Ｐゴシック" charset="-128"/>
            </a:endParaRP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Long Description: </a:t>
            </a:r>
          </a:p>
          <a:p>
            <a:r>
              <a:rPr lang="en-US" sz="1200" kern="1200" dirty="0">
                <a:solidFill>
                  <a:schemeClr val="tx1"/>
                </a:solidFill>
                <a:effectLst/>
                <a:latin typeface="+mn-lt"/>
                <a:ea typeface="+mn-ea"/>
                <a:cs typeface="+mn-cs"/>
              </a:rPr>
              <a:t>The chart starts with Marketing Investment leading to Marketing returns and thereon to Marketing return on investment. Another flow on the same chart also shows that the cost of marketing investment is measured by marketing return on investment.</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Marketing returns is further explained as "Improved customer value and engagement" leading to "Increased customer attraction" and "Increased customer retention." These two lead to "Increased customer lifetime values and customer equity."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Marketing returns reads "Beyond measuring marketing return on investment in terms of standard performance measures such as sales or market share, many companies are using customer relationship measures, such as customer satisfaction, engagement, retention, and equity. These are more difficult to measure but capture both current and future performance." </a:t>
            </a:r>
            <a:endParaRPr lang="en-IN"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b="1" dirty="0"/>
              <a:t>Discussion Question</a:t>
            </a:r>
          </a:p>
          <a:p>
            <a:pPr eaLnBrk="1" hangingPunct="1">
              <a:spcBef>
                <a:spcPct val="0"/>
              </a:spcBef>
            </a:pPr>
            <a:r>
              <a:rPr lang="en-US" sz="1200" i="1" dirty="0"/>
              <a:t>How might the strategic plan of the college or university influence decisions in the school’s programs and offerings?</a:t>
            </a:r>
            <a:r>
              <a:rPr lang="en-US" sz="1200" i="1" baseline="0" dirty="0"/>
              <a:t> </a:t>
            </a:r>
            <a:r>
              <a:rPr lang="en-US" sz="1200" i="1" dirty="0"/>
              <a:t>How might it influence decisions in food services, dormitories, executive education, and undergraduate versus graduate programs?</a:t>
            </a:r>
          </a:p>
          <a:p>
            <a:pPr eaLnBrk="1" hangingPunct="1">
              <a:spcBef>
                <a:spcPct val="0"/>
              </a:spcBef>
            </a:pPr>
            <a:endParaRPr lang="en-US" sz="1200" dirty="0"/>
          </a:p>
          <a:p>
            <a:r>
              <a:rPr lang="en-US" sz="1200" dirty="0"/>
              <a:t>Strategic planning sets the stage for the rest of planning in the firm. Companies usually prepare annual plans, long-range plans, and strategic plans. </a:t>
            </a:r>
          </a:p>
          <a:p>
            <a:endParaRPr lang="en-US" sz="1200" dirty="0"/>
          </a:p>
          <a:p>
            <a:r>
              <a:rPr lang="en-US" sz="1200" dirty="0"/>
              <a:t>The annual and long-range plans deal with the company’s current businesses and how to keep them going. </a:t>
            </a:r>
          </a:p>
          <a:p>
            <a:endParaRPr lang="en-US" sz="1200" dirty="0"/>
          </a:p>
          <a:p>
            <a:r>
              <a:rPr lang="en-US" sz="1200" dirty="0"/>
              <a:t>In contrast, the strategic plan involves adapting the firm to take advantage of opportunities in its constantly changing environment.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corporate level, the company starts the strategic planning process by defining its overall purpose and mission (see </a:t>
            </a:r>
            <a:r>
              <a:rPr lang="en-US" b="1" dirty="0"/>
              <a:t>Figure 2.1</a:t>
            </a:r>
            <a:r>
              <a:rPr lang="en-US" dirty="0"/>
              <a:t>).</a:t>
            </a:r>
          </a:p>
          <a:p>
            <a:endParaRPr lang="en-US" dirty="0"/>
          </a:p>
          <a:p>
            <a:r>
              <a:rPr lang="en-US" dirty="0"/>
              <a:t>This mission is then turned into detailed supporting objectives that guide the entire company. Next, headquarters decides what portfolio of businesses and products is best for the company and how much support to give each one. In turn, each business and product develops detailed marketing and other departmental plans that support the company-wide plan. </a:t>
            </a:r>
          </a:p>
          <a:p>
            <a:endParaRPr lang="en-US" dirty="0"/>
          </a:p>
          <a:p>
            <a:r>
              <a:rPr lang="en-US" dirty="0"/>
              <a:t>Thus, marketing planning occurs at the business-unit, product, and market levels. </a:t>
            </a:r>
          </a:p>
          <a:p>
            <a:endParaRPr lang="en-US" dirty="0"/>
          </a:p>
          <a:p>
            <a:r>
              <a:rPr lang="en-US" dirty="0"/>
              <a:t>It supports company strategic planning with more detailed plans for specific marketing opportunities.</a:t>
            </a:r>
          </a:p>
          <a:p>
            <a:r>
              <a:rPr lang="en-US" dirty="0"/>
              <a:t>Long Description: </a:t>
            </a:r>
          </a:p>
          <a:p>
            <a:r>
              <a:rPr lang="en-US" sz="1200" kern="1200" dirty="0">
                <a:solidFill>
                  <a:schemeClr val="tx1"/>
                </a:solidFill>
                <a:effectLst/>
                <a:latin typeface="+mn-lt"/>
                <a:ea typeface="+mn-ea"/>
                <a:cs typeface="+mn-cs"/>
              </a:rPr>
              <a:t>The chart shows that the first three steps are at the Corporate level and the fourth is at the Business unit, product, and market level. The four steps are in sequence with arrows pointing from one to the next. A thin dotted line separates the third and the fourth step. The steps are: </a:t>
            </a:r>
            <a:endParaRPr lang="en-IN"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Defining the company mission</a:t>
            </a:r>
            <a:endParaRPr lang="en-IN"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Setting company objectives and goals</a:t>
            </a:r>
            <a:endParaRPr lang="en-IN"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Designing the business portfolio</a:t>
            </a:r>
            <a:endParaRPr lang="en-IN"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Planning marketing and other functional strategies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the first step reads "Like the marketing strategy, the broader company strategy must be customer focused."</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the last step reads "Company-wide strategic planning guides marketing strategy and planning." </a:t>
            </a:r>
            <a:endParaRPr lang="en-I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a:t>Forging a sound mission begins with the following questions: </a:t>
            </a:r>
          </a:p>
          <a:p>
            <a:pPr eaLnBrk="1" hangingPunct="1">
              <a:spcBef>
                <a:spcPct val="0"/>
              </a:spcBef>
            </a:pPr>
            <a:endParaRPr lang="en-US" sz="1200" dirty="0"/>
          </a:p>
          <a:p>
            <a:pPr marL="171450" indent="-171450" eaLnBrk="1" hangingPunct="1">
              <a:spcBef>
                <a:spcPct val="0"/>
              </a:spcBef>
              <a:buFont typeface="Arial" panose="020B0604020202020204" pitchFamily="34" charset="0"/>
              <a:buChar char="•"/>
            </a:pPr>
            <a:r>
              <a:rPr lang="en-US" sz="1200" i="0" dirty="0"/>
              <a:t>What is our business? </a:t>
            </a:r>
          </a:p>
          <a:p>
            <a:pPr marL="171450" indent="-171450" eaLnBrk="1" hangingPunct="1">
              <a:spcBef>
                <a:spcPct val="0"/>
              </a:spcBef>
              <a:buFont typeface="Arial" panose="020B0604020202020204" pitchFamily="34" charset="0"/>
              <a:buChar char="•"/>
            </a:pPr>
            <a:r>
              <a:rPr lang="en-US" sz="1200" i="0" dirty="0"/>
              <a:t>Who is the customer? </a:t>
            </a:r>
          </a:p>
          <a:p>
            <a:pPr marL="171450" indent="-171450" eaLnBrk="1" hangingPunct="1">
              <a:spcBef>
                <a:spcPct val="0"/>
              </a:spcBef>
              <a:buFont typeface="Arial" panose="020B0604020202020204" pitchFamily="34" charset="0"/>
              <a:buChar char="•"/>
            </a:pPr>
            <a:r>
              <a:rPr lang="en-US" sz="1200" i="0" dirty="0"/>
              <a:t>What do consumers value? </a:t>
            </a:r>
          </a:p>
          <a:p>
            <a:pPr marL="171450" indent="-171450" eaLnBrk="1" hangingPunct="1">
              <a:spcBef>
                <a:spcPct val="0"/>
              </a:spcBef>
              <a:buFont typeface="Arial" panose="020B0604020202020204" pitchFamily="34" charset="0"/>
              <a:buChar char="•"/>
            </a:pPr>
            <a:r>
              <a:rPr lang="en-US" sz="1200" i="0" dirty="0"/>
              <a:t>What should our business </a:t>
            </a:r>
            <a:r>
              <a:rPr lang="en-US" sz="1200" dirty="0"/>
              <a:t>be? </a:t>
            </a:r>
          </a:p>
          <a:p>
            <a:pPr eaLnBrk="1" hangingPunct="1">
              <a:spcBef>
                <a:spcPct val="0"/>
              </a:spcBef>
            </a:pPr>
            <a:endParaRPr lang="en-US" sz="1200" dirty="0"/>
          </a:p>
          <a:p>
            <a:pPr eaLnBrk="1" hangingPunct="1">
              <a:spcBef>
                <a:spcPct val="0"/>
              </a:spcBef>
            </a:pPr>
            <a:r>
              <a:rPr lang="en-US" sz="1200" dirty="0"/>
              <a:t>These simple-sounding questions are among the most difficult the company will ever have to answer. Successful companies continuously raise these questions and answer them carefully and completely.</a:t>
            </a:r>
          </a:p>
          <a:p>
            <a:pPr eaLnBrk="1" hangingPunct="1">
              <a:spcBef>
                <a:spcPct val="0"/>
              </a:spcBef>
            </a:pPr>
            <a:endParaRPr lang="en-US" sz="1200" dirty="0"/>
          </a:p>
          <a:p>
            <a:pPr eaLnBrk="1" hangingPunct="1">
              <a:spcBef>
                <a:spcPct val="0"/>
              </a:spcBef>
            </a:pPr>
            <a:r>
              <a:rPr lang="en-US" sz="1200" dirty="0"/>
              <a:t>A mission statement should:</a:t>
            </a:r>
          </a:p>
          <a:p>
            <a:pPr eaLnBrk="1" hangingPunct="1">
              <a:spcBef>
                <a:spcPct val="0"/>
              </a:spcBef>
            </a:pPr>
            <a:endParaRPr lang="en-US" sz="1200" dirty="0"/>
          </a:p>
          <a:p>
            <a:pPr eaLnBrk="1" hangingPunct="1">
              <a:spcBef>
                <a:spcPct val="0"/>
              </a:spcBef>
              <a:buFont typeface="Calibri" pitchFamily="34" charset="0"/>
              <a:buAutoNum type="arabicPeriod"/>
            </a:pPr>
            <a:r>
              <a:rPr lang="en-US" sz="1200" dirty="0"/>
              <a:t>Not be myopic in product terms</a:t>
            </a:r>
          </a:p>
          <a:p>
            <a:pPr eaLnBrk="1" hangingPunct="1">
              <a:spcBef>
                <a:spcPct val="0"/>
              </a:spcBef>
              <a:buFont typeface="Calibri" pitchFamily="34" charset="0"/>
              <a:buAutoNum type="arabicPeriod"/>
            </a:pPr>
            <a:r>
              <a:rPr lang="en-US" sz="1200" dirty="0"/>
              <a:t>Be</a:t>
            </a:r>
            <a:r>
              <a:rPr lang="en-US" sz="1200" baseline="0" dirty="0"/>
              <a:t> m</a:t>
            </a:r>
            <a:r>
              <a:rPr lang="en-US" sz="1200" dirty="0"/>
              <a:t>eaningful and specific</a:t>
            </a:r>
          </a:p>
          <a:p>
            <a:pPr eaLnBrk="1" hangingPunct="1">
              <a:spcBef>
                <a:spcPct val="0"/>
              </a:spcBef>
              <a:buFont typeface="Calibri" pitchFamily="34" charset="0"/>
              <a:buAutoNum type="arabicPeriod"/>
            </a:pPr>
            <a:r>
              <a:rPr lang="en-US" sz="1200" dirty="0"/>
              <a:t>Be</a:t>
            </a:r>
            <a:r>
              <a:rPr lang="en-US" sz="1200" baseline="0" dirty="0"/>
              <a:t> m</a:t>
            </a:r>
            <a:r>
              <a:rPr lang="en-US" sz="1200" dirty="0"/>
              <a:t>otivating</a:t>
            </a:r>
          </a:p>
          <a:p>
            <a:pPr eaLnBrk="1" hangingPunct="1">
              <a:spcBef>
                <a:spcPct val="0"/>
              </a:spcBef>
              <a:buFont typeface="Calibri" pitchFamily="34" charset="0"/>
              <a:buAutoNum type="arabicPeriod"/>
            </a:pPr>
            <a:r>
              <a:rPr lang="en-US" sz="1200" dirty="0"/>
              <a:t>Emphasize the company’s strengths</a:t>
            </a:r>
          </a:p>
          <a:p>
            <a:pPr eaLnBrk="1" hangingPunct="1">
              <a:spcBef>
                <a:spcPct val="0"/>
              </a:spcBef>
              <a:buFont typeface="Calibri" pitchFamily="34" charset="0"/>
              <a:buAutoNum type="arabicPeriod"/>
            </a:pPr>
            <a:r>
              <a:rPr lang="en-US" sz="1200" dirty="0"/>
              <a:t>Contain specific workable guidelines</a:t>
            </a:r>
          </a:p>
          <a:p>
            <a:pPr eaLnBrk="1" hangingPunct="1">
              <a:spcBef>
                <a:spcPct val="0"/>
              </a:spcBef>
              <a:buFont typeface="Calibri" pitchFamily="34" charset="0"/>
              <a:buAutoNum type="arabicPeriod"/>
            </a:pPr>
            <a:r>
              <a:rPr lang="en-US" sz="1200" dirty="0"/>
              <a:t>Not be stated as making sales or profits</a:t>
            </a:r>
          </a:p>
          <a:p>
            <a:pPr eaLnBrk="1" hangingPunct="1">
              <a:spcBef>
                <a:spcPct val="0"/>
              </a:spcBef>
            </a:pPr>
            <a:endParaRPr lang="en-US" sz="1200" dirty="0"/>
          </a:p>
          <a:p>
            <a:pPr eaLnBrk="1" hangingPunct="1">
              <a:spcBef>
                <a:spcPct val="0"/>
              </a:spcBef>
            </a:pPr>
            <a:r>
              <a:rPr lang="en-US" sz="1200" b="1" dirty="0"/>
              <a:t>Discussion Question</a:t>
            </a:r>
            <a:endParaRPr lang="en-US" sz="120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i="1" dirty="0">
                <a:solidFill>
                  <a:srgbClr val="000000"/>
                </a:solidFill>
                <a:latin typeface="+mn-lt"/>
              </a:rPr>
              <a:t>A</a:t>
            </a:r>
            <a:r>
              <a:rPr lang="en-US" sz="1200" i="1" baseline="0" dirty="0">
                <a:solidFill>
                  <a:srgbClr val="000000"/>
                </a:solidFill>
                <a:latin typeface="+mn-lt"/>
              </a:rPr>
              <a:t> m</a:t>
            </a:r>
            <a:r>
              <a:rPr lang="en-US" sz="1200" i="1" dirty="0">
                <a:solidFill>
                  <a:srgbClr val="000000"/>
                </a:solidFill>
                <a:latin typeface="+mn-lt"/>
              </a:rPr>
              <a:t>arket-oriented mission statement defines the business in terms of satisfying basic customer needs.</a:t>
            </a:r>
            <a:r>
              <a:rPr lang="en-US" sz="1200" i="1" baseline="0" dirty="0">
                <a:solidFill>
                  <a:srgbClr val="000000"/>
                </a:solidFill>
                <a:latin typeface="+mn-lt"/>
              </a:rPr>
              <a:t> </a:t>
            </a:r>
            <a:r>
              <a:rPr lang="en-US" sz="1200" i="1" dirty="0"/>
              <a:t>Ask the students to evaluate how the CVS mission statement meets the criteria of a market-oriented mission statement.</a:t>
            </a:r>
          </a:p>
          <a:p>
            <a:r>
              <a:rPr lang="en-US" dirty="0"/>
              <a:t>Long Description: </a:t>
            </a:r>
          </a:p>
          <a:p>
            <a:r>
              <a:rPr lang="en-US" sz="1200" kern="1200" dirty="0">
                <a:solidFill>
                  <a:schemeClr val="tx1"/>
                </a:solidFill>
                <a:effectLst/>
                <a:latin typeface="+mn-lt"/>
                <a:ea typeface="+mn-ea"/>
                <a:cs typeface="+mn-cs"/>
              </a:rPr>
              <a:t>The text corresponding to the advertisement reads as follows: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are: A pharmacy innovation company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strategy: Reinventing pharmacy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purpose: Helping people on their path to better health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values: Innovation, collaboration, caring, integrity, and accountability. </a:t>
            </a:r>
            <a:endParaRPr lang="en-I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97958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2.1 has additional examples of product- versus market-oriented business definitions.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94614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company needs to turn its mission into detailed supporting objectives for each level of management. Each manager should have objectives and be responsible for reaching them.</a:t>
            </a:r>
          </a:p>
          <a:p>
            <a:endParaRPr lang="en-US" dirty="0"/>
          </a:p>
          <a:p>
            <a:r>
              <a:rPr lang="en-US" dirty="0"/>
              <a:t>The company can tie a diverse product portfolio together under a mission.</a:t>
            </a:r>
          </a:p>
          <a:p>
            <a:endParaRPr lang="en-US" dirty="0"/>
          </a:p>
          <a:p>
            <a:r>
              <a:rPr lang="en-US" dirty="0"/>
              <a:t>This broad mission leads to a hierarchy of objectives, including business objectives and marketing objectives such as</a:t>
            </a:r>
            <a:r>
              <a:rPr lang="en-US" baseline="0" dirty="0"/>
              <a:t> to build </a:t>
            </a:r>
            <a:r>
              <a:rPr lang="en-US" dirty="0"/>
              <a:t>profitable customer relationships by developing superior products.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10/27/2022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4">
            <a:extLst>
              <a:ext uri="{FF2B5EF4-FFF2-40B4-BE49-F238E27FC236}">
                <a16:creationId xmlns:a16="http://schemas.microsoft.com/office/drawing/2014/main" id="{3261B3E2-0F38-46DC-BA59-B90559343224}"/>
              </a:ext>
            </a:extLst>
          </p:cNvPr>
          <p:cNvSpPr>
            <a:spLocks noGrp="1"/>
          </p:cNvSpPr>
          <p:nvPr>
            <p:ph type="body" sz="quarter" idx="15" hasCustomPrompt="1"/>
          </p:nvPr>
        </p:nvSpPr>
        <p:spPr>
          <a:xfrm>
            <a:off x="3578470" y="6404786"/>
            <a:ext cx="5102225" cy="1123384"/>
          </a:xfrm>
        </p:spPr>
        <p:txBody>
          <a:bodyPr vert="horz" wrap="square" lIns="0" tIns="0" rIns="0" bIns="0" rtlCol="0">
            <a:spAutoFit/>
          </a:bodyPr>
          <a:lstStyle>
            <a:lvl1pPr marL="0" marR="0" indent="0" algn="r" defTabSz="9144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sz="1200">
                <a:latin typeface="+mn-lt"/>
              </a:defRPr>
            </a:lvl1pPr>
          </a:lstStyle>
          <a:p>
            <a:pPr marL="0" marR="0" lvl="0" indent="0" algn="r" defTabSz="9144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n-US" sz="1600" dirty="0">
                <a:latin typeface="+mn-lt"/>
              </a:rPr>
              <a:t>Copyright © 2021 Pearson Education Ltd.</a:t>
            </a:r>
            <a:endParaRPr lang="en-US" altLang="en-US" sz="1600" dirty="0">
              <a:solidFill>
                <a:srgbClr val="000000"/>
              </a:solidFill>
              <a:latin typeface="+mn-lt"/>
            </a:endParaRPr>
          </a:p>
          <a:p>
            <a:pPr marL="0" indent="0" algn="r">
              <a:buNone/>
            </a:pPr>
            <a:endParaRPr lang="en-US" altLang="en-US" sz="1600" dirty="0">
              <a:solidFill>
                <a:srgbClr val="000000"/>
              </a:solidFill>
              <a:latin typeface="+mn-lt"/>
            </a:endParaRPr>
          </a:p>
          <a:p>
            <a:pPr marL="0" indent="0" algn="r">
              <a:buNone/>
            </a:pPr>
            <a:endParaRPr lang="en-US" altLang="en-US" sz="1600" dirty="0">
              <a:solidFill>
                <a:srgbClr val="000000"/>
              </a:solidFill>
              <a:latin typeface="+mn-lt"/>
            </a:endParaRP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10/27/2022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10/27/2022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 Placeholder 4">
            <a:extLst>
              <a:ext uri="{FF2B5EF4-FFF2-40B4-BE49-F238E27FC236}">
                <a16:creationId xmlns:a16="http://schemas.microsoft.com/office/drawing/2014/main" id="{04A298EC-C03D-4500-8FBB-A26F116A638D}"/>
              </a:ext>
            </a:extLst>
          </p:cNvPr>
          <p:cNvSpPr>
            <a:spLocks noGrp="1"/>
          </p:cNvSpPr>
          <p:nvPr>
            <p:ph type="body" sz="quarter" idx="15" hasCustomPrompt="1"/>
          </p:nvPr>
        </p:nvSpPr>
        <p:spPr>
          <a:xfrm>
            <a:off x="3578470" y="6404786"/>
            <a:ext cx="5102225" cy="184666"/>
          </a:xfrm>
        </p:spPr>
        <p:txBody>
          <a:bodyPr vert="horz" wrap="square" lIns="0" tIns="0" rIns="0" bIns="0" rtlCol="0">
            <a:spAutoFit/>
          </a:bodyPr>
          <a:lstStyle>
            <a:lvl1pPr marL="0" indent="0">
              <a:buNone/>
              <a:defRPr sz="1200">
                <a:latin typeface="+mn-lt"/>
              </a:defRPr>
            </a:lvl1pPr>
          </a:lstStyle>
          <a:p>
            <a:pPr algn="r"/>
            <a:r>
              <a:rPr lang="en-US" dirty="0"/>
              <a:t>Copyright © 2021 Pearson Education Ltd.</a:t>
            </a:r>
            <a:endParaRPr lang="en-US" altLang="en-US" dirty="0">
              <a:solidFill>
                <a:srgbClr val="000000"/>
              </a:solidFill>
              <a:latin typeface="Verdana"/>
            </a:endParaRPr>
          </a:p>
        </p:txBody>
      </p:sp>
    </p:spTree>
    <p:extLst>
      <p:ext uri="{BB962C8B-B14F-4D97-AF65-F5344CB8AC3E}">
        <p14:creationId xmlns:p14="http://schemas.microsoft.com/office/powerpoint/2010/main" val="2203796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10/27/2022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10/27/2022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76200"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10/27/2022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10/27/2022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10/27/2022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10/27/2022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10/27/2022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 Placeholder 4">
            <a:extLst>
              <a:ext uri="{FF2B5EF4-FFF2-40B4-BE49-F238E27FC236}">
                <a16:creationId xmlns:a16="http://schemas.microsoft.com/office/drawing/2014/main" id="{47516C9A-3B6D-473D-86B4-881737E89F9D}"/>
              </a:ext>
            </a:extLst>
          </p:cNvPr>
          <p:cNvSpPr>
            <a:spLocks noGrp="1"/>
          </p:cNvSpPr>
          <p:nvPr>
            <p:ph type="body" sz="quarter" idx="15" hasCustomPrompt="1"/>
          </p:nvPr>
        </p:nvSpPr>
        <p:spPr>
          <a:xfrm>
            <a:off x="3578470" y="6404786"/>
            <a:ext cx="5102225" cy="184666"/>
          </a:xfrm>
        </p:spPr>
        <p:txBody>
          <a:bodyPr vert="horz" wrap="square" lIns="0" tIns="0" rIns="0" bIns="0" rtlCol="0">
            <a:spAutoFit/>
          </a:bodyPr>
          <a:lstStyle>
            <a:lvl1pPr marL="0" indent="0">
              <a:buNone/>
              <a:defRPr sz="1200">
                <a:latin typeface="+mn-lt"/>
              </a:defRPr>
            </a:lvl1pPr>
          </a:lstStyle>
          <a:p>
            <a:pPr algn="r"/>
            <a:r>
              <a:rPr lang="en-US" dirty="0"/>
              <a:t>Copyright © 2021 Pearson Education Ltd.</a:t>
            </a:r>
            <a:endParaRPr lang="en-US" altLang="en-US" dirty="0">
              <a:solidFill>
                <a:srgbClr val="000000"/>
              </a:solidFill>
              <a:latin typeface="Verdana"/>
            </a:endParaRPr>
          </a:p>
        </p:txBody>
      </p:sp>
    </p:spTree>
    <p:extLst>
      <p:ext uri="{BB962C8B-B14F-4D97-AF65-F5344CB8AC3E}">
        <p14:creationId xmlns:p14="http://schemas.microsoft.com/office/powerpoint/2010/main" val="3711136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3000" b="1"/>
            </a:lvl1pPr>
          </a:lstStyle>
          <a:p>
            <a:r>
              <a:rPr lang="en-US" dirty="0"/>
              <a:t>Click to edit Master title style</a:t>
            </a:r>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457200" y="1447800"/>
            <a:ext cx="3200400" cy="381000"/>
          </a:xfrm>
        </p:spPr>
        <p:txBody>
          <a:bodyPr/>
          <a:lstStyle>
            <a:lvl1pPr algn="ctr">
              <a:buNone/>
              <a:defRPr sz="15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3810000" y="1524000"/>
            <a:ext cx="4343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5"/>
          </p:nvPr>
        </p:nvSpPr>
        <p:spPr>
          <a:xfrm>
            <a:off x="628650" y="6356352"/>
            <a:ext cx="2057400" cy="365125"/>
          </a:xfrm>
          <a:prstGeom prst="rect">
            <a:avLst/>
          </a:prstGeom>
        </p:spPr>
        <p:txBody>
          <a:bodyPr/>
          <a:lstStyle>
            <a:lvl1pPr>
              <a:defRPr smtClean="0"/>
            </a:lvl1pPr>
          </a:lstStyle>
          <a:p>
            <a:pPr>
              <a:defRPr/>
            </a:pPr>
            <a:endParaRPr lang="en-US" altLang="en-US"/>
          </a:p>
        </p:txBody>
      </p:sp>
      <p:sp>
        <p:nvSpPr>
          <p:cNvPr id="7" name="Slide Number Placeholder 5"/>
          <p:cNvSpPr>
            <a:spLocks noGrp="1"/>
          </p:cNvSpPr>
          <p:nvPr>
            <p:ph type="sldNum" sz="quarter" idx="16"/>
          </p:nvPr>
        </p:nvSpPr>
        <p:spPr>
          <a:xfrm>
            <a:off x="6457950" y="6356352"/>
            <a:ext cx="2057400" cy="365125"/>
          </a:xfrm>
          <a:prstGeom prst="rect">
            <a:avLst/>
          </a:prstGeom>
        </p:spPr>
        <p:txBody>
          <a:bodyPr/>
          <a:lstStyle>
            <a:lvl1pPr algn="l">
              <a:buSzTx/>
              <a:defRPr sz="1400" smtClean="0">
                <a:solidFill>
                  <a:srgbClr val="000000"/>
                </a:solidFill>
              </a:defRPr>
            </a:lvl1pPr>
          </a:lstStyle>
          <a:p>
            <a:pPr>
              <a:defRPr/>
            </a:pPr>
            <a:fld id="{3B9C43FB-8E13-4032-B5FB-47B8DE62B1F0}" type="slidenum">
              <a:rPr lang="en-US" altLang="en-US"/>
              <a:pPr>
                <a:defRPr/>
              </a:pPr>
              <a:t>‹#›</a:t>
            </a:fld>
            <a:endParaRPr lang="en-US" altLang="en-US"/>
          </a:p>
        </p:txBody>
      </p:sp>
    </p:spTree>
    <p:extLst>
      <p:ext uri="{BB962C8B-B14F-4D97-AF65-F5344CB8AC3E}">
        <p14:creationId xmlns:p14="http://schemas.microsoft.com/office/powerpoint/2010/main" val="255987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10/27/2022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 Placeholder 4">
            <a:extLst>
              <a:ext uri="{FF2B5EF4-FFF2-40B4-BE49-F238E27FC236}">
                <a16:creationId xmlns:a16="http://schemas.microsoft.com/office/drawing/2014/main" id="{D99EC333-6D7A-44A3-9BDB-C1457509E0B4}"/>
              </a:ext>
            </a:extLst>
          </p:cNvPr>
          <p:cNvSpPr>
            <a:spLocks noGrp="1"/>
          </p:cNvSpPr>
          <p:nvPr>
            <p:ph type="body" sz="quarter" idx="16" hasCustomPrompt="1"/>
          </p:nvPr>
        </p:nvSpPr>
        <p:spPr>
          <a:xfrm>
            <a:off x="3578470" y="6404786"/>
            <a:ext cx="5102225" cy="246221"/>
          </a:xfrm>
        </p:spPr>
        <p:txBody>
          <a:bodyPr vert="horz" wrap="square" lIns="0" tIns="0" rIns="0" bIns="0" rtlCol="0">
            <a:spAutoFit/>
          </a:bodyPr>
          <a:lstStyle>
            <a:lvl1pPr marL="0" indent="0">
              <a:buNone/>
              <a:defRPr/>
            </a:lvl1pPr>
          </a:lstStyle>
          <a:p>
            <a:pPr algn="r"/>
            <a:r>
              <a:rPr lang="en-US" dirty="0"/>
              <a:t>Copyright © 2021 Pearson Education Ltd.</a:t>
            </a:r>
            <a:endParaRPr lang="en-US" altLang="en-US" dirty="0">
              <a:solidFill>
                <a:srgbClr val="000000"/>
              </a:solidFill>
              <a:latin typeface="Verdana"/>
            </a:endParaRPr>
          </a:p>
        </p:txBody>
      </p:sp>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a:xfrm>
            <a:off x="628650" y="6356352"/>
            <a:ext cx="2057400" cy="365125"/>
          </a:xfrm>
          <a:prstGeom prst="rect">
            <a:avLst/>
          </a:prstGeom>
        </p:spPr>
        <p:txBody>
          <a:bodyPr/>
          <a:lstStyle>
            <a:lvl1pPr>
              <a:defRPr smtClean="0"/>
            </a:lvl1pPr>
          </a:lstStyle>
          <a:p>
            <a:pPr>
              <a:defRPr/>
            </a:pPr>
            <a:endParaRPr lang="en-US" altLang="en-US"/>
          </a:p>
        </p:txBody>
      </p:sp>
      <p:sp>
        <p:nvSpPr>
          <p:cNvPr id="6" name="Slide Number Placeholder 9"/>
          <p:cNvSpPr>
            <a:spLocks noGrp="1"/>
          </p:cNvSpPr>
          <p:nvPr>
            <p:ph type="sldNum" sz="quarter" idx="11"/>
          </p:nvPr>
        </p:nvSpPr>
        <p:spPr>
          <a:xfrm>
            <a:off x="6457950" y="6356352"/>
            <a:ext cx="2057400" cy="365125"/>
          </a:xfrm>
          <a:prstGeom prst="rect">
            <a:avLst/>
          </a:prstGeom>
        </p:spPr>
        <p:txBody>
          <a:bodyPr/>
          <a:lstStyle>
            <a:lvl1pPr algn="l">
              <a:buSzTx/>
              <a:defRPr sz="1400" smtClean="0">
                <a:solidFill>
                  <a:srgbClr val="000000"/>
                </a:solidFill>
              </a:defRPr>
            </a:lvl1pPr>
          </a:lstStyle>
          <a:p>
            <a:pPr>
              <a:defRPr/>
            </a:pPr>
            <a:fld id="{4BE79C1A-C35C-4D80-AA81-007920C47EB2}" type="slidenum">
              <a:rPr lang="en-US" altLang="en-US"/>
              <a:pPr>
                <a:defRPr/>
              </a:pPr>
              <a:t>‹#›</a:t>
            </a:fld>
            <a:endParaRPr lang="en-US" altLang="en-US"/>
          </a:p>
        </p:txBody>
      </p:sp>
    </p:spTree>
    <p:extLst>
      <p:ext uri="{BB962C8B-B14F-4D97-AF65-F5344CB8AC3E}">
        <p14:creationId xmlns:p14="http://schemas.microsoft.com/office/powerpoint/2010/main" val="206167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10/27/2022</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4">
            <a:extLst>
              <a:ext uri="{FF2B5EF4-FFF2-40B4-BE49-F238E27FC236}">
                <a16:creationId xmlns:a16="http://schemas.microsoft.com/office/drawing/2014/main" id="{A3677BCC-3799-4CEF-B182-5624E410785B}"/>
              </a:ext>
            </a:extLst>
          </p:cNvPr>
          <p:cNvSpPr>
            <a:spLocks noGrp="1"/>
          </p:cNvSpPr>
          <p:nvPr>
            <p:ph type="body" sz="quarter" idx="16"/>
          </p:nvPr>
        </p:nvSpPr>
        <p:spPr>
          <a:xfrm>
            <a:off x="3578470" y="6404786"/>
            <a:ext cx="5102225" cy="246221"/>
          </a:xfrm>
        </p:spPr>
        <p:txBody>
          <a:bodyPr vert="horz" wrap="square" lIns="0" tIns="0" rIns="0" bIns="0" rtlCol="0">
            <a:spAutoFit/>
          </a:bodyPr>
          <a:lstStyle>
            <a:lvl1pPr marL="0" indent="0">
              <a:buNone/>
              <a:defRPr sz="1200"/>
            </a:lvl1pPr>
          </a:lstStyle>
          <a:p>
            <a:pPr algn="r" fontAlgn="base"/>
            <a:endParaRPr lang="en-US" sz="1600" dirty="0"/>
          </a:p>
        </p:txBody>
      </p:sp>
      <p:sp>
        <p:nvSpPr>
          <p:cNvPr id="3" name="Picture Placeholder 2">
            <a:extLst>
              <a:ext uri="{FF2B5EF4-FFF2-40B4-BE49-F238E27FC236}">
                <a16:creationId xmlns:a16="http://schemas.microsoft.com/office/drawing/2014/main" id="{8EF41047-340A-449D-97DC-42F82207109C}"/>
              </a:ext>
            </a:extLst>
          </p:cNvPr>
          <p:cNvSpPr>
            <a:spLocks noGrp="1"/>
          </p:cNvSpPr>
          <p:nvPr>
            <p:ph type="pic" sz="quarter" idx="17"/>
          </p:nvPr>
        </p:nvSpPr>
        <p:spPr>
          <a:xfrm>
            <a:off x="457200" y="1600199"/>
            <a:ext cx="4114800" cy="4309233"/>
          </a:xfrm>
        </p:spPr>
        <p:txBody>
          <a:bodyPr/>
          <a:lstStyle/>
          <a:p>
            <a:endParaRPr lang="en-IN"/>
          </a:p>
        </p:txBody>
      </p:sp>
    </p:spTree>
    <p:extLst>
      <p:ext uri="{BB962C8B-B14F-4D97-AF65-F5344CB8AC3E}">
        <p14:creationId xmlns:p14="http://schemas.microsoft.com/office/powerpoint/2010/main" val="109514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10/27/2022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10/27/2022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2200275"/>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10/27/2022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a:extLst>
              <a:ext uri="{FF2B5EF4-FFF2-40B4-BE49-F238E27FC236}">
                <a16:creationId xmlns:a16="http://schemas.microsoft.com/office/drawing/2014/main" id="{E2E1D315-56C7-4660-8ED8-9160A7326AC3}"/>
              </a:ext>
            </a:extLst>
          </p:cNvPr>
          <p:cNvSpPr>
            <a:spLocks noGrp="1"/>
          </p:cNvSpPr>
          <p:nvPr>
            <p:ph type="pic" sz="quarter" idx="13"/>
          </p:nvPr>
        </p:nvSpPr>
        <p:spPr>
          <a:xfrm>
            <a:off x="457200" y="4114800"/>
            <a:ext cx="8229600" cy="1828800"/>
          </a:xfrm>
        </p:spPr>
        <p:txBody>
          <a:bodyPr/>
          <a:lstStyle/>
          <a:p>
            <a:endParaRPr lang="en-IN"/>
          </a:p>
        </p:txBody>
      </p:sp>
    </p:spTree>
    <p:extLst>
      <p:ext uri="{BB962C8B-B14F-4D97-AF65-F5344CB8AC3E}">
        <p14:creationId xmlns:p14="http://schemas.microsoft.com/office/powerpoint/2010/main" val="24186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4114800" cy="29718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10/27/2022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a:extLst>
              <a:ext uri="{FF2B5EF4-FFF2-40B4-BE49-F238E27FC236}">
                <a16:creationId xmlns:a16="http://schemas.microsoft.com/office/drawing/2014/main" id="{E2E1D315-56C7-4660-8ED8-9160A7326AC3}"/>
              </a:ext>
            </a:extLst>
          </p:cNvPr>
          <p:cNvSpPr>
            <a:spLocks noGrp="1"/>
          </p:cNvSpPr>
          <p:nvPr>
            <p:ph type="pic" sz="quarter" idx="13"/>
          </p:nvPr>
        </p:nvSpPr>
        <p:spPr>
          <a:xfrm>
            <a:off x="4800600" y="1628774"/>
            <a:ext cx="3886200" cy="2943225"/>
          </a:xfrm>
        </p:spPr>
        <p:txBody>
          <a:bodyPr/>
          <a:lstStyle/>
          <a:p>
            <a:endParaRPr lang="en-IN"/>
          </a:p>
        </p:txBody>
      </p:sp>
    </p:spTree>
    <p:extLst>
      <p:ext uri="{BB962C8B-B14F-4D97-AF65-F5344CB8AC3E}">
        <p14:creationId xmlns:p14="http://schemas.microsoft.com/office/powerpoint/2010/main" val="267734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1471613"/>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10/27/2022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a:extLst>
              <a:ext uri="{FF2B5EF4-FFF2-40B4-BE49-F238E27FC236}">
                <a16:creationId xmlns:a16="http://schemas.microsoft.com/office/drawing/2014/main" id="{E2E1D315-56C7-4660-8ED8-9160A7326AC3}"/>
              </a:ext>
            </a:extLst>
          </p:cNvPr>
          <p:cNvSpPr>
            <a:spLocks noGrp="1"/>
          </p:cNvSpPr>
          <p:nvPr>
            <p:ph type="pic" sz="quarter" idx="13"/>
          </p:nvPr>
        </p:nvSpPr>
        <p:spPr>
          <a:xfrm>
            <a:off x="457200" y="4841082"/>
            <a:ext cx="8229600" cy="1230524"/>
          </a:xfrm>
        </p:spPr>
        <p:txBody>
          <a:bodyPr/>
          <a:lstStyle/>
          <a:p>
            <a:endParaRPr lang="en-IN"/>
          </a:p>
        </p:txBody>
      </p:sp>
      <p:sp>
        <p:nvSpPr>
          <p:cNvPr id="7" name="Content Placeholder 6">
            <a:extLst>
              <a:ext uri="{FF2B5EF4-FFF2-40B4-BE49-F238E27FC236}">
                <a16:creationId xmlns:a16="http://schemas.microsoft.com/office/drawing/2014/main" id="{6308AE96-FA34-4103-B4E5-7407C2F8F38B}"/>
              </a:ext>
            </a:extLst>
          </p:cNvPr>
          <p:cNvSpPr>
            <a:spLocks noGrp="1"/>
          </p:cNvSpPr>
          <p:nvPr>
            <p:ph sz="quarter" idx="14"/>
          </p:nvPr>
        </p:nvSpPr>
        <p:spPr>
          <a:xfrm>
            <a:off x="457200" y="3336131"/>
            <a:ext cx="82296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34955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1471613"/>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10/27/2022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Content Placeholder 6">
            <a:extLst>
              <a:ext uri="{FF2B5EF4-FFF2-40B4-BE49-F238E27FC236}">
                <a16:creationId xmlns:a16="http://schemas.microsoft.com/office/drawing/2014/main" id="{6308AE96-FA34-4103-B4E5-7407C2F8F38B}"/>
              </a:ext>
            </a:extLst>
          </p:cNvPr>
          <p:cNvSpPr>
            <a:spLocks noGrp="1"/>
          </p:cNvSpPr>
          <p:nvPr>
            <p:ph sz="quarter" idx="14"/>
          </p:nvPr>
        </p:nvSpPr>
        <p:spPr>
          <a:xfrm>
            <a:off x="457200" y="5029200"/>
            <a:ext cx="82296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a:extLst>
              <a:ext uri="{FF2B5EF4-FFF2-40B4-BE49-F238E27FC236}">
                <a16:creationId xmlns:a16="http://schemas.microsoft.com/office/drawing/2014/main" id="{FCF3A6BD-EB10-483E-924A-93445677BDFA}"/>
              </a:ext>
            </a:extLst>
          </p:cNvPr>
          <p:cNvSpPr>
            <a:spLocks noGrp="1"/>
          </p:cNvSpPr>
          <p:nvPr>
            <p:ph sz="quarter" idx="15"/>
          </p:nvPr>
        </p:nvSpPr>
        <p:spPr>
          <a:xfrm>
            <a:off x="457200" y="3429000"/>
            <a:ext cx="8229600" cy="1365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08888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4588864" cy="9144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10/27/2022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Content Placeholder 6">
            <a:extLst>
              <a:ext uri="{FF2B5EF4-FFF2-40B4-BE49-F238E27FC236}">
                <a16:creationId xmlns:a16="http://schemas.microsoft.com/office/drawing/2014/main" id="{6308AE96-FA34-4103-B4E5-7407C2F8F38B}"/>
              </a:ext>
            </a:extLst>
          </p:cNvPr>
          <p:cNvSpPr>
            <a:spLocks noGrp="1"/>
          </p:cNvSpPr>
          <p:nvPr>
            <p:ph sz="quarter" idx="14"/>
          </p:nvPr>
        </p:nvSpPr>
        <p:spPr>
          <a:xfrm>
            <a:off x="5181600" y="1634676"/>
            <a:ext cx="3505200" cy="1143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a:extLst>
              <a:ext uri="{FF2B5EF4-FFF2-40B4-BE49-F238E27FC236}">
                <a16:creationId xmlns:a16="http://schemas.microsoft.com/office/drawing/2014/main" id="{FCF3A6BD-EB10-483E-924A-93445677BDFA}"/>
              </a:ext>
            </a:extLst>
          </p:cNvPr>
          <p:cNvSpPr>
            <a:spLocks noGrp="1"/>
          </p:cNvSpPr>
          <p:nvPr>
            <p:ph sz="quarter" idx="15"/>
          </p:nvPr>
        </p:nvSpPr>
        <p:spPr>
          <a:xfrm>
            <a:off x="457200" y="3040750"/>
            <a:ext cx="4514850" cy="2521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Picture Placeholder 3">
            <a:extLst>
              <a:ext uri="{FF2B5EF4-FFF2-40B4-BE49-F238E27FC236}">
                <a16:creationId xmlns:a16="http://schemas.microsoft.com/office/drawing/2014/main" id="{3C127247-FE5D-44E1-8C5B-6183BCA94783}"/>
              </a:ext>
            </a:extLst>
          </p:cNvPr>
          <p:cNvSpPr>
            <a:spLocks noGrp="1"/>
          </p:cNvSpPr>
          <p:nvPr>
            <p:ph type="pic" sz="quarter" idx="16"/>
          </p:nvPr>
        </p:nvSpPr>
        <p:spPr>
          <a:xfrm>
            <a:off x="5181600" y="3040063"/>
            <a:ext cx="3505200" cy="2522537"/>
          </a:xfrm>
        </p:spPr>
        <p:txBody>
          <a:bodyPr/>
          <a:lstStyle/>
          <a:p>
            <a:endParaRPr lang="en-IN"/>
          </a:p>
        </p:txBody>
      </p:sp>
    </p:spTree>
    <p:extLst>
      <p:ext uri="{BB962C8B-B14F-4D97-AF65-F5344CB8AC3E}">
        <p14:creationId xmlns:p14="http://schemas.microsoft.com/office/powerpoint/2010/main" val="203285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10/27/2022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 Placeholder 4">
            <a:extLst>
              <a:ext uri="{FF2B5EF4-FFF2-40B4-BE49-F238E27FC236}">
                <a16:creationId xmlns:a16="http://schemas.microsoft.com/office/drawing/2014/main" id="{65FE45E4-A5D0-4D15-BC22-3AC82552BD27}"/>
              </a:ext>
            </a:extLst>
          </p:cNvPr>
          <p:cNvSpPr txBox="1">
            <a:spLocks/>
          </p:cNvSpPr>
          <p:nvPr userDrawn="1"/>
        </p:nvSpPr>
        <p:spPr>
          <a:xfrm>
            <a:off x="3578470" y="6404786"/>
            <a:ext cx="5102225" cy="561692"/>
          </a:xfrm>
          <a:prstGeom prst="rect">
            <a:avLst/>
          </a:prstGeom>
        </p:spPr>
        <p:txBody>
          <a:bodyPr vert="horz" wrap="square" lIns="0" tIns="0" rIns="0" bIns="0" rtlCol="0">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500"/>
              </a:spcBef>
              <a:spcAft>
                <a:spcPts val="0"/>
              </a:spcAft>
              <a:buClr>
                <a:srgbClr val="007FA3"/>
              </a:buClr>
              <a:buSzTx/>
              <a:buFont typeface="Arial" panose="020B0604020202020204" pitchFamily="34" charset="0"/>
              <a:buNone/>
              <a:tabLst/>
              <a:defRPr/>
            </a:pPr>
            <a:r>
              <a:rPr lang="en-US" sz="1200" dirty="0">
                <a:latin typeface="+mn-lt"/>
              </a:rPr>
              <a:t>Copyright © 2021 Pearson Education Ltd.</a:t>
            </a:r>
            <a:endParaRPr lang="en-US" altLang="en-US" sz="1200" dirty="0">
              <a:solidFill>
                <a:srgbClr val="000000"/>
              </a:solidFill>
              <a:latin typeface="+mn-lt"/>
            </a:endParaRPr>
          </a:p>
          <a:p>
            <a:pPr marL="0" indent="0" algn="r">
              <a:buNone/>
            </a:pPr>
            <a:endParaRPr lang="en-US" altLang="en-US" sz="1200" dirty="0">
              <a:solidFill>
                <a:srgbClr val="000000"/>
              </a:solidFill>
              <a:latin typeface="+mn-lt"/>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2" r:id="rId5"/>
    <p:sldLayoutId id="2147483671" r:id="rId6"/>
    <p:sldLayoutId id="2147483670" r:id="rId7"/>
    <p:sldLayoutId id="2147483673" r:id="rId8"/>
    <p:sldLayoutId id="2147483674" r:id="rId9"/>
    <p:sldLayoutId id="2147483659" r:id="rId10"/>
    <p:sldLayoutId id="2147483658" r:id="rId11"/>
    <p:sldLayoutId id="2147483660" r:id="rId12"/>
    <p:sldLayoutId id="2147483662" r:id="rId13"/>
    <p:sldLayoutId id="2147483661" r:id="rId14"/>
    <p:sldLayoutId id="2147483663" r:id="rId15"/>
    <p:sldLayoutId id="2147483651" r:id="rId16"/>
    <p:sldLayoutId id="2147483654" r:id="rId17"/>
    <p:sldLayoutId id="2147483655" r:id="rId18"/>
    <p:sldLayoutId id="2147483667" r:id="rId19"/>
    <p:sldLayoutId id="2147483668" r:id="rId20"/>
    <p:sldLayoutId id="2147483669" r:id="rId2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877"/>
            <a:ext cx="8229600" cy="555051"/>
          </a:xfrm>
        </p:spPr>
        <p:txBody>
          <a:bodyPr>
            <a:spAutoFit/>
          </a:bodyPr>
          <a:lstStyle/>
          <a:p>
            <a:r>
              <a:rPr lang="en-US" altLang="en-US" sz="3600" dirty="0">
                <a:latin typeface="+mj-lt"/>
                <a:sym typeface="Times New Roman" panose="02020603050405020304" pitchFamily="18" charset="0"/>
              </a:rPr>
              <a:t>Principles of Marketing</a:t>
            </a:r>
            <a:endParaRPr lang="en-IN" sz="3600" dirty="0">
              <a:latin typeface="+mj-lt"/>
            </a:endParaRPr>
          </a:p>
        </p:txBody>
      </p:sp>
      <p:sp>
        <p:nvSpPr>
          <p:cNvPr id="3" name="Text Placeholder 2"/>
          <p:cNvSpPr>
            <a:spLocks noGrp="1"/>
          </p:cNvSpPr>
          <p:nvPr>
            <p:ph type="body" sz="quarter" idx="13"/>
          </p:nvPr>
        </p:nvSpPr>
        <p:spPr>
          <a:xfrm>
            <a:off x="457200" y="846959"/>
            <a:ext cx="8229600" cy="307777"/>
          </a:xfrm>
        </p:spPr>
        <p:txBody>
          <a:bodyPr>
            <a:spAutoFit/>
          </a:bodyPr>
          <a:lstStyle/>
          <a:p>
            <a:r>
              <a:rPr lang="en-US" dirty="0"/>
              <a:t>Eighteenth Edition, Global Edition</a:t>
            </a:r>
            <a:endParaRPr lang="en-IN" dirty="0"/>
          </a:p>
        </p:txBody>
      </p:sp>
      <p:sp>
        <p:nvSpPr>
          <p:cNvPr id="4" name="Text Placeholder 3"/>
          <p:cNvSpPr>
            <a:spLocks noGrp="1"/>
          </p:cNvSpPr>
          <p:nvPr>
            <p:ph type="body" sz="quarter" idx="14"/>
          </p:nvPr>
        </p:nvSpPr>
        <p:spPr>
          <a:xfrm>
            <a:off x="4583872" y="2911153"/>
            <a:ext cx="4102928" cy="492443"/>
          </a:xfrm>
        </p:spPr>
        <p:txBody>
          <a:bodyPr vert="horz" wrap="square" lIns="0" tIns="0" rIns="0" bIns="0" rtlCol="0" anchor="ctr">
            <a:spAutoFit/>
          </a:bodyPr>
          <a:lstStyle/>
          <a:p>
            <a:pPr>
              <a:spcBef>
                <a:spcPct val="0"/>
              </a:spcBef>
              <a:defRPr/>
            </a:pPr>
            <a:r>
              <a:rPr lang="en-US" sz="3200" dirty="0"/>
              <a:t>Chapter 2</a:t>
            </a:r>
          </a:p>
        </p:txBody>
      </p:sp>
      <p:sp>
        <p:nvSpPr>
          <p:cNvPr id="5" name="Text Placeholder 4"/>
          <p:cNvSpPr>
            <a:spLocks noGrp="1"/>
          </p:cNvSpPr>
          <p:nvPr>
            <p:ph type="body" sz="quarter" idx="15"/>
          </p:nvPr>
        </p:nvSpPr>
        <p:spPr>
          <a:xfrm>
            <a:off x="4586514" y="3517561"/>
            <a:ext cx="4102928" cy="1443408"/>
          </a:xfrm>
        </p:spPr>
        <p:txBody>
          <a:bodyPr vert="horz" wrap="square" lIns="0" tIns="0" rIns="0" bIns="0" rtlCol="0">
            <a:spAutoFit/>
          </a:bodyPr>
          <a:lstStyle/>
          <a:p>
            <a:pPr>
              <a:lnSpc>
                <a:spcPct val="120000"/>
              </a:lnSpc>
              <a:buSzPct val="100000"/>
              <a:defRPr/>
            </a:pPr>
            <a:r>
              <a:rPr lang="en-US" sz="2000" b="1" dirty="0"/>
              <a:t>Company and Marketing Strategy </a:t>
            </a:r>
            <a:r>
              <a:rPr lang="en-US" sz="2000" dirty="0"/>
              <a:t>Partnering to Build Customer Engagement, Value, and Relationships</a:t>
            </a:r>
          </a:p>
        </p:txBody>
      </p:sp>
      <p:sp>
        <p:nvSpPr>
          <p:cNvPr id="6" name="Text Placeholder 5">
            <a:extLst>
              <a:ext uri="{FF2B5EF4-FFF2-40B4-BE49-F238E27FC236}">
                <a16:creationId xmlns:a16="http://schemas.microsoft.com/office/drawing/2014/main" id="{7D98ACA4-C370-4839-9D3C-7EB60DD1C3A6}"/>
              </a:ext>
            </a:extLst>
          </p:cNvPr>
          <p:cNvSpPr>
            <a:spLocks noGrp="1"/>
          </p:cNvSpPr>
          <p:nvPr>
            <p:ph type="body" sz="quarter" idx="16"/>
          </p:nvPr>
        </p:nvSpPr>
        <p:spPr>
          <a:xfrm>
            <a:off x="3578470" y="6404786"/>
            <a:ext cx="5102225" cy="184666"/>
          </a:xfrm>
        </p:spPr>
        <p:txBody>
          <a:bodyPr/>
          <a:lstStyle/>
          <a:p>
            <a:pPr algn="r"/>
            <a:r>
              <a:rPr lang="en-US" dirty="0"/>
              <a:t>Copyright © 2021 Pearson Education Ltd.</a:t>
            </a:r>
            <a:endParaRPr lang="en-US" altLang="en-US" dirty="0">
              <a:solidFill>
                <a:srgbClr val="000000"/>
              </a:solidFill>
              <a:latin typeface="Verdana"/>
            </a:endParaRPr>
          </a:p>
        </p:txBody>
      </p:sp>
      <p:pic>
        <p:nvPicPr>
          <p:cNvPr id="10" name="Picture 9" descr="A close up of a logo&#10;&#10;Description automatically generated">
            <a:extLst>
              <a:ext uri="{FF2B5EF4-FFF2-40B4-BE49-F238E27FC236}">
                <a16:creationId xmlns:a16="http://schemas.microsoft.com/office/drawing/2014/main" id="{687777CC-B99C-4FBC-899F-7C3F22768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59" y="1313885"/>
            <a:ext cx="3812642" cy="4906236"/>
          </a:xfrm>
          <a:prstGeom prst="rect">
            <a:avLst/>
          </a:prstGeom>
        </p:spPr>
      </p:pic>
    </p:spTree>
    <p:extLst>
      <p:ext uri="{BB962C8B-B14F-4D97-AF65-F5344CB8AC3E}">
        <p14:creationId xmlns:p14="http://schemas.microsoft.com/office/powerpoint/2010/main" val="227765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511889"/>
          </a:xfrm>
        </p:spPr>
        <p:txBody>
          <a:bodyPr/>
          <a:lstStyle/>
          <a:p>
            <a:r>
              <a:rPr lang="en-US" dirty="0"/>
              <a:t>Real Marketing 2.1: Airbnb’s Mission</a:t>
            </a:r>
          </a:p>
        </p:txBody>
      </p:sp>
      <p:sp>
        <p:nvSpPr>
          <p:cNvPr id="5" name="Content Placeholder 4">
            <a:extLst>
              <a:ext uri="{FF2B5EF4-FFF2-40B4-BE49-F238E27FC236}">
                <a16:creationId xmlns:a16="http://schemas.microsoft.com/office/drawing/2014/main" id="{8CC5E05F-DAFA-47D6-81A9-654D7CBD0194}"/>
              </a:ext>
            </a:extLst>
          </p:cNvPr>
          <p:cNvSpPr>
            <a:spLocks noGrp="1"/>
          </p:cNvSpPr>
          <p:nvPr>
            <p:ph idx="1"/>
          </p:nvPr>
        </p:nvSpPr>
        <p:spPr>
          <a:xfrm>
            <a:off x="457200" y="990600"/>
            <a:ext cx="8229600" cy="435313"/>
          </a:xfrm>
        </p:spPr>
        <p:txBody>
          <a:bodyPr/>
          <a:lstStyle/>
          <a:p>
            <a:pPr marL="0" indent="0">
              <a:buNone/>
            </a:pPr>
            <a:r>
              <a:rPr lang="en-US" sz="2400" dirty="0"/>
              <a:t>Belong Anywhere–Don’t Stay There. Live There.</a:t>
            </a:r>
          </a:p>
        </p:txBody>
      </p:sp>
      <p:pic>
        <p:nvPicPr>
          <p:cNvPr id="11" name="Picture Placeholder 10" descr="A photo shows a screenshot of a page on airbnb’s site, where customer reviews are put up. The company’s tagline reads &quot;Book unique homes and experience a city like a local.&quot; ">
            <a:extLst>
              <a:ext uri="{FF2B5EF4-FFF2-40B4-BE49-F238E27FC236}">
                <a16:creationId xmlns:a16="http://schemas.microsoft.com/office/drawing/2014/main" id="{90CF4DFF-C764-45A7-92FF-891F3135C8F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534978" y="1667837"/>
            <a:ext cx="6098574" cy="4647729"/>
          </a:xfrm>
          <a:prstGeom prst="rect">
            <a:avLst/>
          </a:prstGeom>
        </p:spPr>
      </p:pic>
    </p:spTree>
    <p:extLst>
      <p:ext uri="{BB962C8B-B14F-4D97-AF65-F5344CB8AC3E}">
        <p14:creationId xmlns:p14="http://schemas.microsoft.com/office/powerpoint/2010/main" val="73749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98"/>
            <a:ext cx="8229600" cy="474452"/>
          </a:xfrm>
        </p:spPr>
        <p:txBody>
          <a:bodyPr wrap="square">
            <a:noAutofit/>
          </a:bodyPr>
          <a:lstStyle/>
          <a:p>
            <a:r>
              <a:rPr lang="en-IN" altLang="en-US" sz="3600" dirty="0">
                <a:latin typeface="+mj-lt"/>
                <a:ea typeface="ヒラギノ角ゴ Pro W3" charset="-128"/>
              </a:rPr>
              <a:t>Learning Objective 2</a:t>
            </a:r>
            <a:endParaRPr lang="en-US" sz="2800" dirty="0">
              <a:latin typeface="+mj-lt"/>
            </a:endParaRPr>
          </a:p>
        </p:txBody>
      </p:sp>
      <p:sp>
        <p:nvSpPr>
          <p:cNvPr id="3" name="Content Placeholder 2"/>
          <p:cNvSpPr>
            <a:spLocks noGrp="1"/>
          </p:cNvSpPr>
          <p:nvPr>
            <p:ph idx="1"/>
          </p:nvPr>
        </p:nvSpPr>
        <p:spPr>
          <a:xfrm>
            <a:off x="457200" y="996741"/>
            <a:ext cx="8229600" cy="738664"/>
          </a:xfrm>
        </p:spPr>
        <p:txBody>
          <a:bodyPr>
            <a:spAutoFit/>
          </a:bodyPr>
          <a:lstStyle/>
          <a:p>
            <a:pPr marL="0" indent="0">
              <a:buNone/>
            </a:pPr>
            <a:r>
              <a:rPr lang="en-US" sz="2400" dirty="0">
                <a:solidFill>
                  <a:srgbClr val="000000"/>
                </a:solidFill>
              </a:rPr>
              <a:t>Discuss how to design business portfolios and develop growth strategies.</a:t>
            </a:r>
          </a:p>
        </p:txBody>
      </p:sp>
    </p:spTree>
    <p:extLst>
      <p:ext uri="{BB962C8B-B14F-4D97-AF65-F5344CB8AC3E}">
        <p14:creationId xmlns:p14="http://schemas.microsoft.com/office/powerpoint/2010/main" val="385013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1033687"/>
          </a:xfrm>
        </p:spPr>
        <p:txBody>
          <a:bodyPr wrap="square" anchor="ctr">
            <a:noAutofit/>
          </a:bodyPr>
          <a:lstStyle/>
          <a:p>
            <a:r>
              <a:rPr lang="en-IN" altLang="en-US" sz="3600" dirty="0">
                <a:latin typeface="+mj-lt"/>
                <a:ea typeface="ヒラギノ角ゴ Pro W3" charset="-128"/>
              </a:rPr>
              <a:t>Designing The Business Portfolio     </a:t>
            </a:r>
            <a:r>
              <a:rPr lang="en-IN" altLang="en-US" sz="2800" dirty="0">
                <a:latin typeface="+mj-lt"/>
                <a:ea typeface="ヒラギノ角ゴ Pro W3" charset="-128"/>
              </a:rPr>
              <a:t>(1 of 8)</a:t>
            </a:r>
            <a:endParaRPr lang="en-US" sz="2800" dirty="0">
              <a:latin typeface="+mj-lt"/>
            </a:endParaRPr>
          </a:p>
        </p:txBody>
      </p:sp>
      <p:sp>
        <p:nvSpPr>
          <p:cNvPr id="3" name="Content Placeholder 2"/>
          <p:cNvSpPr>
            <a:spLocks noGrp="1"/>
          </p:cNvSpPr>
          <p:nvPr>
            <p:ph idx="1"/>
          </p:nvPr>
        </p:nvSpPr>
        <p:spPr>
          <a:xfrm>
            <a:off x="457200" y="1447800"/>
            <a:ext cx="8229600" cy="1371600"/>
          </a:xfrm>
        </p:spPr>
        <p:txBody>
          <a:bodyPr>
            <a:noAutofit/>
          </a:bodyPr>
          <a:lstStyle/>
          <a:p>
            <a:pPr marL="0" indent="0">
              <a:lnSpc>
                <a:spcPct val="100000"/>
              </a:lnSpc>
              <a:buNone/>
            </a:pPr>
            <a:r>
              <a:rPr lang="en-US" sz="1800" b="1" dirty="0">
                <a:solidFill>
                  <a:srgbClr val="000000"/>
                </a:solidFill>
              </a:rPr>
              <a:t>The business portfolio </a:t>
            </a:r>
            <a:r>
              <a:rPr lang="en-US" sz="1800" dirty="0">
                <a:solidFill>
                  <a:srgbClr val="000000"/>
                </a:solidFill>
              </a:rPr>
              <a:t>is the collection of businesses and products that make up the company.</a:t>
            </a:r>
          </a:p>
          <a:p>
            <a:pPr marL="0" indent="0">
              <a:lnSpc>
                <a:spcPct val="100000"/>
              </a:lnSpc>
              <a:buNone/>
            </a:pPr>
            <a:r>
              <a:rPr lang="en-US" sz="1800" b="1" dirty="0">
                <a:solidFill>
                  <a:srgbClr val="000000"/>
                </a:solidFill>
              </a:rPr>
              <a:t>Portfolio analysis </a:t>
            </a:r>
            <a:r>
              <a:rPr lang="en-US" sz="1800" dirty="0">
                <a:solidFill>
                  <a:srgbClr val="000000"/>
                </a:solidFill>
              </a:rPr>
              <a:t>is a major activity in strategic planning whereby management evaluates the products and businesses that make up the company.</a:t>
            </a:r>
          </a:p>
        </p:txBody>
      </p:sp>
      <p:sp>
        <p:nvSpPr>
          <p:cNvPr id="4" name="Content Placeholder 3"/>
          <p:cNvSpPr>
            <a:spLocks noGrp="1"/>
          </p:cNvSpPr>
          <p:nvPr>
            <p:ph sz="quarter" idx="14"/>
          </p:nvPr>
        </p:nvSpPr>
        <p:spPr>
          <a:xfrm>
            <a:off x="457200" y="2933700"/>
            <a:ext cx="8229600" cy="613881"/>
          </a:xfrm>
        </p:spPr>
        <p:txBody>
          <a:bodyPr/>
          <a:lstStyle/>
          <a:p>
            <a:pPr marL="0" indent="0">
              <a:buNone/>
            </a:pPr>
            <a:r>
              <a:rPr lang="en-IN" sz="1800" dirty="0">
                <a:solidFill>
                  <a:srgbClr val="000000"/>
                </a:solidFill>
              </a:rPr>
              <a:t>Mars Inc. is not only the world’s number-one candy maker; it is also a world-leading pet nutrition and health-care company.</a:t>
            </a:r>
          </a:p>
        </p:txBody>
      </p:sp>
      <p:pic>
        <p:nvPicPr>
          <p:cNvPr id="8" name="Picture Placeholder 7" descr="A photo shows the entrance to the Mars Chocolate North America building. Four large figures of round candies, humanized with arms, legs, eyes and so on, are placed strategically at the entrance of the building. ">
            <a:extLst>
              <a:ext uri="{FF2B5EF4-FFF2-40B4-BE49-F238E27FC236}">
                <a16:creationId xmlns:a16="http://schemas.microsoft.com/office/drawing/2014/main" id="{2AF604AF-9EC2-4B51-9C2E-89E48D10EF7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745409" y="3744207"/>
            <a:ext cx="3650410" cy="2573451"/>
          </a:xfrm>
          <a:prstGeom prst="rect">
            <a:avLst/>
          </a:prstGeom>
        </p:spPr>
      </p:pic>
    </p:spTree>
    <p:extLst>
      <p:ext uri="{BB962C8B-B14F-4D97-AF65-F5344CB8AC3E}">
        <p14:creationId xmlns:p14="http://schemas.microsoft.com/office/powerpoint/2010/main" val="308109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01700"/>
          </a:xfrm>
        </p:spPr>
        <p:txBody>
          <a:bodyPr wrap="square">
            <a:noAutofit/>
          </a:bodyPr>
          <a:lstStyle/>
          <a:p>
            <a:r>
              <a:rPr lang="en-IN" altLang="en-US" sz="3600" dirty="0">
                <a:latin typeface="+mj-lt"/>
                <a:ea typeface="ヒラギノ角ゴ Pro W3" charset="-128"/>
              </a:rPr>
              <a:t>Designing The Business Portfolio       </a:t>
            </a:r>
            <a:r>
              <a:rPr lang="en-IN" altLang="en-US" sz="2800" dirty="0">
                <a:latin typeface="+mj-lt"/>
                <a:ea typeface="ヒラギノ角ゴ Pro W3" charset="-128"/>
              </a:rPr>
              <a:t>(2 of 8)</a:t>
            </a:r>
            <a:endParaRPr lang="en-US" sz="2800" dirty="0">
              <a:latin typeface="+mj-lt"/>
            </a:endParaRPr>
          </a:p>
        </p:txBody>
      </p:sp>
      <p:sp>
        <p:nvSpPr>
          <p:cNvPr id="4" name="Content Placeholder 3"/>
          <p:cNvSpPr>
            <a:spLocks noGrp="1"/>
          </p:cNvSpPr>
          <p:nvPr>
            <p:ph idx="13"/>
          </p:nvPr>
        </p:nvSpPr>
        <p:spPr>
          <a:xfrm>
            <a:off x="457200" y="1371600"/>
            <a:ext cx="8229600" cy="1752600"/>
          </a:xfrm>
        </p:spPr>
        <p:txBody>
          <a:bodyPr/>
          <a:lstStyle/>
          <a:p>
            <a:pPr>
              <a:spcBef>
                <a:spcPts val="600"/>
              </a:spcBef>
              <a:buNone/>
            </a:pPr>
            <a:r>
              <a:rPr lang="en-US" sz="2400" b="1" dirty="0">
                <a:solidFill>
                  <a:srgbClr val="000000"/>
                </a:solidFill>
              </a:rPr>
              <a:t>Strategic business unit</a:t>
            </a:r>
            <a:r>
              <a:rPr lang="tr-TR" sz="2400" b="1" dirty="0">
                <a:solidFill>
                  <a:srgbClr val="000000"/>
                </a:solidFill>
              </a:rPr>
              <a:t> is </a:t>
            </a:r>
            <a:r>
              <a:rPr lang="en-US" sz="2400" b="1" dirty="0">
                <a:solidFill>
                  <a:srgbClr val="000000"/>
                </a:solidFill>
              </a:rPr>
              <a:t>the key businesses that make up the </a:t>
            </a:r>
            <a:r>
              <a:rPr lang="en-US" sz="2400" b="1" dirty="0" err="1">
                <a:solidFill>
                  <a:srgbClr val="000000"/>
                </a:solidFill>
              </a:rPr>
              <a:t>compa</a:t>
            </a:r>
            <a:r>
              <a:rPr lang="tr-TR" sz="2400" b="1" dirty="0" err="1">
                <a:solidFill>
                  <a:srgbClr val="000000"/>
                </a:solidFill>
              </a:rPr>
              <a:t>ny</a:t>
            </a:r>
            <a:r>
              <a:rPr lang="tr-TR" sz="2400" b="1" dirty="0">
                <a:solidFill>
                  <a:srgbClr val="000000"/>
                </a:solidFill>
              </a:rPr>
              <a:t>. </a:t>
            </a:r>
            <a:r>
              <a:rPr lang="tr-TR" sz="2400" b="1" dirty="0" err="1">
                <a:solidFill>
                  <a:srgbClr val="000000"/>
                </a:solidFill>
              </a:rPr>
              <a:t>It</a:t>
            </a:r>
            <a:r>
              <a:rPr lang="tr-TR" sz="2400" b="1" dirty="0">
                <a:solidFill>
                  <a:srgbClr val="000000"/>
                </a:solidFill>
              </a:rPr>
              <a:t> can be:</a:t>
            </a:r>
            <a:endParaRPr lang="en-US" sz="2400" b="1" dirty="0">
              <a:solidFill>
                <a:srgbClr val="000000"/>
              </a:solidFill>
            </a:endParaRPr>
          </a:p>
          <a:p>
            <a:pPr>
              <a:spcBef>
                <a:spcPts val="600"/>
              </a:spcBef>
            </a:pPr>
            <a:r>
              <a:rPr lang="en-US" dirty="0">
                <a:solidFill>
                  <a:srgbClr val="000000"/>
                </a:solidFill>
              </a:rPr>
              <a:t>Company division</a:t>
            </a:r>
          </a:p>
          <a:p>
            <a:pPr>
              <a:spcBef>
                <a:spcPts val="600"/>
              </a:spcBef>
            </a:pPr>
            <a:r>
              <a:rPr lang="en-US" dirty="0">
                <a:solidFill>
                  <a:srgbClr val="000000"/>
                </a:solidFill>
              </a:rPr>
              <a:t>Product line within a division</a:t>
            </a:r>
          </a:p>
          <a:p>
            <a:pPr>
              <a:spcBef>
                <a:spcPts val="600"/>
              </a:spcBef>
            </a:pPr>
            <a:r>
              <a:rPr lang="en-US" dirty="0">
                <a:solidFill>
                  <a:srgbClr val="000000"/>
                </a:solidFill>
              </a:rPr>
              <a:t>Single product or brand</a:t>
            </a:r>
            <a:endParaRPr lang="tr-TR" dirty="0">
              <a:solidFill>
                <a:srgbClr val="000000"/>
              </a:solidFill>
            </a:endParaRPr>
          </a:p>
          <a:p>
            <a:pPr>
              <a:spcBef>
                <a:spcPts val="600"/>
              </a:spcBef>
            </a:pPr>
            <a:endParaRPr lang="tr-TR" dirty="0">
              <a:solidFill>
                <a:srgbClr val="000000"/>
              </a:solidFill>
            </a:endParaRPr>
          </a:p>
          <a:p>
            <a:pPr>
              <a:spcBef>
                <a:spcPts val="600"/>
              </a:spcBef>
            </a:pPr>
            <a:r>
              <a:rPr lang="en-US" dirty="0">
                <a:solidFill>
                  <a:srgbClr val="000000"/>
                </a:solidFill>
              </a:rPr>
              <a:t>The purpose of strategic planning is to find ways in which the company can best</a:t>
            </a:r>
            <a:r>
              <a:rPr lang="tr-TR" dirty="0">
                <a:solidFill>
                  <a:srgbClr val="000000"/>
                </a:solidFill>
              </a:rPr>
              <a:t> u</a:t>
            </a:r>
            <a:r>
              <a:rPr lang="en-US" dirty="0">
                <a:solidFill>
                  <a:srgbClr val="000000"/>
                </a:solidFill>
              </a:rPr>
              <a:t>se its strengths to take advantage of attractive opportunities in the environment. </a:t>
            </a:r>
            <a:endParaRPr lang="tr-TR" dirty="0">
              <a:solidFill>
                <a:srgbClr val="000000"/>
              </a:solidFill>
            </a:endParaRPr>
          </a:p>
          <a:p>
            <a:pPr>
              <a:spcBef>
                <a:spcPts val="600"/>
              </a:spcBef>
            </a:pPr>
            <a:r>
              <a:rPr lang="en-US" dirty="0">
                <a:solidFill>
                  <a:srgbClr val="000000"/>
                </a:solidFill>
              </a:rPr>
              <a:t>For this reason, most standard portfolio analysis methods evaluate SBUs on two important dimensions: </a:t>
            </a:r>
            <a:r>
              <a:rPr lang="en-US" b="1" dirty="0">
                <a:solidFill>
                  <a:srgbClr val="000000"/>
                </a:solidFill>
              </a:rPr>
              <a:t>the attractiveness of the SBU’s market or industry </a:t>
            </a:r>
            <a:r>
              <a:rPr lang="en-US" dirty="0">
                <a:solidFill>
                  <a:srgbClr val="000000"/>
                </a:solidFill>
              </a:rPr>
              <a:t>and the </a:t>
            </a:r>
            <a:r>
              <a:rPr lang="en-US" b="1" dirty="0">
                <a:solidFill>
                  <a:srgbClr val="000000"/>
                </a:solidFill>
              </a:rPr>
              <a:t>strength of the SBU’s position in that market or industry</a:t>
            </a:r>
            <a:r>
              <a:rPr lang="en-US" dirty="0">
                <a:solidFill>
                  <a:srgbClr val="000000"/>
                </a:solidFill>
              </a:rPr>
              <a:t>. </a:t>
            </a:r>
            <a:endParaRPr lang="tr-TR" dirty="0">
              <a:solidFill>
                <a:srgbClr val="000000"/>
              </a:solidFill>
            </a:endParaRPr>
          </a:p>
          <a:p>
            <a:pPr>
              <a:spcBef>
                <a:spcPts val="600"/>
              </a:spcBef>
            </a:pPr>
            <a:r>
              <a:rPr lang="en-US" dirty="0">
                <a:solidFill>
                  <a:srgbClr val="000000"/>
                </a:solidFill>
              </a:rPr>
              <a:t>The best-known portfolio-planning method was developed by the Boston Consulting Group</a:t>
            </a:r>
          </a:p>
        </p:txBody>
      </p:sp>
    </p:spTree>
    <p:extLst>
      <p:ext uri="{BB962C8B-B14F-4D97-AF65-F5344CB8AC3E}">
        <p14:creationId xmlns:p14="http://schemas.microsoft.com/office/powerpoint/2010/main" val="428261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927100"/>
          </a:xfrm>
        </p:spPr>
        <p:txBody>
          <a:bodyPr wrap="square">
            <a:noAutofit/>
          </a:bodyPr>
          <a:lstStyle/>
          <a:p>
            <a:r>
              <a:rPr lang="en-IN" altLang="en-US" sz="3600" dirty="0">
                <a:latin typeface="+mj-lt"/>
                <a:ea typeface="ヒラギノ角ゴ Pro W3" charset="-128"/>
              </a:rPr>
              <a:t>Designing The Business Portfolio       </a:t>
            </a:r>
            <a:r>
              <a:rPr lang="en-IN" altLang="en-US" sz="2800" dirty="0">
                <a:latin typeface="+mj-lt"/>
                <a:ea typeface="ヒラギノ角ゴ Pro W3" charset="-128"/>
              </a:rPr>
              <a:t>(3 of 8)</a:t>
            </a:r>
            <a:endParaRPr lang="en-US" sz="2800" dirty="0">
              <a:latin typeface="+mj-lt"/>
            </a:endParaRPr>
          </a:p>
        </p:txBody>
      </p:sp>
      <p:sp>
        <p:nvSpPr>
          <p:cNvPr id="4" name="Content Placeholder 3"/>
          <p:cNvSpPr>
            <a:spLocks noGrp="1"/>
          </p:cNvSpPr>
          <p:nvPr>
            <p:ph idx="1"/>
          </p:nvPr>
        </p:nvSpPr>
        <p:spPr>
          <a:xfrm>
            <a:off x="457200" y="1367970"/>
            <a:ext cx="8229600" cy="368300"/>
          </a:xfrm>
        </p:spPr>
        <p:txBody>
          <a:bodyPr/>
          <a:lstStyle/>
          <a:p>
            <a:pPr marL="0" indent="0">
              <a:buNone/>
            </a:pPr>
            <a:r>
              <a:rPr lang="en-US" sz="2400" b="1" dirty="0"/>
              <a:t>Analyzing The Current Business Portfolio</a:t>
            </a:r>
          </a:p>
        </p:txBody>
      </p:sp>
      <p:sp>
        <p:nvSpPr>
          <p:cNvPr id="3" name="Content Placeholder 2"/>
          <p:cNvSpPr>
            <a:spLocks noGrp="1"/>
          </p:cNvSpPr>
          <p:nvPr>
            <p:ph idx="13"/>
          </p:nvPr>
        </p:nvSpPr>
        <p:spPr>
          <a:xfrm>
            <a:off x="457200" y="2108200"/>
            <a:ext cx="8229600" cy="1320800"/>
          </a:xfrm>
        </p:spPr>
        <p:txBody>
          <a:bodyPr/>
          <a:lstStyle/>
          <a:p>
            <a:pPr>
              <a:spcBef>
                <a:spcPts val="600"/>
              </a:spcBef>
            </a:pPr>
            <a:r>
              <a:rPr lang="en-US" sz="2400" dirty="0">
                <a:solidFill>
                  <a:srgbClr val="000000"/>
                </a:solidFill>
              </a:rPr>
              <a:t>Identify strategic business units (</a:t>
            </a:r>
            <a:r>
              <a:rPr lang="en-US" sz="2400" spc="-300" dirty="0">
                <a:solidFill>
                  <a:srgbClr val="000000"/>
                </a:solidFill>
              </a:rPr>
              <a:t>S B U </a:t>
            </a:r>
            <a:r>
              <a:rPr lang="en-US" sz="2400" dirty="0">
                <a:solidFill>
                  <a:srgbClr val="000000"/>
                </a:solidFill>
              </a:rPr>
              <a:t>s)</a:t>
            </a:r>
          </a:p>
          <a:p>
            <a:pPr>
              <a:spcBef>
                <a:spcPts val="600"/>
              </a:spcBef>
            </a:pPr>
            <a:r>
              <a:rPr lang="en-US" sz="2400" dirty="0">
                <a:solidFill>
                  <a:srgbClr val="000000"/>
                </a:solidFill>
              </a:rPr>
              <a:t>Assess the attractiveness of its various </a:t>
            </a:r>
            <a:r>
              <a:rPr lang="en-US" sz="2400" spc="-300" dirty="0">
                <a:solidFill>
                  <a:srgbClr val="000000"/>
                </a:solidFill>
              </a:rPr>
              <a:t>S B U </a:t>
            </a:r>
            <a:r>
              <a:rPr lang="en-US" sz="2400" dirty="0">
                <a:solidFill>
                  <a:srgbClr val="000000"/>
                </a:solidFill>
              </a:rPr>
              <a:t>s</a:t>
            </a:r>
          </a:p>
          <a:p>
            <a:pPr>
              <a:spcBef>
                <a:spcPts val="600"/>
              </a:spcBef>
            </a:pPr>
            <a:r>
              <a:rPr lang="en-US" sz="2400" dirty="0">
                <a:solidFill>
                  <a:srgbClr val="000000"/>
                </a:solidFill>
              </a:rPr>
              <a:t>Decide how much support each </a:t>
            </a:r>
            <a:r>
              <a:rPr lang="en-US" sz="2400" spc="-300" dirty="0">
                <a:solidFill>
                  <a:srgbClr val="000000"/>
                </a:solidFill>
              </a:rPr>
              <a:t>S B </a:t>
            </a:r>
            <a:r>
              <a:rPr lang="en-US" sz="2400" dirty="0">
                <a:solidFill>
                  <a:srgbClr val="000000"/>
                </a:solidFill>
              </a:rPr>
              <a:t>U deserves</a:t>
            </a:r>
          </a:p>
        </p:txBody>
      </p:sp>
    </p:spTree>
    <p:extLst>
      <p:ext uri="{BB962C8B-B14F-4D97-AF65-F5344CB8AC3E}">
        <p14:creationId xmlns:p14="http://schemas.microsoft.com/office/powerpoint/2010/main" val="1982058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59B8BDB6-45CE-E43C-5459-F50564DE1669}"/>
              </a:ext>
            </a:extLst>
          </p:cNvPr>
          <p:cNvPicPr>
            <a:picLocks noChangeAspect="1"/>
          </p:cNvPicPr>
          <p:nvPr/>
        </p:nvPicPr>
        <p:blipFill>
          <a:blip r:embed="rId2"/>
          <a:stretch>
            <a:fillRect/>
          </a:stretch>
        </p:blipFill>
        <p:spPr>
          <a:xfrm>
            <a:off x="0" y="914401"/>
            <a:ext cx="7848599" cy="5046280"/>
          </a:xfrm>
          <a:prstGeom prst="rect">
            <a:avLst/>
          </a:prstGeom>
        </p:spPr>
      </p:pic>
    </p:spTree>
    <p:extLst>
      <p:ext uri="{BB962C8B-B14F-4D97-AF65-F5344CB8AC3E}">
        <p14:creationId xmlns:p14="http://schemas.microsoft.com/office/powerpoint/2010/main" val="380251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8229600" cy="906843"/>
          </a:xfrm>
        </p:spPr>
        <p:txBody>
          <a:bodyPr wrap="square">
            <a:noAutofit/>
          </a:bodyPr>
          <a:lstStyle/>
          <a:p>
            <a:r>
              <a:rPr lang="en-IN" altLang="en-US" sz="3600" dirty="0">
                <a:latin typeface="+mj-lt"/>
                <a:ea typeface="ヒラギノ角ゴ Pro W3" charset="-128"/>
              </a:rPr>
              <a:t>Designing The Business Portfolio       </a:t>
            </a:r>
            <a:r>
              <a:rPr lang="en-IN" altLang="en-US" sz="2800" dirty="0">
                <a:latin typeface="+mj-lt"/>
                <a:ea typeface="ヒラギノ角ゴ Pro W3" charset="-128"/>
              </a:rPr>
              <a:t>(4 of 8)</a:t>
            </a:r>
            <a:endParaRPr lang="en-US" sz="2800" dirty="0">
              <a:latin typeface="+mj-lt"/>
            </a:endParaRPr>
          </a:p>
        </p:txBody>
      </p:sp>
      <p:sp>
        <p:nvSpPr>
          <p:cNvPr id="3" name="Content Placeholder 2"/>
          <p:cNvSpPr>
            <a:spLocks noGrp="1"/>
          </p:cNvSpPr>
          <p:nvPr>
            <p:ph idx="1"/>
          </p:nvPr>
        </p:nvSpPr>
        <p:spPr>
          <a:xfrm>
            <a:off x="457200" y="1371600"/>
            <a:ext cx="8229600" cy="395739"/>
          </a:xfrm>
        </p:spPr>
        <p:txBody>
          <a:bodyPr>
            <a:spAutoFit/>
          </a:bodyPr>
          <a:lstStyle/>
          <a:p>
            <a:pPr marL="0" indent="0">
              <a:buNone/>
            </a:pPr>
            <a:r>
              <a:rPr lang="en-IN" sz="2400" b="1" dirty="0"/>
              <a:t>Figure 2.2</a:t>
            </a:r>
            <a:r>
              <a:rPr lang="en-IN" sz="2400" dirty="0"/>
              <a:t> The </a:t>
            </a:r>
            <a:r>
              <a:rPr lang="en-IN" sz="2400" spc="-300" dirty="0">
                <a:solidFill>
                  <a:srgbClr val="000000"/>
                </a:solidFill>
              </a:rPr>
              <a:t>B C </a:t>
            </a:r>
            <a:r>
              <a:rPr lang="en-IN" sz="2400" dirty="0"/>
              <a:t>G Growth-Share Matrix</a:t>
            </a:r>
            <a:endParaRPr lang="en-US" sz="2400" dirty="0">
              <a:solidFill>
                <a:srgbClr val="000000"/>
              </a:solidFill>
            </a:endParaRPr>
          </a:p>
        </p:txBody>
      </p:sp>
      <p:pic>
        <p:nvPicPr>
          <p:cNvPr id="6" name="Picture Placeholder 5" descr="A two-by-two matrix explains the BCG-Growth share. &#10;Long description is available in notes, press F6">
            <a:extLst>
              <a:ext uri="{FF2B5EF4-FFF2-40B4-BE49-F238E27FC236}">
                <a16:creationId xmlns:a16="http://schemas.microsoft.com/office/drawing/2014/main" id="{7A837EC7-4739-4BB9-9B0B-FC4C939D482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62211" y="1943100"/>
            <a:ext cx="8029339" cy="2975578"/>
          </a:xfrm>
          <a:prstGeom prst="rect">
            <a:avLst/>
          </a:prstGeom>
        </p:spPr>
      </p:pic>
      <p:sp>
        <p:nvSpPr>
          <p:cNvPr id="5" name="Metin kutusu 4">
            <a:extLst>
              <a:ext uri="{FF2B5EF4-FFF2-40B4-BE49-F238E27FC236}">
                <a16:creationId xmlns:a16="http://schemas.microsoft.com/office/drawing/2014/main" id="{22EB054C-6C72-300B-2AB7-8AF87D06E053}"/>
              </a:ext>
            </a:extLst>
          </p:cNvPr>
          <p:cNvSpPr txBox="1"/>
          <p:nvPr/>
        </p:nvSpPr>
        <p:spPr>
          <a:xfrm>
            <a:off x="1981200" y="5102906"/>
            <a:ext cx="4572000" cy="923330"/>
          </a:xfrm>
          <a:prstGeom prst="rect">
            <a:avLst/>
          </a:prstGeom>
          <a:noFill/>
        </p:spPr>
        <p:txBody>
          <a:bodyPr wrap="square">
            <a:spAutoFit/>
          </a:bodyPr>
          <a:lstStyle/>
          <a:p>
            <a:r>
              <a:rPr lang="tr-TR" dirty="0"/>
              <a:t>A </a:t>
            </a:r>
            <a:r>
              <a:rPr lang="tr-TR" dirty="0" err="1"/>
              <a:t>portfolio-planning</a:t>
            </a:r>
            <a:r>
              <a:rPr lang="tr-TR" dirty="0"/>
              <a:t> </a:t>
            </a:r>
            <a:r>
              <a:rPr lang="tr-TR" dirty="0" err="1"/>
              <a:t>method</a:t>
            </a:r>
            <a:r>
              <a:rPr lang="tr-TR" dirty="0"/>
              <a:t> </a:t>
            </a:r>
            <a:r>
              <a:rPr lang="tr-TR" dirty="0" err="1"/>
              <a:t>that</a:t>
            </a:r>
            <a:r>
              <a:rPr lang="tr-TR" dirty="0"/>
              <a:t> </a:t>
            </a:r>
            <a:r>
              <a:rPr lang="tr-TR" dirty="0" err="1"/>
              <a:t>evaluates</a:t>
            </a:r>
            <a:r>
              <a:rPr lang="tr-TR" dirty="0"/>
              <a:t> a </a:t>
            </a:r>
            <a:r>
              <a:rPr lang="tr-TR" dirty="0" err="1"/>
              <a:t>company’s</a:t>
            </a:r>
            <a:r>
              <a:rPr lang="tr-TR" dirty="0"/>
              <a:t> </a:t>
            </a:r>
            <a:r>
              <a:rPr lang="tr-TR" dirty="0" err="1"/>
              <a:t>SBUs</a:t>
            </a:r>
            <a:r>
              <a:rPr lang="tr-TR" dirty="0"/>
              <a:t> in </a:t>
            </a:r>
            <a:r>
              <a:rPr lang="tr-TR" dirty="0" err="1"/>
              <a:t>terms</a:t>
            </a:r>
            <a:r>
              <a:rPr lang="tr-TR" dirty="0"/>
              <a:t> of market </a:t>
            </a:r>
            <a:r>
              <a:rPr lang="tr-TR" dirty="0" err="1"/>
              <a:t>growth</a:t>
            </a:r>
            <a:r>
              <a:rPr lang="tr-TR" dirty="0"/>
              <a:t> rate </a:t>
            </a:r>
            <a:r>
              <a:rPr lang="tr-TR" dirty="0" err="1"/>
              <a:t>and</a:t>
            </a:r>
            <a:r>
              <a:rPr lang="tr-TR" dirty="0"/>
              <a:t> </a:t>
            </a:r>
            <a:r>
              <a:rPr lang="tr-TR" dirty="0" err="1"/>
              <a:t>relative</a:t>
            </a:r>
            <a:r>
              <a:rPr lang="tr-TR" dirty="0"/>
              <a:t> market </a:t>
            </a:r>
            <a:r>
              <a:rPr lang="tr-TR" dirty="0" err="1"/>
              <a:t>share</a:t>
            </a:r>
            <a:r>
              <a:rPr lang="tr-TR" dirty="0"/>
              <a:t>.</a:t>
            </a:r>
          </a:p>
        </p:txBody>
      </p:sp>
    </p:spTree>
    <p:extLst>
      <p:ext uri="{BB962C8B-B14F-4D97-AF65-F5344CB8AC3E}">
        <p14:creationId xmlns:p14="http://schemas.microsoft.com/office/powerpoint/2010/main" val="383489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8229600" cy="906843"/>
          </a:xfrm>
        </p:spPr>
        <p:txBody>
          <a:bodyPr wrap="square">
            <a:noAutofit/>
          </a:bodyPr>
          <a:lstStyle/>
          <a:p>
            <a:r>
              <a:rPr lang="en-IN" altLang="en-US" sz="3600" dirty="0">
                <a:latin typeface="+mj-lt"/>
                <a:ea typeface="ヒラギノ角ゴ Pro W3" charset="-128"/>
              </a:rPr>
              <a:t>Designing The Business Portfolio       </a:t>
            </a:r>
            <a:r>
              <a:rPr lang="en-IN" altLang="en-US" sz="2800" dirty="0">
                <a:latin typeface="+mj-lt"/>
                <a:ea typeface="ヒラギノ角ゴ Pro W3" charset="-128"/>
              </a:rPr>
              <a:t>(5 of 8)</a:t>
            </a:r>
            <a:endParaRPr lang="en-US" sz="2800" dirty="0">
              <a:latin typeface="+mj-lt"/>
            </a:endParaRPr>
          </a:p>
        </p:txBody>
      </p:sp>
      <p:sp>
        <p:nvSpPr>
          <p:cNvPr id="3" name="Content Placeholder 2"/>
          <p:cNvSpPr>
            <a:spLocks noGrp="1"/>
          </p:cNvSpPr>
          <p:nvPr>
            <p:ph idx="1"/>
          </p:nvPr>
        </p:nvSpPr>
        <p:spPr>
          <a:xfrm>
            <a:off x="457200" y="1508420"/>
            <a:ext cx="4588864" cy="221599"/>
          </a:xfrm>
        </p:spPr>
        <p:txBody>
          <a:bodyPr wrap="square">
            <a:spAutoFit/>
          </a:bodyPr>
          <a:lstStyle/>
          <a:p>
            <a:pPr marL="0" indent="0">
              <a:lnSpc>
                <a:spcPct val="80000"/>
              </a:lnSpc>
              <a:buNone/>
            </a:pPr>
            <a:r>
              <a:rPr lang="en-US" sz="1800" b="1" dirty="0"/>
              <a:t>Problems with Matrix Approaches</a:t>
            </a:r>
            <a:endParaRPr lang="en-US" sz="1800" dirty="0"/>
          </a:p>
        </p:txBody>
      </p:sp>
      <p:sp>
        <p:nvSpPr>
          <p:cNvPr id="5" name="Content Placeholder 4"/>
          <p:cNvSpPr>
            <a:spLocks noGrp="1"/>
          </p:cNvSpPr>
          <p:nvPr>
            <p:ph sz="quarter" idx="15"/>
          </p:nvPr>
        </p:nvSpPr>
        <p:spPr>
          <a:xfrm>
            <a:off x="457200" y="1846120"/>
            <a:ext cx="4514850" cy="1892826"/>
          </a:xfrm>
        </p:spPr>
        <p:txBody>
          <a:bodyPr wrap="square">
            <a:spAutoFit/>
          </a:bodyPr>
          <a:lstStyle/>
          <a:p>
            <a:pPr>
              <a:spcBef>
                <a:spcPts val="600"/>
              </a:spcBef>
              <a:tabLst>
                <a:tab pos="406400" algn="l"/>
              </a:tabLst>
            </a:pPr>
            <a:r>
              <a:rPr lang="en-US" sz="1800" dirty="0">
                <a:solidFill>
                  <a:srgbClr val="000000"/>
                </a:solidFill>
              </a:rPr>
              <a:t>Difficulty in defining </a:t>
            </a:r>
            <a:r>
              <a:rPr lang="en-US" sz="1800" spc="-200" dirty="0">
                <a:solidFill>
                  <a:srgbClr val="000000"/>
                </a:solidFill>
              </a:rPr>
              <a:t>S B U </a:t>
            </a:r>
            <a:r>
              <a:rPr lang="en-US" sz="1800" dirty="0">
                <a:solidFill>
                  <a:srgbClr val="000000"/>
                </a:solidFill>
              </a:rPr>
              <a:t>s and measuring market share and growth</a:t>
            </a:r>
          </a:p>
          <a:p>
            <a:pPr>
              <a:spcBef>
                <a:spcPts val="600"/>
              </a:spcBef>
            </a:pPr>
            <a:r>
              <a:rPr lang="en-US" sz="1800" dirty="0">
                <a:solidFill>
                  <a:srgbClr val="000000"/>
                </a:solidFill>
              </a:rPr>
              <a:t>Time consuming</a:t>
            </a:r>
          </a:p>
          <a:p>
            <a:pPr>
              <a:spcBef>
                <a:spcPts val="600"/>
              </a:spcBef>
            </a:pPr>
            <a:r>
              <a:rPr lang="en-US" sz="1800" dirty="0">
                <a:solidFill>
                  <a:srgbClr val="000000"/>
                </a:solidFill>
              </a:rPr>
              <a:t>Expensive</a:t>
            </a:r>
          </a:p>
          <a:p>
            <a:pPr>
              <a:spcBef>
                <a:spcPts val="600"/>
              </a:spcBef>
              <a:tabLst>
                <a:tab pos="800100" algn="l"/>
              </a:tabLst>
            </a:pPr>
            <a:r>
              <a:rPr lang="en-US" sz="1800" dirty="0">
                <a:solidFill>
                  <a:srgbClr val="000000"/>
                </a:solidFill>
              </a:rPr>
              <a:t>Focus on current businesses, not future planning</a:t>
            </a:r>
          </a:p>
        </p:txBody>
      </p:sp>
      <p:sp>
        <p:nvSpPr>
          <p:cNvPr id="4" name="Content Placeholder 3"/>
          <p:cNvSpPr>
            <a:spLocks noGrp="1"/>
          </p:cNvSpPr>
          <p:nvPr>
            <p:ph sz="quarter" idx="14"/>
          </p:nvPr>
        </p:nvSpPr>
        <p:spPr>
          <a:xfrm>
            <a:off x="5124450" y="1843338"/>
            <a:ext cx="3543300" cy="1143000"/>
          </a:xfrm>
        </p:spPr>
        <p:txBody>
          <a:bodyPr wrap="square">
            <a:spAutoFit/>
          </a:bodyPr>
          <a:lstStyle/>
          <a:p>
            <a:pPr marL="0" indent="0">
              <a:buNone/>
            </a:pPr>
            <a:r>
              <a:rPr lang="en-IN" sz="1800" dirty="0"/>
              <a:t>Over the years, ESPN has grown to become a huge and complex brand portfolio consisting of more than 50 different entities.</a:t>
            </a:r>
          </a:p>
        </p:txBody>
      </p:sp>
      <p:pic>
        <p:nvPicPr>
          <p:cNvPr id="9" name="Picture Placeholder 8" descr="A photo shows a person holding a smartphone that displays the ESPN mobile application. ">
            <a:extLst>
              <a:ext uri="{FF2B5EF4-FFF2-40B4-BE49-F238E27FC236}">
                <a16:creationId xmlns:a16="http://schemas.microsoft.com/office/drawing/2014/main" id="{13D974D4-3614-4B89-8567-14CD8003BFA6}"/>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tretch>
            <a:fillRect/>
          </a:stretch>
        </p:blipFill>
        <p:spPr>
          <a:xfrm>
            <a:off x="5065533" y="3147557"/>
            <a:ext cx="3615163" cy="2548393"/>
          </a:xfrm>
          <a:prstGeom prst="rect">
            <a:avLst/>
          </a:prstGeom>
        </p:spPr>
      </p:pic>
    </p:spTree>
    <p:extLst>
      <p:ext uri="{BB962C8B-B14F-4D97-AF65-F5344CB8AC3E}">
        <p14:creationId xmlns:p14="http://schemas.microsoft.com/office/powerpoint/2010/main" val="226101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968189"/>
          </a:xfrm>
        </p:spPr>
        <p:txBody>
          <a:bodyPr wrap="square">
            <a:noAutofit/>
          </a:bodyPr>
          <a:lstStyle/>
          <a:p>
            <a:r>
              <a:rPr lang="en-IN" altLang="en-US" sz="3600" dirty="0">
                <a:latin typeface="+mj-lt"/>
                <a:ea typeface="ヒラギノ角ゴ Pro W3" charset="-128"/>
              </a:rPr>
              <a:t>Designing The Business Portfolio       </a:t>
            </a:r>
            <a:r>
              <a:rPr lang="en-IN" altLang="en-US" sz="2800" dirty="0">
                <a:latin typeface="+mj-lt"/>
                <a:ea typeface="ヒラギノ角ゴ Pro W3" charset="-128"/>
              </a:rPr>
              <a:t>(6 of 8)</a:t>
            </a:r>
            <a:endParaRPr lang="en-US" sz="2800" dirty="0">
              <a:latin typeface="+mj-lt"/>
            </a:endParaRPr>
          </a:p>
        </p:txBody>
      </p:sp>
      <p:sp>
        <p:nvSpPr>
          <p:cNvPr id="3" name="Content Placeholder 2"/>
          <p:cNvSpPr>
            <a:spLocks noGrp="1"/>
          </p:cNvSpPr>
          <p:nvPr>
            <p:ph idx="1"/>
          </p:nvPr>
        </p:nvSpPr>
        <p:spPr>
          <a:xfrm>
            <a:off x="457200" y="1371600"/>
            <a:ext cx="8229600" cy="395739"/>
          </a:xfrm>
        </p:spPr>
        <p:txBody>
          <a:bodyPr>
            <a:spAutoFit/>
          </a:bodyPr>
          <a:lstStyle/>
          <a:p>
            <a:pPr marL="0" indent="0">
              <a:buNone/>
            </a:pPr>
            <a:r>
              <a:rPr lang="en-IN" sz="2400" b="1" dirty="0"/>
              <a:t>Figure 2.3</a:t>
            </a:r>
            <a:r>
              <a:rPr lang="en-IN" sz="2400" dirty="0"/>
              <a:t> The Product/Market Expansion Grid</a:t>
            </a:r>
            <a:endParaRPr lang="en-US" sz="2400" dirty="0">
              <a:solidFill>
                <a:srgbClr val="000000"/>
              </a:solidFill>
            </a:endParaRPr>
          </a:p>
        </p:txBody>
      </p:sp>
      <p:pic>
        <p:nvPicPr>
          <p:cNvPr id="6" name="Picture Placeholder 5" descr="A figure presents the product/market expansion grid.&#10;Long description is available in notes, press F6&#10;">
            <a:extLst>
              <a:ext uri="{FF2B5EF4-FFF2-40B4-BE49-F238E27FC236}">
                <a16:creationId xmlns:a16="http://schemas.microsoft.com/office/drawing/2014/main" id="{A7E9C6D8-EC29-4D79-9B4C-7894AC3132B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48362" y="2400300"/>
            <a:ext cx="8063077" cy="2063199"/>
          </a:xfrm>
          <a:prstGeom prst="rect">
            <a:avLst/>
          </a:prstGeom>
        </p:spPr>
      </p:pic>
      <p:sp>
        <p:nvSpPr>
          <p:cNvPr id="4" name="Metin kutusu 3">
            <a:extLst>
              <a:ext uri="{FF2B5EF4-FFF2-40B4-BE49-F238E27FC236}">
                <a16:creationId xmlns:a16="http://schemas.microsoft.com/office/drawing/2014/main" id="{A6DEBEF6-208B-67BE-D0EF-02E97F73E469}"/>
              </a:ext>
            </a:extLst>
          </p:cNvPr>
          <p:cNvSpPr txBox="1"/>
          <p:nvPr/>
        </p:nvSpPr>
        <p:spPr>
          <a:xfrm>
            <a:off x="457200" y="4800600"/>
            <a:ext cx="5715000" cy="830997"/>
          </a:xfrm>
          <a:prstGeom prst="rect">
            <a:avLst/>
          </a:prstGeom>
          <a:noFill/>
        </p:spPr>
        <p:txBody>
          <a:bodyPr wrap="square" rtlCol="0">
            <a:spAutoFit/>
          </a:bodyPr>
          <a:lstStyle/>
          <a:p>
            <a:r>
              <a:rPr lang="tr-TR" sz="1600" dirty="0" err="1"/>
              <a:t>The</a:t>
            </a:r>
            <a:r>
              <a:rPr lang="tr-TR" sz="1600" dirty="0"/>
              <a:t> </a:t>
            </a:r>
            <a:r>
              <a:rPr lang="tr-TR" sz="1600" dirty="0" err="1"/>
              <a:t>company’s</a:t>
            </a:r>
            <a:r>
              <a:rPr lang="tr-TR" sz="1600" dirty="0"/>
              <a:t> </a:t>
            </a:r>
            <a:r>
              <a:rPr lang="tr-TR" sz="1600" dirty="0" err="1"/>
              <a:t>objective</a:t>
            </a:r>
            <a:r>
              <a:rPr lang="tr-TR" sz="1600" dirty="0"/>
              <a:t> is </a:t>
            </a:r>
            <a:r>
              <a:rPr lang="tr-TR" sz="1600" dirty="0" err="1"/>
              <a:t>to</a:t>
            </a:r>
            <a:r>
              <a:rPr lang="tr-TR" sz="1600" dirty="0"/>
              <a:t> </a:t>
            </a:r>
            <a:r>
              <a:rPr lang="tr-TR" sz="1600" dirty="0" err="1"/>
              <a:t>manage</a:t>
            </a:r>
            <a:r>
              <a:rPr lang="tr-TR" sz="1600" dirty="0"/>
              <a:t> </a:t>
            </a:r>
            <a:r>
              <a:rPr lang="tr-TR" sz="1600" dirty="0" err="1"/>
              <a:t>profitable</a:t>
            </a:r>
            <a:r>
              <a:rPr lang="tr-TR" sz="1600" dirty="0"/>
              <a:t> </a:t>
            </a:r>
            <a:r>
              <a:rPr lang="tr-TR" sz="1600" dirty="0" err="1"/>
              <a:t>growth</a:t>
            </a:r>
            <a:r>
              <a:rPr lang="tr-TR" sz="1600" dirty="0"/>
              <a:t>. </a:t>
            </a:r>
            <a:r>
              <a:rPr lang="tr-TR" sz="1600" dirty="0" err="1"/>
              <a:t>So</a:t>
            </a:r>
            <a:r>
              <a:rPr lang="tr-TR" sz="1600" dirty="0"/>
              <a:t>, </a:t>
            </a:r>
            <a:r>
              <a:rPr lang="tr-TR" sz="1600" dirty="0" err="1"/>
              <a:t>marketers</a:t>
            </a:r>
            <a:r>
              <a:rPr lang="tr-TR" sz="1600" dirty="0"/>
              <a:t> </a:t>
            </a:r>
            <a:r>
              <a:rPr lang="tr-TR" sz="1600" dirty="0" err="1"/>
              <a:t>need</a:t>
            </a:r>
            <a:r>
              <a:rPr lang="tr-TR" sz="1600" dirty="0"/>
              <a:t> </a:t>
            </a:r>
            <a:r>
              <a:rPr lang="tr-TR" sz="1600" dirty="0" err="1"/>
              <a:t>to</a:t>
            </a:r>
            <a:r>
              <a:rPr lang="tr-TR" sz="1600" dirty="0"/>
              <a:t> </a:t>
            </a:r>
            <a:r>
              <a:rPr lang="tr-TR" sz="1600" dirty="0" err="1"/>
              <a:t>identify</a:t>
            </a:r>
            <a:r>
              <a:rPr lang="tr-TR" sz="1600" dirty="0"/>
              <a:t>, </a:t>
            </a:r>
            <a:r>
              <a:rPr lang="tr-TR" sz="1600" dirty="0" err="1"/>
              <a:t>evaluate</a:t>
            </a:r>
            <a:r>
              <a:rPr lang="tr-TR" sz="1600" dirty="0"/>
              <a:t> </a:t>
            </a:r>
            <a:r>
              <a:rPr lang="tr-TR" sz="1600" dirty="0" err="1"/>
              <a:t>and</a:t>
            </a:r>
            <a:r>
              <a:rPr lang="tr-TR" sz="1600" dirty="0"/>
              <a:t> </a:t>
            </a:r>
            <a:r>
              <a:rPr lang="tr-TR" sz="1600" dirty="0" err="1"/>
              <a:t>select</a:t>
            </a:r>
            <a:r>
              <a:rPr lang="tr-TR" sz="1600" dirty="0"/>
              <a:t> </a:t>
            </a:r>
            <a:r>
              <a:rPr lang="tr-TR" sz="1600" dirty="0" err="1"/>
              <a:t>growth</a:t>
            </a:r>
            <a:r>
              <a:rPr lang="tr-TR" sz="1600" dirty="0"/>
              <a:t> </a:t>
            </a:r>
            <a:r>
              <a:rPr lang="tr-TR" sz="1600" dirty="0" err="1"/>
              <a:t>opportunities</a:t>
            </a:r>
            <a:r>
              <a:rPr lang="tr-TR" sz="1600" dirty="0"/>
              <a:t>.</a:t>
            </a:r>
          </a:p>
        </p:txBody>
      </p:sp>
    </p:spTree>
    <p:extLst>
      <p:ext uri="{BB962C8B-B14F-4D97-AF65-F5344CB8AC3E}">
        <p14:creationId xmlns:p14="http://schemas.microsoft.com/office/powerpoint/2010/main" val="421184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5911"/>
          </a:xfrm>
        </p:spPr>
        <p:txBody>
          <a:bodyPr wrap="square">
            <a:noAutofit/>
          </a:bodyPr>
          <a:lstStyle/>
          <a:p>
            <a:r>
              <a:rPr lang="en-IN" altLang="en-US" sz="3600" dirty="0">
                <a:latin typeface="+mj-lt"/>
                <a:ea typeface="ヒラギノ角ゴ Pro W3" charset="-128"/>
              </a:rPr>
              <a:t>Designing The Business Portfolio       </a:t>
            </a:r>
            <a:r>
              <a:rPr lang="en-IN" altLang="en-US" sz="2800" dirty="0">
                <a:latin typeface="+mj-lt"/>
                <a:ea typeface="ヒラギノ角ゴ Pro W3" charset="-128"/>
              </a:rPr>
              <a:t>(7 of 8)</a:t>
            </a:r>
            <a:endParaRPr lang="en-US" sz="2800" dirty="0">
              <a:latin typeface="+mj-lt"/>
            </a:endParaRPr>
          </a:p>
        </p:txBody>
      </p:sp>
      <p:sp>
        <p:nvSpPr>
          <p:cNvPr id="4" name="Content Placeholder 3"/>
          <p:cNvSpPr>
            <a:spLocks noGrp="1"/>
          </p:cNvSpPr>
          <p:nvPr>
            <p:ph idx="1"/>
          </p:nvPr>
        </p:nvSpPr>
        <p:spPr>
          <a:xfrm>
            <a:off x="457200" y="1364426"/>
            <a:ext cx="8229600" cy="426274"/>
          </a:xfrm>
        </p:spPr>
        <p:txBody>
          <a:bodyPr/>
          <a:lstStyle/>
          <a:p>
            <a:pPr marL="0" indent="0">
              <a:buNone/>
            </a:pPr>
            <a:r>
              <a:rPr lang="en-IN" sz="2400" b="1" dirty="0"/>
              <a:t>Developing Strategies for Growth and Downsizing</a:t>
            </a:r>
          </a:p>
        </p:txBody>
      </p:sp>
      <p:sp>
        <p:nvSpPr>
          <p:cNvPr id="3" name="Content Placeholder 2"/>
          <p:cNvSpPr>
            <a:spLocks noGrp="1"/>
          </p:cNvSpPr>
          <p:nvPr>
            <p:ph sz="quarter" idx="14"/>
          </p:nvPr>
        </p:nvSpPr>
        <p:spPr>
          <a:xfrm>
            <a:off x="457200" y="1905000"/>
            <a:ext cx="8229600" cy="1143000"/>
          </a:xfrm>
        </p:spPr>
        <p:txBody>
          <a:bodyPr/>
          <a:lstStyle/>
          <a:p>
            <a:pPr marL="0" indent="0">
              <a:buNone/>
            </a:pPr>
            <a:r>
              <a:rPr lang="en-IN" sz="2400" dirty="0"/>
              <a:t>Strategies for growth: To maintain its incredible growth, Starbucks has brewed up an ambitious, multipronged growth strategy.</a:t>
            </a:r>
            <a:endParaRPr lang="en-US" sz="2400" dirty="0">
              <a:solidFill>
                <a:srgbClr val="000000"/>
              </a:solidFill>
            </a:endParaRPr>
          </a:p>
        </p:txBody>
      </p:sp>
      <p:pic>
        <p:nvPicPr>
          <p:cNvPr id="8" name="Picture Placeholder 7" descr="A photo shows the front view with the signage of a Starbucks outlet in China. ">
            <a:extLst>
              <a:ext uri="{FF2B5EF4-FFF2-40B4-BE49-F238E27FC236}">
                <a16:creationId xmlns:a16="http://schemas.microsoft.com/office/drawing/2014/main" id="{44206CF2-CFFE-4058-A396-6DFD4C4CDDA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315843" y="3159895"/>
            <a:ext cx="4468700" cy="3246379"/>
          </a:xfrm>
          <a:prstGeom prst="rect">
            <a:avLst/>
          </a:prstGeom>
        </p:spPr>
      </p:pic>
    </p:spTree>
    <p:extLst>
      <p:ext uri="{BB962C8B-B14F-4D97-AF65-F5344CB8AC3E}">
        <p14:creationId xmlns:p14="http://schemas.microsoft.com/office/powerpoint/2010/main" val="404887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228600"/>
            <a:ext cx="8229600" cy="474452"/>
          </a:xfrm>
        </p:spPr>
        <p:txBody>
          <a:bodyPr wrap="square">
            <a:noAutofit/>
          </a:bodyPr>
          <a:lstStyle/>
          <a:p>
            <a:r>
              <a:rPr lang="en-IN" altLang="en-US" sz="3600" dirty="0">
                <a:latin typeface="+mj-lt"/>
                <a:ea typeface="ヒラギノ角ゴ Pro W3" charset="-128"/>
              </a:rPr>
              <a:t>Learning Objectives</a:t>
            </a:r>
            <a:endParaRPr lang="en-US" sz="2800" dirty="0">
              <a:latin typeface="+mj-lt"/>
            </a:endParaRPr>
          </a:p>
        </p:txBody>
      </p:sp>
      <p:sp>
        <p:nvSpPr>
          <p:cNvPr id="3" name="Content Placeholder 2"/>
          <p:cNvSpPr>
            <a:spLocks noGrp="1"/>
          </p:cNvSpPr>
          <p:nvPr>
            <p:ph idx="1"/>
          </p:nvPr>
        </p:nvSpPr>
        <p:spPr>
          <a:xfrm>
            <a:off x="457200" y="1012309"/>
            <a:ext cx="8229600" cy="4031873"/>
          </a:xfrm>
        </p:spPr>
        <p:txBody>
          <a:bodyPr>
            <a:spAutoFit/>
          </a:bodyPr>
          <a:lstStyle/>
          <a:p>
            <a:pPr marL="552450" indent="-552450">
              <a:spcBef>
                <a:spcPts val="600"/>
              </a:spcBef>
              <a:buNone/>
            </a:pPr>
            <a:r>
              <a:rPr lang="en-IN" sz="2200" b="1" dirty="0">
                <a:solidFill>
                  <a:srgbClr val="007FA3"/>
                </a:solidFill>
                <a:ea typeface="ヒラギノ角ゴ Pro W3" charset="-128"/>
                <a:cs typeface="Times New Roman" panose="02020603050405020304" pitchFamily="18" charset="0"/>
              </a:rPr>
              <a:t>2.1</a:t>
            </a:r>
            <a:r>
              <a:rPr lang="en-IN" sz="2200" dirty="0">
                <a:cs typeface="Arial" panose="020B0604020202020204" pitchFamily="34" charset="0"/>
              </a:rPr>
              <a:t>  Explain company-wide strategic planning and its four steps.</a:t>
            </a:r>
          </a:p>
          <a:p>
            <a:pPr marL="552450" indent="-552450">
              <a:spcBef>
                <a:spcPts val="600"/>
              </a:spcBef>
              <a:buNone/>
            </a:pPr>
            <a:r>
              <a:rPr lang="en-IN" sz="2200" b="1" dirty="0">
                <a:solidFill>
                  <a:srgbClr val="007FA3"/>
                </a:solidFill>
                <a:ea typeface="ヒラギノ角ゴ Pro W3" charset="-128"/>
                <a:cs typeface="Times New Roman" panose="02020603050405020304" pitchFamily="18" charset="0"/>
              </a:rPr>
              <a:t>2.2</a:t>
            </a:r>
            <a:r>
              <a:rPr lang="en-IN" sz="2200" dirty="0">
                <a:cs typeface="Arial" panose="020B0604020202020204" pitchFamily="34" charset="0"/>
              </a:rPr>
              <a:t>  Discuss how to design business portfolios and develop growth strategies.</a:t>
            </a:r>
          </a:p>
          <a:p>
            <a:pPr marL="552450" indent="-552450">
              <a:spcBef>
                <a:spcPts val="600"/>
              </a:spcBef>
              <a:buNone/>
            </a:pPr>
            <a:r>
              <a:rPr lang="en-IN" sz="2200" b="1" dirty="0">
                <a:solidFill>
                  <a:srgbClr val="007FA3"/>
                </a:solidFill>
                <a:ea typeface="ヒラギノ角ゴ Pro W3" charset="-128"/>
                <a:cs typeface="Times New Roman" panose="02020603050405020304" pitchFamily="18" charset="0"/>
              </a:rPr>
              <a:t>2.3</a:t>
            </a:r>
            <a:r>
              <a:rPr lang="en-IN" sz="2200" dirty="0">
                <a:cs typeface="Arial" panose="020B0604020202020204" pitchFamily="34" charset="0"/>
              </a:rPr>
              <a:t>  Explain marketing’s role in strategic planning and how marketing works with its partners to create and deliver customer value.</a:t>
            </a:r>
          </a:p>
          <a:p>
            <a:pPr marL="552450" indent="-552450">
              <a:spcBef>
                <a:spcPts val="600"/>
              </a:spcBef>
              <a:buNone/>
            </a:pPr>
            <a:r>
              <a:rPr lang="en-IN" sz="2200" b="1" dirty="0">
                <a:solidFill>
                  <a:srgbClr val="007FA3"/>
                </a:solidFill>
                <a:ea typeface="ヒラギノ角ゴ Pro W3" charset="-128"/>
                <a:cs typeface="Times New Roman" panose="02020603050405020304" pitchFamily="18" charset="0"/>
              </a:rPr>
              <a:t>2.4  </a:t>
            </a:r>
            <a:r>
              <a:rPr lang="en-IN" sz="2200" dirty="0">
                <a:cs typeface="Arial" panose="020B0604020202020204" pitchFamily="34" charset="0"/>
              </a:rPr>
              <a:t>Describe the elements of a customer value-driven marketing strategy and mix and the forces that influence them.	</a:t>
            </a:r>
          </a:p>
          <a:p>
            <a:pPr marL="552450" indent="-552450">
              <a:spcBef>
                <a:spcPts val="600"/>
              </a:spcBef>
              <a:buNone/>
            </a:pPr>
            <a:r>
              <a:rPr lang="en-IN" sz="2200" b="1" dirty="0">
                <a:solidFill>
                  <a:srgbClr val="007FA3"/>
                </a:solidFill>
                <a:ea typeface="ヒラギノ角ゴ Pro W3" charset="-128"/>
                <a:cs typeface="Times New Roman" panose="02020603050405020304" pitchFamily="18" charset="0"/>
              </a:rPr>
              <a:t>2.5</a:t>
            </a:r>
            <a:r>
              <a:rPr lang="en-IN" sz="2200" dirty="0">
                <a:cs typeface="Arial" panose="020B0604020202020204" pitchFamily="34" charset="0"/>
              </a:rPr>
              <a:t>  List the marketing management functions, including the elements of a marketing plan, and discuss the importance of measuring and managing marketing return on investment.</a:t>
            </a:r>
          </a:p>
        </p:txBody>
      </p:sp>
    </p:spTree>
    <p:extLst>
      <p:ext uri="{BB962C8B-B14F-4D97-AF65-F5344CB8AC3E}">
        <p14:creationId xmlns:p14="http://schemas.microsoft.com/office/powerpoint/2010/main" val="239838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94080"/>
          </a:xfrm>
        </p:spPr>
        <p:txBody>
          <a:bodyPr wrap="square">
            <a:noAutofit/>
          </a:bodyPr>
          <a:lstStyle/>
          <a:p>
            <a:r>
              <a:rPr lang="en-IN" altLang="en-US" sz="3600" dirty="0">
                <a:latin typeface="+mj-lt"/>
                <a:ea typeface="ヒラギノ角ゴ Pro W3" charset="-128"/>
              </a:rPr>
              <a:t>Designing The Business Portfolio       </a:t>
            </a:r>
            <a:r>
              <a:rPr lang="en-IN" altLang="en-US" sz="2800" dirty="0">
                <a:latin typeface="+mj-lt"/>
                <a:ea typeface="ヒラギノ角ゴ Pro W3" charset="-128"/>
              </a:rPr>
              <a:t>(8 of 8)</a:t>
            </a:r>
            <a:endParaRPr lang="en-US" sz="2800" dirty="0">
              <a:latin typeface="+mj-lt"/>
            </a:endParaRPr>
          </a:p>
        </p:txBody>
      </p:sp>
      <p:sp>
        <p:nvSpPr>
          <p:cNvPr id="3" name="Content Placeholder 2"/>
          <p:cNvSpPr>
            <a:spLocks noGrp="1"/>
          </p:cNvSpPr>
          <p:nvPr>
            <p:ph idx="1"/>
          </p:nvPr>
        </p:nvSpPr>
        <p:spPr>
          <a:xfrm>
            <a:off x="457200" y="1257300"/>
            <a:ext cx="8229600" cy="369332"/>
          </a:xfrm>
        </p:spPr>
        <p:txBody>
          <a:bodyPr>
            <a:spAutoFit/>
          </a:bodyPr>
          <a:lstStyle/>
          <a:p>
            <a:pPr marL="0" indent="0">
              <a:buNone/>
            </a:pPr>
            <a:r>
              <a:rPr lang="en-US" sz="2400" b="1" dirty="0">
                <a:solidFill>
                  <a:srgbClr val="000000"/>
                </a:solidFill>
              </a:rPr>
              <a:t>Developing Strategies for Growth and Downsizing</a:t>
            </a:r>
          </a:p>
        </p:txBody>
      </p:sp>
      <p:sp>
        <p:nvSpPr>
          <p:cNvPr id="4" name="Content Placeholder 3"/>
          <p:cNvSpPr>
            <a:spLocks noGrp="1"/>
          </p:cNvSpPr>
          <p:nvPr>
            <p:ph idx="13"/>
          </p:nvPr>
        </p:nvSpPr>
        <p:spPr>
          <a:xfrm>
            <a:off x="457200" y="1955800"/>
            <a:ext cx="8229600" cy="1143000"/>
          </a:xfrm>
        </p:spPr>
        <p:txBody>
          <a:bodyPr/>
          <a:lstStyle/>
          <a:p>
            <a:pPr marL="0" indent="0">
              <a:buNone/>
            </a:pPr>
            <a:r>
              <a:rPr lang="en-US" sz="2400" b="1" dirty="0">
                <a:solidFill>
                  <a:srgbClr val="000000"/>
                </a:solidFill>
              </a:rPr>
              <a:t>Downsizing </a:t>
            </a:r>
            <a:r>
              <a:rPr lang="en-US" sz="2400" dirty="0">
                <a:solidFill>
                  <a:srgbClr val="000000"/>
                </a:solidFill>
              </a:rPr>
              <a:t>is when a company must prune, harvest, or divest businesses that are unprofitable or that no longer fit the strategy.</a:t>
            </a:r>
          </a:p>
        </p:txBody>
      </p:sp>
    </p:spTree>
    <p:extLst>
      <p:ext uri="{BB962C8B-B14F-4D97-AF65-F5344CB8AC3E}">
        <p14:creationId xmlns:p14="http://schemas.microsoft.com/office/powerpoint/2010/main" val="37443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98"/>
            <a:ext cx="8229600" cy="474452"/>
          </a:xfrm>
        </p:spPr>
        <p:txBody>
          <a:bodyPr wrap="square">
            <a:noAutofit/>
          </a:bodyPr>
          <a:lstStyle/>
          <a:p>
            <a:r>
              <a:rPr lang="en-IN" altLang="en-US" sz="3600" dirty="0">
                <a:latin typeface="+mj-lt"/>
                <a:ea typeface="ヒラギノ角ゴ Pro W3" charset="-128"/>
              </a:rPr>
              <a:t>Learning Objective 3</a:t>
            </a:r>
            <a:endParaRPr lang="en-US" sz="2800" dirty="0">
              <a:latin typeface="+mj-lt"/>
            </a:endParaRPr>
          </a:p>
        </p:txBody>
      </p:sp>
      <p:sp>
        <p:nvSpPr>
          <p:cNvPr id="3" name="Content Placeholder 2"/>
          <p:cNvSpPr>
            <a:spLocks noGrp="1"/>
          </p:cNvSpPr>
          <p:nvPr>
            <p:ph idx="1"/>
          </p:nvPr>
        </p:nvSpPr>
        <p:spPr>
          <a:xfrm>
            <a:off x="457200" y="996741"/>
            <a:ext cx="8229600" cy="1107996"/>
          </a:xfrm>
        </p:spPr>
        <p:txBody>
          <a:bodyPr>
            <a:spAutoFit/>
          </a:bodyPr>
          <a:lstStyle/>
          <a:p>
            <a:pPr marL="0" indent="0">
              <a:buNone/>
            </a:pPr>
            <a:r>
              <a:rPr lang="en-US" sz="2400" dirty="0"/>
              <a:t>Explain marketing’s role in strategic planning and how marketing works with its partners to create and deliver customer value.</a:t>
            </a:r>
            <a:endParaRPr lang="en-US" sz="2400" b="1" dirty="0">
              <a:solidFill>
                <a:srgbClr val="00B0F0"/>
              </a:solidFill>
            </a:endParaRPr>
          </a:p>
        </p:txBody>
      </p:sp>
    </p:spTree>
    <p:extLst>
      <p:ext uri="{BB962C8B-B14F-4D97-AF65-F5344CB8AC3E}">
        <p14:creationId xmlns:p14="http://schemas.microsoft.com/office/powerpoint/2010/main" val="3756298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1041400"/>
          </a:xfrm>
        </p:spPr>
        <p:txBody>
          <a:bodyPr wrap="square">
            <a:noAutofit/>
          </a:bodyPr>
          <a:lstStyle/>
          <a:p>
            <a:r>
              <a:rPr lang="en-IN" altLang="en-US" sz="3600" dirty="0">
                <a:latin typeface="+mj-lt"/>
                <a:ea typeface="ヒラギノ角ゴ Pro W3" charset="-128"/>
              </a:rPr>
              <a:t>Planning Marketing: Partnering to Build Customer Relationships </a:t>
            </a:r>
            <a:r>
              <a:rPr lang="en-IN" altLang="en-US" sz="2800" dirty="0">
                <a:latin typeface="+mj-lt"/>
                <a:ea typeface="ヒラギノ角ゴ Pro W3" charset="-128"/>
              </a:rPr>
              <a:t>(1 of 3)</a:t>
            </a:r>
            <a:endParaRPr lang="en-US" sz="2800" dirty="0">
              <a:latin typeface="+mj-lt"/>
            </a:endParaRPr>
          </a:p>
        </p:txBody>
      </p:sp>
      <p:sp>
        <p:nvSpPr>
          <p:cNvPr id="3" name="Content Placeholder 2"/>
          <p:cNvSpPr>
            <a:spLocks noGrp="1"/>
          </p:cNvSpPr>
          <p:nvPr>
            <p:ph idx="1"/>
          </p:nvPr>
        </p:nvSpPr>
        <p:spPr>
          <a:xfrm>
            <a:off x="457200" y="1371600"/>
            <a:ext cx="8229600" cy="369332"/>
          </a:xfrm>
        </p:spPr>
        <p:txBody>
          <a:bodyPr>
            <a:spAutoFit/>
          </a:bodyPr>
          <a:lstStyle/>
          <a:p>
            <a:pPr marL="0" indent="0">
              <a:buNone/>
            </a:pPr>
            <a:r>
              <a:rPr lang="en-US" sz="2400" b="1" dirty="0">
                <a:solidFill>
                  <a:srgbClr val="000000"/>
                </a:solidFill>
              </a:rPr>
              <a:t>Partnering with Other Company Departments</a:t>
            </a:r>
          </a:p>
        </p:txBody>
      </p:sp>
      <p:sp>
        <p:nvSpPr>
          <p:cNvPr id="4" name="Content Placeholder 3"/>
          <p:cNvSpPr>
            <a:spLocks noGrp="1"/>
          </p:cNvSpPr>
          <p:nvPr>
            <p:ph idx="13"/>
          </p:nvPr>
        </p:nvSpPr>
        <p:spPr>
          <a:xfrm>
            <a:off x="457200" y="1905000"/>
            <a:ext cx="8229600" cy="1143000"/>
          </a:xfrm>
        </p:spPr>
        <p:txBody>
          <a:bodyPr/>
          <a:lstStyle/>
          <a:p>
            <a:pPr marL="0" indent="0">
              <a:buNone/>
            </a:pPr>
            <a:r>
              <a:rPr lang="en-US" sz="2400" b="1" dirty="0">
                <a:solidFill>
                  <a:srgbClr val="000000"/>
                </a:solidFill>
              </a:rPr>
              <a:t>Value chain </a:t>
            </a:r>
            <a:r>
              <a:rPr lang="en-US" sz="2400" dirty="0">
                <a:solidFill>
                  <a:srgbClr val="000000"/>
                </a:solidFill>
              </a:rPr>
              <a:t>is a series of departments that carry out value creating activities to design, produce, market, deliver, and support a firm’s products.</a:t>
            </a:r>
          </a:p>
        </p:txBody>
      </p:sp>
    </p:spTree>
    <p:extLst>
      <p:ext uri="{BB962C8B-B14F-4D97-AF65-F5344CB8AC3E}">
        <p14:creationId xmlns:p14="http://schemas.microsoft.com/office/powerpoint/2010/main" val="938431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704"/>
            <a:ext cx="8229600" cy="1086416"/>
          </a:xfrm>
        </p:spPr>
        <p:txBody>
          <a:bodyPr wrap="square">
            <a:noAutofit/>
          </a:bodyPr>
          <a:lstStyle/>
          <a:p>
            <a:r>
              <a:rPr lang="en-IN" altLang="en-US" sz="3600" dirty="0">
                <a:latin typeface="+mj-lt"/>
                <a:ea typeface="ヒラギノ角ゴ Pro W3" charset="-128"/>
              </a:rPr>
              <a:t>Planning Marketing: Partnering to Build Customer Relationships </a:t>
            </a:r>
            <a:r>
              <a:rPr lang="en-IN" altLang="en-US" sz="2800" dirty="0">
                <a:latin typeface="+mj-lt"/>
                <a:ea typeface="ヒラギノ角ゴ Pro W3" charset="-128"/>
              </a:rPr>
              <a:t>(2 of 3)</a:t>
            </a:r>
            <a:endParaRPr lang="en-US" sz="2800" dirty="0">
              <a:latin typeface="+mj-lt"/>
              <a:ea typeface="ヒラギノ角ゴ Pro W3" charset="-128"/>
            </a:endParaRPr>
          </a:p>
        </p:txBody>
      </p:sp>
      <p:sp>
        <p:nvSpPr>
          <p:cNvPr id="4" name="Content Placeholder 3"/>
          <p:cNvSpPr>
            <a:spLocks noGrp="1"/>
          </p:cNvSpPr>
          <p:nvPr>
            <p:ph idx="1"/>
          </p:nvPr>
        </p:nvSpPr>
        <p:spPr>
          <a:xfrm>
            <a:off x="457200" y="1409700"/>
            <a:ext cx="8229600" cy="352293"/>
          </a:xfrm>
        </p:spPr>
        <p:txBody>
          <a:bodyPr/>
          <a:lstStyle/>
          <a:p>
            <a:pPr marL="0" indent="0">
              <a:buNone/>
            </a:pPr>
            <a:r>
              <a:rPr lang="en-US" sz="2200" b="1" dirty="0">
                <a:solidFill>
                  <a:srgbClr val="000000"/>
                </a:solidFill>
              </a:rPr>
              <a:t>Partnering with Other Company Departments</a:t>
            </a:r>
          </a:p>
        </p:txBody>
      </p:sp>
      <p:sp>
        <p:nvSpPr>
          <p:cNvPr id="3" name="Content Placeholder 2"/>
          <p:cNvSpPr>
            <a:spLocks noGrp="1"/>
          </p:cNvSpPr>
          <p:nvPr>
            <p:ph sz="quarter" idx="14"/>
          </p:nvPr>
        </p:nvSpPr>
        <p:spPr>
          <a:xfrm>
            <a:off x="457200" y="1981200"/>
            <a:ext cx="8229600" cy="858754"/>
          </a:xfrm>
        </p:spPr>
        <p:txBody>
          <a:bodyPr/>
          <a:lstStyle/>
          <a:p>
            <a:pPr marL="0" indent="0">
              <a:buNone/>
            </a:pPr>
            <a:r>
              <a:rPr lang="en-IN" sz="1800" dirty="0"/>
              <a:t>The value chain: Walmart’s ability to help you “Save Money. Live Better.” by offering the right products at lower prices depends on the contributions of people in all of the company’s departments.</a:t>
            </a:r>
            <a:endParaRPr lang="en-US" sz="1800" dirty="0">
              <a:solidFill>
                <a:srgbClr val="000000"/>
              </a:solidFill>
            </a:endParaRPr>
          </a:p>
        </p:txBody>
      </p:sp>
      <p:pic>
        <p:nvPicPr>
          <p:cNvPr id="8" name="Picture Placeholder 7" descr="A photo shows a shopping cart at a Walmart store. The tagline reads &quot;Save money. Live better.&quot; ">
            <a:extLst>
              <a:ext uri="{FF2B5EF4-FFF2-40B4-BE49-F238E27FC236}">
                <a16:creationId xmlns:a16="http://schemas.microsoft.com/office/drawing/2014/main" id="{EFBEBB5B-79EB-47C8-A371-0D47D529AAB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56534" y="2940587"/>
            <a:ext cx="4650147" cy="3359958"/>
          </a:xfrm>
          <a:prstGeom prst="rect">
            <a:avLst/>
          </a:prstGeom>
        </p:spPr>
      </p:pic>
    </p:spTree>
    <p:extLst>
      <p:ext uri="{BB962C8B-B14F-4D97-AF65-F5344CB8AC3E}">
        <p14:creationId xmlns:p14="http://schemas.microsoft.com/office/powerpoint/2010/main" val="54069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1041400"/>
          </a:xfrm>
        </p:spPr>
        <p:txBody>
          <a:bodyPr wrap="square">
            <a:noAutofit/>
          </a:bodyPr>
          <a:lstStyle/>
          <a:p>
            <a:r>
              <a:rPr lang="en-IN" altLang="en-US" sz="3600" dirty="0">
                <a:latin typeface="+mj-lt"/>
                <a:ea typeface="ヒラギノ角ゴ Pro W3" charset="-128"/>
              </a:rPr>
              <a:t>Planning Marketing: Partnering to Build Customer Relationships </a:t>
            </a:r>
            <a:r>
              <a:rPr lang="en-IN" altLang="en-US" sz="2800" dirty="0">
                <a:latin typeface="+mj-lt"/>
                <a:ea typeface="ヒラギノ角ゴ Pro W3" charset="-128"/>
              </a:rPr>
              <a:t>(3 of 3)</a:t>
            </a:r>
            <a:endParaRPr lang="en-US" sz="2800" dirty="0">
              <a:latin typeface="+mj-lt"/>
              <a:ea typeface="ヒラギノ角ゴ Pro W3" charset="-128"/>
            </a:endParaRPr>
          </a:p>
        </p:txBody>
      </p:sp>
      <p:sp>
        <p:nvSpPr>
          <p:cNvPr id="3" name="Content Placeholder 2"/>
          <p:cNvSpPr>
            <a:spLocks noGrp="1"/>
          </p:cNvSpPr>
          <p:nvPr>
            <p:ph idx="1"/>
          </p:nvPr>
        </p:nvSpPr>
        <p:spPr>
          <a:xfrm>
            <a:off x="457200" y="1371600"/>
            <a:ext cx="8229600" cy="369332"/>
          </a:xfrm>
        </p:spPr>
        <p:txBody>
          <a:bodyPr>
            <a:spAutoFit/>
          </a:bodyPr>
          <a:lstStyle/>
          <a:p>
            <a:pPr marL="0" indent="0">
              <a:buNone/>
            </a:pPr>
            <a:r>
              <a:rPr lang="en-US" sz="2400" b="1" dirty="0">
                <a:solidFill>
                  <a:srgbClr val="000000"/>
                </a:solidFill>
              </a:rPr>
              <a:t>Partnering with Others in the Marketing System</a:t>
            </a:r>
          </a:p>
        </p:txBody>
      </p:sp>
      <p:sp>
        <p:nvSpPr>
          <p:cNvPr id="4" name="Content Placeholder 3"/>
          <p:cNvSpPr>
            <a:spLocks noGrp="1"/>
          </p:cNvSpPr>
          <p:nvPr>
            <p:ph idx="13"/>
          </p:nvPr>
        </p:nvSpPr>
        <p:spPr>
          <a:xfrm>
            <a:off x="457200" y="1981200"/>
            <a:ext cx="8229600" cy="1143000"/>
          </a:xfrm>
        </p:spPr>
        <p:txBody>
          <a:bodyPr/>
          <a:lstStyle/>
          <a:p>
            <a:pPr marL="0" indent="0">
              <a:buNone/>
            </a:pPr>
            <a:r>
              <a:rPr lang="en-US" sz="2400" b="1" dirty="0">
                <a:solidFill>
                  <a:srgbClr val="000000"/>
                </a:solidFill>
              </a:rPr>
              <a:t>Value delivery network </a:t>
            </a:r>
            <a:r>
              <a:rPr lang="en-US" sz="2400" dirty="0">
                <a:solidFill>
                  <a:srgbClr val="000000"/>
                </a:solidFill>
              </a:rPr>
              <a:t>is made up of the company, suppliers, distributors, and ultimately customers who partner with each other to improve performance of the entire system.</a:t>
            </a:r>
          </a:p>
        </p:txBody>
      </p:sp>
    </p:spTree>
    <p:extLst>
      <p:ext uri="{BB962C8B-B14F-4D97-AF65-F5344CB8AC3E}">
        <p14:creationId xmlns:p14="http://schemas.microsoft.com/office/powerpoint/2010/main" val="3711152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98"/>
            <a:ext cx="8229600" cy="474452"/>
          </a:xfrm>
        </p:spPr>
        <p:txBody>
          <a:bodyPr wrap="square">
            <a:noAutofit/>
          </a:bodyPr>
          <a:lstStyle/>
          <a:p>
            <a:r>
              <a:rPr lang="en-IN" altLang="en-US" sz="3600" dirty="0">
                <a:latin typeface="+mj-lt"/>
                <a:ea typeface="ヒラギノ角ゴ Pro W3" charset="-128"/>
              </a:rPr>
              <a:t>Learning Objective 4</a:t>
            </a:r>
            <a:endParaRPr lang="en-US" sz="2800" dirty="0">
              <a:latin typeface="+mj-lt"/>
            </a:endParaRPr>
          </a:p>
        </p:txBody>
      </p:sp>
      <p:sp>
        <p:nvSpPr>
          <p:cNvPr id="3" name="Content Placeholder 2"/>
          <p:cNvSpPr>
            <a:spLocks noGrp="1"/>
          </p:cNvSpPr>
          <p:nvPr>
            <p:ph idx="1"/>
          </p:nvPr>
        </p:nvSpPr>
        <p:spPr>
          <a:xfrm>
            <a:off x="457200" y="996741"/>
            <a:ext cx="8229600" cy="738664"/>
          </a:xfrm>
        </p:spPr>
        <p:txBody>
          <a:bodyPr>
            <a:spAutoFit/>
          </a:bodyPr>
          <a:lstStyle/>
          <a:p>
            <a:pPr marL="0" indent="0">
              <a:buNone/>
            </a:pPr>
            <a:r>
              <a:rPr lang="en-US" sz="2400" dirty="0"/>
              <a:t>Describe the elements of a customer value-driven marketing strategy and mix and the forces that influence them.</a:t>
            </a:r>
          </a:p>
        </p:txBody>
      </p:sp>
    </p:spTree>
    <p:extLst>
      <p:ext uri="{BB962C8B-B14F-4D97-AF65-F5344CB8AC3E}">
        <p14:creationId xmlns:p14="http://schemas.microsoft.com/office/powerpoint/2010/main" val="4119559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1097280"/>
          </a:xfrm>
        </p:spPr>
        <p:txBody>
          <a:bodyPr wrap="square">
            <a:noAutofit/>
          </a:bodyPr>
          <a:lstStyle/>
          <a:p>
            <a:r>
              <a:rPr lang="en-IN" altLang="en-US" sz="3600" dirty="0">
                <a:latin typeface="+mj-lt"/>
                <a:ea typeface="ヒラギノ角ゴ Pro W3" charset="-128"/>
              </a:rPr>
              <a:t>Marketing Strategy and the Marketing Mix </a:t>
            </a:r>
            <a:r>
              <a:rPr lang="en-IN" altLang="en-US" sz="2800" dirty="0">
                <a:latin typeface="+mj-lt"/>
                <a:ea typeface="ヒラギノ角ゴ Pro W3" charset="-128"/>
              </a:rPr>
              <a:t>(1 of 7)</a:t>
            </a:r>
            <a:endParaRPr lang="en-US" sz="2800" dirty="0">
              <a:latin typeface="+mj-lt"/>
            </a:endParaRPr>
          </a:p>
        </p:txBody>
      </p:sp>
      <p:pic>
        <p:nvPicPr>
          <p:cNvPr id="8" name="Picture Placeholder 7" descr="A chart explains managing marketing strategies and the marketing mix.&#10;Long description is available in notes, press F6">
            <a:extLst>
              <a:ext uri="{FF2B5EF4-FFF2-40B4-BE49-F238E27FC236}">
                <a16:creationId xmlns:a16="http://schemas.microsoft.com/office/drawing/2014/main" id="{64F8C94B-C815-4E9B-B07B-5C923AA277F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1353" y="1578237"/>
            <a:ext cx="8109632" cy="4436446"/>
          </a:xfrm>
          <a:prstGeom prst="rect">
            <a:avLst/>
          </a:prstGeom>
        </p:spPr>
      </p:pic>
    </p:spTree>
    <p:extLst>
      <p:ext uri="{BB962C8B-B14F-4D97-AF65-F5344CB8AC3E}">
        <p14:creationId xmlns:p14="http://schemas.microsoft.com/office/powerpoint/2010/main" val="3211434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1041400"/>
          </a:xfrm>
        </p:spPr>
        <p:txBody>
          <a:bodyPr wrap="square">
            <a:noAutofit/>
          </a:bodyPr>
          <a:lstStyle/>
          <a:p>
            <a:r>
              <a:rPr lang="en-IN" altLang="en-US" sz="3600" dirty="0">
                <a:latin typeface="+mj-lt"/>
                <a:ea typeface="ヒラギノ角ゴ Pro W3" charset="-128"/>
              </a:rPr>
              <a:t>Marketing Strategy and the Marketing Mix </a:t>
            </a:r>
            <a:r>
              <a:rPr lang="en-IN" altLang="en-US" sz="2800" dirty="0">
                <a:latin typeface="+mj-lt"/>
                <a:ea typeface="ヒラギノ角ゴ Pro W3" charset="-128"/>
              </a:rPr>
              <a:t>(2 of 7)</a:t>
            </a:r>
            <a:endParaRPr lang="en-US" sz="2800" dirty="0">
              <a:latin typeface="+mj-lt"/>
            </a:endParaRPr>
          </a:p>
        </p:txBody>
      </p:sp>
      <p:sp>
        <p:nvSpPr>
          <p:cNvPr id="3" name="Content Placeholder 2"/>
          <p:cNvSpPr>
            <a:spLocks noGrp="1"/>
          </p:cNvSpPr>
          <p:nvPr>
            <p:ph idx="1"/>
          </p:nvPr>
        </p:nvSpPr>
        <p:spPr>
          <a:xfrm>
            <a:off x="457200" y="1371600"/>
            <a:ext cx="8229600" cy="369332"/>
          </a:xfrm>
        </p:spPr>
        <p:txBody>
          <a:bodyPr>
            <a:spAutoFit/>
          </a:bodyPr>
          <a:lstStyle/>
          <a:p>
            <a:pPr marL="0" indent="0">
              <a:buNone/>
            </a:pPr>
            <a:r>
              <a:rPr lang="en-US" sz="2400" b="1" dirty="0">
                <a:solidFill>
                  <a:srgbClr val="000000"/>
                </a:solidFill>
              </a:rPr>
              <a:t>Customer Value-Driven Marketing Strategy</a:t>
            </a:r>
          </a:p>
        </p:txBody>
      </p:sp>
      <p:sp>
        <p:nvSpPr>
          <p:cNvPr id="4" name="Content Placeholder 3"/>
          <p:cNvSpPr>
            <a:spLocks noGrp="1"/>
          </p:cNvSpPr>
          <p:nvPr>
            <p:ph idx="13"/>
          </p:nvPr>
        </p:nvSpPr>
        <p:spPr>
          <a:xfrm>
            <a:off x="457200" y="1981200"/>
            <a:ext cx="8229600" cy="1143000"/>
          </a:xfrm>
        </p:spPr>
        <p:txBody>
          <a:bodyPr/>
          <a:lstStyle/>
          <a:p>
            <a:pPr marL="0" indent="0">
              <a:buNone/>
            </a:pPr>
            <a:r>
              <a:rPr lang="en-US" sz="2400" b="1" dirty="0">
                <a:solidFill>
                  <a:srgbClr val="000000"/>
                </a:solidFill>
              </a:rPr>
              <a:t>Marketing strategy </a:t>
            </a:r>
            <a:r>
              <a:rPr lang="en-US" sz="2400" dirty="0">
                <a:solidFill>
                  <a:srgbClr val="000000"/>
                </a:solidFill>
              </a:rPr>
              <a:t>is the marketing logic by which the company hopes to create customer value and achieve profitable customer relationships.</a:t>
            </a:r>
          </a:p>
        </p:txBody>
      </p:sp>
    </p:spTree>
    <p:extLst>
      <p:ext uri="{BB962C8B-B14F-4D97-AF65-F5344CB8AC3E}">
        <p14:creationId xmlns:p14="http://schemas.microsoft.com/office/powerpoint/2010/main" val="1507044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1041400"/>
          </a:xfrm>
        </p:spPr>
        <p:txBody>
          <a:bodyPr wrap="square">
            <a:noAutofit/>
          </a:bodyPr>
          <a:lstStyle/>
          <a:p>
            <a:r>
              <a:rPr lang="en-IN" altLang="en-US" sz="3600" dirty="0">
                <a:latin typeface="+mj-lt"/>
                <a:ea typeface="ヒラギノ角ゴ Pro W3" charset="-128"/>
              </a:rPr>
              <a:t>Marketing Strategy and the Marketing Mix </a:t>
            </a:r>
            <a:r>
              <a:rPr lang="en-IN" altLang="en-US" sz="2800" dirty="0">
                <a:latin typeface="+mj-lt"/>
                <a:ea typeface="ヒラギノ角ゴ Pro W3" charset="-128"/>
              </a:rPr>
              <a:t>(3 of 7)</a:t>
            </a:r>
            <a:endParaRPr lang="en-US" sz="2800" dirty="0">
              <a:latin typeface="+mj-lt"/>
            </a:endParaRPr>
          </a:p>
        </p:txBody>
      </p:sp>
      <p:sp>
        <p:nvSpPr>
          <p:cNvPr id="3" name="Content Placeholder 2"/>
          <p:cNvSpPr>
            <a:spLocks noGrp="1"/>
          </p:cNvSpPr>
          <p:nvPr>
            <p:ph idx="1"/>
          </p:nvPr>
        </p:nvSpPr>
        <p:spPr>
          <a:xfrm>
            <a:off x="457200" y="1371600"/>
            <a:ext cx="8229600" cy="369332"/>
          </a:xfrm>
        </p:spPr>
        <p:txBody>
          <a:bodyPr>
            <a:spAutoFit/>
          </a:bodyPr>
          <a:lstStyle/>
          <a:p>
            <a:pPr marL="0" indent="0">
              <a:buNone/>
            </a:pPr>
            <a:r>
              <a:rPr lang="en-US" sz="2400" b="1" dirty="0">
                <a:solidFill>
                  <a:srgbClr val="000000"/>
                </a:solidFill>
              </a:rPr>
              <a:t>Customer Value-Driven Marketing Strategy</a:t>
            </a:r>
          </a:p>
        </p:txBody>
      </p:sp>
      <p:sp>
        <p:nvSpPr>
          <p:cNvPr id="4" name="Content Placeholder 3"/>
          <p:cNvSpPr>
            <a:spLocks noGrp="1"/>
          </p:cNvSpPr>
          <p:nvPr>
            <p:ph idx="13"/>
          </p:nvPr>
        </p:nvSpPr>
        <p:spPr>
          <a:xfrm>
            <a:off x="457200" y="1981200"/>
            <a:ext cx="8229600" cy="2286000"/>
          </a:xfrm>
        </p:spPr>
        <p:txBody>
          <a:bodyPr/>
          <a:lstStyle/>
          <a:p>
            <a:pPr marL="0" indent="0">
              <a:spcBef>
                <a:spcPts val="600"/>
              </a:spcBef>
              <a:buNone/>
            </a:pPr>
            <a:r>
              <a:rPr lang="en-US" sz="2400" b="1" dirty="0">
                <a:solidFill>
                  <a:srgbClr val="000000"/>
                </a:solidFill>
              </a:rPr>
              <a:t>Market segmentation </a:t>
            </a:r>
            <a:r>
              <a:rPr lang="en-US" sz="2400" dirty="0">
                <a:solidFill>
                  <a:srgbClr val="000000"/>
                </a:solidFill>
              </a:rPr>
              <a:t>is the division of a market into distinct groups of buyers who have different needs, characteristics, or behaviors and who might require separate products or marketing mixes. </a:t>
            </a:r>
            <a:br>
              <a:rPr lang="en-US" sz="2400" dirty="0">
                <a:solidFill>
                  <a:srgbClr val="000000"/>
                </a:solidFill>
              </a:rPr>
            </a:br>
            <a:r>
              <a:rPr lang="en-US" sz="2400" b="1" dirty="0">
                <a:solidFill>
                  <a:srgbClr val="000000"/>
                </a:solidFill>
              </a:rPr>
              <a:t>Market segment </a:t>
            </a:r>
            <a:r>
              <a:rPr lang="en-US" sz="2400" dirty="0">
                <a:solidFill>
                  <a:srgbClr val="000000"/>
                </a:solidFill>
              </a:rPr>
              <a:t>is a group of consumers who respond in a similar way to a given set of marketing efforts.</a:t>
            </a:r>
          </a:p>
        </p:txBody>
      </p:sp>
    </p:spTree>
    <p:extLst>
      <p:ext uri="{BB962C8B-B14F-4D97-AF65-F5344CB8AC3E}">
        <p14:creationId xmlns:p14="http://schemas.microsoft.com/office/powerpoint/2010/main" val="4150140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1041400"/>
          </a:xfrm>
        </p:spPr>
        <p:txBody>
          <a:bodyPr wrap="square">
            <a:noAutofit/>
          </a:bodyPr>
          <a:lstStyle/>
          <a:p>
            <a:r>
              <a:rPr lang="en-IN" altLang="en-US" sz="3600" dirty="0">
                <a:latin typeface="+mj-lt"/>
                <a:ea typeface="ヒラギノ角ゴ Pro W3" charset="-128"/>
              </a:rPr>
              <a:t>Marketing Strategy and the Marketing Mix </a:t>
            </a:r>
            <a:r>
              <a:rPr lang="en-IN" altLang="en-US" sz="2800" dirty="0">
                <a:latin typeface="+mj-lt"/>
                <a:ea typeface="ヒラギノ角ゴ Pro W3" charset="-128"/>
              </a:rPr>
              <a:t>(4 of 7)</a:t>
            </a:r>
            <a:endParaRPr lang="en-US" sz="2800" dirty="0">
              <a:latin typeface="+mj-lt"/>
            </a:endParaRPr>
          </a:p>
        </p:txBody>
      </p:sp>
      <p:sp>
        <p:nvSpPr>
          <p:cNvPr id="3" name="Content Placeholder 2"/>
          <p:cNvSpPr>
            <a:spLocks noGrp="1"/>
          </p:cNvSpPr>
          <p:nvPr>
            <p:ph idx="1"/>
          </p:nvPr>
        </p:nvSpPr>
        <p:spPr>
          <a:xfrm>
            <a:off x="457200" y="1371600"/>
            <a:ext cx="8229600" cy="369332"/>
          </a:xfrm>
        </p:spPr>
        <p:txBody>
          <a:bodyPr>
            <a:spAutoFit/>
          </a:bodyPr>
          <a:lstStyle/>
          <a:p>
            <a:pPr marL="0" indent="0">
              <a:buNone/>
            </a:pPr>
            <a:r>
              <a:rPr lang="en-US" sz="2400" b="1" dirty="0">
                <a:solidFill>
                  <a:srgbClr val="000000"/>
                </a:solidFill>
              </a:rPr>
              <a:t>Customer Value-Driven Marketing Strategy</a:t>
            </a:r>
          </a:p>
        </p:txBody>
      </p:sp>
      <p:sp>
        <p:nvSpPr>
          <p:cNvPr id="4" name="Content Placeholder 3"/>
          <p:cNvSpPr>
            <a:spLocks noGrp="1"/>
          </p:cNvSpPr>
          <p:nvPr>
            <p:ph idx="13"/>
          </p:nvPr>
        </p:nvSpPr>
        <p:spPr>
          <a:xfrm>
            <a:off x="457200" y="1981200"/>
            <a:ext cx="8229600" cy="2743200"/>
          </a:xfrm>
        </p:spPr>
        <p:txBody>
          <a:bodyPr/>
          <a:lstStyle/>
          <a:p>
            <a:pPr marL="0" indent="0">
              <a:spcBef>
                <a:spcPts val="600"/>
              </a:spcBef>
              <a:buNone/>
            </a:pPr>
            <a:r>
              <a:rPr lang="en-US" sz="2400" b="1" dirty="0">
                <a:solidFill>
                  <a:srgbClr val="000000"/>
                </a:solidFill>
              </a:rPr>
              <a:t>Market targeting </a:t>
            </a:r>
            <a:r>
              <a:rPr lang="en-US" sz="2400" dirty="0">
                <a:solidFill>
                  <a:srgbClr val="000000"/>
                </a:solidFill>
              </a:rPr>
              <a:t>is the process of evaluating each market segment’s attractiveness and selecting one or more segments to enter.</a:t>
            </a:r>
          </a:p>
          <a:p>
            <a:pPr marL="0" indent="0">
              <a:spcBef>
                <a:spcPts val="600"/>
              </a:spcBef>
              <a:buNone/>
            </a:pPr>
            <a:r>
              <a:rPr lang="en-US" sz="2400" b="1" dirty="0">
                <a:solidFill>
                  <a:srgbClr val="000000"/>
                </a:solidFill>
              </a:rPr>
              <a:t>Market positioning </a:t>
            </a:r>
            <a:r>
              <a:rPr lang="en-US" sz="2400" dirty="0">
                <a:solidFill>
                  <a:srgbClr val="000000"/>
                </a:solidFill>
              </a:rPr>
              <a:t>is the arranging for a product to occupy a clear, distinctive, and desirable place relative to competing products in the minds of target consumers.</a:t>
            </a:r>
          </a:p>
          <a:p>
            <a:pPr marL="0" indent="0">
              <a:spcBef>
                <a:spcPts val="600"/>
              </a:spcBef>
              <a:buNone/>
            </a:pPr>
            <a:r>
              <a:rPr lang="en-US" sz="2400" b="1" dirty="0">
                <a:solidFill>
                  <a:srgbClr val="000000"/>
                </a:solidFill>
              </a:rPr>
              <a:t>Differentiation</a:t>
            </a:r>
            <a:r>
              <a:rPr lang="en-US" sz="2400" dirty="0">
                <a:solidFill>
                  <a:srgbClr val="000000"/>
                </a:solidFill>
              </a:rPr>
              <a:t> begins the positioning process.</a:t>
            </a:r>
          </a:p>
        </p:txBody>
      </p:sp>
    </p:spTree>
    <p:extLst>
      <p:ext uri="{BB962C8B-B14F-4D97-AF65-F5344CB8AC3E}">
        <p14:creationId xmlns:p14="http://schemas.microsoft.com/office/powerpoint/2010/main" val="407409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366"/>
            <a:ext cx="8229600" cy="1622593"/>
          </a:xfrm>
        </p:spPr>
        <p:txBody>
          <a:bodyPr/>
          <a:lstStyle/>
          <a:p>
            <a:r>
              <a:rPr lang="en-US" dirty="0"/>
              <a:t>Rolex: Building Brand Equity through a Customer-Driven Marketing Mix</a:t>
            </a:r>
            <a:endParaRPr lang="en-US" dirty="0">
              <a:latin typeface="+mj-lt"/>
            </a:endParaRPr>
          </a:p>
        </p:txBody>
      </p:sp>
      <p:pic>
        <p:nvPicPr>
          <p:cNvPr id="8" name="Picture Placeholder 7" descr="Photo of the IMSA WeatherTech Sportscar Championship teams take to the track for the Rolex 24 at Daytona at Daytona International Speedway in Daytona Beach, FL.">
            <a:extLst>
              <a:ext uri="{FF2B5EF4-FFF2-40B4-BE49-F238E27FC236}">
                <a16:creationId xmlns:a16="http://schemas.microsoft.com/office/drawing/2014/main" id="{96975707-292B-485D-BFA8-E639E3C8A0B6}"/>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p:blipFill>
        <p:spPr>
          <a:xfrm>
            <a:off x="2762250" y="1983878"/>
            <a:ext cx="3656577" cy="2627716"/>
          </a:xfrm>
          <a:prstGeom prst="rect">
            <a:avLst/>
          </a:prstGeom>
        </p:spPr>
      </p:pic>
      <p:sp>
        <p:nvSpPr>
          <p:cNvPr id="3" name="Content Placeholder 2">
            <a:extLst>
              <a:ext uri="{FF2B5EF4-FFF2-40B4-BE49-F238E27FC236}">
                <a16:creationId xmlns:a16="http://schemas.microsoft.com/office/drawing/2014/main" id="{2AAB6C01-D4EC-47C7-9623-65FAC667F2E9}"/>
              </a:ext>
            </a:extLst>
          </p:cNvPr>
          <p:cNvSpPr>
            <a:spLocks noGrp="1"/>
          </p:cNvSpPr>
          <p:nvPr>
            <p:ph idx="1"/>
          </p:nvPr>
        </p:nvSpPr>
        <p:spPr>
          <a:xfrm>
            <a:off x="457200" y="4724400"/>
            <a:ext cx="8229600" cy="1524000"/>
          </a:xfrm>
        </p:spPr>
        <p:txBody>
          <a:bodyPr/>
          <a:lstStyle/>
          <a:p>
            <a:pPr marL="0" indent="0">
              <a:buNone/>
            </a:pPr>
            <a:r>
              <a:rPr lang="en-US" sz="2400" dirty="0"/>
              <a:t>“Rolex has established and maintained its pole position as the largest luxury watch brand on the planet. At its core, Rolex doesn’t sell just wristwatches, it sells a sentiment of achievement and belonging to an exclusive club.”</a:t>
            </a:r>
          </a:p>
        </p:txBody>
      </p:sp>
    </p:spTree>
    <p:extLst>
      <p:ext uri="{BB962C8B-B14F-4D97-AF65-F5344CB8AC3E}">
        <p14:creationId xmlns:p14="http://schemas.microsoft.com/office/powerpoint/2010/main" val="404155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97"/>
            <a:ext cx="8229600" cy="1097280"/>
          </a:xfrm>
        </p:spPr>
        <p:txBody>
          <a:bodyPr wrap="square">
            <a:spAutoFit/>
          </a:bodyPr>
          <a:lstStyle/>
          <a:p>
            <a:r>
              <a:rPr lang="en-IN" altLang="en-US" sz="3600" dirty="0">
                <a:latin typeface="+mj-lt"/>
                <a:ea typeface="ヒラギノ角ゴ Pro W3" charset="-128"/>
              </a:rPr>
              <a:t>Marketing Strategy and the Marketing Mix </a:t>
            </a:r>
            <a:r>
              <a:rPr lang="en-IN" altLang="en-US" sz="2800" dirty="0">
                <a:latin typeface="+mj-lt"/>
                <a:ea typeface="ヒラギノ角ゴ Pro W3" charset="-128"/>
              </a:rPr>
              <a:t>(5 of 7)</a:t>
            </a:r>
            <a:endParaRPr lang="en-US" sz="2800" dirty="0">
              <a:latin typeface="+mj-lt"/>
            </a:endParaRPr>
          </a:p>
        </p:txBody>
      </p:sp>
      <p:sp>
        <p:nvSpPr>
          <p:cNvPr id="3" name="Content Placeholder 2"/>
          <p:cNvSpPr>
            <a:spLocks noGrp="1"/>
          </p:cNvSpPr>
          <p:nvPr>
            <p:ph idx="1"/>
          </p:nvPr>
        </p:nvSpPr>
        <p:spPr>
          <a:xfrm>
            <a:off x="458187" y="1451265"/>
            <a:ext cx="8251097" cy="276999"/>
          </a:xfrm>
        </p:spPr>
        <p:txBody>
          <a:bodyPr wrap="square">
            <a:spAutoFit/>
          </a:bodyPr>
          <a:lstStyle/>
          <a:p>
            <a:pPr marL="0" indent="0">
              <a:buNone/>
            </a:pPr>
            <a:r>
              <a:rPr lang="en-US" sz="1800" b="1" dirty="0">
                <a:solidFill>
                  <a:srgbClr val="000000"/>
                </a:solidFill>
              </a:rPr>
              <a:t>Customer Value-Driven Marketing Strategy</a:t>
            </a:r>
          </a:p>
        </p:txBody>
      </p:sp>
      <p:sp>
        <p:nvSpPr>
          <p:cNvPr id="7" name="Content Placeholder 6">
            <a:extLst>
              <a:ext uri="{FF2B5EF4-FFF2-40B4-BE49-F238E27FC236}">
                <a16:creationId xmlns:a16="http://schemas.microsoft.com/office/drawing/2014/main" id="{497EA8F4-4B0B-4112-9851-C895ECFFE609}"/>
              </a:ext>
            </a:extLst>
          </p:cNvPr>
          <p:cNvSpPr>
            <a:spLocks noGrp="1"/>
          </p:cNvSpPr>
          <p:nvPr>
            <p:ph sz="quarter" idx="15"/>
          </p:nvPr>
        </p:nvSpPr>
        <p:spPr>
          <a:xfrm>
            <a:off x="457200" y="1848330"/>
            <a:ext cx="4399613" cy="1421342"/>
          </a:xfrm>
        </p:spPr>
        <p:txBody>
          <a:bodyPr/>
          <a:lstStyle/>
          <a:p>
            <a:pPr marL="0" indent="0">
              <a:buNone/>
            </a:pPr>
            <a:r>
              <a:rPr lang="en-US" sz="1800" b="1" dirty="0">
                <a:solidFill>
                  <a:srgbClr val="000000"/>
                </a:solidFill>
              </a:rPr>
              <a:t>Positioning </a:t>
            </a:r>
            <a:r>
              <a:rPr lang="en-US" sz="1800" dirty="0">
                <a:solidFill>
                  <a:srgbClr val="000000"/>
                </a:solidFill>
              </a:rPr>
              <a:t>is arranging for a product to occupy a clear, distinctive, and desirable place relative to competing products from competing brands and give them the greatest advantage in their target markets.</a:t>
            </a:r>
          </a:p>
        </p:txBody>
      </p:sp>
      <p:sp>
        <p:nvSpPr>
          <p:cNvPr id="5" name="Content Placeholder 4"/>
          <p:cNvSpPr>
            <a:spLocks noGrp="1"/>
          </p:cNvSpPr>
          <p:nvPr>
            <p:ph sz="quarter" idx="14"/>
          </p:nvPr>
        </p:nvSpPr>
        <p:spPr>
          <a:xfrm>
            <a:off x="4967591" y="1832619"/>
            <a:ext cx="3741694" cy="1107996"/>
          </a:xfrm>
        </p:spPr>
        <p:txBody>
          <a:bodyPr wrap="square">
            <a:spAutoFit/>
          </a:bodyPr>
          <a:lstStyle/>
          <a:p>
            <a:pPr marL="0" indent="0">
              <a:buNone/>
            </a:pPr>
            <a:r>
              <a:rPr lang="en-US" sz="1800" dirty="0">
                <a:latin typeface="HelveticaNeueLTW1G-Bd"/>
              </a:rPr>
              <a:t>Positioning: Adidas positions itself with “Nothing is impossible.” This simple statement provides the backbone for its marketing strategy.</a:t>
            </a:r>
            <a:endParaRPr lang="en-US" sz="1800" dirty="0"/>
          </a:p>
        </p:txBody>
      </p:sp>
      <p:pic>
        <p:nvPicPr>
          <p:cNvPr id="11" name="Picture Placeholder 10" descr="Photo of the Men's 5000-meter race at the 2015 Adidas NYC Diamond League Grand Prix">
            <a:extLst>
              <a:ext uri="{FF2B5EF4-FFF2-40B4-BE49-F238E27FC236}">
                <a16:creationId xmlns:a16="http://schemas.microsoft.com/office/drawing/2014/main" id="{C316DA19-547B-4186-BD2E-91B1BE93B878}"/>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a:stretch/>
        </p:blipFill>
        <p:spPr>
          <a:xfrm>
            <a:off x="4977117" y="3640751"/>
            <a:ext cx="3703691" cy="2647049"/>
          </a:xfrm>
          <a:prstGeom prst="rect">
            <a:avLst/>
          </a:prstGeom>
        </p:spPr>
      </p:pic>
    </p:spTree>
    <p:extLst>
      <p:ext uri="{BB962C8B-B14F-4D97-AF65-F5344CB8AC3E}">
        <p14:creationId xmlns:p14="http://schemas.microsoft.com/office/powerpoint/2010/main" val="1379529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380"/>
            <a:ext cx="8229600" cy="1086416"/>
          </a:xfrm>
        </p:spPr>
        <p:txBody>
          <a:bodyPr wrap="square">
            <a:noAutofit/>
          </a:bodyPr>
          <a:lstStyle/>
          <a:p>
            <a:r>
              <a:rPr lang="en-IN" altLang="en-US" sz="3600" dirty="0">
                <a:latin typeface="+mj-lt"/>
                <a:ea typeface="ヒラギノ角ゴ Pro W3" charset="-128"/>
              </a:rPr>
              <a:t>Marketing Strategy and the Marketing Mix </a:t>
            </a:r>
            <a:r>
              <a:rPr lang="en-IN" altLang="en-US" sz="2800" dirty="0">
                <a:latin typeface="+mj-lt"/>
                <a:ea typeface="ヒラギノ角ゴ Pro W3" charset="-128"/>
              </a:rPr>
              <a:t>(6 of 7)</a:t>
            </a:r>
            <a:endParaRPr lang="en-US" sz="2800" dirty="0">
              <a:latin typeface="+mj-lt"/>
            </a:endParaRPr>
          </a:p>
        </p:txBody>
      </p:sp>
      <p:sp>
        <p:nvSpPr>
          <p:cNvPr id="3" name="Content Placeholder 2"/>
          <p:cNvSpPr>
            <a:spLocks noGrp="1"/>
          </p:cNvSpPr>
          <p:nvPr>
            <p:ph idx="1"/>
          </p:nvPr>
        </p:nvSpPr>
        <p:spPr>
          <a:xfrm>
            <a:off x="457200" y="1386590"/>
            <a:ext cx="8229600" cy="426274"/>
          </a:xfrm>
        </p:spPr>
        <p:txBody>
          <a:bodyPr>
            <a:spAutoFit/>
          </a:bodyPr>
          <a:lstStyle/>
          <a:p>
            <a:pPr marL="0" indent="0">
              <a:buNone/>
            </a:pPr>
            <a:r>
              <a:rPr lang="en-US" sz="2400" b="1" dirty="0">
                <a:solidFill>
                  <a:srgbClr val="000000"/>
                </a:solidFill>
              </a:rPr>
              <a:t>Developing an Integrated Marketing Mix </a:t>
            </a:r>
          </a:p>
        </p:txBody>
      </p:sp>
      <p:sp>
        <p:nvSpPr>
          <p:cNvPr id="4" name="Content Placeholder 3"/>
          <p:cNvSpPr>
            <a:spLocks noGrp="1"/>
          </p:cNvSpPr>
          <p:nvPr>
            <p:ph sz="quarter" idx="14"/>
          </p:nvPr>
        </p:nvSpPr>
        <p:spPr>
          <a:xfrm>
            <a:off x="457200" y="1981200"/>
            <a:ext cx="8229600" cy="1143000"/>
          </a:xfrm>
        </p:spPr>
        <p:txBody>
          <a:bodyPr/>
          <a:lstStyle/>
          <a:p>
            <a:pPr marL="0" indent="0">
              <a:buNone/>
            </a:pPr>
            <a:r>
              <a:rPr lang="en-US" sz="2400" b="1" dirty="0">
                <a:solidFill>
                  <a:srgbClr val="000000"/>
                </a:solidFill>
              </a:rPr>
              <a:t>Marketing mix </a:t>
            </a:r>
            <a:r>
              <a:rPr lang="en-US" sz="2400" dirty="0">
                <a:solidFill>
                  <a:srgbClr val="000000"/>
                </a:solidFill>
              </a:rPr>
              <a:t>is the set of controllable, tactical marketing tools—product, price, place, and promotion—that the firm blends to produce the response it wants in the target market.</a:t>
            </a:r>
          </a:p>
        </p:txBody>
      </p:sp>
      <p:pic>
        <p:nvPicPr>
          <p:cNvPr id="7" name="Picture Placeholder 6" descr="A photo shows a Tesla car and the Tesla logo. ">
            <a:extLst>
              <a:ext uri="{FF2B5EF4-FFF2-40B4-BE49-F238E27FC236}">
                <a16:creationId xmlns:a16="http://schemas.microsoft.com/office/drawing/2014/main" id="{1DE61024-8F4F-4B34-9729-10102231DC8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17820" y="3206808"/>
            <a:ext cx="6313751" cy="3113546"/>
          </a:xfrm>
          <a:prstGeom prst="rect">
            <a:avLst/>
          </a:prstGeom>
        </p:spPr>
      </p:pic>
    </p:spTree>
    <p:extLst>
      <p:ext uri="{BB962C8B-B14F-4D97-AF65-F5344CB8AC3E}">
        <p14:creationId xmlns:p14="http://schemas.microsoft.com/office/powerpoint/2010/main" val="1078106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402"/>
            <a:ext cx="8229600" cy="1097280"/>
          </a:xfrm>
        </p:spPr>
        <p:txBody>
          <a:bodyPr wrap="square">
            <a:noAutofit/>
          </a:bodyPr>
          <a:lstStyle/>
          <a:p>
            <a:r>
              <a:rPr lang="en-IN" altLang="en-US" sz="3600" dirty="0">
                <a:latin typeface="+mj-lt"/>
                <a:ea typeface="ヒラギノ角ゴ Pro W3" charset="-128"/>
              </a:rPr>
              <a:t>Marketing Strategy and the Marketing Mix </a:t>
            </a:r>
            <a:r>
              <a:rPr lang="en-IN" altLang="en-US" sz="2800" dirty="0">
                <a:latin typeface="+mj-lt"/>
                <a:ea typeface="ヒラギノ角ゴ Pro W3" charset="-128"/>
              </a:rPr>
              <a:t>(7 of 7)</a:t>
            </a:r>
            <a:endParaRPr lang="en-US" sz="2800" dirty="0">
              <a:latin typeface="+mj-lt"/>
            </a:endParaRPr>
          </a:p>
        </p:txBody>
      </p:sp>
      <p:sp>
        <p:nvSpPr>
          <p:cNvPr id="3" name="Content Placeholder 2"/>
          <p:cNvSpPr>
            <a:spLocks noGrp="1"/>
          </p:cNvSpPr>
          <p:nvPr>
            <p:ph idx="1"/>
          </p:nvPr>
        </p:nvSpPr>
        <p:spPr>
          <a:xfrm>
            <a:off x="457200" y="1386590"/>
            <a:ext cx="8229600" cy="435313"/>
          </a:xfrm>
        </p:spPr>
        <p:txBody>
          <a:bodyPr>
            <a:spAutoFit/>
          </a:bodyPr>
          <a:lstStyle/>
          <a:p>
            <a:pPr marL="0" indent="0">
              <a:buNone/>
            </a:pPr>
            <a:r>
              <a:rPr lang="en-IN" sz="2400" b="1" dirty="0"/>
              <a:t>Figure 2.5</a:t>
            </a:r>
            <a:r>
              <a:rPr lang="en-IN" sz="2400" dirty="0"/>
              <a:t> The Four Ps of the Marketing Mix</a:t>
            </a:r>
            <a:endParaRPr lang="en-US" sz="2400" dirty="0">
              <a:solidFill>
                <a:srgbClr val="000000"/>
              </a:solidFill>
            </a:endParaRPr>
          </a:p>
        </p:txBody>
      </p:sp>
      <p:pic>
        <p:nvPicPr>
          <p:cNvPr id="6" name="Picture Placeholder 5" descr="A chart explains the 4Ps of the marketing mix. &#10;Long description is available in notes, press F6">
            <a:extLst>
              <a:ext uri="{FF2B5EF4-FFF2-40B4-BE49-F238E27FC236}">
                <a16:creationId xmlns:a16="http://schemas.microsoft.com/office/drawing/2014/main" id="{8EEC81CD-A6D7-4FEA-9E71-2F7CD9DA5C0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47746" y="1926169"/>
            <a:ext cx="6277508" cy="4357328"/>
          </a:xfrm>
          <a:prstGeom prst="rect">
            <a:avLst/>
          </a:prstGeom>
        </p:spPr>
      </p:pic>
    </p:spTree>
    <p:extLst>
      <p:ext uri="{BB962C8B-B14F-4D97-AF65-F5344CB8AC3E}">
        <p14:creationId xmlns:p14="http://schemas.microsoft.com/office/powerpoint/2010/main" val="2394126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98"/>
            <a:ext cx="8229600" cy="474452"/>
          </a:xfrm>
        </p:spPr>
        <p:txBody>
          <a:bodyPr wrap="square">
            <a:noAutofit/>
          </a:bodyPr>
          <a:lstStyle/>
          <a:p>
            <a:r>
              <a:rPr lang="en-IN" altLang="en-US" sz="3600" dirty="0">
                <a:latin typeface="+mj-lt"/>
                <a:ea typeface="ヒラギノ角ゴ Pro W3" charset="-128"/>
              </a:rPr>
              <a:t>Learning Objective 5</a:t>
            </a:r>
            <a:endParaRPr lang="en-US" sz="2800" dirty="0">
              <a:latin typeface="+mj-lt"/>
            </a:endParaRPr>
          </a:p>
        </p:txBody>
      </p:sp>
      <p:sp>
        <p:nvSpPr>
          <p:cNvPr id="3" name="Content Placeholder 2"/>
          <p:cNvSpPr>
            <a:spLocks noGrp="1"/>
          </p:cNvSpPr>
          <p:nvPr>
            <p:ph idx="1"/>
          </p:nvPr>
        </p:nvSpPr>
        <p:spPr>
          <a:xfrm>
            <a:off x="457200" y="996741"/>
            <a:ext cx="8229600" cy="1107996"/>
          </a:xfrm>
        </p:spPr>
        <p:txBody>
          <a:bodyPr>
            <a:spAutoFit/>
          </a:bodyPr>
          <a:lstStyle/>
          <a:p>
            <a:pPr marL="0" indent="0">
              <a:buNone/>
            </a:pPr>
            <a:r>
              <a:rPr lang="en-US" sz="2400" dirty="0">
                <a:solidFill>
                  <a:srgbClr val="000000"/>
                </a:solidFill>
              </a:rPr>
              <a:t>List the marketing management functions, including the elements of a marketing plan, and discuss the importance of measuring and managing marketing return on investment.</a:t>
            </a:r>
          </a:p>
        </p:txBody>
      </p:sp>
    </p:spTree>
    <p:extLst>
      <p:ext uri="{BB962C8B-B14F-4D97-AF65-F5344CB8AC3E}">
        <p14:creationId xmlns:p14="http://schemas.microsoft.com/office/powerpoint/2010/main" val="393303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620"/>
            <a:ext cx="8229600" cy="511889"/>
          </a:xfrm>
        </p:spPr>
        <p:txBody>
          <a:bodyPr wrap="square">
            <a:noAutofit/>
          </a:bodyPr>
          <a:lstStyle/>
          <a:p>
            <a:r>
              <a:rPr lang="en-IN" altLang="en-US" sz="3600" dirty="0">
                <a:latin typeface="+mj-lt"/>
                <a:ea typeface="ヒラギノ角ゴ Pro W3" charset="-128"/>
              </a:rPr>
              <a:t>Managing the Marketing Effort </a:t>
            </a:r>
            <a:r>
              <a:rPr lang="en-IN" altLang="en-US" sz="2800" dirty="0">
                <a:latin typeface="+mj-lt"/>
                <a:ea typeface="ヒラギノ角ゴ Pro W3" charset="-128"/>
              </a:rPr>
              <a:t>(1 of 4)</a:t>
            </a:r>
            <a:endParaRPr lang="en-US" sz="2800" dirty="0">
              <a:latin typeface="+mj-lt"/>
            </a:endParaRPr>
          </a:p>
        </p:txBody>
      </p:sp>
      <p:sp>
        <p:nvSpPr>
          <p:cNvPr id="3" name="Content Placeholder 2"/>
          <p:cNvSpPr>
            <a:spLocks noGrp="1"/>
          </p:cNvSpPr>
          <p:nvPr>
            <p:ph idx="1"/>
          </p:nvPr>
        </p:nvSpPr>
        <p:spPr>
          <a:xfrm>
            <a:off x="457200" y="990600"/>
            <a:ext cx="8229600" cy="771183"/>
          </a:xfrm>
        </p:spPr>
        <p:txBody>
          <a:bodyPr>
            <a:spAutoFit/>
          </a:bodyPr>
          <a:lstStyle/>
          <a:p>
            <a:pPr marL="0" indent="0">
              <a:buNone/>
            </a:pPr>
            <a:r>
              <a:rPr lang="en-IN" sz="2400" b="1" dirty="0"/>
              <a:t>Figure 2.6</a:t>
            </a:r>
            <a:r>
              <a:rPr lang="en-IN" sz="2400" dirty="0"/>
              <a:t> Manging Marketing: Analysis, Planning, Implementation, and Control</a:t>
            </a:r>
            <a:endParaRPr lang="en-US" sz="2400" dirty="0">
              <a:solidFill>
                <a:srgbClr val="000000"/>
              </a:solidFill>
            </a:endParaRPr>
          </a:p>
        </p:txBody>
      </p:sp>
      <p:pic>
        <p:nvPicPr>
          <p:cNvPr id="6" name="Picture Placeholder 5" descr="A chart depicts managing marketing that includes steps such as Analysis, Planning, Implementation, and Control.&#10;Long description is available in notes, press F6">
            <a:extLst>
              <a:ext uri="{FF2B5EF4-FFF2-40B4-BE49-F238E27FC236}">
                <a16:creationId xmlns:a16="http://schemas.microsoft.com/office/drawing/2014/main" id="{1DBAC61B-6DFC-4F0B-8657-F6895FFF3D8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90308" y="1905000"/>
            <a:ext cx="8156457" cy="3014689"/>
          </a:xfrm>
          <a:prstGeom prst="rect">
            <a:avLst/>
          </a:prstGeom>
        </p:spPr>
      </p:pic>
    </p:spTree>
    <p:extLst>
      <p:ext uri="{BB962C8B-B14F-4D97-AF65-F5344CB8AC3E}">
        <p14:creationId xmlns:p14="http://schemas.microsoft.com/office/powerpoint/2010/main" val="327971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70"/>
            <a:ext cx="8229600" cy="511889"/>
          </a:xfrm>
        </p:spPr>
        <p:txBody>
          <a:bodyPr wrap="square">
            <a:noAutofit/>
          </a:bodyPr>
          <a:lstStyle/>
          <a:p>
            <a:r>
              <a:rPr lang="en-IN" altLang="en-US" sz="3600" dirty="0">
                <a:latin typeface="+mj-lt"/>
                <a:ea typeface="ヒラギノ角ゴ Pro W3" charset="-128"/>
              </a:rPr>
              <a:t>Managing the Marketing Effort </a:t>
            </a:r>
            <a:r>
              <a:rPr lang="en-IN" altLang="en-US" sz="2800" dirty="0">
                <a:latin typeface="+mj-lt"/>
                <a:ea typeface="ヒラギノ角ゴ Pro W3" charset="-128"/>
              </a:rPr>
              <a:t>(2 of 4)</a:t>
            </a:r>
            <a:endParaRPr lang="en-US" sz="2800" dirty="0">
              <a:latin typeface="+mj-lt"/>
            </a:endParaRPr>
          </a:p>
        </p:txBody>
      </p:sp>
      <p:sp>
        <p:nvSpPr>
          <p:cNvPr id="3" name="Content Placeholder 2"/>
          <p:cNvSpPr>
            <a:spLocks noGrp="1"/>
          </p:cNvSpPr>
          <p:nvPr>
            <p:ph idx="1"/>
          </p:nvPr>
        </p:nvSpPr>
        <p:spPr>
          <a:xfrm>
            <a:off x="457200" y="991850"/>
            <a:ext cx="8229600" cy="771183"/>
          </a:xfrm>
        </p:spPr>
        <p:txBody>
          <a:bodyPr>
            <a:spAutoFit/>
          </a:bodyPr>
          <a:lstStyle/>
          <a:p>
            <a:pPr marL="0" indent="0">
              <a:buNone/>
            </a:pPr>
            <a:r>
              <a:rPr lang="en-IN" sz="2400" b="1" dirty="0"/>
              <a:t>Figure 2.7</a:t>
            </a:r>
            <a:r>
              <a:rPr lang="en-IN" sz="2400" dirty="0"/>
              <a:t> </a:t>
            </a:r>
            <a:r>
              <a:rPr lang="en-US" sz="2400" spc="-300" dirty="0"/>
              <a:t>S W O </a:t>
            </a:r>
            <a:r>
              <a:rPr lang="en-US" sz="2400" dirty="0"/>
              <a:t>T Analysis: Strengths (S), Weaknesses (W), Opportunities (O), and Threats (T)</a:t>
            </a:r>
            <a:endParaRPr lang="en-US" sz="2400" dirty="0">
              <a:solidFill>
                <a:srgbClr val="000000"/>
              </a:solidFill>
            </a:endParaRPr>
          </a:p>
        </p:txBody>
      </p:sp>
      <p:pic>
        <p:nvPicPr>
          <p:cNvPr id="6" name="Picture Placeholder 5" descr="A two-by-two matrix depicts SWOT Analysis - Strengths (S), Weaknesses (W), Opportunities (O), and Threats (T). &#10;Long description is available in notes, press F6">
            <a:extLst>
              <a:ext uri="{FF2B5EF4-FFF2-40B4-BE49-F238E27FC236}">
                <a16:creationId xmlns:a16="http://schemas.microsoft.com/office/drawing/2014/main" id="{7BD4C150-7694-4CF1-BA24-FC8221D7672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23233" y="2299740"/>
            <a:ext cx="8109632" cy="2289778"/>
          </a:xfrm>
          <a:prstGeom prst="rect">
            <a:avLst/>
          </a:prstGeom>
        </p:spPr>
      </p:pic>
    </p:spTree>
    <p:extLst>
      <p:ext uri="{BB962C8B-B14F-4D97-AF65-F5344CB8AC3E}">
        <p14:creationId xmlns:p14="http://schemas.microsoft.com/office/powerpoint/2010/main" val="3567416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3998"/>
          </a:xfrm>
        </p:spPr>
        <p:txBody>
          <a:bodyPr wrap="square">
            <a:spAutoFit/>
          </a:bodyPr>
          <a:lstStyle/>
          <a:p>
            <a:r>
              <a:rPr lang="en-IN" altLang="en-US" sz="3600" dirty="0">
                <a:latin typeface="+mj-lt"/>
                <a:ea typeface="ヒラギノ角ゴ Pro W3" charset="-128"/>
              </a:rPr>
              <a:t>Managing the Marketing Effort </a:t>
            </a:r>
            <a:r>
              <a:rPr lang="en-IN" altLang="en-US" sz="2800" dirty="0">
                <a:latin typeface="+mj-lt"/>
                <a:ea typeface="ヒラギノ角ゴ Pro W3" charset="-128"/>
              </a:rPr>
              <a:t>(3 of 4)</a:t>
            </a:r>
            <a:endParaRPr lang="en-US" sz="2800" dirty="0">
              <a:latin typeface="+mj-lt"/>
            </a:endParaRPr>
          </a:p>
        </p:txBody>
      </p:sp>
      <p:sp>
        <p:nvSpPr>
          <p:cNvPr id="3" name="Content Placeholder 2"/>
          <p:cNvSpPr>
            <a:spLocks noGrp="1"/>
          </p:cNvSpPr>
          <p:nvPr>
            <p:ph idx="1"/>
          </p:nvPr>
        </p:nvSpPr>
        <p:spPr>
          <a:xfrm>
            <a:off x="457200" y="991384"/>
            <a:ext cx="8229600" cy="369332"/>
          </a:xfrm>
        </p:spPr>
        <p:txBody>
          <a:bodyPr>
            <a:spAutoFit/>
          </a:bodyPr>
          <a:lstStyle/>
          <a:p>
            <a:pPr marL="0" indent="0">
              <a:buNone/>
            </a:pPr>
            <a:r>
              <a:rPr lang="en-US" sz="2400" b="1" dirty="0">
                <a:solidFill>
                  <a:srgbClr val="000000"/>
                </a:solidFill>
              </a:rPr>
              <a:t>Market Planning—Parts of a Marketing Plan</a:t>
            </a:r>
            <a:endParaRPr lang="en-US" sz="2400" dirty="0"/>
          </a:p>
        </p:txBody>
      </p:sp>
      <p:sp>
        <p:nvSpPr>
          <p:cNvPr id="4" name="Content Placeholder 3"/>
          <p:cNvSpPr>
            <a:spLocks noGrp="1"/>
          </p:cNvSpPr>
          <p:nvPr>
            <p:ph idx="13"/>
          </p:nvPr>
        </p:nvSpPr>
        <p:spPr>
          <a:xfrm>
            <a:off x="457200" y="1490023"/>
            <a:ext cx="8229600" cy="3493264"/>
          </a:xfrm>
        </p:spPr>
        <p:txBody>
          <a:bodyPr>
            <a:spAutoFit/>
          </a:bodyPr>
          <a:lstStyle/>
          <a:p>
            <a:pPr>
              <a:spcBef>
                <a:spcPts val="600"/>
              </a:spcBef>
            </a:pPr>
            <a:r>
              <a:rPr lang="en-US" sz="2400" dirty="0">
                <a:solidFill>
                  <a:srgbClr val="000000"/>
                </a:solidFill>
              </a:rPr>
              <a:t>Executive summary</a:t>
            </a:r>
          </a:p>
          <a:p>
            <a:pPr>
              <a:spcBef>
                <a:spcPts val="600"/>
              </a:spcBef>
            </a:pPr>
            <a:r>
              <a:rPr lang="en-US" sz="2400" dirty="0">
                <a:solidFill>
                  <a:srgbClr val="000000"/>
                </a:solidFill>
              </a:rPr>
              <a:t>Marketing situation</a:t>
            </a:r>
          </a:p>
          <a:p>
            <a:pPr>
              <a:spcBef>
                <a:spcPts val="600"/>
              </a:spcBef>
            </a:pPr>
            <a:r>
              <a:rPr lang="en-US" sz="2400" dirty="0">
                <a:solidFill>
                  <a:srgbClr val="000000"/>
                </a:solidFill>
              </a:rPr>
              <a:t>Threats and opportunities</a:t>
            </a:r>
          </a:p>
          <a:p>
            <a:pPr>
              <a:spcBef>
                <a:spcPts val="600"/>
              </a:spcBef>
            </a:pPr>
            <a:r>
              <a:rPr lang="en-US" sz="2400" dirty="0">
                <a:solidFill>
                  <a:srgbClr val="000000"/>
                </a:solidFill>
              </a:rPr>
              <a:t>Objectives and issues</a:t>
            </a:r>
          </a:p>
          <a:p>
            <a:pPr>
              <a:spcBef>
                <a:spcPts val="600"/>
              </a:spcBef>
            </a:pPr>
            <a:r>
              <a:rPr lang="en-US" sz="2400" dirty="0">
                <a:solidFill>
                  <a:srgbClr val="000000"/>
                </a:solidFill>
              </a:rPr>
              <a:t>Marketing strategy</a:t>
            </a:r>
          </a:p>
          <a:p>
            <a:pPr>
              <a:spcBef>
                <a:spcPts val="600"/>
              </a:spcBef>
            </a:pPr>
            <a:r>
              <a:rPr lang="en-US" sz="2400" dirty="0">
                <a:solidFill>
                  <a:srgbClr val="000000"/>
                </a:solidFill>
              </a:rPr>
              <a:t>Action programs</a:t>
            </a:r>
          </a:p>
          <a:p>
            <a:pPr>
              <a:spcBef>
                <a:spcPts val="600"/>
              </a:spcBef>
            </a:pPr>
            <a:r>
              <a:rPr lang="en-US" sz="2400" dirty="0">
                <a:solidFill>
                  <a:srgbClr val="000000"/>
                </a:solidFill>
              </a:rPr>
              <a:t>Budgets</a:t>
            </a:r>
          </a:p>
          <a:p>
            <a:pPr>
              <a:spcBef>
                <a:spcPts val="600"/>
              </a:spcBef>
            </a:pPr>
            <a:r>
              <a:rPr lang="en-US" sz="2400" dirty="0">
                <a:solidFill>
                  <a:srgbClr val="000000"/>
                </a:solidFill>
              </a:rPr>
              <a:t>Controls</a:t>
            </a:r>
          </a:p>
        </p:txBody>
      </p:sp>
    </p:spTree>
    <p:extLst>
      <p:ext uri="{BB962C8B-B14F-4D97-AF65-F5344CB8AC3E}">
        <p14:creationId xmlns:p14="http://schemas.microsoft.com/office/powerpoint/2010/main" val="2504504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70"/>
            <a:ext cx="8229600" cy="511889"/>
          </a:xfrm>
        </p:spPr>
        <p:txBody>
          <a:bodyPr wrap="square">
            <a:spAutoFit/>
          </a:bodyPr>
          <a:lstStyle/>
          <a:p>
            <a:r>
              <a:rPr lang="en-IN" altLang="en-US" sz="3600" dirty="0">
                <a:latin typeface="+mj-lt"/>
                <a:ea typeface="ヒラギノ角ゴ Pro W3" charset="-128"/>
              </a:rPr>
              <a:t>Managing the Marketing Effort </a:t>
            </a:r>
            <a:r>
              <a:rPr lang="en-IN" altLang="en-US" sz="2800" dirty="0">
                <a:latin typeface="+mj-lt"/>
                <a:ea typeface="ヒラギノ角ゴ Pro W3" charset="-128"/>
              </a:rPr>
              <a:t>(4 of 4)</a:t>
            </a:r>
            <a:endParaRPr lang="en-US" sz="2800" dirty="0">
              <a:latin typeface="+mj-lt"/>
            </a:endParaRPr>
          </a:p>
        </p:txBody>
      </p:sp>
      <p:sp>
        <p:nvSpPr>
          <p:cNvPr id="3" name="Content Placeholder 2"/>
          <p:cNvSpPr>
            <a:spLocks noGrp="1"/>
          </p:cNvSpPr>
          <p:nvPr>
            <p:ph idx="1"/>
          </p:nvPr>
        </p:nvSpPr>
        <p:spPr>
          <a:xfrm>
            <a:off x="457200" y="989350"/>
            <a:ext cx="8229600" cy="387522"/>
          </a:xfrm>
        </p:spPr>
        <p:txBody>
          <a:bodyPr>
            <a:spAutoFit/>
          </a:bodyPr>
          <a:lstStyle/>
          <a:p>
            <a:pPr marL="0" indent="0">
              <a:buNone/>
            </a:pPr>
            <a:r>
              <a:rPr lang="en-US" sz="2400" b="1" dirty="0">
                <a:solidFill>
                  <a:srgbClr val="000000"/>
                </a:solidFill>
              </a:rPr>
              <a:t>Marketing Implementation</a:t>
            </a:r>
            <a:endParaRPr lang="en-US" sz="2400" dirty="0"/>
          </a:p>
        </p:txBody>
      </p:sp>
      <p:sp>
        <p:nvSpPr>
          <p:cNvPr id="4" name="Content Placeholder 3"/>
          <p:cNvSpPr>
            <a:spLocks noGrp="1"/>
          </p:cNvSpPr>
          <p:nvPr>
            <p:ph sz="quarter" idx="14"/>
          </p:nvPr>
        </p:nvSpPr>
        <p:spPr>
          <a:xfrm>
            <a:off x="457200" y="1600200"/>
            <a:ext cx="8229600" cy="1237705"/>
          </a:xfrm>
        </p:spPr>
        <p:txBody>
          <a:bodyPr>
            <a:spAutoFit/>
          </a:bodyPr>
          <a:lstStyle/>
          <a:p>
            <a:pPr>
              <a:spcBef>
                <a:spcPts val="600"/>
              </a:spcBef>
            </a:pPr>
            <a:r>
              <a:rPr lang="en-US" sz="2400" dirty="0">
                <a:solidFill>
                  <a:srgbClr val="000000"/>
                </a:solidFill>
              </a:rPr>
              <a:t>Turning marketing strategies and plans into marketing actions to accomplish strategic marketing objectives</a:t>
            </a:r>
          </a:p>
          <a:p>
            <a:pPr>
              <a:spcBef>
                <a:spcPts val="600"/>
              </a:spcBef>
            </a:pPr>
            <a:r>
              <a:rPr lang="en-US" sz="2400" dirty="0">
                <a:solidFill>
                  <a:srgbClr val="000000"/>
                </a:solidFill>
              </a:rPr>
              <a:t>Addresses who, where, when, and how</a:t>
            </a:r>
          </a:p>
        </p:txBody>
      </p:sp>
      <p:pic>
        <p:nvPicPr>
          <p:cNvPr id="7" name="Picture Placeholder 6" descr="A photo shows a few men and women seated around a table in an office and having a discussion. ">
            <a:extLst>
              <a:ext uri="{FF2B5EF4-FFF2-40B4-BE49-F238E27FC236}">
                <a16:creationId xmlns:a16="http://schemas.microsoft.com/office/drawing/2014/main" id="{FAF54086-2846-457B-9FE0-E23C30F10DA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315980" y="2972926"/>
            <a:ext cx="4532352" cy="3265960"/>
          </a:xfrm>
          <a:prstGeom prst="rect">
            <a:avLst/>
          </a:prstGeom>
        </p:spPr>
      </p:pic>
    </p:spTree>
    <p:extLst>
      <p:ext uri="{BB962C8B-B14F-4D97-AF65-F5344CB8AC3E}">
        <p14:creationId xmlns:p14="http://schemas.microsoft.com/office/powerpoint/2010/main" val="1554896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604"/>
            <a:ext cx="8229600" cy="1107996"/>
          </a:xfrm>
        </p:spPr>
        <p:txBody>
          <a:bodyPr wrap="square">
            <a:spAutoFit/>
          </a:bodyPr>
          <a:lstStyle/>
          <a:p>
            <a:r>
              <a:rPr lang="en-IN" altLang="en-US" sz="3600" dirty="0">
                <a:latin typeface="+mj-lt"/>
                <a:ea typeface="ヒラギノ角ゴ Pro W3" charset="-128"/>
              </a:rPr>
              <a:t>Measuring and Managing Return on Marketing Investment </a:t>
            </a:r>
            <a:r>
              <a:rPr lang="en-IN" altLang="en-US" sz="2800" dirty="0">
                <a:latin typeface="+mj-lt"/>
                <a:ea typeface="ヒラギノ角ゴ Pro W3" charset="-128"/>
              </a:rPr>
              <a:t>(1 of 2)</a:t>
            </a:r>
            <a:endParaRPr lang="en-US" sz="2800" dirty="0">
              <a:latin typeface="+mj-lt"/>
            </a:endParaRPr>
          </a:p>
        </p:txBody>
      </p:sp>
      <p:sp>
        <p:nvSpPr>
          <p:cNvPr id="3" name="Content Placeholder 2"/>
          <p:cNvSpPr>
            <a:spLocks noGrp="1"/>
          </p:cNvSpPr>
          <p:nvPr>
            <p:ph idx="1"/>
          </p:nvPr>
        </p:nvSpPr>
        <p:spPr>
          <a:xfrm>
            <a:off x="457200" y="1383268"/>
            <a:ext cx="8229600" cy="369332"/>
          </a:xfrm>
        </p:spPr>
        <p:txBody>
          <a:bodyPr>
            <a:spAutoFit/>
          </a:bodyPr>
          <a:lstStyle/>
          <a:p>
            <a:pPr marL="0" indent="0">
              <a:buNone/>
            </a:pPr>
            <a:r>
              <a:rPr lang="en-US" sz="2400" b="1" dirty="0">
                <a:solidFill>
                  <a:srgbClr val="000000"/>
                </a:solidFill>
              </a:rPr>
              <a:t>Return on Marketing Investment (Marketing </a:t>
            </a:r>
            <a:r>
              <a:rPr lang="en-US" sz="2400" b="1" spc="-300" dirty="0">
                <a:solidFill>
                  <a:srgbClr val="000000"/>
                </a:solidFill>
              </a:rPr>
              <a:t>R O </a:t>
            </a:r>
            <a:r>
              <a:rPr lang="en-US" sz="2400" b="1" dirty="0">
                <a:solidFill>
                  <a:srgbClr val="000000"/>
                </a:solidFill>
              </a:rPr>
              <a:t>I)</a:t>
            </a:r>
          </a:p>
        </p:txBody>
      </p:sp>
      <p:sp>
        <p:nvSpPr>
          <p:cNvPr id="4" name="Content Placeholder 3"/>
          <p:cNvSpPr>
            <a:spLocks noGrp="1"/>
          </p:cNvSpPr>
          <p:nvPr>
            <p:ph idx="13"/>
          </p:nvPr>
        </p:nvSpPr>
        <p:spPr>
          <a:xfrm>
            <a:off x="457200" y="1835512"/>
            <a:ext cx="8229600" cy="1669688"/>
          </a:xfrm>
        </p:spPr>
        <p:txBody>
          <a:bodyPr>
            <a:spAutoFit/>
          </a:bodyPr>
          <a:lstStyle/>
          <a:p>
            <a:r>
              <a:rPr lang="en-US" sz="2400" b="1" dirty="0">
                <a:solidFill>
                  <a:srgbClr val="000000"/>
                </a:solidFill>
              </a:rPr>
              <a:t>Net return </a:t>
            </a:r>
            <a:r>
              <a:rPr lang="en-US" sz="2400" dirty="0">
                <a:solidFill>
                  <a:srgbClr val="000000"/>
                </a:solidFill>
              </a:rPr>
              <a:t>from a marketing investment divided by the costs of the marketing investment</a:t>
            </a:r>
          </a:p>
          <a:p>
            <a:r>
              <a:rPr lang="en-US" sz="2400" dirty="0">
                <a:solidFill>
                  <a:srgbClr val="000000"/>
                </a:solidFill>
              </a:rPr>
              <a:t>Measurement of the </a:t>
            </a:r>
            <a:r>
              <a:rPr lang="en-US" sz="2400" b="1" dirty="0">
                <a:solidFill>
                  <a:srgbClr val="000000"/>
                </a:solidFill>
              </a:rPr>
              <a:t>profits generated </a:t>
            </a:r>
            <a:r>
              <a:rPr lang="en-US" sz="2400" dirty="0">
                <a:solidFill>
                  <a:srgbClr val="000000"/>
                </a:solidFill>
              </a:rPr>
              <a:t>by investments in marketing activities</a:t>
            </a:r>
          </a:p>
        </p:txBody>
      </p:sp>
    </p:spTree>
    <p:extLst>
      <p:ext uri="{BB962C8B-B14F-4D97-AF65-F5344CB8AC3E}">
        <p14:creationId xmlns:p14="http://schemas.microsoft.com/office/powerpoint/2010/main" val="1300291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402"/>
            <a:ext cx="8229600" cy="1097280"/>
          </a:xfrm>
        </p:spPr>
        <p:txBody>
          <a:bodyPr wrap="square">
            <a:spAutoFit/>
          </a:bodyPr>
          <a:lstStyle/>
          <a:p>
            <a:r>
              <a:rPr lang="en-IN" altLang="en-US" sz="3600" dirty="0">
                <a:latin typeface="+mj-lt"/>
                <a:ea typeface="ヒラギノ角ゴ Pro W3" charset="-128"/>
              </a:rPr>
              <a:t>Measuring and Managing Return on Marketing Investment </a:t>
            </a:r>
            <a:r>
              <a:rPr lang="en-IN" altLang="en-US" sz="2800" dirty="0">
                <a:latin typeface="+mj-lt"/>
                <a:ea typeface="ヒラギノ角ゴ Pro W3" charset="-128"/>
              </a:rPr>
              <a:t>(2 of 2)</a:t>
            </a:r>
            <a:endParaRPr lang="en-US" sz="2800" dirty="0">
              <a:latin typeface="+mj-lt"/>
            </a:endParaRPr>
          </a:p>
        </p:txBody>
      </p:sp>
      <p:sp>
        <p:nvSpPr>
          <p:cNvPr id="3" name="Content Placeholder 2"/>
          <p:cNvSpPr>
            <a:spLocks noGrp="1"/>
          </p:cNvSpPr>
          <p:nvPr>
            <p:ph idx="1"/>
          </p:nvPr>
        </p:nvSpPr>
        <p:spPr>
          <a:xfrm>
            <a:off x="457200" y="1385340"/>
            <a:ext cx="8229600" cy="435313"/>
          </a:xfrm>
        </p:spPr>
        <p:txBody>
          <a:bodyPr>
            <a:spAutoFit/>
          </a:bodyPr>
          <a:lstStyle/>
          <a:p>
            <a:pPr marL="0" indent="0">
              <a:buNone/>
            </a:pPr>
            <a:r>
              <a:rPr lang="en-IN" sz="2400" b="1" dirty="0"/>
              <a:t>Figure 2.8</a:t>
            </a:r>
            <a:r>
              <a:rPr lang="en-IN" sz="2400" dirty="0"/>
              <a:t> Marketing Return on Investment</a:t>
            </a:r>
            <a:endParaRPr lang="en-US" sz="2400" dirty="0">
              <a:solidFill>
                <a:srgbClr val="000000"/>
              </a:solidFill>
            </a:endParaRPr>
          </a:p>
        </p:txBody>
      </p:sp>
      <p:pic>
        <p:nvPicPr>
          <p:cNvPr id="6" name="Picture Placeholder 5" descr="A chart depicts marketing rate of return. &#10;Long description is available in notes, press F6">
            <a:extLst>
              <a:ext uri="{FF2B5EF4-FFF2-40B4-BE49-F238E27FC236}">
                <a16:creationId xmlns:a16="http://schemas.microsoft.com/office/drawing/2014/main" id="{660D25CC-3101-4D49-A67E-E51E3B60341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92245" y="1929973"/>
            <a:ext cx="8143708" cy="3928141"/>
          </a:xfrm>
          <a:prstGeom prst="rect">
            <a:avLst/>
          </a:prstGeom>
        </p:spPr>
      </p:pic>
    </p:spTree>
    <p:extLst>
      <p:ext uri="{BB962C8B-B14F-4D97-AF65-F5344CB8AC3E}">
        <p14:creationId xmlns:p14="http://schemas.microsoft.com/office/powerpoint/2010/main" val="329536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98"/>
            <a:ext cx="8229600" cy="474452"/>
          </a:xfrm>
        </p:spPr>
        <p:txBody>
          <a:bodyPr wrap="square">
            <a:noAutofit/>
          </a:bodyPr>
          <a:lstStyle/>
          <a:p>
            <a:r>
              <a:rPr lang="en-IN" altLang="en-US" sz="3600" dirty="0">
                <a:latin typeface="+mj-lt"/>
                <a:ea typeface="ヒラギノ角ゴ Pro W3" charset="-128"/>
              </a:rPr>
              <a:t>Learning Objective 1</a:t>
            </a:r>
            <a:endParaRPr lang="en-US" sz="2800" dirty="0">
              <a:latin typeface="+mj-lt"/>
            </a:endParaRPr>
          </a:p>
        </p:txBody>
      </p:sp>
      <p:sp>
        <p:nvSpPr>
          <p:cNvPr id="3" name="Content Placeholder 2"/>
          <p:cNvSpPr>
            <a:spLocks noGrp="1"/>
          </p:cNvSpPr>
          <p:nvPr>
            <p:ph idx="1"/>
          </p:nvPr>
        </p:nvSpPr>
        <p:spPr>
          <a:xfrm>
            <a:off x="457200" y="996741"/>
            <a:ext cx="8229600" cy="369332"/>
          </a:xfrm>
        </p:spPr>
        <p:txBody>
          <a:bodyPr>
            <a:spAutoFit/>
          </a:bodyPr>
          <a:lstStyle/>
          <a:p>
            <a:pPr marL="176213" indent="-176213">
              <a:buNone/>
            </a:pPr>
            <a:r>
              <a:rPr lang="en-US" sz="2400" dirty="0"/>
              <a:t>Explain company-wide strategic planning and its four steps.</a:t>
            </a:r>
          </a:p>
        </p:txBody>
      </p:sp>
    </p:spTree>
    <p:extLst>
      <p:ext uri="{BB962C8B-B14F-4D97-AF65-F5344CB8AC3E}">
        <p14:creationId xmlns:p14="http://schemas.microsoft.com/office/powerpoint/2010/main" val="14373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944352"/>
          </a:xfrm>
        </p:spPr>
        <p:txBody>
          <a:bodyPr wrap="square">
            <a:noAutofit/>
          </a:bodyPr>
          <a:lstStyle/>
          <a:p>
            <a:r>
              <a:rPr lang="en-IN" altLang="en-US" sz="3600" dirty="0">
                <a:latin typeface="+mj-lt"/>
                <a:ea typeface="ヒラギノ角ゴ Pro W3" charset="-128"/>
              </a:rPr>
              <a:t>Company-Wide Strategic Planning     </a:t>
            </a:r>
            <a:r>
              <a:rPr lang="en-IN" altLang="en-US" sz="2800" dirty="0">
                <a:latin typeface="+mj-lt"/>
                <a:ea typeface="ヒラギノ角ゴ Pro W3" charset="-128"/>
              </a:rPr>
              <a:t>(1 of 5)</a:t>
            </a:r>
            <a:endParaRPr lang="en-US" sz="2800" dirty="0">
              <a:latin typeface="+mj-lt"/>
            </a:endParaRPr>
          </a:p>
        </p:txBody>
      </p:sp>
      <p:sp>
        <p:nvSpPr>
          <p:cNvPr id="3" name="Content Placeholder 2"/>
          <p:cNvSpPr>
            <a:spLocks noGrp="1"/>
          </p:cNvSpPr>
          <p:nvPr>
            <p:ph idx="1"/>
          </p:nvPr>
        </p:nvSpPr>
        <p:spPr>
          <a:xfrm>
            <a:off x="457200" y="1371600"/>
            <a:ext cx="8229600" cy="1107996"/>
          </a:xfrm>
        </p:spPr>
        <p:txBody>
          <a:bodyPr>
            <a:spAutoFit/>
          </a:bodyPr>
          <a:lstStyle/>
          <a:p>
            <a:pPr marL="0" indent="0">
              <a:lnSpc>
                <a:spcPct val="100000"/>
              </a:lnSpc>
              <a:buFontTx/>
              <a:buNone/>
            </a:pPr>
            <a:r>
              <a:rPr lang="en-US" sz="2400" b="1" dirty="0">
                <a:solidFill>
                  <a:srgbClr val="000000"/>
                </a:solidFill>
              </a:rPr>
              <a:t>Strategic planning </a:t>
            </a:r>
            <a:r>
              <a:rPr lang="en-US" sz="2400" dirty="0">
                <a:solidFill>
                  <a:srgbClr val="000000"/>
                </a:solidFill>
              </a:rPr>
              <a:t>is the process of developing and maintaining a strategic fit between the organization’s </a:t>
            </a:r>
            <a:r>
              <a:rPr lang="en-US" sz="2400" dirty="0">
                <a:solidFill>
                  <a:srgbClr val="000000"/>
                </a:solidFill>
                <a:cs typeface="Arial" panose="020B0604020202020204" pitchFamily="34" charset="0"/>
              </a:rPr>
              <a:t>goals</a:t>
            </a:r>
            <a:r>
              <a:rPr lang="en-US" sz="2400" dirty="0">
                <a:solidFill>
                  <a:srgbClr val="000000"/>
                </a:solidFill>
              </a:rPr>
              <a:t> and capabilities, and its changing marketing opportunities.</a:t>
            </a:r>
          </a:p>
        </p:txBody>
      </p:sp>
    </p:spTree>
    <p:extLst>
      <p:ext uri="{BB962C8B-B14F-4D97-AF65-F5344CB8AC3E}">
        <p14:creationId xmlns:p14="http://schemas.microsoft.com/office/powerpoint/2010/main" val="4077417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44"/>
            <a:ext cx="8229600" cy="1027754"/>
          </a:xfrm>
        </p:spPr>
        <p:txBody>
          <a:bodyPr wrap="square" anchor="ctr">
            <a:noAutofit/>
          </a:bodyPr>
          <a:lstStyle/>
          <a:p>
            <a:r>
              <a:rPr lang="en-US" altLang="en-US" sz="3600" dirty="0">
                <a:latin typeface="+mj-lt"/>
                <a:ea typeface="ヒラギノ角ゴ Pro W3" charset="-128"/>
              </a:rPr>
              <a:t>Company-Wide Strategic Planning     </a:t>
            </a:r>
            <a:r>
              <a:rPr lang="en-US" altLang="en-US" sz="2800" dirty="0">
                <a:latin typeface="+mj-lt"/>
                <a:ea typeface="ヒラギノ角ゴ Pro W3" charset="-128"/>
              </a:rPr>
              <a:t>(2 of 5)</a:t>
            </a:r>
            <a:endParaRPr lang="en-US" sz="2800" dirty="0">
              <a:latin typeface="+mj-lt"/>
            </a:endParaRPr>
          </a:p>
        </p:txBody>
      </p:sp>
      <p:sp>
        <p:nvSpPr>
          <p:cNvPr id="4" name="Content Placeholder 3"/>
          <p:cNvSpPr>
            <a:spLocks noGrp="1"/>
          </p:cNvSpPr>
          <p:nvPr>
            <p:ph idx="1"/>
          </p:nvPr>
        </p:nvSpPr>
        <p:spPr>
          <a:xfrm>
            <a:off x="457200" y="1371600"/>
            <a:ext cx="8229600" cy="435313"/>
          </a:xfrm>
        </p:spPr>
        <p:txBody>
          <a:bodyPr/>
          <a:lstStyle/>
          <a:p>
            <a:pPr marL="0" indent="0">
              <a:buNone/>
            </a:pPr>
            <a:r>
              <a:rPr lang="en-IN" sz="2400" b="1" dirty="0"/>
              <a:t>Figure 2.1</a:t>
            </a:r>
            <a:r>
              <a:rPr lang="en-IN" sz="2400" dirty="0"/>
              <a:t> Steps in Strategic Planning</a:t>
            </a:r>
          </a:p>
        </p:txBody>
      </p:sp>
      <p:pic>
        <p:nvPicPr>
          <p:cNvPr id="6" name="Picture Placeholder 5" descr="A flowchart shows the four steps in Strategic Planning.&#10;Long description is available in notes, press F6">
            <a:extLst>
              <a:ext uri="{FF2B5EF4-FFF2-40B4-BE49-F238E27FC236}">
                <a16:creationId xmlns:a16="http://schemas.microsoft.com/office/drawing/2014/main" id="{FC2B65AE-5B2A-4439-AFEB-D5C77FF00CB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57331" y="2236092"/>
            <a:ext cx="8029339" cy="2393058"/>
          </a:xfrm>
          <a:prstGeom prst="rect">
            <a:avLst/>
          </a:prstGeom>
        </p:spPr>
      </p:pic>
    </p:spTree>
    <p:extLst>
      <p:ext uri="{BB962C8B-B14F-4D97-AF65-F5344CB8AC3E}">
        <p14:creationId xmlns:p14="http://schemas.microsoft.com/office/powerpoint/2010/main" val="145346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99"/>
            <a:ext cx="8229600" cy="1027754"/>
          </a:xfrm>
        </p:spPr>
        <p:txBody>
          <a:bodyPr wrap="square" anchor="ctr">
            <a:noAutofit/>
          </a:bodyPr>
          <a:lstStyle/>
          <a:p>
            <a:r>
              <a:rPr lang="en-US" altLang="en-US" sz="3600" dirty="0">
                <a:latin typeface="+mj-lt"/>
                <a:ea typeface="ヒラギノ角ゴ Pro W3" charset="-128"/>
              </a:rPr>
              <a:t>Company-Wide Strategic Planning     </a:t>
            </a:r>
            <a:r>
              <a:rPr lang="en-US" altLang="en-US" sz="2800" dirty="0">
                <a:latin typeface="+mj-lt"/>
                <a:ea typeface="ヒラギノ角ゴ Pro W3" charset="-128"/>
              </a:rPr>
              <a:t>(3 of 5)</a:t>
            </a:r>
            <a:endParaRPr lang="en-US" sz="2800" dirty="0">
              <a:latin typeface="+mj-lt"/>
            </a:endParaRPr>
          </a:p>
        </p:txBody>
      </p:sp>
      <p:sp>
        <p:nvSpPr>
          <p:cNvPr id="4" name="Content Placeholder 3"/>
          <p:cNvSpPr>
            <a:spLocks noGrp="1"/>
          </p:cNvSpPr>
          <p:nvPr>
            <p:ph idx="1"/>
          </p:nvPr>
        </p:nvSpPr>
        <p:spPr>
          <a:xfrm>
            <a:off x="457200" y="1371600"/>
            <a:ext cx="8229600" cy="1981200"/>
          </a:xfrm>
        </p:spPr>
        <p:txBody>
          <a:bodyPr/>
          <a:lstStyle/>
          <a:p>
            <a:pPr marL="0" indent="0">
              <a:lnSpc>
                <a:spcPct val="80000"/>
              </a:lnSpc>
              <a:buNone/>
            </a:pPr>
            <a:r>
              <a:rPr lang="en-US" sz="2400" dirty="0">
                <a:solidFill>
                  <a:srgbClr val="000000"/>
                </a:solidFill>
              </a:rPr>
              <a:t>The </a:t>
            </a:r>
            <a:r>
              <a:rPr lang="en-US" sz="2400" b="1" dirty="0">
                <a:solidFill>
                  <a:srgbClr val="000000"/>
                </a:solidFill>
              </a:rPr>
              <a:t>mission statement </a:t>
            </a:r>
            <a:r>
              <a:rPr lang="en-US" sz="2400" dirty="0">
                <a:solidFill>
                  <a:srgbClr val="000000"/>
                </a:solidFill>
              </a:rPr>
              <a:t>is the organization’s purpose; what it wants to accomplish in the larger environment.</a:t>
            </a:r>
          </a:p>
          <a:p>
            <a:pPr marL="0" indent="0">
              <a:lnSpc>
                <a:spcPct val="80000"/>
              </a:lnSpc>
              <a:buNone/>
            </a:pPr>
            <a:r>
              <a:rPr lang="en-IN" sz="2400" spc="-300" dirty="0"/>
              <a:t>C V </a:t>
            </a:r>
            <a:r>
              <a:rPr lang="en-IN" sz="2400" dirty="0"/>
              <a:t>S Health’s overall mission is to be a “pharmacy innovation company,” one that is “helping people on their way to better health.” Its marketing strategies and programs must support this mission.</a:t>
            </a:r>
          </a:p>
        </p:txBody>
      </p:sp>
      <p:pic>
        <p:nvPicPr>
          <p:cNvPr id="7" name="Picture Placeholder 6" descr="An advertisement for CVS Health is depicted within a heart shape. &#10;Long description is available in notes, press F6">
            <a:extLst>
              <a:ext uri="{FF2B5EF4-FFF2-40B4-BE49-F238E27FC236}">
                <a16:creationId xmlns:a16="http://schemas.microsoft.com/office/drawing/2014/main" id="{34812FBE-27B1-413A-A1C5-60F2BC377D8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837411" y="3502429"/>
            <a:ext cx="3487189" cy="2822171"/>
          </a:xfrm>
          <a:prstGeom prst="rect">
            <a:avLst/>
          </a:prstGeom>
        </p:spPr>
      </p:pic>
    </p:spTree>
    <p:extLst>
      <p:ext uri="{BB962C8B-B14F-4D97-AF65-F5344CB8AC3E}">
        <p14:creationId xmlns:p14="http://schemas.microsoft.com/office/powerpoint/2010/main" val="254249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93552"/>
          </a:xfrm>
        </p:spPr>
        <p:txBody>
          <a:bodyPr wrap="square">
            <a:noAutofit/>
          </a:bodyPr>
          <a:lstStyle/>
          <a:p>
            <a:r>
              <a:rPr lang="en-IN" altLang="en-US" sz="3600" dirty="0">
                <a:latin typeface="+mj-lt"/>
                <a:ea typeface="ヒラギノ角ゴ Pro W3" charset="-128"/>
              </a:rPr>
              <a:t>Company-Wide Strategic Planning    </a:t>
            </a:r>
            <a:r>
              <a:rPr lang="en-IN" altLang="en-US" sz="2800" dirty="0">
                <a:latin typeface="+mj-lt"/>
                <a:ea typeface="ヒラギノ角ゴ Pro W3" charset="-128"/>
              </a:rPr>
              <a:t>(4 of 5)</a:t>
            </a:r>
            <a:endParaRPr lang="en-US" sz="2800" dirty="0">
              <a:latin typeface="+mj-lt"/>
            </a:endParaRPr>
          </a:p>
        </p:txBody>
      </p:sp>
      <p:sp>
        <p:nvSpPr>
          <p:cNvPr id="3" name="Content Placeholder 2"/>
          <p:cNvSpPr>
            <a:spLocks noGrp="1"/>
          </p:cNvSpPr>
          <p:nvPr>
            <p:ph idx="1"/>
          </p:nvPr>
        </p:nvSpPr>
        <p:spPr>
          <a:xfrm>
            <a:off x="457200" y="1282700"/>
            <a:ext cx="8229600" cy="338554"/>
          </a:xfrm>
        </p:spPr>
        <p:txBody>
          <a:bodyPr>
            <a:spAutoFit/>
          </a:bodyPr>
          <a:lstStyle/>
          <a:p>
            <a:pPr marL="0" indent="0">
              <a:buNone/>
            </a:pPr>
            <a:r>
              <a:rPr lang="en-US" sz="2200" dirty="0">
                <a:solidFill>
                  <a:srgbClr val="000000"/>
                </a:solidFill>
              </a:rPr>
              <a:t>Product- versus Market-Oriented Business Definitions</a:t>
            </a:r>
          </a:p>
        </p:txBody>
      </p:sp>
      <p:graphicFrame>
        <p:nvGraphicFramePr>
          <p:cNvPr id="6" name="Table 5"/>
          <p:cNvGraphicFramePr>
            <a:graphicFrameLocks noGrp="1"/>
          </p:cNvGraphicFramePr>
          <p:nvPr>
            <p:extLst>
              <p:ext uri="{D42A27DB-BD31-4B8C-83A1-F6EECF244321}">
                <p14:modId xmlns:p14="http://schemas.microsoft.com/office/powerpoint/2010/main" val="2557565686"/>
              </p:ext>
            </p:extLst>
          </p:nvPr>
        </p:nvGraphicFramePr>
        <p:xfrm>
          <a:off x="474024" y="1871017"/>
          <a:ext cx="8220273" cy="4041353"/>
        </p:xfrm>
        <a:graphic>
          <a:graphicData uri="http://schemas.openxmlformats.org/drawingml/2006/table">
            <a:tbl>
              <a:tblPr firstRow="1" bandRow="1">
                <a:tableStyleId>{2D5ABB26-0587-4C30-8999-92F81FD0307C}</a:tableStyleId>
              </a:tblPr>
              <a:tblGrid>
                <a:gridCol w="1272961">
                  <a:extLst>
                    <a:ext uri="{9D8B030D-6E8A-4147-A177-3AD203B41FA5}">
                      <a16:colId xmlns:a16="http://schemas.microsoft.com/office/drawing/2014/main" val="20000"/>
                    </a:ext>
                  </a:extLst>
                </a:gridCol>
                <a:gridCol w="3868802">
                  <a:extLst>
                    <a:ext uri="{9D8B030D-6E8A-4147-A177-3AD203B41FA5}">
                      <a16:colId xmlns:a16="http://schemas.microsoft.com/office/drawing/2014/main" val="20001"/>
                    </a:ext>
                  </a:extLst>
                </a:gridCol>
                <a:gridCol w="3078510">
                  <a:extLst>
                    <a:ext uri="{9D8B030D-6E8A-4147-A177-3AD203B41FA5}">
                      <a16:colId xmlns:a16="http://schemas.microsoft.com/office/drawing/2014/main" val="20002"/>
                    </a:ext>
                  </a:extLst>
                </a:gridCol>
              </a:tblGrid>
              <a:tr h="566633">
                <a:tc>
                  <a:txBody>
                    <a:bodyPr/>
                    <a:lstStyle/>
                    <a:p>
                      <a:r>
                        <a:rPr lang="en-US" b="1" dirty="0">
                          <a:solidFill>
                            <a:schemeClr val="bg1"/>
                          </a:solidFill>
                        </a:rPr>
                        <a:t>Company</a:t>
                      </a:r>
                    </a:p>
                  </a:txBody>
                  <a:tcPr>
                    <a:solidFill>
                      <a:schemeClr val="bg2"/>
                    </a:solidFill>
                  </a:tcPr>
                </a:tc>
                <a:tc>
                  <a:txBody>
                    <a:bodyPr/>
                    <a:lstStyle/>
                    <a:p>
                      <a:r>
                        <a:rPr lang="en-US" b="1" dirty="0">
                          <a:solidFill>
                            <a:schemeClr val="bg1"/>
                          </a:solidFill>
                        </a:rPr>
                        <a:t>Product-Oriented</a:t>
                      </a:r>
                      <a:r>
                        <a:rPr lang="en-US" b="1" baseline="0" dirty="0">
                          <a:solidFill>
                            <a:schemeClr val="bg1"/>
                          </a:solidFill>
                        </a:rPr>
                        <a:t> Definition</a:t>
                      </a:r>
                      <a:endParaRPr lang="en-US" b="1" dirty="0">
                        <a:solidFill>
                          <a:schemeClr val="bg1"/>
                        </a:solidFill>
                      </a:endParaRPr>
                    </a:p>
                  </a:txBody>
                  <a:tcPr>
                    <a:solidFill>
                      <a:schemeClr val="bg2"/>
                    </a:solidFill>
                  </a:tcPr>
                </a:tc>
                <a:tc>
                  <a:txBody>
                    <a:bodyPr/>
                    <a:lstStyle/>
                    <a:p>
                      <a:r>
                        <a:rPr lang="en-US" b="1" dirty="0">
                          <a:solidFill>
                            <a:schemeClr val="bg1"/>
                          </a:solidFill>
                        </a:rPr>
                        <a:t>Market-Oriented</a:t>
                      </a:r>
                      <a:r>
                        <a:rPr lang="en-US" b="1" baseline="0" dirty="0">
                          <a:solidFill>
                            <a:schemeClr val="bg1"/>
                          </a:solidFill>
                        </a:rPr>
                        <a:t> Definition</a:t>
                      </a:r>
                      <a:endParaRPr lang="en-US" b="1" dirty="0">
                        <a:solidFill>
                          <a:schemeClr val="bg1"/>
                        </a:solidFill>
                      </a:endParaRPr>
                    </a:p>
                  </a:txBody>
                  <a:tcPr>
                    <a:solidFill>
                      <a:schemeClr val="bg2"/>
                    </a:solidFill>
                  </a:tcPr>
                </a:tc>
                <a:extLst>
                  <a:ext uri="{0D108BD9-81ED-4DB2-BD59-A6C34878D82A}">
                    <a16:rowId xmlns:a16="http://schemas.microsoft.com/office/drawing/2014/main" val="10000"/>
                  </a:ext>
                </a:extLst>
              </a:tr>
              <a:tr h="566633">
                <a:tc>
                  <a:txBody>
                    <a:bodyPr/>
                    <a:lstStyle/>
                    <a:p>
                      <a:r>
                        <a:rPr lang="en-US" dirty="0"/>
                        <a:t>Starbucks</a:t>
                      </a:r>
                    </a:p>
                  </a:txBody>
                  <a:tcPr>
                    <a:solidFill>
                      <a:srgbClr val="D4EAE4"/>
                    </a:solidFill>
                  </a:tcPr>
                </a:tc>
                <a:tc>
                  <a:txBody>
                    <a:bodyPr/>
                    <a:lstStyle/>
                    <a:p>
                      <a:r>
                        <a:rPr lang="en-US" dirty="0"/>
                        <a:t>We sell coffee and</a:t>
                      </a:r>
                      <a:r>
                        <a:rPr lang="en-US" baseline="0" dirty="0"/>
                        <a:t> snacks.</a:t>
                      </a:r>
                      <a:endParaRPr lang="en-US" dirty="0"/>
                    </a:p>
                  </a:txBody>
                  <a:tcPr>
                    <a:solidFill>
                      <a:srgbClr val="D4EAE4"/>
                    </a:solidFill>
                  </a:tcPr>
                </a:tc>
                <a:tc>
                  <a:txBody>
                    <a:bodyPr/>
                    <a:lstStyle/>
                    <a:p>
                      <a:r>
                        <a:rPr lang="en-US" dirty="0"/>
                        <a:t>We sell “The Starbucks Experience,” one that enriches people’s lives in one moment, one human</a:t>
                      </a:r>
                      <a:r>
                        <a:rPr lang="en-US" baseline="0" dirty="0"/>
                        <a:t> being, one extraordinary cup of coffee at a time.</a:t>
                      </a:r>
                      <a:endParaRPr lang="en-US" dirty="0"/>
                    </a:p>
                  </a:txBody>
                  <a:tcPr>
                    <a:solidFill>
                      <a:srgbClr val="D4EAE4"/>
                    </a:solidFill>
                  </a:tcPr>
                </a:tc>
                <a:extLst>
                  <a:ext uri="{0D108BD9-81ED-4DB2-BD59-A6C34878D82A}">
                    <a16:rowId xmlns:a16="http://schemas.microsoft.com/office/drawing/2014/main" val="10001"/>
                  </a:ext>
                </a:extLst>
              </a:tr>
              <a:tr h="566633">
                <a:tc>
                  <a:txBody>
                    <a:bodyPr/>
                    <a:lstStyle/>
                    <a:p>
                      <a:r>
                        <a:rPr lang="en-US" dirty="0"/>
                        <a:t>Panera</a:t>
                      </a:r>
                    </a:p>
                  </a:txBody>
                  <a:tcPr>
                    <a:solidFill>
                      <a:srgbClr val="D4EAE4"/>
                    </a:solidFill>
                  </a:tcPr>
                </a:tc>
                <a:tc>
                  <a:txBody>
                    <a:bodyPr/>
                    <a:lstStyle/>
                    <a:p>
                      <a:r>
                        <a:rPr lang="en-US" dirty="0"/>
                        <a:t>We</a:t>
                      </a:r>
                      <a:r>
                        <a:rPr lang="en-US" baseline="0" dirty="0"/>
                        <a:t> sell fast-casual food in our restaurants.</a:t>
                      </a:r>
                      <a:endParaRPr lang="en-US" dirty="0"/>
                    </a:p>
                  </a:txBody>
                  <a:tcPr>
                    <a:solidFill>
                      <a:srgbClr val="D4EAE4"/>
                    </a:solidFill>
                  </a:tcPr>
                </a:tc>
                <a:tc>
                  <a:txBody>
                    <a:bodyPr/>
                    <a:lstStyle/>
                    <a:p>
                      <a:r>
                        <a:rPr lang="en-US" dirty="0"/>
                        <a:t>We give customers “Food</a:t>
                      </a:r>
                      <a:r>
                        <a:rPr lang="en-US" baseline="0" dirty="0"/>
                        <a:t> as it should be”: food that tastes good; food that feels good; food that does good things for them and the world around them.</a:t>
                      </a:r>
                      <a:endParaRPr lang="en-US" dirty="0"/>
                    </a:p>
                  </a:txBody>
                  <a:tcPr>
                    <a:solidFill>
                      <a:srgbClr val="D4EAE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3531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620"/>
            <a:ext cx="8229600" cy="868680"/>
          </a:xfrm>
        </p:spPr>
        <p:txBody>
          <a:bodyPr wrap="square">
            <a:noAutofit/>
          </a:bodyPr>
          <a:lstStyle/>
          <a:p>
            <a:r>
              <a:rPr lang="en-IN" altLang="en-US" sz="3600" dirty="0">
                <a:latin typeface="+mj-lt"/>
                <a:ea typeface="ヒラギノ角ゴ Pro W3" charset="-128"/>
              </a:rPr>
              <a:t>Company-Wide Strategic Planning     </a:t>
            </a:r>
            <a:r>
              <a:rPr lang="en-IN" altLang="en-US" sz="2800" dirty="0">
                <a:latin typeface="+mj-lt"/>
                <a:ea typeface="ヒラギノ角ゴ Pro W3" charset="-128"/>
              </a:rPr>
              <a:t>(5 of 5)</a:t>
            </a:r>
            <a:endParaRPr lang="en-US" sz="2800" dirty="0">
              <a:latin typeface="+mj-lt"/>
            </a:endParaRPr>
          </a:p>
        </p:txBody>
      </p:sp>
      <p:sp>
        <p:nvSpPr>
          <p:cNvPr id="3" name="Content Placeholder 2"/>
          <p:cNvSpPr>
            <a:spLocks noGrp="1"/>
          </p:cNvSpPr>
          <p:nvPr>
            <p:ph idx="1"/>
          </p:nvPr>
        </p:nvSpPr>
        <p:spPr>
          <a:xfrm>
            <a:off x="457200" y="1358900"/>
            <a:ext cx="8229600" cy="369332"/>
          </a:xfrm>
        </p:spPr>
        <p:txBody>
          <a:bodyPr>
            <a:spAutoFit/>
          </a:bodyPr>
          <a:lstStyle/>
          <a:p>
            <a:pPr marL="0" indent="0">
              <a:buNone/>
            </a:pPr>
            <a:r>
              <a:rPr lang="en-US" sz="2400" b="1" dirty="0"/>
              <a:t>Setting Company Objectives and Goals</a:t>
            </a:r>
          </a:p>
        </p:txBody>
      </p:sp>
      <p:sp>
        <p:nvSpPr>
          <p:cNvPr id="4" name="Content Placeholder 3"/>
          <p:cNvSpPr>
            <a:spLocks noGrp="1"/>
          </p:cNvSpPr>
          <p:nvPr>
            <p:ph idx="13"/>
          </p:nvPr>
        </p:nvSpPr>
        <p:spPr>
          <a:xfrm>
            <a:off x="457200" y="1981200"/>
            <a:ext cx="8229600" cy="3505200"/>
          </a:xfrm>
        </p:spPr>
        <p:txBody>
          <a:bodyPr/>
          <a:lstStyle/>
          <a:p>
            <a:pPr>
              <a:spcBef>
                <a:spcPts val="600"/>
              </a:spcBef>
            </a:pPr>
            <a:r>
              <a:rPr lang="en-US" sz="2400" dirty="0"/>
              <a:t>Business objectives</a:t>
            </a:r>
          </a:p>
          <a:p>
            <a:pPr lvl="1"/>
            <a:r>
              <a:rPr lang="en-US" sz="2400" dirty="0"/>
              <a:t>Build profitable customer relationships</a:t>
            </a:r>
          </a:p>
          <a:p>
            <a:pPr lvl="1"/>
            <a:r>
              <a:rPr lang="en-US" sz="2400" dirty="0"/>
              <a:t>Invest in research</a:t>
            </a:r>
          </a:p>
          <a:p>
            <a:pPr lvl="1"/>
            <a:r>
              <a:rPr lang="en-US" sz="2400" dirty="0"/>
              <a:t>Improve profits</a:t>
            </a:r>
          </a:p>
          <a:p>
            <a:pPr>
              <a:spcBef>
                <a:spcPts val="600"/>
              </a:spcBef>
            </a:pPr>
            <a:r>
              <a:rPr lang="en-US" sz="2400" dirty="0"/>
              <a:t>Marketing objectives</a:t>
            </a:r>
          </a:p>
          <a:p>
            <a:pPr lvl="1"/>
            <a:r>
              <a:rPr lang="en-US" sz="2400" dirty="0"/>
              <a:t>Increase market share</a:t>
            </a:r>
          </a:p>
          <a:p>
            <a:pPr lvl="1"/>
            <a:r>
              <a:rPr lang="en-US" sz="2400" dirty="0"/>
              <a:t>Create local partnerships</a:t>
            </a:r>
          </a:p>
          <a:p>
            <a:pPr lvl="1"/>
            <a:r>
              <a:rPr lang="en-US" sz="2400" dirty="0"/>
              <a:t>Increase promotion</a:t>
            </a:r>
          </a:p>
        </p:txBody>
      </p:sp>
    </p:spTree>
    <p:extLst>
      <p:ext uri="{BB962C8B-B14F-4D97-AF65-F5344CB8AC3E}">
        <p14:creationId xmlns:p14="http://schemas.microsoft.com/office/powerpoint/2010/main" val="133521368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TotalTime>
  <Words>5558</Words>
  <Application>Microsoft Office PowerPoint</Application>
  <PresentationFormat>Ekran Gösterisi (4:3)</PresentationFormat>
  <Paragraphs>426</Paragraphs>
  <Slides>39</Slides>
  <Notes>38</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39</vt:i4>
      </vt:variant>
    </vt:vector>
  </HeadingPairs>
  <TitlesOfParts>
    <vt:vector size="46" baseType="lpstr">
      <vt:lpstr>Arial</vt:lpstr>
      <vt:lpstr>Calibri</vt:lpstr>
      <vt:lpstr>HelveticaNeueLTW1G-Bd</vt:lpstr>
      <vt:lpstr>Times New Roman</vt:lpstr>
      <vt:lpstr>Verdana</vt:lpstr>
      <vt:lpstr>Wingdings</vt:lpstr>
      <vt:lpstr>508 Lecture</vt:lpstr>
      <vt:lpstr>Principles of Marketing</vt:lpstr>
      <vt:lpstr>Learning Objectives</vt:lpstr>
      <vt:lpstr>Rolex: Building Brand Equity through a Customer-Driven Marketing Mix</vt:lpstr>
      <vt:lpstr>Learning Objective 1</vt:lpstr>
      <vt:lpstr>Company-Wide Strategic Planning     (1 of 5)</vt:lpstr>
      <vt:lpstr>Company-Wide Strategic Planning     (2 of 5)</vt:lpstr>
      <vt:lpstr>Company-Wide Strategic Planning     (3 of 5)</vt:lpstr>
      <vt:lpstr>Company-Wide Strategic Planning    (4 of 5)</vt:lpstr>
      <vt:lpstr>Company-Wide Strategic Planning     (5 of 5)</vt:lpstr>
      <vt:lpstr>Real Marketing 2.1: Airbnb’s Mission</vt:lpstr>
      <vt:lpstr>Learning Objective 2</vt:lpstr>
      <vt:lpstr>Designing The Business Portfolio     (1 of 8)</vt:lpstr>
      <vt:lpstr>Designing The Business Portfolio       (2 of 8)</vt:lpstr>
      <vt:lpstr>Designing The Business Portfolio       (3 of 8)</vt:lpstr>
      <vt:lpstr>PowerPoint Sunusu</vt:lpstr>
      <vt:lpstr>Designing The Business Portfolio       (4 of 8)</vt:lpstr>
      <vt:lpstr>Designing The Business Portfolio       (5 of 8)</vt:lpstr>
      <vt:lpstr>Designing The Business Portfolio       (6 of 8)</vt:lpstr>
      <vt:lpstr>Designing The Business Portfolio       (7 of 8)</vt:lpstr>
      <vt:lpstr>Designing The Business Portfolio       (8 of 8)</vt:lpstr>
      <vt:lpstr>Learning Objective 3</vt:lpstr>
      <vt:lpstr>Planning Marketing: Partnering to Build Customer Relationships (1 of 3)</vt:lpstr>
      <vt:lpstr>Planning Marketing: Partnering to Build Customer Relationships (2 of 3)</vt:lpstr>
      <vt:lpstr>Planning Marketing: Partnering to Build Customer Relationships (3 of 3)</vt:lpstr>
      <vt:lpstr>Learning Objective 4</vt:lpstr>
      <vt:lpstr>Marketing Strategy and the Marketing Mix (1 of 7)</vt:lpstr>
      <vt:lpstr>Marketing Strategy and the Marketing Mix (2 of 7)</vt:lpstr>
      <vt:lpstr>Marketing Strategy and the Marketing Mix (3 of 7)</vt:lpstr>
      <vt:lpstr>Marketing Strategy and the Marketing Mix (4 of 7)</vt:lpstr>
      <vt:lpstr>Marketing Strategy and the Marketing Mix (5 of 7)</vt:lpstr>
      <vt:lpstr>Marketing Strategy and the Marketing Mix (6 of 7)</vt:lpstr>
      <vt:lpstr>Marketing Strategy and the Marketing Mix (7 of 7)</vt:lpstr>
      <vt:lpstr>Learning Objective 5</vt:lpstr>
      <vt:lpstr>Managing the Marketing Effort (1 of 4)</vt:lpstr>
      <vt:lpstr>Managing the Marketing Effort (2 of 4)</vt:lpstr>
      <vt:lpstr>Managing the Marketing Effort (3 of 4)</vt:lpstr>
      <vt:lpstr>Managing the Marketing Effort (4 of 4)</vt:lpstr>
      <vt:lpstr>Measuring and Managing Return on Marketing Investment (1 of 2)</vt:lpstr>
      <vt:lpstr>Measuring and Managing Return on Marketing Investment (2 of 2)</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Eighteenth Edition, Chapter 2, Partnering to Build Customer Engagement, Value, and Relationships</dc:title>
  <dc:subject>Marketing</dc:subject>
  <dc:creator>Kotler</dc:creator>
  <cp:keywords>Marketing</cp:keywords>
  <cp:lastModifiedBy>duygu gur</cp:lastModifiedBy>
  <cp:revision>4969</cp:revision>
  <dcterms:created xsi:type="dcterms:W3CDTF">2014-07-14T20:04:21Z</dcterms:created>
  <dcterms:modified xsi:type="dcterms:W3CDTF">2022-10-27T20:09:42Z</dcterms:modified>
</cp:coreProperties>
</file>