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6" r:id="rId3"/>
    <p:sldId id="267" r:id="rId4"/>
    <p:sldId id="274" r:id="rId5"/>
    <p:sldId id="268" r:id="rId6"/>
    <p:sldId id="275" r:id="rId7"/>
    <p:sldId id="269" r:id="rId8"/>
    <p:sldId id="258" r:id="rId9"/>
    <p:sldId id="257" r:id="rId10"/>
    <p:sldId id="259" r:id="rId11"/>
    <p:sldId id="260" r:id="rId12"/>
    <p:sldId id="261" r:id="rId13"/>
    <p:sldId id="276" r:id="rId14"/>
    <p:sldId id="277" r:id="rId15"/>
    <p:sldId id="278" r:id="rId16"/>
    <p:sldId id="279" r:id="rId17"/>
    <p:sldId id="262" r:id="rId18"/>
    <p:sldId id="263" r:id="rId19"/>
    <p:sldId id="264" r:id="rId20"/>
    <p:sldId id="265" r:id="rId21"/>
    <p:sldId id="270" r:id="rId22"/>
    <p:sldId id="271" r:id="rId23"/>
    <p:sldId id="272" r:id="rId24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19140000">
            <a:off x="817112" y="1730403"/>
            <a:ext cx="5648623" cy="1204306"/>
          </a:xfrm>
        </p:spPr>
        <p:txBody>
          <a:bodyPr bIns="9144"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19140000">
            <a:off x="1212277" y="2470925"/>
            <a:ext cx="6511131" cy="329259"/>
          </a:xfrm>
        </p:spPr>
        <p:txBody>
          <a:bodyPr tIns="9144">
            <a:normAutofit/>
          </a:bodyPr>
          <a:lstStyle>
            <a:lvl1pPr marL="0" indent="0" algn="l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30.10.2025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>
        <p14:reveal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30.10.2025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>
        <p14:reveal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4678362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4678362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30.10.2025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>
        <p14:reveal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30.10.2025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>
        <p14:reveal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819399" y="1726737"/>
            <a:ext cx="5650992" cy="1207509"/>
          </a:xfrm>
        </p:spPr>
        <p:txBody>
          <a:bodyPr bIns="9144" anchor="b"/>
          <a:lstStyle>
            <a:lvl1pPr algn="l">
              <a:defRPr kumimoji="0" lang="en-US" sz="32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19140000">
            <a:off x="1216152" y="2468304"/>
            <a:ext cx="6510528" cy="329184"/>
          </a:xfrm>
        </p:spPr>
        <p:txBody>
          <a:bodyPr anchor="t">
            <a:normAutofit/>
          </a:bodyPr>
          <a:lstStyle>
            <a:lvl1pPr marL="0" indent="0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30.10.2025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>
        <p14:reveal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016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30.10.2025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>
        <p14:reveal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9150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0016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0016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30.10.2025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>
        <p14:reveal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30.10.2025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>
        <p14:reveal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30.10.2025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>
        <p14:reveal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ight Triangle 1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ight Triangle 17"/>
          <p:cNvSpPr/>
          <p:nvPr/>
        </p:nvSpPr>
        <p:spPr>
          <a:xfrm rot="5400000">
            <a:off x="433389" y="-433387"/>
            <a:ext cx="6858000" cy="7724778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784930" y="1576103"/>
            <a:ext cx="5212080" cy="1089427"/>
          </a:xfrm>
        </p:spPr>
        <p:txBody>
          <a:bodyPr bIns="0" anchor="b"/>
          <a:lstStyle>
            <a:lvl1pPr algn="l">
              <a:defRPr kumimoji="0" lang="en-US" sz="2800" b="0" i="0" u="none" strike="noStrike" kern="1200" cap="all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9552" y="2618912"/>
            <a:ext cx="3807779" cy="33246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297954" y="2253385"/>
            <a:ext cx="5794760" cy="623314"/>
          </a:xfrm>
        </p:spPr>
        <p:txBody>
          <a:bodyPr>
            <a:normAutofit/>
          </a:bodyPr>
          <a:lstStyle>
            <a:lvl1pPr marL="0" indent="0">
              <a:buNone/>
              <a:defRPr lang="en-US" sz="1400" b="1" kern="1200" dirty="0" smtClean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30.10.2025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2"/>
            </a:solidFill>
          </a:ln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>
        <p14:reveal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/>
          <p:cNvSpPr>
            <a:spLocks noGrp="1"/>
          </p:cNvSpPr>
          <p:nvPr>
            <p:ph type="pic" sz="quarter" idx="14"/>
          </p:nvPr>
        </p:nvSpPr>
        <p:spPr>
          <a:xfrm>
            <a:off x="2028825" y="0"/>
            <a:ext cx="7115175" cy="6858000"/>
          </a:xfrm>
          <a:custGeom>
            <a:avLst/>
            <a:gdLst>
              <a:gd name="connsiteX0" fmla="*/ 0 w 7104888"/>
              <a:gd name="connsiteY0" fmla="*/ 0 h 6858000"/>
              <a:gd name="connsiteX1" fmla="*/ 7104888 w 7104888"/>
              <a:gd name="connsiteY1" fmla="*/ 0 h 6858000"/>
              <a:gd name="connsiteX2" fmla="*/ 7104888 w 7104888"/>
              <a:gd name="connsiteY2" fmla="*/ 6858000 h 6858000"/>
              <a:gd name="connsiteX3" fmla="*/ 0 w 7104888"/>
              <a:gd name="connsiteY3" fmla="*/ 6858000 h 6858000"/>
              <a:gd name="connsiteX4" fmla="*/ 0 w 7104888"/>
              <a:gd name="connsiteY4" fmla="*/ 0 h 6858000"/>
              <a:gd name="connsiteX0" fmla="*/ 0 w 7104888"/>
              <a:gd name="connsiteY0" fmla="*/ 0 h 6858000"/>
              <a:gd name="connsiteX1" fmla="*/ 5695188 w 7104888"/>
              <a:gd name="connsiteY1" fmla="*/ 0 h 6858000"/>
              <a:gd name="connsiteX2" fmla="*/ 7104888 w 7104888"/>
              <a:gd name="connsiteY2" fmla="*/ 0 h 6858000"/>
              <a:gd name="connsiteX3" fmla="*/ 7104888 w 7104888"/>
              <a:gd name="connsiteY3" fmla="*/ 6858000 h 6858000"/>
              <a:gd name="connsiteX4" fmla="*/ 0 w 7104888"/>
              <a:gd name="connsiteY4" fmla="*/ 6858000 h 6858000"/>
              <a:gd name="connsiteX5" fmla="*/ 0 w 7104888"/>
              <a:gd name="connsiteY5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0287 w 7115175"/>
              <a:gd name="connsiteY4" fmla="*/ 6858000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10287 w 7115175"/>
              <a:gd name="connsiteY5" fmla="*/ 6858000 h 6858000"/>
              <a:gd name="connsiteX6" fmla="*/ 0 w 7115175"/>
              <a:gd name="connsiteY6" fmla="*/ 5048250 h 6858000"/>
              <a:gd name="connsiteX7" fmla="*/ 10287 w 7115175"/>
              <a:gd name="connsiteY7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0 w 7115175"/>
              <a:gd name="connsiteY0" fmla="*/ 504825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115175" h="6858000">
                <a:moveTo>
                  <a:pt x="0" y="5048250"/>
                </a:moveTo>
                <a:lnTo>
                  <a:pt x="5705475" y="0"/>
                </a:lnTo>
                <a:lnTo>
                  <a:pt x="7115175" y="0"/>
                </a:lnTo>
                <a:lnTo>
                  <a:pt x="7115175" y="6858000"/>
                </a:lnTo>
                <a:lnTo>
                  <a:pt x="1533526" y="6848475"/>
                </a:lnTo>
                <a:lnTo>
                  <a:pt x="0" y="50482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</p:spPr>
        <p:txBody>
          <a:bodyPr rIns="182880" anchor="ctr"/>
          <a:lstStyle>
            <a:lvl1pPr algn="r">
              <a:defRPr/>
            </a:lvl1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9" name="Right Triangle 8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0" y="5048250"/>
            <a:ext cx="3571875" cy="1809750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1809750 h 1809750"/>
              <a:gd name="connsiteX1" fmla="*/ 1895475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  <a:gd name="connsiteX0" fmla="*/ 0 w 3571875"/>
              <a:gd name="connsiteY0" fmla="*/ 1809750 h 1809750"/>
              <a:gd name="connsiteX1" fmla="*/ 2038350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71875" h="1809750">
                <a:moveTo>
                  <a:pt x="0" y="1809750"/>
                </a:moveTo>
                <a:lnTo>
                  <a:pt x="2038350" y="0"/>
                </a:lnTo>
                <a:lnTo>
                  <a:pt x="3571875" y="1809750"/>
                </a:lnTo>
                <a:lnTo>
                  <a:pt x="0" y="18097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671197" y="1717501"/>
            <a:ext cx="5486400" cy="867444"/>
          </a:xfrm>
        </p:spPr>
        <p:txBody>
          <a:bodyPr anchor="b"/>
          <a:lstStyle>
            <a:lvl1pPr algn="l">
              <a:defRPr sz="2800" b="0">
                <a:latin typeface="+mj-lt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143479" y="2180529"/>
            <a:ext cx="6096545" cy="740664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30.10.2025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>
        <p14:reveal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2382" y="5050633"/>
            <a:ext cx="3574257" cy="1807368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883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050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812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76450 w 3571875"/>
              <a:gd name="connsiteY2" fmla="*/ 22740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245519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38350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2433637 h 2433637"/>
              <a:gd name="connsiteX1" fmla="*/ 257175 w 3571875"/>
              <a:gd name="connsiteY1" fmla="*/ 0 h 2433637"/>
              <a:gd name="connsiteX2" fmla="*/ 2038350 w 3571875"/>
              <a:gd name="connsiteY2" fmla="*/ 628650 h 2433637"/>
              <a:gd name="connsiteX3" fmla="*/ 3571875 w 3571875"/>
              <a:gd name="connsiteY3" fmla="*/ 2433637 h 2433637"/>
              <a:gd name="connsiteX4" fmla="*/ 0 w 3571875"/>
              <a:gd name="connsiteY4" fmla="*/ 2433637 h 2433637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24051 w 3574257"/>
              <a:gd name="connsiteY2" fmla="*/ 3071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40682 w 3574257"/>
              <a:gd name="connsiteY2" fmla="*/ 450057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57351 w 3574257"/>
              <a:gd name="connsiteY2" fmla="*/ 2309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774032 w 3574257"/>
              <a:gd name="connsiteY2" fmla="*/ 161925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69294 w 3574257"/>
              <a:gd name="connsiteY2" fmla="*/ 2143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819275 w 3574257"/>
              <a:gd name="connsiteY2" fmla="*/ 200026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5494 w 3574257"/>
              <a:gd name="connsiteY2" fmla="*/ 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74257" h="1807368">
                <a:moveTo>
                  <a:pt x="2382" y="1807368"/>
                </a:moveTo>
                <a:lnTo>
                  <a:pt x="0" y="0"/>
                </a:lnTo>
                <a:lnTo>
                  <a:pt x="2045494" y="1"/>
                </a:lnTo>
                <a:lnTo>
                  <a:pt x="3574257" y="1807368"/>
                </a:lnTo>
                <a:lnTo>
                  <a:pt x="2382" y="180736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5051292"/>
            <a:ext cx="9146380" cy="1806709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  <a:gd name="connsiteX0" fmla="*/ 0 w 3352800"/>
              <a:gd name="connsiteY0" fmla="*/ 2002631 h 2002631"/>
              <a:gd name="connsiteX1" fmla="*/ 754045 w 3352800"/>
              <a:gd name="connsiteY1" fmla="*/ 146832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26618 h 526618"/>
              <a:gd name="connsiteX1" fmla="*/ 980611 w 3352800"/>
              <a:gd name="connsiteY1" fmla="*/ 9368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6888 h 526888"/>
              <a:gd name="connsiteX1" fmla="*/ 744735 w 3352800"/>
              <a:gd name="connsiteY1" fmla="*/ 0 h 526888"/>
              <a:gd name="connsiteX2" fmla="*/ 3352800 w 3352800"/>
              <a:gd name="connsiteY2" fmla="*/ 270 h 526888"/>
              <a:gd name="connsiteX3" fmla="*/ 3352800 w 3352800"/>
              <a:gd name="connsiteY3" fmla="*/ 526888 h 526888"/>
              <a:gd name="connsiteX4" fmla="*/ 0 w 3352800"/>
              <a:gd name="connsiteY4" fmla="*/ 526888 h 526888"/>
              <a:gd name="connsiteX0" fmla="*/ 0 w 3352800"/>
              <a:gd name="connsiteY0" fmla="*/ 526618 h 526618"/>
              <a:gd name="connsiteX1" fmla="*/ 811948 w 3352800"/>
              <a:gd name="connsiteY1" fmla="*/ 6092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966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241069 w 3352800"/>
              <a:gd name="connsiteY2" fmla="*/ 94144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313 h 527313"/>
              <a:gd name="connsiteX1" fmla="*/ 900984 w 3352800"/>
              <a:gd name="connsiteY1" fmla="*/ 97774 h 527313"/>
              <a:gd name="connsiteX2" fmla="*/ 3352800 w 3352800"/>
              <a:gd name="connsiteY2" fmla="*/ 0 h 527313"/>
              <a:gd name="connsiteX3" fmla="*/ 3352800 w 3352800"/>
              <a:gd name="connsiteY3" fmla="*/ 527313 h 527313"/>
              <a:gd name="connsiteX4" fmla="*/ 0 w 3352800"/>
              <a:gd name="connsiteY4" fmla="*/ 527313 h 527313"/>
              <a:gd name="connsiteX0" fmla="*/ 0 w 3352800"/>
              <a:gd name="connsiteY0" fmla="*/ 527584 h 527584"/>
              <a:gd name="connsiteX1" fmla="*/ 748227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527584">
                <a:moveTo>
                  <a:pt x="0" y="527584"/>
                </a:moveTo>
                <a:lnTo>
                  <a:pt x="748227" y="0"/>
                </a:lnTo>
                <a:lnTo>
                  <a:pt x="3352800" y="271"/>
                </a:lnTo>
                <a:lnTo>
                  <a:pt x="3352800" y="527584"/>
                </a:lnTo>
                <a:lnTo>
                  <a:pt x="0" y="527584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940" cy="5486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100628"/>
            <a:ext cx="7520940" cy="35798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9140000">
            <a:off x="201168" y="5870448"/>
            <a:ext cx="2176272" cy="2011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A23720DD-5B6D-40BF-8493-A6B52D484E6B}" type="datetimeFigureOut">
              <a:rPr lang="tr-TR" smtClean="0"/>
              <a:t>30.10.2025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17514" y="6285122"/>
            <a:ext cx="47244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spc="200" baseline="0"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01038" y="6170822"/>
            <a:ext cx="502920" cy="502920"/>
          </a:xfrm>
          <a:prstGeom prst="ellipse">
            <a:avLst/>
          </a:prstGeom>
          <a:ln w="19050">
            <a:solidFill>
              <a:srgbClr val="FFFFFF"/>
            </a:solidFill>
          </a:ln>
        </p:spPr>
        <p:txBody>
          <a:bodyPr vert="horz" lIns="9144" tIns="9144" rIns="9144" bIns="9144" rtlCol="0" anchor="ctr">
            <a:normAutofit/>
          </a:bodyPr>
          <a:lstStyle>
            <a:lvl1pPr algn="ctr">
              <a:defRPr sz="1650">
                <a:solidFill>
                  <a:srgbClr val="FFFFFF"/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spd="med">
        <p14:reveal/>
      </p:transition>
    </mc:Choice>
    <mc:Fallback xmlns="">
      <p:transition spd="med">
        <p:fade/>
      </p:transition>
    </mc:Fallback>
  </mc:AlternateContent>
  <p:txStyles>
    <p:titleStyle>
      <a:lvl1pPr algn="l" defTabSz="914400" rtl="0" eaLnBrk="1" latinLnBrk="0" hangingPunct="1">
        <a:spcBef>
          <a:spcPct val="0"/>
        </a:spcBef>
        <a:buNone/>
        <a:defRPr sz="28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800"/>
        </a:spcBef>
        <a:buFont typeface="Arial" pitchFamily="34" charset="0"/>
        <a:buNone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1737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023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6309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8595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3533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5819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792224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 rot="19140000">
            <a:off x="4241487" y="-46421"/>
            <a:ext cx="6511131" cy="329259"/>
          </a:xfrm>
        </p:spPr>
        <p:txBody>
          <a:bodyPr/>
          <a:lstStyle/>
          <a:p>
            <a:r>
              <a:rPr lang="tr-TR" dirty="0" smtClean="0"/>
              <a:t>Arş. Gör. </a:t>
            </a:r>
            <a:r>
              <a:rPr lang="tr-TR" dirty="0" err="1" smtClean="0"/>
              <a:t>PeLİn</a:t>
            </a:r>
            <a:r>
              <a:rPr lang="tr-TR" dirty="0" smtClean="0"/>
              <a:t> ÖZÇELİK</a:t>
            </a:r>
            <a:endParaRPr lang="tr-TR" dirty="0"/>
          </a:p>
        </p:txBody>
      </p:sp>
      <p:sp>
        <p:nvSpPr>
          <p:cNvPr id="4" name="Dikdörtgen 3"/>
          <p:cNvSpPr/>
          <p:nvPr/>
        </p:nvSpPr>
        <p:spPr>
          <a:xfrm rot="19200905">
            <a:off x="-18911" y="832775"/>
            <a:ext cx="5578694" cy="304698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r>
              <a:rPr lang="tr-TR" sz="4800" b="1" cap="none" spc="0" dirty="0" smtClean="0">
                <a:ln/>
                <a:solidFill>
                  <a:schemeClr val="accent3"/>
                </a:solidFill>
                <a:effectLst/>
              </a:rPr>
              <a:t>BAĞIMSIZ TACİR </a:t>
            </a:r>
          </a:p>
          <a:p>
            <a:pPr algn="ctr"/>
            <a:r>
              <a:rPr lang="tr-TR" sz="4800" b="1" cap="none" spc="0" dirty="0" smtClean="0">
                <a:ln/>
                <a:solidFill>
                  <a:schemeClr val="accent3"/>
                </a:solidFill>
                <a:effectLst/>
              </a:rPr>
              <a:t>YARDIMCILARI:</a:t>
            </a:r>
            <a:br>
              <a:rPr lang="tr-TR" sz="4800" b="1" cap="none" spc="0" dirty="0" smtClean="0">
                <a:ln/>
                <a:solidFill>
                  <a:schemeClr val="accent3"/>
                </a:solidFill>
                <a:effectLst/>
              </a:rPr>
            </a:br>
            <a:r>
              <a:rPr lang="tr-TR" sz="4800" b="1" cap="none" spc="0" dirty="0" smtClean="0">
                <a:ln/>
                <a:solidFill>
                  <a:schemeClr val="accent3"/>
                </a:solidFill>
                <a:effectLst/>
              </a:rPr>
              <a:t>SİMSAR, ACENTE,</a:t>
            </a:r>
          </a:p>
          <a:p>
            <a:pPr algn="ctr"/>
            <a:r>
              <a:rPr lang="tr-TR" sz="4800" b="1" dirty="0" smtClean="0">
                <a:ln/>
                <a:solidFill>
                  <a:schemeClr val="accent3"/>
                </a:solidFill>
              </a:rPr>
              <a:t>KOMİSYONCU</a:t>
            </a:r>
            <a:endParaRPr lang="tr-TR" sz="4800" b="1" cap="none" spc="0" dirty="0">
              <a:ln/>
              <a:solidFill>
                <a:schemeClr val="accent3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4480660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>
        <p14:reveal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395536" y="332656"/>
            <a:ext cx="7520940" cy="548640"/>
          </a:xfrm>
        </p:spPr>
        <p:txBody>
          <a:bodyPr/>
          <a:lstStyle/>
          <a:p>
            <a:r>
              <a:rPr lang="tr-TR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itchFamily="34" charset="0"/>
              </a:rPr>
              <a:t>ACENTElik</a:t>
            </a:r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itchFamily="34" charset="0"/>
              </a:rPr>
              <a:t> sözleşmesi ve </a:t>
            </a:r>
            <a:r>
              <a:rPr lang="tr-TR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itchFamily="34" charset="0"/>
              </a:rPr>
              <a:t>taraflarI</a:t>
            </a:r>
            <a:endParaRPr lang="tr-TR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itchFamily="34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95536" y="1100628"/>
            <a:ext cx="8424936" cy="3912548"/>
          </a:xfrm>
        </p:spPr>
        <p:txBody>
          <a:bodyPr>
            <a:normAutofit/>
          </a:bodyPr>
          <a:lstStyle/>
          <a:p>
            <a:pPr algn="just">
              <a:buFont typeface="Wingdings" pitchFamily="2" charset="2"/>
              <a:buChar char="v"/>
            </a:pPr>
            <a:r>
              <a:rPr lang="tr-TR" sz="2400" b="0" dirty="0" smtClean="0">
                <a:latin typeface="Arial Rounded MT Bold" pitchFamily="34" charset="0"/>
              </a:rPr>
              <a:t>Acentelik sözleşmesinin bir </a:t>
            </a:r>
            <a:r>
              <a:rPr lang="tr-TR" sz="2400" b="0" u="sng" dirty="0" smtClean="0">
                <a:latin typeface="Arial Rounded MT Bold" pitchFamily="34" charset="0"/>
              </a:rPr>
              <a:t>sonucu</a:t>
            </a:r>
            <a:r>
              <a:rPr lang="tr-TR" sz="2400" b="0" dirty="0" smtClean="0">
                <a:latin typeface="Arial Rounded MT Bold" pitchFamily="34" charset="0"/>
              </a:rPr>
              <a:t> olarak: Müvekkil tacir, aynı konular için aynı bölge veya yerde başka bir kişiye </a:t>
            </a:r>
            <a:r>
              <a:rPr lang="tr-TR" sz="2400" b="0" u="sng" dirty="0" smtClean="0">
                <a:latin typeface="Arial Rounded MT Bold" pitchFamily="34" charset="0"/>
              </a:rPr>
              <a:t>acentelik veremez</a:t>
            </a:r>
            <a:r>
              <a:rPr lang="tr-TR" sz="2400" b="0" dirty="0" smtClean="0">
                <a:latin typeface="Arial Rounded MT Bold" pitchFamily="34" charset="0"/>
              </a:rPr>
              <a:t>.+ Bu yer ya da bölgede </a:t>
            </a:r>
            <a:r>
              <a:rPr lang="tr-TR" sz="2400" b="0" u="sng" dirty="0" smtClean="0">
                <a:latin typeface="Arial Rounded MT Bold" pitchFamily="34" charset="0"/>
              </a:rPr>
              <a:t>bizzat işlem de yapamaz</a:t>
            </a:r>
            <a:r>
              <a:rPr lang="tr-TR" sz="2400" b="0" dirty="0" smtClean="0">
                <a:latin typeface="Arial Rounded MT Bold" pitchFamily="34" charset="0"/>
              </a:rPr>
              <a:t>.</a:t>
            </a:r>
          </a:p>
          <a:p>
            <a:pPr algn="just">
              <a:buFont typeface="Wingdings" pitchFamily="2" charset="2"/>
              <a:buChar char="v"/>
            </a:pPr>
            <a:r>
              <a:rPr lang="tr-TR" sz="2400" b="0" dirty="0" smtClean="0">
                <a:latin typeface="Arial Rounded MT Bold" pitchFamily="34" charset="0"/>
              </a:rPr>
              <a:t>Acente de faaliyette bulunduğu yer veya bölgede aynı konularda faaliyet gösteren bir başka kişinin acenteliğini </a:t>
            </a:r>
            <a:r>
              <a:rPr lang="tr-TR" sz="2400" b="0" u="sng" dirty="0" smtClean="0">
                <a:latin typeface="Arial Rounded MT Bold" pitchFamily="34" charset="0"/>
              </a:rPr>
              <a:t>yapamaz</a:t>
            </a:r>
            <a:r>
              <a:rPr lang="tr-TR" sz="2400" b="0" dirty="0" smtClean="0">
                <a:latin typeface="Arial Rounded MT Bold" pitchFamily="34" charset="0"/>
              </a:rPr>
              <a:t>.</a:t>
            </a:r>
          </a:p>
          <a:p>
            <a:pPr algn="just">
              <a:buFont typeface="Wingdings" pitchFamily="2" charset="2"/>
              <a:buChar char="v"/>
            </a:pPr>
            <a:r>
              <a:rPr lang="tr-TR" sz="2400" b="0" dirty="0" smtClean="0">
                <a:latin typeface="Arial Rounded MT Bold" pitchFamily="34" charset="0"/>
              </a:rPr>
              <a:t>Soru: Aksi sözleşmede kararlaştırılabilir mi?</a:t>
            </a:r>
            <a:endParaRPr lang="tr-TR" sz="2400" b="0" dirty="0">
              <a:latin typeface="Arial Rounded MT Bol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208306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>
        <p14:reveal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395536" y="332656"/>
            <a:ext cx="7520940" cy="548640"/>
          </a:xfrm>
        </p:spPr>
        <p:txBody>
          <a:bodyPr/>
          <a:lstStyle/>
          <a:p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itchFamily="34" charset="0"/>
              </a:rPr>
              <a:t>ACENTE: ücret </a:t>
            </a:r>
            <a:r>
              <a:rPr lang="tr-TR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itchFamily="34" charset="0"/>
              </a:rPr>
              <a:t>hakkI</a:t>
            </a:r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itchFamily="34" charset="0"/>
              </a:rPr>
              <a:t> </a:t>
            </a:r>
            <a:endParaRPr lang="tr-TR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itchFamily="34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95536" y="980728"/>
            <a:ext cx="8424936" cy="4464496"/>
          </a:xfrm>
        </p:spPr>
        <p:txBody>
          <a:bodyPr>
            <a:normAutofit/>
          </a:bodyPr>
          <a:lstStyle/>
          <a:p>
            <a:pPr algn="just">
              <a:buFont typeface="Wingdings" pitchFamily="2" charset="2"/>
              <a:buChar char="v"/>
            </a:pPr>
            <a:r>
              <a:rPr lang="tr-TR" sz="2400" b="0" dirty="0" smtClean="0">
                <a:latin typeface="Arial Rounded MT Bold" pitchFamily="34" charset="0"/>
              </a:rPr>
              <a:t>Acente, bir ücret karşılığında faaliyetlerini yerine getirir. Miktar serbestçe kararlaştırılabilir.</a:t>
            </a:r>
          </a:p>
          <a:p>
            <a:pPr algn="just">
              <a:buFont typeface="Wingdings" pitchFamily="2" charset="2"/>
              <a:buChar char="v"/>
            </a:pPr>
            <a:r>
              <a:rPr lang="tr-TR" sz="2400" b="0" dirty="0" smtClean="0">
                <a:latin typeface="Arial Rounded MT Bold" pitchFamily="34" charset="0"/>
              </a:rPr>
              <a:t>Soru: Ücret kararlaştırılmamışsa ne olur?</a:t>
            </a:r>
          </a:p>
          <a:p>
            <a:pPr algn="just">
              <a:buFont typeface="Wingdings" pitchFamily="2" charset="2"/>
              <a:buChar char="v"/>
            </a:pPr>
            <a:r>
              <a:rPr lang="tr-TR" sz="2400" b="0" dirty="0" smtClean="0">
                <a:latin typeface="Arial Rounded MT Bold" pitchFamily="34" charset="0"/>
              </a:rPr>
              <a:t>Ücret:</a:t>
            </a:r>
          </a:p>
          <a:p>
            <a:pPr algn="just">
              <a:buFont typeface="Wingdings" pitchFamily="2" charset="2"/>
              <a:buChar char="v"/>
            </a:pPr>
            <a:endParaRPr lang="tr-TR" sz="2400" b="0" dirty="0">
              <a:latin typeface="Arial Rounded MT Bold" pitchFamily="34" charset="0"/>
            </a:endParaRPr>
          </a:p>
          <a:p>
            <a:pPr algn="just">
              <a:buFont typeface="Wingdings" pitchFamily="2" charset="2"/>
              <a:buChar char="v"/>
            </a:pPr>
            <a:endParaRPr lang="tr-TR" sz="2400" b="0" dirty="0" smtClean="0">
              <a:latin typeface="Arial Rounded MT Bold" pitchFamily="34" charset="0"/>
            </a:endParaRPr>
          </a:p>
          <a:p>
            <a:pPr algn="just">
              <a:buFont typeface="Wingdings" pitchFamily="2" charset="2"/>
              <a:buChar char="v"/>
            </a:pPr>
            <a:endParaRPr lang="tr-TR" sz="2400" b="0" dirty="0">
              <a:latin typeface="Arial Rounded MT Bold" pitchFamily="34" charset="0"/>
            </a:endParaRPr>
          </a:p>
          <a:p>
            <a:pPr algn="just">
              <a:buFont typeface="Wingdings" pitchFamily="2" charset="2"/>
              <a:buChar char="v"/>
            </a:pPr>
            <a:endParaRPr lang="tr-TR" sz="2400" b="0" dirty="0" smtClean="0">
              <a:latin typeface="Arial Rounded MT Bold" pitchFamily="34" charset="0"/>
            </a:endParaRPr>
          </a:p>
          <a:p>
            <a:pPr algn="just">
              <a:buFont typeface="Wingdings" pitchFamily="2" charset="2"/>
              <a:buChar char="v"/>
            </a:pPr>
            <a:r>
              <a:rPr lang="tr-TR" sz="2400" b="0" dirty="0" smtClean="0">
                <a:latin typeface="Arial Rounded MT Bold" pitchFamily="34" charset="0"/>
              </a:rPr>
              <a:t>Acente, sadece olağanüstü masrafları isteyebilir.</a:t>
            </a:r>
          </a:p>
          <a:p>
            <a:pPr algn="just">
              <a:buFont typeface="Wingdings" pitchFamily="2" charset="2"/>
              <a:buChar char="v"/>
            </a:pPr>
            <a:endParaRPr lang="tr-TR" sz="2400" b="0" dirty="0">
              <a:latin typeface="Arial Rounded MT Bold" pitchFamily="34" charset="0"/>
            </a:endParaRPr>
          </a:p>
        </p:txBody>
      </p:sp>
      <p:sp>
        <p:nvSpPr>
          <p:cNvPr id="4" name="Oval 3"/>
          <p:cNvSpPr/>
          <p:nvPr/>
        </p:nvSpPr>
        <p:spPr>
          <a:xfrm>
            <a:off x="1771773" y="2299615"/>
            <a:ext cx="2248418" cy="115212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2400" b="1" dirty="0" smtClean="0"/>
              <a:t>ÜCRETİN DODUĞU ANDAN</a:t>
            </a:r>
            <a:endParaRPr lang="tr-TR" sz="2400" b="1" dirty="0"/>
          </a:p>
        </p:txBody>
      </p:sp>
      <p:sp>
        <p:nvSpPr>
          <p:cNvPr id="5" name="Oval 4"/>
          <p:cNvSpPr/>
          <p:nvPr/>
        </p:nvSpPr>
        <p:spPr>
          <a:xfrm>
            <a:off x="4234618" y="2299615"/>
            <a:ext cx="2353606" cy="128169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2000" b="1" dirty="0" smtClean="0"/>
              <a:t>SÖZLEŞMENİN SONA ERDİĞİ TARİH</a:t>
            </a:r>
            <a:endParaRPr lang="tr-TR" sz="2000" b="1" dirty="0"/>
          </a:p>
        </p:txBody>
      </p:sp>
      <p:sp>
        <p:nvSpPr>
          <p:cNvPr id="7" name="Metin kutusu 6"/>
          <p:cNvSpPr txBox="1"/>
          <p:nvPr/>
        </p:nvSpPr>
        <p:spPr>
          <a:xfrm>
            <a:off x="2411760" y="4077072"/>
            <a:ext cx="7920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tr-TR" dirty="0"/>
          </a:p>
        </p:txBody>
      </p:sp>
      <p:sp>
        <p:nvSpPr>
          <p:cNvPr id="8" name="Aşağı Ok 7"/>
          <p:cNvSpPr/>
          <p:nvPr/>
        </p:nvSpPr>
        <p:spPr>
          <a:xfrm>
            <a:off x="5233125" y="3573016"/>
            <a:ext cx="648072" cy="57606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9" name="Aşağı Ok 8"/>
          <p:cNvSpPr/>
          <p:nvPr/>
        </p:nvSpPr>
        <p:spPr>
          <a:xfrm>
            <a:off x="2571946" y="3451743"/>
            <a:ext cx="648072" cy="57606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1" name="Katlanmış Nesne 10"/>
          <p:cNvSpPr/>
          <p:nvPr/>
        </p:nvSpPr>
        <p:spPr>
          <a:xfrm>
            <a:off x="1963657" y="4077072"/>
            <a:ext cx="1584176" cy="576064"/>
          </a:xfrm>
          <a:prstGeom prst="foldedCorne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2400" b="1" dirty="0" smtClean="0"/>
              <a:t>3 AY </a:t>
            </a:r>
          </a:p>
          <a:p>
            <a:pPr algn="ctr"/>
            <a:r>
              <a:rPr lang="tr-TR" b="1" dirty="0" smtClean="0"/>
              <a:t>İÇERİSİİNDE</a:t>
            </a:r>
            <a:endParaRPr lang="tr-TR" b="1" dirty="0"/>
          </a:p>
        </p:txBody>
      </p:sp>
      <p:sp>
        <p:nvSpPr>
          <p:cNvPr id="12" name="Katlanmış Nesne 11"/>
          <p:cNvSpPr/>
          <p:nvPr/>
        </p:nvSpPr>
        <p:spPr>
          <a:xfrm>
            <a:off x="4603055" y="4149080"/>
            <a:ext cx="1908212" cy="504056"/>
          </a:xfrm>
          <a:prstGeom prst="foldedCorne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2400" b="1" dirty="0" smtClean="0"/>
              <a:t>HER HALDE</a:t>
            </a:r>
            <a:endParaRPr lang="tr-TR" sz="2400" b="1" dirty="0"/>
          </a:p>
        </p:txBody>
      </p:sp>
    </p:spTree>
    <p:extLst>
      <p:ext uri="{BB962C8B-B14F-4D97-AF65-F5344CB8AC3E}">
        <p14:creationId xmlns:p14="http://schemas.microsoft.com/office/powerpoint/2010/main" val="38971647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>
        <p14:reveal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395536" y="332656"/>
            <a:ext cx="8280920" cy="548640"/>
          </a:xfrm>
        </p:spPr>
        <p:txBody>
          <a:bodyPr/>
          <a:lstStyle/>
          <a:p>
            <a:r>
              <a:rPr lang="tr-TR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itchFamily="34" charset="0"/>
              </a:rPr>
              <a:t>ACENTElİk</a:t>
            </a:r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itchFamily="34" charset="0"/>
              </a:rPr>
              <a:t> </a:t>
            </a:r>
            <a:r>
              <a:rPr lang="tr-TR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itchFamily="34" charset="0"/>
              </a:rPr>
              <a:t>sözleşmesİ</a:t>
            </a:r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itchFamily="34" charset="0"/>
              </a:rPr>
              <a:t>: TEMSİL YETKİSİ</a:t>
            </a:r>
            <a:endParaRPr lang="tr-TR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itchFamily="34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95536" y="1100628"/>
            <a:ext cx="8424936" cy="3912548"/>
          </a:xfrm>
        </p:spPr>
        <p:txBody>
          <a:bodyPr>
            <a:normAutofit lnSpcReduction="10000"/>
          </a:bodyPr>
          <a:lstStyle/>
          <a:p>
            <a:pPr algn="just">
              <a:buFont typeface="Wingdings" pitchFamily="2" charset="2"/>
              <a:buChar char="v"/>
            </a:pPr>
            <a:r>
              <a:rPr lang="tr-TR" sz="2400" b="0" dirty="0" smtClean="0">
                <a:latin typeface="Arial Rounded MT Bold" pitchFamily="34" charset="0"/>
              </a:rPr>
              <a:t>Acente, sözleşmedeki ihtilaf halinde, müvekkil tacir adına </a:t>
            </a:r>
            <a:r>
              <a:rPr lang="tr-TR" sz="2400" b="0" u="sng" dirty="0" smtClean="0">
                <a:latin typeface="Arial Rounded MT Bold" pitchFamily="34" charset="0"/>
              </a:rPr>
              <a:t>ihtar, ihbar, protesto</a:t>
            </a:r>
            <a:r>
              <a:rPr lang="tr-TR" sz="2400" b="0" dirty="0" smtClean="0">
                <a:latin typeface="Arial Rounded MT Bold" pitchFamily="34" charset="0"/>
              </a:rPr>
              <a:t> gibi hakkı koruyucu beyanlarda bulunabilir.</a:t>
            </a:r>
          </a:p>
          <a:p>
            <a:pPr algn="just">
              <a:buFont typeface="Wingdings" pitchFamily="2" charset="2"/>
              <a:buChar char="v"/>
            </a:pPr>
            <a:r>
              <a:rPr lang="tr-TR" sz="2400" b="0" dirty="0" smtClean="0">
                <a:latin typeface="Arial Rounded MT Bold" pitchFamily="34" charset="0"/>
              </a:rPr>
              <a:t>Bu konulardaki ihtilaflarda müvekkil taciri </a:t>
            </a:r>
            <a:r>
              <a:rPr lang="tr-TR" sz="2400" b="0" u="sng" dirty="0" smtClean="0">
                <a:latin typeface="Arial Rounded MT Bold" pitchFamily="34" charset="0"/>
              </a:rPr>
              <a:t>mahkemede temsil </a:t>
            </a:r>
            <a:r>
              <a:rPr lang="tr-TR" sz="2400" b="0" dirty="0" smtClean="0">
                <a:latin typeface="Arial Rounded MT Bold" pitchFamily="34" charset="0"/>
              </a:rPr>
              <a:t>edebilir. Anca açılan davalardaki karar acenteye uygulanmaz.</a:t>
            </a:r>
          </a:p>
          <a:p>
            <a:pPr algn="just">
              <a:buFont typeface="Wingdings" pitchFamily="2" charset="2"/>
              <a:buChar char="v"/>
            </a:pPr>
            <a:r>
              <a:rPr lang="tr-TR" sz="2400" b="0" dirty="0" smtClean="0">
                <a:latin typeface="Arial Rounded MT Bold" pitchFamily="34" charset="0"/>
              </a:rPr>
              <a:t>Temsil yetkisi sınırlandırılabilir. Üçüncü kişilere karşı ileri sürülebilir mi?</a:t>
            </a:r>
          </a:p>
          <a:p>
            <a:pPr algn="just">
              <a:buFont typeface="Wingdings" pitchFamily="2" charset="2"/>
              <a:buChar char="v"/>
            </a:pPr>
            <a:r>
              <a:rPr lang="tr-TR" sz="2400" b="0" dirty="0" smtClean="0">
                <a:latin typeface="Arial Rounded MT Bold" pitchFamily="34" charset="0"/>
              </a:rPr>
              <a:t>Acentenin yetki olmadan ya da yetkiyi aşarak sözleşme yapması durumunda ne olur?</a:t>
            </a:r>
            <a:endParaRPr lang="tr-TR" sz="2400" b="0" dirty="0">
              <a:latin typeface="Arial Rounded MT Bol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951421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>
        <p14:reveal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395536" y="332656"/>
            <a:ext cx="8280920" cy="548640"/>
          </a:xfrm>
        </p:spPr>
        <p:txBody>
          <a:bodyPr/>
          <a:lstStyle/>
          <a:p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itchFamily="34" charset="0"/>
              </a:rPr>
              <a:t>ACENTE: ÖZET-UNSURLARI</a:t>
            </a:r>
            <a:endParaRPr lang="tr-TR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itchFamily="34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51520" y="980728"/>
            <a:ext cx="8424936" cy="4128572"/>
          </a:xfrm>
        </p:spPr>
        <p:txBody>
          <a:bodyPr>
            <a:normAutofit fontScale="92500" lnSpcReduction="10000"/>
          </a:bodyPr>
          <a:lstStyle/>
          <a:p>
            <a:pPr algn="just">
              <a:buFont typeface="Wingdings" pitchFamily="2" charset="2"/>
              <a:buChar char="v"/>
            </a:pPr>
            <a:r>
              <a:rPr lang="tr-TR" sz="2400" b="0" u="sng" dirty="0">
                <a:latin typeface="Arial Rounded MT Bold" pitchFamily="34" charset="0"/>
              </a:rPr>
              <a:t>Unsurları</a:t>
            </a:r>
            <a:r>
              <a:rPr lang="tr-TR" sz="2400" b="0" dirty="0">
                <a:latin typeface="Arial Rounded MT Bold" pitchFamily="34" charset="0"/>
              </a:rPr>
              <a:t>:</a:t>
            </a:r>
          </a:p>
          <a:p>
            <a:pPr algn="just">
              <a:buFont typeface="Wingdings" pitchFamily="2" charset="2"/>
              <a:buChar char="v"/>
            </a:pPr>
            <a:r>
              <a:rPr lang="tr-TR" sz="2400" b="0" dirty="0">
                <a:latin typeface="Arial Rounded MT Bold" pitchFamily="34" charset="0"/>
              </a:rPr>
              <a:t>Tacirin bağımsız yardımcısıdır.</a:t>
            </a:r>
          </a:p>
          <a:p>
            <a:pPr algn="just">
              <a:buFont typeface="Wingdings" pitchFamily="2" charset="2"/>
              <a:buChar char="v"/>
            </a:pPr>
            <a:r>
              <a:rPr lang="tr-TR" sz="2400" b="0" dirty="0">
                <a:latin typeface="Arial Rounded MT Bold" pitchFamily="34" charset="0"/>
              </a:rPr>
              <a:t>Ticari bir işletmeyi ilgilendiren sözleşmelere aracılık eder veya bu sözleşmeleri tacir adına yapar.</a:t>
            </a:r>
          </a:p>
          <a:p>
            <a:pPr algn="just">
              <a:buFont typeface="Wingdings" pitchFamily="2" charset="2"/>
              <a:buChar char="v"/>
            </a:pPr>
            <a:r>
              <a:rPr lang="tr-TR" sz="2400" b="0" dirty="0">
                <a:latin typeface="Arial Rounded MT Bold" pitchFamily="34" charset="0"/>
              </a:rPr>
              <a:t>Sözleşmeleri müvekkili tacir ad ve hesabına yapar, doğrudan temsil yetkisi vardır.</a:t>
            </a:r>
          </a:p>
          <a:p>
            <a:pPr algn="just">
              <a:buFont typeface="Wingdings" pitchFamily="2" charset="2"/>
              <a:buChar char="v"/>
            </a:pPr>
            <a:r>
              <a:rPr lang="tr-TR" sz="2400" b="0" dirty="0">
                <a:latin typeface="Arial Rounded MT Bold" pitchFamily="34" charset="0"/>
              </a:rPr>
              <a:t>Acente ile tacir arasındaki ilişki devamlıdır.</a:t>
            </a:r>
          </a:p>
          <a:p>
            <a:pPr algn="just">
              <a:buFont typeface="Wingdings" pitchFamily="2" charset="2"/>
              <a:buChar char="v"/>
            </a:pPr>
            <a:r>
              <a:rPr lang="tr-TR" sz="2400" b="0" dirty="0">
                <a:latin typeface="Arial Rounded MT Bold" pitchFamily="34" charset="0"/>
              </a:rPr>
              <a:t>Tellaldan farklı olarak acente kendisine yazılı olarak yetki verilmesi halinde tacir ad ve hesabına sözleşme yapabilir.</a:t>
            </a:r>
          </a:p>
          <a:p>
            <a:pPr algn="just">
              <a:buFont typeface="Wingdings" pitchFamily="2" charset="2"/>
              <a:buChar char="v"/>
            </a:pPr>
            <a:r>
              <a:rPr lang="tr-TR" sz="2400" b="0" dirty="0">
                <a:latin typeface="Arial Rounded MT Bold" pitchFamily="34" charset="0"/>
              </a:rPr>
              <a:t>Acente aracılık veya sözleşme yapma faaliyetini meslek edinmiştir</a:t>
            </a:r>
            <a:r>
              <a:rPr lang="tr-TR" sz="2400" b="0" dirty="0" smtClean="0">
                <a:latin typeface="Arial Rounded MT Bold" pitchFamily="34" charset="0"/>
              </a:rPr>
              <a:t>.</a:t>
            </a:r>
            <a:endParaRPr lang="tr-TR" sz="2400" b="0" dirty="0">
              <a:latin typeface="Arial Rounded MT Bol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392810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>
        <p14:reveal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395536" y="332656"/>
            <a:ext cx="8280920" cy="548640"/>
          </a:xfrm>
        </p:spPr>
        <p:txBody>
          <a:bodyPr/>
          <a:lstStyle/>
          <a:p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itchFamily="34" charset="0"/>
              </a:rPr>
              <a:t>ACENTE: ÖZET- TEMSİL YETKİSİ</a:t>
            </a:r>
            <a:endParaRPr lang="tr-TR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itchFamily="34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51520" y="980728"/>
            <a:ext cx="8424936" cy="4128572"/>
          </a:xfrm>
        </p:spPr>
        <p:txBody>
          <a:bodyPr>
            <a:normAutofit fontScale="92500" lnSpcReduction="10000"/>
          </a:bodyPr>
          <a:lstStyle/>
          <a:p>
            <a:pPr algn="just">
              <a:buFont typeface="Wingdings" pitchFamily="2" charset="2"/>
              <a:buChar char="v"/>
            </a:pPr>
            <a:r>
              <a:rPr lang="tr-TR" sz="2400" b="0" dirty="0">
                <a:latin typeface="Arial Rounded MT Bold" pitchFamily="34" charset="0"/>
              </a:rPr>
              <a:t>Müvekkil adına sözleşme yapma: Acentenin </a:t>
            </a:r>
            <a:r>
              <a:rPr lang="tr-TR" sz="2400" b="0" u="sng" dirty="0">
                <a:latin typeface="Arial Rounded MT Bold" pitchFamily="34" charset="0"/>
              </a:rPr>
              <a:t>yazılı olarak yetkilendirilmişse </a:t>
            </a:r>
            <a:r>
              <a:rPr lang="tr-TR" sz="2400" b="0" dirty="0">
                <a:latin typeface="Arial Rounded MT Bold" pitchFamily="34" charset="0"/>
              </a:rPr>
              <a:t>tacir adına sözleşme yapma yetkisi vardır. Yetki belgesinin acente tarafından tescil ve ilan ettirilmesi de gerekir (TTK m. 107.2).</a:t>
            </a:r>
          </a:p>
          <a:p>
            <a:pPr algn="just">
              <a:buFont typeface="Wingdings" pitchFamily="2" charset="2"/>
              <a:buChar char="v"/>
            </a:pPr>
            <a:r>
              <a:rPr lang="tr-TR" sz="2400" b="0" dirty="0">
                <a:latin typeface="Arial Rounded MT Bold" pitchFamily="34" charset="0"/>
              </a:rPr>
              <a:t>Hakkı koruyan beyanları müvekkil adına yapma ve kabul etme: Faaliyet konusuyla ilgili olarak her türlü ihtar, ihbar ve protestoyu yapmaya ve bunları kabule yetkilidir (TTK m. 105.1).</a:t>
            </a:r>
          </a:p>
          <a:p>
            <a:pPr algn="just">
              <a:buFont typeface="Wingdings" pitchFamily="2" charset="2"/>
              <a:buChar char="v"/>
            </a:pPr>
            <a:r>
              <a:rPr lang="tr-TR" sz="2400" b="0" dirty="0">
                <a:latin typeface="Arial Rounded MT Bold" pitchFamily="34" charset="0"/>
              </a:rPr>
              <a:t>Bedeli kabzetme ve malları teslim alma (TTK m. 106).</a:t>
            </a:r>
          </a:p>
          <a:p>
            <a:pPr algn="just">
              <a:buFont typeface="Wingdings" pitchFamily="2" charset="2"/>
              <a:buChar char="v"/>
            </a:pPr>
            <a:r>
              <a:rPr lang="tr-TR" sz="2400" b="0" dirty="0">
                <a:latin typeface="Arial Rounded MT Bold" pitchFamily="34" charset="0"/>
              </a:rPr>
              <a:t>Müvekkilini mahkemede temsil etme: Aracılık ettiği bir sözleşme dolayısıyla davacı veya davalı olabilir, bir başka ifadeyle aktif ve pasif dava ehliyeti vardır (TTK m. 105.2).</a:t>
            </a:r>
          </a:p>
        </p:txBody>
      </p:sp>
    </p:spTree>
    <p:extLst>
      <p:ext uri="{BB962C8B-B14F-4D97-AF65-F5344CB8AC3E}">
        <p14:creationId xmlns:p14="http://schemas.microsoft.com/office/powerpoint/2010/main" val="18030845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>
        <p14:reveal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395536" y="332656"/>
            <a:ext cx="8280920" cy="548640"/>
          </a:xfrm>
        </p:spPr>
        <p:txBody>
          <a:bodyPr/>
          <a:lstStyle/>
          <a:p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itchFamily="34" charset="0"/>
              </a:rPr>
              <a:t>ACENTE: ÖZET-  HAKLARI</a:t>
            </a:r>
            <a:endParaRPr lang="tr-TR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itchFamily="34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51520" y="1052736"/>
            <a:ext cx="8424936" cy="4128572"/>
          </a:xfrm>
        </p:spPr>
        <p:txBody>
          <a:bodyPr>
            <a:normAutofit/>
          </a:bodyPr>
          <a:lstStyle/>
          <a:p>
            <a:pPr algn="just">
              <a:buFont typeface="Wingdings" pitchFamily="2" charset="2"/>
              <a:buChar char="v"/>
            </a:pPr>
            <a:r>
              <a:rPr lang="tr-TR" sz="3200" b="0" dirty="0">
                <a:latin typeface="Arial Rounded MT Bold" pitchFamily="34" charset="0"/>
              </a:rPr>
              <a:t>Ücret talep etme hakkı (TTK m. 113, 114)</a:t>
            </a:r>
          </a:p>
          <a:p>
            <a:pPr algn="just">
              <a:buFont typeface="Wingdings" pitchFamily="2" charset="2"/>
              <a:buChar char="v"/>
            </a:pPr>
            <a:r>
              <a:rPr lang="tr-TR" sz="3200" b="0" dirty="0">
                <a:latin typeface="Arial Rounded MT Bold" pitchFamily="34" charset="0"/>
              </a:rPr>
              <a:t>Bilgi verilmesini isteme (TTK m. 116.2)</a:t>
            </a:r>
          </a:p>
          <a:p>
            <a:pPr algn="just">
              <a:buFont typeface="Wingdings" pitchFamily="2" charset="2"/>
              <a:buChar char="v"/>
            </a:pPr>
            <a:r>
              <a:rPr lang="tr-TR" sz="3200" b="0" dirty="0">
                <a:latin typeface="Arial Rounded MT Bold" pitchFamily="34" charset="0"/>
              </a:rPr>
              <a:t>Olağanüstü masrafların ödenmesini isteme (TTK m. 117, 118)</a:t>
            </a:r>
          </a:p>
          <a:p>
            <a:pPr algn="just">
              <a:buFont typeface="Wingdings" pitchFamily="2" charset="2"/>
              <a:buChar char="v"/>
            </a:pPr>
            <a:r>
              <a:rPr lang="tr-TR" sz="3200" b="0" dirty="0">
                <a:latin typeface="Arial Rounded MT Bold" pitchFamily="34" charset="0"/>
              </a:rPr>
              <a:t>Hapis hakkı (TTK m. 119)</a:t>
            </a:r>
          </a:p>
        </p:txBody>
      </p:sp>
    </p:spTree>
    <p:extLst>
      <p:ext uri="{BB962C8B-B14F-4D97-AF65-F5344CB8AC3E}">
        <p14:creationId xmlns:p14="http://schemas.microsoft.com/office/powerpoint/2010/main" val="12010676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>
        <p14:reveal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395536" y="332656"/>
            <a:ext cx="8280920" cy="548640"/>
          </a:xfrm>
        </p:spPr>
        <p:txBody>
          <a:bodyPr/>
          <a:lstStyle/>
          <a:p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itchFamily="34" charset="0"/>
              </a:rPr>
              <a:t>ACENTE: ÖZET-  BORÇLARI</a:t>
            </a:r>
            <a:endParaRPr lang="tr-TR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itchFamily="34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51520" y="1052736"/>
            <a:ext cx="8424936" cy="4128572"/>
          </a:xfrm>
        </p:spPr>
        <p:txBody>
          <a:bodyPr>
            <a:normAutofit fontScale="92500" lnSpcReduction="20000"/>
          </a:bodyPr>
          <a:lstStyle/>
          <a:p>
            <a:pPr algn="just">
              <a:buFont typeface="Wingdings" pitchFamily="2" charset="2"/>
              <a:buChar char="v"/>
            </a:pPr>
            <a:r>
              <a:rPr lang="tr-TR" sz="3200" b="0" dirty="0">
                <a:latin typeface="Arial Rounded MT Bold" pitchFamily="34" charset="0"/>
              </a:rPr>
              <a:t>Müvekkilin işlerini görme, menfaatlerini koruma (TTK m. 109)</a:t>
            </a:r>
          </a:p>
          <a:p>
            <a:pPr algn="just">
              <a:buFont typeface="Wingdings" pitchFamily="2" charset="2"/>
              <a:buChar char="v"/>
            </a:pPr>
            <a:r>
              <a:rPr lang="tr-TR" sz="3200" b="0" dirty="0">
                <a:latin typeface="Arial Rounded MT Bold" pitchFamily="34" charset="0"/>
              </a:rPr>
              <a:t>Bilgi verme (TTK m. 110)</a:t>
            </a:r>
          </a:p>
          <a:p>
            <a:pPr algn="just">
              <a:buFont typeface="Wingdings" pitchFamily="2" charset="2"/>
              <a:buChar char="v"/>
            </a:pPr>
            <a:r>
              <a:rPr lang="tr-TR" sz="3200" b="0" dirty="0">
                <a:latin typeface="Arial Rounded MT Bold" pitchFamily="34" charset="0"/>
              </a:rPr>
              <a:t>Verilen talimata uygun hareket etme (TTK m.110.2)</a:t>
            </a:r>
          </a:p>
          <a:p>
            <a:pPr algn="just">
              <a:buFont typeface="Wingdings" pitchFamily="2" charset="2"/>
              <a:buChar char="v"/>
            </a:pPr>
            <a:r>
              <a:rPr lang="tr-TR" sz="3200" b="0" dirty="0">
                <a:latin typeface="Arial Rounded MT Bold" pitchFamily="34" charset="0"/>
              </a:rPr>
              <a:t>Önleyici tedbirler alma (TTK m. 111.1)</a:t>
            </a:r>
          </a:p>
          <a:p>
            <a:pPr algn="just">
              <a:buFont typeface="Wingdings" pitchFamily="2" charset="2"/>
              <a:buChar char="v"/>
            </a:pPr>
            <a:r>
              <a:rPr lang="tr-TR" sz="3200" b="0" dirty="0">
                <a:latin typeface="Arial Rounded MT Bold" pitchFamily="34" charset="0"/>
              </a:rPr>
              <a:t>Müvekkile ait parayı zamanında ödeme (TTK m. 112)</a:t>
            </a:r>
          </a:p>
          <a:p>
            <a:pPr algn="just">
              <a:buFont typeface="Wingdings" pitchFamily="2" charset="2"/>
              <a:buChar char="v"/>
            </a:pPr>
            <a:r>
              <a:rPr lang="tr-TR" sz="3200" b="0" dirty="0">
                <a:latin typeface="Arial Rounded MT Bold" pitchFamily="34" charset="0"/>
              </a:rPr>
              <a:t>Rekabet yapmama (TTK m. 104)</a:t>
            </a:r>
          </a:p>
        </p:txBody>
      </p:sp>
    </p:spTree>
    <p:extLst>
      <p:ext uri="{BB962C8B-B14F-4D97-AF65-F5344CB8AC3E}">
        <p14:creationId xmlns:p14="http://schemas.microsoft.com/office/powerpoint/2010/main" val="20337153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>
        <p14:reveal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395536" y="332656"/>
            <a:ext cx="8280920" cy="548640"/>
          </a:xfrm>
        </p:spPr>
        <p:txBody>
          <a:bodyPr/>
          <a:lstStyle/>
          <a:p>
            <a:r>
              <a:rPr lang="tr-TR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itchFamily="34" charset="0"/>
              </a:rPr>
              <a:t>ACENTElİk</a:t>
            </a:r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itchFamily="34" charset="0"/>
              </a:rPr>
              <a:t> </a:t>
            </a:r>
            <a:r>
              <a:rPr lang="tr-TR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itchFamily="34" charset="0"/>
              </a:rPr>
              <a:t>sözleşmesİ</a:t>
            </a:r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itchFamily="34" charset="0"/>
              </a:rPr>
              <a:t>: SONA ERME</a:t>
            </a:r>
            <a:endParaRPr lang="tr-TR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itchFamily="34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95536" y="1100628"/>
            <a:ext cx="8424936" cy="3912548"/>
          </a:xfrm>
        </p:spPr>
        <p:txBody>
          <a:bodyPr>
            <a:normAutofit/>
          </a:bodyPr>
          <a:lstStyle/>
          <a:p>
            <a:pPr algn="just">
              <a:buFont typeface="Wingdings" pitchFamily="2" charset="2"/>
              <a:buChar char="v"/>
            </a:pPr>
            <a:r>
              <a:rPr lang="tr-TR" sz="2400" b="0" dirty="0" smtClean="0">
                <a:latin typeface="Arial Rounded MT Bold" pitchFamily="34" charset="0"/>
              </a:rPr>
              <a:t>Acentelik sözleşmesi aşağıdaki sebeplerin gerçekleşmesi ile sona erer:</a:t>
            </a:r>
          </a:p>
          <a:p>
            <a:pPr algn="just">
              <a:buFont typeface="Wingdings" pitchFamily="2" charset="2"/>
              <a:buChar char="v"/>
            </a:pPr>
            <a:endParaRPr lang="tr-TR" sz="2400" b="0" dirty="0">
              <a:latin typeface="Arial Rounded MT Bold" pitchFamily="34" charset="0"/>
            </a:endParaRPr>
          </a:p>
        </p:txBody>
      </p:sp>
      <p:sp>
        <p:nvSpPr>
          <p:cNvPr id="4" name="Şeritli Sağ Ok 3"/>
          <p:cNvSpPr/>
          <p:nvPr/>
        </p:nvSpPr>
        <p:spPr>
          <a:xfrm>
            <a:off x="539552" y="1772816"/>
            <a:ext cx="5112568" cy="936104"/>
          </a:xfrm>
          <a:prstGeom prst="strip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b="1" dirty="0" smtClean="0"/>
              <a:t>SÜRENİN DOLMASI</a:t>
            </a:r>
            <a:endParaRPr lang="tr-TR" b="1" dirty="0"/>
          </a:p>
        </p:txBody>
      </p:sp>
      <p:sp>
        <p:nvSpPr>
          <p:cNvPr id="5" name="Şeritli Sağ Ok 4"/>
          <p:cNvSpPr/>
          <p:nvPr/>
        </p:nvSpPr>
        <p:spPr>
          <a:xfrm>
            <a:off x="1331640" y="2560890"/>
            <a:ext cx="5112568" cy="936104"/>
          </a:xfrm>
          <a:prstGeom prst="strip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b="1" dirty="0" smtClean="0"/>
              <a:t>BELİRSİZ SÜRELİDE ÜÇ AY  ÖNCEDEN YAPILAN FESİH İHBARI</a:t>
            </a:r>
            <a:endParaRPr lang="tr-TR" b="1" dirty="0"/>
          </a:p>
        </p:txBody>
      </p:sp>
      <p:sp>
        <p:nvSpPr>
          <p:cNvPr id="6" name="Şeritli Sağ Ok 5"/>
          <p:cNvSpPr/>
          <p:nvPr/>
        </p:nvSpPr>
        <p:spPr>
          <a:xfrm>
            <a:off x="2123728" y="3413421"/>
            <a:ext cx="5112568" cy="936104"/>
          </a:xfrm>
          <a:prstGeom prst="strip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b="1" dirty="0" smtClean="0"/>
              <a:t>HAKLI SEBEPLE FESİH</a:t>
            </a:r>
            <a:endParaRPr lang="tr-TR" b="1" dirty="0"/>
          </a:p>
        </p:txBody>
      </p:sp>
      <p:sp>
        <p:nvSpPr>
          <p:cNvPr id="7" name="Şeritli Sağ Ok 6"/>
          <p:cNvSpPr/>
          <p:nvPr/>
        </p:nvSpPr>
        <p:spPr>
          <a:xfrm>
            <a:off x="3095836" y="4149080"/>
            <a:ext cx="5112568" cy="936104"/>
          </a:xfrm>
          <a:prstGeom prst="strip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b="1" dirty="0" smtClean="0"/>
              <a:t>ÖLÜM, İFLAS, KISITLANMA  (AKSİ MÜMKÜN)</a:t>
            </a:r>
            <a:endParaRPr lang="tr-TR" b="1" dirty="0"/>
          </a:p>
        </p:txBody>
      </p:sp>
      <p:sp>
        <p:nvSpPr>
          <p:cNvPr id="8" name="Yuvarlatılmış Dikdörtgen 7"/>
          <p:cNvSpPr/>
          <p:nvPr/>
        </p:nvSpPr>
        <p:spPr>
          <a:xfrm>
            <a:off x="3635896" y="5373216"/>
            <a:ext cx="5112568" cy="122413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2400" b="1" dirty="0" smtClean="0"/>
              <a:t>BU SÖZLEŞMEYE DAYANAN TÜM TALEPLER =</a:t>
            </a:r>
          </a:p>
          <a:p>
            <a:pPr algn="ctr"/>
            <a:r>
              <a:rPr lang="tr-TR" sz="2400" b="1" dirty="0" smtClean="0"/>
              <a:t> 5 YILLIK ZAMANAŞIMI SÜRESİ</a:t>
            </a:r>
            <a:endParaRPr lang="tr-TR" sz="2400" b="1" dirty="0"/>
          </a:p>
        </p:txBody>
      </p:sp>
    </p:spTree>
    <p:extLst>
      <p:ext uri="{BB962C8B-B14F-4D97-AF65-F5344CB8AC3E}">
        <p14:creationId xmlns:p14="http://schemas.microsoft.com/office/powerpoint/2010/main" val="17513682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>
        <p14:reveal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395536" y="332656"/>
            <a:ext cx="8280920" cy="548640"/>
          </a:xfrm>
        </p:spPr>
        <p:txBody>
          <a:bodyPr/>
          <a:lstStyle/>
          <a:p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itchFamily="34" charset="0"/>
              </a:rPr>
              <a:t>SONA ERME: DEKLEŞTİRME TAZMİNATI</a:t>
            </a:r>
            <a:endParaRPr lang="tr-TR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itchFamily="34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51520" y="908720"/>
            <a:ext cx="8424936" cy="4248472"/>
          </a:xfrm>
        </p:spPr>
        <p:txBody>
          <a:bodyPr>
            <a:normAutofit lnSpcReduction="10000"/>
          </a:bodyPr>
          <a:lstStyle/>
          <a:p>
            <a:pPr algn="just">
              <a:buFont typeface="Wingdings" pitchFamily="2" charset="2"/>
              <a:buChar char="v"/>
            </a:pPr>
            <a:r>
              <a:rPr lang="tr-TR" sz="2400" b="0" dirty="0" smtClean="0">
                <a:latin typeface="Arial Rounded MT Bold" pitchFamily="34" charset="0"/>
              </a:rPr>
              <a:t>Acente ile müvekkil tacir arasındaki sözleşme sona erdiğinde acente, bazı durumlarda müvekkilden kendisine uygun bir tazminat ödemesini isteyebilir:</a:t>
            </a:r>
          </a:p>
          <a:p>
            <a:pPr lvl="2" algn="just">
              <a:buFont typeface="Wingdings" pitchFamily="2" charset="2"/>
              <a:buChar char="Ø"/>
            </a:pPr>
            <a:r>
              <a:rPr lang="tr-TR" sz="2400" b="0" dirty="0" smtClean="0">
                <a:latin typeface="Arial Rounded MT Bold" pitchFamily="34" charset="0"/>
              </a:rPr>
              <a:t>Müvekkil, acentenin bulduğu yeni müşteriler sayesinde sözleşme sona erdiğinde bile önemli menfaat elde ediyorsa,</a:t>
            </a:r>
          </a:p>
          <a:p>
            <a:pPr lvl="2" algn="just">
              <a:buFont typeface="Wingdings" pitchFamily="2" charset="2"/>
              <a:buChar char="Ø"/>
            </a:pPr>
            <a:r>
              <a:rPr lang="tr-TR" sz="2400" b="0" dirty="0" smtClean="0">
                <a:latin typeface="Arial Rounded MT Bold" pitchFamily="34" charset="0"/>
              </a:rPr>
              <a:t>Acente tarafından işletmeye kazandırılmış müşterilerle yapılmış veya kısa süre içinde yapılacak olan işler sebebiyle kazanacağı ücret hakkını, sözleşme sona erdiği için kaybettiyse,</a:t>
            </a:r>
          </a:p>
          <a:p>
            <a:pPr lvl="2" algn="just">
              <a:buFont typeface="Wingdings" pitchFamily="2" charset="2"/>
              <a:buChar char="Ø"/>
            </a:pPr>
            <a:r>
              <a:rPr lang="tr-TR" sz="2400" dirty="0" smtClean="0">
                <a:latin typeface="Arial Rounded MT Bold" pitchFamily="34" charset="0"/>
              </a:rPr>
              <a:t>Somut olayın özellik ve şartlarına göre ödenmesi hakkaniyete uygun görüldüğünde.</a:t>
            </a:r>
          </a:p>
          <a:p>
            <a:pPr lvl="2" algn="just">
              <a:buFont typeface="Wingdings" pitchFamily="2" charset="2"/>
              <a:buChar char="Ø"/>
            </a:pPr>
            <a:endParaRPr lang="tr-TR" sz="2400" b="0" dirty="0">
              <a:latin typeface="Arial Rounded MT Bold" pitchFamily="34" charset="0"/>
            </a:endParaRPr>
          </a:p>
          <a:p>
            <a:pPr lvl="8" algn="just">
              <a:buFont typeface="Wingdings" pitchFamily="2" charset="2"/>
              <a:buChar char="Ø"/>
            </a:pPr>
            <a:endParaRPr lang="tr-TR" sz="2200" b="0" dirty="0" smtClean="0">
              <a:latin typeface="Arial Rounded MT Bold" pitchFamily="34" charset="0"/>
            </a:endParaRPr>
          </a:p>
          <a:p>
            <a:pPr lvl="2" algn="just">
              <a:buFont typeface="Wingdings" pitchFamily="2" charset="2"/>
              <a:buChar char="Ø"/>
            </a:pPr>
            <a:endParaRPr lang="tr-TR" sz="2400" b="0" dirty="0">
              <a:latin typeface="Arial Rounded MT Bol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176332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>
        <p14:reveal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395536" y="332656"/>
            <a:ext cx="8280920" cy="548640"/>
          </a:xfrm>
        </p:spPr>
        <p:txBody>
          <a:bodyPr/>
          <a:lstStyle/>
          <a:p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itchFamily="34" charset="0"/>
              </a:rPr>
              <a:t>SONA ERME: DEKLEŞTİRME TAZMİNATI</a:t>
            </a:r>
            <a:endParaRPr lang="tr-TR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itchFamily="34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51520" y="908720"/>
            <a:ext cx="8424936" cy="4248472"/>
          </a:xfrm>
        </p:spPr>
        <p:txBody>
          <a:bodyPr>
            <a:normAutofit/>
          </a:bodyPr>
          <a:lstStyle/>
          <a:p>
            <a:pPr algn="just">
              <a:buFont typeface="Wingdings" pitchFamily="2" charset="2"/>
              <a:buChar char="v"/>
            </a:pPr>
            <a:endParaRPr lang="tr-TR" sz="2400" b="0" dirty="0" smtClean="0">
              <a:latin typeface="Arial Rounded MT Bold" pitchFamily="34" charset="0"/>
            </a:endParaRPr>
          </a:p>
          <a:p>
            <a:pPr algn="just">
              <a:buFont typeface="Wingdings" pitchFamily="2" charset="2"/>
              <a:buChar char="v"/>
            </a:pPr>
            <a:r>
              <a:rPr lang="tr-TR" sz="2400" b="0" dirty="0" smtClean="0">
                <a:latin typeface="Arial Rounded MT Bold" pitchFamily="34" charset="0"/>
              </a:rPr>
              <a:t>Bu haktan önceden feragat etmek mümkün müdür?</a:t>
            </a:r>
            <a:endParaRPr lang="tr-TR" sz="2400" b="0" dirty="0">
              <a:latin typeface="Arial Rounded MT Bold" pitchFamily="34" charset="0"/>
            </a:endParaRPr>
          </a:p>
          <a:p>
            <a:pPr algn="just">
              <a:buFont typeface="Wingdings" pitchFamily="2" charset="2"/>
              <a:buChar char="v"/>
            </a:pPr>
            <a:endParaRPr lang="tr-TR" sz="2400" b="0" dirty="0" smtClean="0">
              <a:latin typeface="Arial Rounded MT Bold" pitchFamily="34" charset="0"/>
            </a:endParaRPr>
          </a:p>
          <a:p>
            <a:pPr algn="just">
              <a:buFont typeface="Wingdings" pitchFamily="2" charset="2"/>
              <a:buChar char="v"/>
            </a:pPr>
            <a:endParaRPr lang="tr-TR" sz="2400" b="0" dirty="0">
              <a:latin typeface="Arial Rounded MT Bold" pitchFamily="34" charset="0"/>
            </a:endParaRPr>
          </a:p>
          <a:p>
            <a:pPr marL="0" indent="0" algn="just"/>
            <a:endParaRPr lang="tr-TR" sz="2400" b="0" dirty="0" smtClean="0">
              <a:latin typeface="Arial Rounded MT Bold" pitchFamily="34" charset="0"/>
            </a:endParaRPr>
          </a:p>
          <a:p>
            <a:pPr marL="0" indent="0" algn="just"/>
            <a:endParaRPr lang="tr-TR" sz="2400" b="0" dirty="0">
              <a:latin typeface="Arial Rounded MT Bold" pitchFamily="34" charset="0"/>
            </a:endParaRPr>
          </a:p>
          <a:p>
            <a:pPr marL="0" indent="0" algn="just"/>
            <a:endParaRPr lang="tr-TR" sz="2400" b="0" dirty="0" smtClean="0">
              <a:latin typeface="Arial Rounded MT Bold" pitchFamily="34" charset="0"/>
            </a:endParaRPr>
          </a:p>
          <a:p>
            <a:pPr marL="0" indent="0" algn="just"/>
            <a:r>
              <a:rPr lang="tr-TR" sz="2400" b="0" dirty="0" smtClean="0">
                <a:latin typeface="Arial Rounded MT Bold" pitchFamily="34" charset="0"/>
              </a:rPr>
              <a:t>durumlarında ne olur?</a:t>
            </a:r>
          </a:p>
          <a:p>
            <a:pPr marL="0" indent="0" algn="just"/>
            <a:endParaRPr lang="tr-TR" sz="2400" b="0" dirty="0">
              <a:latin typeface="Arial Rounded MT Bold" pitchFamily="34" charset="0"/>
            </a:endParaRPr>
          </a:p>
        </p:txBody>
      </p:sp>
      <p:sp>
        <p:nvSpPr>
          <p:cNvPr id="4" name="Yuvarlatılmış Dikdörtgen 3"/>
          <p:cNvSpPr/>
          <p:nvPr/>
        </p:nvSpPr>
        <p:spPr>
          <a:xfrm>
            <a:off x="446731" y="2420888"/>
            <a:ext cx="3168352" cy="129614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b="1" dirty="0" smtClean="0"/>
              <a:t>ACENTENİN KUSURUNDAN DOLAYI HAKLI NEDENLE FESİH</a:t>
            </a:r>
            <a:endParaRPr lang="tr-TR" b="1" dirty="0"/>
          </a:p>
        </p:txBody>
      </p:sp>
      <p:sp>
        <p:nvSpPr>
          <p:cNvPr id="5" name="Yuvarlatılmış Dikdörtgen 4"/>
          <p:cNvSpPr/>
          <p:nvPr/>
        </p:nvSpPr>
        <p:spPr>
          <a:xfrm>
            <a:off x="4860032" y="2420888"/>
            <a:ext cx="3168352" cy="129614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b="1" dirty="0" smtClean="0"/>
              <a:t>ACENTENİN HAKLI SEBEP OLMADAN SÖZLEŞMEYİ FESHETMESİ</a:t>
            </a:r>
            <a:endParaRPr lang="tr-TR" b="1" dirty="0"/>
          </a:p>
        </p:txBody>
      </p:sp>
      <p:sp>
        <p:nvSpPr>
          <p:cNvPr id="6" name="Sağ Ok 5"/>
          <p:cNvSpPr/>
          <p:nvPr/>
        </p:nvSpPr>
        <p:spPr>
          <a:xfrm>
            <a:off x="3865952" y="2564904"/>
            <a:ext cx="720080" cy="100811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b="1" dirty="0" smtClean="0"/>
              <a:t>YA DA</a:t>
            </a:r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val="17023901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>
        <p14:reveal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7448932" cy="548640"/>
          </a:xfrm>
        </p:spPr>
        <p:txBody>
          <a:bodyPr/>
          <a:lstStyle/>
          <a:p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itchFamily="34" charset="0"/>
              </a:rPr>
              <a:t>SİMSAR: TANIMI</a:t>
            </a:r>
            <a:endParaRPr lang="tr-TR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itchFamily="34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95536" y="1100628"/>
            <a:ext cx="8424936" cy="3912548"/>
          </a:xfrm>
        </p:spPr>
        <p:txBody>
          <a:bodyPr>
            <a:normAutofit lnSpcReduction="10000"/>
          </a:bodyPr>
          <a:lstStyle/>
          <a:p>
            <a:pPr algn="just">
              <a:buFont typeface="Wingdings" pitchFamily="2" charset="2"/>
              <a:buChar char="v"/>
            </a:pPr>
            <a:r>
              <a:rPr lang="tr-TR" sz="2400" b="0" dirty="0" smtClean="0">
                <a:latin typeface="Arial Rounded MT Bold" pitchFamily="34" charset="0"/>
              </a:rPr>
              <a:t>Bir sözleşme çerçevesinde taraflar arasında bir </a:t>
            </a:r>
            <a:r>
              <a:rPr lang="tr-TR" sz="2400" b="0" u="sng" dirty="0" smtClean="0">
                <a:latin typeface="Arial Rounded MT Bold" pitchFamily="34" charset="0"/>
              </a:rPr>
              <a:t>sözleşme kurulması imkanını hazırlayan </a:t>
            </a:r>
            <a:r>
              <a:rPr lang="tr-TR" sz="2400" b="0" dirty="0" smtClean="0">
                <a:latin typeface="Arial Rounded MT Bold" pitchFamily="34" charset="0"/>
              </a:rPr>
              <a:t>veya</a:t>
            </a:r>
            <a:r>
              <a:rPr lang="tr-TR" sz="2400" b="0" u="sng" dirty="0" smtClean="0">
                <a:latin typeface="Arial Rounded MT Bold" pitchFamily="34" charset="0"/>
              </a:rPr>
              <a:t> kurulmasına aracılık etmeyi üstlenen </a:t>
            </a:r>
            <a:r>
              <a:rPr lang="tr-TR" sz="2400" b="0" dirty="0" smtClean="0">
                <a:latin typeface="Arial Rounded MT Bold" pitchFamily="34" charset="0"/>
              </a:rPr>
              <a:t>kimseye denir.</a:t>
            </a:r>
          </a:p>
          <a:p>
            <a:pPr algn="just">
              <a:buFont typeface="Wingdings" pitchFamily="2" charset="2"/>
              <a:buChar char="v"/>
            </a:pPr>
            <a:r>
              <a:rPr lang="tr-TR" sz="2400" b="0" dirty="0" smtClean="0">
                <a:latin typeface="Arial Rounded MT Bold" pitchFamily="34" charset="0"/>
              </a:rPr>
              <a:t>Sözleşmenin her iki tarafına da aracılık yapabilir.</a:t>
            </a:r>
          </a:p>
          <a:p>
            <a:pPr algn="just">
              <a:buFont typeface="Wingdings" pitchFamily="2" charset="2"/>
              <a:buChar char="v"/>
            </a:pPr>
            <a:endParaRPr lang="tr-TR" sz="2400" b="0" dirty="0">
              <a:latin typeface="Arial Rounded MT Bold" pitchFamily="34" charset="0"/>
            </a:endParaRPr>
          </a:p>
          <a:p>
            <a:pPr algn="just">
              <a:buFont typeface="Wingdings" pitchFamily="2" charset="2"/>
              <a:buChar char="v"/>
            </a:pPr>
            <a:endParaRPr lang="tr-TR" sz="2400" b="0" dirty="0" smtClean="0">
              <a:latin typeface="Arial Rounded MT Bold" pitchFamily="34" charset="0"/>
            </a:endParaRPr>
          </a:p>
          <a:p>
            <a:pPr marL="0" indent="0" algn="just"/>
            <a:endParaRPr lang="tr-TR" sz="2400" b="0" dirty="0" smtClean="0">
              <a:latin typeface="Arial Rounded MT Bold" pitchFamily="34" charset="0"/>
            </a:endParaRPr>
          </a:p>
          <a:p>
            <a:pPr algn="just">
              <a:buFont typeface="Wingdings" pitchFamily="2" charset="2"/>
              <a:buChar char="v"/>
            </a:pPr>
            <a:r>
              <a:rPr lang="tr-TR" sz="2400" b="0" dirty="0" smtClean="0">
                <a:latin typeface="Arial Rounded MT Bold" pitchFamily="34" charset="0"/>
              </a:rPr>
              <a:t>Kural: Vekalet hükümleri uygulanır.</a:t>
            </a:r>
          </a:p>
          <a:p>
            <a:pPr algn="just">
              <a:buFont typeface="Wingdings" pitchFamily="2" charset="2"/>
              <a:buChar char="v"/>
            </a:pPr>
            <a:r>
              <a:rPr lang="tr-TR" sz="2400" b="0" dirty="0" smtClean="0">
                <a:latin typeface="Arial Rounded MT Bold" pitchFamily="34" charset="0"/>
              </a:rPr>
              <a:t>Şekil şartı yok. İstisna: taşınmazlar.</a:t>
            </a:r>
            <a:endParaRPr lang="tr-TR" sz="2400" b="0" dirty="0">
              <a:latin typeface="Arial Rounded MT Bold" pitchFamily="34" charset="0"/>
            </a:endParaRPr>
          </a:p>
        </p:txBody>
      </p:sp>
      <p:sp>
        <p:nvSpPr>
          <p:cNvPr id="4" name="Yuvarlatılmış Dikdörtgen 3"/>
          <p:cNvSpPr/>
          <p:nvPr/>
        </p:nvSpPr>
        <p:spPr>
          <a:xfrm>
            <a:off x="432253" y="2624822"/>
            <a:ext cx="2880320" cy="108012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5" name="Yuvarlatılmış Dikdörtgen 4"/>
          <p:cNvSpPr/>
          <p:nvPr/>
        </p:nvSpPr>
        <p:spPr>
          <a:xfrm>
            <a:off x="5508104" y="2624822"/>
            <a:ext cx="2880320" cy="108012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6" name="Metin kutusu 5"/>
          <p:cNvSpPr txBox="1"/>
          <p:nvPr/>
        </p:nvSpPr>
        <p:spPr>
          <a:xfrm>
            <a:off x="936309" y="2755521"/>
            <a:ext cx="237626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4000" b="1" dirty="0" smtClean="0"/>
              <a:t>TACİR</a:t>
            </a:r>
            <a:endParaRPr lang="tr-TR" sz="4000" b="1" dirty="0"/>
          </a:p>
        </p:txBody>
      </p:sp>
      <p:sp>
        <p:nvSpPr>
          <p:cNvPr id="7" name="Metin kutusu 6"/>
          <p:cNvSpPr txBox="1"/>
          <p:nvPr/>
        </p:nvSpPr>
        <p:spPr>
          <a:xfrm>
            <a:off x="5868144" y="2810939"/>
            <a:ext cx="252028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4000" b="1" dirty="0" smtClean="0"/>
              <a:t>SİMSAR</a:t>
            </a:r>
            <a:endParaRPr lang="tr-TR" sz="4000" b="1" dirty="0"/>
          </a:p>
        </p:txBody>
      </p:sp>
      <p:cxnSp>
        <p:nvCxnSpPr>
          <p:cNvPr id="9" name="Düz Ok Bağlayıcısı 8"/>
          <p:cNvCxnSpPr/>
          <p:nvPr/>
        </p:nvCxnSpPr>
        <p:spPr>
          <a:xfrm>
            <a:off x="3300696" y="3082944"/>
            <a:ext cx="2232248" cy="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Metin kutusu 9"/>
          <p:cNvSpPr txBox="1"/>
          <p:nvPr/>
        </p:nvSpPr>
        <p:spPr>
          <a:xfrm>
            <a:off x="3340104" y="2703116"/>
            <a:ext cx="215343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400" b="1" dirty="0" smtClean="0"/>
              <a:t>  SİMSARLIK</a:t>
            </a:r>
          </a:p>
          <a:p>
            <a:r>
              <a:rPr lang="tr-TR" sz="2400" b="1" dirty="0" smtClean="0"/>
              <a:t>SÖZLEŞMESİ</a:t>
            </a:r>
            <a:endParaRPr lang="tr-TR" sz="2400" b="1" dirty="0"/>
          </a:p>
        </p:txBody>
      </p:sp>
    </p:spTree>
    <p:extLst>
      <p:ext uri="{BB962C8B-B14F-4D97-AF65-F5344CB8AC3E}">
        <p14:creationId xmlns:p14="http://schemas.microsoft.com/office/powerpoint/2010/main" val="1785332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>
        <p14:reveal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395536" y="116632"/>
            <a:ext cx="8280920" cy="548640"/>
          </a:xfrm>
        </p:spPr>
        <p:txBody>
          <a:bodyPr/>
          <a:lstStyle/>
          <a:p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itchFamily="34" charset="0"/>
              </a:rPr>
              <a:t>SONA ERME: REKABET YASAĞI SÖZLEŞMESİ</a:t>
            </a:r>
            <a:endParaRPr lang="tr-TR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itchFamily="34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0" y="620688"/>
            <a:ext cx="9144000" cy="4608512"/>
          </a:xfrm>
        </p:spPr>
        <p:txBody>
          <a:bodyPr>
            <a:normAutofit fontScale="92500"/>
          </a:bodyPr>
          <a:lstStyle/>
          <a:p>
            <a:pPr algn="just">
              <a:buFont typeface="Wingdings" pitchFamily="2" charset="2"/>
              <a:buChar char="v"/>
            </a:pPr>
            <a:r>
              <a:rPr lang="tr-TR" sz="2400" b="0" dirty="0">
                <a:latin typeface="Arial Rounded MT Bold" pitchFamily="34" charset="0"/>
              </a:rPr>
              <a:t>A</a:t>
            </a:r>
            <a:r>
              <a:rPr lang="tr-TR" sz="2400" b="0" dirty="0" smtClean="0">
                <a:latin typeface="Arial Rounded MT Bold" pitchFamily="34" charset="0"/>
              </a:rPr>
              <a:t>centelik sözleşmesi sona erdikten sonra acentenin işletmesine ilişkin faaliyetleri sınırlandıran bir sözleşme yapılabilir: Rekabet Yasağı Sözleşmesi.</a:t>
            </a:r>
          </a:p>
          <a:p>
            <a:pPr algn="just">
              <a:buFont typeface="Wingdings" pitchFamily="2" charset="2"/>
              <a:buChar char="v"/>
            </a:pPr>
            <a:r>
              <a:rPr lang="tr-TR" sz="2400" b="0" dirty="0" smtClean="0">
                <a:latin typeface="Arial Rounded MT Bold" pitchFamily="34" charset="0"/>
              </a:rPr>
              <a:t>Bu sözleşme </a:t>
            </a:r>
            <a:r>
              <a:rPr lang="tr-TR" sz="2400" b="0" u="sng" dirty="0" smtClean="0">
                <a:latin typeface="Arial Rounded MT Bold" pitchFamily="34" charset="0"/>
              </a:rPr>
              <a:t>yazılı</a:t>
            </a:r>
            <a:r>
              <a:rPr lang="tr-TR" sz="2400" b="0" dirty="0" smtClean="0">
                <a:latin typeface="Arial Rounded MT Bold" pitchFamily="34" charset="0"/>
              </a:rPr>
              <a:t> yapılmalı ve anlaşma hükümlerini içeren ve müvekkil tarafından imzalanmış bulunan bir </a:t>
            </a:r>
            <a:r>
              <a:rPr lang="tr-TR" sz="2400" b="0" u="sng" dirty="0" smtClean="0">
                <a:latin typeface="Arial Rounded MT Bold" pitchFamily="34" charset="0"/>
              </a:rPr>
              <a:t>belgenin</a:t>
            </a:r>
            <a:r>
              <a:rPr lang="tr-TR" sz="2400" b="0" dirty="0" smtClean="0">
                <a:latin typeface="Arial Rounded MT Bold" pitchFamily="34" charset="0"/>
              </a:rPr>
              <a:t> </a:t>
            </a:r>
            <a:r>
              <a:rPr lang="tr-TR" sz="2400" b="0" u="sng" dirty="0" smtClean="0">
                <a:latin typeface="Arial Rounded MT Bold" pitchFamily="34" charset="0"/>
              </a:rPr>
              <a:t>acenteye verilmesi</a:t>
            </a:r>
            <a:r>
              <a:rPr lang="tr-TR" sz="2400" b="0" dirty="0" smtClean="0">
                <a:latin typeface="Arial Rounded MT Bold" pitchFamily="34" charset="0"/>
              </a:rPr>
              <a:t> gerekir.</a:t>
            </a:r>
          </a:p>
          <a:p>
            <a:pPr algn="just">
              <a:buFont typeface="Wingdings" pitchFamily="2" charset="2"/>
              <a:buChar char="v"/>
            </a:pPr>
            <a:r>
              <a:rPr lang="tr-TR" sz="2400" b="0" dirty="0" smtClean="0">
                <a:latin typeface="Arial Rounded MT Bold" pitchFamily="34" charset="0"/>
              </a:rPr>
              <a:t>Süre ve yer ve konu sınırı: İlişki bitiminden itibaren en fazla 2 yılla, sadece acenteye bırakılan bölgeyle, müşteri çevresine ve kurulmasına aracılık ettiği sözleşmeleri ilgilendiren konularla.</a:t>
            </a:r>
          </a:p>
          <a:p>
            <a:pPr algn="just">
              <a:buFont typeface="Wingdings" pitchFamily="2" charset="2"/>
              <a:buChar char="v"/>
            </a:pPr>
            <a:r>
              <a:rPr lang="tr-TR" sz="2400" b="0" dirty="0" smtClean="0">
                <a:latin typeface="Arial Rounded MT Bold" pitchFamily="34" charset="0"/>
              </a:rPr>
              <a:t>Acente bu sebeple uygun bir tazminat ödenmesini isteyebilir.</a:t>
            </a:r>
          </a:p>
          <a:p>
            <a:pPr algn="just">
              <a:buFont typeface="Wingdings" pitchFamily="2" charset="2"/>
              <a:buChar char="v"/>
            </a:pPr>
            <a:r>
              <a:rPr lang="tr-TR" sz="2400" b="0" dirty="0" smtClean="0">
                <a:latin typeface="Arial Rounded MT Bold" pitchFamily="34" charset="0"/>
              </a:rPr>
              <a:t>Kusur nedeniyle haklı nedenle fesih: 1 ay içinde rekabet sözleşmesi ile bağlı olmadığını yazılı bildirim.</a:t>
            </a:r>
            <a:endParaRPr lang="tr-TR" sz="2400" b="0" dirty="0">
              <a:latin typeface="Arial Rounded MT Bol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870199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>
        <p14:reveal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8136904" cy="548640"/>
          </a:xfrm>
        </p:spPr>
        <p:txBody>
          <a:bodyPr/>
          <a:lstStyle/>
          <a:p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itchFamily="34" charset="0"/>
              </a:rPr>
              <a:t>KOMİSYONCU: TANIMI VE KOMİSYONCULUK SÖZLEŞMESİ</a:t>
            </a:r>
            <a:endParaRPr lang="tr-TR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itchFamily="34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95536" y="1100628"/>
            <a:ext cx="8424936" cy="3912548"/>
          </a:xfrm>
        </p:spPr>
        <p:txBody>
          <a:bodyPr>
            <a:normAutofit lnSpcReduction="10000"/>
          </a:bodyPr>
          <a:lstStyle/>
          <a:p>
            <a:pPr algn="just">
              <a:buFont typeface="Wingdings" pitchFamily="2" charset="2"/>
              <a:buChar char="v"/>
            </a:pPr>
            <a:r>
              <a:rPr lang="tr-TR" sz="2400" b="0" u="sng" dirty="0" smtClean="0">
                <a:latin typeface="Arial Rounded MT Bold" pitchFamily="34" charset="0"/>
              </a:rPr>
              <a:t>Ücret</a:t>
            </a:r>
            <a:r>
              <a:rPr lang="tr-TR" sz="2400" b="0" dirty="0" smtClean="0">
                <a:latin typeface="Arial Rounded MT Bold" pitchFamily="34" charset="0"/>
              </a:rPr>
              <a:t> karşılığında </a:t>
            </a:r>
            <a:r>
              <a:rPr lang="tr-TR" sz="2400" b="0" u="sng" dirty="0" smtClean="0">
                <a:latin typeface="Arial Rounded MT Bold" pitchFamily="34" charset="0"/>
              </a:rPr>
              <a:t>kendi adına, müvekkili hesabına hukuki işlem yapma</a:t>
            </a:r>
            <a:r>
              <a:rPr lang="tr-TR" sz="2400" b="0" dirty="0" smtClean="0">
                <a:latin typeface="Arial Rounded MT Bold" pitchFamily="34" charset="0"/>
              </a:rPr>
              <a:t>yı üstlenen kişidir.</a:t>
            </a:r>
          </a:p>
          <a:p>
            <a:pPr algn="just">
              <a:buFont typeface="Wingdings" pitchFamily="2" charset="2"/>
              <a:buChar char="v"/>
            </a:pPr>
            <a:endParaRPr lang="tr-TR" sz="2400" b="0" dirty="0">
              <a:latin typeface="Arial Rounded MT Bold" pitchFamily="34" charset="0"/>
            </a:endParaRPr>
          </a:p>
          <a:p>
            <a:pPr algn="just">
              <a:buFont typeface="Wingdings" pitchFamily="2" charset="2"/>
              <a:buChar char="v"/>
            </a:pPr>
            <a:endParaRPr lang="tr-TR" sz="2400" b="0" dirty="0" smtClean="0">
              <a:latin typeface="Arial Rounded MT Bold" pitchFamily="34" charset="0"/>
            </a:endParaRPr>
          </a:p>
          <a:p>
            <a:pPr algn="just">
              <a:buFont typeface="Wingdings" pitchFamily="2" charset="2"/>
              <a:buChar char="v"/>
            </a:pPr>
            <a:endParaRPr lang="tr-TR" sz="2400" b="0" dirty="0">
              <a:latin typeface="Arial Rounded MT Bold" pitchFamily="34" charset="0"/>
            </a:endParaRPr>
          </a:p>
          <a:p>
            <a:pPr algn="just">
              <a:buFont typeface="Wingdings" pitchFamily="2" charset="2"/>
              <a:buChar char="v"/>
            </a:pPr>
            <a:r>
              <a:rPr lang="tr-TR" sz="2400" b="0" dirty="0" smtClean="0">
                <a:latin typeface="Arial Rounded MT Bold" pitchFamily="34" charset="0"/>
              </a:rPr>
              <a:t>Şekle tabi değildir.</a:t>
            </a:r>
          </a:p>
          <a:p>
            <a:pPr algn="just">
              <a:buFont typeface="Wingdings" pitchFamily="2" charset="2"/>
              <a:buChar char="v"/>
            </a:pPr>
            <a:r>
              <a:rPr lang="tr-TR" sz="2400" b="0" dirty="0" smtClean="0">
                <a:latin typeface="Arial Rounded MT Bold" pitchFamily="34" charset="0"/>
              </a:rPr>
              <a:t>Aradaki ilişki sürekli nitelikte değildir.</a:t>
            </a:r>
          </a:p>
          <a:p>
            <a:pPr algn="just">
              <a:buFont typeface="Wingdings" pitchFamily="2" charset="2"/>
              <a:buChar char="v"/>
            </a:pPr>
            <a:r>
              <a:rPr lang="tr-TR" sz="2400" b="0" dirty="0" smtClean="0">
                <a:latin typeface="Arial Rounded MT Bold" pitchFamily="34" charset="0"/>
              </a:rPr>
              <a:t>Sözleşme konusu: Kıymetli evrak ve menkul eşya alım-satımıdır.</a:t>
            </a:r>
            <a:endParaRPr lang="tr-TR" sz="2400" b="0" dirty="0">
              <a:latin typeface="Arial Rounded MT Bold" pitchFamily="34" charset="0"/>
            </a:endParaRPr>
          </a:p>
        </p:txBody>
      </p:sp>
      <p:sp>
        <p:nvSpPr>
          <p:cNvPr id="4" name="Yuvarlatılmış Dikdörtgen 3"/>
          <p:cNvSpPr/>
          <p:nvPr/>
        </p:nvSpPr>
        <p:spPr>
          <a:xfrm>
            <a:off x="251520" y="2002824"/>
            <a:ext cx="2880320" cy="108012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5" name="Yuvarlatılmış Dikdörtgen 4"/>
          <p:cNvSpPr/>
          <p:nvPr/>
        </p:nvSpPr>
        <p:spPr>
          <a:xfrm>
            <a:off x="5565055" y="2124857"/>
            <a:ext cx="3240360" cy="108012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6" name="Metin kutusu 5"/>
          <p:cNvSpPr txBox="1"/>
          <p:nvPr/>
        </p:nvSpPr>
        <p:spPr>
          <a:xfrm>
            <a:off x="924432" y="2124857"/>
            <a:ext cx="237626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4000" b="1" dirty="0" smtClean="0"/>
              <a:t>TACİR</a:t>
            </a:r>
            <a:endParaRPr lang="tr-TR" sz="4000" b="1" dirty="0"/>
          </a:p>
        </p:txBody>
      </p:sp>
      <p:sp>
        <p:nvSpPr>
          <p:cNvPr id="7" name="Metin kutusu 6"/>
          <p:cNvSpPr txBox="1"/>
          <p:nvPr/>
        </p:nvSpPr>
        <p:spPr>
          <a:xfrm>
            <a:off x="5591205" y="2310974"/>
            <a:ext cx="321552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4000" b="1" dirty="0" smtClean="0"/>
              <a:t>KOMİSYONCU</a:t>
            </a:r>
            <a:endParaRPr lang="tr-TR" sz="4000" b="1" dirty="0"/>
          </a:p>
        </p:txBody>
      </p:sp>
      <p:cxnSp>
        <p:nvCxnSpPr>
          <p:cNvPr id="9" name="Düz Ok Bağlayıcısı 8"/>
          <p:cNvCxnSpPr/>
          <p:nvPr/>
        </p:nvCxnSpPr>
        <p:spPr>
          <a:xfrm>
            <a:off x="3221881" y="2542884"/>
            <a:ext cx="2232248" cy="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Metin kutusu 9"/>
          <p:cNvSpPr txBox="1"/>
          <p:nvPr/>
        </p:nvSpPr>
        <p:spPr>
          <a:xfrm>
            <a:off x="3300696" y="2124857"/>
            <a:ext cx="215343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400" b="1" dirty="0" smtClean="0"/>
              <a:t>  KOMİSYON</a:t>
            </a:r>
          </a:p>
          <a:p>
            <a:r>
              <a:rPr lang="tr-TR" sz="2400" b="1" dirty="0" smtClean="0"/>
              <a:t>SÖZLEŞMESİ</a:t>
            </a:r>
            <a:endParaRPr lang="tr-TR" sz="2400" b="1" dirty="0"/>
          </a:p>
        </p:txBody>
      </p:sp>
      <p:sp>
        <p:nvSpPr>
          <p:cNvPr id="11" name="Yuvarlatılmış Dikdörtgen 10"/>
          <p:cNvSpPr/>
          <p:nvPr/>
        </p:nvSpPr>
        <p:spPr>
          <a:xfrm>
            <a:off x="3635896" y="5373216"/>
            <a:ext cx="5112568" cy="122413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2400" b="1" dirty="0" smtClean="0"/>
              <a:t>BU SÖZLEŞMEYE DAYANAN TÜM TALEPLER =</a:t>
            </a:r>
          </a:p>
          <a:p>
            <a:pPr algn="ctr"/>
            <a:r>
              <a:rPr lang="tr-TR" sz="2400" b="1" dirty="0" smtClean="0"/>
              <a:t> 5 YILLIK ZAMANAŞIMI SÜRESİ</a:t>
            </a:r>
            <a:endParaRPr lang="tr-TR" sz="2400" b="1" dirty="0"/>
          </a:p>
        </p:txBody>
      </p:sp>
    </p:spTree>
    <p:extLst>
      <p:ext uri="{BB962C8B-B14F-4D97-AF65-F5344CB8AC3E}">
        <p14:creationId xmlns:p14="http://schemas.microsoft.com/office/powerpoint/2010/main" val="12919143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>
        <p14:reveal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539552" y="476672"/>
            <a:ext cx="9007005" cy="548640"/>
          </a:xfrm>
        </p:spPr>
        <p:txBody>
          <a:bodyPr/>
          <a:lstStyle/>
          <a:p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itchFamily="34" charset="0"/>
              </a:rPr>
              <a:t>TAŞIMA İŞLERİ KOMİSYONCUSU: </a:t>
            </a:r>
            <a:r>
              <a:rPr lang="tr-TR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itchFamily="34" charset="0"/>
              </a:rPr>
              <a:t>tanIm</a:t>
            </a:r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itchFamily="34" charset="0"/>
              </a:rPr>
              <a:t> VE GENEL BİLGİLER </a:t>
            </a:r>
            <a:endParaRPr lang="tr-TR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itchFamily="34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23528" y="1340768"/>
            <a:ext cx="8424936" cy="3912548"/>
          </a:xfrm>
        </p:spPr>
        <p:txBody>
          <a:bodyPr>
            <a:normAutofit lnSpcReduction="10000"/>
          </a:bodyPr>
          <a:lstStyle/>
          <a:p>
            <a:pPr algn="just">
              <a:buFont typeface="Wingdings" pitchFamily="2" charset="2"/>
              <a:buChar char="v"/>
            </a:pPr>
            <a:r>
              <a:rPr lang="tr-TR" sz="2400" b="0" dirty="0" smtClean="0">
                <a:latin typeface="Arial Rounded MT Bold" pitchFamily="34" charset="0"/>
              </a:rPr>
              <a:t>Taşıma işleri komisyoncusu, </a:t>
            </a:r>
            <a:r>
              <a:rPr lang="tr-TR" sz="2400" b="0" u="sng" dirty="0" smtClean="0">
                <a:latin typeface="Arial Rounded MT Bold" pitchFamily="34" charset="0"/>
              </a:rPr>
              <a:t>kendi adına müvekkil hesabına</a:t>
            </a:r>
            <a:r>
              <a:rPr lang="tr-TR" sz="2400" b="0" dirty="0" smtClean="0">
                <a:latin typeface="Arial Rounded MT Bold" pitchFamily="34" charset="0"/>
              </a:rPr>
              <a:t> </a:t>
            </a:r>
            <a:r>
              <a:rPr lang="tr-TR" sz="2400" b="0" u="sng" dirty="0" smtClean="0">
                <a:latin typeface="Arial Rounded MT Bold" pitchFamily="34" charset="0"/>
              </a:rPr>
              <a:t>ücret</a:t>
            </a:r>
            <a:r>
              <a:rPr lang="tr-TR" sz="2400" b="0" dirty="0" smtClean="0">
                <a:latin typeface="Arial Rounded MT Bold" pitchFamily="34" charset="0"/>
              </a:rPr>
              <a:t> karşılığında</a:t>
            </a:r>
            <a:r>
              <a:rPr lang="tr-TR" sz="2400" b="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itchFamily="34" charset="0"/>
              </a:rPr>
              <a:t> ‘’</a:t>
            </a:r>
            <a:r>
              <a:rPr lang="tr-TR" sz="2400" b="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itchFamily="34" charset="0"/>
              </a:rPr>
              <a:t>eşya’’ ‘’taşıtmayı’’</a:t>
            </a:r>
            <a:r>
              <a:rPr lang="tr-TR" sz="2400" b="0" dirty="0" smtClean="0">
                <a:latin typeface="Arial Rounded MT Bold" pitchFamily="34" charset="0"/>
              </a:rPr>
              <a:t> </a:t>
            </a:r>
            <a:r>
              <a:rPr lang="tr-TR" sz="2400" b="0" u="sng" dirty="0" smtClean="0">
                <a:latin typeface="Arial Rounded MT Bold" pitchFamily="34" charset="0"/>
              </a:rPr>
              <a:t>meslek</a:t>
            </a:r>
            <a:r>
              <a:rPr lang="tr-TR" sz="2400" b="0" dirty="0" smtClean="0">
                <a:latin typeface="Arial Rounded MT Bold" pitchFamily="34" charset="0"/>
              </a:rPr>
              <a:t> haline getirmiş kişidir</a:t>
            </a:r>
            <a:r>
              <a:rPr lang="tr-TR" sz="2400" b="0" dirty="0">
                <a:latin typeface="Arial Rounded MT Bold" pitchFamily="34" charset="0"/>
              </a:rPr>
              <a:t>. (TTK m. 917</a:t>
            </a:r>
            <a:r>
              <a:rPr lang="tr-TR" sz="2400" b="0" dirty="0" smtClean="0">
                <a:latin typeface="Arial Rounded MT Bold" pitchFamily="34" charset="0"/>
              </a:rPr>
              <a:t>).</a:t>
            </a:r>
          </a:p>
          <a:p>
            <a:pPr algn="just">
              <a:buFont typeface="Wingdings" pitchFamily="2" charset="2"/>
              <a:buChar char="v"/>
            </a:pPr>
            <a:r>
              <a:rPr lang="tr-TR" sz="2400" b="0" dirty="0" smtClean="0">
                <a:latin typeface="Arial Rounded MT Bold" pitchFamily="34" charset="0"/>
              </a:rPr>
              <a:t>Buradaki komisyoncu ile taşıyıcı farklı kişilerdir.</a:t>
            </a:r>
          </a:p>
          <a:p>
            <a:pPr algn="just">
              <a:buFont typeface="Wingdings" pitchFamily="2" charset="2"/>
              <a:buChar char="v"/>
            </a:pPr>
            <a:r>
              <a:rPr lang="tr-TR" sz="2400" b="0" dirty="0" smtClean="0">
                <a:latin typeface="Arial Rounded MT Bold" pitchFamily="34" charset="0"/>
              </a:rPr>
              <a:t>Komisyoncudan farkı: Aracılık faaliyetini </a:t>
            </a:r>
            <a:r>
              <a:rPr lang="tr-TR" sz="2400" b="0" u="sng" dirty="0" smtClean="0">
                <a:latin typeface="Arial Rounded MT Bold" pitchFamily="34" charset="0"/>
              </a:rPr>
              <a:t>sürekli</a:t>
            </a:r>
            <a:r>
              <a:rPr lang="tr-TR" sz="2400" b="0" dirty="0" smtClean="0">
                <a:latin typeface="Arial Rounded MT Bold" pitchFamily="34" charset="0"/>
              </a:rPr>
              <a:t> yapması.</a:t>
            </a:r>
          </a:p>
          <a:p>
            <a:pPr algn="just">
              <a:buFont typeface="Wingdings" pitchFamily="2" charset="2"/>
              <a:buChar char="v"/>
            </a:pPr>
            <a:r>
              <a:rPr lang="tr-TR" sz="2400" b="0" dirty="0">
                <a:latin typeface="Arial Rounded MT Bold" pitchFamily="34" charset="0"/>
              </a:rPr>
              <a:t>Taşıma işleri </a:t>
            </a:r>
            <a:r>
              <a:rPr lang="tr-TR" sz="2400" b="0" dirty="0" smtClean="0">
                <a:latin typeface="Arial Rounded MT Bold" pitchFamily="34" charset="0"/>
              </a:rPr>
              <a:t>komisyonculuğu, bir </a:t>
            </a:r>
            <a:r>
              <a:rPr lang="tr-TR" sz="2400" b="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itchFamily="34" charset="0"/>
              </a:rPr>
              <a:t>ticari işletme faaliyetidir</a:t>
            </a:r>
            <a:r>
              <a:rPr lang="tr-TR" sz="2400" b="0" dirty="0" smtClean="0">
                <a:latin typeface="Arial Rounded MT Bold" pitchFamily="34" charset="0"/>
              </a:rPr>
              <a:t>.</a:t>
            </a:r>
          </a:p>
          <a:p>
            <a:pPr algn="just">
              <a:buFont typeface="Wingdings" pitchFamily="2" charset="2"/>
              <a:buChar char="v"/>
            </a:pPr>
            <a:r>
              <a:rPr lang="tr-TR" sz="2400" b="0" dirty="0" smtClean="0">
                <a:latin typeface="Arial Rounded MT Bold" pitchFamily="34" charset="0"/>
              </a:rPr>
              <a:t>Taşıma </a:t>
            </a:r>
            <a:r>
              <a:rPr lang="tr-TR" sz="2400" b="0" dirty="0">
                <a:latin typeface="Arial Rounded MT Bold" pitchFamily="34" charset="0"/>
              </a:rPr>
              <a:t>işleri komisyonculuğu ücret karşılığında yapılır.</a:t>
            </a:r>
          </a:p>
          <a:p>
            <a:pPr marL="0" indent="0" algn="just"/>
            <a:endParaRPr lang="tr-TR" sz="2400" b="0" dirty="0" smtClean="0">
              <a:latin typeface="Arial Rounded MT Bold" pitchFamily="34" charset="0"/>
            </a:endParaRPr>
          </a:p>
          <a:p>
            <a:pPr marL="0" indent="0" algn="just"/>
            <a:endParaRPr lang="tr-TR" sz="2400" b="0" dirty="0">
              <a:latin typeface="Arial Rounded MT Bold" pitchFamily="34" charset="0"/>
            </a:endParaRPr>
          </a:p>
        </p:txBody>
      </p:sp>
      <p:sp>
        <p:nvSpPr>
          <p:cNvPr id="12" name="Yuvarlatılmış Dikdörtgen 11"/>
          <p:cNvSpPr/>
          <p:nvPr/>
        </p:nvSpPr>
        <p:spPr>
          <a:xfrm>
            <a:off x="3635896" y="5373216"/>
            <a:ext cx="5112568" cy="122413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2400" b="1" dirty="0" smtClean="0"/>
              <a:t>BU SÖZLEŞMEYE DAYANAN TÜM TALEPLER =</a:t>
            </a:r>
          </a:p>
          <a:p>
            <a:pPr algn="ctr"/>
            <a:r>
              <a:rPr lang="tr-TR" sz="2400" b="1" u="sng" dirty="0" smtClean="0"/>
              <a:t> 1 YILLIK ZAMANAŞIMI </a:t>
            </a:r>
            <a:r>
              <a:rPr lang="tr-TR" sz="2400" b="1" dirty="0" smtClean="0"/>
              <a:t>SÜRESİ</a:t>
            </a:r>
            <a:endParaRPr lang="tr-TR" sz="2400" b="1" dirty="0"/>
          </a:p>
        </p:txBody>
      </p:sp>
    </p:spTree>
    <p:extLst>
      <p:ext uri="{BB962C8B-B14F-4D97-AF65-F5344CB8AC3E}">
        <p14:creationId xmlns:p14="http://schemas.microsoft.com/office/powerpoint/2010/main" val="11532609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>
        <p14:reveal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ikdörtgen 4"/>
          <p:cNvSpPr/>
          <p:nvPr/>
        </p:nvSpPr>
        <p:spPr>
          <a:xfrm>
            <a:off x="2545999" y="2967335"/>
            <a:ext cx="405200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r-TR" sz="5400" b="1" cap="none" spc="0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Teşekkürler…</a:t>
            </a:r>
            <a:endParaRPr lang="tr-TR" sz="5400" b="1" cap="none" spc="0" dirty="0">
              <a:ln w="24500" cmpd="dbl">
                <a:solidFill>
                  <a:schemeClr val="accent2">
                    <a:shade val="85000"/>
                    <a:satMod val="155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2">
                      <a:tint val="10000"/>
                      <a:satMod val="155000"/>
                    </a:schemeClr>
                  </a:gs>
                  <a:gs pos="60000">
                    <a:schemeClr val="accent2">
                      <a:tint val="30000"/>
                      <a:satMod val="155000"/>
                    </a:schemeClr>
                  </a:gs>
                  <a:gs pos="100000">
                    <a:schemeClr val="accent2">
                      <a:tint val="73000"/>
                      <a:satMod val="155000"/>
                    </a:schemeClr>
                  </a:gs>
                </a:gsLst>
                <a:lin ang="5400000"/>
              </a:gradFill>
              <a:effectLst>
                <a:outerShdw blurRad="38100" dist="38100" dir="7020000" algn="tl">
                  <a:srgbClr val="000000">
                    <a:alpha val="35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702252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>
        <p14:reveal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7448932" cy="548640"/>
          </a:xfrm>
        </p:spPr>
        <p:txBody>
          <a:bodyPr/>
          <a:lstStyle/>
          <a:p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itchFamily="34" charset="0"/>
              </a:rPr>
              <a:t>SİMSAR: GENEL OLARAK</a:t>
            </a:r>
            <a:endParaRPr lang="tr-TR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itchFamily="34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95536" y="1100628"/>
            <a:ext cx="8424936" cy="3912548"/>
          </a:xfrm>
        </p:spPr>
        <p:txBody>
          <a:bodyPr>
            <a:normAutofit/>
          </a:bodyPr>
          <a:lstStyle/>
          <a:p>
            <a:pPr algn="just">
              <a:buFont typeface="Wingdings" pitchFamily="2" charset="2"/>
              <a:buChar char="v"/>
            </a:pPr>
            <a:r>
              <a:rPr lang="tr-TR" sz="2400" b="0" dirty="0" smtClean="0">
                <a:latin typeface="Arial Rounded MT Bold" pitchFamily="34" charset="0"/>
              </a:rPr>
              <a:t>Faaliyetini meslek haline getirmesi şart değil.</a:t>
            </a:r>
          </a:p>
          <a:p>
            <a:pPr marL="342900" lvl="3" indent="-342900" algn="just">
              <a:spcBef>
                <a:spcPts val="800"/>
              </a:spcBef>
              <a:buClrTx/>
              <a:buFont typeface="Wingdings" pitchFamily="2" charset="2"/>
              <a:buChar char="v"/>
            </a:pPr>
            <a:r>
              <a:rPr lang="tr-TR" sz="2400" dirty="0">
                <a:latin typeface="Arial Rounded MT Bold" pitchFamily="34" charset="0"/>
              </a:rPr>
              <a:t>Tacir ile arasındaki ilişki </a:t>
            </a:r>
            <a:r>
              <a:rPr lang="tr-TR" sz="2400" u="sng" dirty="0">
                <a:latin typeface="Arial Rounded MT Bold" pitchFamily="34" charset="0"/>
              </a:rPr>
              <a:t>geçicidir</a:t>
            </a:r>
            <a:r>
              <a:rPr lang="tr-TR" sz="2400" dirty="0">
                <a:latin typeface="Arial Rounded MT Bold" pitchFamily="34" charset="0"/>
              </a:rPr>
              <a:t>. </a:t>
            </a:r>
            <a:endParaRPr lang="tr-TR" sz="2400" b="0" dirty="0" smtClean="0">
              <a:latin typeface="Arial Rounded MT Bold" pitchFamily="34" charset="0"/>
            </a:endParaRPr>
          </a:p>
          <a:p>
            <a:pPr algn="just">
              <a:buFont typeface="Wingdings" pitchFamily="2" charset="2"/>
              <a:buChar char="v"/>
            </a:pPr>
            <a:r>
              <a:rPr lang="tr-TR" sz="2400" b="0" dirty="0">
                <a:latin typeface="Arial Rounded MT Bold" pitchFamily="34" charset="0"/>
              </a:rPr>
              <a:t>Özel </a:t>
            </a:r>
            <a:r>
              <a:rPr lang="tr-TR" sz="2400" b="0" dirty="0" smtClean="0">
                <a:latin typeface="Arial Rounded MT Bold" pitchFamily="34" charset="0"/>
              </a:rPr>
              <a:t>Yetki:</a:t>
            </a:r>
          </a:p>
          <a:p>
            <a:pPr lvl="3" algn="just">
              <a:buFont typeface="Wingdings" pitchFamily="2" charset="2"/>
              <a:buChar char="v"/>
            </a:pPr>
            <a:r>
              <a:rPr lang="tr-TR" sz="2400" dirty="0">
                <a:latin typeface="Arial Rounded MT Bold" pitchFamily="34" charset="0"/>
              </a:rPr>
              <a:t>K</a:t>
            </a:r>
            <a:r>
              <a:rPr lang="tr-TR" sz="2400" b="0" dirty="0" smtClean="0">
                <a:latin typeface="Arial Rounded MT Bold" pitchFamily="34" charset="0"/>
              </a:rPr>
              <a:t>endisini görevlendiren taraf adına sözleşme yapma, </a:t>
            </a:r>
          </a:p>
          <a:p>
            <a:pPr lvl="3" algn="just">
              <a:buFont typeface="Wingdings" pitchFamily="2" charset="2"/>
              <a:buChar char="v"/>
            </a:pPr>
            <a:r>
              <a:rPr lang="tr-TR" sz="2400" b="0" dirty="0" smtClean="0">
                <a:latin typeface="Arial Rounded MT Bold" pitchFamily="34" charset="0"/>
              </a:rPr>
              <a:t>bedeli tahsil etme, </a:t>
            </a:r>
          </a:p>
          <a:p>
            <a:pPr lvl="3" algn="just">
              <a:buFont typeface="Wingdings" pitchFamily="2" charset="2"/>
              <a:buChar char="v"/>
            </a:pPr>
            <a:r>
              <a:rPr lang="tr-TR" sz="2400" b="0" dirty="0" smtClean="0">
                <a:latin typeface="Arial Rounded MT Bold" pitchFamily="34" charset="0"/>
              </a:rPr>
              <a:t>satım konusu malları teslim alma.</a:t>
            </a:r>
          </a:p>
          <a:p>
            <a:pPr algn="just">
              <a:buFont typeface="Wingdings" pitchFamily="2" charset="2"/>
              <a:buChar char="v"/>
            </a:pPr>
            <a:endParaRPr lang="tr-TR" sz="2400" b="0" dirty="0">
              <a:latin typeface="Arial Rounded MT Bol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680503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>
        <p14:reveal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539552" y="476672"/>
            <a:ext cx="7448932" cy="548640"/>
          </a:xfrm>
        </p:spPr>
        <p:txBody>
          <a:bodyPr/>
          <a:lstStyle/>
          <a:p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itchFamily="34" charset="0"/>
              </a:rPr>
              <a:t>SİMSAR: UNSURLARI</a:t>
            </a:r>
            <a:endParaRPr lang="tr-TR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itchFamily="34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23528" y="1412776"/>
            <a:ext cx="8424936" cy="3912548"/>
          </a:xfrm>
        </p:spPr>
        <p:txBody>
          <a:bodyPr>
            <a:normAutofit/>
          </a:bodyPr>
          <a:lstStyle/>
          <a:p>
            <a:pPr algn="just">
              <a:buFont typeface="Wingdings" pitchFamily="2" charset="2"/>
              <a:buChar char="v"/>
            </a:pPr>
            <a:r>
              <a:rPr lang="tr-TR" sz="2400" b="0" dirty="0" smtClean="0">
                <a:latin typeface="Arial Rounded MT Bold" pitchFamily="34" charset="0"/>
              </a:rPr>
              <a:t>Simsar </a:t>
            </a:r>
            <a:r>
              <a:rPr lang="tr-TR" sz="2400" b="0" dirty="0">
                <a:latin typeface="Arial Rounded MT Bold" pitchFamily="34" charset="0"/>
              </a:rPr>
              <a:t>tacirin bağımsız yardımcısıdır.</a:t>
            </a:r>
          </a:p>
          <a:p>
            <a:pPr algn="just">
              <a:buFont typeface="Wingdings" pitchFamily="2" charset="2"/>
              <a:buChar char="v"/>
            </a:pPr>
            <a:r>
              <a:rPr lang="tr-TR" sz="2400" b="0" dirty="0">
                <a:latin typeface="Arial Rounded MT Bold" pitchFamily="34" charset="0"/>
              </a:rPr>
              <a:t>Simsar ile tacir arasındaki ilişki geçici niteliktedir.</a:t>
            </a:r>
          </a:p>
          <a:p>
            <a:pPr algn="just">
              <a:buFont typeface="Wingdings" pitchFamily="2" charset="2"/>
              <a:buChar char="v"/>
            </a:pPr>
            <a:r>
              <a:rPr lang="tr-TR" sz="2400" b="0" dirty="0">
                <a:latin typeface="Arial Rounded MT Bold" pitchFamily="34" charset="0"/>
              </a:rPr>
              <a:t>Simsar aracılık yapar. Simsarlık sözleşmesi simsara temsil yetkisi vermez.</a:t>
            </a:r>
          </a:p>
          <a:p>
            <a:pPr algn="just">
              <a:buFont typeface="Wingdings" pitchFamily="2" charset="2"/>
              <a:buChar char="v"/>
            </a:pPr>
            <a:r>
              <a:rPr lang="tr-TR" sz="2400" b="0" dirty="0">
                <a:latin typeface="Arial Rounded MT Bold" pitchFamily="34" charset="0"/>
              </a:rPr>
              <a:t>Simsarlık devamlı veya geçici şekilde yapılabilir.</a:t>
            </a:r>
          </a:p>
          <a:p>
            <a:pPr algn="just">
              <a:buFont typeface="Wingdings" pitchFamily="2" charset="2"/>
              <a:buChar char="v"/>
            </a:pPr>
            <a:r>
              <a:rPr lang="tr-TR" sz="2400" b="0" dirty="0">
                <a:latin typeface="Arial Rounded MT Bold" pitchFamily="34" charset="0"/>
              </a:rPr>
              <a:t>Simsarlık ücret karşılığında yapılır.</a:t>
            </a:r>
          </a:p>
          <a:p>
            <a:pPr algn="just">
              <a:buFont typeface="Wingdings" pitchFamily="2" charset="2"/>
              <a:buChar char="v"/>
            </a:pPr>
            <a:endParaRPr lang="tr-TR" sz="2400" b="0" dirty="0">
              <a:latin typeface="Arial Rounded MT Bol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603430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>
        <p14:reveal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7448932" cy="548640"/>
          </a:xfrm>
        </p:spPr>
        <p:txBody>
          <a:bodyPr/>
          <a:lstStyle/>
          <a:p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itchFamily="34" charset="0"/>
              </a:rPr>
              <a:t>SİMSAR: ÜCRET VE YAPILAN GİDERLER</a:t>
            </a:r>
            <a:endParaRPr lang="tr-TR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itchFamily="34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95536" y="1100628"/>
            <a:ext cx="8424936" cy="3912548"/>
          </a:xfrm>
        </p:spPr>
        <p:txBody>
          <a:bodyPr>
            <a:normAutofit fontScale="92500"/>
          </a:bodyPr>
          <a:lstStyle/>
          <a:p>
            <a:pPr algn="just">
              <a:buFont typeface="Wingdings" pitchFamily="2" charset="2"/>
              <a:buChar char="v"/>
            </a:pPr>
            <a:r>
              <a:rPr lang="tr-TR" sz="2400" b="0" dirty="0" smtClean="0">
                <a:latin typeface="Arial Rounded MT Bold" pitchFamily="34" charset="0"/>
              </a:rPr>
              <a:t>Ücrete hak kazanma= Sözleşmenin kurulması.</a:t>
            </a:r>
          </a:p>
          <a:p>
            <a:pPr lvl="2" algn="just">
              <a:buFont typeface="Wingdings" pitchFamily="2" charset="2"/>
              <a:buChar char="v"/>
            </a:pPr>
            <a:r>
              <a:rPr lang="tr-TR" sz="2400" b="0" dirty="0" smtClean="0">
                <a:latin typeface="Arial Rounded MT Bold" pitchFamily="34" charset="0"/>
              </a:rPr>
              <a:t>Aksi kararlaştırılabilir mi?</a:t>
            </a:r>
          </a:p>
          <a:p>
            <a:pPr algn="just">
              <a:buFont typeface="Wingdings" pitchFamily="2" charset="2"/>
              <a:buChar char="v"/>
            </a:pPr>
            <a:r>
              <a:rPr lang="tr-TR" sz="2400" b="0" dirty="0" smtClean="0">
                <a:latin typeface="Arial Rounded MT Bold" pitchFamily="34" charset="0"/>
              </a:rPr>
              <a:t>Ücret belirlenmemişse?</a:t>
            </a:r>
          </a:p>
          <a:p>
            <a:pPr algn="just">
              <a:buFont typeface="Wingdings" pitchFamily="2" charset="2"/>
              <a:buChar char="v"/>
            </a:pPr>
            <a:r>
              <a:rPr lang="tr-TR" sz="2400" b="0" dirty="0" smtClean="0">
                <a:latin typeface="Arial Rounded MT Bold" pitchFamily="34" charset="0"/>
              </a:rPr>
              <a:t>Aracılık faaliyetlerinden kaynaklanan giderlere kendisi katlanır.</a:t>
            </a:r>
          </a:p>
          <a:p>
            <a:pPr lvl="2" algn="just">
              <a:buFont typeface="Wingdings" pitchFamily="2" charset="2"/>
              <a:buChar char="v"/>
            </a:pPr>
            <a:r>
              <a:rPr lang="tr-TR" sz="2400" dirty="0" smtClean="0">
                <a:latin typeface="Arial Rounded MT Bold" pitchFamily="34" charset="0"/>
              </a:rPr>
              <a:t>Aksi </a:t>
            </a:r>
            <a:r>
              <a:rPr lang="tr-TR" sz="2400" dirty="0">
                <a:latin typeface="Arial Rounded MT Bold" pitchFamily="34" charset="0"/>
              </a:rPr>
              <a:t>kararlaştırılabilir mi</a:t>
            </a:r>
            <a:r>
              <a:rPr lang="tr-TR" sz="2400" dirty="0" smtClean="0">
                <a:latin typeface="Arial Rounded MT Bold" pitchFamily="34" charset="0"/>
              </a:rPr>
              <a:t>?</a:t>
            </a:r>
            <a:endParaRPr lang="tr-TR" sz="2400" b="0" dirty="0" smtClean="0">
              <a:latin typeface="Arial Rounded MT Bold" pitchFamily="34" charset="0"/>
            </a:endParaRPr>
          </a:p>
          <a:p>
            <a:pPr lvl="2" algn="just">
              <a:buFont typeface="Wingdings" pitchFamily="2" charset="2"/>
              <a:buChar char="q"/>
            </a:pPr>
            <a:r>
              <a:rPr lang="tr-TR" sz="2400" dirty="0" smtClean="0">
                <a:latin typeface="Arial Rounded MT Bold" pitchFamily="34" charset="0"/>
              </a:rPr>
              <a:t>Üstlendiği </a:t>
            </a:r>
            <a:r>
              <a:rPr lang="tr-TR" sz="2400" u="sng" dirty="0" smtClean="0">
                <a:latin typeface="Arial Rounded MT Bold" pitchFamily="34" charset="0"/>
              </a:rPr>
              <a:t>borca aykırı </a:t>
            </a:r>
            <a:r>
              <a:rPr lang="tr-TR" sz="2400" dirty="0" smtClean="0">
                <a:latin typeface="Arial Rounded MT Bold" pitchFamily="34" charset="0"/>
              </a:rPr>
              <a:t>davranacak şekilde diğer taraf menfaatine hareket etme ya da </a:t>
            </a:r>
            <a:r>
              <a:rPr lang="tr-TR" sz="2400" u="sng" dirty="0" smtClean="0">
                <a:latin typeface="Arial Rounded MT Bold" pitchFamily="34" charset="0"/>
              </a:rPr>
              <a:t>dürüstlük kuralına aykırı </a:t>
            </a:r>
            <a:r>
              <a:rPr lang="tr-TR" sz="2400" dirty="0" smtClean="0">
                <a:latin typeface="Arial Rounded MT Bold" pitchFamily="34" charset="0"/>
              </a:rPr>
              <a:t>şekilde diğer taraftan </a:t>
            </a:r>
            <a:r>
              <a:rPr lang="tr-TR" sz="2400" u="sng" dirty="0" smtClean="0">
                <a:latin typeface="Arial Rounded MT Bold" pitchFamily="34" charset="0"/>
              </a:rPr>
              <a:t>ücret sözü </a:t>
            </a:r>
            <a:r>
              <a:rPr lang="tr-TR" sz="2400" dirty="0" smtClean="0">
                <a:latin typeface="Arial Rounded MT Bold" pitchFamily="34" charset="0"/>
              </a:rPr>
              <a:t>alma: Hak kazansa bile ücrete ve gidere dair bu hakları kaybetme.</a:t>
            </a:r>
            <a:endParaRPr lang="tr-TR" sz="2400" b="0" dirty="0" smtClean="0">
              <a:latin typeface="Arial Rounded MT Bold" pitchFamily="34" charset="0"/>
            </a:endParaRPr>
          </a:p>
          <a:p>
            <a:pPr algn="just">
              <a:buFont typeface="Wingdings" pitchFamily="2" charset="2"/>
              <a:buChar char="v"/>
            </a:pPr>
            <a:endParaRPr lang="tr-TR" sz="2400" b="0" dirty="0">
              <a:latin typeface="Arial Rounded MT Bol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00433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>
        <p14:reveal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7448932" cy="548640"/>
          </a:xfrm>
        </p:spPr>
        <p:txBody>
          <a:bodyPr/>
          <a:lstStyle/>
          <a:p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itchFamily="34" charset="0"/>
              </a:rPr>
              <a:t>SİMSAR: HAKLARI VE BORÇLARI-özet</a:t>
            </a:r>
            <a:endParaRPr lang="tr-TR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itchFamily="34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51520" y="692696"/>
            <a:ext cx="8424936" cy="4488612"/>
          </a:xfrm>
        </p:spPr>
        <p:txBody>
          <a:bodyPr>
            <a:normAutofit fontScale="92500"/>
          </a:bodyPr>
          <a:lstStyle/>
          <a:p>
            <a:pPr algn="just">
              <a:buFont typeface="Wingdings" pitchFamily="2" charset="2"/>
              <a:buChar char="v"/>
            </a:pPr>
            <a:r>
              <a:rPr lang="tr-TR" sz="2400" b="0" u="sng" dirty="0">
                <a:latin typeface="Arial Rounded MT Bold" pitchFamily="34" charset="0"/>
              </a:rPr>
              <a:t>Borçları</a:t>
            </a:r>
            <a:r>
              <a:rPr lang="tr-TR" sz="2400" b="0" dirty="0">
                <a:latin typeface="Arial Rounded MT Bold" pitchFamily="34" charset="0"/>
              </a:rPr>
              <a:t>:</a:t>
            </a:r>
          </a:p>
          <a:p>
            <a:pPr algn="just">
              <a:buFont typeface="Wingdings" pitchFamily="2" charset="2"/>
              <a:buChar char="v"/>
            </a:pPr>
            <a:r>
              <a:rPr lang="tr-TR" sz="2400" b="0" dirty="0">
                <a:latin typeface="Arial Rounded MT Bold" pitchFamily="34" charset="0"/>
              </a:rPr>
              <a:t>Sözleşme</a:t>
            </a:r>
            <a:r>
              <a:rPr lang="tr-TR" sz="2400" b="0" u="sng" dirty="0">
                <a:latin typeface="Arial Rounded MT Bold" pitchFamily="34" charset="0"/>
              </a:rPr>
              <a:t> kurulması imkanını hazırlama veya kurulmasına aracılık </a:t>
            </a:r>
            <a:r>
              <a:rPr lang="tr-TR" sz="2400" b="0" dirty="0">
                <a:latin typeface="Arial Rounded MT Bold" pitchFamily="34" charset="0"/>
              </a:rPr>
              <a:t>etme.</a:t>
            </a:r>
          </a:p>
          <a:p>
            <a:pPr algn="just">
              <a:buFont typeface="Wingdings" pitchFamily="2" charset="2"/>
              <a:buChar char="v"/>
            </a:pPr>
            <a:r>
              <a:rPr lang="tr-TR" sz="2400" b="0" dirty="0">
                <a:latin typeface="Arial Rounded MT Bold" pitchFamily="34" charset="0"/>
              </a:rPr>
              <a:t>Müvekkilin menfaatlerini gözetme. </a:t>
            </a:r>
            <a:r>
              <a:rPr lang="tr-TR" sz="2400" b="0" dirty="0" err="1" smtClean="0">
                <a:latin typeface="Arial Rounded MT Bold" pitchFamily="34" charset="0"/>
              </a:rPr>
              <a:t>İyiniyetle</a:t>
            </a:r>
            <a:r>
              <a:rPr lang="tr-TR" sz="2400" b="0" dirty="0" smtClean="0">
                <a:latin typeface="Arial Rounded MT Bold" pitchFamily="34" charset="0"/>
              </a:rPr>
              <a:t> </a:t>
            </a:r>
            <a:r>
              <a:rPr lang="tr-TR" sz="2400" b="0" dirty="0">
                <a:latin typeface="Arial Rounded MT Bold" pitchFamily="34" charset="0"/>
              </a:rPr>
              <a:t>hareket etmeli, müvekkile ait iş sırlarını saklamalıdır.</a:t>
            </a:r>
          </a:p>
          <a:p>
            <a:pPr algn="just">
              <a:buFont typeface="Wingdings" pitchFamily="2" charset="2"/>
              <a:buChar char="v"/>
            </a:pPr>
            <a:r>
              <a:rPr lang="tr-TR" sz="2400" b="0" u="sng" dirty="0">
                <a:latin typeface="Arial Rounded MT Bold" pitchFamily="34" charset="0"/>
              </a:rPr>
              <a:t>Hakları</a:t>
            </a:r>
            <a:r>
              <a:rPr lang="tr-TR" sz="2400" b="0" dirty="0">
                <a:latin typeface="Arial Rounded MT Bold" pitchFamily="34" charset="0"/>
              </a:rPr>
              <a:t>:</a:t>
            </a:r>
          </a:p>
          <a:p>
            <a:pPr algn="just">
              <a:buFont typeface="Wingdings" pitchFamily="2" charset="2"/>
              <a:buChar char="v"/>
            </a:pPr>
            <a:r>
              <a:rPr lang="tr-TR" sz="2400" b="0" dirty="0">
                <a:latin typeface="Arial Rounded MT Bold" pitchFamily="34" charset="0"/>
              </a:rPr>
              <a:t>Ücret talep etme hakkı. Ücret talep edebilmesi için sözleşmenin kurulmuş olması gerekir (BK </a:t>
            </a:r>
            <a:r>
              <a:rPr lang="tr-TR" sz="2400" b="0" dirty="0" err="1">
                <a:latin typeface="Arial Rounded MT Bold" pitchFamily="34" charset="0"/>
              </a:rPr>
              <a:t>md.</a:t>
            </a:r>
            <a:r>
              <a:rPr lang="tr-TR" sz="2400" b="0" dirty="0">
                <a:latin typeface="Arial Rounded MT Bold" pitchFamily="34" charset="0"/>
              </a:rPr>
              <a:t> 521/I).</a:t>
            </a:r>
          </a:p>
          <a:p>
            <a:pPr algn="just">
              <a:buFont typeface="Wingdings" pitchFamily="2" charset="2"/>
              <a:buChar char="v"/>
            </a:pPr>
            <a:r>
              <a:rPr lang="tr-TR" sz="2400" b="0" dirty="0">
                <a:latin typeface="Arial Rounded MT Bold" pitchFamily="34" charset="0"/>
              </a:rPr>
              <a:t>Ücret hakkında </a:t>
            </a:r>
            <a:r>
              <a:rPr lang="tr-TR" sz="2400" b="0" u="sng" dirty="0">
                <a:latin typeface="Arial Rounded MT Bold" pitchFamily="34" charset="0"/>
              </a:rPr>
              <a:t>sözleşmede</a:t>
            </a:r>
            <a:r>
              <a:rPr lang="tr-TR" sz="2400" b="0" dirty="0">
                <a:latin typeface="Arial Rounded MT Bold" pitchFamily="34" charset="0"/>
              </a:rPr>
              <a:t> bir hüküm yoksa, </a:t>
            </a:r>
            <a:r>
              <a:rPr lang="tr-TR" sz="2400" b="0" u="sng" dirty="0">
                <a:latin typeface="Arial Rounded MT Bold" pitchFamily="34" charset="0"/>
              </a:rPr>
              <a:t>tarifelere</a:t>
            </a:r>
            <a:r>
              <a:rPr lang="tr-TR" sz="2400" b="0" dirty="0">
                <a:latin typeface="Arial Rounded MT Bold" pitchFamily="34" charset="0"/>
              </a:rPr>
              <a:t>, bu da yoksa </a:t>
            </a:r>
            <a:r>
              <a:rPr lang="tr-TR" sz="2400" b="0" u="sng" dirty="0">
                <a:latin typeface="Arial Rounded MT Bold" pitchFamily="34" charset="0"/>
              </a:rPr>
              <a:t>mahalli teamüle </a:t>
            </a:r>
            <a:r>
              <a:rPr lang="tr-TR" sz="2400" b="0" dirty="0">
                <a:latin typeface="Arial Rounded MT Bold" pitchFamily="34" charset="0"/>
              </a:rPr>
              <a:t>göre belirlenir (BK </a:t>
            </a:r>
            <a:r>
              <a:rPr lang="tr-TR" sz="2400" b="0" dirty="0" err="1">
                <a:latin typeface="Arial Rounded MT Bold" pitchFamily="34" charset="0"/>
              </a:rPr>
              <a:t>md.</a:t>
            </a:r>
            <a:r>
              <a:rPr lang="tr-TR" sz="2400" b="0" dirty="0">
                <a:latin typeface="Arial Rounded MT Bold" pitchFamily="34" charset="0"/>
              </a:rPr>
              <a:t> 522).</a:t>
            </a:r>
          </a:p>
          <a:p>
            <a:pPr algn="just">
              <a:buFont typeface="Wingdings" pitchFamily="2" charset="2"/>
              <a:buChar char="v"/>
            </a:pPr>
            <a:r>
              <a:rPr lang="tr-TR" sz="2400" b="0" dirty="0">
                <a:latin typeface="Arial Rounded MT Bold" pitchFamily="34" charset="0"/>
              </a:rPr>
              <a:t>Eğer </a:t>
            </a:r>
            <a:r>
              <a:rPr lang="tr-TR" sz="2400" b="0" u="sng" dirty="0">
                <a:latin typeface="Arial Rounded MT Bold" pitchFamily="34" charset="0"/>
              </a:rPr>
              <a:t>öngörülmüşse</a:t>
            </a:r>
            <a:r>
              <a:rPr lang="tr-TR" sz="2400" b="0" dirty="0">
                <a:latin typeface="Arial Rounded MT Bold" pitchFamily="34" charset="0"/>
              </a:rPr>
              <a:t> masraf talep etme (BK </a:t>
            </a:r>
            <a:r>
              <a:rPr lang="tr-TR" sz="2400" b="0" dirty="0" err="1">
                <a:latin typeface="Arial Rounded MT Bold" pitchFamily="34" charset="0"/>
              </a:rPr>
              <a:t>md.</a:t>
            </a:r>
            <a:r>
              <a:rPr lang="tr-TR" sz="2400" b="0" dirty="0">
                <a:latin typeface="Arial Rounded MT Bold" pitchFamily="34" charset="0"/>
              </a:rPr>
              <a:t> 521/III).</a:t>
            </a:r>
          </a:p>
          <a:p>
            <a:pPr algn="just">
              <a:buFont typeface="Wingdings" pitchFamily="2" charset="2"/>
              <a:buChar char="v"/>
            </a:pPr>
            <a:endParaRPr lang="tr-TR" sz="2400" b="0" dirty="0">
              <a:latin typeface="Arial Rounded MT Bol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311338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>
        <p14:reveal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7448932" cy="548640"/>
          </a:xfrm>
        </p:spPr>
        <p:txBody>
          <a:bodyPr/>
          <a:lstStyle/>
          <a:p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itchFamily="34" charset="0"/>
              </a:rPr>
              <a:t>SİMSARLIK SÖZLEŞMESİ: SONA ERME</a:t>
            </a:r>
            <a:endParaRPr lang="tr-TR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itchFamily="34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95536" y="1100628"/>
            <a:ext cx="8424936" cy="3912548"/>
          </a:xfrm>
        </p:spPr>
        <p:txBody>
          <a:bodyPr>
            <a:normAutofit/>
          </a:bodyPr>
          <a:lstStyle/>
          <a:p>
            <a:pPr algn="just">
              <a:buFont typeface="Wingdings" pitchFamily="2" charset="2"/>
              <a:buChar char="v"/>
            </a:pPr>
            <a:r>
              <a:rPr lang="tr-TR" sz="2400" b="0" dirty="0" smtClean="0">
                <a:latin typeface="Arial Rounded MT Bold" pitchFamily="34" charset="0"/>
              </a:rPr>
              <a:t>Sözleşmenin sona erme sebepleri:</a:t>
            </a:r>
          </a:p>
          <a:p>
            <a:pPr algn="just">
              <a:buFont typeface="Wingdings" pitchFamily="2" charset="2"/>
              <a:buChar char="v"/>
            </a:pPr>
            <a:endParaRPr lang="tr-TR" sz="2400" b="0" dirty="0">
              <a:latin typeface="Arial Rounded MT Bold" pitchFamily="34" charset="0"/>
            </a:endParaRPr>
          </a:p>
          <a:p>
            <a:pPr algn="just">
              <a:buFont typeface="Wingdings" pitchFamily="2" charset="2"/>
              <a:buChar char="v"/>
            </a:pPr>
            <a:endParaRPr lang="tr-TR" sz="2400" b="0" dirty="0" smtClean="0">
              <a:latin typeface="Arial Rounded MT Bold" pitchFamily="34" charset="0"/>
            </a:endParaRPr>
          </a:p>
          <a:p>
            <a:pPr algn="just">
              <a:buFont typeface="Wingdings" pitchFamily="2" charset="2"/>
              <a:buChar char="v"/>
            </a:pPr>
            <a:endParaRPr lang="tr-TR" sz="2400" b="0" dirty="0">
              <a:latin typeface="Arial Rounded MT Bold" pitchFamily="34" charset="0"/>
            </a:endParaRPr>
          </a:p>
        </p:txBody>
      </p:sp>
      <p:sp>
        <p:nvSpPr>
          <p:cNvPr id="5" name="Şeritli Sağ Ok 4"/>
          <p:cNvSpPr/>
          <p:nvPr/>
        </p:nvSpPr>
        <p:spPr>
          <a:xfrm>
            <a:off x="1403648" y="1988840"/>
            <a:ext cx="4104456" cy="1152128"/>
          </a:xfrm>
          <a:prstGeom prst="strip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2400" b="1" dirty="0" smtClean="0"/>
              <a:t>SİMSARIN İŞİ GÖRMESİ</a:t>
            </a:r>
            <a:endParaRPr lang="tr-TR" sz="2400" b="1" dirty="0"/>
          </a:p>
        </p:txBody>
      </p:sp>
      <p:sp>
        <p:nvSpPr>
          <p:cNvPr id="6" name="Şeritli Sağ Ok 5"/>
          <p:cNvSpPr/>
          <p:nvPr/>
        </p:nvSpPr>
        <p:spPr>
          <a:xfrm>
            <a:off x="3635896" y="3140968"/>
            <a:ext cx="4104456" cy="1152128"/>
          </a:xfrm>
          <a:prstGeom prst="strip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2400" b="1" dirty="0" smtClean="0"/>
              <a:t>AZİL VE İSTİFA</a:t>
            </a:r>
            <a:endParaRPr lang="tr-TR" sz="2400" b="1" dirty="0"/>
          </a:p>
        </p:txBody>
      </p:sp>
      <p:sp>
        <p:nvSpPr>
          <p:cNvPr id="8" name="Yuvarlatılmış Dikdörtgen 7"/>
          <p:cNvSpPr/>
          <p:nvPr/>
        </p:nvSpPr>
        <p:spPr>
          <a:xfrm>
            <a:off x="3635896" y="5373216"/>
            <a:ext cx="5112568" cy="122413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2400" b="1" dirty="0" smtClean="0"/>
              <a:t>BU SÖZLEŞMEYE DAYANAN TÜM TALEPLER =</a:t>
            </a:r>
          </a:p>
          <a:p>
            <a:pPr algn="ctr"/>
            <a:r>
              <a:rPr lang="tr-TR" sz="2400" b="1" dirty="0" smtClean="0"/>
              <a:t> 5 YILLIK ZAMANAŞIMI SÜRESİ</a:t>
            </a:r>
            <a:endParaRPr lang="tr-TR" sz="2400" b="1" dirty="0"/>
          </a:p>
        </p:txBody>
      </p:sp>
    </p:spTree>
    <p:extLst>
      <p:ext uri="{BB962C8B-B14F-4D97-AF65-F5344CB8AC3E}">
        <p14:creationId xmlns:p14="http://schemas.microsoft.com/office/powerpoint/2010/main" val="11398963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>
        <p14:reveal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395536" y="332656"/>
            <a:ext cx="7520940" cy="548640"/>
          </a:xfrm>
        </p:spPr>
        <p:txBody>
          <a:bodyPr/>
          <a:lstStyle/>
          <a:p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itchFamily="34" charset="0"/>
              </a:rPr>
              <a:t>ACENTE: TANIMI</a:t>
            </a:r>
            <a:endParaRPr lang="tr-TR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itchFamily="34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95536" y="1100628"/>
            <a:ext cx="8424936" cy="3912548"/>
          </a:xfrm>
        </p:spPr>
        <p:txBody>
          <a:bodyPr>
            <a:normAutofit/>
          </a:bodyPr>
          <a:lstStyle/>
          <a:p>
            <a:pPr algn="just">
              <a:buFont typeface="Wingdings" pitchFamily="2" charset="2"/>
              <a:buChar char="v"/>
            </a:pPr>
            <a:r>
              <a:rPr lang="tr-TR" sz="2400" b="0" dirty="0" smtClean="0">
                <a:latin typeface="Arial Rounded MT Bold" pitchFamily="34" charset="0"/>
              </a:rPr>
              <a:t>Taraflardan hiçbirine </a:t>
            </a:r>
            <a:r>
              <a:rPr lang="tr-TR" sz="2400" b="0" u="sng" dirty="0" smtClean="0">
                <a:latin typeface="Arial Rounded MT Bold" pitchFamily="34" charset="0"/>
              </a:rPr>
              <a:t>daimi şekilde bağlı olmadan </a:t>
            </a:r>
            <a:r>
              <a:rPr lang="tr-TR" sz="2400" b="0" dirty="0" smtClean="0">
                <a:latin typeface="Arial Rounded MT Bold" pitchFamily="34" charset="0"/>
              </a:rPr>
              <a:t>bir </a:t>
            </a:r>
            <a:r>
              <a:rPr lang="tr-TR" sz="2400" b="0" u="sng" dirty="0" smtClean="0">
                <a:latin typeface="Arial Rounded MT Bold" pitchFamily="34" charset="0"/>
              </a:rPr>
              <a:t>sözleşmeye</a:t>
            </a:r>
            <a:r>
              <a:rPr lang="tr-TR" sz="2400" b="0" dirty="0" smtClean="0">
                <a:latin typeface="Arial Rounded MT Bold" pitchFamily="34" charset="0"/>
              </a:rPr>
              <a:t> dayanarak </a:t>
            </a:r>
            <a:r>
              <a:rPr lang="tr-TR" sz="2400" b="0" u="sng" dirty="0" smtClean="0">
                <a:latin typeface="Arial Rounded MT Bold" pitchFamily="34" charset="0"/>
              </a:rPr>
              <a:t>belli bir yer ya da bölge içinde sürekli</a:t>
            </a:r>
            <a:r>
              <a:rPr lang="tr-TR" sz="2400" b="0" dirty="0" smtClean="0">
                <a:latin typeface="Arial Rounded MT Bold" pitchFamily="34" charset="0"/>
              </a:rPr>
              <a:t> şekilde bir </a:t>
            </a:r>
            <a:r>
              <a:rPr lang="tr-TR" sz="2400" b="0" u="sng" dirty="0" smtClean="0">
                <a:latin typeface="Arial Rounded MT Bold" pitchFamily="34" charset="0"/>
              </a:rPr>
              <a:t>ticari işletmeyi ilgilendiren sözleşmelerde aracılık</a:t>
            </a:r>
            <a:r>
              <a:rPr lang="tr-TR" sz="2400" b="0" dirty="0" smtClean="0">
                <a:latin typeface="Arial Rounded MT Bold" pitchFamily="34" charset="0"/>
              </a:rPr>
              <a:t> etmeyi </a:t>
            </a:r>
            <a:r>
              <a:rPr lang="tr-TR" sz="2400" b="0" u="sng" dirty="0" smtClean="0">
                <a:latin typeface="Arial Rounded MT Bold" pitchFamily="34" charset="0"/>
              </a:rPr>
              <a:t>ya da </a:t>
            </a:r>
            <a:r>
              <a:rPr lang="tr-TR" sz="2400" b="0" dirty="0" smtClean="0">
                <a:latin typeface="Arial Rounded MT Bold" pitchFamily="34" charset="0"/>
              </a:rPr>
              <a:t>bu sözleşmeleri o </a:t>
            </a:r>
            <a:r>
              <a:rPr lang="tr-TR" sz="2400" b="0" u="sng" dirty="0" smtClean="0">
                <a:latin typeface="Arial Rounded MT Bold" pitchFamily="34" charset="0"/>
              </a:rPr>
              <a:t>işletme adına yapmayı</a:t>
            </a:r>
            <a:r>
              <a:rPr lang="tr-TR" sz="2400" b="0" dirty="0" smtClean="0">
                <a:latin typeface="Arial Rounded MT Bold" pitchFamily="34" charset="0"/>
              </a:rPr>
              <a:t> </a:t>
            </a:r>
            <a:r>
              <a:rPr lang="tr-TR" sz="2400" b="0" u="sng" dirty="0" smtClean="0">
                <a:latin typeface="Arial Rounded MT Bold" pitchFamily="34" charset="0"/>
              </a:rPr>
              <a:t>meslek edinen </a:t>
            </a:r>
            <a:r>
              <a:rPr lang="tr-TR" sz="2400" b="0" dirty="0" smtClean="0">
                <a:latin typeface="Arial Rounded MT Bold" pitchFamily="34" charset="0"/>
              </a:rPr>
              <a:t>kimseye denir.</a:t>
            </a:r>
          </a:p>
          <a:p>
            <a:pPr algn="just">
              <a:buFont typeface="Wingdings" pitchFamily="2" charset="2"/>
              <a:buChar char="v"/>
            </a:pPr>
            <a:endParaRPr lang="tr-TR" sz="2400" b="0" dirty="0">
              <a:latin typeface="Arial Rounded MT Bold" pitchFamily="34" charset="0"/>
            </a:endParaRPr>
          </a:p>
        </p:txBody>
      </p:sp>
      <p:sp>
        <p:nvSpPr>
          <p:cNvPr id="4" name="Yuvarlatılmış Dikdörtgen 3"/>
          <p:cNvSpPr/>
          <p:nvPr/>
        </p:nvSpPr>
        <p:spPr>
          <a:xfrm>
            <a:off x="683568" y="3284984"/>
            <a:ext cx="2880320" cy="108012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5" name="Yuvarlatılmış Dikdörtgen 4"/>
          <p:cNvSpPr/>
          <p:nvPr/>
        </p:nvSpPr>
        <p:spPr>
          <a:xfrm>
            <a:off x="5897341" y="3284984"/>
            <a:ext cx="2880320" cy="108012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6" name="Metin kutusu 5"/>
          <p:cNvSpPr txBox="1"/>
          <p:nvPr/>
        </p:nvSpPr>
        <p:spPr>
          <a:xfrm>
            <a:off x="1318110" y="3471101"/>
            <a:ext cx="237626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4000" b="1" dirty="0" smtClean="0"/>
              <a:t>TACİR</a:t>
            </a:r>
            <a:endParaRPr lang="tr-TR" sz="4000" b="1" dirty="0"/>
          </a:p>
        </p:txBody>
      </p:sp>
      <p:sp>
        <p:nvSpPr>
          <p:cNvPr id="7" name="Metin kutusu 6"/>
          <p:cNvSpPr txBox="1"/>
          <p:nvPr/>
        </p:nvSpPr>
        <p:spPr>
          <a:xfrm>
            <a:off x="6267609" y="3471101"/>
            <a:ext cx="252028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4000" b="1" dirty="0" smtClean="0"/>
              <a:t>ACENTE</a:t>
            </a:r>
            <a:endParaRPr lang="tr-TR" sz="4000" b="1" dirty="0"/>
          </a:p>
        </p:txBody>
      </p:sp>
      <p:cxnSp>
        <p:nvCxnSpPr>
          <p:cNvPr id="9" name="Düz Ok Bağlayıcısı 8"/>
          <p:cNvCxnSpPr/>
          <p:nvPr/>
        </p:nvCxnSpPr>
        <p:spPr>
          <a:xfrm>
            <a:off x="3563888" y="3825044"/>
            <a:ext cx="2232248" cy="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Metin kutusu 9"/>
          <p:cNvSpPr txBox="1"/>
          <p:nvPr/>
        </p:nvSpPr>
        <p:spPr>
          <a:xfrm>
            <a:off x="3642703" y="3409545"/>
            <a:ext cx="215343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400" b="1" dirty="0" smtClean="0"/>
              <a:t>  ACENTELİK</a:t>
            </a:r>
          </a:p>
          <a:p>
            <a:r>
              <a:rPr lang="tr-TR" sz="2400" b="1" dirty="0" smtClean="0"/>
              <a:t>SÖZLEŞMESİ</a:t>
            </a:r>
            <a:endParaRPr lang="tr-TR" sz="2400" b="1" dirty="0"/>
          </a:p>
        </p:txBody>
      </p:sp>
    </p:spTree>
    <p:extLst>
      <p:ext uri="{BB962C8B-B14F-4D97-AF65-F5344CB8AC3E}">
        <p14:creationId xmlns:p14="http://schemas.microsoft.com/office/powerpoint/2010/main" val="29463283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>
        <p14:reveal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395536" y="332656"/>
            <a:ext cx="7520940" cy="548640"/>
          </a:xfrm>
        </p:spPr>
        <p:txBody>
          <a:bodyPr/>
          <a:lstStyle/>
          <a:p>
            <a:r>
              <a:rPr lang="tr-TR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itchFamily="34" charset="0"/>
              </a:rPr>
              <a:t>ACENTElİk</a:t>
            </a:r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itchFamily="34" charset="0"/>
              </a:rPr>
              <a:t> sözleşmesi ve </a:t>
            </a:r>
            <a:r>
              <a:rPr lang="tr-TR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itchFamily="34" charset="0"/>
              </a:rPr>
              <a:t>taraflarI</a:t>
            </a:r>
            <a:endParaRPr lang="tr-TR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itchFamily="34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95536" y="1100628"/>
            <a:ext cx="8424936" cy="3912548"/>
          </a:xfrm>
        </p:spPr>
        <p:txBody>
          <a:bodyPr>
            <a:normAutofit lnSpcReduction="10000"/>
          </a:bodyPr>
          <a:lstStyle/>
          <a:p>
            <a:pPr algn="just">
              <a:buFont typeface="Wingdings" pitchFamily="2" charset="2"/>
              <a:buChar char="v"/>
            </a:pPr>
            <a:r>
              <a:rPr lang="tr-TR" sz="2400" b="0" dirty="0" smtClean="0">
                <a:latin typeface="Arial Rounded MT Bold" pitchFamily="34" charset="0"/>
              </a:rPr>
              <a:t>Sözleşme </a:t>
            </a:r>
            <a:r>
              <a:rPr lang="tr-TR" sz="2400" b="0" u="sng" dirty="0" smtClean="0">
                <a:latin typeface="Arial Rounded MT Bold" pitchFamily="34" charset="0"/>
              </a:rPr>
              <a:t>şekle bağlı değildir</a:t>
            </a:r>
            <a:r>
              <a:rPr lang="tr-TR" sz="2400" b="0" dirty="0" smtClean="0">
                <a:latin typeface="Arial Rounded MT Bold" pitchFamily="34" charset="0"/>
              </a:rPr>
              <a:t>.</a:t>
            </a:r>
          </a:p>
          <a:p>
            <a:pPr algn="just">
              <a:buFont typeface="Wingdings" pitchFamily="2" charset="2"/>
              <a:buChar char="v"/>
            </a:pPr>
            <a:r>
              <a:rPr lang="tr-TR" sz="2400" b="0" dirty="0" smtClean="0">
                <a:latin typeface="Arial Rounded MT Bold" pitchFamily="34" charset="0"/>
              </a:rPr>
              <a:t>Ancak </a:t>
            </a:r>
            <a:r>
              <a:rPr lang="tr-TR" sz="2400" b="0" u="sng" dirty="0" smtClean="0">
                <a:latin typeface="Arial Rounded MT Bold" pitchFamily="34" charset="0"/>
              </a:rPr>
              <a:t>sözleşme yapma yetkisi </a:t>
            </a:r>
            <a:r>
              <a:rPr lang="tr-TR" sz="2400" b="0" dirty="0" smtClean="0">
                <a:latin typeface="Arial Rounded MT Bold" pitchFamily="34" charset="0"/>
              </a:rPr>
              <a:t>verilecekse yetki </a:t>
            </a:r>
            <a:r>
              <a:rPr lang="tr-TR" sz="2400" b="0" u="sng" dirty="0" smtClean="0">
                <a:latin typeface="Arial Rounded MT Bold" pitchFamily="34" charset="0"/>
              </a:rPr>
              <a:t>yazılı</a:t>
            </a:r>
            <a:r>
              <a:rPr lang="tr-TR" sz="2400" b="0" dirty="0" smtClean="0">
                <a:latin typeface="Arial Rounded MT Bold" pitchFamily="34" charset="0"/>
              </a:rPr>
              <a:t> olarak verilmeli+ bu belgenin acente tarafından tescil ve ilan edilmelidir. </a:t>
            </a:r>
          </a:p>
          <a:p>
            <a:pPr algn="just">
              <a:buFont typeface="Wingdings" pitchFamily="2" charset="2"/>
              <a:buChar char="v"/>
            </a:pPr>
            <a:r>
              <a:rPr lang="tr-TR" sz="2400" b="0" dirty="0" smtClean="0">
                <a:latin typeface="Arial Rounded MT Bold" pitchFamily="34" charset="0"/>
              </a:rPr>
              <a:t>Soru: Geçerlilik şartı mı yoksa ispat şartı mıdır?</a:t>
            </a:r>
          </a:p>
          <a:p>
            <a:pPr algn="just">
              <a:buFont typeface="Wingdings" pitchFamily="2" charset="2"/>
              <a:buChar char="v"/>
            </a:pPr>
            <a:r>
              <a:rPr lang="tr-TR" sz="2400" b="0" dirty="0" smtClean="0">
                <a:latin typeface="Arial Rounded MT Bold" pitchFamily="34" charset="0"/>
              </a:rPr>
              <a:t>Acente = Gerçek Kişi veya Tüzel Kişi.</a:t>
            </a:r>
          </a:p>
          <a:p>
            <a:pPr algn="just">
              <a:buFont typeface="Wingdings" pitchFamily="2" charset="2"/>
              <a:buChar char="v"/>
            </a:pPr>
            <a:endParaRPr lang="tr-TR" sz="2400" b="0" dirty="0" smtClean="0">
              <a:latin typeface="Arial Rounded MT Bold" pitchFamily="34" charset="0"/>
            </a:endParaRPr>
          </a:p>
          <a:p>
            <a:pPr algn="just">
              <a:buFont typeface="Wingdings" pitchFamily="2" charset="2"/>
              <a:buChar char="v"/>
            </a:pPr>
            <a:endParaRPr lang="tr-TR" sz="2400" b="0" dirty="0" smtClean="0">
              <a:latin typeface="Arial Rounded MT Bold" pitchFamily="34" charset="0"/>
            </a:endParaRPr>
          </a:p>
          <a:p>
            <a:pPr algn="just">
              <a:buFont typeface="Wingdings" pitchFamily="2" charset="2"/>
              <a:buChar char="v"/>
            </a:pPr>
            <a:r>
              <a:rPr lang="tr-TR" sz="2000" b="0" dirty="0" smtClean="0">
                <a:latin typeface="Arial Rounded MT Bold" pitchFamily="34" charset="0"/>
              </a:rPr>
              <a:t>Soru: Simsardan farkı nedir?</a:t>
            </a:r>
            <a:endParaRPr lang="tr-TR" sz="2000" b="0" dirty="0">
              <a:latin typeface="Arial Rounded MT Bold" pitchFamily="34" charset="0"/>
            </a:endParaRPr>
          </a:p>
        </p:txBody>
      </p:sp>
      <p:sp>
        <p:nvSpPr>
          <p:cNvPr id="11" name="Sağ Ok 10"/>
          <p:cNvSpPr/>
          <p:nvPr/>
        </p:nvSpPr>
        <p:spPr>
          <a:xfrm>
            <a:off x="831388" y="3500675"/>
            <a:ext cx="3960440" cy="86409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2" name="Sağ Ok 11"/>
          <p:cNvSpPr/>
          <p:nvPr/>
        </p:nvSpPr>
        <p:spPr>
          <a:xfrm>
            <a:off x="5004048" y="3917567"/>
            <a:ext cx="3528392" cy="86409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3" name="Metin kutusu 12"/>
          <p:cNvSpPr txBox="1"/>
          <p:nvPr/>
        </p:nvSpPr>
        <p:spPr>
          <a:xfrm>
            <a:off x="798030" y="3732901"/>
            <a:ext cx="61206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b="1" dirty="0" smtClean="0"/>
              <a:t>SÖZLEŞMENİN YAPILMASINA ARACILIK</a:t>
            </a:r>
            <a:endParaRPr lang="tr-TR" b="1" dirty="0"/>
          </a:p>
        </p:txBody>
      </p:sp>
      <p:sp>
        <p:nvSpPr>
          <p:cNvPr id="14" name="Metin kutusu 13"/>
          <p:cNvSpPr txBox="1"/>
          <p:nvPr/>
        </p:nvSpPr>
        <p:spPr>
          <a:xfrm>
            <a:off x="5004048" y="4134513"/>
            <a:ext cx="35283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b="1" dirty="0" smtClean="0"/>
              <a:t>TACİR ADINA SÖZLEŞME YAPMA</a:t>
            </a:r>
            <a:endParaRPr lang="tr-TR" b="1" dirty="0"/>
          </a:p>
        </p:txBody>
      </p:sp>
      <p:cxnSp>
        <p:nvCxnSpPr>
          <p:cNvPr id="16" name="Dirsek Bağlayıcısı 15"/>
          <p:cNvCxnSpPr>
            <a:stCxn id="13" idx="1"/>
          </p:cNvCxnSpPr>
          <p:nvPr/>
        </p:nvCxnSpPr>
        <p:spPr>
          <a:xfrm rot="10800000" flipV="1">
            <a:off x="601510" y="3917566"/>
            <a:ext cx="196521" cy="354765"/>
          </a:xfrm>
          <a:prstGeom prst="bentConnector2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547925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>
        <p14:reveal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çılar">
  <a:themeElements>
    <a:clrScheme name="Açılar">
      <a:dk1>
        <a:srgbClr val="000000"/>
      </a:dk1>
      <a:lt1>
        <a:srgbClr val="FFFFFF"/>
      </a:lt1>
      <a:dk2>
        <a:srgbClr val="434342"/>
      </a:dk2>
      <a:lt2>
        <a:srgbClr val="CDD7D9"/>
      </a:lt2>
      <a:accent1>
        <a:srgbClr val="797B7E"/>
      </a:accent1>
      <a:accent2>
        <a:srgbClr val="F96A1B"/>
      </a:accent2>
      <a:accent3>
        <a:srgbClr val="08A1D9"/>
      </a:accent3>
      <a:accent4>
        <a:srgbClr val="7C984A"/>
      </a:accent4>
      <a:accent5>
        <a:srgbClr val="C2AD8D"/>
      </a:accent5>
      <a:accent6>
        <a:srgbClr val="506E94"/>
      </a:accent6>
      <a:hlink>
        <a:srgbClr val="5F5F5F"/>
      </a:hlink>
      <a:folHlink>
        <a:srgbClr val="969696"/>
      </a:folHlink>
    </a:clrScheme>
    <a:fontScheme name="Açılar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çıla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0400000"/>
            </a:lightRig>
          </a:scene3d>
          <a:sp3d contourW="6350">
            <a:bevelT w="41275" h="19050" prst="angle"/>
            <a:contourClr>
              <a:schemeClr val="phClr">
                <a:shade val="25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0000"/>
                <a:shade val="85000"/>
              </a:schemeClr>
              <a:schemeClr val="phClr">
                <a:tint val="95000"/>
                <a:shade val="99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3000"/>
                <a:shade val="85000"/>
              </a:schemeClr>
              <a:schemeClr val="phClr">
                <a:tint val="96000"/>
                <a:shade val="99000"/>
              </a:schemeClr>
            </a:duotone>
          </a:blip>
          <a:tile tx="0" ty="0" sx="90000" sy="9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Angles</Template>
  <TotalTime>332</TotalTime>
  <Words>1257</Words>
  <Application>Microsoft Office PowerPoint</Application>
  <PresentationFormat>Ekran Gösterisi (4:3)</PresentationFormat>
  <Paragraphs>170</Paragraphs>
  <Slides>23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23</vt:i4>
      </vt:variant>
    </vt:vector>
  </HeadingPairs>
  <TitlesOfParts>
    <vt:vector size="24" baseType="lpstr">
      <vt:lpstr>Açılar</vt:lpstr>
      <vt:lpstr>PowerPoint Sunusu</vt:lpstr>
      <vt:lpstr>SİMSAR: TANIMI</vt:lpstr>
      <vt:lpstr>SİMSAR: GENEL OLARAK</vt:lpstr>
      <vt:lpstr>SİMSAR: UNSURLARI</vt:lpstr>
      <vt:lpstr>SİMSAR: ÜCRET VE YAPILAN GİDERLER</vt:lpstr>
      <vt:lpstr>SİMSAR: HAKLARI VE BORÇLARI-özet</vt:lpstr>
      <vt:lpstr>SİMSARLIK SÖZLEŞMESİ: SONA ERME</vt:lpstr>
      <vt:lpstr>ACENTE: TANIMI</vt:lpstr>
      <vt:lpstr>ACENTElİk sözleşmesi ve taraflarI</vt:lpstr>
      <vt:lpstr>ACENTElik sözleşmesi ve taraflarI</vt:lpstr>
      <vt:lpstr>ACENTE: ücret hakkI </vt:lpstr>
      <vt:lpstr>ACENTElİk sözleşmesİ: TEMSİL YETKİSİ</vt:lpstr>
      <vt:lpstr>ACENTE: ÖZET-UNSURLARI</vt:lpstr>
      <vt:lpstr>ACENTE: ÖZET- TEMSİL YETKİSİ</vt:lpstr>
      <vt:lpstr>ACENTE: ÖZET-  HAKLARI</vt:lpstr>
      <vt:lpstr>ACENTE: ÖZET-  BORÇLARI</vt:lpstr>
      <vt:lpstr>ACENTElİk sözleşmesİ: SONA ERME</vt:lpstr>
      <vt:lpstr>SONA ERME: DEKLEŞTİRME TAZMİNATI</vt:lpstr>
      <vt:lpstr>SONA ERME: DEKLEŞTİRME TAZMİNATI</vt:lpstr>
      <vt:lpstr>SONA ERME: REKABET YASAĞI SÖZLEŞMESİ</vt:lpstr>
      <vt:lpstr>KOMİSYONCU: TANIMI VE KOMİSYONCULUK SÖZLEŞMESİ</vt:lpstr>
      <vt:lpstr>TAŞIMA İŞLERİ KOMİSYONCUSU: tanIm VE GENEL BİLGİLER </vt:lpstr>
      <vt:lpstr>PowerPoint Sunusu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BAĞIMSIZ TACİR YARDIMCILARI: ACENTE</dc:title>
  <dc:creator>Pelin OZCELIK</dc:creator>
  <cp:lastModifiedBy>Pelin OZCELIK</cp:lastModifiedBy>
  <cp:revision>158</cp:revision>
  <dcterms:created xsi:type="dcterms:W3CDTF">2025-10-27T10:05:02Z</dcterms:created>
  <dcterms:modified xsi:type="dcterms:W3CDTF">2025-10-30T08:16:39Z</dcterms:modified>
</cp:coreProperties>
</file>