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21"/>
  </p:normalViewPr>
  <p:slideViewPr>
    <p:cSldViewPr>
      <p:cViewPr>
        <p:scale>
          <a:sx n="99" d="100"/>
          <a:sy n="99" d="100"/>
        </p:scale>
        <p:origin x="800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0D37B-A159-E741-9DD0-A437B900C356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FF0C2-231E-BE4E-9676-C8F7F04E56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975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FF0C2-231E-BE4E-9676-C8F7F04E564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494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8.10.2021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2547715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ÇAĞ ÜNİVERSİTESİ MESLEK YÜKSEKOKULU SOSYAL HİZMET ve DANIŞMANLIK BÖLÜMÜ</a:t>
            </a:r>
            <a:br>
              <a:rPr lang="tr-TR" dirty="0"/>
            </a:br>
            <a:r>
              <a:rPr lang="tr-TR" dirty="0"/>
              <a:t>GÖRÜŞME İLKE ve TEKNİKLERİ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KISIM1: </a:t>
            </a:r>
            <a:r>
              <a:rPr lang="tr-TR" b="1" dirty="0"/>
              <a:t>GÖRÜŞME ve İLETİŞİMİN GENEL YÖNELİMİ ve TEMEL KAVRAMLAR</a:t>
            </a:r>
          </a:p>
        </p:txBody>
      </p:sp>
    </p:spTree>
    <p:extLst>
      <p:ext uri="{BB962C8B-B14F-4D97-AF65-F5344CB8AC3E}">
        <p14:creationId xmlns:p14="http://schemas.microsoft.com/office/powerpoint/2010/main" val="145881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GÖRÜŞME ve SOHBET FARKI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tr-TR" dirty="0"/>
              <a:t>Görüşme «her iki katılımcının da bildiği ve kabullendiği belli bir amacı olan kişiler arası etkileşim» olarak tanımlanır.</a:t>
            </a:r>
          </a:p>
          <a:p>
            <a:r>
              <a:rPr lang="tr-TR" dirty="0"/>
              <a:t>Günlük hayatımızda sık sık sohbet ve görüşmeyi karıştırırız.</a:t>
            </a:r>
          </a:p>
          <a:p>
            <a:r>
              <a:rPr lang="tr-TR" dirty="0"/>
              <a:t>Aslında sosyal hayatımızda yaptığımız şey görüşme değil sohbettir.</a:t>
            </a:r>
          </a:p>
          <a:p>
            <a:pPr marL="0" indent="0">
              <a:buNone/>
            </a:pPr>
            <a:r>
              <a:rPr lang="tr-TR" b="1" dirty="0"/>
              <a:t>Peki bu iki kavramın farkı nedir??</a:t>
            </a:r>
          </a:p>
        </p:txBody>
      </p:sp>
    </p:spTree>
    <p:extLst>
      <p:ext uri="{BB962C8B-B14F-4D97-AF65-F5344CB8AC3E}">
        <p14:creationId xmlns:p14="http://schemas.microsoft.com/office/powerpoint/2010/main" val="3035228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Amaç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Görüşme kesin bir amaca hizmet etmektedir.</a:t>
            </a:r>
          </a:p>
          <a:p>
            <a:r>
              <a:rPr lang="tr-TR" dirty="0"/>
              <a:t>Görüşme içeriğe ve konunun yönüne göre yapılandırılır.</a:t>
            </a:r>
          </a:p>
          <a:p>
            <a:r>
              <a:rPr lang="tr-TR" dirty="0"/>
              <a:t>Görüşme yapan kişi ilgi çekici de olsa görüşme dışında bir konuyu görüşmeye dahil edemez.</a:t>
            </a:r>
          </a:p>
          <a:p>
            <a:r>
              <a:rPr lang="tr-TR" dirty="0"/>
              <a:t>Görüşmede süreç, tematik tutarlılık ve birlik vardır.</a:t>
            </a:r>
          </a:p>
          <a:p>
            <a:r>
              <a:rPr lang="tr-TR" dirty="0"/>
              <a:t>Sohbette ise gelişigüzel seçilmiş konular vardır.</a:t>
            </a:r>
          </a:p>
          <a:p>
            <a:r>
              <a:rPr lang="tr-TR" dirty="0"/>
              <a:t>Sohbet yönelimi ilişkiye dayalıdır; belirli bir teması yoktur.</a:t>
            </a:r>
          </a:p>
          <a:p>
            <a:r>
              <a:rPr lang="tr-TR" dirty="0"/>
              <a:t>Sohbet her şeyi kapsar fakat bir odağı yoktur.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9273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Bir iletişim olayı olan görüşmenin sosyal yapısı rollerin dağılımını gerektirir.</a:t>
            </a:r>
          </a:p>
          <a:p>
            <a:r>
              <a:rPr lang="tr-TR" dirty="0"/>
              <a:t>Bir kişi danışman olarak sürecin sorumluluğunu almakla yükümlü olup diğer kişi müracaatçı konumundadır. Böylece roller belirlenmiştir.</a:t>
            </a:r>
          </a:p>
          <a:p>
            <a:r>
              <a:rPr lang="tr-TR" dirty="0"/>
              <a:t>Bir sohbette ise her katılımcının farklı rolleri olması durumu yoktur.</a:t>
            </a:r>
          </a:p>
          <a:p>
            <a:r>
              <a:rPr lang="tr-TR" dirty="0"/>
              <a:t>Sohbette katılımcılar içerik ve yönlendirme konusunda ortak sorumluluk alır.</a:t>
            </a:r>
          </a:p>
        </p:txBody>
      </p:sp>
    </p:spTree>
    <p:extLst>
      <p:ext uri="{BB962C8B-B14F-4D97-AF65-F5344CB8AC3E}">
        <p14:creationId xmlns:p14="http://schemas.microsoft.com/office/powerpoint/2010/main" val="3308948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B3754D-B3B3-F240-926C-6D4D06C01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Görevler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5AC173-6604-A947-B710-CA6D57601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Görüşmede danışmanın açıkça belirlenmiş görevleri vardır.</a:t>
            </a:r>
          </a:p>
          <a:p>
            <a:r>
              <a:rPr lang="tr-TR" dirty="0"/>
              <a:t>Bu nedenle görüşme yönetmek teknik bilgi gerektirir. Nasıl başlamalı, nasıl devam etmeli, ne zaman ve nasıl bitirilmeli, nasıl yaratıcı etkileşim sağlanır vb.</a:t>
            </a:r>
          </a:p>
          <a:p>
            <a:r>
              <a:rPr lang="tr-TR" dirty="0"/>
              <a:t>Tecrübeli bir danışman ilgili görevleri uygulayabilmek için bu gibi bilgi ve becerilere sahip olmalıdır.</a:t>
            </a:r>
          </a:p>
          <a:p>
            <a:r>
              <a:rPr lang="tr-TR" dirty="0"/>
              <a:t>Bunlara rağmen müracaatçı danışmanla işbirliği yapmazsa görüşmeler sağlıklı sonuçlanmaz.</a:t>
            </a:r>
          </a:p>
        </p:txBody>
      </p:sp>
    </p:spTree>
    <p:extLst>
      <p:ext uri="{BB962C8B-B14F-4D97-AF65-F5344CB8AC3E}">
        <p14:creationId xmlns:p14="http://schemas.microsoft.com/office/powerpoint/2010/main" val="4059090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FC721-BD06-2D49-906C-1C66D08FE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Statü Farkı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95D4E1-10EF-8D40-82FA-73ABEC822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86610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Görüşmede danışman profesyonel eğitimi, kurumdaki pozisyonu ve lisansıyla görüşme için gerekli bilgi ve beceriye sahiptir.</a:t>
            </a:r>
          </a:p>
          <a:p>
            <a:r>
              <a:rPr lang="tr-TR" dirty="0"/>
              <a:t>Danışman ve müracaatçı arasında statü farkını azaltmak amaca ulaşmak için ideal bir düşüncedir.</a:t>
            </a:r>
          </a:p>
          <a:p>
            <a:r>
              <a:rPr lang="tr-TR" dirty="0"/>
              <a:t>Bunun </a:t>
            </a:r>
            <a:r>
              <a:rPr lang="tr-TR" dirty="0" err="1"/>
              <a:t>yanısıra</a:t>
            </a:r>
            <a:r>
              <a:rPr lang="tr-TR" dirty="0"/>
              <a:t> statü farkını azaltmaya çalışsak da görüşmenin doğasında var olan bir seviye farkı yok edilemez; danışman genelde üst konumdadır.</a:t>
            </a:r>
          </a:p>
          <a:p>
            <a:r>
              <a:rPr lang="tr-TR" dirty="0"/>
              <a:t>Bir görüşmenin aksine sohbette bir sohbette katılımcılar arasında statü ve rollerin tanınmasına gerek yoktur.</a:t>
            </a:r>
          </a:p>
          <a:p>
            <a:r>
              <a:rPr lang="tr-TR" dirty="0"/>
              <a:t>Bir sohbette her hareket doğaçlama ve plansızken görüşme tam tersine planlıdır.</a:t>
            </a:r>
          </a:p>
          <a:p>
            <a:r>
              <a:rPr lang="tr-TR" dirty="0"/>
              <a:t>Danışmanlar görüşmenin amacına ulaşması için görüşmeyi yönetmekle sorumlu olduklarından oluşabilecek her durum için plan yapmakla yükümlüdür ancak sohbet için insanlar hedeflenmiş amaca ulaşmak için hazırlık yapmazlar.</a:t>
            </a:r>
          </a:p>
        </p:txBody>
      </p:sp>
    </p:spTree>
    <p:extLst>
      <p:ext uri="{BB962C8B-B14F-4D97-AF65-F5344CB8AC3E}">
        <p14:creationId xmlns:p14="http://schemas.microsoft.com/office/powerpoint/2010/main" val="1944033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5D6E77-CDC9-0C4D-AD62-B1EDF4420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Zamanı Kullanmak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A9786D-9AD6-BC48-92EA-3AF1BCAAF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Görüşme sohbetin aksine zaman ve içeriğe göre yapılandırılır.</a:t>
            </a:r>
          </a:p>
          <a:p>
            <a:r>
              <a:rPr lang="tr-TR" dirty="0"/>
              <a:t>Bir sohbet herhangi bir yerde veya herhangi bir zamanda ön hazırlık olmaksızın başlatılabilir fakat görüşme belli bir yerde belli bir zamanda başlatılmak üzere planlanır.</a:t>
            </a:r>
          </a:p>
          <a:p>
            <a:r>
              <a:rPr lang="tr-TR" dirty="0"/>
              <a:t>Sohbetin belirlenmiş bir uzunluğu yokken bir görüşme planlanan zamanda bitirilir.</a:t>
            </a:r>
          </a:p>
          <a:p>
            <a:r>
              <a:rPr lang="tr-TR" dirty="0"/>
              <a:t>Sohbet katılımcıları ne zaman isterse sohbeti bitirebilirken sosyal hizmet görüşmesi yapan kişiler görüşmeyi profesyonelce planlanan zaman aralığında sürdürür.</a:t>
            </a:r>
          </a:p>
        </p:txBody>
      </p:sp>
    </p:spTree>
    <p:extLst>
      <p:ext uri="{BB962C8B-B14F-4D97-AF65-F5344CB8AC3E}">
        <p14:creationId xmlns:p14="http://schemas.microsoft.com/office/powerpoint/2010/main" val="4225554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4BF551-B0C5-A742-95DD-914F1EFFD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Sorumluluk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EDF5FB-9AC9-3E43-B6B0-BC9CD7315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Görüşme ve sohbet arasındaki bir diğer fark danışmanın aldığı sorumluluktur</a:t>
            </a:r>
          </a:p>
          <a:p>
            <a:r>
              <a:rPr lang="tr-TR" dirty="0"/>
              <a:t>Danışman, müracaatçıya daha sonra yardım edebilmek adına görüşmeyi hatırlamak ve kaydetmek zorundadır.</a:t>
            </a:r>
          </a:p>
          <a:p>
            <a:r>
              <a:rPr lang="tr-TR" dirty="0"/>
              <a:t>Bir sohbetin katılımcıları bu gibi sorumluluklara sahip değildir.</a:t>
            </a:r>
          </a:p>
        </p:txBody>
      </p:sp>
    </p:spTree>
    <p:extLst>
      <p:ext uri="{BB962C8B-B14F-4D97-AF65-F5344CB8AC3E}">
        <p14:creationId xmlns:p14="http://schemas.microsoft.com/office/powerpoint/2010/main" val="1002433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27E4E4-7306-6F46-BDFB-43FFB710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Normlar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430118-05E3-B24B-91D3-755F90D9C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Sohbet ve görüşme arasındaki bir diğer farklılık iletişimsel normlardır.</a:t>
            </a:r>
          </a:p>
          <a:p>
            <a:r>
              <a:rPr lang="tr-TR" dirty="0"/>
              <a:t>Sohbette alışılmış günlük konuşma kalıpları kullanılırken görüşmede iletişimsel özellikler taşıyan konuşmalar planlanır.</a:t>
            </a:r>
          </a:p>
        </p:txBody>
      </p:sp>
    </p:spTree>
    <p:extLst>
      <p:ext uri="{BB962C8B-B14F-4D97-AF65-F5344CB8AC3E}">
        <p14:creationId xmlns:p14="http://schemas.microsoft.com/office/powerpoint/2010/main" val="185683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D01AA3-83A1-1B45-9ED7-B286CA012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Odak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F0C081-755F-B849-BEF2-7D2CBAF97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Bir sohbette katılımcılar eşit konuşma süresine sahiptir. Görüşmedeyse konuşma oranı müracaatçı lehine düzenlenir. Müracaatçı danışmandan fazla konuşmalıdır.</a:t>
            </a:r>
          </a:p>
          <a:p>
            <a:r>
              <a:rPr lang="tr-TR" dirty="0"/>
              <a:t>Zaman paylaşımının eşit olmama nedeni sosyal hizmet görüşmesinin müracaatçının ihtiyacını karşılamak üzere tasarlanmasıyla ilgilidir.</a:t>
            </a:r>
          </a:p>
          <a:p>
            <a:r>
              <a:rPr lang="tr-TR" dirty="0"/>
              <a:t>Dolayısıyla müracaatçının hikayesi, endişeleri belirgin önceliğe sahiptir.</a:t>
            </a:r>
          </a:p>
        </p:txBody>
      </p:sp>
    </p:spTree>
    <p:extLst>
      <p:ext uri="{BB962C8B-B14F-4D97-AF65-F5344CB8AC3E}">
        <p14:creationId xmlns:p14="http://schemas.microsoft.com/office/powerpoint/2010/main" val="3066860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C5C369-86C3-0746-BB41-6FBEEC898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Katılımcıların </a:t>
            </a:r>
            <a:r>
              <a:rPr lang="tr-TR" b="1" dirty="0" err="1"/>
              <a:t>Heterojenliği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212ABD-2D28-544A-8B3A-640395369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Sohbette eşimizi biz belirleriz ama görüşmede tayin ediliriz.</a:t>
            </a:r>
          </a:p>
          <a:p>
            <a:r>
              <a:rPr lang="tr-TR" dirty="0"/>
              <a:t>Genellikle ortak noktamız olan insanlarla sohbet etmek isteriz. Benzerlik tatmini arttırır.</a:t>
            </a:r>
          </a:p>
          <a:p>
            <a:r>
              <a:rPr lang="tr-TR" dirty="0"/>
              <a:t>Görüşmede ise katılımcılar genelde özgeçmiş, tecrübe, hayat tarzı gibi konularda farklılık gösterir.</a:t>
            </a:r>
          </a:p>
          <a:p>
            <a:r>
              <a:rPr lang="tr-TR" dirty="0"/>
              <a:t>Sohbette ortak yanları olan kişiler </a:t>
            </a:r>
            <a:r>
              <a:rPr lang="tr-TR" dirty="0" err="1"/>
              <a:t>biraraya</a:t>
            </a:r>
            <a:r>
              <a:rPr lang="tr-TR" dirty="0"/>
              <a:t> gelirken görüşmede ortak ilgi alanlarına gerek yoktur.</a:t>
            </a:r>
          </a:p>
        </p:txBody>
      </p:sp>
    </p:spTree>
    <p:extLst>
      <p:ext uri="{BB962C8B-B14F-4D97-AF65-F5344CB8AC3E}">
        <p14:creationId xmlns:p14="http://schemas.microsoft.com/office/powerpoint/2010/main" val="2801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GÖRÜŞME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Görüşme, sosyal hizmet uzmanlarının en çok zaman harcadıkları ve en çok kullandıkları tekniktir.</a:t>
            </a:r>
          </a:p>
          <a:p>
            <a:r>
              <a:rPr lang="tr-TR" dirty="0"/>
              <a:t>Neden?</a:t>
            </a:r>
          </a:p>
          <a:p>
            <a:pPr marL="0" indent="0">
              <a:buNone/>
            </a:pPr>
            <a:r>
              <a:rPr lang="tr-TR" dirty="0"/>
              <a:t>«çalışma odağı insan»</a:t>
            </a:r>
          </a:p>
          <a:p>
            <a:endParaRPr lang="tr-TR" dirty="0"/>
          </a:p>
          <a:p>
            <a:r>
              <a:rPr lang="tr-TR" dirty="0" err="1"/>
              <a:t>Litaratüre</a:t>
            </a:r>
            <a:r>
              <a:rPr lang="tr-TR" dirty="0"/>
              <a:t> bakıldığında görüşme en yaygın sosyal hizmet becerisi, temel bir sosyal hizmet eylemi ve birincil sosyal hizmet aracı olarak tanımlanmaktadır.</a:t>
            </a:r>
          </a:p>
          <a:p>
            <a:r>
              <a:rPr lang="tr-TR" dirty="0"/>
              <a:t>Görüşme becerileri, sosyal hizmet sürecine bağlı olan tüm becerileri içerir.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409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57FA0-365F-7F41-A40F-AC1C2734B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Katılımcılar Arasında Karşılıklılık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BC57DB-C64E-7B44-BA50-710E722D2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Sohbette karşılıklı olarak samimi sorulara izin verilir. </a:t>
            </a:r>
          </a:p>
          <a:p>
            <a:r>
              <a:rPr lang="tr-TR" dirty="0"/>
              <a:t>Görüşmelerde danışman müracaatçıya cinsel faaliyet, ebeveyn-çocuk ilişkileri gibi konularda sorular sorabilir fakat müracaatçı danışmana bu tarz sorular soramaz.</a:t>
            </a:r>
          </a:p>
          <a:p>
            <a:r>
              <a:rPr lang="tr-TR" dirty="0"/>
              <a:t>Danışmanın profesyonel kimliği açıklanabilir fakat kişisel kimliği özeldir.</a:t>
            </a:r>
          </a:p>
          <a:p>
            <a:r>
              <a:rPr lang="tr-TR" dirty="0"/>
              <a:t>Müracaatçıya yardımı amaçlayan sosyal hizmet görüşmesinin amacı karşılıklı olmamasıdır.</a:t>
            </a:r>
          </a:p>
        </p:txBody>
      </p:sp>
    </p:spTree>
    <p:extLst>
      <p:ext uri="{BB962C8B-B14F-4D97-AF65-F5344CB8AC3E}">
        <p14:creationId xmlns:p14="http://schemas.microsoft.com/office/powerpoint/2010/main" val="2795704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8C2168-B3AA-0C42-A83E-45C053458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Söz Kesme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F82383-0D08-B645-A318-569A51684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Sohbette bireyler nezaketen birbirlerinin sözünü kesmezler.</a:t>
            </a:r>
          </a:p>
          <a:p>
            <a:r>
              <a:rPr lang="tr-TR" dirty="0"/>
              <a:t>Görüşmede ise danışmanın otoriter bir şekilde söz kesmesi bazen görüşmenin verimi için gereklidir.</a:t>
            </a:r>
          </a:p>
        </p:txBody>
      </p:sp>
    </p:spTree>
    <p:extLst>
      <p:ext uri="{BB962C8B-B14F-4D97-AF65-F5344CB8AC3E}">
        <p14:creationId xmlns:p14="http://schemas.microsoft.com/office/powerpoint/2010/main" val="2427251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60F165-B483-6D4F-BFE3-8138C3AF4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Sessizlik ve Duraksamalar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B424CB-677D-504E-BC0D-E3909F788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Sohbet içerisinde uzatılmış konuşma duraksamaları rahatsızlık vericidir ve utanç verici kabul edilir.</a:t>
            </a:r>
          </a:p>
          <a:p>
            <a:r>
              <a:rPr lang="tr-TR" dirty="0"/>
              <a:t>Görüşmede ise danışman kasıtlı uzun duraksamayı müracaatçıyı konuşmaya sevk etmek ya da müracaatçının yoğun duygusal etkileşim sonrası toparlanması için </a:t>
            </a:r>
            <a:r>
              <a:rPr lang="tr-TR" dirty="0" err="1"/>
              <a:t>kullanabilirç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9277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010EC8-A074-D54D-990A-F9277737A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/>
              <a:t>Resmiyet Derecesi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2DC3D1-576A-2044-BEB5-0DFE7148F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Sohbet </a:t>
            </a:r>
            <a:r>
              <a:rPr lang="tr-TR" dirty="0" err="1"/>
              <a:t>gayriresmi</a:t>
            </a:r>
            <a:r>
              <a:rPr lang="tr-TR" dirty="0"/>
              <a:t> bir sosyal olaydır. Görüşme ise resmiyete sahip profesyonel bir olaydır.</a:t>
            </a:r>
          </a:p>
          <a:p>
            <a:r>
              <a:rPr lang="tr-TR" dirty="0"/>
              <a:t>Görüşme için iyi giyinir ve hazırlanırız fakat sohbet bir hazırlık gerektirmez.</a:t>
            </a:r>
          </a:p>
          <a:p>
            <a:r>
              <a:rPr lang="tr-TR" dirty="0"/>
              <a:t>Konuşmada artan resmiyet görüşmeyi sohbetten ayırır.</a:t>
            </a:r>
          </a:p>
          <a:p>
            <a:r>
              <a:rPr lang="tr-TR" dirty="0"/>
              <a:t>Sohbette tereddütler ve hatalı cümleler varken görüşmede daha resmi, kesin, yapılı cümleler kullanılır.</a:t>
            </a:r>
          </a:p>
        </p:txBody>
      </p:sp>
    </p:spTree>
    <p:extLst>
      <p:ext uri="{BB962C8B-B14F-4D97-AF65-F5344CB8AC3E}">
        <p14:creationId xmlns:p14="http://schemas.microsoft.com/office/powerpoint/2010/main" val="1717424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385512-1BAD-E14E-A437-92D56768F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SOSYAL HİZMET GÖRÜŞMESİNİN TANIMLANMASI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7AC492-2C59-2241-ACB4-284D8E90C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Sosyal hizmet mesleğinin psikiyatri, psikoloji gibi diğer insani hizmet mesleklerinden farkı net sınırları olmamasıdır.</a:t>
            </a:r>
          </a:p>
          <a:p>
            <a:r>
              <a:rPr lang="tr-TR" dirty="0"/>
              <a:t>Sosyal hizmetin kendine özgü ana ilgi alanı vardır, bu ilgi alanı da insanların sosyal rollerini gerçekleştirmesi ve sosyal kurumlarla olan ilişkisidir.</a:t>
            </a:r>
          </a:p>
          <a:p>
            <a:r>
              <a:rPr lang="tr-TR" dirty="0"/>
              <a:t>Sosyal hizmet bir uygulama bilimidir.</a:t>
            </a:r>
          </a:p>
          <a:p>
            <a:r>
              <a:rPr lang="tr-TR" dirty="0"/>
              <a:t>İlgi ve sorumluluk alanı ‘bilimsel olarak kısmen </a:t>
            </a:r>
            <a:r>
              <a:rPr lang="tr-TR" dirty="0" err="1"/>
              <a:t>standartlandırılmış</a:t>
            </a:r>
            <a:r>
              <a:rPr lang="tr-TR" dirty="0"/>
              <a:t> yöntemlerle, doğal ilişkilerde kontrollü değişim sağlamaya’ yardım etmekten oluşur.</a:t>
            </a:r>
          </a:p>
          <a:p>
            <a:r>
              <a:rPr lang="tr-TR" dirty="0"/>
              <a:t>SHU, müracaatçının dünyasını değiştirmeyi amaçlar.</a:t>
            </a:r>
          </a:p>
        </p:txBody>
      </p:sp>
    </p:spTree>
    <p:extLst>
      <p:ext uri="{BB962C8B-B14F-4D97-AF65-F5344CB8AC3E}">
        <p14:creationId xmlns:p14="http://schemas.microsoft.com/office/powerpoint/2010/main" val="4079633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60C609-37FE-F74B-BD8E-126C5A1FD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22FA81-ED56-A548-BD8D-53061EAEB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sosyal bilimci ile SHU arasındaki fark işlevden kaynaklanmaktadır.</a:t>
            </a:r>
          </a:p>
          <a:p>
            <a:r>
              <a:rPr lang="tr-TR" dirty="0"/>
              <a:t>Sosyal bilimcinin ana işlevi dünyayı idrak etmek, sosyal hizmet uzmanının ana işlevi ise dünyayı değiştirmenin anahtarını, özellikle de bağlantılı olanları anlamaktır.</a:t>
            </a:r>
          </a:p>
        </p:txBody>
      </p:sp>
    </p:spTree>
    <p:extLst>
      <p:ext uri="{BB962C8B-B14F-4D97-AF65-F5344CB8AC3E}">
        <p14:creationId xmlns:p14="http://schemas.microsoft.com/office/powerpoint/2010/main" val="1798891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829531F-0811-9645-8998-12B34F12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GÖRÜŞMEYE ALTERNATİFLER ve YAPILAN DEĞİŞİKLİKLER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45E81C-5FB8-6144-A806-E6C6D026B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Görüşme sosyal hizmet uzmanlarının amacına ulaşmak için kullandığı tek yol değildir.</a:t>
            </a:r>
          </a:p>
          <a:p>
            <a:r>
              <a:rPr lang="tr-TR" dirty="0" err="1"/>
              <a:t>SHU’lar</a:t>
            </a:r>
            <a:r>
              <a:rPr lang="tr-TR" dirty="0"/>
              <a:t> müracaatçılar hakkında bilgiyi ayrıca belgelerden, önceki kurum kayıtlarından, psikoloji testlerinden de toplayabilirler.</a:t>
            </a:r>
          </a:p>
          <a:p>
            <a:r>
              <a:rPr lang="tr-TR" dirty="0" err="1"/>
              <a:t>SHU’lar</a:t>
            </a:r>
            <a:r>
              <a:rPr lang="tr-TR" dirty="0"/>
              <a:t> müracaatçılar için onların çevrelerinde araştırma sonucu değişiklik yapabilirler. Evde bakım yardımı, koruyucu aile, günlük bakım gibi.</a:t>
            </a:r>
          </a:p>
          <a:p>
            <a:r>
              <a:rPr lang="tr-TR" dirty="0"/>
              <a:t>Bu gibi süreçler tamamlayıcı bir role sahiptir.</a:t>
            </a:r>
          </a:p>
        </p:txBody>
      </p:sp>
    </p:spTree>
    <p:extLst>
      <p:ext uri="{BB962C8B-B14F-4D97-AF65-F5344CB8AC3E}">
        <p14:creationId xmlns:p14="http://schemas.microsoft.com/office/powerpoint/2010/main" val="2679118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0C10B1-F7BE-BD43-8A79-B0F64F77C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A14485-4B3A-F14F-9599-57F28D9C9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tr-TR" dirty="0"/>
              <a:t>Yüz yüze yapılan görüşmeler insanların hikayelerini, düşüncelerini, tavırlarını ve duygusal evrelerini anlamak için en rahat ve verimli yoldur.</a:t>
            </a:r>
          </a:p>
          <a:p>
            <a:r>
              <a:rPr lang="tr-TR" dirty="0"/>
              <a:t>Görüşme becerileri aynı zamanda sosyal hizmetin bağlı olduğu diğer ana becerilerdir.</a:t>
            </a:r>
          </a:p>
          <a:p>
            <a:r>
              <a:rPr lang="tr-TR" dirty="0"/>
              <a:t>Sosyal hizmet görüşmesi diğer görüşme türlerine göre dolambaçlı, geniş, standartlaştırılmamış, etkili içeriğe odaklanmıştır.</a:t>
            </a:r>
          </a:p>
        </p:txBody>
      </p:sp>
    </p:spTree>
    <p:extLst>
      <p:ext uri="{BB962C8B-B14F-4D97-AF65-F5344CB8AC3E}">
        <p14:creationId xmlns:p14="http://schemas.microsoft.com/office/powerpoint/2010/main" val="3088167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AF3AF6B-4EDE-DB40-B869-9B4524BF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ACDA98-2B40-894F-9D21-2E1411608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-99392"/>
            <a:ext cx="8435280" cy="3709753"/>
          </a:xfrm>
        </p:spPr>
        <p:txBody>
          <a:bodyPr/>
          <a:lstStyle/>
          <a:p>
            <a:r>
              <a:rPr lang="tr-TR" dirty="0"/>
              <a:t>Sosyal hizmette danışmanlar stratejilerinin çoğunu önceden belirleyemezler.</a:t>
            </a:r>
          </a:p>
          <a:p>
            <a:r>
              <a:rPr lang="tr-TR" dirty="0"/>
              <a:t>Yeni durumlar ortaya çıktıkça, ne zaman ve nasıl yeni içeriklerin görüşmeye dahil edileceğini bilecek ve kişiler arası bağlamı da keşfedebilecek kadar profesyonel yeteneklere sahip olmalıdırlar.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9B315BE-8029-F644-9C3E-12834E2E8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52" y="3365176"/>
            <a:ext cx="4401096" cy="347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91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265079-8F4B-544F-801B-C0F41CC90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5EF6F6-E68C-1E43-A642-9428E850A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/>
              <a:t>Çoğu sosyal hizmet görüşmesinin genel amacı bilgilendirici, değerlendirici ve iyileştiricidir.</a:t>
            </a:r>
          </a:p>
          <a:p>
            <a:r>
              <a:rPr lang="tr-TR" dirty="0"/>
              <a:t>Her bir görüşme modeli sosyal hizmetteki sorun çözümü aşamalarını içerir; veri toplama, değerlendirme ve müdahale etme.</a:t>
            </a:r>
          </a:p>
          <a:p>
            <a:r>
              <a:rPr lang="tr-TR" dirty="0"/>
              <a:t>Her bir görüşme, veri toplamadan müdahale etmeye kadar yardım sürecinde yenilenir, yansıtılır ve adeta kopyası üretilir.</a:t>
            </a:r>
          </a:p>
        </p:txBody>
      </p:sp>
    </p:spTree>
    <p:extLst>
      <p:ext uri="{BB962C8B-B14F-4D97-AF65-F5344CB8AC3E}">
        <p14:creationId xmlns:p14="http://schemas.microsoft.com/office/powerpoint/2010/main" val="2665837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GÖRÜŞME SÜRECİ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Görüşmede temel amaç;</a:t>
            </a:r>
          </a:p>
          <a:p>
            <a:r>
              <a:rPr lang="tr-TR" dirty="0"/>
              <a:t>Olumlu bir ilişki,</a:t>
            </a:r>
          </a:p>
          <a:p>
            <a:r>
              <a:rPr lang="tr-TR" dirty="0"/>
              <a:t>Sorun çözme süreci,</a:t>
            </a:r>
          </a:p>
          <a:p>
            <a:r>
              <a:rPr lang="tr-TR" dirty="0"/>
              <a:t>Müracaatçıya yardım etmedir.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97BBC64-9250-4940-932C-615AF6518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823" y="3710345"/>
            <a:ext cx="3314576" cy="314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0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tr-TR" b="1" dirty="0"/>
              <a:t>,</a:t>
            </a:r>
            <a:br>
              <a:rPr lang="tr-TR" b="1" dirty="0"/>
            </a:br>
            <a:r>
              <a:rPr lang="tr-TR" b="1" dirty="0"/>
              <a:t>Sorun Çözme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83968" y="1988840"/>
            <a:ext cx="4402832" cy="459452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tr-TR" dirty="0"/>
              <a:t>Giriş/Başlangıç</a:t>
            </a:r>
          </a:p>
          <a:p>
            <a:pPr marL="514350" indent="-514350">
              <a:buAutoNum type="arabicPeriod"/>
            </a:pPr>
            <a:r>
              <a:rPr lang="tr-TR" dirty="0"/>
              <a:t>Sosyal İnceleme/Veri toplama</a:t>
            </a:r>
          </a:p>
          <a:p>
            <a:pPr marL="514350" indent="-514350">
              <a:buAutoNum type="arabicPeriod"/>
            </a:pPr>
            <a:r>
              <a:rPr lang="tr-TR" dirty="0"/>
              <a:t>Değerlendirme</a:t>
            </a:r>
          </a:p>
          <a:p>
            <a:pPr marL="514350" indent="-514350">
              <a:buAutoNum type="arabicPeriod"/>
            </a:pPr>
            <a:r>
              <a:rPr lang="tr-TR" dirty="0"/>
              <a:t>Müdahale/tedavi</a:t>
            </a:r>
          </a:p>
          <a:p>
            <a:pPr marL="514350" indent="-514350">
              <a:buAutoNum type="arabicPeriod"/>
            </a:pPr>
            <a:r>
              <a:rPr lang="tr-TR" dirty="0"/>
              <a:t>Sonlandırma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7BB316A-A7BD-F44B-A232-D431111AC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" y="20102"/>
            <a:ext cx="4251883" cy="292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60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Sürecin temelini 2.,3. ve 4. adımlar oluşturur.</a:t>
            </a:r>
          </a:p>
          <a:p>
            <a:r>
              <a:rPr lang="tr-TR" dirty="0"/>
              <a:t>SHU, müracaatçı ile uyumlu şekilde gerçek olaylardan toplanan verilerle (2)</a:t>
            </a:r>
          </a:p>
          <a:p>
            <a:r>
              <a:rPr lang="tr-TR" dirty="0"/>
              <a:t>Durumu ortak bir anlayışa dayandırarak (3)</a:t>
            </a:r>
          </a:p>
          <a:p>
            <a:r>
              <a:rPr lang="tr-TR" dirty="0"/>
              <a:t>Kabul edilebilir ve çözüm getiren bir müdahale planı geliştirmeye çalışır. (4)</a:t>
            </a:r>
          </a:p>
        </p:txBody>
      </p:sp>
    </p:spTree>
    <p:extLst>
      <p:ext uri="{BB962C8B-B14F-4D97-AF65-F5344CB8AC3E}">
        <p14:creationId xmlns:p14="http://schemas.microsoft.com/office/powerpoint/2010/main" val="1040684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Görüşme yapan  </a:t>
            </a:r>
            <a:r>
              <a:rPr lang="tr-TR" dirty="0" err="1"/>
              <a:t>shu</a:t>
            </a:r>
            <a:r>
              <a:rPr lang="tr-TR" dirty="0"/>
              <a:t>, sürecin adımları arasında geçiş yaparken uygun gördüğü teknikleri kullanır.</a:t>
            </a:r>
          </a:p>
          <a:p>
            <a:r>
              <a:rPr lang="tr-TR" dirty="0"/>
              <a:t>Bu durumda görüşme yapan </a:t>
            </a:r>
            <a:r>
              <a:rPr lang="tr-TR" dirty="0" err="1"/>
              <a:t>shu’nun</a:t>
            </a:r>
            <a:r>
              <a:rPr lang="tr-TR" dirty="0"/>
              <a:t> bilgi ve becerilerini kullanarak konuşması, yorumlaması, önerilerde bulunması, yüzleştirmesi gerekmektedir.</a:t>
            </a:r>
          </a:p>
          <a:p>
            <a:r>
              <a:rPr lang="tr-TR" dirty="0"/>
              <a:t>Görüşülen kişi için bazı uygun sosyal politika kaynaklarını aktifleştirir.</a:t>
            </a:r>
          </a:p>
          <a:p>
            <a:r>
              <a:rPr lang="tr-TR" dirty="0"/>
              <a:t>Tam bu noktada </a:t>
            </a:r>
            <a:r>
              <a:rPr lang="tr-TR" dirty="0" err="1"/>
              <a:t>shu</a:t>
            </a:r>
            <a:r>
              <a:rPr lang="tr-TR" dirty="0"/>
              <a:t> yetkinliği karşımıza çıkmaktadır.</a:t>
            </a:r>
          </a:p>
        </p:txBody>
      </p:sp>
    </p:spTree>
    <p:extLst>
      <p:ext uri="{BB962C8B-B14F-4D97-AF65-F5344CB8AC3E}">
        <p14:creationId xmlns:p14="http://schemas.microsoft.com/office/powerpoint/2010/main" val="116710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tr-TR" dirty="0"/>
              <a:t>Görüşmeler araştırma, değerlendirme, tedavi gibi farklı amaçlar taşıyabilir. Örneğin;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Adli alanda çalışan bir </a:t>
            </a:r>
            <a:r>
              <a:rPr lang="tr-TR" dirty="0" err="1"/>
              <a:t>shudan</a:t>
            </a:r>
            <a:r>
              <a:rPr lang="tr-TR" dirty="0"/>
              <a:t> hüküm kararına yardımcı olabilmesi için bir çocuk üzerinde sosyal inceleme yapması istenebilir.</a:t>
            </a:r>
          </a:p>
          <a:p>
            <a:pPr marL="0" indent="0">
              <a:buNone/>
            </a:pPr>
            <a:r>
              <a:rPr lang="tr-TR" dirty="0"/>
              <a:t>Evlat edinme işlemleri için bir </a:t>
            </a:r>
            <a:r>
              <a:rPr lang="tr-TR" dirty="0" err="1"/>
              <a:t>shu</a:t>
            </a:r>
            <a:r>
              <a:rPr lang="tr-TR" dirty="0"/>
              <a:t> aile ile sosyal inceleme yapabilir.</a:t>
            </a:r>
          </a:p>
          <a:p>
            <a:pPr marL="0" indent="0">
              <a:buNone/>
            </a:pPr>
            <a:r>
              <a:rPr lang="tr-TR" dirty="0"/>
              <a:t>Yaşlılık alanında çalışan bir </a:t>
            </a:r>
            <a:r>
              <a:rPr lang="tr-TR" dirty="0" err="1"/>
              <a:t>shu</a:t>
            </a:r>
            <a:r>
              <a:rPr lang="tr-TR" dirty="0"/>
              <a:t> yaşlıların rahatsızlıklarını kurum doktoruna iletebilir.</a:t>
            </a:r>
          </a:p>
        </p:txBody>
      </p:sp>
    </p:spTree>
    <p:extLst>
      <p:ext uri="{BB962C8B-B14F-4D97-AF65-F5344CB8AC3E}">
        <p14:creationId xmlns:p14="http://schemas.microsoft.com/office/powerpoint/2010/main" val="409984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tr-TR" dirty="0"/>
              <a:t>Sosyal hizmet görüşmelerinin düzenli kurallar listesi yoktur.</a:t>
            </a:r>
          </a:p>
          <a:p>
            <a:r>
              <a:rPr lang="tr-TR" dirty="0"/>
              <a:t>Bunun nedeni müracaatçıların sorunlarının genelde belirsiz ve birçok değişkene sahip olmasıdır.</a:t>
            </a:r>
          </a:p>
          <a:p>
            <a:r>
              <a:rPr lang="tr-TR" dirty="0"/>
              <a:t>Bu nedenle görüşmede </a:t>
            </a:r>
            <a:r>
              <a:rPr lang="tr-TR" dirty="0" err="1"/>
              <a:t>shular</a:t>
            </a:r>
            <a:r>
              <a:rPr lang="tr-TR" dirty="0"/>
              <a:t> ne yapılacağını önceden kararlaştıramaz. </a:t>
            </a:r>
          </a:p>
          <a:p>
            <a:r>
              <a:rPr lang="tr-TR" dirty="0"/>
              <a:t>Olay, tutanaklar, raporlar</a:t>
            </a:r>
          </a:p>
        </p:txBody>
      </p:sp>
    </p:spTree>
    <p:extLst>
      <p:ext uri="{BB962C8B-B14F-4D97-AF65-F5344CB8AC3E}">
        <p14:creationId xmlns:p14="http://schemas.microsoft.com/office/powerpoint/2010/main" val="402241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tr-TR" dirty="0"/>
              <a:t>Görüşme çeşitliliği kuramsal yaklaşımın da bir sonucudur. Kanaatler derinleşir.</a:t>
            </a:r>
          </a:p>
          <a:p>
            <a:r>
              <a:rPr lang="tr-TR" dirty="0"/>
              <a:t>Görüşmenin ortamı, genel sosyal hizmet görüşme yaklaşımında yapılacak değişim ve uygulamaların ne olacağını belirleyebilir.</a:t>
            </a:r>
          </a:p>
          <a:p>
            <a:r>
              <a:rPr lang="tr-TR" dirty="0"/>
              <a:t>Hastanede yapılan bir görüşme, okulda ya da kurumda yapılan görüşmeden farklıdır.</a:t>
            </a:r>
          </a:p>
          <a:p>
            <a:r>
              <a:rPr lang="tr-TR" dirty="0"/>
              <a:t>Etnik köken, yaş, cinsiyet, sınıf gibi demografik özellikler bunu belirler.</a:t>
            </a:r>
          </a:p>
        </p:txBody>
      </p:sp>
    </p:spTree>
    <p:extLst>
      <p:ext uri="{BB962C8B-B14F-4D97-AF65-F5344CB8AC3E}">
        <p14:creationId xmlns:p14="http://schemas.microsoft.com/office/powerpoint/2010/main" val="38719740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{EE4CD049-095B-AE4C-AD69-5DE34B81C31D}tf10001076</Template>
  <TotalTime>401</TotalTime>
  <Words>1374</Words>
  <Application>Microsoft Macintosh PowerPoint</Application>
  <PresentationFormat>Ekran Gösterisi (4:3)</PresentationFormat>
  <Paragraphs>139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2" baseType="lpstr">
      <vt:lpstr>Arial</vt:lpstr>
      <vt:lpstr>Calibri</vt:lpstr>
      <vt:lpstr>Ofis Teması</vt:lpstr>
      <vt:lpstr> ÇAĞ ÜNİVERSİTESİ MESLEK YÜKSEKOKULU SOSYAL HİZMET ve DANIŞMANLIK BÖLÜMÜ GÖRÜŞME İLKE ve TEKNİKLERİ </vt:lpstr>
      <vt:lpstr>GÖRÜŞME</vt:lpstr>
      <vt:lpstr>GÖRÜŞME SÜRECİ</vt:lpstr>
      <vt:lpstr>, Sorun Çözme Süreci</vt:lpstr>
      <vt:lpstr> </vt:lpstr>
      <vt:lpstr> </vt:lpstr>
      <vt:lpstr> </vt:lpstr>
      <vt:lpstr> </vt:lpstr>
      <vt:lpstr> </vt:lpstr>
      <vt:lpstr>GÖRÜŞME ve SOHBET FARKI</vt:lpstr>
      <vt:lpstr>Amaç</vt:lpstr>
      <vt:lpstr>Roller</vt:lpstr>
      <vt:lpstr>Görevler</vt:lpstr>
      <vt:lpstr>Statü Farkı</vt:lpstr>
      <vt:lpstr>Zamanı Kullanmak</vt:lpstr>
      <vt:lpstr>Sorumluluk</vt:lpstr>
      <vt:lpstr>Normlar</vt:lpstr>
      <vt:lpstr>Odak</vt:lpstr>
      <vt:lpstr>Katılımcıların Heterojenliği</vt:lpstr>
      <vt:lpstr>Katılımcılar Arasında Karşılıklılık</vt:lpstr>
      <vt:lpstr>Söz Kesme</vt:lpstr>
      <vt:lpstr>Sessizlik ve Duraksamalar</vt:lpstr>
      <vt:lpstr>Resmiyet Derecesi</vt:lpstr>
      <vt:lpstr>SOSYAL HİZMET GÖRÜŞMESİNİN TANIMLANMASI</vt:lpstr>
      <vt:lpstr> </vt:lpstr>
      <vt:lpstr>GÖRÜŞMEYE ALTERNATİFLER ve YAPILAN DEĞİŞİKLİKLER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Emine Sarac</dc:creator>
  <cp:lastModifiedBy>Microsoft Office User</cp:lastModifiedBy>
  <cp:revision>21</cp:revision>
  <dcterms:created xsi:type="dcterms:W3CDTF">2021-10-07T08:38:53Z</dcterms:created>
  <dcterms:modified xsi:type="dcterms:W3CDTF">2021-10-08T09:19:10Z</dcterms:modified>
</cp:coreProperties>
</file>