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</p:sldMasterIdLst>
  <p:notesMasterIdLst>
    <p:notesMasterId r:id="rId43"/>
  </p:notesMasterIdLst>
  <p:sldIdLst>
    <p:sldId id="297" r:id="rId3"/>
    <p:sldId id="298" r:id="rId4"/>
    <p:sldId id="387" r:id="rId5"/>
    <p:sldId id="274" r:id="rId6"/>
    <p:sldId id="302" r:id="rId7"/>
    <p:sldId id="307" r:id="rId8"/>
    <p:sldId id="324" r:id="rId9"/>
    <p:sldId id="326" r:id="rId10"/>
    <p:sldId id="327" r:id="rId11"/>
    <p:sldId id="31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2" r:id="rId22"/>
    <p:sldId id="347" r:id="rId23"/>
    <p:sldId id="355" r:id="rId24"/>
    <p:sldId id="349" r:id="rId25"/>
    <p:sldId id="350" r:id="rId26"/>
    <p:sldId id="351" r:id="rId27"/>
    <p:sldId id="352" r:id="rId28"/>
    <p:sldId id="356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83" r:id="rId40"/>
    <p:sldId id="386" r:id="rId41"/>
    <p:sldId id="33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FC9E7-5051-4573-9775-79183EF7824D}" type="datetimeFigureOut">
              <a:rPr lang="tr-TR" smtClean="0"/>
              <a:t>01.01.2021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5EED2-AA96-4090-9D8B-11ED18F9DC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69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 smtClean="0"/>
          </a:p>
        </p:txBody>
      </p:sp>
      <p:sp>
        <p:nvSpPr>
          <p:cNvPr id="358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BFA4F5-E0BD-475D-85FB-678D2CD073FA}" type="slidenum">
              <a:rPr lang="tr-TR" altLang="tr-TR">
                <a:solidFill>
                  <a:prstClr val="black"/>
                </a:solidFill>
                <a:latin typeface="Arial" pitchFamily="34" charset="0"/>
              </a:rPr>
              <a:pPr/>
              <a:t>3</a:t>
            </a:fld>
            <a:endParaRPr lang="tr-TR" altLang="tr-TR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61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2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50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78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4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9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0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5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33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altLang="tr-T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altLang="tr-TR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altLang="tr-T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altLang="tr-TR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altLang="tr-TR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altLang="tr-TR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altLang="tr-T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r-TR" altLang="tr-TR" noProof="0" smtClean="0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tr-TR" altLang="tr-TR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34D949E-F078-453F-9917-C2B31A971EB1}" type="slidenum">
              <a:rPr lang="tr-TR" altLang="tr-TR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27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D3402-1DD3-472E-B03C-37DD5E23C4AA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27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04AC-0498-42FD-8ACB-59A7EEC024CB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91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F34AD-277C-4CF6-BA7D-F21F1A4B8874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2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25A00-29A1-4894-A25A-538DFBE1DB6E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62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B3E8-4BF2-4E33-A27C-D2CBA718FBB9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3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9105-8E9B-40CB-AE1B-1A9A7B3C2B8F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19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3E8F-72B4-48BF-BEE8-54F4AF0C29E8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29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4D190-9401-48F3-ABF5-DFF6C146163C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97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D6267-D543-4C30-A1CD-172B8DFFDE18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4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4CCD6-DFC7-4E83-B867-983878B8D23F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7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8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2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7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0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6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10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4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FD1169-0DBA-45F8-83EF-BB0ADA1AF151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F1F182-7C2B-4617-B000-64377B020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4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tr-TR" altLang="tr-TR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F9F001-4394-4013-860B-671C1F5C3EF4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3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ffetakkaya@cag.edu.tr" TargetMode="External"/><Relationship Id="rId2" Type="http://schemas.openxmlformats.org/officeDocument/2006/relationships/hyperlink" Target="https://www.cag.edu.tr/tr/akademik-kadro/429/hakkind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dirty="0" err="1"/>
              <a:t>Irresolvable</a:t>
            </a:r>
            <a:r>
              <a:rPr lang="tr-TR" altLang="tr-TR" sz="3200" dirty="0"/>
              <a:t> </a:t>
            </a:r>
            <a:r>
              <a:rPr lang="tr-TR" altLang="tr-TR" sz="3200" dirty="0" err="1"/>
              <a:t>Conflicts</a:t>
            </a:r>
            <a:r>
              <a:rPr lang="tr-TR" altLang="tr-TR" sz="3200" dirty="0"/>
              <a:t>: </a:t>
            </a:r>
            <a:r>
              <a:rPr lang="tr-TR" altLang="tr-TR" sz="3200" dirty="0" err="1" smtClean="0"/>
              <a:t>Israeli</a:t>
            </a:r>
            <a:r>
              <a:rPr lang="tr-TR" altLang="tr-TR" sz="3200" dirty="0" smtClean="0"/>
              <a:t> </a:t>
            </a:r>
            <a:r>
              <a:rPr lang="tr-TR" altLang="tr-TR" sz="3200" dirty="0" err="1" smtClean="0"/>
              <a:t>Palestinian</a:t>
            </a:r>
            <a:r>
              <a:rPr lang="tr-TR" altLang="tr-TR" sz="3200" dirty="0" smtClean="0"/>
              <a:t> </a:t>
            </a:r>
            <a:r>
              <a:rPr lang="tr-TR" altLang="tr-TR" sz="3200" dirty="0" err="1" smtClean="0"/>
              <a:t>Impasse</a:t>
            </a:r>
            <a:endParaRPr lang="en-US" altLang="tr-TR" sz="3200" dirty="0" smtClean="0"/>
          </a:p>
        </p:txBody>
      </p:sp>
      <p:sp>
        <p:nvSpPr>
          <p:cNvPr id="512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 smtClean="0"/>
              <a:t>Assist</a:t>
            </a:r>
            <a:r>
              <a:rPr lang="tr-TR" altLang="tr-TR" dirty="0" smtClean="0"/>
              <a:t>. Prof. Saffet Akkaya</a:t>
            </a:r>
          </a:p>
          <a:p>
            <a:r>
              <a:rPr lang="tr-TR" altLang="tr-TR" dirty="0" err="1" smtClean="0"/>
              <a:t>Find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course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material</a:t>
            </a:r>
            <a:r>
              <a:rPr lang="tr-TR" altLang="tr-TR" dirty="0" smtClean="0"/>
              <a:t> at </a:t>
            </a:r>
            <a:r>
              <a:rPr lang="tr-TR" altLang="tr-TR" dirty="0" err="1" smtClean="0"/>
              <a:t>my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page</a:t>
            </a:r>
            <a:r>
              <a:rPr lang="tr-TR" altLang="tr-TR" dirty="0" smtClean="0"/>
              <a:t> on IIBF </a:t>
            </a:r>
            <a:r>
              <a:rPr lang="tr-TR" altLang="tr-TR" dirty="0" smtClean="0">
                <a:hlinkClick r:id="rId2"/>
              </a:rPr>
              <a:t>https://www.cag.edu.tr/tr/akademik-kadro/429/hakkinda</a:t>
            </a:r>
            <a:r>
              <a:rPr lang="tr-TR" altLang="tr-TR" dirty="0" smtClean="0"/>
              <a:t> </a:t>
            </a:r>
          </a:p>
          <a:p>
            <a:r>
              <a:rPr lang="tr-TR" altLang="tr-TR" dirty="0" smtClean="0">
                <a:solidFill>
                  <a:srgbClr val="0070C0"/>
                </a:solidFill>
                <a:hlinkClick r:id="rId3"/>
              </a:rPr>
              <a:t>E-mail: saffetakkaya@cag.edu.tr</a:t>
            </a:r>
            <a:endParaRPr lang="tr-TR" altLang="tr-TR" dirty="0" smtClean="0">
              <a:solidFill>
                <a:srgbClr val="0070C0"/>
              </a:solidFill>
            </a:endParaRPr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6828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4291" y="915337"/>
            <a:ext cx="7241309" cy="1303867"/>
          </a:xfrm>
        </p:spPr>
        <p:txBody>
          <a:bodyPr>
            <a:normAutofit/>
          </a:bodyPr>
          <a:lstStyle/>
          <a:p>
            <a:pPr algn="l"/>
            <a:r>
              <a:rPr lang="tr-TR" dirty="0" smtClean="0"/>
              <a:t>UN </a:t>
            </a:r>
            <a:r>
              <a:rPr lang="tr-TR" dirty="0" err="1" smtClean="0"/>
              <a:t>Partition</a:t>
            </a:r>
            <a:r>
              <a:rPr lang="tr-TR" dirty="0" smtClean="0"/>
              <a:t> Plan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98562" y="2335390"/>
            <a:ext cx="3338865" cy="3444997"/>
          </a:xfrm>
        </p:spPr>
        <p:txBody>
          <a:bodyPr/>
          <a:lstStyle/>
          <a:p>
            <a:r>
              <a:rPr lang="tr-TR" dirty="0" err="1" smtClean="0"/>
              <a:t>Palestine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Israel</a:t>
            </a:r>
            <a:r>
              <a:rPr lang="tr-TR" dirty="0" smtClean="0"/>
              <a:t> </a:t>
            </a:r>
            <a:r>
              <a:rPr lang="tr-TR" dirty="0" err="1" smtClean="0"/>
              <a:t>States</a:t>
            </a:r>
            <a:endParaRPr lang="tr-TR" dirty="0" smtClean="0"/>
          </a:p>
          <a:p>
            <a:r>
              <a:rPr lang="tr-TR" dirty="0" err="1" smtClean="0"/>
              <a:t>Jerusalem</a:t>
            </a:r>
            <a:r>
              <a:rPr lang="tr-TR" dirty="0" smtClean="0"/>
              <a:t>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Capital</a:t>
            </a:r>
            <a:r>
              <a:rPr lang="tr-TR" dirty="0" smtClean="0"/>
              <a:t> </a:t>
            </a:r>
            <a:r>
              <a:rPr lang="tr-TR" dirty="0"/>
              <a:t>C</a:t>
            </a:r>
            <a:r>
              <a:rPr lang="tr-TR" dirty="0" smtClean="0"/>
              <a:t>ity</a:t>
            </a:r>
          </a:p>
        </p:txBody>
      </p:sp>
      <p:pic>
        <p:nvPicPr>
          <p:cNvPr id="1026" name="Picture 2" descr="un partition plan palesti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39" y="568035"/>
            <a:ext cx="3895725" cy="58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Irresolvable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tr-TR" sz="1800" dirty="0" smtClean="0"/>
              <a:t>I</a:t>
            </a:r>
            <a:r>
              <a:rPr lang="en-US" sz="1800" dirty="0" err="1" smtClean="0"/>
              <a:t>rresolvable</a:t>
            </a:r>
            <a:r>
              <a:rPr lang="en-US" sz="1800" dirty="0" smtClean="0"/>
              <a:t> </a:t>
            </a:r>
            <a:r>
              <a:rPr lang="en-US" sz="1800" dirty="0"/>
              <a:t>conflicts, </a:t>
            </a:r>
            <a:r>
              <a:rPr lang="tr-TR" sz="1800" dirty="0" err="1" smtClean="0"/>
              <a:t>mainly</a:t>
            </a:r>
            <a:r>
              <a:rPr lang="tr-TR" sz="1800" dirty="0" smtClean="0"/>
              <a:t> </a:t>
            </a:r>
            <a:r>
              <a:rPr lang="tr-TR" sz="1800" dirty="0" err="1" smtClean="0"/>
              <a:t>originate</a:t>
            </a:r>
            <a:r>
              <a:rPr lang="tr-TR" sz="1800" dirty="0" smtClean="0"/>
              <a:t> </a:t>
            </a:r>
            <a:r>
              <a:rPr lang="tr-TR" sz="1800" dirty="0" err="1" smtClean="0"/>
              <a:t>from</a:t>
            </a:r>
            <a:r>
              <a:rPr lang="tr-TR" sz="1800" dirty="0" smtClean="0"/>
              <a:t> </a:t>
            </a:r>
            <a:r>
              <a:rPr lang="tr-TR" sz="1800" b="1" dirty="0" err="1" smtClean="0"/>
              <a:t>sovereignty</a:t>
            </a:r>
            <a:r>
              <a:rPr lang="tr-TR" sz="1800" dirty="0" smtClean="0"/>
              <a:t> </a:t>
            </a:r>
            <a:r>
              <a:rPr lang="tr-TR" sz="1800" dirty="0" err="1" smtClean="0"/>
              <a:t>disputes</a:t>
            </a:r>
            <a:r>
              <a:rPr lang="tr-TR" sz="1800" dirty="0" smtClean="0"/>
              <a:t>.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most extreme example of such conflicts in the </a:t>
            </a:r>
            <a:r>
              <a:rPr lang="en-US" sz="1800" dirty="0" smtClean="0"/>
              <a:t>contemporary</a:t>
            </a:r>
            <a:r>
              <a:rPr lang="tr-TR" sz="1800" dirty="0" smtClean="0"/>
              <a:t> </a:t>
            </a:r>
            <a:r>
              <a:rPr lang="en-US" sz="1800" dirty="0" smtClean="0"/>
              <a:t>international </a:t>
            </a:r>
            <a:r>
              <a:rPr lang="en-US" sz="1800" dirty="0"/>
              <a:t>system is the conflict between the Israelis and the </a:t>
            </a:r>
            <a:r>
              <a:rPr lang="en-US" sz="1800" dirty="0" smtClean="0"/>
              <a:t>Palestinians</a:t>
            </a:r>
            <a:r>
              <a:rPr lang="tr-TR" sz="1800" dirty="0" smtClean="0"/>
              <a:t>.</a:t>
            </a:r>
          </a:p>
          <a:p>
            <a:r>
              <a:rPr lang="tr-TR" sz="1800" dirty="0" err="1" smtClean="0"/>
              <a:t>In</a:t>
            </a:r>
            <a:r>
              <a:rPr lang="tr-TR" sz="1800" dirty="0" smtClean="0"/>
              <a:t> </a:t>
            </a:r>
            <a:r>
              <a:rPr lang="tr-TR" sz="1800" dirty="0" err="1" smtClean="0"/>
              <a:t>following</a:t>
            </a:r>
            <a:r>
              <a:rPr lang="tr-TR" sz="1800" dirty="0" smtClean="0"/>
              <a:t> </a:t>
            </a:r>
            <a:r>
              <a:rPr lang="tr-TR" sz="1800" dirty="0" err="1" smtClean="0"/>
              <a:t>slides</a:t>
            </a:r>
            <a:r>
              <a:rPr lang="tr-TR" sz="1800" dirty="0" smtClean="0"/>
              <a:t>, </a:t>
            </a:r>
            <a:r>
              <a:rPr lang="tr-TR" sz="1800" dirty="0" err="1" smtClean="0"/>
              <a:t>we</a:t>
            </a:r>
            <a:r>
              <a:rPr lang="en-US" sz="1800" dirty="0" smtClean="0"/>
              <a:t> begin </a:t>
            </a:r>
            <a:r>
              <a:rPr lang="en-US" sz="1800" dirty="0"/>
              <a:t>with a description of irresolvable conflicts, </a:t>
            </a:r>
            <a:r>
              <a:rPr lang="en-US" sz="1800" dirty="0" smtClean="0"/>
              <a:t>their</a:t>
            </a:r>
            <a:r>
              <a:rPr lang="tr-TR" sz="1800" dirty="0" smtClean="0"/>
              <a:t> </a:t>
            </a:r>
            <a:r>
              <a:rPr lang="en-US" sz="1800" dirty="0" smtClean="0"/>
              <a:t>common </a:t>
            </a:r>
            <a:r>
              <a:rPr lang="en-US" sz="1800" dirty="0"/>
              <a:t>characteristics and the basic methods that are available to try to resolve </a:t>
            </a:r>
            <a:r>
              <a:rPr lang="en-US" sz="1800" dirty="0" smtClean="0"/>
              <a:t>them.</a:t>
            </a:r>
            <a:r>
              <a:rPr lang="tr-TR" sz="1800" dirty="0" smtClean="0"/>
              <a:t> </a:t>
            </a:r>
          </a:p>
          <a:p>
            <a:r>
              <a:rPr lang="en-US" sz="1800" dirty="0" smtClean="0"/>
              <a:t>With </a:t>
            </a:r>
            <a:r>
              <a:rPr lang="en-US" sz="1800" dirty="0"/>
              <a:t>that framework established, the dynamics of irresolvable conflicts will be applied </a:t>
            </a:r>
            <a:r>
              <a:rPr lang="en-US" sz="1800" dirty="0" smtClean="0"/>
              <a:t>to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conflict between Israelis and the </a:t>
            </a:r>
            <a:r>
              <a:rPr lang="en-US" sz="1800" dirty="0" smtClean="0"/>
              <a:t>Palestinians. </a:t>
            </a:r>
            <a:endParaRPr lang="tr-TR" sz="1800" dirty="0" smtClean="0"/>
          </a:p>
          <a:p>
            <a:r>
              <a:rPr lang="en-US" sz="1800" dirty="0" smtClean="0"/>
              <a:t>Following </a:t>
            </a:r>
            <a:r>
              <a:rPr lang="en-US" sz="1800" dirty="0"/>
              <a:t>a brief description of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issues </a:t>
            </a:r>
            <a:r>
              <a:rPr lang="en-US" sz="1800" dirty="0"/>
              <a:t>involved, the discussion looks at the American-brokered peace process that has </a:t>
            </a:r>
            <a:r>
              <a:rPr lang="en-US" sz="1800" dirty="0" smtClean="0"/>
              <a:t>been</a:t>
            </a:r>
            <a:r>
              <a:rPr lang="tr-TR" sz="1800" dirty="0" smtClean="0"/>
              <a:t> </a:t>
            </a:r>
            <a:r>
              <a:rPr lang="en-US" sz="1800" dirty="0" smtClean="0"/>
              <a:t>ongoing </a:t>
            </a:r>
            <a:r>
              <a:rPr lang="en-US" sz="1800" dirty="0"/>
              <a:t>for over a quarter </a:t>
            </a:r>
            <a:r>
              <a:rPr lang="en-US" sz="1800" dirty="0" smtClean="0"/>
              <a:t>century. </a:t>
            </a: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31934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Irresolvable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 smtClean="0"/>
              <a:t>In</a:t>
            </a:r>
            <a:r>
              <a:rPr lang="tr-TR" sz="1800" dirty="0" smtClean="0"/>
              <a:t> </a:t>
            </a:r>
            <a:r>
              <a:rPr lang="en-US" sz="1800" dirty="0" smtClean="0"/>
              <a:t>these </a:t>
            </a:r>
            <a:r>
              <a:rPr lang="en-US" sz="1800" dirty="0"/>
              <a:t>kinds of conflicts, the issues that divide the two (or more) sides are </a:t>
            </a:r>
            <a:r>
              <a:rPr lang="en-US" sz="1800" dirty="0">
                <a:solidFill>
                  <a:srgbClr val="FF0000"/>
                </a:solidFill>
              </a:rPr>
              <a:t>so </a:t>
            </a:r>
            <a:r>
              <a:rPr lang="en-US" sz="1800" dirty="0" smtClean="0">
                <a:solidFill>
                  <a:srgbClr val="FF0000"/>
                </a:solidFill>
              </a:rPr>
              <a:t>deep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and </a:t>
            </a:r>
            <a:r>
              <a:rPr lang="en-US" sz="1800" dirty="0">
                <a:solidFill>
                  <a:srgbClr val="FF0000"/>
                </a:solidFill>
              </a:rPr>
              <a:t>fundamental</a:t>
            </a:r>
            <a:r>
              <a:rPr lang="en-US" sz="1800" dirty="0"/>
              <a:t> that they cannot be resolved peaceably through </a:t>
            </a:r>
            <a:r>
              <a:rPr lang="en-US" sz="1800" dirty="0" smtClean="0"/>
              <a:t>diplomatic</a:t>
            </a:r>
            <a:r>
              <a:rPr lang="tr-TR" sz="1800" dirty="0" smtClean="0"/>
              <a:t> </a:t>
            </a:r>
            <a:r>
              <a:rPr lang="en-US" sz="1800" dirty="0" smtClean="0"/>
              <a:t>methods</a:t>
            </a:r>
            <a:r>
              <a:rPr lang="tr-TR" sz="1800" dirty="0"/>
              <a:t>.</a:t>
            </a:r>
            <a:endParaRPr lang="tr-TR" sz="1800" dirty="0" smtClean="0"/>
          </a:p>
          <a:p>
            <a:r>
              <a:rPr lang="en-US" sz="1800" dirty="0" smtClean="0"/>
              <a:t>Moreover</a:t>
            </a:r>
            <a:r>
              <a:rPr lang="en-US" sz="1800" dirty="0"/>
              <a:t>, in these situations a military resolution wherein </a:t>
            </a:r>
            <a:r>
              <a:rPr lang="en-US" sz="1800" dirty="0" smtClean="0"/>
              <a:t>one</a:t>
            </a:r>
            <a:r>
              <a:rPr lang="tr-TR" sz="1800" dirty="0" smtClean="0"/>
              <a:t> </a:t>
            </a:r>
            <a:r>
              <a:rPr lang="en-US" sz="1800" dirty="0" smtClean="0"/>
              <a:t>side </a:t>
            </a:r>
            <a:r>
              <a:rPr lang="en-US" sz="1800" dirty="0"/>
              <a:t>imposes its will on the other is either impossible or unacceptable to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international </a:t>
            </a:r>
            <a:r>
              <a:rPr lang="en-US" sz="1800" dirty="0"/>
              <a:t>community as a </a:t>
            </a:r>
            <a:r>
              <a:rPr lang="tr-TR" sz="1800" dirty="0" err="1" smtClean="0"/>
              <a:t>whole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Within </a:t>
            </a:r>
            <a:r>
              <a:rPr lang="en-US" sz="1800" dirty="0"/>
              <a:t>the contemporary international system, the </a:t>
            </a:r>
            <a:r>
              <a:rPr lang="en-US" sz="1800" dirty="0" smtClean="0"/>
              <a:t>ongoing</a:t>
            </a:r>
            <a:r>
              <a:rPr lang="tr-TR" sz="1800" dirty="0" smtClean="0"/>
              <a:t> </a:t>
            </a:r>
            <a:r>
              <a:rPr lang="en-US" sz="1800" dirty="0" smtClean="0"/>
              <a:t>differences between</a:t>
            </a:r>
            <a:r>
              <a:rPr lang="tr-TR" sz="1800" dirty="0" smtClean="0"/>
              <a:t>;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Taiwan and mainland China about the status of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island</a:t>
            </a:r>
            <a:r>
              <a:rPr lang="tr-TR" sz="1800" dirty="0" smtClean="0"/>
              <a:t>,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Indo-Pakistani conflict over </a:t>
            </a:r>
            <a:r>
              <a:rPr lang="en-US" sz="1800" dirty="0" smtClean="0"/>
              <a:t>Kashmir</a:t>
            </a:r>
            <a:r>
              <a:rPr lang="tr-TR" sz="1800" dirty="0" smtClean="0"/>
              <a:t>,</a:t>
            </a:r>
          </a:p>
          <a:p>
            <a:r>
              <a:rPr lang="tr-TR" sz="1800" dirty="0" smtClean="0"/>
              <a:t>B</a:t>
            </a:r>
            <a:r>
              <a:rPr lang="en-US" sz="1800" dirty="0" err="1" smtClean="0"/>
              <a:t>ut</a:t>
            </a:r>
            <a:r>
              <a:rPr lang="en-US" sz="1800" dirty="0" smtClean="0"/>
              <a:t> </a:t>
            </a:r>
            <a:r>
              <a:rPr lang="en-US" sz="1800" dirty="0"/>
              <a:t>the most difficult example is the division between Israel and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Palestinian </a:t>
            </a:r>
            <a:r>
              <a:rPr lang="en-US" sz="1800" dirty="0"/>
              <a:t>people </a:t>
            </a:r>
            <a:r>
              <a:rPr lang="tr-TR" sz="1800" dirty="0" smtClean="0"/>
              <a:t>.</a:t>
            </a:r>
            <a:r>
              <a:rPr lang="en-US" sz="1800" dirty="0" smtClean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5548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Irresolvable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2000" dirty="0"/>
              <a:t>Irresolvable conflicts share at least </a:t>
            </a:r>
            <a:r>
              <a:rPr lang="en-US" sz="2000" dirty="0">
                <a:solidFill>
                  <a:srgbClr val="FF0000"/>
                </a:solidFill>
              </a:rPr>
              <a:t>seven common characteristics</a:t>
            </a:r>
            <a:r>
              <a:rPr lang="en-US" sz="2000" dirty="0"/>
              <a:t>. </a:t>
            </a:r>
            <a:endParaRPr lang="tr-TR" sz="2000" dirty="0" smtClean="0"/>
          </a:p>
          <a:p>
            <a:r>
              <a:rPr lang="en-US" sz="2000" dirty="0" smtClean="0"/>
              <a:t>The</a:t>
            </a:r>
            <a:r>
              <a:rPr lang="tr-TR" sz="2000" dirty="0" smtClean="0"/>
              <a:t> </a:t>
            </a:r>
            <a:r>
              <a:rPr lang="en-US" sz="2000" b="1" dirty="0" smtClean="0"/>
              <a:t>first</a:t>
            </a:r>
            <a:r>
              <a:rPr lang="tr-TR" sz="2000" dirty="0" smtClean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that the </a:t>
            </a:r>
            <a:r>
              <a:rPr lang="en-US" sz="2000" b="1" dirty="0" smtClean="0"/>
              <a:t>scarce</a:t>
            </a:r>
            <a:r>
              <a:rPr lang="tr-TR" sz="2000" b="1" dirty="0" smtClean="0"/>
              <a:t> </a:t>
            </a:r>
            <a:r>
              <a:rPr lang="en-US" sz="2000" b="1" dirty="0" smtClean="0"/>
              <a:t>resource </a:t>
            </a:r>
            <a:r>
              <a:rPr lang="en-US" sz="2000" dirty="0"/>
              <a:t>normally involved is </a:t>
            </a:r>
            <a:r>
              <a:rPr lang="en-US" sz="2000" dirty="0" smtClean="0"/>
              <a:t>territory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scarceness </a:t>
            </a:r>
            <a:r>
              <a:rPr lang="en-US" sz="2000" dirty="0" smtClean="0"/>
              <a:t>arises from</a:t>
            </a:r>
            <a:r>
              <a:rPr lang="tr-T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fact that there are </a:t>
            </a:r>
            <a:r>
              <a:rPr lang="en-US" sz="2000" b="1" dirty="0"/>
              <a:t>multiples claimants </a:t>
            </a:r>
            <a:r>
              <a:rPr lang="en-US" sz="2000" dirty="0"/>
              <a:t>to sovereign control over </a:t>
            </a:r>
            <a:r>
              <a:rPr lang="en-US" sz="2000" u="sng" dirty="0"/>
              <a:t>a piece </a:t>
            </a:r>
            <a:r>
              <a:rPr lang="en-US" sz="2000" u="sng" dirty="0" smtClean="0"/>
              <a:t>of</a:t>
            </a:r>
            <a:r>
              <a:rPr lang="tr-TR" sz="2000" u="sng" dirty="0" smtClean="0"/>
              <a:t> </a:t>
            </a:r>
            <a:r>
              <a:rPr lang="en-US" sz="2000" u="sng" dirty="0" smtClean="0"/>
              <a:t>territory </a:t>
            </a:r>
            <a:r>
              <a:rPr lang="en-US" sz="2000" dirty="0"/>
              <a:t>over which only one side can exercise </a:t>
            </a:r>
            <a:r>
              <a:rPr lang="en-US" sz="2000" b="1" dirty="0"/>
              <a:t>sovereignty</a:t>
            </a:r>
            <a:r>
              <a:rPr lang="en-US" sz="2000" dirty="0"/>
              <a:t>. 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1888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Irresolvable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The </a:t>
            </a:r>
            <a:r>
              <a:rPr lang="en-US" sz="1800" b="1" dirty="0"/>
              <a:t>second</a:t>
            </a:r>
            <a:r>
              <a:rPr lang="en-US" sz="1800" dirty="0"/>
              <a:t> characteristic is that these territorial conflicts tend to </a:t>
            </a:r>
            <a:r>
              <a:rPr lang="en-US" sz="1800" dirty="0" smtClean="0"/>
              <a:t>be</a:t>
            </a:r>
            <a:r>
              <a:rPr lang="tr-TR" sz="1800" dirty="0" smtClean="0"/>
              <a:t> </a:t>
            </a:r>
            <a:r>
              <a:rPr lang="en-US" sz="1800" dirty="0" smtClean="0"/>
              <a:t>extremely </a:t>
            </a:r>
            <a:r>
              <a:rPr lang="en-US" sz="1800" dirty="0">
                <a:solidFill>
                  <a:srgbClr val="FF0000"/>
                </a:solidFill>
              </a:rPr>
              <a:t>emotional, deep, </a:t>
            </a:r>
            <a:r>
              <a:rPr lang="en-US" sz="1800" dirty="0" smtClean="0">
                <a:solidFill>
                  <a:srgbClr val="FF0000"/>
                </a:solidFill>
              </a:rPr>
              <a:t>and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fundamental</a:t>
            </a:r>
            <a:r>
              <a:rPr lang="en-US" sz="1800" dirty="0"/>
              <a:t>. </a:t>
            </a:r>
            <a:endParaRPr lang="tr-TR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emotion and depth </a:t>
            </a:r>
            <a:r>
              <a:rPr lang="en-US" sz="1800" dirty="0" smtClean="0"/>
              <a:t>arises</a:t>
            </a:r>
            <a:r>
              <a:rPr lang="tr-TR" sz="1800" dirty="0" smtClean="0"/>
              <a:t> </a:t>
            </a:r>
            <a:r>
              <a:rPr lang="en-US" sz="1800" dirty="0" smtClean="0"/>
              <a:t>from </a:t>
            </a:r>
            <a:r>
              <a:rPr lang="en-US" sz="1800" dirty="0"/>
              <a:t>the fact that the territory is generally viewed as the </a:t>
            </a:r>
            <a:r>
              <a:rPr lang="en-US" sz="1800" b="1" dirty="0"/>
              <a:t>rightful homeland </a:t>
            </a:r>
            <a:r>
              <a:rPr lang="en-US" sz="1800" dirty="0" smtClean="0"/>
              <a:t>of</a:t>
            </a:r>
            <a:r>
              <a:rPr lang="tr-TR" sz="1800" dirty="0" smtClean="0"/>
              <a:t> </a:t>
            </a:r>
            <a:r>
              <a:rPr lang="en-US" sz="1800" dirty="0"/>
              <a:t>one or both sides, or the claims are rooted in some deep and </a:t>
            </a:r>
            <a:r>
              <a:rPr lang="en-US" sz="1800" dirty="0" smtClean="0"/>
              <a:t>fundamental</a:t>
            </a:r>
            <a:r>
              <a:rPr lang="tr-TR" sz="1800" dirty="0" smtClean="0"/>
              <a:t> </a:t>
            </a:r>
            <a:r>
              <a:rPr lang="en-US" sz="1800" dirty="0" smtClean="0"/>
              <a:t>division </a:t>
            </a:r>
            <a:r>
              <a:rPr lang="en-US" sz="1800" dirty="0"/>
              <a:t>such as </a:t>
            </a:r>
            <a:r>
              <a:rPr lang="en-US" sz="1800" b="1" dirty="0"/>
              <a:t>religion or ethnicity</a:t>
            </a:r>
            <a:r>
              <a:rPr lang="en-US" sz="1800" dirty="0"/>
              <a:t>. </a:t>
            </a:r>
            <a:endParaRPr lang="tr-TR" sz="1800" dirty="0" smtClean="0"/>
          </a:p>
          <a:p>
            <a:r>
              <a:rPr lang="en-US" sz="1800" dirty="0" smtClean="0"/>
              <a:t>This</a:t>
            </a:r>
            <a:r>
              <a:rPr lang="tr-TR" sz="1800" dirty="0" smtClean="0"/>
              <a:t> </a:t>
            </a:r>
            <a:r>
              <a:rPr lang="en-US" sz="1800" dirty="0" smtClean="0"/>
              <a:t>emotional </a:t>
            </a:r>
            <a:r>
              <a:rPr lang="en-US" sz="1800" dirty="0"/>
              <a:t>element can </a:t>
            </a:r>
            <a:r>
              <a:rPr lang="en-US" sz="1800" dirty="0" smtClean="0"/>
              <a:t>be</a:t>
            </a:r>
            <a:r>
              <a:rPr lang="tr-TR" sz="1800" dirty="0" smtClean="0"/>
              <a:t> </a:t>
            </a:r>
            <a:r>
              <a:rPr lang="en-US" sz="1800" dirty="0" smtClean="0"/>
              <a:t>politically </a:t>
            </a:r>
            <a:r>
              <a:rPr lang="en-US" sz="1800" dirty="0"/>
              <a:t>manipulated by </a:t>
            </a:r>
            <a:r>
              <a:rPr lang="en-US" sz="1800" dirty="0" smtClean="0"/>
              <a:t>those</a:t>
            </a:r>
            <a:r>
              <a:rPr lang="tr-TR" sz="1800" dirty="0" smtClean="0"/>
              <a:t> </a:t>
            </a:r>
            <a:r>
              <a:rPr lang="en-US" sz="1800" dirty="0" smtClean="0"/>
              <a:t>either </a:t>
            </a:r>
            <a:r>
              <a:rPr lang="en-US" sz="1800" dirty="0"/>
              <a:t>seeking to avoid resolution of the conflict or wanting to </a:t>
            </a:r>
            <a:r>
              <a:rPr lang="en-US" sz="1800" dirty="0" smtClean="0"/>
              <a:t>subvert</a:t>
            </a:r>
            <a:r>
              <a:rPr lang="tr-TR" sz="1800" dirty="0" smtClean="0"/>
              <a:t> </a:t>
            </a:r>
            <a:r>
              <a:rPr lang="en-US" sz="1800" dirty="0" smtClean="0"/>
              <a:t>outcomes </a:t>
            </a:r>
            <a:r>
              <a:rPr lang="en-US" sz="1800" dirty="0"/>
              <a:t>that do not work to their advantage. </a:t>
            </a: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32312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Irresolvable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Third</a:t>
            </a:r>
            <a:r>
              <a:rPr lang="en-US" sz="2000" dirty="0"/>
              <a:t>, </a:t>
            </a:r>
            <a:r>
              <a:rPr lang="tr-TR" sz="2000" dirty="0" smtClean="0"/>
              <a:t>i</a:t>
            </a:r>
            <a:r>
              <a:rPr lang="en-US" sz="2000" dirty="0" err="1" smtClean="0"/>
              <a:t>rresolvable</a:t>
            </a:r>
            <a:r>
              <a:rPr lang="en-US" sz="2000" dirty="0" smtClean="0"/>
              <a:t> </a:t>
            </a:r>
            <a:r>
              <a:rPr lang="en-US" sz="2000" dirty="0"/>
              <a:t>conflicts tend to be viewed by both </a:t>
            </a:r>
            <a:r>
              <a:rPr lang="en-US" sz="2000" dirty="0" smtClean="0"/>
              <a:t>parties as</a:t>
            </a:r>
            <a:r>
              <a:rPr lang="tr-TR" sz="2000" dirty="0" smtClean="0"/>
              <a:t> </a:t>
            </a:r>
            <a:r>
              <a:rPr lang="en-US" sz="2000" dirty="0" smtClean="0"/>
              <a:t>strictly </a:t>
            </a:r>
            <a:r>
              <a:rPr lang="en-US" sz="2000" dirty="0"/>
              <a:t>zero-sum exercises, in which one side’s success is the other side’s </a:t>
            </a:r>
            <a:r>
              <a:rPr lang="en-US" sz="2000" dirty="0" smtClean="0"/>
              <a:t>loss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T</a:t>
            </a:r>
            <a:r>
              <a:rPr lang="en-US" sz="2000" dirty="0" smtClean="0"/>
              <a:t>here </a:t>
            </a:r>
            <a:r>
              <a:rPr lang="en-US" sz="2000" dirty="0"/>
              <a:t>is little effort made or point in trying to find an accommodation </a:t>
            </a:r>
            <a:r>
              <a:rPr lang="en-US" sz="2000" dirty="0" smtClean="0"/>
              <a:t>in</a:t>
            </a:r>
            <a:r>
              <a:rPr lang="tr-TR" sz="2000" dirty="0" smtClean="0"/>
              <a:t> </a:t>
            </a:r>
            <a:r>
              <a:rPr lang="en-US" sz="2000" dirty="0" smtClean="0"/>
              <a:t>which </a:t>
            </a:r>
            <a:r>
              <a:rPr lang="en-US" sz="2000" dirty="0"/>
              <a:t>both sides can benefit (a positive-sum exercise) or in which losses </a:t>
            </a:r>
            <a:r>
              <a:rPr lang="en-US" sz="2000" dirty="0" smtClean="0"/>
              <a:t>are</a:t>
            </a:r>
            <a:r>
              <a:rPr lang="tr-TR" sz="2000" dirty="0" smtClean="0"/>
              <a:t> </a:t>
            </a:r>
            <a:r>
              <a:rPr lang="en-US" sz="2000" dirty="0" smtClean="0"/>
              <a:t>equitably </a:t>
            </a:r>
            <a:r>
              <a:rPr lang="en-US" sz="2000" dirty="0"/>
              <a:t>and acceptably apportioned (negative-sum games). </a:t>
            </a:r>
            <a:endParaRPr lang="tr-TR" sz="2000" dirty="0" smtClean="0"/>
          </a:p>
          <a:p>
            <a:r>
              <a:rPr lang="en-US" sz="2000" dirty="0" smtClean="0"/>
              <a:t>In irresolvable</a:t>
            </a:r>
            <a:r>
              <a:rPr lang="tr-TR" sz="2000" dirty="0" smtClean="0"/>
              <a:t> </a:t>
            </a:r>
            <a:r>
              <a:rPr lang="en-US" sz="2000" dirty="0" smtClean="0"/>
              <a:t>conflicts</a:t>
            </a:r>
            <a:r>
              <a:rPr lang="en-US" sz="2000" dirty="0"/>
              <a:t>, both sides will </a:t>
            </a:r>
            <a:r>
              <a:rPr lang="en-US" sz="2000" b="1" dirty="0"/>
              <a:t>only accept outcomes </a:t>
            </a:r>
            <a:r>
              <a:rPr lang="en-US" sz="2000" dirty="0"/>
              <a:t>in which they succeed and </a:t>
            </a:r>
            <a:r>
              <a:rPr lang="en-US" sz="2000" dirty="0" smtClean="0"/>
              <a:t>the</a:t>
            </a:r>
            <a:r>
              <a:rPr lang="tr-TR" sz="2000" dirty="0" smtClean="0"/>
              <a:t> </a:t>
            </a:r>
            <a:r>
              <a:rPr lang="en-US" sz="2000" dirty="0" smtClean="0"/>
              <a:t>other </a:t>
            </a:r>
            <a:r>
              <a:rPr lang="en-US" sz="2000" dirty="0"/>
              <a:t>side does not.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187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Irresolvable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Fourth</a:t>
            </a:r>
            <a:r>
              <a:rPr lang="en-US" sz="1800" dirty="0"/>
              <a:t>, </a:t>
            </a:r>
            <a:r>
              <a:rPr lang="en-US" sz="1800" dirty="0" smtClean="0"/>
              <a:t>the </a:t>
            </a:r>
            <a:r>
              <a:rPr lang="en-US" sz="1800" dirty="0"/>
              <a:t>populations </a:t>
            </a:r>
            <a:r>
              <a:rPr lang="tr-TR" sz="1800" dirty="0" err="1" smtClean="0"/>
              <a:t>are</a:t>
            </a:r>
            <a:r>
              <a:rPr lang="tr-TR" sz="1800" dirty="0" smtClean="0"/>
              <a:t> </a:t>
            </a:r>
            <a:r>
              <a:rPr lang="en-US" sz="1800" dirty="0" smtClean="0"/>
              <a:t>affected</a:t>
            </a:r>
            <a:r>
              <a:rPr lang="tr-TR" sz="1800" dirty="0" smtClean="0"/>
              <a:t> </a:t>
            </a:r>
            <a:r>
              <a:rPr lang="en-US" sz="1800" dirty="0" smtClean="0"/>
              <a:t>in </a:t>
            </a:r>
            <a:r>
              <a:rPr lang="en-US" sz="1800" dirty="0"/>
              <a:t>such a way as </a:t>
            </a:r>
            <a:r>
              <a:rPr lang="tr-TR" sz="1800" dirty="0" err="1" smtClean="0"/>
              <a:t>if</a:t>
            </a:r>
            <a:r>
              <a:rPr lang="tr-TR" sz="1800" dirty="0" smtClean="0"/>
              <a:t>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b="1" dirty="0" smtClean="0"/>
              <a:t>unwillingness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b="1" dirty="0"/>
              <a:t>unacceptability</a:t>
            </a:r>
            <a:r>
              <a:rPr lang="en-US" sz="1800" dirty="0"/>
              <a:t> </a:t>
            </a:r>
            <a:r>
              <a:rPr lang="tr-TR" sz="1800" dirty="0" err="1" smtClean="0"/>
              <a:t>are</a:t>
            </a:r>
            <a:r>
              <a:rPr lang="tr-TR" sz="1800" dirty="0" smtClean="0"/>
              <a:t> </a:t>
            </a:r>
            <a:r>
              <a:rPr lang="tr-TR" sz="1800" dirty="0" err="1" smtClean="0"/>
              <a:t>inevitable</a:t>
            </a:r>
            <a:r>
              <a:rPr lang="en-US" sz="1800" dirty="0" smtClean="0"/>
              <a:t>. </a:t>
            </a:r>
            <a:endParaRPr lang="tr-TR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position of each side often becomes viewed </a:t>
            </a:r>
            <a:r>
              <a:rPr lang="en-US" sz="1800" dirty="0" smtClean="0"/>
              <a:t>as</a:t>
            </a:r>
            <a:r>
              <a:rPr lang="tr-TR" sz="1800" dirty="0" smtClean="0"/>
              <a:t> </a:t>
            </a:r>
            <a:r>
              <a:rPr lang="en-US" sz="1800" dirty="0" smtClean="0"/>
              <a:t>“righteous”</a:t>
            </a:r>
            <a:r>
              <a:rPr lang="tr-TR" sz="1800" dirty="0" smtClean="0"/>
              <a:t> </a:t>
            </a:r>
            <a:r>
              <a:rPr lang="en-US" sz="1800" dirty="0" smtClean="0"/>
              <a:t>by </a:t>
            </a:r>
            <a:r>
              <a:rPr lang="en-US" sz="1800" dirty="0"/>
              <a:t>the </a:t>
            </a:r>
            <a:r>
              <a:rPr lang="en-US" sz="1800" b="1" dirty="0"/>
              <a:t>antagonists</a:t>
            </a:r>
            <a:r>
              <a:rPr lang="en-US" sz="1800" dirty="0"/>
              <a:t> to the point that the </a:t>
            </a:r>
            <a:r>
              <a:rPr lang="en-US" sz="1800" dirty="0" smtClean="0"/>
              <a:t>idea </a:t>
            </a:r>
            <a:r>
              <a:rPr lang="en-US" sz="1800" dirty="0"/>
              <a:t>of compromise </a:t>
            </a:r>
            <a:r>
              <a:rPr lang="en-US" sz="1800" dirty="0" smtClean="0"/>
              <a:t>becomes</a:t>
            </a:r>
            <a:r>
              <a:rPr lang="tr-TR" sz="1800" dirty="0" smtClean="0"/>
              <a:t> </a:t>
            </a:r>
            <a:r>
              <a:rPr lang="en-US" sz="1800" dirty="0" smtClean="0"/>
              <a:t>a </a:t>
            </a:r>
            <a:r>
              <a:rPr lang="en-US" sz="1800" dirty="0"/>
              <a:t>sacrilege </a:t>
            </a:r>
            <a:r>
              <a:rPr lang="tr-TR" sz="1800" dirty="0" err="1" smtClean="0"/>
              <a:t>to</a:t>
            </a:r>
            <a:r>
              <a:rPr lang="tr-TR" sz="1800" dirty="0" smtClean="0"/>
              <a:t> </a:t>
            </a:r>
            <a:r>
              <a:rPr lang="tr-TR" sz="1800" dirty="0" err="1" smtClean="0"/>
              <a:t>dawa</a:t>
            </a:r>
            <a:r>
              <a:rPr lang="tr-TR" sz="1800" dirty="0" smtClean="0"/>
              <a:t>/</a:t>
            </a:r>
            <a:r>
              <a:rPr lang="tr-TR" sz="1800" dirty="0" err="1" smtClean="0"/>
              <a:t>cause</a:t>
            </a:r>
            <a:r>
              <a:rPr lang="tr-TR" sz="1800" dirty="0" smtClean="0"/>
              <a:t>. </a:t>
            </a:r>
          </a:p>
          <a:p>
            <a:r>
              <a:rPr lang="en-US" sz="1800" dirty="0" smtClean="0"/>
              <a:t>Such </a:t>
            </a:r>
            <a:r>
              <a:rPr lang="en-US" sz="1800" dirty="0"/>
              <a:t>depth of emotion may be limited to the extremists on both sides of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conflict</a:t>
            </a:r>
            <a:r>
              <a:rPr lang="en-US" sz="1800" dirty="0"/>
              <a:t>, but their influence may be disproportionate to their numbers. </a:t>
            </a: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17179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Irresolvable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A </a:t>
            </a:r>
            <a:r>
              <a:rPr lang="en-US" sz="1800" dirty="0">
                <a:solidFill>
                  <a:srgbClr val="FF0000"/>
                </a:solidFill>
              </a:rPr>
              <a:t>fifth</a:t>
            </a:r>
            <a:r>
              <a:rPr lang="en-US" sz="1800" dirty="0"/>
              <a:t> shared characteristic is often the </a:t>
            </a:r>
            <a:r>
              <a:rPr lang="en-US" sz="1800" b="1" dirty="0"/>
              <a:t>failure of outside mediation </a:t>
            </a:r>
            <a:r>
              <a:rPr lang="en-US" sz="1800" dirty="0" smtClean="0"/>
              <a:t>to</a:t>
            </a:r>
            <a:r>
              <a:rPr lang="tr-TR" sz="1800" dirty="0" smtClean="0"/>
              <a:t> </a:t>
            </a:r>
            <a:r>
              <a:rPr lang="en-US" sz="1800" dirty="0" smtClean="0"/>
              <a:t>move </a:t>
            </a:r>
            <a:r>
              <a:rPr lang="en-US" sz="1800" dirty="0"/>
              <a:t>the dispute toward resolution. </a:t>
            </a:r>
            <a:endParaRPr lang="tr-TR" sz="1800" dirty="0" smtClean="0"/>
          </a:p>
          <a:p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outsiders</a:t>
            </a:r>
            <a:r>
              <a:rPr lang="tr-TR" sz="1800" dirty="0" smtClean="0"/>
              <a:t> pay </a:t>
            </a:r>
            <a:r>
              <a:rPr lang="tr-TR" sz="1800" dirty="0" err="1" smtClean="0"/>
              <a:t>attention</a:t>
            </a:r>
            <a:r>
              <a:rPr lang="tr-TR" sz="1800" dirty="0" smtClean="0"/>
              <a:t> in </a:t>
            </a:r>
            <a:r>
              <a:rPr lang="tr-TR" sz="1800" dirty="0" err="1" smtClean="0"/>
              <a:t>case</a:t>
            </a:r>
            <a:r>
              <a:rPr lang="tr-TR" sz="1800" dirty="0" smtClean="0"/>
              <a:t> of </a:t>
            </a:r>
            <a:r>
              <a:rPr lang="tr-TR" sz="1800" dirty="0" err="1" smtClean="0"/>
              <a:t>thir</a:t>
            </a:r>
            <a:r>
              <a:rPr lang="tr-TR" sz="1800" dirty="0" smtClean="0"/>
              <a:t> </a:t>
            </a:r>
            <a:r>
              <a:rPr lang="tr-TR" sz="1800" dirty="0" err="1" smtClean="0"/>
              <a:t>national</a:t>
            </a:r>
            <a:r>
              <a:rPr lang="tr-TR" sz="1800" dirty="0" smtClean="0"/>
              <a:t> </a:t>
            </a:r>
            <a:r>
              <a:rPr lang="tr-TR" sz="1800" dirty="0" err="1" smtClean="0"/>
              <a:t>intrests</a:t>
            </a:r>
            <a:r>
              <a:rPr lang="tr-TR" sz="1800" dirty="0" smtClean="0"/>
              <a:t> </a:t>
            </a:r>
            <a:r>
              <a:rPr lang="tr-TR" sz="1800" dirty="0" err="1" smtClean="0"/>
              <a:t>or</a:t>
            </a:r>
            <a:r>
              <a:rPr lang="tr-TR" sz="1800" dirty="0" smtClean="0"/>
              <a:t> </a:t>
            </a:r>
            <a:r>
              <a:rPr lang="tr-TR" sz="1800" dirty="0" err="1" smtClean="0"/>
              <a:t>ideologies</a:t>
            </a:r>
            <a:r>
              <a:rPr lang="tr-TR" sz="1800" dirty="0" smtClean="0"/>
              <a:t> </a:t>
            </a:r>
            <a:r>
              <a:rPr lang="tr-TR" sz="1800" dirty="0" err="1" smtClean="0"/>
              <a:t>matter</a:t>
            </a:r>
            <a:r>
              <a:rPr lang="tr-TR" sz="1800" dirty="0" smtClean="0"/>
              <a:t>, </a:t>
            </a:r>
            <a:r>
              <a:rPr lang="tr-TR" sz="1800" dirty="0" err="1" smtClean="0"/>
              <a:t>or</a:t>
            </a:r>
            <a:r>
              <a:rPr lang="tr-TR" sz="1800" dirty="0" smtClean="0"/>
              <a:t>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conflict</a:t>
            </a:r>
            <a:r>
              <a:rPr lang="tr-TR" sz="1800" dirty="0" smtClean="0"/>
              <a:t> is </a:t>
            </a:r>
            <a:r>
              <a:rPr lang="tr-TR" sz="1800" dirty="0" err="1" smtClean="0"/>
              <a:t>too</a:t>
            </a:r>
            <a:r>
              <a:rPr lang="tr-TR" sz="1800" dirty="0" smtClean="0"/>
              <a:t> </a:t>
            </a:r>
            <a:r>
              <a:rPr lang="tr-TR" sz="1800" dirty="0" err="1" smtClean="0"/>
              <a:t>dangerous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</a:t>
            </a:r>
            <a:r>
              <a:rPr lang="tr-TR" sz="1800" dirty="0" err="1" smtClean="0"/>
              <a:t>the</a:t>
            </a:r>
            <a:r>
              <a:rPr lang="tr-TR" sz="1800" dirty="0" smtClean="0"/>
              <a:t> global </a:t>
            </a:r>
            <a:r>
              <a:rPr lang="tr-TR" sz="1800" dirty="0" err="1" smtClean="0"/>
              <a:t>peace</a:t>
            </a:r>
            <a:r>
              <a:rPr lang="tr-TR" sz="1800" dirty="0" smtClean="0"/>
              <a:t>.</a:t>
            </a:r>
            <a:endParaRPr lang="en-US" sz="1800" dirty="0"/>
          </a:p>
          <a:p>
            <a:r>
              <a:rPr lang="en-US" sz="1800" dirty="0" smtClean="0"/>
              <a:t>Conflicts </a:t>
            </a:r>
            <a:r>
              <a:rPr lang="en-US" sz="1800" dirty="0"/>
              <a:t>between the government of Indonesia and East Timorese </a:t>
            </a:r>
            <a:r>
              <a:rPr lang="en-US" sz="1800" dirty="0" smtClean="0"/>
              <a:t>seeking</a:t>
            </a:r>
            <a:r>
              <a:rPr lang="tr-TR" sz="1800" dirty="0" smtClean="0"/>
              <a:t> </a:t>
            </a:r>
            <a:r>
              <a:rPr lang="en-US" sz="1800" dirty="0" smtClean="0"/>
              <a:t>independence </a:t>
            </a:r>
            <a:r>
              <a:rPr lang="en-US" sz="1800" dirty="0"/>
              <a:t>did not attract much notice until reports of large-scale </a:t>
            </a:r>
            <a:r>
              <a:rPr lang="en-US" sz="1800" dirty="0" smtClean="0"/>
              <a:t>killings</a:t>
            </a:r>
            <a:r>
              <a:rPr lang="tr-TR" sz="1800" dirty="0" smtClean="0"/>
              <a:t> </a:t>
            </a:r>
            <a:r>
              <a:rPr lang="en-US" sz="1800" dirty="0" smtClean="0"/>
              <a:t>focused </a:t>
            </a:r>
            <a:r>
              <a:rPr lang="en-US" sz="1800" dirty="0"/>
              <a:t>attention on the island of </a:t>
            </a:r>
            <a:r>
              <a:rPr lang="en-US" sz="1800" dirty="0" smtClean="0"/>
              <a:t>Timor</a:t>
            </a:r>
            <a:r>
              <a:rPr lang="tr-TR" sz="1800" dirty="0" smtClean="0"/>
              <a:t>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602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Irresolvable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The </a:t>
            </a:r>
            <a:r>
              <a:rPr lang="en-US" sz="1800" dirty="0">
                <a:solidFill>
                  <a:srgbClr val="FF0000"/>
                </a:solidFill>
              </a:rPr>
              <a:t>sixth</a:t>
            </a:r>
            <a:r>
              <a:rPr lang="en-US" sz="1800" dirty="0"/>
              <a:t> characteristic is the </a:t>
            </a:r>
            <a:r>
              <a:rPr lang="en-US" sz="1800" b="1" dirty="0"/>
              <a:t>inability of the parties </a:t>
            </a:r>
            <a:r>
              <a:rPr lang="en-US" sz="1800" dirty="0"/>
              <a:t>to find </a:t>
            </a:r>
            <a:r>
              <a:rPr lang="en-US" sz="1800" dirty="0" smtClean="0"/>
              <a:t>acceptable</a:t>
            </a:r>
            <a:r>
              <a:rPr lang="tr-TR" sz="1800" dirty="0" smtClean="0"/>
              <a:t> </a:t>
            </a:r>
            <a:r>
              <a:rPr lang="en-US" sz="1800" dirty="0" smtClean="0"/>
              <a:t>outcomes </a:t>
            </a:r>
            <a:r>
              <a:rPr lang="en-US" sz="1800" dirty="0"/>
              <a:t>to the conflict, thereby guaranteeing its continuation. </a:t>
            </a:r>
            <a:endParaRPr lang="tr-TR" sz="1800" dirty="0" smtClean="0"/>
          </a:p>
          <a:p>
            <a:r>
              <a:rPr lang="en-US" sz="1800" dirty="0" smtClean="0"/>
              <a:t>Conflicts over</a:t>
            </a:r>
            <a:r>
              <a:rPr lang="tr-TR" sz="1800" dirty="0" smtClean="0"/>
              <a:t> </a:t>
            </a:r>
            <a:r>
              <a:rPr lang="en-US" sz="1800" dirty="0" smtClean="0"/>
              <a:t>exclusive </a:t>
            </a:r>
            <a:r>
              <a:rPr lang="en-US" sz="1800" dirty="0"/>
              <a:t>possession of scarce territorial resources are, of course, </a:t>
            </a:r>
            <a:r>
              <a:rPr lang="en-US" sz="1800" dirty="0" smtClean="0"/>
              <a:t>inherently</a:t>
            </a:r>
            <a:r>
              <a:rPr lang="tr-TR" sz="1800" dirty="0" smtClean="0"/>
              <a:t> </a:t>
            </a:r>
            <a:r>
              <a:rPr lang="en-US" sz="1800" dirty="0" smtClean="0"/>
              <a:t>difficult </a:t>
            </a:r>
            <a:r>
              <a:rPr lang="en-US" sz="1800" dirty="0"/>
              <a:t>to resolve in </a:t>
            </a:r>
            <a:r>
              <a:rPr lang="en-US" sz="1800" dirty="0" smtClean="0"/>
              <a:t>normal methods. </a:t>
            </a:r>
            <a:endParaRPr lang="tr-TR" sz="1800" dirty="0" smtClean="0"/>
          </a:p>
          <a:p>
            <a:r>
              <a:rPr lang="en-US" sz="1800" dirty="0" smtClean="0"/>
              <a:t>In </a:t>
            </a:r>
            <a:r>
              <a:rPr lang="en-US" sz="1800" dirty="0"/>
              <a:t>this case, the only way to reach a conclusion may be </a:t>
            </a:r>
            <a:r>
              <a:rPr lang="en-US" sz="1800" dirty="0" smtClean="0"/>
              <a:t>through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imposition of a settlement favoring one side at the expense of the </a:t>
            </a:r>
            <a:r>
              <a:rPr lang="en-US" sz="1800" dirty="0" smtClean="0"/>
              <a:t>other,</a:t>
            </a:r>
            <a:r>
              <a:rPr lang="tr-TR" sz="1800" dirty="0" smtClean="0"/>
              <a:t> </a:t>
            </a:r>
            <a:r>
              <a:rPr lang="en-US" sz="1800" dirty="0" smtClean="0"/>
              <a:t>which </a:t>
            </a:r>
            <a:r>
              <a:rPr lang="en-US" sz="1800" dirty="0"/>
              <a:t>may be impossible for one of two reasons.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097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Irresolvable</a:t>
            </a:r>
            <a:r>
              <a:rPr lang="tr-TR" dirty="0" smtClean="0"/>
              <a:t> </a:t>
            </a:r>
            <a:r>
              <a:rPr lang="tr-TR" dirty="0" err="1" smtClean="0"/>
              <a:t>Conflicts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A </a:t>
            </a:r>
            <a:r>
              <a:rPr lang="en-US" sz="1800" dirty="0">
                <a:solidFill>
                  <a:srgbClr val="FF0000"/>
                </a:solidFill>
              </a:rPr>
              <a:t>seventh</a:t>
            </a:r>
            <a:r>
              <a:rPr lang="en-US" sz="1800" dirty="0"/>
              <a:t> characteristic is that the longer an irresolvable </a:t>
            </a:r>
            <a:r>
              <a:rPr lang="en-US" sz="1800" dirty="0" smtClean="0"/>
              <a:t>conflict</a:t>
            </a:r>
            <a:r>
              <a:rPr lang="tr-TR" sz="1800" dirty="0" smtClean="0"/>
              <a:t> </a:t>
            </a:r>
            <a:r>
              <a:rPr lang="en-US" sz="1800" dirty="0" smtClean="0"/>
              <a:t>remains </a:t>
            </a:r>
            <a:r>
              <a:rPr lang="en-US" sz="1800" dirty="0"/>
              <a:t>unresolved, the more the status quo may harden into </a:t>
            </a:r>
            <a:r>
              <a:rPr lang="en-US" sz="1800" b="1" dirty="0"/>
              <a:t>a de </a:t>
            </a:r>
            <a:r>
              <a:rPr lang="en-US" sz="1800" b="1" dirty="0" smtClean="0"/>
              <a:t>facto</a:t>
            </a:r>
            <a:r>
              <a:rPr lang="tr-TR" sz="1800" b="1" dirty="0" smtClean="0"/>
              <a:t> </a:t>
            </a:r>
            <a:r>
              <a:rPr lang="en-US" sz="1800" b="1" dirty="0" smtClean="0"/>
              <a:t>solution</a:t>
            </a:r>
            <a:r>
              <a:rPr lang="en-US" sz="1800" dirty="0" smtClean="0"/>
              <a:t>. </a:t>
            </a:r>
            <a:endParaRPr lang="tr-TR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situations in Kashmir and Palestine (</a:t>
            </a:r>
            <a:r>
              <a:rPr lang="en-US" sz="1800" dirty="0" smtClean="0"/>
              <a:t>especially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West Bank) are exemplary. </a:t>
            </a:r>
            <a:endParaRPr lang="tr-TR" sz="1800" dirty="0" smtClean="0"/>
          </a:p>
          <a:p>
            <a:r>
              <a:rPr lang="en-US" sz="1800" dirty="0" smtClean="0"/>
              <a:t>Both </a:t>
            </a:r>
            <a:r>
              <a:rPr lang="en-US" sz="1800" dirty="0"/>
              <a:t>conflicts have their roots in 1948 (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partition </a:t>
            </a:r>
            <a:r>
              <a:rPr lang="en-US" sz="1800" dirty="0"/>
              <a:t>of the Indian subcontinent and the independence of Israel), </a:t>
            </a:r>
            <a:r>
              <a:rPr lang="en-US" sz="1800" dirty="0" smtClean="0"/>
              <a:t>and</a:t>
            </a:r>
            <a:r>
              <a:rPr lang="tr-TR" sz="1800" dirty="0" smtClean="0"/>
              <a:t> </a:t>
            </a:r>
            <a:r>
              <a:rPr lang="en-US" sz="1800" dirty="0" smtClean="0"/>
              <a:t>neither </a:t>
            </a:r>
            <a:r>
              <a:rPr lang="en-US" sz="1800" dirty="0"/>
              <a:t>has moved toward resolution in the </a:t>
            </a:r>
            <a:r>
              <a:rPr lang="en-US" sz="1800" dirty="0" smtClean="0"/>
              <a:t>sixty-plus </a:t>
            </a:r>
            <a:r>
              <a:rPr lang="en-US" sz="1800" dirty="0"/>
              <a:t>years. </a:t>
            </a:r>
            <a:endParaRPr lang="tr-TR" sz="1800" dirty="0" smtClean="0"/>
          </a:p>
          <a:p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issues—Muslim </a:t>
            </a:r>
            <a:r>
              <a:rPr lang="en-US" sz="1800" dirty="0"/>
              <a:t>claims on Kashmir and Palestine—remain unresolved, </a:t>
            </a:r>
            <a:r>
              <a:rPr lang="en-US" sz="1800" dirty="0" smtClean="0"/>
              <a:t>and</a:t>
            </a:r>
            <a:r>
              <a:rPr lang="tr-TR" sz="1800" dirty="0" smtClean="0"/>
              <a:t> </a:t>
            </a:r>
            <a:r>
              <a:rPr lang="en-US" sz="1800" dirty="0" smtClean="0"/>
              <a:t>an </a:t>
            </a:r>
            <a:r>
              <a:rPr lang="en-US" sz="1800" dirty="0"/>
              <a:t>unhappy de facto status quo (division of Kashmir along the “Line </a:t>
            </a:r>
            <a:r>
              <a:rPr lang="en-US" sz="1800" dirty="0" smtClean="0"/>
              <a:t>of</a:t>
            </a:r>
            <a:r>
              <a:rPr lang="tr-TR" sz="1800" dirty="0" smtClean="0"/>
              <a:t> </a:t>
            </a:r>
            <a:r>
              <a:rPr lang="en-US" sz="1800" dirty="0" smtClean="0"/>
              <a:t>Control</a:t>
            </a:r>
            <a:r>
              <a:rPr lang="en-US" sz="1800" dirty="0"/>
              <a:t>” and Israeli occupation of the West Bank) has evolved an </a:t>
            </a:r>
            <a:r>
              <a:rPr lang="en-US" sz="1800" dirty="0" smtClean="0"/>
              <a:t>uneasy</a:t>
            </a:r>
            <a:r>
              <a:rPr lang="tr-TR" sz="1800" dirty="0" smtClean="0"/>
              <a:t> </a:t>
            </a:r>
            <a:r>
              <a:rPr lang="en-US" sz="1800" dirty="0"/>
              <a:t>permanence. </a:t>
            </a: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20141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96672"/>
            <a:ext cx="6798734" cy="1303867"/>
          </a:xfrm>
        </p:spPr>
        <p:txBody>
          <a:bodyPr/>
          <a:lstStyle/>
          <a:p>
            <a:pPr algn="ctr" eaLnBrk="1" hangingPunct="1"/>
            <a:r>
              <a:rPr lang="tr-TR" altLang="tr-TR" sz="3200" dirty="0" smtClean="0"/>
              <a:t>Main Source </a:t>
            </a:r>
            <a:r>
              <a:rPr lang="tr-TR" altLang="tr-TR" sz="3200" dirty="0" err="1" smtClean="0"/>
              <a:t>for</a:t>
            </a:r>
            <a:r>
              <a:rPr lang="tr-TR" altLang="tr-TR" sz="3200" dirty="0" smtClean="0"/>
              <a:t> </a:t>
            </a:r>
            <a:r>
              <a:rPr lang="tr-TR" altLang="tr-TR" sz="3200" dirty="0" err="1" smtClean="0"/>
              <a:t>the</a:t>
            </a:r>
            <a:r>
              <a:rPr lang="tr-TR" altLang="tr-TR" sz="3200" dirty="0" smtClean="0"/>
              <a:t> Course</a:t>
            </a:r>
            <a:br>
              <a:rPr lang="tr-TR" altLang="tr-TR" sz="3200" dirty="0" smtClean="0"/>
            </a:br>
            <a:r>
              <a:rPr lang="tr-TR" altLang="tr-TR" sz="3200" dirty="0" err="1" smtClean="0"/>
              <a:t>Pages</a:t>
            </a:r>
            <a:r>
              <a:rPr lang="tr-TR" altLang="tr-TR" sz="3200" dirty="0" smtClean="0"/>
              <a:t>: 62-84 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47813" y="2017713"/>
            <a:ext cx="6513512" cy="43640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600" smtClean="0"/>
          </a:p>
          <a:p>
            <a:pPr marL="40005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60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1600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773238"/>
            <a:ext cx="6629400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17056"/>
          <a:stretch>
            <a:fillRect/>
          </a:stretch>
        </p:blipFill>
        <p:spPr bwMode="auto">
          <a:xfrm>
            <a:off x="5508625" y="1773238"/>
            <a:ext cx="23764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8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THE ISRAELI–PALESTINIAN CONFLICT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In order to understand this conflict as irresolvable, it is necessary </a:t>
            </a:r>
            <a:r>
              <a:rPr lang="en-US" sz="1800" dirty="0" smtClean="0"/>
              <a:t>to</a:t>
            </a:r>
            <a:r>
              <a:rPr lang="tr-TR" sz="1800" dirty="0" smtClean="0"/>
              <a:t> </a:t>
            </a:r>
            <a:r>
              <a:rPr lang="en-US" sz="1800" dirty="0" smtClean="0"/>
              <a:t>examine it. </a:t>
            </a:r>
            <a:endParaRPr lang="tr-TR" sz="1800" dirty="0" smtClean="0"/>
          </a:p>
          <a:p>
            <a:r>
              <a:rPr lang="en-US" sz="1800" dirty="0" smtClean="0"/>
              <a:t>This </a:t>
            </a:r>
            <a:r>
              <a:rPr lang="en-US" sz="1800" dirty="0"/>
              <a:t>examination begins by looking at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structure </a:t>
            </a:r>
            <a:r>
              <a:rPr lang="en-US" sz="1800" dirty="0"/>
              <a:t>of the problem, how it has evolved, and what the basic </a:t>
            </a:r>
            <a:r>
              <a:rPr lang="en-US" sz="1800" dirty="0" smtClean="0"/>
              <a:t>unresolved</a:t>
            </a:r>
            <a:r>
              <a:rPr lang="tr-TR" sz="1800" dirty="0" smtClean="0"/>
              <a:t> </a:t>
            </a:r>
            <a:r>
              <a:rPr lang="en-US" sz="1800" dirty="0" smtClean="0"/>
              <a:t>obstacles </a:t>
            </a:r>
            <a:r>
              <a:rPr lang="en-US" sz="1800" dirty="0"/>
              <a:t>to resolution are. </a:t>
            </a:r>
            <a:r>
              <a:rPr lang="tr-TR" sz="1800" dirty="0" smtClean="0">
                <a:solidFill>
                  <a:srgbClr val="FF0000"/>
                </a:solidFill>
              </a:rPr>
              <a:t>(</a:t>
            </a:r>
            <a:r>
              <a:rPr lang="tr-TR" sz="1800" dirty="0" err="1" smtClean="0">
                <a:solidFill>
                  <a:srgbClr val="FF0000"/>
                </a:solidFill>
              </a:rPr>
              <a:t>last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dirty="0" err="1" smtClean="0">
                <a:solidFill>
                  <a:srgbClr val="FF0000"/>
                </a:solidFill>
              </a:rPr>
              <a:t>week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dirty="0" err="1" smtClean="0">
                <a:solidFill>
                  <a:srgbClr val="FF0000"/>
                </a:solidFill>
              </a:rPr>
              <a:t>we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dirty="0" err="1" smtClean="0">
                <a:solidFill>
                  <a:srgbClr val="FF0000"/>
                </a:solidFill>
              </a:rPr>
              <a:t>did</a:t>
            </a:r>
            <a:r>
              <a:rPr lang="tr-TR" sz="1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800" dirty="0" smtClean="0"/>
              <a:t>One </a:t>
            </a:r>
            <a:r>
              <a:rPr lang="en-US" sz="1800" dirty="0"/>
              <a:t>factor that distinguishes this conflict </a:t>
            </a:r>
            <a:r>
              <a:rPr lang="en-US" sz="1800" dirty="0" smtClean="0"/>
              <a:t>from</a:t>
            </a:r>
            <a:r>
              <a:rPr lang="tr-TR" sz="1800" dirty="0" smtClean="0"/>
              <a:t> </a:t>
            </a:r>
            <a:r>
              <a:rPr lang="en-US" sz="1800" dirty="0" smtClean="0"/>
              <a:t>other </a:t>
            </a:r>
            <a:r>
              <a:rPr lang="en-US" sz="1800" dirty="0"/>
              <a:t>irresolvable conflicts is the extraordinary efforts </a:t>
            </a:r>
            <a:r>
              <a:rPr lang="tr-TR" sz="1800" dirty="0" smtClean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United </a:t>
            </a:r>
            <a:r>
              <a:rPr lang="en-US" sz="1800" dirty="0" smtClean="0"/>
              <a:t>States</a:t>
            </a:r>
            <a:r>
              <a:rPr lang="tr-TR" sz="1800" dirty="0" smtClean="0"/>
              <a:t> </a:t>
            </a:r>
            <a:r>
              <a:rPr lang="en-US" sz="1800" dirty="0" smtClean="0"/>
              <a:t>has invested </a:t>
            </a:r>
            <a:r>
              <a:rPr lang="en-US" sz="1800" dirty="0"/>
              <a:t>in trying </a:t>
            </a:r>
            <a:r>
              <a:rPr lang="en-US" sz="1800" dirty="0" smtClean="0"/>
              <a:t>to</a:t>
            </a:r>
            <a:r>
              <a:rPr lang="tr-TR" sz="1800" dirty="0" smtClean="0"/>
              <a:t> </a:t>
            </a:r>
            <a:r>
              <a:rPr lang="en-US" sz="1800" dirty="0" smtClean="0"/>
              <a:t>overcome </a:t>
            </a:r>
            <a:r>
              <a:rPr lang="en-US" sz="1800" dirty="0"/>
              <a:t>the </a:t>
            </a:r>
            <a:r>
              <a:rPr lang="en-US" sz="1800" dirty="0" smtClean="0"/>
              <a:t>conflict</a:t>
            </a:r>
            <a:r>
              <a:rPr lang="tr-TR" sz="1800" dirty="0" smtClean="0"/>
              <a:t>.</a:t>
            </a:r>
          </a:p>
          <a:p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en-US" sz="1800" dirty="0" err="1" smtClean="0"/>
              <a:t>attemp</a:t>
            </a:r>
            <a:r>
              <a:rPr lang="tr-TR" sz="1800" dirty="0" smtClean="0"/>
              <a:t>s </a:t>
            </a:r>
            <a:r>
              <a:rPr lang="en-US" sz="1800" dirty="0" smtClean="0"/>
              <a:t>beginning with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efforts of Jimmy Carter at Camp David in 1978 and going forward </a:t>
            </a:r>
            <a:r>
              <a:rPr lang="en-US" sz="1800" dirty="0" smtClean="0"/>
              <a:t>through</a:t>
            </a:r>
            <a:r>
              <a:rPr lang="tr-TR" sz="1800" dirty="0" smtClean="0"/>
              <a:t> Bill </a:t>
            </a:r>
            <a:r>
              <a:rPr lang="tr-TR" sz="1800" dirty="0" err="1" smtClean="0"/>
              <a:t>clinton</a:t>
            </a:r>
            <a:r>
              <a:rPr lang="tr-TR" sz="1800" dirty="0" smtClean="0"/>
              <a:t>, </a:t>
            </a:r>
            <a:r>
              <a:rPr lang="tr-TR" sz="1800" dirty="0" err="1" smtClean="0"/>
              <a:t>and</a:t>
            </a:r>
            <a:r>
              <a:rPr lang="tr-TR" sz="1800" dirty="0" smtClean="0"/>
              <a:t> </a:t>
            </a:r>
            <a:r>
              <a:rPr lang="en-US" sz="1800" dirty="0" smtClean="0"/>
              <a:t>George </a:t>
            </a:r>
            <a:r>
              <a:rPr lang="en-US" sz="1800" dirty="0"/>
              <a:t>W. Bush’s “road map” for </a:t>
            </a:r>
            <a:r>
              <a:rPr lang="en-US" sz="1800" dirty="0" smtClean="0"/>
              <a:t>peace.</a:t>
            </a:r>
            <a:endParaRPr lang="tr-TR" sz="1800" dirty="0" smtClean="0"/>
          </a:p>
          <a:p>
            <a:r>
              <a:rPr lang="tr-TR" sz="1800" dirty="0" smtClean="0"/>
              <a:t>Obama </a:t>
            </a:r>
            <a:r>
              <a:rPr lang="tr-TR" sz="1800" dirty="0" err="1" smtClean="0"/>
              <a:t>and</a:t>
            </a:r>
            <a:r>
              <a:rPr lang="tr-TR" sz="1800" dirty="0" smtClean="0"/>
              <a:t> </a:t>
            </a:r>
            <a:r>
              <a:rPr lang="tr-TR" sz="1800" dirty="0" err="1" smtClean="0"/>
              <a:t>Trump</a:t>
            </a:r>
            <a:r>
              <a:rPr lang="tr-TR" sz="1800" dirty="0" smtClean="0"/>
              <a:t> </a:t>
            </a:r>
            <a:r>
              <a:rPr lang="tr-TR" sz="1800" dirty="0" err="1" smtClean="0"/>
              <a:t>terms</a:t>
            </a:r>
            <a:r>
              <a:rPr lang="tr-TR" sz="1800" dirty="0" smtClean="0"/>
              <a:t> </a:t>
            </a:r>
            <a:r>
              <a:rPr lang="tr-TR" sz="1800" dirty="0" err="1" smtClean="0"/>
              <a:t>are</a:t>
            </a:r>
            <a:r>
              <a:rPr lang="tr-TR" sz="1800" dirty="0" smtClean="0"/>
              <a:t> not </a:t>
            </a:r>
            <a:r>
              <a:rPr lang="tr-TR" sz="1800" dirty="0" err="1" smtClean="0"/>
              <a:t>that</a:t>
            </a:r>
            <a:r>
              <a:rPr lang="tr-TR" sz="1800" dirty="0" smtClean="0"/>
              <a:t> </a:t>
            </a:r>
            <a:r>
              <a:rPr lang="tr-TR" sz="1800" dirty="0" err="1" smtClean="0"/>
              <a:t>much</a:t>
            </a:r>
            <a:r>
              <a:rPr lang="tr-TR" sz="1800" dirty="0" smtClean="0"/>
              <a:t> </a:t>
            </a:r>
            <a:r>
              <a:rPr lang="tr-TR" sz="1800" dirty="0" err="1" smtClean="0"/>
              <a:t>occupied</a:t>
            </a:r>
            <a:r>
              <a:rPr lang="tr-TR" sz="1800" dirty="0" smtClean="0"/>
              <a:t> </a:t>
            </a:r>
            <a:r>
              <a:rPr lang="tr-TR" sz="1800" dirty="0" err="1" smtClean="0"/>
              <a:t>by</a:t>
            </a:r>
            <a:r>
              <a:rPr lang="tr-TR" sz="1800" dirty="0" smtClean="0"/>
              <a:t> </a:t>
            </a:r>
            <a:r>
              <a:rPr lang="tr-TR" sz="1800" dirty="0" err="1" smtClean="0"/>
              <a:t>this</a:t>
            </a:r>
            <a:r>
              <a:rPr lang="tr-TR" sz="1800" dirty="0" smtClean="0"/>
              <a:t> </a:t>
            </a:r>
            <a:r>
              <a:rPr lang="tr-TR" sz="1800" dirty="0" err="1" smtClean="0"/>
              <a:t>conflict</a:t>
            </a:r>
            <a:r>
              <a:rPr lang="tr-TR" sz="1800" dirty="0" smtClean="0"/>
              <a:t>.</a:t>
            </a:r>
            <a:r>
              <a:rPr lang="en-US" sz="1800" dirty="0" smtClean="0"/>
              <a:t> </a:t>
            </a: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1920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THE ISRAELI–PALESTINIAN CONFLICT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The 1948 war established the basic conditions </a:t>
            </a:r>
            <a:r>
              <a:rPr lang="en-US" sz="1800" b="1" dirty="0"/>
              <a:t>that exist today</a:t>
            </a:r>
            <a:r>
              <a:rPr lang="en-US" sz="1800" dirty="0"/>
              <a:t>, although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details </a:t>
            </a:r>
            <a:r>
              <a:rPr lang="en-US" sz="1800" dirty="0"/>
              <a:t>have changed over time. </a:t>
            </a:r>
            <a:endParaRPr lang="tr-TR" sz="1800" dirty="0" smtClean="0"/>
          </a:p>
          <a:p>
            <a:r>
              <a:rPr lang="en-US" sz="1800" dirty="0" smtClean="0"/>
              <a:t>There </a:t>
            </a:r>
            <a:r>
              <a:rPr lang="en-US" sz="1800" dirty="0"/>
              <a:t>were two major effects. </a:t>
            </a:r>
            <a:r>
              <a:rPr lang="en-US" sz="1800" b="1" dirty="0"/>
              <a:t>The first, </a:t>
            </a:r>
            <a:r>
              <a:rPr lang="en-US" sz="1800" dirty="0" smtClean="0"/>
              <a:t>most</a:t>
            </a:r>
            <a:r>
              <a:rPr lang="tr-TR" sz="1800" dirty="0" smtClean="0"/>
              <a:t> </a:t>
            </a:r>
            <a:r>
              <a:rPr lang="en-US" sz="1800" dirty="0" smtClean="0"/>
              <a:t>profound </a:t>
            </a:r>
            <a:r>
              <a:rPr lang="en-US" sz="1800" dirty="0"/>
              <a:t>and most relevant, was the effect on the Palestinian Muslims. </a:t>
            </a:r>
            <a:r>
              <a:rPr lang="en-US" sz="1800" dirty="0" smtClean="0"/>
              <a:t>Most of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Palestinian population fled their homes in Israel and became refugees, </a:t>
            </a:r>
            <a:r>
              <a:rPr lang="en-US" sz="1800" dirty="0" smtClean="0"/>
              <a:t>and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Palestinians constituted </a:t>
            </a:r>
            <a:r>
              <a:rPr lang="en-US" sz="1800" dirty="0">
                <a:solidFill>
                  <a:srgbClr val="FF0000"/>
                </a:solidFill>
              </a:rPr>
              <a:t>a </a:t>
            </a:r>
            <a:r>
              <a:rPr lang="en-US" sz="1800" b="1" dirty="0">
                <a:solidFill>
                  <a:srgbClr val="FF0000"/>
                </a:solidFill>
              </a:rPr>
              <a:t>stateless </a:t>
            </a:r>
            <a:r>
              <a:rPr lang="en-US" sz="1800" b="1" dirty="0" smtClean="0">
                <a:solidFill>
                  <a:srgbClr val="FF0000"/>
                </a:solidFill>
              </a:rPr>
              <a:t>nation</a:t>
            </a:r>
            <a:r>
              <a:rPr lang="tr-TR" sz="1800" dirty="0" smtClean="0"/>
              <a:t>. </a:t>
            </a:r>
          </a:p>
          <a:p>
            <a:r>
              <a:rPr lang="en-US" sz="1800" dirty="0" smtClean="0"/>
              <a:t>Such </a:t>
            </a:r>
            <a:r>
              <a:rPr lang="en-US" sz="1800" dirty="0"/>
              <a:t>statelessness had been part of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burden </a:t>
            </a:r>
            <a:r>
              <a:rPr lang="en-US" sz="1800" dirty="0"/>
              <a:t>of the Jewish population for nearly a millennium; the status was </a:t>
            </a:r>
            <a:r>
              <a:rPr lang="en-US" sz="1800" dirty="0" smtClean="0"/>
              <a:t>now</a:t>
            </a:r>
            <a:r>
              <a:rPr lang="tr-TR" sz="1800" dirty="0" smtClean="0"/>
              <a:t> </a:t>
            </a:r>
            <a:r>
              <a:rPr lang="en-US" sz="1800" dirty="0" smtClean="0"/>
              <a:t>transferred </a:t>
            </a:r>
            <a:r>
              <a:rPr lang="en-US" sz="1800" dirty="0"/>
              <a:t>to the Palestinians. </a:t>
            </a:r>
            <a:endParaRPr lang="tr-TR" sz="1800" dirty="0" smtClean="0"/>
          </a:p>
          <a:p>
            <a:r>
              <a:rPr lang="en-US" sz="1800" dirty="0" smtClean="0"/>
              <a:t>Because </a:t>
            </a:r>
            <a:r>
              <a:rPr lang="en-US" sz="1800" dirty="0"/>
              <a:t>the surrounding territories into </a:t>
            </a:r>
            <a:r>
              <a:rPr lang="en-US" sz="1800" dirty="0" smtClean="0"/>
              <a:t>which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Palestinians fled were generally poor and incapable of absorbing the new </a:t>
            </a:r>
            <a:r>
              <a:rPr lang="en-US" sz="1800" dirty="0" smtClean="0"/>
              <a:t>residents,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status of most refugees was wretched, powerless, and, as time </a:t>
            </a:r>
            <a:r>
              <a:rPr lang="en-US" sz="1800" dirty="0" smtClean="0"/>
              <a:t>went</a:t>
            </a:r>
            <a:r>
              <a:rPr lang="tr-TR" sz="1800" dirty="0" smtClean="0"/>
              <a:t> </a:t>
            </a:r>
            <a:r>
              <a:rPr lang="en-US" sz="1800" dirty="0" smtClean="0"/>
              <a:t>by</a:t>
            </a:r>
            <a:r>
              <a:rPr lang="en-US" sz="1800" dirty="0"/>
              <a:t>, increasingly hopeless. </a:t>
            </a: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897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THE ISRAELI–PALESTINIAN CONFLICT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tr-TR" sz="1800" dirty="0" smtClean="0"/>
              <a:t>Second, </a:t>
            </a:r>
            <a:r>
              <a:rPr lang="tr-TR" sz="1800" dirty="0" err="1" smtClean="0"/>
              <a:t>these</a:t>
            </a:r>
            <a:r>
              <a:rPr lang="en-US" sz="1800" dirty="0" smtClean="0"/>
              <a:t> </a:t>
            </a:r>
            <a:r>
              <a:rPr lang="en-US" sz="1800" dirty="0"/>
              <a:t>circumstances forms the basic rationale </a:t>
            </a:r>
            <a:r>
              <a:rPr lang="en-US" sz="1800" dirty="0" smtClean="0"/>
              <a:t>for </a:t>
            </a:r>
            <a:r>
              <a:rPr lang="en-US" sz="1800" dirty="0"/>
              <a:t>the creation of an independent Palestinian state. </a:t>
            </a:r>
            <a:endParaRPr lang="tr-TR" sz="1800" dirty="0"/>
          </a:p>
          <a:p>
            <a:r>
              <a:rPr lang="en-US" sz="1800" dirty="0"/>
              <a:t>Such a state could</a:t>
            </a:r>
            <a:r>
              <a:rPr lang="tr-TR" sz="1800" dirty="0"/>
              <a:t> </a:t>
            </a:r>
            <a:r>
              <a:rPr lang="en-US" sz="1800" dirty="0"/>
              <a:t>be of two </a:t>
            </a:r>
            <a:r>
              <a:rPr lang="en-US" sz="1800" dirty="0" smtClean="0"/>
              <a:t>natures</a:t>
            </a:r>
            <a:r>
              <a:rPr lang="tr-TR" sz="1800" dirty="0" smtClean="0"/>
              <a:t>;</a:t>
            </a:r>
            <a:r>
              <a:rPr lang="en-US" sz="1800" dirty="0" smtClean="0"/>
              <a:t> </a:t>
            </a:r>
            <a:endParaRPr lang="tr-TR" sz="1800" dirty="0" smtClean="0"/>
          </a:p>
          <a:p>
            <a:pPr lvl="1"/>
            <a:r>
              <a:rPr lang="en-US" sz="1800" dirty="0" smtClean="0"/>
              <a:t>One </a:t>
            </a:r>
            <a:r>
              <a:rPr lang="en-US" sz="1800" dirty="0"/>
              <a:t>possibility is that the</a:t>
            </a:r>
            <a:r>
              <a:rPr lang="tr-TR" sz="1800" dirty="0"/>
              <a:t> </a:t>
            </a:r>
            <a:r>
              <a:rPr lang="en-US" sz="1800" dirty="0"/>
              <a:t>Palestinian state could be carved out of part of the original </a:t>
            </a:r>
            <a:r>
              <a:rPr lang="en-US" sz="1800" dirty="0" smtClean="0"/>
              <a:t>Palestine. </a:t>
            </a:r>
            <a:endParaRPr lang="tr-TR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other possibility is to return</a:t>
            </a:r>
            <a:r>
              <a:rPr lang="tr-TR" sz="1800" dirty="0"/>
              <a:t> </a:t>
            </a:r>
            <a:r>
              <a:rPr lang="en-US" sz="1800" dirty="0"/>
              <a:t>Palestinian domain over the entirety of the area, </a:t>
            </a:r>
            <a:r>
              <a:rPr lang="en-US" sz="1800" dirty="0" smtClean="0"/>
              <a:t>by </a:t>
            </a:r>
            <a:r>
              <a:rPr lang="en-US" sz="1800" dirty="0"/>
              <a:t>eliminating </a:t>
            </a:r>
            <a:r>
              <a:rPr lang="en-US" sz="1800" dirty="0" smtClean="0"/>
              <a:t>Israel</a:t>
            </a:r>
            <a:r>
              <a:rPr lang="tr-TR" sz="1800" dirty="0" smtClean="0"/>
              <a:t> </a:t>
            </a:r>
            <a:r>
              <a:rPr lang="tr-TR" sz="1800" dirty="0" err="1" smtClean="0"/>
              <a:t>State</a:t>
            </a:r>
            <a:r>
              <a:rPr lang="en-US" sz="1800" dirty="0" smtClean="0"/>
              <a:t>. </a:t>
            </a: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18848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6 </a:t>
            </a:r>
            <a:r>
              <a:rPr lang="tr-TR" dirty="0" err="1" smtClean="0"/>
              <a:t>Days</a:t>
            </a:r>
            <a:r>
              <a:rPr lang="tr-TR" dirty="0" smtClean="0"/>
              <a:t> </a:t>
            </a:r>
            <a:r>
              <a:rPr lang="tr-TR" dirty="0" err="1" smtClean="0"/>
              <a:t>War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tr-TR" sz="1800" dirty="0" smtClean="0"/>
              <a:t>A</a:t>
            </a:r>
            <a:r>
              <a:rPr lang="en-US" sz="1800" dirty="0" err="1" smtClean="0"/>
              <a:t>fter</a:t>
            </a:r>
            <a:r>
              <a:rPr lang="en-US" sz="1800" dirty="0" smtClean="0"/>
              <a:t> </a:t>
            </a:r>
            <a:r>
              <a:rPr lang="en-US" sz="1800" dirty="0"/>
              <a:t>the Suez </a:t>
            </a:r>
            <a:r>
              <a:rPr lang="tr-TR" sz="1800" dirty="0" err="1" smtClean="0"/>
              <a:t>war</a:t>
            </a:r>
            <a:r>
              <a:rPr lang="tr-TR" sz="1800" dirty="0" smtClean="0"/>
              <a:t> </a:t>
            </a:r>
            <a:r>
              <a:rPr lang="en-US" sz="1800" dirty="0" smtClean="0"/>
              <a:t>of </a:t>
            </a:r>
            <a:r>
              <a:rPr lang="en-US" sz="1800" dirty="0"/>
              <a:t>1956, war broke out </a:t>
            </a:r>
            <a:r>
              <a:rPr lang="en-US" sz="1800" dirty="0" smtClean="0"/>
              <a:t>again</a:t>
            </a:r>
            <a:r>
              <a:rPr lang="tr-TR" sz="1800" dirty="0" smtClean="0"/>
              <a:t> </a:t>
            </a:r>
            <a:r>
              <a:rPr lang="en-US" sz="1800" dirty="0" smtClean="0"/>
              <a:t>between </a:t>
            </a:r>
            <a:r>
              <a:rPr lang="en-US" sz="1800" dirty="0"/>
              <a:t>Israel and its neighbors. </a:t>
            </a:r>
            <a:endParaRPr lang="tr-TR" sz="1800" dirty="0" smtClean="0"/>
          </a:p>
          <a:p>
            <a:r>
              <a:rPr lang="en-US" sz="1800" dirty="0" smtClean="0"/>
              <a:t>The </a:t>
            </a:r>
            <a:r>
              <a:rPr lang="tr-TR" sz="1800" dirty="0" smtClean="0"/>
              <a:t>start</a:t>
            </a:r>
            <a:r>
              <a:rPr lang="en-US" sz="1800" dirty="0" smtClean="0"/>
              <a:t> </a:t>
            </a:r>
            <a:r>
              <a:rPr lang="en-US" sz="1800" dirty="0"/>
              <a:t>of the fighting was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removal </a:t>
            </a:r>
            <a:r>
              <a:rPr lang="en-US" sz="1800" dirty="0"/>
              <a:t>of a UN force (the United Nations Emergency Force, or UNEF) </a:t>
            </a:r>
            <a:r>
              <a:rPr lang="en-US" sz="1800" dirty="0" smtClean="0"/>
              <a:t>from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Egyptian-Israeli border, where it had acted as a peacekeeping </a:t>
            </a:r>
            <a:r>
              <a:rPr lang="tr-TR" sz="1800" dirty="0" smtClean="0"/>
              <a:t>fence</a:t>
            </a:r>
            <a:r>
              <a:rPr lang="en-US" sz="1800" dirty="0" smtClean="0"/>
              <a:t> to</a:t>
            </a:r>
            <a:r>
              <a:rPr lang="tr-TR" sz="1800" dirty="0" smtClean="0"/>
              <a:t> </a:t>
            </a:r>
            <a:r>
              <a:rPr lang="en-US" sz="1800" dirty="0" smtClean="0"/>
              <a:t>prevent </a:t>
            </a:r>
            <a:r>
              <a:rPr lang="en-US" sz="1800" dirty="0"/>
              <a:t>either country from attacking the other. </a:t>
            </a:r>
            <a:endParaRPr lang="tr-TR" sz="1800" dirty="0" smtClean="0"/>
          </a:p>
          <a:p>
            <a:r>
              <a:rPr lang="en-US" sz="1800" dirty="0" smtClean="0"/>
              <a:t>When </a:t>
            </a:r>
            <a:r>
              <a:rPr lang="en-US" sz="1800" dirty="0"/>
              <a:t>it left, Egypt </a:t>
            </a:r>
            <a:r>
              <a:rPr lang="en-US" sz="1800" dirty="0" smtClean="0"/>
              <a:t>launched</a:t>
            </a:r>
            <a:r>
              <a:rPr lang="tr-TR" sz="1800" dirty="0" smtClean="0"/>
              <a:t> </a:t>
            </a:r>
            <a:r>
              <a:rPr lang="en-US" sz="1800" dirty="0" smtClean="0"/>
              <a:t>an </a:t>
            </a:r>
            <a:r>
              <a:rPr lang="en-US" sz="1800" dirty="0"/>
              <a:t>attack on Israel and was joined by the armies of Jordan and Syria.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result </a:t>
            </a:r>
            <a:r>
              <a:rPr lang="en-US" sz="1800" dirty="0"/>
              <a:t>was an utter disaster for the Muslim states. </a:t>
            </a:r>
            <a:endParaRPr lang="tr-TR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Israelis </a:t>
            </a:r>
            <a:r>
              <a:rPr lang="tr-TR" sz="1800" dirty="0" err="1" smtClean="0"/>
              <a:t>won</a:t>
            </a:r>
            <a:r>
              <a:rPr lang="tr-TR" sz="1800" dirty="0" smtClean="0"/>
              <a:t>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war</a:t>
            </a:r>
            <a:r>
              <a:rPr lang="tr-TR" sz="1800" dirty="0" smtClean="0"/>
              <a:t> in </a:t>
            </a:r>
            <a:r>
              <a:rPr lang="en-US" sz="1800" dirty="0" smtClean="0"/>
              <a:t>six </a:t>
            </a:r>
            <a:r>
              <a:rPr lang="en-US" sz="1800" dirty="0"/>
              <a:t>days, </a:t>
            </a:r>
            <a:r>
              <a:rPr lang="en-US" sz="1800" dirty="0" smtClean="0"/>
              <a:t>changing</a:t>
            </a:r>
            <a:r>
              <a:rPr lang="tr-TR" sz="1800" dirty="0" smtClean="0"/>
              <a:t> </a:t>
            </a:r>
            <a:r>
              <a:rPr lang="en-US" sz="1800" dirty="0" smtClean="0"/>
              <a:t>fundamentally </a:t>
            </a:r>
            <a:r>
              <a:rPr lang="en-US" sz="1800" dirty="0"/>
              <a:t>the power balance in the region and setting the </a:t>
            </a:r>
            <a:r>
              <a:rPr lang="en-US" sz="1800" b="1" dirty="0"/>
              <a:t>groundwork </a:t>
            </a:r>
            <a:r>
              <a:rPr lang="en-US" sz="1800" b="1" dirty="0" smtClean="0"/>
              <a:t>for</a:t>
            </a:r>
            <a:r>
              <a:rPr lang="tr-TR" sz="1800" b="1" dirty="0" smtClean="0"/>
              <a:t> </a:t>
            </a:r>
            <a:r>
              <a:rPr lang="en-US" sz="1800" b="1" dirty="0" smtClean="0"/>
              <a:t>the </a:t>
            </a:r>
            <a:r>
              <a:rPr lang="en-US" sz="1800" b="1" dirty="0"/>
              <a:t>current </a:t>
            </a:r>
            <a:r>
              <a:rPr lang="en-US" sz="1800" b="1" dirty="0" smtClean="0"/>
              <a:t>conflict</a:t>
            </a:r>
            <a:r>
              <a:rPr lang="en-US" sz="1800" dirty="0" smtClean="0"/>
              <a:t>.</a:t>
            </a:r>
            <a:r>
              <a:rPr lang="tr-TR" sz="1800" dirty="0" smtClean="0"/>
              <a:t> </a:t>
            </a:r>
          </a:p>
          <a:p>
            <a:r>
              <a:rPr lang="en-US" sz="1800" dirty="0" smtClean="0"/>
              <a:t>When </a:t>
            </a:r>
            <a:r>
              <a:rPr lang="en-US" sz="1800" dirty="0"/>
              <a:t>the dust had settled at the end of the war, Israel </a:t>
            </a:r>
            <a:r>
              <a:rPr lang="en-US" sz="1800" dirty="0" smtClean="0"/>
              <a:t>defeated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armed forces of each of its opponents </a:t>
            </a:r>
            <a:r>
              <a:rPr lang="tr-TR" sz="1800" dirty="0" err="1" smtClean="0"/>
              <a:t>and</a:t>
            </a:r>
            <a:r>
              <a:rPr lang="tr-TR" sz="1800" dirty="0" smtClean="0"/>
              <a:t> </a:t>
            </a:r>
            <a:r>
              <a:rPr lang="en-US" sz="1800" dirty="0" smtClean="0"/>
              <a:t>also </a:t>
            </a:r>
            <a:r>
              <a:rPr lang="en-US" sz="1800" dirty="0"/>
              <a:t>occupied </a:t>
            </a:r>
            <a:r>
              <a:rPr lang="en-US" sz="1800" dirty="0" smtClean="0"/>
              <a:t>significant</a:t>
            </a:r>
            <a:r>
              <a:rPr lang="tr-TR" sz="1800" dirty="0" smtClean="0"/>
              <a:t> </a:t>
            </a:r>
            <a:r>
              <a:rPr lang="en-US" sz="1800" dirty="0" smtClean="0"/>
              <a:t>territories </a:t>
            </a:r>
            <a:r>
              <a:rPr lang="en-US" sz="1800" dirty="0"/>
              <a:t>belonging to each. </a:t>
            </a:r>
            <a:endParaRPr lang="tr-TR" sz="1800" dirty="0" smtClean="0"/>
          </a:p>
          <a:p>
            <a:r>
              <a:rPr lang="en-US" sz="1800" dirty="0" smtClean="0"/>
              <a:t>From </a:t>
            </a:r>
            <a:r>
              <a:rPr lang="en-US" sz="1800" dirty="0"/>
              <a:t>Egypt, the Israelis gained the Sinai </a:t>
            </a:r>
            <a:r>
              <a:rPr lang="en-US" sz="1800" dirty="0" smtClean="0"/>
              <a:t>Peninsula</a:t>
            </a:r>
            <a:r>
              <a:rPr lang="tr-TR" sz="1800" dirty="0" smtClean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the Gaza </a:t>
            </a:r>
            <a:r>
              <a:rPr lang="en-US" sz="1800" dirty="0" smtClean="0"/>
              <a:t>Strip</a:t>
            </a:r>
            <a:r>
              <a:rPr lang="tr-TR" sz="1800" dirty="0"/>
              <a:t>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343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6 </a:t>
            </a:r>
            <a:r>
              <a:rPr lang="tr-TR" dirty="0" err="1" smtClean="0"/>
              <a:t>Days</a:t>
            </a:r>
            <a:r>
              <a:rPr lang="tr-TR" dirty="0" smtClean="0"/>
              <a:t> </a:t>
            </a:r>
            <a:r>
              <a:rPr lang="tr-TR" dirty="0" err="1" smtClean="0"/>
              <a:t>War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These outcomes both altered the geopolitical balance in the region </a:t>
            </a:r>
            <a:r>
              <a:rPr lang="en-US" sz="1800" dirty="0" smtClean="0"/>
              <a:t>and</a:t>
            </a:r>
            <a:r>
              <a:rPr lang="tr-TR" sz="1800" dirty="0" smtClean="0"/>
              <a:t> </a:t>
            </a:r>
            <a:r>
              <a:rPr lang="en-US" sz="1800" dirty="0" smtClean="0"/>
              <a:t>created </a:t>
            </a:r>
            <a:r>
              <a:rPr lang="en-US" sz="1800" dirty="0"/>
              <a:t>the </a:t>
            </a:r>
            <a:r>
              <a:rPr lang="en-US" sz="1800" b="1" dirty="0"/>
              <a:t>physical basis for the peace process </a:t>
            </a:r>
            <a:r>
              <a:rPr lang="en-US" sz="1800" dirty="0"/>
              <a:t>that would follow. </a:t>
            </a:r>
            <a:endParaRPr lang="tr-TR" sz="1800" dirty="0" smtClean="0"/>
          </a:p>
          <a:p>
            <a:r>
              <a:rPr lang="en-US" sz="1800" dirty="0" smtClean="0"/>
              <a:t>Egyptian</a:t>
            </a:r>
            <a:r>
              <a:rPr lang="tr-TR" sz="1800" dirty="0" smtClean="0"/>
              <a:t> </a:t>
            </a:r>
            <a:r>
              <a:rPr lang="en-US" sz="1800" dirty="0" smtClean="0"/>
              <a:t>loss </a:t>
            </a:r>
            <a:r>
              <a:rPr lang="en-US" sz="1800" dirty="0"/>
              <a:t>of Sinai and Gaza and the consequent desire to </a:t>
            </a:r>
            <a:r>
              <a:rPr lang="en-US" sz="1800" dirty="0" smtClean="0"/>
              <a:t>regain</a:t>
            </a:r>
            <a:r>
              <a:rPr lang="tr-TR" sz="1800" dirty="0" smtClean="0"/>
              <a:t> </a:t>
            </a:r>
            <a:r>
              <a:rPr lang="en-US" sz="1800" dirty="0" smtClean="0"/>
              <a:t>those </a:t>
            </a:r>
            <a:r>
              <a:rPr lang="en-US" sz="1800" dirty="0"/>
              <a:t>lost territories helped </a:t>
            </a:r>
            <a:r>
              <a:rPr lang="tr-TR" sz="1800" dirty="0" err="1" smtClean="0"/>
              <a:t>to</a:t>
            </a:r>
            <a:r>
              <a:rPr lang="tr-TR" sz="1800" dirty="0" smtClean="0"/>
              <a:t> </a:t>
            </a:r>
            <a:r>
              <a:rPr lang="en-US" sz="1800" dirty="0" smtClean="0"/>
              <a:t>form </a:t>
            </a:r>
            <a:r>
              <a:rPr lang="en-US" sz="1800" dirty="0"/>
              <a:t>the </a:t>
            </a:r>
            <a:r>
              <a:rPr lang="en-US" sz="1800" b="1" dirty="0"/>
              <a:t>basis for negotiations </a:t>
            </a:r>
            <a:r>
              <a:rPr lang="en-US" sz="1800" dirty="0"/>
              <a:t>with Israel a </a:t>
            </a:r>
            <a:r>
              <a:rPr lang="en-US" sz="1800" dirty="0" smtClean="0"/>
              <a:t>decade</a:t>
            </a:r>
            <a:r>
              <a:rPr lang="tr-TR" sz="1800" dirty="0" smtClean="0"/>
              <a:t> </a:t>
            </a:r>
            <a:r>
              <a:rPr lang="en-US" sz="1800" dirty="0" smtClean="0"/>
              <a:t>later </a:t>
            </a:r>
            <a:r>
              <a:rPr lang="en-US" sz="1800" dirty="0"/>
              <a:t>that would begin the peace process at Camp David. </a:t>
            </a:r>
            <a:endParaRPr lang="tr-TR" sz="1800" dirty="0" smtClean="0"/>
          </a:p>
          <a:p>
            <a:r>
              <a:rPr lang="tr-TR" sz="1800" dirty="0" err="1" smtClean="0"/>
              <a:t>Also</a:t>
            </a:r>
            <a:r>
              <a:rPr lang="tr-TR" sz="1800" dirty="0" smtClean="0"/>
              <a:t>, </a:t>
            </a:r>
            <a:r>
              <a:rPr lang="en-US" sz="1800" dirty="0" smtClean="0"/>
              <a:t>Jordan’s </a:t>
            </a:r>
            <a:r>
              <a:rPr lang="en-US" sz="1800" dirty="0"/>
              <a:t>loss of the West Bank changed greatly the Palestinian situation. </a:t>
            </a:r>
            <a:r>
              <a:rPr lang="tr-TR" sz="1800" dirty="0" smtClean="0"/>
              <a:t>M</a:t>
            </a:r>
            <a:r>
              <a:rPr lang="en-US" sz="1800" dirty="0" smtClean="0"/>
              <a:t>any </a:t>
            </a:r>
            <a:r>
              <a:rPr lang="en-US" sz="1800" dirty="0"/>
              <a:t>Palestinian </a:t>
            </a:r>
            <a:r>
              <a:rPr lang="en-US" sz="1800" b="1" dirty="0">
                <a:solidFill>
                  <a:srgbClr val="FF0000"/>
                </a:solidFill>
              </a:rPr>
              <a:t>refugees</a:t>
            </a:r>
            <a:r>
              <a:rPr lang="en-US" sz="1800" dirty="0"/>
              <a:t> had settled on the West </a:t>
            </a:r>
            <a:r>
              <a:rPr lang="en-US" sz="1800" dirty="0" smtClean="0"/>
              <a:t>Bank</a:t>
            </a:r>
            <a:r>
              <a:rPr lang="tr-TR" sz="1800" dirty="0" smtClean="0"/>
              <a:t> </a:t>
            </a:r>
            <a:r>
              <a:rPr lang="en-US" sz="1800" dirty="0" smtClean="0"/>
              <a:t>after </a:t>
            </a:r>
            <a:r>
              <a:rPr lang="en-US" sz="1800" dirty="0"/>
              <a:t>1948, and they were again displaced by the events of 1967, as more </a:t>
            </a:r>
            <a:r>
              <a:rPr lang="en-US" sz="1800" dirty="0" smtClean="0"/>
              <a:t>fled</a:t>
            </a:r>
            <a:r>
              <a:rPr lang="tr-TR" sz="1800" dirty="0" smtClean="0"/>
              <a:t> </a:t>
            </a:r>
            <a:r>
              <a:rPr lang="en-US" sz="1800" dirty="0" smtClean="0"/>
              <a:t>into </a:t>
            </a:r>
            <a:r>
              <a:rPr lang="en-US" sz="1800" dirty="0"/>
              <a:t>Jordan and also </a:t>
            </a:r>
            <a:r>
              <a:rPr lang="en-US" sz="1800" dirty="0" smtClean="0"/>
              <a:t>Lebanon. </a:t>
            </a:r>
            <a:endParaRPr lang="tr-TR" sz="1800" dirty="0" smtClean="0"/>
          </a:p>
          <a:p>
            <a:r>
              <a:rPr lang="en-US" sz="1800" dirty="0" smtClean="0"/>
              <a:t>Many </a:t>
            </a:r>
            <a:r>
              <a:rPr lang="en-US" sz="1800" dirty="0"/>
              <a:t>Palestinians, however, remained in the occupied West </a:t>
            </a:r>
            <a:r>
              <a:rPr lang="en-US" sz="1800" dirty="0" smtClean="0"/>
              <a:t>Bank,</a:t>
            </a:r>
            <a:r>
              <a:rPr lang="tr-TR" sz="1800" dirty="0" smtClean="0"/>
              <a:t> </a:t>
            </a:r>
            <a:r>
              <a:rPr lang="en-US" sz="1800" dirty="0" smtClean="0"/>
              <a:t>where </a:t>
            </a:r>
            <a:r>
              <a:rPr lang="en-US" sz="1800" dirty="0"/>
              <a:t>they were subjected to Israeli </a:t>
            </a:r>
            <a:r>
              <a:rPr lang="en-US" sz="1800" dirty="0" smtClean="0"/>
              <a:t>rule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T</a:t>
            </a:r>
            <a:r>
              <a:rPr lang="en-US" sz="1800" dirty="0" smtClean="0"/>
              <a:t>he</a:t>
            </a:r>
            <a:r>
              <a:rPr lang="tr-TR" sz="1800" dirty="0" smtClean="0"/>
              <a:t> </a:t>
            </a:r>
            <a:r>
              <a:rPr lang="en-US" sz="1800" dirty="0" smtClean="0"/>
              <a:t>occupation </a:t>
            </a:r>
            <a:r>
              <a:rPr lang="en-US" sz="1800" dirty="0"/>
              <a:t>of the West Bank and Gaza created the </a:t>
            </a:r>
            <a:r>
              <a:rPr lang="en-US" sz="1800" dirty="0" smtClean="0"/>
              <a:t>precondition for</a:t>
            </a:r>
            <a:r>
              <a:rPr lang="tr-TR" sz="1800" dirty="0" smtClean="0"/>
              <a:t> </a:t>
            </a:r>
            <a:r>
              <a:rPr lang="en-US" sz="1800" dirty="0" smtClean="0"/>
              <a:t>Israeli </a:t>
            </a:r>
            <a:r>
              <a:rPr lang="en-US" sz="1800" dirty="0"/>
              <a:t>settlements in both </a:t>
            </a:r>
            <a:r>
              <a:rPr lang="en-US" sz="1800" dirty="0" smtClean="0"/>
              <a:t>areas</a:t>
            </a:r>
            <a:r>
              <a:rPr lang="tr-TR" sz="1800" dirty="0" smtClean="0"/>
              <a:t> </a:t>
            </a:r>
            <a:r>
              <a:rPr lang="tr-TR" sz="1800" dirty="0" err="1" smtClean="0"/>
              <a:t>which</a:t>
            </a:r>
            <a:r>
              <a:rPr lang="tr-TR" sz="1800" dirty="0" smtClean="0"/>
              <a:t> </a:t>
            </a:r>
            <a:r>
              <a:rPr lang="tr-TR" sz="1800" b="1" dirty="0" err="1" smtClean="0"/>
              <a:t>undermined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the</a:t>
            </a:r>
            <a:r>
              <a:rPr lang="tr-TR" sz="1800" b="1" dirty="0" smtClean="0"/>
              <a:t> </a:t>
            </a:r>
            <a:r>
              <a:rPr lang="en-US" sz="1800" b="1" dirty="0" smtClean="0"/>
              <a:t>peace </a:t>
            </a:r>
            <a:r>
              <a:rPr lang="en-US" sz="1800" b="1" dirty="0"/>
              <a:t>process </a:t>
            </a:r>
            <a:r>
              <a:rPr lang="en-US" sz="1800" dirty="0" smtClean="0"/>
              <a:t>in </a:t>
            </a:r>
            <a:r>
              <a:rPr lang="en-US" sz="1800" dirty="0"/>
              <a:t>recent </a:t>
            </a:r>
            <a:r>
              <a:rPr lang="en-US" sz="1800" dirty="0" smtClean="0"/>
              <a:t>years</a:t>
            </a:r>
            <a:r>
              <a:rPr lang="tr-TR" sz="1800" dirty="0" smtClean="0"/>
              <a:t>.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4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Yom </a:t>
            </a:r>
            <a:r>
              <a:rPr lang="tr-TR" dirty="0" err="1" smtClean="0"/>
              <a:t>Kippur</a:t>
            </a:r>
            <a:r>
              <a:rPr lang="tr-TR" dirty="0" smtClean="0"/>
              <a:t> </a:t>
            </a:r>
            <a:r>
              <a:rPr lang="tr-TR" dirty="0" err="1" smtClean="0"/>
              <a:t>War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Six Days War created the </a:t>
            </a:r>
            <a:r>
              <a:rPr lang="en-US" sz="1800" b="1" dirty="0"/>
              <a:t>conditions</a:t>
            </a:r>
            <a:r>
              <a:rPr lang="en-US" sz="1800" dirty="0"/>
              <a:t> with which the peace </a:t>
            </a:r>
            <a:r>
              <a:rPr lang="en-US" sz="1800" dirty="0" smtClean="0"/>
              <a:t>process</a:t>
            </a:r>
            <a:r>
              <a:rPr lang="tr-TR" sz="1800" dirty="0" smtClean="0"/>
              <a:t> </a:t>
            </a:r>
            <a:r>
              <a:rPr lang="en-US" sz="1800" dirty="0" smtClean="0"/>
              <a:t>would </a:t>
            </a:r>
            <a:r>
              <a:rPr lang="en-US" sz="1800" dirty="0"/>
              <a:t>have to deal, and the Yom Kippur War created the </a:t>
            </a:r>
            <a:r>
              <a:rPr lang="en-US" sz="1800" b="1" dirty="0" smtClean="0"/>
              <a:t>necessity</a:t>
            </a:r>
            <a:r>
              <a:rPr lang="tr-TR" sz="1800" dirty="0" smtClean="0"/>
              <a:t> </a:t>
            </a:r>
            <a:r>
              <a:rPr lang="en-US" sz="1800" dirty="0" smtClean="0"/>
              <a:t>to </a:t>
            </a:r>
            <a:r>
              <a:rPr lang="en-US" sz="1800" dirty="0"/>
              <a:t>begin that process. </a:t>
            </a:r>
            <a:endParaRPr lang="tr-TR" sz="1800" dirty="0" smtClean="0"/>
          </a:p>
          <a:p>
            <a:r>
              <a:rPr lang="en-US" sz="1800" dirty="0" smtClean="0"/>
              <a:t>Two </a:t>
            </a:r>
            <a:r>
              <a:rPr lang="en-US" sz="1800" dirty="0"/>
              <a:t>things stand out about the 1973 war. The </a:t>
            </a:r>
            <a:r>
              <a:rPr lang="en-US" sz="1800" b="1" dirty="0"/>
              <a:t>first</a:t>
            </a:r>
            <a:r>
              <a:rPr lang="en-US" sz="1800" dirty="0"/>
              <a:t> is that it was the first </a:t>
            </a:r>
            <a:r>
              <a:rPr lang="en-US" sz="1800" dirty="0" smtClean="0"/>
              <a:t>time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Israelis suffered significant military defeats against their Muslim rivals. As </a:t>
            </a:r>
            <a:r>
              <a:rPr lang="en-US" sz="1800" dirty="0" smtClean="0"/>
              <a:t>a</a:t>
            </a:r>
            <a:r>
              <a:rPr lang="tr-TR" sz="1800" dirty="0" smtClean="0"/>
              <a:t> </a:t>
            </a:r>
            <a:r>
              <a:rPr lang="en-US" sz="1800" dirty="0" smtClean="0"/>
              <a:t>result</a:t>
            </a:r>
            <a:r>
              <a:rPr lang="en-US" sz="1800" dirty="0"/>
              <a:t>, the Israelis reportedly authorized </a:t>
            </a:r>
            <a:r>
              <a:rPr lang="en-US" sz="1800" b="1" dirty="0" smtClean="0">
                <a:solidFill>
                  <a:srgbClr val="FF0000"/>
                </a:solidFill>
              </a:rPr>
              <a:t>nuclear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/>
              <a:t>arsenal for possible use against neighboring </a:t>
            </a:r>
            <a:r>
              <a:rPr lang="en-US" sz="1800" dirty="0" smtClean="0"/>
              <a:t>capitals. </a:t>
            </a:r>
            <a:endParaRPr lang="tr-TR" sz="1800" dirty="0" smtClean="0"/>
          </a:p>
          <a:p>
            <a:r>
              <a:rPr lang="en-US" sz="1800" dirty="0" smtClean="0"/>
              <a:t>This </a:t>
            </a:r>
            <a:r>
              <a:rPr lang="tr-TR" sz="1800" dirty="0" err="1" smtClean="0"/>
              <a:t>behaviour</a:t>
            </a:r>
            <a:r>
              <a:rPr lang="tr-TR" sz="1800" dirty="0" smtClean="0"/>
              <a:t> of </a:t>
            </a:r>
            <a:r>
              <a:rPr lang="tr-TR" sz="1800" dirty="0" err="1" smtClean="0"/>
              <a:t>Israel</a:t>
            </a:r>
            <a:r>
              <a:rPr lang="tr-TR" sz="1800" dirty="0" smtClean="0"/>
              <a:t> </a:t>
            </a:r>
            <a:r>
              <a:rPr lang="en-US" sz="1800" dirty="0" smtClean="0"/>
              <a:t> might </a:t>
            </a:r>
            <a:r>
              <a:rPr lang="en-US" sz="1800" dirty="0"/>
              <a:t>escalate into a superpower </a:t>
            </a:r>
            <a:r>
              <a:rPr lang="en-US" sz="1800" dirty="0" smtClean="0"/>
              <a:t>nuclear</a:t>
            </a:r>
            <a:r>
              <a:rPr lang="tr-TR" sz="1800" dirty="0" smtClean="0"/>
              <a:t> </a:t>
            </a:r>
            <a:r>
              <a:rPr lang="en-US" sz="1800" dirty="0" smtClean="0"/>
              <a:t>confrontation</a:t>
            </a:r>
            <a:r>
              <a:rPr lang="en-US" sz="1800" dirty="0"/>
              <a:t>, as the United States backed Israel and the Soviet Union backed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Islamic states. </a:t>
            </a:r>
            <a:endParaRPr lang="tr-TR" sz="1800" dirty="0" smtClean="0"/>
          </a:p>
          <a:p>
            <a:r>
              <a:rPr lang="en-US" sz="1800" b="1" dirty="0" smtClean="0"/>
              <a:t>Second</a:t>
            </a:r>
            <a:r>
              <a:rPr lang="en-US" sz="1800" dirty="0"/>
              <a:t>, after the Israelis reversed the tide of </a:t>
            </a:r>
            <a:r>
              <a:rPr lang="en-US" sz="1800" dirty="0" smtClean="0"/>
              <a:t>military</a:t>
            </a:r>
            <a:r>
              <a:rPr lang="tr-TR" sz="1800" dirty="0" smtClean="0"/>
              <a:t> </a:t>
            </a:r>
            <a:r>
              <a:rPr lang="en-US" sz="1800" dirty="0" smtClean="0"/>
              <a:t>events the </a:t>
            </a:r>
            <a:r>
              <a:rPr lang="en-US" sz="1800" dirty="0"/>
              <a:t>Soviets threatened to </a:t>
            </a:r>
            <a:r>
              <a:rPr lang="en-US" sz="1800" b="1" dirty="0">
                <a:solidFill>
                  <a:srgbClr val="FF0000"/>
                </a:solidFill>
              </a:rPr>
              <a:t>airlift</a:t>
            </a:r>
            <a:r>
              <a:rPr lang="en-US" sz="1800" dirty="0"/>
              <a:t> troops </a:t>
            </a:r>
            <a:r>
              <a:rPr lang="en-US" sz="1800" dirty="0" smtClean="0"/>
              <a:t>to </a:t>
            </a:r>
            <a:r>
              <a:rPr lang="en-US" sz="1800" dirty="0"/>
              <a:t>save an Egyptian </a:t>
            </a:r>
            <a:r>
              <a:rPr lang="en-US" sz="1800" dirty="0" smtClean="0"/>
              <a:t>army, </a:t>
            </a:r>
            <a:r>
              <a:rPr lang="en-US" sz="1800" dirty="0"/>
              <a:t>thereby </a:t>
            </a:r>
            <a:r>
              <a:rPr lang="en-US" sz="1800" dirty="0" smtClean="0"/>
              <a:t>increasing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possibility of a superpower showdown.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223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Yom </a:t>
            </a:r>
            <a:r>
              <a:rPr lang="tr-TR" dirty="0" err="1" smtClean="0"/>
              <a:t>Kippur</a:t>
            </a:r>
            <a:r>
              <a:rPr lang="tr-TR" dirty="0" smtClean="0"/>
              <a:t> </a:t>
            </a:r>
            <a:r>
              <a:rPr lang="tr-TR" dirty="0" err="1" smtClean="0"/>
              <a:t>War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The outcome </a:t>
            </a:r>
            <a:r>
              <a:rPr lang="tr-TR" sz="1800" dirty="0" smtClean="0"/>
              <a:t>of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war</a:t>
            </a:r>
            <a:r>
              <a:rPr lang="tr-TR" sz="1800" dirty="0" smtClean="0"/>
              <a:t> </a:t>
            </a:r>
            <a:r>
              <a:rPr lang="en-US" sz="1800" dirty="0" smtClean="0"/>
              <a:t>changed </a:t>
            </a:r>
            <a:r>
              <a:rPr lang="en-US" sz="1800" dirty="0"/>
              <a:t>the calculation of Middle East conflict in </a:t>
            </a:r>
            <a:r>
              <a:rPr lang="en-US" sz="1800" b="1" dirty="0"/>
              <a:t>two </a:t>
            </a:r>
            <a:r>
              <a:rPr lang="en-US" sz="1800" b="1" dirty="0" smtClean="0"/>
              <a:t>ways.</a:t>
            </a:r>
            <a:r>
              <a:rPr lang="tr-TR" sz="1800" dirty="0" smtClean="0"/>
              <a:t> </a:t>
            </a:r>
          </a:p>
          <a:p>
            <a:r>
              <a:rPr lang="tr-TR" sz="1800" b="1" dirty="0" smtClean="0"/>
              <a:t>First</a:t>
            </a:r>
            <a:r>
              <a:rPr lang="tr-TR" sz="1800" dirty="0" smtClean="0"/>
              <a:t>, t</a:t>
            </a:r>
            <a:r>
              <a:rPr lang="en-US" sz="1800" dirty="0" smtClean="0"/>
              <a:t>he war </a:t>
            </a:r>
            <a:r>
              <a:rPr lang="en-US" sz="1800" dirty="0"/>
              <a:t>could </a:t>
            </a:r>
            <a:r>
              <a:rPr lang="en-US" sz="1800" dirty="0" smtClean="0"/>
              <a:t>somehow draw the</a:t>
            </a:r>
            <a:r>
              <a:rPr lang="tr-TR" sz="1800" dirty="0" smtClean="0"/>
              <a:t> </a:t>
            </a:r>
            <a:r>
              <a:rPr lang="en-US" sz="1800" dirty="0" smtClean="0"/>
              <a:t>United </a:t>
            </a:r>
            <a:r>
              <a:rPr lang="en-US" sz="1800" dirty="0"/>
              <a:t>States into a confrontation that could have led to World War </a:t>
            </a:r>
            <a:r>
              <a:rPr lang="en-US" sz="1800" dirty="0" smtClean="0"/>
              <a:t>III</a:t>
            </a:r>
            <a:r>
              <a:rPr lang="tr-TR" sz="1800" dirty="0" smtClean="0"/>
              <a:t>.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United States</a:t>
            </a:r>
            <a:r>
              <a:rPr lang="tr-TR" sz="1800" dirty="0" smtClean="0"/>
              <a:t> </a:t>
            </a:r>
            <a:r>
              <a:rPr lang="tr-TR" sz="1800" dirty="0" err="1" smtClean="0"/>
              <a:t>realized</a:t>
            </a:r>
            <a:r>
              <a:rPr lang="tr-TR" sz="1800" dirty="0" smtClean="0"/>
              <a:t> </a:t>
            </a:r>
            <a:r>
              <a:rPr lang="en-US" sz="1800" dirty="0" smtClean="0"/>
              <a:t>that </a:t>
            </a:r>
            <a:r>
              <a:rPr lang="en-US" sz="1800" dirty="0"/>
              <a:t>such a </a:t>
            </a:r>
            <a:r>
              <a:rPr lang="en-US" sz="1800" dirty="0" smtClean="0"/>
              <a:t>possibility</a:t>
            </a:r>
            <a:r>
              <a:rPr lang="tr-TR" sz="1800" dirty="0" smtClean="0"/>
              <a:t> </a:t>
            </a:r>
            <a:r>
              <a:rPr lang="en-US" sz="1800" dirty="0" smtClean="0"/>
              <a:t>could </a:t>
            </a:r>
            <a:r>
              <a:rPr lang="en-US" sz="1800" dirty="0"/>
              <a:t>destroy the United States. </a:t>
            </a:r>
            <a:endParaRPr lang="tr-TR" sz="1800" dirty="0" smtClean="0"/>
          </a:p>
          <a:p>
            <a:r>
              <a:rPr lang="tr-TR" sz="1800" b="1" dirty="0" smtClean="0"/>
              <a:t>Second</a:t>
            </a:r>
            <a:r>
              <a:rPr lang="tr-TR" sz="1800" dirty="0" smtClean="0"/>
              <a:t>, t</a:t>
            </a:r>
            <a:r>
              <a:rPr lang="en-US" sz="1800" dirty="0" smtClean="0"/>
              <a:t>he </a:t>
            </a:r>
            <a:r>
              <a:rPr lang="en-US" sz="1800" dirty="0"/>
              <a:t>Soviets did not resupply their allies in the war—notably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Egyptians—as they </a:t>
            </a:r>
            <a:r>
              <a:rPr lang="en-US" sz="1800" dirty="0"/>
              <a:t>would have liked, and Egypt broke its </a:t>
            </a:r>
            <a:r>
              <a:rPr lang="en-US" sz="1800" dirty="0" smtClean="0"/>
              <a:t>ties</a:t>
            </a:r>
            <a:r>
              <a:rPr lang="tr-TR" sz="1800" dirty="0" smtClean="0"/>
              <a:t> </a:t>
            </a:r>
            <a:r>
              <a:rPr lang="en-US" sz="1800" dirty="0" smtClean="0"/>
              <a:t>with </a:t>
            </a:r>
            <a:r>
              <a:rPr lang="en-US" sz="1800" dirty="0"/>
              <a:t>the Soviet Union. </a:t>
            </a:r>
            <a:endParaRPr lang="tr-TR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United States leaped into the power </a:t>
            </a:r>
            <a:r>
              <a:rPr lang="en-US" sz="1800" dirty="0" smtClean="0"/>
              <a:t>vacuum</a:t>
            </a:r>
            <a:r>
              <a:rPr lang="tr-TR" sz="1800" dirty="0" smtClean="0"/>
              <a:t> </a:t>
            </a:r>
            <a:r>
              <a:rPr lang="en-US" sz="1800" dirty="0" smtClean="0"/>
              <a:t>created </a:t>
            </a:r>
            <a:r>
              <a:rPr lang="en-US" sz="1800" dirty="0"/>
              <a:t>by the Soviet departure and quickly established leverage with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Egyptians</a:t>
            </a:r>
            <a:r>
              <a:rPr lang="tr-TR" sz="1800" dirty="0" smtClean="0"/>
              <a:t>. </a:t>
            </a:r>
          </a:p>
          <a:p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possibility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of </a:t>
            </a:r>
            <a:r>
              <a:rPr lang="en-US" sz="1800" dirty="0">
                <a:solidFill>
                  <a:srgbClr val="FF0000"/>
                </a:solidFill>
              </a:rPr>
              <a:t>a peace process </a:t>
            </a:r>
            <a:r>
              <a:rPr lang="en-US" sz="1800" dirty="0"/>
              <a:t>was thus added to its perceived necessity.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686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Peace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process began with the convening of Egypt and Israel for peace negotiations in the United States by U.S. President Jimmy Carter in 1978 at </a:t>
            </a:r>
            <a:r>
              <a:rPr lang="en-US" sz="1800" dirty="0" smtClean="0"/>
              <a:t>Camp David</a:t>
            </a:r>
            <a:r>
              <a:rPr lang="tr-TR" sz="1800" dirty="0" smtClean="0"/>
              <a:t>. Bill Clinton </a:t>
            </a:r>
            <a:r>
              <a:rPr lang="tr-TR" sz="1800" dirty="0" err="1" smtClean="0"/>
              <a:t>resumed</a:t>
            </a:r>
            <a:r>
              <a:rPr lang="tr-TR" sz="1800" dirty="0" smtClean="0"/>
              <a:t> </a:t>
            </a:r>
            <a:r>
              <a:rPr lang="tr-TR" sz="1800" dirty="0" err="1" smtClean="0"/>
              <a:t>talks</a:t>
            </a:r>
            <a:r>
              <a:rPr lang="tr-TR" sz="1800" dirty="0" smtClean="0"/>
              <a:t> in 2000.</a:t>
            </a:r>
          </a:p>
          <a:p>
            <a:pPr marL="0" indent="0">
              <a:buNone/>
            </a:pPr>
            <a:r>
              <a:rPr lang="en-US" sz="1800" dirty="0" smtClean="0"/>
              <a:t>Between </a:t>
            </a:r>
            <a:r>
              <a:rPr lang="en-US" sz="1800" dirty="0"/>
              <a:t>those events, Israel and Jordan independently </a:t>
            </a:r>
            <a:r>
              <a:rPr lang="en-US" sz="1800" b="1" dirty="0"/>
              <a:t>negotiated an agreement</a:t>
            </a:r>
            <a:r>
              <a:rPr lang="en-US" sz="1800" dirty="0"/>
              <a:t>, leaving only </a:t>
            </a:r>
            <a:r>
              <a:rPr lang="en-US" sz="1800" u="sng" dirty="0">
                <a:solidFill>
                  <a:srgbClr val="FF0000"/>
                </a:solidFill>
              </a:rPr>
              <a:t>Syria and the Palestinians </a:t>
            </a:r>
            <a:r>
              <a:rPr lang="en-US" sz="1800" dirty="0"/>
              <a:t>with unsettled differences with Israel. </a:t>
            </a:r>
            <a:endParaRPr lang="tr-TR" sz="1800" dirty="0" smtClean="0"/>
          </a:p>
          <a:p>
            <a:pPr marL="0" indent="0">
              <a:buNone/>
            </a:pPr>
            <a:r>
              <a:rPr lang="en-US" sz="1800" dirty="0" smtClean="0"/>
              <a:t>George </a:t>
            </a:r>
            <a:r>
              <a:rPr lang="en-US" sz="1800" dirty="0"/>
              <a:t>W. Bush reactivated outside assistance in the process in 2003 when he presented his “road map” for solving the </a:t>
            </a:r>
            <a:r>
              <a:rPr lang="en-US" sz="1800" dirty="0" smtClean="0"/>
              <a:t>differences</a:t>
            </a:r>
            <a:r>
              <a:rPr lang="tr-TR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 That </a:t>
            </a:r>
            <a:r>
              <a:rPr lang="en-US" sz="1800" dirty="0"/>
              <a:t>initiative </a:t>
            </a:r>
            <a:r>
              <a:rPr lang="en-US" sz="1800" b="1" dirty="0"/>
              <a:t>did not bear fruit</a:t>
            </a:r>
            <a:r>
              <a:rPr lang="en-US" sz="1800" dirty="0"/>
              <a:t>, nor have attempts by the Obama administration broken the impasse.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150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Camp</a:t>
            </a:r>
            <a:r>
              <a:rPr lang="tr-TR" dirty="0" smtClean="0"/>
              <a:t> David 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600" dirty="0" smtClean="0"/>
              <a:t>That </a:t>
            </a:r>
            <a:r>
              <a:rPr lang="en-US" sz="1600" dirty="0"/>
              <a:t>there even was a first meeting at Camp David is one of the </a:t>
            </a:r>
            <a:r>
              <a:rPr lang="en-US" sz="1600" b="1" dirty="0"/>
              <a:t>miracles</a:t>
            </a:r>
            <a:r>
              <a:rPr lang="en-US" sz="1600" dirty="0"/>
              <a:t> of twentieth-century diplomacy. </a:t>
            </a:r>
            <a:endParaRPr lang="tr-TR" sz="1600" dirty="0" smtClean="0"/>
          </a:p>
          <a:p>
            <a:r>
              <a:rPr lang="en-US" sz="1600" dirty="0" smtClean="0"/>
              <a:t>Prior </a:t>
            </a:r>
            <a:r>
              <a:rPr lang="en-US" sz="1600" dirty="0"/>
              <a:t>to the events that led to the </a:t>
            </a:r>
            <a:r>
              <a:rPr lang="en-US" sz="1600" dirty="0" smtClean="0"/>
              <a:t>meeting</a:t>
            </a:r>
            <a:r>
              <a:rPr lang="tr-TR" sz="1600" dirty="0" smtClean="0"/>
              <a:t>;</a:t>
            </a:r>
          </a:p>
          <a:p>
            <a:pPr lvl="1"/>
            <a:r>
              <a:rPr lang="en-US" sz="1600" dirty="0" smtClean="0"/>
              <a:t>Israel </a:t>
            </a:r>
            <a:r>
              <a:rPr lang="en-US" sz="1600" dirty="0"/>
              <a:t>had never held official meetings of any kind with its neighbors (or the Palestinians), </a:t>
            </a:r>
            <a:endParaRPr lang="tr-TR" sz="1600" dirty="0" smtClean="0"/>
          </a:p>
          <a:p>
            <a:pPr lvl="1"/>
            <a:r>
              <a:rPr lang="en-US" sz="1600" dirty="0" smtClean="0"/>
              <a:t>all </a:t>
            </a:r>
            <a:r>
              <a:rPr lang="en-US" sz="1600" dirty="0"/>
              <a:t>the Muslim states in the region </a:t>
            </a:r>
            <a:r>
              <a:rPr lang="en-US" sz="1600" dirty="0" smtClean="0"/>
              <a:t>were </a:t>
            </a:r>
            <a:r>
              <a:rPr lang="en-US" sz="1600" dirty="0"/>
              <a:t>denying the legitimate existence of </a:t>
            </a:r>
            <a:r>
              <a:rPr lang="en-US" sz="1600" dirty="0" smtClean="0"/>
              <a:t>Israel</a:t>
            </a:r>
            <a:endParaRPr lang="tr-TR" sz="1600" dirty="0" smtClean="0"/>
          </a:p>
          <a:p>
            <a:pPr lvl="1"/>
            <a:r>
              <a:rPr lang="tr-TR" sz="1600" dirty="0" err="1" smtClean="0"/>
              <a:t>and</a:t>
            </a:r>
            <a:r>
              <a:rPr lang="en-US" sz="1600" dirty="0" smtClean="0"/>
              <a:t> </a:t>
            </a:r>
            <a:r>
              <a:rPr lang="en-US" sz="1600" dirty="0"/>
              <a:t>also </a:t>
            </a:r>
            <a:r>
              <a:rPr lang="tr-TR" sz="1600" dirty="0" err="1" smtClean="0"/>
              <a:t>aim</a:t>
            </a:r>
            <a:r>
              <a:rPr lang="tr-TR" sz="1600" dirty="0" smtClean="0"/>
              <a:t> </a:t>
            </a:r>
            <a:r>
              <a:rPr lang="en-US" sz="1600" dirty="0" smtClean="0"/>
              <a:t>to destroy </a:t>
            </a:r>
            <a:r>
              <a:rPr lang="en-US" sz="1600" dirty="0"/>
              <a:t>the Israeli state and hence to </a:t>
            </a:r>
            <a:r>
              <a:rPr lang="en-US" sz="1600" dirty="0" err="1" smtClean="0"/>
              <a:t>restor</a:t>
            </a:r>
            <a:r>
              <a:rPr lang="tr-TR" sz="1600" dirty="0" smtClean="0"/>
              <a:t>e</a:t>
            </a:r>
            <a:r>
              <a:rPr lang="en-US" sz="1600" dirty="0" smtClean="0"/>
              <a:t> Palestine. </a:t>
            </a:r>
            <a:endParaRPr lang="tr-TR" sz="1600" dirty="0" smtClean="0"/>
          </a:p>
          <a:p>
            <a:r>
              <a:rPr lang="en-US" sz="1600" dirty="0" smtClean="0"/>
              <a:t>When </a:t>
            </a:r>
            <a:r>
              <a:rPr lang="en-US" sz="1600" dirty="0"/>
              <a:t>Jimmy Carter came to </a:t>
            </a:r>
            <a:r>
              <a:rPr lang="en-US" sz="1600" dirty="0" smtClean="0"/>
              <a:t>White </a:t>
            </a:r>
            <a:r>
              <a:rPr lang="en-US" sz="1600" dirty="0"/>
              <a:t>House in 1977, a peace in the region was at the top of his list of foreign </a:t>
            </a:r>
            <a:r>
              <a:rPr lang="en-US" sz="1600" dirty="0" smtClean="0"/>
              <a:t>policy, </a:t>
            </a:r>
            <a:r>
              <a:rPr lang="en-US" sz="1600" dirty="0"/>
              <a:t>and </a:t>
            </a:r>
            <a:r>
              <a:rPr lang="en-US" sz="1600" dirty="0" smtClean="0"/>
              <a:t>his </a:t>
            </a:r>
            <a:r>
              <a:rPr lang="en-US" sz="1600" dirty="0"/>
              <a:t>first </a:t>
            </a:r>
            <a:r>
              <a:rPr lang="en-US" sz="1600" dirty="0" smtClean="0"/>
              <a:t>act </a:t>
            </a:r>
            <a:r>
              <a:rPr lang="en-US" sz="1600" dirty="0"/>
              <a:t>was to issue his plan for peace. </a:t>
            </a:r>
            <a:endParaRPr lang="tr-TR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governments on both sides rejected the plan Carter proposed, but it became at least </a:t>
            </a:r>
            <a:r>
              <a:rPr lang="en-US" sz="1600" b="1" dirty="0"/>
              <a:t>a beginning point </a:t>
            </a:r>
            <a:r>
              <a:rPr lang="en-US" sz="1600" dirty="0"/>
              <a:t>for future discussions.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2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Sadat-Begin</a:t>
            </a:r>
            <a:r>
              <a:rPr lang="tr-TR" dirty="0" smtClean="0"/>
              <a:t> Meeting-1977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Egyptian president Anwar Sadat jump-started the process. </a:t>
            </a:r>
            <a:endParaRPr lang="tr-TR" sz="1800" dirty="0" smtClean="0"/>
          </a:p>
          <a:p>
            <a:r>
              <a:rPr lang="en-US" sz="1800" dirty="0" smtClean="0"/>
              <a:t>In </a:t>
            </a:r>
            <a:r>
              <a:rPr lang="en-US" sz="1800" dirty="0"/>
              <a:t>1977, </a:t>
            </a:r>
            <a:r>
              <a:rPr lang="en-US" sz="1800" dirty="0" smtClean="0"/>
              <a:t>Sadat</a:t>
            </a:r>
            <a:r>
              <a:rPr lang="tr-TR" sz="1800" dirty="0" smtClean="0"/>
              <a:t> </a:t>
            </a:r>
            <a:r>
              <a:rPr lang="en-US" sz="1800" dirty="0" smtClean="0"/>
              <a:t>flew </a:t>
            </a:r>
            <a:r>
              <a:rPr lang="en-US" sz="1800" dirty="0"/>
              <a:t>to Jerusalem, where he pointedly visited the Dome of the Rock and </a:t>
            </a:r>
            <a:r>
              <a:rPr lang="en-US" sz="1800" dirty="0" smtClean="0"/>
              <a:t>Al</a:t>
            </a:r>
            <a:r>
              <a:rPr lang="tr-TR" sz="1800" dirty="0" smtClean="0"/>
              <a:t> </a:t>
            </a:r>
            <a:r>
              <a:rPr lang="en-US" sz="1800" dirty="0" smtClean="0"/>
              <a:t>Aqsa mosque</a:t>
            </a:r>
            <a:r>
              <a:rPr lang="tr-TR" sz="1800" dirty="0" smtClean="0"/>
              <a:t>, </a:t>
            </a:r>
            <a:r>
              <a:rPr lang="en-US" sz="1800" dirty="0" smtClean="0"/>
              <a:t>and </a:t>
            </a:r>
            <a:r>
              <a:rPr lang="en-US" sz="1800" dirty="0"/>
              <a:t>met with Israeli Prime Minister </a:t>
            </a:r>
            <a:r>
              <a:rPr lang="en-US" sz="1800" dirty="0" err="1"/>
              <a:t>Menachem</a:t>
            </a:r>
            <a:r>
              <a:rPr lang="en-US" sz="1800" dirty="0"/>
              <a:t> </a:t>
            </a:r>
            <a:r>
              <a:rPr lang="en-US" sz="1800" dirty="0" smtClean="0"/>
              <a:t>Begin.</a:t>
            </a:r>
            <a:endParaRPr lang="tr-TR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move was extremely bold because going to Jerusalem implicitly </a:t>
            </a:r>
            <a:r>
              <a:rPr lang="en-US" sz="1800" dirty="0" smtClean="0"/>
              <a:t>recognized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existence of Israel and thus broke ranks with his Islamic brethren </a:t>
            </a:r>
            <a:r>
              <a:rPr lang="en-US" sz="1800" dirty="0" smtClean="0"/>
              <a:t>in</a:t>
            </a:r>
            <a:r>
              <a:rPr lang="tr-TR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region. </a:t>
            </a:r>
            <a:endParaRPr lang="tr-TR" sz="1800" dirty="0" smtClean="0"/>
          </a:p>
          <a:p>
            <a:r>
              <a:rPr lang="en-US" sz="1800" dirty="0" smtClean="0"/>
              <a:t>Egypt </a:t>
            </a:r>
            <a:r>
              <a:rPr lang="en-US" sz="1800" dirty="0"/>
              <a:t>and Sadat were roundly condemned in the region because </a:t>
            </a:r>
            <a:r>
              <a:rPr lang="en-US" sz="1800" dirty="0" smtClean="0"/>
              <a:t>of</a:t>
            </a:r>
            <a:r>
              <a:rPr lang="tr-TR" sz="1800" dirty="0" smtClean="0"/>
              <a:t> </a:t>
            </a:r>
            <a:r>
              <a:rPr lang="en-US" sz="1800" dirty="0" smtClean="0"/>
              <a:t>this </a:t>
            </a:r>
            <a:r>
              <a:rPr lang="en-US" sz="1800" dirty="0"/>
              <a:t>contact, and, after the Camp David accords, were diplomatically </a:t>
            </a:r>
            <a:r>
              <a:rPr lang="en-US" sz="1800" dirty="0" smtClean="0"/>
              <a:t>and</a:t>
            </a:r>
            <a:r>
              <a:rPr lang="tr-TR" sz="1800" dirty="0" smtClean="0"/>
              <a:t> </a:t>
            </a:r>
            <a:r>
              <a:rPr lang="en-US" sz="1800" dirty="0" smtClean="0"/>
              <a:t>economically </a:t>
            </a:r>
            <a:r>
              <a:rPr lang="en-US" sz="1800" dirty="0"/>
              <a:t>isolated. </a:t>
            </a:r>
            <a:endParaRPr lang="tr-TR" sz="1800" dirty="0" smtClean="0"/>
          </a:p>
          <a:p>
            <a:r>
              <a:rPr lang="en-US" sz="1800" dirty="0" smtClean="0"/>
              <a:t>Begin </a:t>
            </a:r>
            <a:r>
              <a:rPr lang="en-US" sz="1800" dirty="0"/>
              <a:t>took a chance because there was </a:t>
            </a:r>
            <a:r>
              <a:rPr lang="en-US" sz="1800" dirty="0" smtClean="0"/>
              <a:t>considerable</a:t>
            </a:r>
            <a:r>
              <a:rPr lang="tr-TR" sz="1800" dirty="0" smtClean="0"/>
              <a:t> </a:t>
            </a:r>
            <a:r>
              <a:rPr lang="en-US" sz="1800" dirty="0" smtClean="0"/>
              <a:t>Israeli </a:t>
            </a:r>
            <a:r>
              <a:rPr lang="en-US" sz="1800" dirty="0"/>
              <a:t>opposition to the potential return of Sinai and Gaza to the </a:t>
            </a:r>
            <a:r>
              <a:rPr lang="en-US" sz="1800" dirty="0" smtClean="0"/>
              <a:t>Egyptians</a:t>
            </a:r>
            <a:r>
              <a:rPr lang="tr-TR" sz="1800" dirty="0" smtClean="0"/>
              <a:t>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244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smtClean="0"/>
              <a:t>Current Issues in World Politics</a:t>
            </a:r>
            <a:endParaRPr lang="tr-TR" altLang="tr-TR" sz="3600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2017713"/>
            <a:ext cx="79613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1600" b="1" smtClean="0">
                <a:solidFill>
                  <a:srgbClr val="FF0000"/>
                </a:solidFill>
              </a:rPr>
              <a:t>Syllabus weeks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1st : </a:t>
            </a:r>
            <a:r>
              <a:rPr lang="en-US" altLang="tr-TR" sz="1600" smtClean="0"/>
              <a:t>Sovereignty: The Violation and Restoration of Iraqi Authority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2nd: </a:t>
            </a:r>
            <a:r>
              <a:rPr lang="en-US" altLang="tr-TR" sz="1600" smtClean="0"/>
              <a:t>Resource Scarcity: The Changing Dynamics and Implications of Global Energy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3rd: </a:t>
            </a:r>
            <a:r>
              <a:rPr lang="en-US" altLang="tr-TR" sz="1600" smtClean="0"/>
              <a:t>War Crimes and International Criminal Court and Syria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4th: Irresolvable Conflicts: Arab Israeli conflict 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5th: Irresolvable Conflicts: Israeli Palestinian Impasse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6th: </a:t>
            </a:r>
            <a:r>
              <a:rPr lang="en-US" altLang="tr-TR" sz="1600" smtClean="0"/>
              <a:t>Asymmetrical Warfare: New/Old Wars in the world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b="1" smtClean="0">
                <a:solidFill>
                  <a:srgbClr val="0070C0"/>
                </a:solidFill>
              </a:rPr>
              <a:t>Midterm Exam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7th: </a:t>
            </a:r>
            <a:r>
              <a:rPr lang="en-US" altLang="tr-TR" sz="1600" smtClean="0"/>
              <a:t>The Proliferation Problem Applied: The Case of North Korea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8th: </a:t>
            </a:r>
            <a:r>
              <a:rPr lang="en-US" altLang="tr-TR" sz="1600" smtClean="0"/>
              <a:t>Pivotal States: Confronting and Accommodating Iran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9th: </a:t>
            </a:r>
            <a:r>
              <a:rPr lang="en-US" altLang="tr-TR" sz="1600" smtClean="0"/>
              <a:t>The Phenomenon of Fundamental Political Change:  The Arab Spring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10th: </a:t>
            </a:r>
            <a:r>
              <a:rPr lang="en-US" altLang="tr-TR" sz="1600" smtClean="0"/>
              <a:t>Global Warming :Facing the Problem After Copenhagen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11th: </a:t>
            </a:r>
            <a:r>
              <a:rPr lang="fr-FR" altLang="tr-TR" sz="1600" smtClean="0"/>
              <a:t>International Immigration, Refugees &amp; Syrian Refugees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smtClean="0"/>
              <a:t>12th: </a:t>
            </a:r>
            <a:r>
              <a:rPr lang="en-US" altLang="tr-TR" sz="1600" smtClean="0"/>
              <a:t>Failed and Failing States: Pakistan case</a:t>
            </a: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b="1" smtClean="0">
                <a:solidFill>
                  <a:srgbClr val="0070C0"/>
                </a:solidFill>
              </a:rPr>
              <a:t>Final Exam</a:t>
            </a:r>
          </a:p>
          <a:p>
            <a:pPr eaLnBrk="1" hangingPunct="1">
              <a:lnSpc>
                <a:spcPct val="80000"/>
              </a:lnSpc>
            </a:pPr>
            <a:endParaRPr lang="tr-TR" altLang="tr-TR" sz="1600" smtClean="0"/>
          </a:p>
          <a:p>
            <a:pPr eaLnBrk="1" hangingPunct="1">
              <a:lnSpc>
                <a:spcPct val="80000"/>
              </a:lnSpc>
            </a:pPr>
            <a:endParaRPr lang="tr-TR" altLang="tr-TR" sz="1600" smtClean="0"/>
          </a:p>
        </p:txBody>
      </p:sp>
    </p:spTree>
    <p:extLst>
      <p:ext uri="{BB962C8B-B14F-4D97-AF65-F5344CB8AC3E}">
        <p14:creationId xmlns:p14="http://schemas.microsoft.com/office/powerpoint/2010/main" val="3519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Camp</a:t>
            </a:r>
            <a:r>
              <a:rPr lang="tr-TR" dirty="0" smtClean="0"/>
              <a:t> David 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600" dirty="0"/>
              <a:t>Sadat’s visit to Jerusalem proved the stepping-stone for the meeting </a:t>
            </a:r>
            <a:r>
              <a:rPr lang="en-US" sz="1600" dirty="0" smtClean="0"/>
              <a:t>at</a:t>
            </a:r>
            <a:r>
              <a:rPr lang="tr-TR" sz="1600" dirty="0" smtClean="0"/>
              <a:t> </a:t>
            </a:r>
            <a:r>
              <a:rPr lang="en-US" sz="1600" dirty="0" smtClean="0"/>
              <a:t>Camp </a:t>
            </a:r>
            <a:r>
              <a:rPr lang="en-US" sz="1600" dirty="0"/>
              <a:t>David in 1978. </a:t>
            </a:r>
            <a:endParaRPr lang="tr-TR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meetings </a:t>
            </a:r>
            <a:r>
              <a:rPr lang="en-US" sz="1600" dirty="0" smtClean="0"/>
              <a:t>succeeded</a:t>
            </a:r>
            <a:r>
              <a:rPr lang="tr-TR" sz="1600" dirty="0" smtClean="0"/>
              <a:t> </a:t>
            </a:r>
            <a:r>
              <a:rPr lang="en-US" sz="1600" dirty="0" smtClean="0"/>
              <a:t>partly </a:t>
            </a:r>
            <a:r>
              <a:rPr lang="en-US" sz="1600" dirty="0"/>
              <a:t>because Begin and Sadat showed extraordinary leadership in the face </a:t>
            </a:r>
            <a:r>
              <a:rPr lang="en-US" sz="1600" dirty="0" smtClean="0"/>
              <a:t>of</a:t>
            </a:r>
            <a:r>
              <a:rPr lang="tr-TR" sz="1600" dirty="0" smtClean="0"/>
              <a:t> </a:t>
            </a:r>
            <a:r>
              <a:rPr lang="en-US" sz="1600" dirty="0" smtClean="0"/>
              <a:t>tremendous opposition.</a:t>
            </a:r>
            <a:endParaRPr lang="tr-TR" sz="1600" dirty="0" smtClean="0"/>
          </a:p>
          <a:p>
            <a:r>
              <a:rPr lang="en-US" sz="1600" dirty="0" smtClean="0"/>
              <a:t>There </a:t>
            </a:r>
            <a:r>
              <a:rPr lang="en-US" sz="1600" dirty="0"/>
              <a:t>were three basic issues between the two </a:t>
            </a:r>
            <a:r>
              <a:rPr lang="en-US" sz="1600" dirty="0" smtClean="0"/>
              <a:t>negotiators.</a:t>
            </a:r>
            <a:r>
              <a:rPr lang="tr-TR" sz="1600" dirty="0" smtClean="0"/>
              <a:t>;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first </a:t>
            </a:r>
            <a:r>
              <a:rPr lang="en-US" sz="1600" dirty="0" smtClean="0"/>
              <a:t>was</a:t>
            </a:r>
            <a:r>
              <a:rPr lang="tr-TR" sz="1600" dirty="0" smtClean="0"/>
              <a:t> </a:t>
            </a:r>
            <a:r>
              <a:rPr lang="en-US" sz="1600" dirty="0" smtClean="0"/>
              <a:t>Israel’s </a:t>
            </a:r>
            <a:r>
              <a:rPr lang="en-US" sz="1600" dirty="0"/>
              <a:t>desire to be recognized by its </a:t>
            </a:r>
            <a:r>
              <a:rPr lang="en-US" sz="1600" dirty="0" smtClean="0"/>
              <a:t>neighbors. </a:t>
            </a:r>
            <a:endParaRPr lang="tr-TR" sz="1600" dirty="0" smtClean="0"/>
          </a:p>
          <a:p>
            <a:pPr lvl="1"/>
            <a:r>
              <a:rPr lang="en-US" sz="1600" dirty="0" smtClean="0"/>
              <a:t>Egypt represented</a:t>
            </a:r>
            <a:r>
              <a:rPr lang="tr-TR" sz="1600" dirty="0" smtClean="0"/>
              <a:t>  </a:t>
            </a:r>
            <a:r>
              <a:rPr lang="en-US" sz="1600" dirty="0"/>
              <a:t>the second and third interests. Egypt had been enormously humiliated by </a:t>
            </a:r>
            <a:r>
              <a:rPr lang="en-US" sz="1600" dirty="0" smtClean="0"/>
              <a:t>the</a:t>
            </a:r>
            <a:r>
              <a:rPr lang="tr-TR" sz="1600" dirty="0" smtClean="0"/>
              <a:t> </a:t>
            </a:r>
            <a:r>
              <a:rPr lang="en-US" sz="1600" dirty="0" smtClean="0"/>
              <a:t>forced </a:t>
            </a:r>
            <a:r>
              <a:rPr lang="en-US" sz="1600" dirty="0"/>
              <a:t>cessation of Sinai and Gaza and badly wanted both back as a matter </a:t>
            </a:r>
            <a:r>
              <a:rPr lang="en-US" sz="1600" dirty="0" smtClean="0"/>
              <a:t>of</a:t>
            </a:r>
            <a:r>
              <a:rPr lang="tr-TR" sz="1600" dirty="0" smtClean="0"/>
              <a:t> </a:t>
            </a:r>
            <a:r>
              <a:rPr lang="en-US" sz="1600" dirty="0" smtClean="0"/>
              <a:t>national </a:t>
            </a:r>
            <a:r>
              <a:rPr lang="en-US" sz="1600" dirty="0"/>
              <a:t>prestige and pride. </a:t>
            </a:r>
            <a:endParaRPr lang="tr-TR" sz="1600" dirty="0" smtClean="0"/>
          </a:p>
          <a:p>
            <a:pPr lvl="1"/>
            <a:r>
              <a:rPr lang="en-US" sz="1600" dirty="0" smtClean="0"/>
              <a:t>At </a:t>
            </a:r>
            <a:r>
              <a:rPr lang="en-US" sz="1600" dirty="0"/>
              <a:t>the same time, Egypt hoped that opposition to </a:t>
            </a:r>
            <a:r>
              <a:rPr lang="en-US" sz="1600" dirty="0" smtClean="0"/>
              <a:t>its</a:t>
            </a:r>
            <a:r>
              <a:rPr lang="tr-TR" sz="1600" dirty="0" smtClean="0"/>
              <a:t> </a:t>
            </a:r>
            <a:r>
              <a:rPr lang="en-US" sz="1600" dirty="0" smtClean="0"/>
              <a:t>discussions </a:t>
            </a:r>
            <a:r>
              <a:rPr lang="en-US" sz="1600" dirty="0"/>
              <a:t>with the hated Israelis would be moderated in the Muslim world </a:t>
            </a:r>
            <a:r>
              <a:rPr lang="en-US" sz="1600" dirty="0" smtClean="0"/>
              <a:t>if</a:t>
            </a:r>
            <a:r>
              <a:rPr lang="tr-TR" sz="1600" dirty="0" smtClean="0"/>
              <a:t> </a:t>
            </a:r>
            <a:r>
              <a:rPr lang="en-US" sz="1600" dirty="0" smtClean="0"/>
              <a:t>it </a:t>
            </a:r>
            <a:r>
              <a:rPr lang="en-US" sz="1600" dirty="0"/>
              <a:t>also managed to get the Israelis to move toward a Palestinian state.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795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Camp</a:t>
            </a:r>
            <a:r>
              <a:rPr lang="tr-TR" dirty="0" smtClean="0"/>
              <a:t> David 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 smtClean="0"/>
              <a:t>As </a:t>
            </a:r>
            <a:r>
              <a:rPr lang="en-US" sz="1800" dirty="0"/>
              <a:t>a result, the Camp David Accord </a:t>
            </a:r>
            <a:r>
              <a:rPr lang="tr-TR" sz="1800" dirty="0" err="1" smtClean="0"/>
              <a:t>consisted</a:t>
            </a:r>
            <a:r>
              <a:rPr lang="tr-TR" sz="1800" dirty="0" smtClean="0"/>
              <a:t> </a:t>
            </a:r>
            <a:r>
              <a:rPr lang="tr-TR" sz="1800" dirty="0"/>
              <a:t>of </a:t>
            </a:r>
            <a:r>
              <a:rPr lang="tr-TR" sz="1800" dirty="0" err="1"/>
              <a:t>three</a:t>
            </a:r>
            <a:r>
              <a:rPr lang="tr-TR" sz="1800" dirty="0"/>
              <a:t> </a:t>
            </a:r>
            <a:r>
              <a:rPr lang="tr-TR" sz="1800" dirty="0" err="1" smtClean="0"/>
              <a:t>agreements</a:t>
            </a:r>
            <a:r>
              <a:rPr lang="tr-TR" sz="1800" dirty="0" smtClean="0"/>
              <a:t>: 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withdrawal of Israel from the Sinai </a:t>
            </a:r>
            <a:r>
              <a:rPr lang="en-US" sz="1800" dirty="0" smtClean="0"/>
              <a:t>Peninsula;</a:t>
            </a:r>
            <a:r>
              <a:rPr lang="tr-TR" sz="1800" dirty="0" smtClean="0"/>
              <a:t> </a:t>
            </a:r>
          </a:p>
          <a:p>
            <a:pPr lvl="1"/>
            <a:r>
              <a:rPr lang="en-US" sz="1800" b="1" dirty="0" smtClean="0"/>
              <a:t>2</a:t>
            </a:r>
            <a:r>
              <a:rPr lang="en-US" sz="1800" b="1" dirty="0"/>
              <a:t>. </a:t>
            </a:r>
            <a:r>
              <a:rPr lang="en-US" sz="1800" dirty="0"/>
              <a:t>A peace treaty between Israel and Egypt that included recognition of </a:t>
            </a:r>
            <a:r>
              <a:rPr lang="en-US" sz="1800" dirty="0" smtClean="0"/>
              <a:t>Israel;</a:t>
            </a:r>
            <a:r>
              <a:rPr lang="tr-TR" sz="1800" dirty="0" smtClean="0"/>
              <a:t> </a:t>
            </a:r>
          </a:p>
          <a:p>
            <a:pPr lvl="1"/>
            <a:r>
              <a:rPr lang="en-US" sz="1800" b="1" dirty="0" smtClean="0"/>
              <a:t>3</a:t>
            </a:r>
            <a:r>
              <a:rPr lang="en-US" sz="1800" b="1" dirty="0"/>
              <a:t>. </a:t>
            </a:r>
            <a:r>
              <a:rPr lang="en-US" sz="1800" dirty="0"/>
              <a:t>A promise to resolve the Palestinian question in the form of </a:t>
            </a:r>
            <a:r>
              <a:rPr lang="en-US" sz="1800" dirty="0" smtClean="0"/>
              <a:t>autonomy</a:t>
            </a:r>
            <a:r>
              <a:rPr lang="tr-TR" sz="1800" dirty="0" smtClean="0"/>
              <a:t> </a:t>
            </a:r>
            <a:r>
              <a:rPr lang="en-US" sz="1800" dirty="0" smtClean="0"/>
              <a:t>for </a:t>
            </a:r>
            <a:r>
              <a:rPr lang="en-US" sz="1800" dirty="0"/>
              <a:t>the West Bank and Gaza Strip, </a:t>
            </a:r>
            <a:r>
              <a:rPr lang="tr-TR" sz="1800" dirty="0" smtClean="0"/>
              <a:t>a </a:t>
            </a:r>
            <a:r>
              <a:rPr lang="tr-TR" sz="1800" dirty="0" err="1" smtClean="0"/>
              <a:t>basis</a:t>
            </a:r>
            <a:r>
              <a:rPr lang="tr-TR" sz="1800" dirty="0" smtClean="0"/>
              <a:t> </a:t>
            </a:r>
            <a:r>
              <a:rPr lang="en-US" sz="1800" dirty="0" smtClean="0"/>
              <a:t>for a</a:t>
            </a:r>
            <a:r>
              <a:rPr lang="tr-TR" sz="1800" dirty="0" smtClean="0"/>
              <a:t> </a:t>
            </a:r>
            <a:r>
              <a:rPr lang="tr-TR" sz="1800" dirty="0" err="1" smtClean="0"/>
              <a:t>Palestinian</a:t>
            </a:r>
            <a:r>
              <a:rPr lang="tr-TR" sz="1800" dirty="0" smtClean="0"/>
              <a:t> </a:t>
            </a:r>
            <a:r>
              <a:rPr lang="tr-TR" sz="1800" dirty="0" err="1"/>
              <a:t>state</a:t>
            </a:r>
            <a:r>
              <a:rPr lang="tr-TR" sz="1800" dirty="0"/>
              <a:t>.</a:t>
            </a:r>
          </a:p>
          <a:p>
            <a:r>
              <a:rPr lang="en-US" sz="1800" dirty="0"/>
              <a:t>The first two provisions were implemented routinely. The Israelis </a:t>
            </a:r>
            <a:r>
              <a:rPr lang="en-US" sz="1800" dirty="0" smtClean="0"/>
              <a:t>withdrew</a:t>
            </a:r>
            <a:r>
              <a:rPr lang="tr-TR" sz="1800" dirty="0" smtClean="0"/>
              <a:t> </a:t>
            </a:r>
            <a:r>
              <a:rPr lang="en-US" sz="1800" dirty="0" smtClean="0"/>
              <a:t>from </a:t>
            </a:r>
            <a:r>
              <a:rPr lang="en-US" sz="1800" dirty="0"/>
              <a:t>Sinai in two steps in 1979 and </a:t>
            </a:r>
            <a:r>
              <a:rPr lang="en-US" sz="1800" dirty="0" smtClean="0"/>
              <a:t>1982. </a:t>
            </a:r>
            <a:endParaRPr lang="tr-TR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peace treaty between the two countries was signed in </a:t>
            </a:r>
            <a:r>
              <a:rPr lang="en-US" sz="1800" dirty="0" smtClean="0"/>
              <a:t>1979,</a:t>
            </a:r>
            <a:r>
              <a:rPr lang="tr-TR" sz="1800" dirty="0" smtClean="0"/>
              <a:t> </a:t>
            </a:r>
            <a:r>
              <a:rPr lang="en-US" sz="1800" dirty="0" smtClean="0"/>
              <a:t>beginning </a:t>
            </a:r>
            <a:r>
              <a:rPr lang="en-US" sz="1800" dirty="0"/>
              <a:t>the process leading to normal relations between them. </a:t>
            </a:r>
            <a:endParaRPr lang="tr-TR" sz="1800" dirty="0" smtClean="0"/>
          </a:p>
          <a:p>
            <a:r>
              <a:rPr lang="en-US" sz="1800" dirty="0" smtClean="0"/>
              <a:t>Egypt got</a:t>
            </a:r>
            <a:r>
              <a:rPr lang="tr-TR" sz="1800" dirty="0" smtClean="0"/>
              <a:t> </a:t>
            </a:r>
            <a:r>
              <a:rPr lang="en-US" sz="1800" dirty="0" smtClean="0"/>
              <a:t>back </a:t>
            </a:r>
            <a:r>
              <a:rPr lang="en-US" sz="1800" dirty="0"/>
              <a:t>the territory it wanted, and Israel got the recognition it desired.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756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Camp</a:t>
            </a:r>
            <a:r>
              <a:rPr lang="tr-TR" dirty="0" smtClean="0"/>
              <a:t> David 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fate of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Palestinian </a:t>
            </a:r>
            <a:r>
              <a:rPr lang="en-US" sz="1800" dirty="0"/>
              <a:t>state was much more complex </a:t>
            </a:r>
            <a:r>
              <a:rPr lang="en-US" sz="1800" dirty="0" smtClean="0"/>
              <a:t>than </a:t>
            </a:r>
            <a:r>
              <a:rPr lang="en-US" sz="1800" dirty="0"/>
              <a:t>the other </a:t>
            </a:r>
            <a:r>
              <a:rPr lang="en-US" sz="1800" dirty="0" smtClean="0"/>
              <a:t>two</a:t>
            </a:r>
            <a:r>
              <a:rPr lang="tr-TR" sz="1800" dirty="0" smtClean="0"/>
              <a:t> </a:t>
            </a:r>
            <a:r>
              <a:rPr lang="en-US" sz="1800" dirty="0" smtClean="0"/>
              <a:t>issues. </a:t>
            </a:r>
            <a:r>
              <a:rPr lang="en-US" sz="1800" dirty="0"/>
              <a:t>The disposition of </a:t>
            </a:r>
            <a:r>
              <a:rPr lang="en-US" sz="1800" dirty="0" smtClean="0"/>
              <a:t>Jerusalem</a:t>
            </a:r>
            <a:r>
              <a:rPr lang="tr-TR" sz="1800" dirty="0" smtClean="0"/>
              <a:t> </a:t>
            </a:r>
            <a:r>
              <a:rPr lang="en-US" sz="1800" dirty="0" smtClean="0"/>
              <a:t>symbolizes </a:t>
            </a:r>
            <a:r>
              <a:rPr lang="en-US" sz="1800" dirty="0"/>
              <a:t>this dispute. </a:t>
            </a:r>
            <a:endParaRPr lang="tr-TR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problem is </a:t>
            </a:r>
            <a:r>
              <a:rPr lang="en-US" sz="1800" dirty="0" smtClean="0"/>
              <a:t>that</a:t>
            </a:r>
            <a:r>
              <a:rPr lang="tr-TR" sz="1800" dirty="0" smtClean="0"/>
              <a:t> </a:t>
            </a:r>
            <a:r>
              <a:rPr lang="en-US" sz="1800" dirty="0" smtClean="0"/>
              <a:t>both </a:t>
            </a:r>
            <a:r>
              <a:rPr lang="en-US" sz="1800" dirty="0"/>
              <a:t>sides claimed (and continue to claim) the Old City (East) Jerusalem </a:t>
            </a:r>
            <a:r>
              <a:rPr lang="en-US" sz="1800" dirty="0" smtClean="0"/>
              <a:t>as</a:t>
            </a:r>
            <a:r>
              <a:rPr lang="tr-TR" sz="1800" dirty="0" smtClean="0"/>
              <a:t> </a:t>
            </a:r>
            <a:r>
              <a:rPr lang="en-US" sz="1800" dirty="0" smtClean="0"/>
              <a:t>their </a:t>
            </a:r>
            <a:r>
              <a:rPr lang="en-US" sz="1800" dirty="0"/>
              <a:t>capitals, and there are </a:t>
            </a:r>
            <a:r>
              <a:rPr lang="en-US" sz="1800" b="1" dirty="0">
                <a:solidFill>
                  <a:srgbClr val="FF0000"/>
                </a:solidFill>
              </a:rPr>
              <a:t>numerous religious shrines </a:t>
            </a:r>
            <a:r>
              <a:rPr lang="en-US" sz="1800" dirty="0"/>
              <a:t>that neither </a:t>
            </a:r>
            <a:r>
              <a:rPr lang="en-US" sz="1800" dirty="0" smtClean="0"/>
              <a:t>religious</a:t>
            </a:r>
            <a:r>
              <a:rPr lang="tr-TR" sz="1800" dirty="0" smtClean="0"/>
              <a:t> </a:t>
            </a:r>
            <a:r>
              <a:rPr lang="en-US" sz="1800" dirty="0" smtClean="0"/>
              <a:t>group </a:t>
            </a:r>
            <a:r>
              <a:rPr lang="en-US" sz="1800" dirty="0"/>
              <a:t>is willing to entrust control over to the other side. </a:t>
            </a:r>
            <a:endParaRPr lang="tr-TR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issue was </a:t>
            </a:r>
            <a:r>
              <a:rPr lang="en-US" sz="1800" dirty="0" smtClean="0"/>
              <a:t>thus</a:t>
            </a:r>
            <a:r>
              <a:rPr lang="tr-TR" sz="1800" dirty="0" smtClean="0"/>
              <a:t> </a:t>
            </a:r>
            <a:r>
              <a:rPr lang="en-US" sz="1800" dirty="0" smtClean="0"/>
              <a:t>intractable </a:t>
            </a:r>
            <a:r>
              <a:rPr lang="en-US" sz="1800" dirty="0"/>
              <a:t>and effectively too difficult to resolve, so it was left unresolved </a:t>
            </a:r>
            <a:r>
              <a:rPr lang="en-US" sz="1800" dirty="0" smtClean="0"/>
              <a:t>for</a:t>
            </a:r>
            <a:r>
              <a:rPr lang="tr-TR" sz="1800" dirty="0" smtClean="0"/>
              <a:t> </a:t>
            </a:r>
            <a:r>
              <a:rPr lang="en-US" sz="1800" dirty="0" smtClean="0"/>
              <a:t>future </a:t>
            </a:r>
            <a:r>
              <a:rPr lang="en-US" sz="1800" dirty="0"/>
              <a:t>negotiators. </a:t>
            </a:r>
          </a:p>
          <a:p>
            <a:r>
              <a:rPr lang="en-US" sz="1800" dirty="0"/>
              <a:t>The fate of Jerusalem has remained a major sticking point in the process. </a:t>
            </a:r>
            <a:r>
              <a:rPr lang="en-US" sz="1800" dirty="0" smtClean="0"/>
              <a:t>At</a:t>
            </a:r>
            <a:r>
              <a:rPr lang="tr-TR" sz="1800" dirty="0" smtClean="0"/>
              <a:t> </a:t>
            </a:r>
            <a:r>
              <a:rPr lang="en-US" sz="1800" dirty="0" smtClean="0"/>
              <a:t>Camp </a:t>
            </a:r>
            <a:r>
              <a:rPr lang="en-US" sz="1800" dirty="0"/>
              <a:t>David I, it was </a:t>
            </a:r>
            <a:r>
              <a:rPr lang="tr-TR" sz="1800" dirty="0" err="1" smtClean="0"/>
              <a:t>left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en-US" sz="1800" dirty="0" smtClean="0"/>
              <a:t> </a:t>
            </a:r>
            <a:r>
              <a:rPr lang="en-US" sz="1800" dirty="0"/>
              <a:t>the future.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216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Camp</a:t>
            </a:r>
            <a:r>
              <a:rPr lang="tr-TR" dirty="0" smtClean="0"/>
              <a:t> David II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 smtClean="0"/>
              <a:t>Between </a:t>
            </a:r>
            <a:r>
              <a:rPr lang="en-US" sz="1800" dirty="0"/>
              <a:t>1978 and the second Camp David summit in 2000 the peace </a:t>
            </a:r>
            <a:r>
              <a:rPr lang="en-US" sz="1800" dirty="0" smtClean="0"/>
              <a:t>process</a:t>
            </a:r>
            <a:r>
              <a:rPr lang="tr-TR" sz="1800" dirty="0" smtClean="0"/>
              <a:t> </a:t>
            </a:r>
            <a:r>
              <a:rPr lang="en-US" sz="1800" dirty="0" smtClean="0"/>
              <a:t>evolved</a:t>
            </a:r>
            <a:r>
              <a:rPr lang="en-US" sz="1800" dirty="0"/>
              <a:t>. </a:t>
            </a:r>
            <a:r>
              <a:rPr lang="tr-TR" sz="1800" dirty="0" smtClean="0"/>
              <a:t>(22 </a:t>
            </a:r>
            <a:r>
              <a:rPr lang="tr-TR" sz="1800" dirty="0" err="1" smtClean="0"/>
              <a:t>years</a:t>
            </a:r>
            <a:r>
              <a:rPr lang="tr-TR" sz="1800" dirty="0" smtClean="0"/>
              <a:t> !!)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most prominent example was the </a:t>
            </a:r>
            <a:r>
              <a:rPr lang="en-US" sz="1800" b="1" dirty="0"/>
              <a:t>peace accord </a:t>
            </a:r>
            <a:r>
              <a:rPr lang="en-US" sz="1800" dirty="0"/>
              <a:t>between Israel </a:t>
            </a:r>
            <a:r>
              <a:rPr lang="en-US" sz="1800" dirty="0" smtClean="0"/>
              <a:t>and</a:t>
            </a:r>
            <a:r>
              <a:rPr lang="tr-TR" sz="1800" dirty="0" smtClean="0"/>
              <a:t> </a:t>
            </a:r>
            <a:r>
              <a:rPr lang="en-US" sz="1800" dirty="0" smtClean="0"/>
              <a:t>Jordan </a:t>
            </a:r>
            <a:r>
              <a:rPr lang="en-US" sz="1800" dirty="0"/>
              <a:t>signed in 1994. </a:t>
            </a:r>
            <a:endParaRPr lang="tr-TR" sz="1800" dirty="0" smtClean="0"/>
          </a:p>
          <a:p>
            <a:r>
              <a:rPr lang="en-US" sz="1800" dirty="0" smtClean="0"/>
              <a:t>There </a:t>
            </a:r>
            <a:r>
              <a:rPr lang="en-US" sz="1800" dirty="0"/>
              <a:t>was progress on some aspects of the </a:t>
            </a:r>
            <a:r>
              <a:rPr lang="en-US" sz="1800" dirty="0" smtClean="0"/>
              <a:t>relationship</a:t>
            </a:r>
            <a:r>
              <a:rPr lang="tr-TR" sz="1800" dirty="0" smtClean="0"/>
              <a:t> </a:t>
            </a:r>
            <a:r>
              <a:rPr lang="en-US" sz="1800" dirty="0" smtClean="0"/>
              <a:t>between </a:t>
            </a:r>
            <a:r>
              <a:rPr lang="en-US" sz="1800" dirty="0"/>
              <a:t>Israel and its neighbors, but reaching a mutually </a:t>
            </a:r>
            <a:r>
              <a:rPr lang="en-US" sz="1800" dirty="0" smtClean="0"/>
              <a:t>satisfactory</a:t>
            </a:r>
            <a:r>
              <a:rPr lang="tr-TR" sz="1800" dirty="0" smtClean="0"/>
              <a:t> </a:t>
            </a:r>
            <a:r>
              <a:rPr lang="en-US" sz="1800" dirty="0" smtClean="0"/>
              <a:t>progress </a:t>
            </a:r>
            <a:r>
              <a:rPr lang="en-US" sz="1800" dirty="0"/>
              <a:t>on the question of the Palestinians remained elusive.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43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Camp</a:t>
            </a:r>
            <a:r>
              <a:rPr lang="tr-TR" dirty="0" smtClean="0"/>
              <a:t> David II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The first Camp David Accord had promised a movement toward </a:t>
            </a:r>
            <a:r>
              <a:rPr lang="en-US" sz="1800" dirty="0" smtClean="0"/>
              <a:t>Palestinian</a:t>
            </a:r>
            <a:r>
              <a:rPr lang="tr-TR" sz="1800" dirty="0" smtClean="0"/>
              <a:t> </a:t>
            </a:r>
            <a:r>
              <a:rPr lang="en-US" sz="1800" dirty="0" smtClean="0"/>
              <a:t>“autonomy</a:t>
            </a:r>
            <a:r>
              <a:rPr lang="en-US" sz="1800" dirty="0"/>
              <a:t>,” but there was disagreement about exactly what </a:t>
            </a:r>
            <a:r>
              <a:rPr lang="en-US" sz="1800" dirty="0" smtClean="0"/>
              <a:t>autonomy</a:t>
            </a:r>
            <a:r>
              <a:rPr lang="tr-TR" sz="1800" dirty="0" smtClean="0"/>
              <a:t> </a:t>
            </a:r>
            <a:r>
              <a:rPr lang="en-US" sz="1800" dirty="0" smtClean="0"/>
              <a:t>implied</a:t>
            </a:r>
            <a:r>
              <a:rPr lang="en-US" sz="1800" dirty="0"/>
              <a:t>. </a:t>
            </a:r>
            <a:endParaRPr lang="tr-TR" sz="1800" dirty="0" smtClean="0"/>
          </a:p>
          <a:p>
            <a:r>
              <a:rPr lang="en-US" sz="1800" dirty="0" smtClean="0"/>
              <a:t>In </a:t>
            </a:r>
            <a:r>
              <a:rPr lang="en-US" sz="1800" dirty="0"/>
              <a:t>the eyes of most of the Muslim world and among Palestinians </a:t>
            </a:r>
            <a:r>
              <a:rPr lang="en-US" sz="1800" dirty="0" smtClean="0"/>
              <a:t>themselves,</a:t>
            </a:r>
            <a:r>
              <a:rPr lang="tr-TR" sz="1800" dirty="0" smtClean="0"/>
              <a:t> </a:t>
            </a:r>
            <a:r>
              <a:rPr lang="en-US" sz="1800" dirty="0" smtClean="0"/>
              <a:t>autonomy </a:t>
            </a:r>
            <a:r>
              <a:rPr lang="en-US" sz="1800" dirty="0"/>
              <a:t>over specific parts of the occupied territory was part of </a:t>
            </a:r>
            <a:r>
              <a:rPr lang="en-US" sz="1800" dirty="0" smtClean="0"/>
              <a:t>a</a:t>
            </a:r>
            <a:r>
              <a:rPr lang="tr-TR" sz="1800" dirty="0" smtClean="0"/>
              <a:t> </a:t>
            </a:r>
            <a:r>
              <a:rPr lang="en-US" sz="1800" dirty="0" smtClean="0"/>
              <a:t>process </a:t>
            </a:r>
            <a:r>
              <a:rPr lang="en-US" sz="1800" dirty="0"/>
              <a:t>leading to </a:t>
            </a:r>
            <a:r>
              <a:rPr lang="en-US" sz="1800" b="1" dirty="0"/>
              <a:t>full Palestinian control and sovereignty over the West </a:t>
            </a:r>
            <a:r>
              <a:rPr lang="en-US" sz="1800" b="1" dirty="0" smtClean="0"/>
              <a:t>Bank</a:t>
            </a:r>
            <a:r>
              <a:rPr lang="tr-TR" sz="1800" b="1" dirty="0" smtClean="0"/>
              <a:t> </a:t>
            </a:r>
            <a:r>
              <a:rPr lang="en-US" sz="1800" b="1" dirty="0" smtClean="0"/>
              <a:t>and </a:t>
            </a:r>
            <a:r>
              <a:rPr lang="en-US" sz="1800" b="1" dirty="0"/>
              <a:t>Gaza </a:t>
            </a:r>
            <a:r>
              <a:rPr lang="en-US" sz="1800" dirty="0"/>
              <a:t>and, eventually, to the establishment of a Palestinian state. </a:t>
            </a:r>
            <a:endParaRPr lang="tr-TR" sz="1800" dirty="0" smtClean="0"/>
          </a:p>
          <a:p>
            <a:r>
              <a:rPr lang="en-US" sz="1800" dirty="0" smtClean="0"/>
              <a:t>To </a:t>
            </a:r>
            <a:r>
              <a:rPr lang="en-US" sz="1800" dirty="0"/>
              <a:t>many </a:t>
            </a:r>
            <a:r>
              <a:rPr lang="en-US" sz="1800" dirty="0" smtClean="0"/>
              <a:t>in</a:t>
            </a:r>
            <a:r>
              <a:rPr lang="tr-TR" sz="1800" dirty="0" smtClean="0"/>
              <a:t> </a:t>
            </a:r>
            <a:r>
              <a:rPr lang="en-US" sz="1800" dirty="0" smtClean="0"/>
              <a:t>Israel</a:t>
            </a:r>
            <a:r>
              <a:rPr lang="en-US" sz="1800" dirty="0"/>
              <a:t>, autonomy certainly meant </a:t>
            </a:r>
            <a:r>
              <a:rPr lang="en-US" sz="1800" b="1" dirty="0"/>
              <a:t>turning over various local governmental </a:t>
            </a:r>
            <a:r>
              <a:rPr lang="en-US" sz="1800" b="1" dirty="0" smtClean="0"/>
              <a:t>functions</a:t>
            </a:r>
            <a:r>
              <a:rPr lang="tr-TR" sz="1800" b="1" dirty="0" smtClean="0"/>
              <a:t> </a:t>
            </a:r>
            <a:r>
              <a:rPr lang="en-US" sz="1800" b="1" dirty="0" smtClean="0"/>
              <a:t>to </a:t>
            </a:r>
            <a:r>
              <a:rPr lang="en-US" sz="1800" b="1" dirty="0"/>
              <a:t>the Palestinian Authority</a:t>
            </a:r>
            <a:r>
              <a:rPr lang="en-US" sz="1800" dirty="0"/>
              <a:t> (PA), but not necessarily total authority </a:t>
            </a:r>
            <a:r>
              <a:rPr lang="en-US" sz="1800" dirty="0" smtClean="0"/>
              <a:t>and</a:t>
            </a:r>
            <a:r>
              <a:rPr lang="tr-TR" sz="1800" dirty="0" smtClean="0"/>
              <a:t> </a:t>
            </a:r>
            <a:r>
              <a:rPr lang="en-US" sz="1800" dirty="0" smtClean="0"/>
              <a:t>a </a:t>
            </a:r>
            <a:r>
              <a:rPr lang="en-US" sz="1800" dirty="0"/>
              <a:t>sovereign Palestinian state. </a:t>
            </a: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2222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Camp</a:t>
            </a:r>
            <a:r>
              <a:rPr lang="tr-TR" dirty="0" smtClean="0"/>
              <a:t> David II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A major breakthrough appeared to occur in 1993, when representatives </a:t>
            </a:r>
            <a:r>
              <a:rPr lang="en-US" sz="1800" dirty="0" smtClean="0"/>
              <a:t>of</a:t>
            </a:r>
            <a:r>
              <a:rPr lang="tr-TR" sz="1800" dirty="0" smtClean="0"/>
              <a:t> </a:t>
            </a:r>
            <a:r>
              <a:rPr lang="en-US" sz="1800" dirty="0" smtClean="0"/>
              <a:t>Palestine </a:t>
            </a:r>
            <a:r>
              <a:rPr lang="en-US" sz="1800" dirty="0"/>
              <a:t>and Israel met secretly in </a:t>
            </a:r>
            <a:r>
              <a:rPr lang="en-US" sz="1800" b="1" dirty="0">
                <a:solidFill>
                  <a:srgbClr val="FF0000"/>
                </a:solidFill>
              </a:rPr>
              <a:t>Oslo</a:t>
            </a:r>
            <a:r>
              <a:rPr lang="en-US" sz="1800" dirty="0"/>
              <a:t>, Norway, at the invitation of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Norwegian</a:t>
            </a:r>
            <a:r>
              <a:rPr lang="tr-TR" sz="1800" dirty="0" smtClean="0"/>
              <a:t> </a:t>
            </a:r>
            <a:r>
              <a:rPr lang="en-US" sz="1800" dirty="0" smtClean="0"/>
              <a:t>government</a:t>
            </a:r>
            <a:r>
              <a:rPr lang="en-US" sz="1800" dirty="0"/>
              <a:t>. </a:t>
            </a:r>
            <a:endParaRPr lang="tr-TR" sz="1800" dirty="0" smtClean="0"/>
          </a:p>
          <a:p>
            <a:r>
              <a:rPr lang="en-US" sz="1800" dirty="0" smtClean="0"/>
              <a:t>At </a:t>
            </a:r>
            <a:r>
              <a:rPr lang="en-US" sz="1800" dirty="0"/>
              <a:t>those meetings, the parties agreed to what </a:t>
            </a:r>
            <a:r>
              <a:rPr lang="en-US" sz="1800" dirty="0" smtClean="0"/>
              <a:t>became</a:t>
            </a:r>
            <a:r>
              <a:rPr lang="tr-TR" sz="1800" dirty="0" smtClean="0"/>
              <a:t> </a:t>
            </a:r>
            <a:r>
              <a:rPr lang="en-US" sz="1800" dirty="0" smtClean="0"/>
              <a:t>known </a:t>
            </a:r>
            <a:r>
              <a:rPr lang="en-US" sz="1800" dirty="0"/>
              <a:t>as the Oslo framework as a way to move talks forward. </a:t>
            </a:r>
            <a:endParaRPr lang="tr-TR" sz="1800" dirty="0" smtClean="0"/>
          </a:p>
          <a:p>
            <a:r>
              <a:rPr lang="en-US" sz="1800" dirty="0" smtClean="0"/>
              <a:t>The Palestinian</a:t>
            </a:r>
            <a:r>
              <a:rPr lang="tr-TR" sz="1800" dirty="0" smtClean="0"/>
              <a:t> </a:t>
            </a:r>
            <a:r>
              <a:rPr lang="en-US" sz="1800" dirty="0" smtClean="0"/>
              <a:t>Liberation </a:t>
            </a:r>
            <a:r>
              <a:rPr lang="en-US" sz="1800" dirty="0"/>
              <a:t>Organization (PLO) represented the Palestinians and agreed to </a:t>
            </a:r>
            <a:r>
              <a:rPr lang="en-US" sz="1800" b="1" dirty="0" smtClean="0"/>
              <a:t>end</a:t>
            </a:r>
            <a:r>
              <a:rPr lang="tr-TR" sz="1800" b="1" dirty="0" smtClean="0"/>
              <a:t> </a:t>
            </a:r>
            <a:r>
              <a:rPr lang="en-US" sz="1800" b="1" dirty="0" smtClean="0"/>
              <a:t>its </a:t>
            </a:r>
            <a:r>
              <a:rPr lang="en-US" sz="1800" b="1" dirty="0"/>
              <a:t>call for the destruction of Israel </a:t>
            </a:r>
            <a:r>
              <a:rPr lang="en-US" sz="1800" dirty="0"/>
              <a:t>and to renounce terrorism. </a:t>
            </a:r>
            <a:endParaRPr lang="tr-TR" sz="1800" dirty="0" smtClean="0"/>
          </a:p>
          <a:p>
            <a:r>
              <a:rPr lang="en-US" sz="1800" dirty="0" smtClean="0"/>
              <a:t>In </a:t>
            </a:r>
            <a:r>
              <a:rPr lang="en-US" sz="1800" dirty="0"/>
              <a:t>return,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Israelis </a:t>
            </a:r>
            <a:r>
              <a:rPr lang="en-US" sz="1800" dirty="0"/>
              <a:t>agreed to </a:t>
            </a:r>
            <a:r>
              <a:rPr lang="en-US" sz="1800" b="1" dirty="0"/>
              <a:t>withdraw their authority from Gaza and the West Bank city </a:t>
            </a:r>
            <a:r>
              <a:rPr lang="en-US" sz="1800" b="1" dirty="0" smtClean="0"/>
              <a:t>of</a:t>
            </a:r>
            <a:r>
              <a:rPr lang="tr-TR" sz="1800" b="1" dirty="0" smtClean="0"/>
              <a:t> </a:t>
            </a:r>
            <a:r>
              <a:rPr lang="en-US" sz="1800" b="1" dirty="0" smtClean="0"/>
              <a:t>Jericho</a:t>
            </a:r>
            <a:r>
              <a:rPr lang="en-US" sz="1800" dirty="0" smtClean="0"/>
              <a:t> </a:t>
            </a:r>
            <a:r>
              <a:rPr lang="en-US" sz="1800" dirty="0"/>
              <a:t>and turn that authority over to the Palestinians. </a:t>
            </a:r>
            <a:endParaRPr lang="tr-TR" sz="1800" dirty="0" smtClean="0"/>
          </a:p>
          <a:p>
            <a:r>
              <a:rPr lang="en-US" sz="1800" dirty="0" smtClean="0"/>
              <a:t>A </a:t>
            </a:r>
            <a:r>
              <a:rPr lang="en-US" sz="1800" dirty="0"/>
              <a:t>deadline was also </a:t>
            </a:r>
            <a:r>
              <a:rPr lang="en-US" sz="1800" dirty="0" smtClean="0"/>
              <a:t>set</a:t>
            </a:r>
            <a:r>
              <a:rPr lang="tr-TR" sz="1800" dirty="0" smtClean="0"/>
              <a:t> </a:t>
            </a:r>
            <a:r>
              <a:rPr lang="en-US" sz="1800" dirty="0" smtClean="0"/>
              <a:t>for </a:t>
            </a:r>
            <a:r>
              <a:rPr lang="en-US" sz="1800" dirty="0"/>
              <a:t>a final agreement to all issues by September 12, 2000.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2958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Camp</a:t>
            </a:r>
            <a:r>
              <a:rPr lang="tr-TR" dirty="0" smtClean="0"/>
              <a:t> David II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5143" y="2373760"/>
            <a:ext cx="7867676" cy="3444997"/>
          </a:xfrm>
        </p:spPr>
        <p:txBody>
          <a:bodyPr>
            <a:noAutofit/>
          </a:bodyPr>
          <a:lstStyle/>
          <a:p>
            <a:r>
              <a:rPr lang="en-US" sz="1800" dirty="0"/>
              <a:t>Like Camp David I, progress toward fulfilling the promises of the </a:t>
            </a:r>
            <a:r>
              <a:rPr lang="en-US" sz="1800" dirty="0" smtClean="0"/>
              <a:t>Oslo</a:t>
            </a:r>
            <a:r>
              <a:rPr lang="tr-TR" sz="1800" dirty="0" smtClean="0"/>
              <a:t> </a:t>
            </a:r>
            <a:r>
              <a:rPr lang="en-US" sz="1800" dirty="0" smtClean="0"/>
              <a:t>accord </a:t>
            </a:r>
            <a:r>
              <a:rPr lang="en-US" sz="1800" dirty="0"/>
              <a:t>lagged behind expectations. </a:t>
            </a:r>
            <a:endParaRPr lang="tr-TR" sz="1800" dirty="0" smtClean="0"/>
          </a:p>
          <a:p>
            <a:r>
              <a:rPr lang="en-US" sz="1800" dirty="0" smtClean="0"/>
              <a:t>Violence </a:t>
            </a:r>
            <a:r>
              <a:rPr lang="en-US" sz="1800" dirty="0"/>
              <a:t>continued on both sides, </a:t>
            </a:r>
            <a:r>
              <a:rPr lang="en-US" sz="1800" dirty="0" smtClean="0"/>
              <a:t>the </a:t>
            </a:r>
            <a:r>
              <a:rPr lang="en-US" sz="1800" b="1" dirty="0"/>
              <a:t>first intifada </a:t>
            </a:r>
            <a:r>
              <a:rPr lang="en-US" sz="1800" dirty="0"/>
              <a:t>by Palestinians and </a:t>
            </a:r>
            <a:r>
              <a:rPr lang="en-US" sz="1800" dirty="0" smtClean="0"/>
              <a:t>acts </a:t>
            </a:r>
            <a:r>
              <a:rPr lang="en-US" sz="1800" dirty="0"/>
              <a:t>such as the </a:t>
            </a:r>
            <a:r>
              <a:rPr lang="en-US" sz="1800" dirty="0" smtClean="0"/>
              <a:t>assassination</a:t>
            </a:r>
            <a:r>
              <a:rPr lang="tr-TR" sz="1800" dirty="0" smtClean="0"/>
              <a:t> </a:t>
            </a:r>
            <a:r>
              <a:rPr lang="en-US" sz="1800" dirty="0" smtClean="0"/>
              <a:t>of </a:t>
            </a:r>
            <a:r>
              <a:rPr lang="en-US" sz="1800" dirty="0"/>
              <a:t>Israeli Prime Minister Yitzhak Rabin by an Israeli extremist </a:t>
            </a:r>
            <a:r>
              <a:rPr lang="en-US" sz="1800" dirty="0" smtClean="0"/>
              <a:t>in</a:t>
            </a:r>
            <a:r>
              <a:rPr lang="tr-TR" sz="1800" dirty="0" smtClean="0"/>
              <a:t> </a:t>
            </a:r>
            <a:r>
              <a:rPr lang="en-US" sz="1800" dirty="0" smtClean="0"/>
              <a:t>1995 </a:t>
            </a:r>
            <a:r>
              <a:rPr lang="en-US" sz="1800" dirty="0"/>
              <a:t>and an attack against a Jerusalem mosque that left over 25 dead. </a:t>
            </a:r>
            <a:endParaRPr lang="tr-TR" sz="1800" dirty="0" smtClean="0"/>
          </a:p>
          <a:p>
            <a:r>
              <a:rPr lang="en-US" sz="1800" dirty="0" smtClean="0"/>
              <a:t>At the</a:t>
            </a:r>
            <a:r>
              <a:rPr lang="tr-TR" sz="1800" dirty="0" smtClean="0"/>
              <a:t> </a:t>
            </a:r>
            <a:r>
              <a:rPr lang="en-US" sz="1800" dirty="0" smtClean="0"/>
              <a:t>same </a:t>
            </a:r>
            <a:r>
              <a:rPr lang="en-US" sz="1800" dirty="0"/>
              <a:t>time, both sides accused the other of not living up to its side of the </a:t>
            </a:r>
            <a:r>
              <a:rPr lang="en-US" sz="1800" dirty="0" smtClean="0"/>
              <a:t>Oslo</a:t>
            </a:r>
            <a:r>
              <a:rPr lang="tr-TR" sz="1800" dirty="0" smtClean="0"/>
              <a:t> </a:t>
            </a:r>
            <a:r>
              <a:rPr lang="en-US" sz="1800" dirty="0" smtClean="0"/>
              <a:t>accords</a:t>
            </a:r>
            <a:r>
              <a:rPr lang="en-US" sz="1800" dirty="0"/>
              <a:t>. </a:t>
            </a:r>
            <a:r>
              <a:rPr lang="en-US" sz="1800" dirty="0" smtClean="0"/>
              <a:t>The </a:t>
            </a:r>
            <a:r>
              <a:rPr lang="en-US" sz="1800" dirty="0"/>
              <a:t>Israelis accused the PLO of failing to renounce </a:t>
            </a:r>
            <a:r>
              <a:rPr lang="en-US" sz="1800" dirty="0" smtClean="0"/>
              <a:t>terrorism. </a:t>
            </a:r>
            <a:endParaRPr lang="tr-TR" sz="1800" dirty="0" smtClean="0"/>
          </a:p>
          <a:p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Palestinians </a:t>
            </a:r>
            <a:r>
              <a:rPr lang="en-US" sz="1800" dirty="0"/>
              <a:t>countered that the Israelis were not living up the agreements </a:t>
            </a:r>
            <a:r>
              <a:rPr lang="en-US" sz="1800" dirty="0" smtClean="0"/>
              <a:t>they</a:t>
            </a:r>
            <a:r>
              <a:rPr lang="tr-TR" sz="1800" dirty="0" smtClean="0"/>
              <a:t> </a:t>
            </a:r>
            <a:r>
              <a:rPr lang="en-US" sz="1800" dirty="0" smtClean="0"/>
              <a:t>had </a:t>
            </a:r>
            <a:r>
              <a:rPr lang="en-US" sz="1800" dirty="0"/>
              <a:t>made for turning over jurisdiction to the </a:t>
            </a:r>
            <a:r>
              <a:rPr lang="en-US" sz="1800" dirty="0" smtClean="0"/>
              <a:t>PA.</a:t>
            </a:r>
            <a:r>
              <a:rPr lang="tr-TR" sz="1800" dirty="0" smtClean="0"/>
              <a:t> </a:t>
            </a:r>
          </a:p>
          <a:p>
            <a:r>
              <a:rPr lang="en-US" sz="1800" dirty="0" smtClean="0"/>
              <a:t>American </a:t>
            </a:r>
            <a:r>
              <a:rPr lang="en-US" sz="1800" dirty="0"/>
              <a:t>president William J. Clinton sought to revive the </a:t>
            </a:r>
            <a:r>
              <a:rPr lang="en-US" sz="1800" dirty="0" smtClean="0"/>
              <a:t>peace</a:t>
            </a:r>
            <a:r>
              <a:rPr lang="tr-TR" sz="1800" dirty="0" smtClean="0"/>
              <a:t> </a:t>
            </a:r>
            <a:r>
              <a:rPr lang="en-US" sz="1800" dirty="0" smtClean="0"/>
              <a:t>process </a:t>
            </a:r>
            <a:r>
              <a:rPr lang="en-US" sz="1800" dirty="0"/>
              <a:t>in July 2000 by inviting Yasser Arafat, head of the PA, and </a:t>
            </a:r>
            <a:r>
              <a:rPr lang="en-US" sz="1800" dirty="0" smtClean="0"/>
              <a:t>Israeli</a:t>
            </a:r>
            <a:r>
              <a:rPr lang="tr-TR" sz="1800" dirty="0" smtClean="0"/>
              <a:t> </a:t>
            </a:r>
            <a:r>
              <a:rPr lang="en-US" sz="1800" dirty="0" smtClean="0"/>
              <a:t>prime </a:t>
            </a:r>
            <a:r>
              <a:rPr lang="en-US" sz="1800" dirty="0"/>
              <a:t>minister Ehud Barak for a reprise of the 1978 meeting at Camp David.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184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Camp</a:t>
            </a:r>
            <a:r>
              <a:rPr lang="tr-TR" dirty="0" smtClean="0"/>
              <a:t> David II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 the time Clinton convened the parties at Camp David II, there </a:t>
            </a:r>
            <a:r>
              <a:rPr lang="en-US" dirty="0" smtClean="0"/>
              <a:t>were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four</a:t>
            </a:r>
            <a:r>
              <a:rPr lang="en-US" b="1" dirty="0" smtClean="0"/>
              <a:t> </a:t>
            </a:r>
            <a:r>
              <a:rPr lang="en-US" b="1" dirty="0"/>
              <a:t>major outstanding issues </a:t>
            </a:r>
            <a:r>
              <a:rPr lang="en-US" dirty="0"/>
              <a:t>facing the conferees. They are presented </a:t>
            </a:r>
            <a:r>
              <a:rPr lang="en-US" dirty="0" smtClean="0"/>
              <a:t>from</a:t>
            </a:r>
            <a:r>
              <a:rPr lang="tr-TR" dirty="0" smtClean="0"/>
              <a:t> </a:t>
            </a:r>
            <a:r>
              <a:rPr lang="en-US" dirty="0" smtClean="0"/>
              <a:t>easiest </a:t>
            </a:r>
            <a:r>
              <a:rPr lang="en-US" dirty="0"/>
              <a:t>to most difficult to resolve.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First </a:t>
            </a:r>
            <a:r>
              <a:rPr lang="tr-TR" dirty="0" err="1" smtClean="0">
                <a:solidFill>
                  <a:schemeClr val="tx1"/>
                </a:solidFill>
              </a:rPr>
              <a:t>question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was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Israeli </a:t>
            </a:r>
            <a:r>
              <a:rPr lang="en-US" b="1" dirty="0">
                <a:solidFill>
                  <a:srgbClr val="FF0000"/>
                </a:solidFill>
              </a:rPr>
              <a:t>settlements </a:t>
            </a:r>
            <a:r>
              <a:rPr lang="en-US" dirty="0"/>
              <a:t>in both Gaza and the West Bank exacerbated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/>
              <a:t>continue to exacerbate the problem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tr-TR" b="1" dirty="0" err="1"/>
              <a:t>second</a:t>
            </a:r>
            <a:r>
              <a:rPr lang="tr-TR" dirty="0"/>
              <a:t> </a:t>
            </a:r>
            <a:r>
              <a:rPr lang="en-US" dirty="0"/>
              <a:t>question was the </a:t>
            </a:r>
            <a:r>
              <a:rPr lang="en-US" b="1" dirty="0">
                <a:solidFill>
                  <a:srgbClr val="FF0000"/>
                </a:solidFill>
              </a:rPr>
              <a:t>physical extent </a:t>
            </a:r>
            <a:r>
              <a:rPr lang="en-US" dirty="0"/>
              <a:t>of the Palestinian state that</a:t>
            </a:r>
            <a:r>
              <a:rPr lang="tr-TR" dirty="0"/>
              <a:t> </a:t>
            </a:r>
            <a:r>
              <a:rPr lang="en-US" dirty="0" smtClean="0"/>
              <a:t>would </a:t>
            </a:r>
            <a:r>
              <a:rPr lang="en-US" dirty="0"/>
              <a:t>be created. </a:t>
            </a:r>
            <a:endParaRPr lang="tr-TR" dirty="0"/>
          </a:p>
          <a:p>
            <a:pPr lvl="1"/>
            <a:r>
              <a:rPr lang="en-US" dirty="0"/>
              <a:t>The third was</a:t>
            </a:r>
            <a:r>
              <a:rPr lang="tr-TR" dirty="0"/>
              <a:t> </a:t>
            </a:r>
            <a:r>
              <a:rPr lang="en-US" dirty="0"/>
              <a:t>the question of </a:t>
            </a:r>
            <a:r>
              <a:rPr lang="en-US" b="1" dirty="0">
                <a:solidFill>
                  <a:srgbClr val="FF0000"/>
                </a:solidFill>
              </a:rPr>
              <a:t>East Jerusalem</a:t>
            </a:r>
            <a:r>
              <a:rPr lang="en-US" dirty="0"/>
              <a:t>.</a:t>
            </a:r>
            <a:endParaRPr lang="tr-TR" dirty="0"/>
          </a:p>
          <a:p>
            <a:pPr lvl="1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fourth and most irresolvable </a:t>
            </a:r>
            <a:r>
              <a:rPr lang="en-US" dirty="0" smtClean="0"/>
              <a:t>issue,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repatriation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b="1" dirty="0">
                <a:solidFill>
                  <a:srgbClr val="7030A0"/>
                </a:solidFill>
              </a:rPr>
              <a:t>In the end, the impasse could not be overcome.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82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CONCLUSION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The Israeli–Palestinian dispute has remained irresolvable despite nearly</a:t>
            </a:r>
            <a:r>
              <a:rPr lang="tr-TR" sz="1600" dirty="0" smtClean="0"/>
              <a:t> </a:t>
            </a:r>
            <a:r>
              <a:rPr lang="en-US" sz="1600" dirty="0" smtClean="0"/>
              <a:t>30 years of negotiations in which the United States has taken an active lead.</a:t>
            </a:r>
          </a:p>
          <a:p>
            <a:r>
              <a:rPr lang="tr-TR" sz="1600" dirty="0" err="1" smtClean="0"/>
              <a:t>Future</a:t>
            </a:r>
            <a:r>
              <a:rPr lang="tr-TR" sz="1600" dirty="0" smtClean="0"/>
              <a:t> </a:t>
            </a:r>
            <a:r>
              <a:rPr lang="tr-TR" sz="1600" dirty="0" err="1" smtClean="0"/>
              <a:t>possibilities</a:t>
            </a:r>
            <a:r>
              <a:rPr lang="tr-TR" sz="1600" dirty="0" smtClean="0"/>
              <a:t>;</a:t>
            </a:r>
          </a:p>
          <a:p>
            <a:pPr lvl="1"/>
            <a:r>
              <a:rPr lang="en-US" sz="1600" u="sng" dirty="0" smtClean="0"/>
              <a:t>The first possibility </a:t>
            </a:r>
            <a:r>
              <a:rPr lang="en-US" sz="1600" dirty="0" smtClean="0"/>
              <a:t>outcome is a continuation of the status quo of Israeli</a:t>
            </a:r>
            <a:r>
              <a:rPr lang="tr-TR" sz="1600" dirty="0" smtClean="0"/>
              <a:t> </a:t>
            </a:r>
            <a:r>
              <a:rPr lang="en-US" sz="1600" dirty="0" smtClean="0"/>
              <a:t>occupation of the West Bank. Many Israelis, and especially Netanyahu and his</a:t>
            </a:r>
            <a:r>
              <a:rPr lang="tr-TR" sz="1600" dirty="0" smtClean="0"/>
              <a:t> </a:t>
            </a:r>
            <a:r>
              <a:rPr lang="en-US" sz="1600" dirty="0" smtClean="0"/>
              <a:t>supporters, endorse this outcome, at least implicitly.</a:t>
            </a:r>
            <a:endParaRPr lang="tr-TR" sz="1600" dirty="0" smtClean="0"/>
          </a:p>
          <a:p>
            <a:pPr lvl="1"/>
            <a:r>
              <a:rPr lang="en-US" sz="1600" u="sng" dirty="0" smtClean="0"/>
              <a:t>The second </a:t>
            </a:r>
            <a:r>
              <a:rPr lang="tr-TR" sz="1600" u="sng" dirty="0" err="1" smtClean="0"/>
              <a:t>possibility</a:t>
            </a:r>
            <a:r>
              <a:rPr lang="tr-TR" sz="1600" u="sng" dirty="0" smtClean="0"/>
              <a:t> </a:t>
            </a:r>
            <a:r>
              <a:rPr lang="en-US" sz="1600" dirty="0" smtClean="0"/>
              <a:t>is the two-state settlement, an independent</a:t>
            </a:r>
            <a:r>
              <a:rPr lang="tr-TR" sz="1600" dirty="0" smtClean="0"/>
              <a:t> </a:t>
            </a:r>
            <a:r>
              <a:rPr lang="en-US" sz="1600" dirty="0" smtClean="0"/>
              <a:t>state of Palestine is established on the current occupied land on the West</a:t>
            </a:r>
            <a:r>
              <a:rPr lang="tr-TR" sz="1600" dirty="0" smtClean="0"/>
              <a:t> </a:t>
            </a:r>
            <a:r>
              <a:rPr lang="en-US" sz="1600" dirty="0" smtClean="0"/>
              <a:t>Bank and in Gaza. This solution </a:t>
            </a:r>
            <a:r>
              <a:rPr lang="tr-TR" sz="1600" dirty="0" smtClean="0"/>
              <a:t>is </a:t>
            </a:r>
            <a:r>
              <a:rPr lang="en-US" sz="1600" dirty="0" smtClean="0"/>
              <a:t>the preference of outside world, </a:t>
            </a:r>
            <a:r>
              <a:rPr lang="tr-TR" sz="1600" dirty="0" err="1" smtClean="0"/>
              <a:t>was</a:t>
            </a:r>
            <a:r>
              <a:rPr lang="tr-TR" sz="1600" dirty="0" smtClean="0"/>
              <a:t> </a:t>
            </a:r>
            <a:r>
              <a:rPr lang="en-US" sz="1600" dirty="0" smtClean="0"/>
              <a:t>favored by the Obama administration,</a:t>
            </a:r>
            <a:r>
              <a:rPr lang="tr-TR" sz="1600" dirty="0" smtClean="0"/>
              <a:t> </a:t>
            </a:r>
            <a:r>
              <a:rPr lang="en-US" sz="1600" dirty="0" smtClean="0"/>
              <a:t>and the Israeli left.</a:t>
            </a:r>
            <a:endParaRPr lang="tr-TR" sz="1600" dirty="0" smtClean="0"/>
          </a:p>
          <a:p>
            <a:pPr lvl="1"/>
            <a:r>
              <a:rPr lang="en-US" sz="1600" u="sng" dirty="0"/>
              <a:t>The third possibility </a:t>
            </a:r>
            <a:r>
              <a:rPr lang="en-US" sz="1600" dirty="0"/>
              <a:t>is a single Israeli/Palestinian state encompassing </a:t>
            </a:r>
            <a:r>
              <a:rPr lang="en-US" sz="1600" dirty="0" smtClean="0"/>
              <a:t>both</a:t>
            </a:r>
            <a:r>
              <a:rPr lang="tr-TR" sz="1600" dirty="0" smtClean="0"/>
              <a:t> </a:t>
            </a:r>
            <a:r>
              <a:rPr lang="en-US" sz="1600" dirty="0" smtClean="0"/>
              <a:t>pre-1967 </a:t>
            </a:r>
            <a:r>
              <a:rPr lang="en-US" sz="1600" dirty="0"/>
              <a:t>Israel and the West Bank and Gaza, which might fulfill </a:t>
            </a:r>
            <a:r>
              <a:rPr lang="en-US" sz="1600" dirty="0" smtClean="0"/>
              <a:t>the</a:t>
            </a:r>
            <a:r>
              <a:rPr lang="tr-TR" sz="1600" dirty="0" smtClean="0"/>
              <a:t> </a:t>
            </a:r>
            <a:r>
              <a:rPr lang="en-US" sz="1600" dirty="0" smtClean="0"/>
              <a:t>Palestinian </a:t>
            </a:r>
            <a:r>
              <a:rPr lang="en-US" sz="1600" dirty="0"/>
              <a:t>dream. </a:t>
            </a:r>
            <a:endParaRPr lang="tr-TR" sz="1600" dirty="0" smtClean="0"/>
          </a:p>
          <a:p>
            <a:endParaRPr lang="tr-TR" sz="1600" dirty="0" smtClean="0"/>
          </a:p>
          <a:p>
            <a:endParaRPr lang="tr-TR" sz="1600" dirty="0" smtClean="0"/>
          </a:p>
          <a:p>
            <a:endParaRPr lang="tr-TR" sz="1600" dirty="0" smtClean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1390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CONCLUSION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Demographically</a:t>
            </a:r>
            <a:r>
              <a:rPr lang="en-US" sz="1600" dirty="0"/>
              <a:t>, such a state would have a majority of</a:t>
            </a:r>
          </a:p>
          <a:p>
            <a:pPr marL="0" indent="0">
              <a:buNone/>
            </a:pPr>
            <a:r>
              <a:rPr lang="en-US" sz="1600" dirty="0"/>
              <a:t>Palestinian Muslims, meaning it could remain a Jewish state (or </a:t>
            </a:r>
            <a:r>
              <a:rPr lang="en-US" sz="1600" dirty="0" err="1"/>
              <a:t>Jewishdominated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state) only by becoming what former U.S. President Jimmy Carter</a:t>
            </a:r>
          </a:p>
          <a:p>
            <a:pPr marL="0" indent="0">
              <a:buNone/>
            </a:pPr>
            <a:r>
              <a:rPr lang="en-US" sz="1600" dirty="0"/>
              <a:t>referred to as an “apartheid” state wherein the Israeli minority had full</a:t>
            </a:r>
          </a:p>
          <a:p>
            <a:pPr marL="0" indent="0">
              <a:buNone/>
            </a:pPr>
            <a:r>
              <a:rPr lang="en-US" sz="1600" dirty="0"/>
              <a:t>political rights that would be denied to the Palestinian majority. A democratic</a:t>
            </a:r>
          </a:p>
          <a:p>
            <a:pPr marL="0" indent="0">
              <a:buNone/>
            </a:pPr>
            <a:r>
              <a:rPr lang="en-US" sz="1600" dirty="0"/>
              <a:t>(one-man one-vote) state would be dominated by the Palestinians, which is the</a:t>
            </a:r>
          </a:p>
          <a:p>
            <a:pPr marL="0" indent="0">
              <a:buNone/>
            </a:pPr>
            <a:r>
              <a:rPr lang="en-US" sz="1600" dirty="0"/>
              <a:t>ultimate Israeli nightmare.</a:t>
            </a:r>
          </a:p>
        </p:txBody>
      </p:sp>
    </p:spTree>
    <p:extLst>
      <p:ext uri="{BB962C8B-B14F-4D97-AF65-F5344CB8AC3E}">
        <p14:creationId xmlns:p14="http://schemas.microsoft.com/office/powerpoint/2010/main" val="34263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rtadog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425053"/>
            <a:ext cx="8478981" cy="482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2" y="4932222"/>
            <a:ext cx="8409708" cy="1607897"/>
          </a:xfrm>
        </p:spPr>
        <p:txBody>
          <a:bodyPr>
            <a:noAutofit/>
          </a:bodyPr>
          <a:lstStyle/>
          <a:p>
            <a:pPr algn="l"/>
            <a:r>
              <a:rPr lang="tr-TR" sz="2400" b="1" dirty="0" smtClean="0">
                <a:solidFill>
                  <a:srgbClr val="FF0000"/>
                </a:solidFill>
              </a:rPr>
              <a:t/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err="1" smtClean="0">
                <a:solidFill>
                  <a:srgbClr val="FF0000"/>
                </a:solidFill>
              </a:rPr>
              <a:t>Crossroad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between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three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continents</a:t>
            </a:r>
            <a:r>
              <a:rPr lang="tr-TR" sz="2400" b="1" dirty="0" smtClean="0">
                <a:solidFill>
                  <a:srgbClr val="FF0000"/>
                </a:solidFill>
              </a:rPr>
              <a:t/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Center of </a:t>
            </a:r>
            <a:r>
              <a:rPr lang="tr-TR" sz="2400" b="1" dirty="0" err="1" smtClean="0">
                <a:solidFill>
                  <a:srgbClr val="FF0000"/>
                </a:solidFill>
              </a:rPr>
              <a:t>three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big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religions</a:t>
            </a:r>
            <a:r>
              <a:rPr lang="tr-TR" sz="2400" b="1" dirty="0" smtClean="0">
                <a:solidFill>
                  <a:srgbClr val="FF0000"/>
                </a:solidFill>
              </a:rPr>
              <a:t> (</a:t>
            </a:r>
            <a:r>
              <a:rPr lang="tr-TR" sz="2400" b="1" dirty="0" err="1" smtClean="0">
                <a:solidFill>
                  <a:srgbClr val="FF0000"/>
                </a:solidFill>
              </a:rPr>
              <a:t>Jewish</a:t>
            </a:r>
            <a:r>
              <a:rPr lang="tr-TR" sz="2400" b="1" dirty="0" smtClean="0">
                <a:solidFill>
                  <a:srgbClr val="FF0000"/>
                </a:solidFill>
              </a:rPr>
              <a:t>, </a:t>
            </a:r>
            <a:r>
              <a:rPr lang="tr-TR" sz="2400" b="1" dirty="0" err="1" smtClean="0">
                <a:solidFill>
                  <a:srgbClr val="FF0000"/>
                </a:solidFill>
              </a:rPr>
              <a:t>Christian</a:t>
            </a:r>
            <a:r>
              <a:rPr lang="tr-TR" sz="2400" b="1" dirty="0" smtClean="0">
                <a:solidFill>
                  <a:srgbClr val="FF0000"/>
                </a:solidFill>
              </a:rPr>
              <a:t>, </a:t>
            </a:r>
            <a:r>
              <a:rPr lang="tr-TR" sz="2400" b="1" dirty="0" err="1" smtClean="0">
                <a:solidFill>
                  <a:srgbClr val="FF0000"/>
                </a:solidFill>
              </a:rPr>
              <a:t>Muslim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Center of </a:t>
            </a:r>
            <a:r>
              <a:rPr lang="tr-TR" sz="2400" b="1" dirty="0" err="1">
                <a:solidFill>
                  <a:srgbClr val="FF0000"/>
                </a:solidFill>
              </a:rPr>
              <a:t>e</a:t>
            </a:r>
            <a:r>
              <a:rPr lang="tr-TR" sz="2400" b="1" dirty="0" err="1" smtClean="0">
                <a:solidFill>
                  <a:srgbClr val="FF0000"/>
                </a:solidFill>
              </a:rPr>
              <a:t>nergy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resources</a:t>
            </a:r>
            <a:r>
              <a:rPr lang="tr-TR" sz="2400" b="1" dirty="0" smtClean="0">
                <a:solidFill>
                  <a:srgbClr val="FF0000"/>
                </a:solidFill>
              </a:rPr>
              <a:t> (</a:t>
            </a:r>
            <a:r>
              <a:rPr lang="tr-TR" sz="2400" b="1" dirty="0" err="1" smtClean="0">
                <a:solidFill>
                  <a:srgbClr val="FF0000"/>
                </a:solidFill>
              </a:rPr>
              <a:t>oil-natural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gas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br>
              <a:rPr lang="tr-TR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33978"/>
            <a:ext cx="6798734" cy="1093572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Questions</a:t>
            </a:r>
            <a:r>
              <a:rPr lang="tr-TR" b="1" i="1" dirty="0" smtClean="0"/>
              <a:t>?</a:t>
            </a:r>
            <a:endParaRPr lang="ru-RU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9" y="1745674"/>
            <a:ext cx="6993491" cy="419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8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5" y="449837"/>
            <a:ext cx="7080443" cy="1303867"/>
          </a:xfrm>
        </p:spPr>
        <p:txBody>
          <a:bodyPr>
            <a:normAutofit/>
          </a:bodyPr>
          <a:lstStyle/>
          <a:p>
            <a:pPr algn="just"/>
            <a:r>
              <a:rPr lang="tr-TR" dirty="0" err="1" smtClean="0"/>
              <a:t>Sion</a:t>
            </a:r>
            <a:r>
              <a:rPr lang="tr-TR" dirty="0" smtClean="0"/>
              <a:t> </a:t>
            </a:r>
            <a:r>
              <a:rPr lang="tr-TR" dirty="0" err="1" smtClean="0"/>
              <a:t>Mountain</a:t>
            </a:r>
            <a:r>
              <a:rPr lang="tr-TR" dirty="0" smtClean="0"/>
              <a:t> in </a:t>
            </a:r>
            <a:r>
              <a:rPr lang="tr-TR" dirty="0" err="1" smtClean="0"/>
              <a:t>Jerusalem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2706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516" y="1742845"/>
            <a:ext cx="7963593" cy="452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1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6" y="449837"/>
            <a:ext cx="6798734" cy="1303867"/>
          </a:xfrm>
        </p:spPr>
        <p:txBody>
          <a:bodyPr>
            <a:normAutofit/>
          </a:bodyPr>
          <a:lstStyle/>
          <a:p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Immigration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Palestine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1767" y="2373760"/>
            <a:ext cx="8229600" cy="3744407"/>
          </a:xfrm>
        </p:spPr>
        <p:txBody>
          <a:bodyPr>
            <a:noAutofit/>
          </a:bodyPr>
          <a:lstStyle/>
          <a:p>
            <a:r>
              <a:rPr lang="tr-TR" dirty="0" err="1" smtClean="0"/>
              <a:t>Until</a:t>
            </a:r>
            <a:r>
              <a:rPr lang="tr-TR" dirty="0" smtClean="0"/>
              <a:t> 1917 World </a:t>
            </a:r>
            <a:r>
              <a:rPr lang="tr-TR" dirty="0" err="1" smtClean="0"/>
              <a:t>Zionist</a:t>
            </a:r>
            <a:r>
              <a:rPr lang="tr-TR" dirty="0" smtClean="0"/>
              <a:t> </a:t>
            </a:r>
            <a:r>
              <a:rPr lang="tr-TR" dirty="0" err="1" smtClean="0"/>
              <a:t>Organization</a:t>
            </a:r>
            <a:r>
              <a:rPr lang="tr-TR" dirty="0" smtClean="0"/>
              <a:t>/WZO has </a:t>
            </a:r>
            <a:r>
              <a:rPr lang="tr-TR" dirty="0" err="1" smtClean="0"/>
              <a:t>supported</a:t>
            </a:r>
            <a:r>
              <a:rPr lang="tr-TR" dirty="0" smtClean="0"/>
              <a:t> </a:t>
            </a:r>
            <a:r>
              <a:rPr lang="tr-TR" dirty="0" err="1" smtClean="0"/>
              <a:t>small</a:t>
            </a:r>
            <a:r>
              <a:rPr lang="tr-TR" dirty="0" smtClean="0"/>
              <a:t> </a:t>
            </a:r>
            <a:r>
              <a:rPr lang="tr-TR" dirty="0" err="1" smtClean="0"/>
              <a:t>scale</a:t>
            </a:r>
            <a:r>
              <a:rPr lang="tr-TR" dirty="0" smtClean="0"/>
              <a:t> </a:t>
            </a:r>
            <a:r>
              <a:rPr lang="tr-TR" dirty="0" err="1" smtClean="0"/>
              <a:t>immigrations</a:t>
            </a:r>
            <a:r>
              <a:rPr lang="tr-TR" dirty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Palestine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aim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WTO has </a:t>
            </a:r>
            <a:r>
              <a:rPr lang="tr-TR" dirty="0" err="1" smtClean="0"/>
              <a:t>established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funds</a:t>
            </a:r>
            <a:r>
              <a:rPr lang="tr-TR" dirty="0" smtClean="0"/>
              <a:t>;</a:t>
            </a:r>
          </a:p>
          <a:p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Fund</a:t>
            </a:r>
            <a:r>
              <a:rPr lang="tr-TR" dirty="0" smtClean="0"/>
              <a:t> (1901 – </a:t>
            </a:r>
            <a:r>
              <a:rPr lang="tr-TR" dirty="0" err="1" smtClean="0"/>
              <a:t>Purchase</a:t>
            </a:r>
            <a:r>
              <a:rPr lang="tr-TR" dirty="0" smtClean="0"/>
              <a:t> of Land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Settlements</a:t>
            </a:r>
            <a:r>
              <a:rPr lang="tr-TR" dirty="0" smtClean="0"/>
              <a:t> in </a:t>
            </a:r>
            <a:r>
              <a:rPr lang="tr-TR" dirty="0" err="1" smtClean="0"/>
              <a:t>Palestine</a:t>
            </a:r>
            <a:r>
              <a:rPr lang="tr-TR" dirty="0" smtClean="0"/>
              <a:t>) </a:t>
            </a:r>
          </a:p>
          <a:p>
            <a:r>
              <a:rPr lang="tr-TR" dirty="0" smtClean="0"/>
              <a:t>British-</a:t>
            </a:r>
            <a:r>
              <a:rPr lang="tr-TR" dirty="0" err="1" smtClean="0"/>
              <a:t>Palestine</a:t>
            </a:r>
            <a:r>
              <a:rPr lang="tr-TR" dirty="0" smtClean="0"/>
              <a:t> Bank (1903 – </a:t>
            </a:r>
            <a:r>
              <a:rPr lang="tr-TR" dirty="0" err="1" smtClean="0"/>
              <a:t>Maintain</a:t>
            </a:r>
            <a:r>
              <a:rPr lang="tr-TR" dirty="0" smtClean="0"/>
              <a:t> </a:t>
            </a:r>
            <a:r>
              <a:rPr lang="tr-TR" dirty="0" err="1" smtClean="0"/>
              <a:t>credit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 smtClean="0"/>
              <a:t>Agriculture</a:t>
            </a:r>
            <a:r>
              <a:rPr lang="tr-TR" dirty="0" smtClean="0"/>
              <a:t> </a:t>
            </a:r>
            <a:r>
              <a:rPr lang="tr-TR" dirty="0" err="1" smtClean="0"/>
              <a:t>Companies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Farmers</a:t>
            </a:r>
            <a:r>
              <a:rPr lang="tr-TR" dirty="0" smtClean="0"/>
              <a:t> in </a:t>
            </a:r>
            <a:r>
              <a:rPr lang="tr-TR" dirty="0" err="1" smtClean="0"/>
              <a:t>Palestine</a:t>
            </a:r>
            <a:endParaRPr lang="tr-TR" dirty="0" smtClean="0"/>
          </a:p>
          <a:p>
            <a:r>
              <a:rPr lang="tr-TR" dirty="0" err="1" smtClean="0"/>
              <a:t>Until</a:t>
            </a:r>
            <a:r>
              <a:rPr lang="tr-TR" dirty="0" smtClean="0"/>
              <a:t> 1942 “</a:t>
            </a:r>
            <a:r>
              <a:rPr lang="tr-TR" dirty="0" err="1" smtClean="0"/>
              <a:t>Israel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</a:t>
            </a:r>
            <a:r>
              <a:rPr lang="tr-TR" dirty="0" err="1" smtClean="0"/>
              <a:t>Formation</a:t>
            </a:r>
            <a:r>
              <a:rPr lang="tr-TR" dirty="0" smtClean="0"/>
              <a:t>” has not </a:t>
            </a:r>
            <a:r>
              <a:rPr lang="tr-TR" dirty="0" err="1" smtClean="0"/>
              <a:t>been</a:t>
            </a:r>
            <a:r>
              <a:rPr lang="tr-TR" dirty="0" smtClean="0"/>
              <a:t> put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Words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33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76866" y="503188"/>
            <a:ext cx="6798734" cy="1090086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Jewish</a:t>
            </a:r>
            <a:r>
              <a:rPr lang="tr-TR" sz="3200" dirty="0" smtClean="0"/>
              <a:t> </a:t>
            </a:r>
            <a:r>
              <a:rPr lang="tr-TR" sz="3200" dirty="0" err="1" smtClean="0"/>
              <a:t>Immigration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Palestine</a:t>
            </a:r>
            <a:endParaRPr lang="tr-TR" sz="32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644433"/>
              </p:ext>
            </p:extLst>
          </p:nvPr>
        </p:nvGraphicFramePr>
        <p:xfrm>
          <a:off x="1207700" y="1610330"/>
          <a:ext cx="7132323" cy="3740728"/>
        </p:xfrm>
        <a:graphic>
          <a:graphicData uri="http://schemas.openxmlformats.org/drawingml/2006/table">
            <a:tbl>
              <a:tblPr/>
              <a:tblGrid>
                <a:gridCol w="963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2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2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21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2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4182">
                <a:tc gridSpan="5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81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err="1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Year</a:t>
                      </a:r>
                      <a:r>
                        <a:rPr lang="tr-TR" sz="1600" b="1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err="1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Muslims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err="1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Jews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err="1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Christians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err="1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Others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1922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486.177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83.790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71.464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7.617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1931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493.147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174.606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88.907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10.101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1941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906.551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474.102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125.413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12.881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1946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1.076.783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608.225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145.063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15.488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6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42109" y="449837"/>
            <a:ext cx="7370618" cy="1303867"/>
          </a:xfrm>
        </p:spPr>
        <p:txBody>
          <a:bodyPr>
            <a:normAutofit/>
          </a:bodyPr>
          <a:lstStyle/>
          <a:p>
            <a:r>
              <a:rPr lang="tr-TR" dirty="0" err="1" smtClean="0"/>
              <a:t>End</a:t>
            </a:r>
            <a:r>
              <a:rPr lang="tr-TR" dirty="0" smtClean="0"/>
              <a:t> of British </a:t>
            </a:r>
            <a:r>
              <a:rPr lang="tr-TR" dirty="0" err="1" smtClean="0"/>
              <a:t>Rule</a:t>
            </a:r>
            <a:r>
              <a:rPr lang="tr-TR" dirty="0" smtClean="0"/>
              <a:t> in </a:t>
            </a:r>
            <a:r>
              <a:rPr lang="tr-TR" dirty="0" err="1" smtClean="0"/>
              <a:t>Palestine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81148" y="2373760"/>
            <a:ext cx="7647710" cy="3744407"/>
          </a:xfrm>
        </p:spPr>
        <p:txBody>
          <a:bodyPr>
            <a:noAutofit/>
          </a:bodyPr>
          <a:lstStyle/>
          <a:p>
            <a:r>
              <a:rPr lang="tr-TR" dirty="0" err="1"/>
              <a:t>After</a:t>
            </a:r>
            <a:r>
              <a:rPr lang="tr-TR" dirty="0"/>
              <a:t> World </a:t>
            </a:r>
            <a:r>
              <a:rPr lang="tr-TR" dirty="0" err="1"/>
              <a:t>War</a:t>
            </a:r>
            <a:r>
              <a:rPr lang="tr-TR" dirty="0"/>
              <a:t> II (1939-1945), </a:t>
            </a:r>
            <a:r>
              <a:rPr lang="tr-TR" dirty="0" err="1"/>
              <a:t>the</a:t>
            </a:r>
            <a:r>
              <a:rPr lang="tr-TR" dirty="0"/>
              <a:t> British </a:t>
            </a:r>
            <a:r>
              <a:rPr lang="tr-TR" dirty="0" err="1"/>
              <a:t>soon</a:t>
            </a:r>
            <a:r>
              <a:rPr lang="tr-TR" dirty="0"/>
              <a:t> </a:t>
            </a:r>
            <a:r>
              <a:rPr lang="tr-TR" dirty="0" err="1"/>
              <a:t>realized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 smtClean="0"/>
              <a:t>mandate</a:t>
            </a:r>
            <a:r>
              <a:rPr lang="tr-TR" dirty="0" smtClean="0"/>
              <a:t> </a:t>
            </a:r>
            <a:r>
              <a:rPr lang="tr-TR" dirty="0"/>
              <a:t>in </a:t>
            </a:r>
            <a:r>
              <a:rPr lang="tr-TR" dirty="0" err="1"/>
              <a:t>Palestine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not </a:t>
            </a:r>
            <a:r>
              <a:rPr lang="tr-TR" dirty="0" err="1"/>
              <a:t>workable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/>
              <a:t>February</a:t>
            </a:r>
            <a:r>
              <a:rPr lang="tr-TR" dirty="0"/>
              <a:t> 1947, Britain </a:t>
            </a:r>
            <a:r>
              <a:rPr lang="tr-TR" dirty="0" err="1"/>
              <a:t>asked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fledgling</a:t>
            </a:r>
            <a:r>
              <a:rPr lang="tr-TR" dirty="0"/>
              <a:t> United Nations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address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question</a:t>
            </a:r>
            <a:r>
              <a:rPr lang="tr-TR" dirty="0"/>
              <a:t> of </a:t>
            </a:r>
            <a:r>
              <a:rPr lang="tr-TR" dirty="0" err="1" smtClean="0"/>
              <a:t>Palestine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United </a:t>
            </a:r>
            <a:r>
              <a:rPr lang="tr-TR" dirty="0"/>
              <a:t>Nations Special </a:t>
            </a:r>
            <a:r>
              <a:rPr lang="tr-TR" dirty="0" err="1" smtClean="0"/>
              <a:t>Committee</a:t>
            </a:r>
            <a:r>
              <a:rPr lang="tr-TR" dirty="0" smtClean="0"/>
              <a:t> </a:t>
            </a:r>
            <a:r>
              <a:rPr lang="tr-TR" dirty="0"/>
              <a:t>on </a:t>
            </a:r>
            <a:r>
              <a:rPr lang="tr-TR" dirty="0" err="1"/>
              <a:t>Palestine</a:t>
            </a:r>
            <a:r>
              <a:rPr lang="tr-TR" dirty="0"/>
              <a:t> (UNSCOP) </a:t>
            </a:r>
            <a:r>
              <a:rPr lang="tr-TR" dirty="0" err="1"/>
              <a:t>favored</a:t>
            </a:r>
            <a:r>
              <a:rPr lang="tr-TR" dirty="0"/>
              <a:t> a </a:t>
            </a:r>
            <a:r>
              <a:rPr lang="tr-TR" dirty="0" err="1"/>
              <a:t>partition</a:t>
            </a:r>
            <a:r>
              <a:rPr lang="tr-TR" dirty="0"/>
              <a:t> of </a:t>
            </a:r>
            <a:r>
              <a:rPr lang="tr-TR" dirty="0" err="1"/>
              <a:t>Palestine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states</a:t>
            </a:r>
            <a:r>
              <a:rPr lang="tr-TR" dirty="0"/>
              <a:t>, a </a:t>
            </a:r>
            <a:r>
              <a:rPr lang="tr-TR" dirty="0" err="1" smtClean="0"/>
              <a:t>Jewish</a:t>
            </a:r>
            <a:r>
              <a:rPr lang="tr-TR" dirty="0" smtClean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an </a:t>
            </a:r>
            <a:r>
              <a:rPr lang="tr-TR" dirty="0" err="1"/>
              <a:t>Arab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97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42109" y="449837"/>
            <a:ext cx="7370618" cy="1303867"/>
          </a:xfrm>
        </p:spPr>
        <p:txBody>
          <a:bodyPr>
            <a:normAutofit/>
          </a:bodyPr>
          <a:lstStyle/>
          <a:p>
            <a:r>
              <a:rPr lang="tr-TR" dirty="0" smtClean="0"/>
              <a:t>UN </a:t>
            </a:r>
            <a:r>
              <a:rPr lang="tr-TR" dirty="0" err="1" smtClean="0"/>
              <a:t>Partition</a:t>
            </a:r>
            <a:r>
              <a:rPr lang="tr-TR" dirty="0" smtClean="0"/>
              <a:t> Plan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9585" y="2373760"/>
            <a:ext cx="7625542" cy="3744407"/>
          </a:xfrm>
        </p:spPr>
        <p:txBody>
          <a:bodyPr>
            <a:noAutofit/>
          </a:bodyPr>
          <a:lstStyle/>
          <a:p>
            <a:r>
              <a:rPr lang="en-US" sz="2100" dirty="0"/>
              <a:t>According to UNSCOP, the Arab state would be about 42% of Palestine and the Jewish one about 55</a:t>
            </a:r>
            <a:r>
              <a:rPr lang="en-US" sz="2100" dirty="0" smtClean="0"/>
              <a:t>%</a:t>
            </a:r>
            <a:r>
              <a:rPr lang="tr-TR" sz="2100" dirty="0" smtClean="0"/>
              <a:t>.</a:t>
            </a:r>
            <a:endParaRPr lang="en-US" sz="2100" dirty="0"/>
          </a:p>
          <a:p>
            <a:r>
              <a:rPr lang="en-US" sz="2100" dirty="0"/>
              <a:t>The remaining territory, including Jerusalem, would be an international zone. </a:t>
            </a:r>
            <a:endParaRPr lang="tr-TR" sz="2100" dirty="0" smtClean="0"/>
          </a:p>
          <a:p>
            <a:r>
              <a:rPr lang="en-US" sz="2100" dirty="0" smtClean="0"/>
              <a:t>The </a:t>
            </a:r>
            <a:r>
              <a:rPr lang="en-US" sz="2100" dirty="0"/>
              <a:t>Jewish state would have </a:t>
            </a:r>
            <a:r>
              <a:rPr lang="en-US" sz="2100" dirty="0" smtClean="0"/>
              <a:t>about </a:t>
            </a:r>
            <a:r>
              <a:rPr lang="en-US" sz="2100" dirty="0"/>
              <a:t>500,000 Jews and </a:t>
            </a:r>
            <a:r>
              <a:rPr lang="en-US" sz="2100" dirty="0" smtClean="0"/>
              <a:t>400,000 </a:t>
            </a:r>
            <a:r>
              <a:rPr lang="en-US" sz="2100" dirty="0"/>
              <a:t>Arabs</a:t>
            </a:r>
            <a:r>
              <a:rPr lang="en-US" sz="2100" dirty="0" smtClean="0"/>
              <a:t>.</a:t>
            </a:r>
            <a:endParaRPr lang="tr-TR" sz="2100" dirty="0" smtClean="0"/>
          </a:p>
          <a:p>
            <a:r>
              <a:rPr lang="en-US" sz="2100" dirty="0" smtClean="0"/>
              <a:t>On </a:t>
            </a:r>
            <a:r>
              <a:rPr lang="en-US" sz="2100" dirty="0"/>
              <a:t>November 29, 1947, UNSCOP’s majority report was approved by </a:t>
            </a:r>
            <a:r>
              <a:rPr lang="en-US" sz="2100" dirty="0" smtClean="0"/>
              <a:t>the </a:t>
            </a:r>
            <a:r>
              <a:rPr lang="en-US" sz="2100" dirty="0"/>
              <a:t>United Nations General Assembly as resolution 181. </a:t>
            </a:r>
            <a:endParaRPr lang="tr-TR" sz="2100" dirty="0" smtClean="0"/>
          </a:p>
          <a:p>
            <a:r>
              <a:rPr lang="en-US" sz="2100" dirty="0" smtClean="0"/>
              <a:t>The </a:t>
            </a:r>
            <a:r>
              <a:rPr lang="en-US" sz="2100" dirty="0"/>
              <a:t>Jews accepted partition, and </a:t>
            </a:r>
            <a:r>
              <a:rPr lang="en-US" sz="2100" dirty="0" smtClean="0"/>
              <a:t>the </a:t>
            </a:r>
            <a:r>
              <a:rPr lang="en-US" sz="2100" dirty="0"/>
              <a:t>Arabs rejected it. </a:t>
            </a:r>
          </a:p>
          <a:p>
            <a:endParaRPr lang="tr-TR" sz="2100" dirty="0"/>
          </a:p>
        </p:txBody>
      </p:sp>
    </p:spTree>
    <p:extLst>
      <p:ext uri="{BB962C8B-B14F-4D97-AF65-F5344CB8AC3E}">
        <p14:creationId xmlns:p14="http://schemas.microsoft.com/office/powerpoint/2010/main" val="22669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2536</TotalTime>
  <Words>3681</Words>
  <Application>Microsoft Office PowerPoint</Application>
  <PresentationFormat>Ekran Gösterisi (4:3)</PresentationFormat>
  <Paragraphs>235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40</vt:i4>
      </vt:variant>
    </vt:vector>
  </HeadingPairs>
  <TitlesOfParts>
    <vt:vector size="42" baseType="lpstr">
      <vt:lpstr>Натуральные материалы</vt:lpstr>
      <vt:lpstr>Blends</vt:lpstr>
      <vt:lpstr>Irresolvable Conflicts: Israeli Palestinian Impasse</vt:lpstr>
      <vt:lpstr>Main Source for the Course Pages: 62-84 </vt:lpstr>
      <vt:lpstr>Current Issues in World Politics</vt:lpstr>
      <vt:lpstr> Crossroad between three continents Center of three big religions (Jewish, Christian, Muslim) Center of energy resources (oil-natural gas) </vt:lpstr>
      <vt:lpstr>Sion Mountain in Jerusalem</vt:lpstr>
      <vt:lpstr>Jewish Immigration to Palestine</vt:lpstr>
      <vt:lpstr>Jewish Immigration to Palestine</vt:lpstr>
      <vt:lpstr>End of British Rule in Palestine</vt:lpstr>
      <vt:lpstr>UN Partition Plan</vt:lpstr>
      <vt:lpstr>UN Partition Plan</vt:lpstr>
      <vt:lpstr>Irresolvable Conflicts</vt:lpstr>
      <vt:lpstr>Irresolvable Conflicts</vt:lpstr>
      <vt:lpstr>Irresolvable Conflicts</vt:lpstr>
      <vt:lpstr>Irresolvable Conflicts</vt:lpstr>
      <vt:lpstr>Irresolvable Conflicts</vt:lpstr>
      <vt:lpstr>Irresolvable Conflicts</vt:lpstr>
      <vt:lpstr>Irresolvable Conflicts</vt:lpstr>
      <vt:lpstr>Irresolvable Conflicts</vt:lpstr>
      <vt:lpstr>Irresolvable Conflicts</vt:lpstr>
      <vt:lpstr>THE ISRAELI–PALESTINIAN CONFLICT</vt:lpstr>
      <vt:lpstr>THE ISRAELI–PALESTINIAN CONFLICT</vt:lpstr>
      <vt:lpstr>THE ISRAELI–PALESTINIAN CONFLICT</vt:lpstr>
      <vt:lpstr>6 Days War</vt:lpstr>
      <vt:lpstr>6 Days War</vt:lpstr>
      <vt:lpstr>Yom Kippur War</vt:lpstr>
      <vt:lpstr>Yom Kippur War</vt:lpstr>
      <vt:lpstr>The Peace Process</vt:lpstr>
      <vt:lpstr>Camp David I</vt:lpstr>
      <vt:lpstr>Sadat-Begin Meeting-1977</vt:lpstr>
      <vt:lpstr>Camp David I</vt:lpstr>
      <vt:lpstr>Camp David I</vt:lpstr>
      <vt:lpstr>Camp David I</vt:lpstr>
      <vt:lpstr>Camp David II</vt:lpstr>
      <vt:lpstr>Camp David II</vt:lpstr>
      <vt:lpstr>Camp David II</vt:lpstr>
      <vt:lpstr>Camp David II</vt:lpstr>
      <vt:lpstr>Camp David II</vt:lpstr>
      <vt:lpstr>CONCLUSION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Prof. Khalladin</dc:creator>
  <cp:lastModifiedBy>Kkm02</cp:lastModifiedBy>
  <cp:revision>86</cp:revision>
  <dcterms:created xsi:type="dcterms:W3CDTF">2016-08-25T07:17:33Z</dcterms:created>
  <dcterms:modified xsi:type="dcterms:W3CDTF">2021-01-01T17:47:19Z</dcterms:modified>
</cp:coreProperties>
</file>