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179B3-0FD9-4E24-BA6E-428A4026FA1E}" type="datetimeFigureOut">
              <a:rPr lang="tr-TR" smtClean="0"/>
              <a:t>25.12.2022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8F37-7D1C-4B87-865C-4C01BDA9C0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8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51ED-F6C0-4AF1-A34B-F5E72EAF8A33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0A72-C8C6-498D-9B35-844631ECB88F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AE33-70BC-4243-BD91-FF2CBC8DEBD6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550C-4AC2-43D0-99BC-6318ADC760D9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C33-ACF8-44A4-96EF-CEEFE965C81C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DEA-CA95-4FEF-8B59-17B4117AAC44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3933-EF6A-4A71-B7C4-4A7D2F01E579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6C11-3A98-4E6F-B196-C635B25FB294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4C43-C6F5-4B1F-9640-BBF49CFE33BB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72E-AEDB-4575-956B-4374334E9F0B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2F89-1F1D-427B-AB49-608AC3F71766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CAA9-A002-4085-8528-0D92067E4236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4F8-38E3-4CDB-8A19-C60DD5FD8A7D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E72-B275-4F1D-BA32-E19CB0ACCA71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F650-DE20-47D6-A588-7741193156CF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48C7-9A56-4D5E-A266-38301C70A39B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EC260-96B8-4A2E-8F1B-F601A791E1A3}" type="datetime1">
              <a:rPr lang="en-US" smtClean="0"/>
              <a:t>12/25/2022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Doç. Dr. Murat KÖYLÜ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kara Üniversitesi, Milli Mücadele dönemine ait özel fotoğrafları  yayımladı - Anadolu Ajansı">
            <a:extLst>
              <a:ext uri="{FF2B5EF4-FFF2-40B4-BE49-F238E27FC236}">
                <a16:creationId xmlns:a16="http://schemas.microsoft.com/office/drawing/2014/main" id="{740AC7CB-2800-3268-C4B8-AAE8B714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74" y="340896"/>
            <a:ext cx="3346674" cy="27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D92C392-898E-CA52-9F8A-8E4BF5ED5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Atatürk İlkeleri ve İnkılap Tarihi-4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FC81033-748D-D146-9B57-24DE68077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rgbClr val="FFFF00"/>
                </a:solidFill>
              </a:rPr>
              <a:t>Mondros Mütarekesi Sonrası Milli Mücadelenin Başlaması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B079D3-99F5-EE75-1375-22545CCB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1DCF2E-D446-6326-4047-279DB606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Ankara Üniversitesi, Milli Mücadele dönemine ait özel fotoğrafları  yayımladı - Anadolu Ajansı">
            <a:extLst>
              <a:ext uri="{FF2B5EF4-FFF2-40B4-BE49-F238E27FC236}">
                <a16:creationId xmlns:a16="http://schemas.microsoft.com/office/drawing/2014/main" id="{3B47E1B7-9431-C28A-CF00-C60252B1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52967"/>
            <a:ext cx="3857718" cy="27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rtulusYillari - Millî Eğitim Bakanlığı">
            <a:extLst>
              <a:ext uri="{FF2B5EF4-FFF2-40B4-BE49-F238E27FC236}">
                <a16:creationId xmlns:a16="http://schemas.microsoft.com/office/drawing/2014/main" id="{C73CD408-D637-87C4-4940-D3B23B86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16" y="352967"/>
            <a:ext cx="3481202" cy="27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4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3"/>
            <a:ext cx="8911687" cy="69724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3"/>
                </a:solidFill>
              </a:rPr>
              <a:t>Milli Mücadelenin Başlaması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pic>
        <p:nvPicPr>
          <p:cNvPr id="9218" name="Picture 2" descr="Samsun'a Çıkış | Kerem Aygün Ankara Kolejleri">
            <a:extLst>
              <a:ext uri="{FF2B5EF4-FFF2-40B4-BE49-F238E27FC236}">
                <a16:creationId xmlns:a16="http://schemas.microsoft.com/office/drawing/2014/main" id="{06534543-6FCF-8114-22B3-594F7BB4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88" y="1893980"/>
            <a:ext cx="5149754" cy="33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 9">
            <a:extLst>
              <a:ext uri="{FF2B5EF4-FFF2-40B4-BE49-F238E27FC236}">
                <a16:creationId xmlns:a16="http://schemas.microsoft.com/office/drawing/2014/main" id="{FF09EDA2-5F00-B4D7-A1DD-38DE96EFAF21}"/>
              </a:ext>
            </a:extLst>
          </p:cNvPr>
          <p:cNvGrpSpPr/>
          <p:nvPr/>
        </p:nvGrpSpPr>
        <p:grpSpPr>
          <a:xfrm>
            <a:off x="289314" y="1248522"/>
            <a:ext cx="5547100" cy="5190055"/>
            <a:chOff x="289314" y="1248522"/>
            <a:chExt cx="5547100" cy="5190055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F39DCD3E-CFA0-C4D1-85DA-D3795B32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314" y="1248522"/>
              <a:ext cx="5547100" cy="2963653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498E3780-F876-B85B-AD8E-5A9CF7435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045" y="4212175"/>
              <a:ext cx="5506369" cy="222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76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3"/>
            <a:ext cx="8911687" cy="69724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3"/>
                </a:solidFill>
              </a:rPr>
              <a:t>Milli Mücadelenin Başlaması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94CBC0-8495-280B-8FE3-251D4C91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61" y="910838"/>
            <a:ext cx="5328592" cy="5893374"/>
          </a:xfrm>
          <a:prstGeom prst="rect">
            <a:avLst/>
          </a:prstGeom>
        </p:spPr>
      </p:pic>
      <p:pic>
        <p:nvPicPr>
          <p:cNvPr id="10242" name="Picture 2" descr="Amasya Genelgesi Maddeleri ve Önemi">
            <a:extLst>
              <a:ext uri="{FF2B5EF4-FFF2-40B4-BE49-F238E27FC236}">
                <a16:creationId xmlns:a16="http://schemas.microsoft.com/office/drawing/2014/main" id="{7909DCE5-6694-B612-5AFE-6292B50C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7" y="1547712"/>
            <a:ext cx="60293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4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3"/>
            <a:ext cx="8911687" cy="69724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3"/>
                </a:solidFill>
              </a:rPr>
              <a:t>Milli Mücadelenin Başlaması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07842F75-4AD6-46A3-F65E-C19B5092DCA4}"/>
              </a:ext>
            </a:extLst>
          </p:cNvPr>
          <p:cNvGrpSpPr/>
          <p:nvPr/>
        </p:nvGrpSpPr>
        <p:grpSpPr>
          <a:xfrm>
            <a:off x="531811" y="1604997"/>
            <a:ext cx="5564189" cy="4851459"/>
            <a:chOff x="531811" y="1604997"/>
            <a:chExt cx="5564189" cy="4851459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3A1DD635-033F-899D-B996-6441CFD35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811" y="1604997"/>
              <a:ext cx="5564188" cy="1447486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DBB7FE7-F33E-D4E4-A3F6-D0887BAD1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812" y="3052482"/>
              <a:ext cx="5564188" cy="3403974"/>
            </a:xfrm>
            <a:prstGeom prst="rect">
              <a:avLst/>
            </a:prstGeom>
          </p:spPr>
        </p:pic>
      </p:grpSp>
      <p:pic>
        <p:nvPicPr>
          <p:cNvPr id="11266" name="Picture 2" descr="Tarihi gazete manşetleri 1919 gazete manşetleri birinci bölüm">
            <a:extLst>
              <a:ext uri="{FF2B5EF4-FFF2-40B4-BE49-F238E27FC236}">
                <a16:creationId xmlns:a16="http://schemas.microsoft.com/office/drawing/2014/main" id="{96C141BD-9323-FF1F-EAF5-C77FE552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09" y="970344"/>
            <a:ext cx="4139186" cy="58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1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3"/>
            <a:ext cx="8911687" cy="69724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3"/>
                </a:solidFill>
              </a:rPr>
              <a:t>Milli Mücadelenin Başlaması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C7D83FC6-3083-D759-89E1-343294A8DF87}"/>
              </a:ext>
            </a:extLst>
          </p:cNvPr>
          <p:cNvGrpSpPr/>
          <p:nvPr/>
        </p:nvGrpSpPr>
        <p:grpSpPr>
          <a:xfrm>
            <a:off x="287312" y="1277471"/>
            <a:ext cx="5746877" cy="5120920"/>
            <a:chOff x="287312" y="1277471"/>
            <a:chExt cx="5746877" cy="5120920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8E2E0D4F-7226-4F9E-DCFB-34708236E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312" y="1277471"/>
              <a:ext cx="5746877" cy="3795612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76463D8F-9FE6-B64A-E48C-139421EC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313" y="4948519"/>
              <a:ext cx="5718187" cy="1449872"/>
            </a:xfrm>
            <a:prstGeom prst="rect">
              <a:avLst/>
            </a:prstGeom>
          </p:spPr>
        </p:pic>
      </p:grpSp>
      <p:pic>
        <p:nvPicPr>
          <p:cNvPr id="12292" name="Picture 4" descr="2 adet İstiklal Savaşı Gazetesi ilavesi. Atatürk, Damat Ferid. Sivas  Kongresi | Janus Mezat">
            <a:extLst>
              <a:ext uri="{FF2B5EF4-FFF2-40B4-BE49-F238E27FC236}">
                <a16:creationId xmlns:a16="http://schemas.microsoft.com/office/drawing/2014/main" id="{B303408E-AF7E-64AF-BD0A-AEA1ABE7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7471"/>
            <a:ext cx="5994520" cy="40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2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3"/>
            <a:ext cx="8911687" cy="69724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3"/>
                </a:solidFill>
              </a:rPr>
              <a:t>Milli Mücadelenin Başlaması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8907BFF4-D57C-2F04-36A1-EFB385CA41C6}"/>
              </a:ext>
            </a:extLst>
          </p:cNvPr>
          <p:cNvGrpSpPr/>
          <p:nvPr/>
        </p:nvGrpSpPr>
        <p:grpSpPr>
          <a:xfrm>
            <a:off x="299555" y="1270388"/>
            <a:ext cx="6060904" cy="4011767"/>
            <a:chOff x="299555" y="1270388"/>
            <a:chExt cx="6060904" cy="4011767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4EFF6B28-21D2-F432-3329-331FBDFE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556" y="1270388"/>
              <a:ext cx="6060903" cy="1864893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BA574132-40AA-CEF7-DAEA-55246325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555" y="3135281"/>
              <a:ext cx="6060902" cy="2146874"/>
            </a:xfrm>
            <a:prstGeom prst="rect">
              <a:avLst/>
            </a:prstGeom>
          </p:spPr>
        </p:pic>
      </p:grpSp>
      <p:pic>
        <p:nvPicPr>
          <p:cNvPr id="15" name="Resim 14">
            <a:extLst>
              <a:ext uri="{FF2B5EF4-FFF2-40B4-BE49-F238E27FC236}">
                <a16:creationId xmlns:a16="http://schemas.microsoft.com/office/drawing/2014/main" id="{6174248E-1CD6-8C27-F12C-83BD54688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532" y="1270388"/>
            <a:ext cx="5382327" cy="397142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CB388910-132C-1162-F3EA-266498F56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444" y="5282155"/>
            <a:ext cx="4885112" cy="14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9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2"/>
            <a:ext cx="8911687" cy="814725"/>
          </a:xfrm>
        </p:spPr>
        <p:txBody>
          <a:bodyPr/>
          <a:lstStyle/>
          <a:p>
            <a:r>
              <a:rPr lang="tr-TR" b="1" dirty="0">
                <a:solidFill>
                  <a:schemeClr val="accent3"/>
                </a:solidFill>
              </a:rPr>
              <a:t>Mondros Mütarekesi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814CB9D-A40F-A311-FC41-1865AFB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301925"/>
            <a:ext cx="7254035" cy="4899895"/>
          </a:xfrm>
          <a:prstGeom prst="rect">
            <a:avLst/>
          </a:prstGeom>
        </p:spPr>
      </p:pic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pic>
        <p:nvPicPr>
          <p:cNvPr id="2052" name="Picture 4" descr="Limni Adasının Zaptı – Osmanli Hollanda Genclik Platformu">
            <a:extLst>
              <a:ext uri="{FF2B5EF4-FFF2-40B4-BE49-F238E27FC236}">
                <a16:creationId xmlns:a16="http://schemas.microsoft.com/office/drawing/2014/main" id="{87CD4488-DA66-2206-62D0-63DF0438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47" y="1301925"/>
            <a:ext cx="4339340" cy="23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ndros Ateşkes Antlaşması">
            <a:extLst>
              <a:ext uri="{FF2B5EF4-FFF2-40B4-BE49-F238E27FC236}">
                <a16:creationId xmlns:a16="http://schemas.microsoft.com/office/drawing/2014/main" id="{A6A7962C-ABD9-164C-FDB8-34484718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47" y="3642146"/>
            <a:ext cx="3836895" cy="28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9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2"/>
            <a:ext cx="8911687" cy="814725"/>
          </a:xfrm>
        </p:spPr>
        <p:txBody>
          <a:bodyPr/>
          <a:lstStyle/>
          <a:p>
            <a:r>
              <a:rPr lang="tr-TR" b="1" dirty="0">
                <a:solidFill>
                  <a:schemeClr val="accent3"/>
                </a:solidFill>
              </a:rPr>
              <a:t>Mondros Mütarekesi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B9C2CF-07AC-2D23-3F59-C242BC976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46" y="1682563"/>
            <a:ext cx="7591425" cy="451485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4005E60-8344-D962-CF1C-8ECF9C340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101" y="1682564"/>
            <a:ext cx="328041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2"/>
            <a:ext cx="8911687" cy="814725"/>
          </a:xfrm>
        </p:spPr>
        <p:txBody>
          <a:bodyPr/>
          <a:lstStyle/>
          <a:p>
            <a:r>
              <a:rPr lang="tr-TR" b="1" dirty="0">
                <a:solidFill>
                  <a:schemeClr val="accent3"/>
                </a:solidFill>
              </a:rPr>
              <a:t>Mondros Mütarekesi İçeriği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950231D-D6F5-8A60-3A6E-5D860C2F2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370586"/>
            <a:ext cx="7419975" cy="4810125"/>
          </a:xfrm>
          <a:prstGeom prst="rect">
            <a:avLst/>
          </a:prstGeom>
        </p:spPr>
      </p:pic>
      <p:pic>
        <p:nvPicPr>
          <p:cNvPr id="3074" name="Picture 2" descr="Antlaşmalar - Mondros Mütarekesi (Mondros Ateşkes Antlaşması)">
            <a:extLst>
              <a:ext uri="{FF2B5EF4-FFF2-40B4-BE49-F238E27FC236}">
                <a16:creationId xmlns:a16="http://schemas.microsoft.com/office/drawing/2014/main" id="{4F37C843-9A43-3330-B6A2-24B25BB0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24" y="1163379"/>
            <a:ext cx="3790714" cy="51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7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2"/>
            <a:ext cx="8911687" cy="814725"/>
          </a:xfrm>
        </p:spPr>
        <p:txBody>
          <a:bodyPr/>
          <a:lstStyle/>
          <a:p>
            <a:r>
              <a:rPr lang="tr-TR" b="1" dirty="0">
                <a:solidFill>
                  <a:schemeClr val="accent3"/>
                </a:solidFill>
              </a:rPr>
              <a:t>Mondros Mütarekesi İçeriği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8616CF7-DC68-FF4A-1F7B-F37ED65C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10" y="1378715"/>
            <a:ext cx="7515225" cy="5019675"/>
          </a:xfrm>
          <a:prstGeom prst="rect">
            <a:avLst/>
          </a:prstGeom>
        </p:spPr>
      </p:pic>
      <p:pic>
        <p:nvPicPr>
          <p:cNvPr id="4098" name="Picture 2" descr="Mondros ateşkes antlaşmasının önemi ve sonuçları - Sosyal Bilgiler">
            <a:extLst>
              <a:ext uri="{FF2B5EF4-FFF2-40B4-BE49-F238E27FC236}">
                <a16:creationId xmlns:a16="http://schemas.microsoft.com/office/drawing/2014/main" id="{150D9562-36D5-03B7-70C0-18D2A090D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04" y="1378715"/>
            <a:ext cx="4368716" cy="33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üslümanlar ile Ermeniler Arasındaki Çatışma - 1890 Yılı - Erzurum - TRT  Avaz - YouTube">
            <a:extLst>
              <a:ext uri="{FF2B5EF4-FFF2-40B4-BE49-F238E27FC236}">
                <a16:creationId xmlns:a16="http://schemas.microsoft.com/office/drawing/2014/main" id="{C1A8E9A1-D34E-61BB-5C40-5147B142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95" y="929746"/>
            <a:ext cx="4908176" cy="27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RZURUM'DA ERMENİ MEZALİMİNE KADAR RUS İŞGALİ – ERZURUM SEVDASI DERGİSİ">
            <a:extLst>
              <a:ext uri="{FF2B5EF4-FFF2-40B4-BE49-F238E27FC236}">
                <a16:creationId xmlns:a16="http://schemas.microsoft.com/office/drawing/2014/main" id="{2327F1DC-992A-A6EA-907D-0E560DC3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18" y="3700769"/>
            <a:ext cx="5643282" cy="31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2"/>
            <a:ext cx="8911687" cy="814725"/>
          </a:xfrm>
        </p:spPr>
        <p:txBody>
          <a:bodyPr/>
          <a:lstStyle/>
          <a:p>
            <a:r>
              <a:rPr lang="tr-TR" b="1" dirty="0">
                <a:solidFill>
                  <a:schemeClr val="accent3"/>
                </a:solidFill>
              </a:rPr>
              <a:t>Mondros Mütarekesi İçeriği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875AAE32-1818-9457-54DC-7156DF267BE0}"/>
              </a:ext>
            </a:extLst>
          </p:cNvPr>
          <p:cNvGrpSpPr/>
          <p:nvPr/>
        </p:nvGrpSpPr>
        <p:grpSpPr>
          <a:xfrm>
            <a:off x="281184" y="1779582"/>
            <a:ext cx="7381875" cy="3448050"/>
            <a:chOff x="281184" y="1779582"/>
            <a:chExt cx="7381875" cy="3448050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45EB728C-9E9B-49AF-1EF6-54B394AD1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709" y="1779582"/>
              <a:ext cx="7372350" cy="2543175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BD1CF43D-1068-5651-9738-7464E993D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184" y="4322757"/>
              <a:ext cx="73818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34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2"/>
            <a:ext cx="8911687" cy="814725"/>
          </a:xfrm>
        </p:spPr>
        <p:txBody>
          <a:bodyPr/>
          <a:lstStyle/>
          <a:p>
            <a:r>
              <a:rPr lang="tr-TR" b="1" dirty="0">
                <a:solidFill>
                  <a:schemeClr val="accent3"/>
                </a:solidFill>
              </a:rPr>
              <a:t>Mondros Mütarekesi Sonrası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B6425817-052E-4F8C-452E-C904CD5718B0}"/>
              </a:ext>
            </a:extLst>
          </p:cNvPr>
          <p:cNvGrpSpPr/>
          <p:nvPr/>
        </p:nvGrpSpPr>
        <p:grpSpPr>
          <a:xfrm>
            <a:off x="136431" y="1341165"/>
            <a:ext cx="6318157" cy="4934803"/>
            <a:chOff x="136431" y="1152907"/>
            <a:chExt cx="6318157" cy="4934803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AA8323F6-4951-99FE-076C-0CC50FB9F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431" y="1152907"/>
              <a:ext cx="6318157" cy="1553112"/>
            </a:xfrm>
            <a:prstGeom prst="rect">
              <a:avLst/>
            </a:prstGeom>
          </p:spPr>
        </p:pic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C19D6E10-E81A-2143-B64F-FD745D39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31" y="2713148"/>
              <a:ext cx="6318157" cy="3374562"/>
            </a:xfrm>
            <a:prstGeom prst="rect">
              <a:avLst/>
            </a:prstGeom>
          </p:spPr>
        </p:pic>
      </p:grpSp>
      <p:pic>
        <p:nvPicPr>
          <p:cNvPr id="15" name="Resim 14">
            <a:extLst>
              <a:ext uri="{FF2B5EF4-FFF2-40B4-BE49-F238E27FC236}">
                <a16:creationId xmlns:a16="http://schemas.microsoft.com/office/drawing/2014/main" id="{1C1D8FE7-7932-8D87-1149-6F8A44CCF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9" y="4679865"/>
            <a:ext cx="5737412" cy="1590423"/>
          </a:xfrm>
          <a:prstGeom prst="rect">
            <a:avLst/>
          </a:prstGeom>
        </p:spPr>
      </p:pic>
      <p:pic>
        <p:nvPicPr>
          <p:cNvPr id="6146" name="Picture 2" descr="1919 Paris Barış Konferansı - Atatürk Ansiklopedisi">
            <a:extLst>
              <a:ext uri="{FF2B5EF4-FFF2-40B4-BE49-F238E27FC236}">
                <a16:creationId xmlns:a16="http://schemas.microsoft.com/office/drawing/2014/main" id="{07066272-98D2-6449-2BF2-CB2C6DEC4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77" y="995272"/>
            <a:ext cx="4782111" cy="359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5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2"/>
            <a:ext cx="8911687" cy="104686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3"/>
                </a:solidFill>
              </a:rPr>
              <a:t>Türk Milletinin Mütareke ve İşgallere Tepkisi:</a:t>
            </a:r>
            <a:br>
              <a:rPr lang="tr-TR" b="1" dirty="0">
                <a:solidFill>
                  <a:schemeClr val="accent3"/>
                </a:solidFill>
              </a:rPr>
            </a:br>
            <a:r>
              <a:rPr lang="tr-TR" b="1" dirty="0">
                <a:solidFill>
                  <a:schemeClr val="accent3"/>
                </a:solidFill>
              </a:rPr>
              <a:t>Milli Teşkilatlanma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BFC40B2-6ECB-7551-A575-EF5B9E3B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88" y="1412172"/>
            <a:ext cx="5735212" cy="4959093"/>
          </a:xfrm>
          <a:prstGeom prst="rect">
            <a:avLst/>
          </a:prstGeom>
        </p:spPr>
      </p:pic>
      <p:pic>
        <p:nvPicPr>
          <p:cNvPr id="7170" name="Picture 2" descr="VİLAYÂT-I ŞARKIYE MÜDAFAA-I HUKU-I MİLLİYE CEMİYETİ - BİLGİPEDİA">
            <a:extLst>
              <a:ext uri="{FF2B5EF4-FFF2-40B4-BE49-F238E27FC236}">
                <a16:creationId xmlns:a16="http://schemas.microsoft.com/office/drawing/2014/main" id="{A872A84A-53AC-1CFE-691B-F205BB75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88" y="1790906"/>
            <a:ext cx="5939118" cy="35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2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362F9F-4A69-57C8-6BE2-38469B47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089" y="338183"/>
            <a:ext cx="8911687" cy="69724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3"/>
                </a:solidFill>
              </a:rPr>
              <a:t>Milli Varlığa Düşman Faaliyetler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9CAED4-A6D8-5BAC-B42C-92C52F70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Alt Bilgi Yer Tutucusu 3">
            <a:extLst>
              <a:ext uri="{FF2B5EF4-FFF2-40B4-BE49-F238E27FC236}">
                <a16:creationId xmlns:a16="http://schemas.microsoft.com/office/drawing/2014/main" id="{D910FB70-F6CC-6FAE-6762-3465FE1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2" y="6398390"/>
            <a:ext cx="3445072" cy="242855"/>
          </a:xfrm>
        </p:spPr>
        <p:txBody>
          <a:bodyPr/>
          <a:lstStyle/>
          <a:p>
            <a:r>
              <a:rPr lang="en-US" sz="1600" b="1" dirty="0" err="1">
                <a:solidFill>
                  <a:schemeClr val="accent3"/>
                </a:solidFill>
              </a:rPr>
              <a:t>Doç</a:t>
            </a:r>
            <a:r>
              <a:rPr lang="en-US" sz="1600" b="1" dirty="0">
                <a:solidFill>
                  <a:schemeClr val="accent3"/>
                </a:solidFill>
              </a:rPr>
              <a:t>. Dr. Murat KÖYLÜ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053D962-DD30-ECAE-3F5F-336F3CCE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035425"/>
            <a:ext cx="5776296" cy="5362965"/>
          </a:xfrm>
          <a:prstGeom prst="rect">
            <a:avLst/>
          </a:prstGeom>
        </p:spPr>
      </p:pic>
      <p:pic>
        <p:nvPicPr>
          <p:cNvPr id="8194" name="Picture 2" descr="Mavri Mira Cemiyeti - Tarihsel Bilgi">
            <a:extLst>
              <a:ext uri="{FF2B5EF4-FFF2-40B4-BE49-F238E27FC236}">
                <a16:creationId xmlns:a16="http://schemas.microsoft.com/office/drawing/2014/main" id="{CD033FFD-7373-B042-3F21-9D1DFB6E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15" y="970344"/>
            <a:ext cx="4613861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ORDOS - DÜŞMAN YAPILANMALAR - BİLGİPEDİA">
            <a:extLst>
              <a:ext uri="{FF2B5EF4-FFF2-40B4-BE49-F238E27FC236}">
                <a16:creationId xmlns:a16="http://schemas.microsoft.com/office/drawing/2014/main" id="{6187ADD9-990A-FBB2-A32E-7B60A1A8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10" y="4254875"/>
            <a:ext cx="5000299" cy="25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17233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</TotalTime>
  <Words>154</Words>
  <Application>Microsoft Office PowerPoint</Application>
  <PresentationFormat>Geniş ekran</PresentationFormat>
  <Paragraphs>43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Duman</vt:lpstr>
      <vt:lpstr>Atatürk İlkeleri ve İnkılap Tarihi-4</vt:lpstr>
      <vt:lpstr>Mondros Mütarekesi</vt:lpstr>
      <vt:lpstr>Mondros Mütarekesi</vt:lpstr>
      <vt:lpstr>Mondros Mütarekesi İçeriği</vt:lpstr>
      <vt:lpstr>Mondros Mütarekesi İçeriği</vt:lpstr>
      <vt:lpstr>Mondros Mütarekesi İçeriği</vt:lpstr>
      <vt:lpstr>Mondros Mütarekesi Sonrası</vt:lpstr>
      <vt:lpstr>Türk Milletinin Mütareke ve İşgallere Tepkisi: Milli Teşkilatlanma</vt:lpstr>
      <vt:lpstr>Milli Varlığa Düşman Faaliyetler</vt:lpstr>
      <vt:lpstr>Milli Mücadelenin Başlaması</vt:lpstr>
      <vt:lpstr>Milli Mücadelenin Başlaması</vt:lpstr>
      <vt:lpstr>Milli Mücadelenin Başlaması</vt:lpstr>
      <vt:lpstr>Milli Mücadelenin Başlaması</vt:lpstr>
      <vt:lpstr>Milli Mücadelenin Başlaması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İlkeleri ve İnkılap Tarihi</dc:title>
  <dc:creator>Murat KÖYLÜ</dc:creator>
  <cp:lastModifiedBy>Murat KÖYLÜ</cp:lastModifiedBy>
  <cp:revision>18</cp:revision>
  <dcterms:created xsi:type="dcterms:W3CDTF">2022-12-25T15:27:38Z</dcterms:created>
  <dcterms:modified xsi:type="dcterms:W3CDTF">2022-12-25T19:15:17Z</dcterms:modified>
</cp:coreProperties>
</file>