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23"/>
  </p:notesMasterIdLst>
  <p:sldIdLst>
    <p:sldId id="256" r:id="rId2"/>
    <p:sldId id="290" r:id="rId3"/>
    <p:sldId id="291" r:id="rId4"/>
    <p:sldId id="292" r:id="rId5"/>
    <p:sldId id="293" r:id="rId6"/>
    <p:sldId id="294" r:id="rId7"/>
    <p:sldId id="295" r:id="rId8"/>
    <p:sldId id="297" r:id="rId9"/>
    <p:sldId id="296"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280"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00454-7546-CC47-88FF-2D9E548A4002}" type="datetimeFigureOut">
              <a:rPr lang="en-US" smtClean="0"/>
              <a:t>04/03/19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BF1717-814F-004B-A106-7CBD18212AC2}" type="slidenum">
              <a:rPr lang="tr-TR" smtClean="0"/>
              <a:t>‹#›</a:t>
            </a:fld>
            <a:endParaRPr lang="tr-TR"/>
          </a:p>
        </p:txBody>
      </p:sp>
    </p:spTree>
    <p:extLst>
      <p:ext uri="{BB962C8B-B14F-4D97-AF65-F5344CB8AC3E}">
        <p14:creationId xmlns:p14="http://schemas.microsoft.com/office/powerpoint/2010/main" val="34961074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6C5678-EE20-4FA5-88E2-6E0BD67A2E26}" type="datetime1">
              <a:rPr lang="en-US" smtClean="0"/>
              <a:t>04/03/19</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tr-TR" smtClean="0"/>
              <a:t>Asıl başlık stili için tıklatın</a:t>
            </a:r>
            <a:endParaRPr/>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tr-TR" smtClean="0"/>
              <a:t>Asıl başlık stili için tıklatın</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18BBB94-68E6-4675-A946-F1C5994EDBD7}" type="datetime1">
              <a:rPr lang="en-US" smtClean="0"/>
              <a:t>04/03/19</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tr-TR" smtClean="0"/>
              <a:t>Asıl başlık stili için tıklatın</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C3B8377-21E3-4835-B75D-4E2847E2750F}" type="datetime1">
              <a:rPr lang="en-US" smtClean="0"/>
              <a:t>04/03/19</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tr-TR" smtClean="0"/>
              <a:t>Asıl başlık stili için tıklatın</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0C4986D-6BE9-4264-908F-02DB36FD8D6C}" type="datetime1">
              <a:rPr lang="en-US" smtClean="0"/>
              <a:t>04/03/19</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5" name="Date Placeholder 4"/>
          <p:cNvSpPr>
            <a:spLocks noGrp="1"/>
          </p:cNvSpPr>
          <p:nvPr>
            <p:ph type="dt" sz="half" idx="10"/>
          </p:nvPr>
        </p:nvSpPr>
        <p:spPr/>
        <p:txBody>
          <a:bodyPr/>
          <a:lstStyle/>
          <a:p>
            <a:fld id="{B0C4986D-6BE9-4264-908F-02DB36FD8D6C}" type="datetime1">
              <a:rPr lang="en-US" smtClean="0"/>
              <a:t>04/03/19</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tr-TR" smtClean="0"/>
              <a:t>Asıl başlık stili için tıklatın</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tr-TR" smtClean="0"/>
              <a:t>Resim eklemek için simgeyi tıklatın</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tr-TR" smtClean="0"/>
              <a:t>Asıl başlık stili için tıklatın</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0C4986D-6BE9-4264-908F-02DB36FD8D6C}" type="datetime1">
              <a:rPr lang="en-US" smtClean="0"/>
              <a:t>04/03/19</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tr-TR" smtClean="0"/>
              <a:t>Asıl başlık stili için tıklatın</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Date Placeholder 3"/>
          <p:cNvSpPr>
            <a:spLocks noGrp="1"/>
          </p:cNvSpPr>
          <p:nvPr>
            <p:ph type="dt" sz="half" idx="10"/>
          </p:nvPr>
        </p:nvSpPr>
        <p:spPr/>
        <p:txBody>
          <a:bodyPr/>
          <a:lstStyle/>
          <a:p>
            <a:fld id="{EA051B39-B140-43FE-96DB-472A2B59CE7C}" type="datetime1">
              <a:rPr lang="en-US" smtClean="0"/>
              <a:t>04/03/19</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tr-TR" smtClean="0"/>
              <a:t>Asıl başlık stili için tıklatın</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Date Placeholder 3"/>
          <p:cNvSpPr>
            <a:spLocks noGrp="1"/>
          </p:cNvSpPr>
          <p:nvPr>
            <p:ph type="dt" sz="half" idx="10"/>
          </p:nvPr>
        </p:nvSpPr>
        <p:spPr/>
        <p:txBody>
          <a:bodyPr/>
          <a:lstStyle/>
          <a:p>
            <a:fld id="{DA600BB2-27C5-458B-ABCE-839C88CF47CE}" type="datetime1">
              <a:rPr lang="en-US" smtClean="0"/>
              <a:t>04/03/19</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tr-TR" smtClean="0"/>
              <a:t>Asıl başlık stili için tıklatın</a:t>
            </a:r>
            <a:endParaRPr/>
          </a:p>
        </p:txBody>
      </p:sp>
      <p:sp>
        <p:nvSpPr>
          <p:cNvPr id="3" name="Content Placeholder 2"/>
          <p:cNvSpPr>
            <a:spLocks noGrp="1"/>
          </p:cNvSpPr>
          <p:nvPr>
            <p:ph idx="1"/>
          </p:nvPr>
        </p:nvSpPr>
        <p:spPr/>
        <p:txBody>
          <a:bodyPr/>
          <a:lstStyle>
            <a:lvl5pP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Date Placeholder 3"/>
          <p:cNvSpPr>
            <a:spLocks noGrp="1"/>
          </p:cNvSpPr>
          <p:nvPr>
            <p:ph type="dt" sz="half" idx="10"/>
          </p:nvPr>
        </p:nvSpPr>
        <p:spPr/>
        <p:txBody>
          <a:bodyPr/>
          <a:lstStyle/>
          <a:p>
            <a:fld id="{B11D738E-8962-435F-8C43-147B8DD7E819}" type="datetime1">
              <a:rPr lang="en-US" smtClean="0"/>
              <a:t>04/03/19</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B0C4986D-6BE9-4264-908F-02DB36FD8D6C}" type="datetime1">
              <a:rPr lang="en-US" smtClean="0"/>
              <a:t>04/03/19</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tr-TR" smtClean="0"/>
              <a:t>Resim eklemek için simgeyi tıklatın</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9" name="TextBox 18"/>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tr-TR" smtClean="0"/>
              <a:t>Asıl başlık stili için tıklatın</a:t>
            </a:r>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tr-TR" smtClean="0"/>
              <a:t>Asıl başlık stili için tıklatın</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tr-TR" smtClean="0"/>
              <a:t>Asıl metin stillerini düzenlemek için tıklatın</a:t>
            </a:r>
          </a:p>
        </p:txBody>
      </p:sp>
      <p:sp>
        <p:nvSpPr>
          <p:cNvPr id="4" name="Date Placeholder 3"/>
          <p:cNvSpPr>
            <a:spLocks noGrp="1"/>
          </p:cNvSpPr>
          <p:nvPr>
            <p:ph type="dt" sz="half" idx="10"/>
          </p:nvPr>
        </p:nvSpPr>
        <p:spPr/>
        <p:txBody>
          <a:bodyPr/>
          <a:lstStyle/>
          <a:p>
            <a:fld id="{09CAEA93-55E7-4DA9-90C2-089A26EEFEC4}" type="datetime1">
              <a:rPr lang="en-US" smtClean="0"/>
              <a:t>04/03/19</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tr-TR" smtClean="0"/>
              <a:t>Resim eklemek için simgeyi tıklatın</a:t>
            </a:r>
            <a:endParaRPr/>
          </a:p>
        </p:txBody>
      </p:sp>
      <p:sp>
        <p:nvSpPr>
          <p:cNvPr id="4" name="Date Placeholder 3"/>
          <p:cNvSpPr>
            <a:spLocks noGrp="1"/>
          </p:cNvSpPr>
          <p:nvPr>
            <p:ph type="dt" sz="half" idx="10"/>
          </p:nvPr>
        </p:nvSpPr>
        <p:spPr/>
        <p:txBody>
          <a:bodyPr/>
          <a:lstStyle/>
          <a:p>
            <a:fld id="{B0C4986D-6BE9-4264-908F-02DB36FD8D6C}" type="datetime1">
              <a:rPr lang="en-US" smtClean="0"/>
              <a:t>04/03/19</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tr-TR" smtClean="0"/>
              <a:t>Asıl başlık stili için tıklatın</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tr-TR" smtClean="0"/>
              <a:t>Asıl başlık stili için tıklatın</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5" name="Date Placeholder 4"/>
          <p:cNvSpPr>
            <a:spLocks noGrp="1"/>
          </p:cNvSpPr>
          <p:nvPr>
            <p:ph type="dt" sz="half" idx="10"/>
          </p:nvPr>
        </p:nvSpPr>
        <p:spPr/>
        <p:txBody>
          <a:bodyPr/>
          <a:lstStyle/>
          <a:p>
            <a:fld id="{E34CF3C7-6809-4F39-BD67-A75817BDDE0A}" type="datetime1">
              <a:rPr lang="en-US" smtClean="0"/>
              <a:t>04/03/19</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tr-TR" smtClean="0"/>
              <a:t>Asıl başlık stili için tıklatın</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7" name="Date Placeholder 6"/>
          <p:cNvSpPr>
            <a:spLocks noGrp="1"/>
          </p:cNvSpPr>
          <p:nvPr>
            <p:ph type="dt" sz="half" idx="10"/>
          </p:nvPr>
        </p:nvSpPr>
        <p:spPr/>
        <p:txBody>
          <a:bodyPr/>
          <a:lstStyle/>
          <a:p>
            <a:fld id="{F7EAEB24-CE78-465C-A726-91D0868FA48F}" type="datetime1">
              <a:rPr lang="en-US" smtClean="0"/>
              <a:t>04/03/19</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tr-TR" smtClean="0"/>
              <a:t>Asıl başlık stili için tıklatın</a:t>
            </a:r>
            <a:endParaRPr/>
          </a:p>
        </p:txBody>
      </p:sp>
      <p:sp>
        <p:nvSpPr>
          <p:cNvPr id="3" name="Date Placeholder 2"/>
          <p:cNvSpPr>
            <a:spLocks noGrp="1"/>
          </p:cNvSpPr>
          <p:nvPr>
            <p:ph type="dt" sz="half" idx="10"/>
          </p:nvPr>
        </p:nvSpPr>
        <p:spPr/>
        <p:txBody>
          <a:bodyPr/>
          <a:lstStyle/>
          <a:p>
            <a:fld id="{40BAADF0-1749-4E8B-9691-B44A5F8C0895}" type="datetime1">
              <a:rPr lang="en-US" smtClean="0"/>
              <a:t>04/03/19</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04/03/19</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B0C4986D-6BE9-4264-908F-02DB36FD8D6C}" type="datetime1">
              <a:rPr lang="en-US" smtClean="0"/>
              <a:t>04/03/19</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en-US" smtClean="0"/>
              <a:t>Footer Text</a:t>
            </a: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BA9B540C-44DA-4F69-89C9-7C84606640D3}" type="slidenum">
              <a:rPr lang="en-US" smtClean="0"/>
              <a:pPr/>
              <a:t>‹#›</a:t>
            </a:fld>
            <a:endParaRPr lang="en-US" dirty="0"/>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tr-TR" smtClean="0"/>
              <a:t>Asıl başlık stili için tıklatın</a:t>
            </a:r>
            <a:endParaRPr/>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hf sldNum="0" hdr="0" ft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sz="6500" dirty="0" smtClean="0">
                <a:solidFill>
                  <a:srgbClr val="3366FF"/>
                </a:solidFill>
              </a:rPr>
              <a:t>E-Ticaret </a:t>
            </a:r>
            <a:endParaRPr lang="tr-TR" sz="6500" dirty="0">
              <a:solidFill>
                <a:srgbClr val="3366FF"/>
              </a:solidFill>
            </a:endParaRPr>
          </a:p>
        </p:txBody>
      </p:sp>
      <p:sp>
        <p:nvSpPr>
          <p:cNvPr id="3" name="Subtitle 2"/>
          <p:cNvSpPr>
            <a:spLocks noGrp="1"/>
          </p:cNvSpPr>
          <p:nvPr>
            <p:ph type="subTitle" idx="1"/>
          </p:nvPr>
        </p:nvSpPr>
        <p:spPr>
          <a:xfrm>
            <a:off x="1371600" y="4656666"/>
            <a:ext cx="6276622" cy="982133"/>
          </a:xfrm>
        </p:spPr>
        <p:txBody>
          <a:bodyPr>
            <a:normAutofit/>
          </a:bodyPr>
          <a:lstStyle/>
          <a:p>
            <a:r>
              <a:rPr lang="tr-TR" sz="2500" dirty="0" smtClean="0">
                <a:solidFill>
                  <a:schemeClr val="tx1"/>
                </a:solidFill>
              </a:rPr>
              <a:t>TİC 104</a:t>
            </a:r>
          </a:p>
          <a:p>
            <a:r>
              <a:rPr lang="tr-TR" sz="2500" dirty="0" smtClean="0">
                <a:solidFill>
                  <a:schemeClr val="tx1"/>
                </a:solidFill>
              </a:rPr>
              <a:t>ÖĞR. GÖR. DUYGU GÜR</a:t>
            </a:r>
            <a:endParaRPr lang="tr-TR" sz="2500" dirty="0">
              <a:solidFill>
                <a:schemeClr val="tx1"/>
              </a:solidFill>
            </a:endParaRPr>
          </a:p>
        </p:txBody>
      </p:sp>
      <p:sp>
        <p:nvSpPr>
          <p:cNvPr id="4" name="Subtitle 2"/>
          <p:cNvSpPr txBox="1">
            <a:spLocks/>
          </p:cNvSpPr>
          <p:nvPr/>
        </p:nvSpPr>
        <p:spPr>
          <a:xfrm>
            <a:off x="1371600" y="2577624"/>
            <a:ext cx="6276622" cy="982133"/>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defTabSz="914400" rtl="0" eaLnBrk="1" latinLnBrk="0" hangingPunct="1">
              <a:spcBef>
                <a:spcPts val="600"/>
              </a:spcBef>
              <a:buClr>
                <a:schemeClr val="tx1">
                  <a:lumMod val="75000"/>
                  <a:lumOff val="25000"/>
                </a:schemeClr>
              </a:buClr>
              <a:buSzPct val="90000"/>
              <a:buFont typeface="Wingdings" pitchFamily="2"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ts val="600"/>
              </a:spcBef>
              <a:buClr>
                <a:schemeClr val="bg1">
                  <a:lumMod val="65000"/>
                </a:schemeClr>
              </a:buClr>
              <a:buSzPct val="90000"/>
              <a:buFont typeface="Wingdings" pitchFamily="2"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ts val="600"/>
              </a:spcBef>
              <a:buClr>
                <a:schemeClr val="tx1">
                  <a:lumMod val="75000"/>
                  <a:lumOff val="25000"/>
                </a:schemeClr>
              </a:buClr>
              <a:buSzPct val="90000"/>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ts val="600"/>
              </a:spcBef>
              <a:buClr>
                <a:schemeClr val="bg1">
                  <a:lumMod val="65000"/>
                </a:schemeClr>
              </a:buClr>
              <a:buSzPct val="90000"/>
              <a:buFont typeface="Wingdings" pitchFamily="2" charset="2"/>
              <a:buNone/>
              <a:defRPr sz="1800" kern="1200">
                <a:solidFill>
                  <a:schemeClr val="tx1">
                    <a:tint val="75000"/>
                  </a:schemeClr>
                </a:solidFill>
                <a:latin typeface="+mn-lt"/>
                <a:ea typeface="+mn-ea"/>
                <a:cs typeface="+mn-cs"/>
              </a:defRPr>
            </a:lvl5pPr>
            <a:lvl6pPr marL="22860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9pPr>
          </a:lstStyle>
          <a:p>
            <a:pPr algn="ctr"/>
            <a:r>
              <a:rPr lang="tr-TR" sz="4000" b="1" dirty="0" smtClean="0">
                <a:solidFill>
                  <a:schemeClr val="accent3"/>
                </a:solidFill>
              </a:rPr>
              <a:t>E-ticarette Evreler,</a:t>
            </a:r>
          </a:p>
          <a:p>
            <a:pPr algn="ctr"/>
            <a:r>
              <a:rPr lang="tr-TR" sz="4000" b="1" dirty="0" smtClean="0">
                <a:solidFill>
                  <a:schemeClr val="accent3"/>
                </a:solidFill>
              </a:rPr>
              <a:t>Efsaneler ve Gerçekler</a:t>
            </a:r>
          </a:p>
        </p:txBody>
      </p:sp>
    </p:spTree>
    <p:extLst>
      <p:ext uri="{BB962C8B-B14F-4D97-AF65-F5344CB8AC3E}">
        <p14:creationId xmlns:p14="http://schemas.microsoft.com/office/powerpoint/2010/main" val="253491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281" y="894834"/>
            <a:ext cx="8630119" cy="5078314"/>
          </a:xfrm>
          <a:prstGeom prst="rect">
            <a:avLst/>
          </a:prstGeom>
        </p:spPr>
        <p:txBody>
          <a:bodyPr wrap="square">
            <a:spAutoFit/>
          </a:bodyPr>
          <a:lstStyle/>
          <a:p>
            <a:pPr marL="457200" indent="-457200">
              <a:buFont typeface="+mj-lt"/>
              <a:buAutoNum type="arabicPeriod" startAt="2"/>
            </a:pPr>
            <a:r>
              <a:rPr lang="tr-TR" sz="2000" b="1" dirty="0">
                <a:solidFill>
                  <a:schemeClr val="accent1">
                    <a:lumMod val="50000"/>
                  </a:schemeClr>
                </a:solidFill>
              </a:rPr>
              <a:t>Erişilebilir </a:t>
            </a:r>
            <a:r>
              <a:rPr lang="tr-TR" sz="2000" b="1" dirty="0" smtClean="0">
                <a:solidFill>
                  <a:schemeClr val="accent1">
                    <a:lumMod val="50000"/>
                  </a:schemeClr>
                </a:solidFill>
              </a:rPr>
              <a:t>olmak</a:t>
            </a:r>
          </a:p>
          <a:p>
            <a:pPr marL="457200" indent="-457200">
              <a:buFont typeface="Arial"/>
              <a:buChar char="•"/>
            </a:pPr>
            <a:r>
              <a:rPr lang="tr-TR" u="sng" dirty="0" smtClean="0">
                <a:solidFill>
                  <a:schemeClr val="accent1">
                    <a:lumMod val="50000"/>
                  </a:schemeClr>
                </a:solidFill>
              </a:rPr>
              <a:t>Web sitesine sahip olmak, internet kullanıcılarının bu siteyi ziyaret edeceği</a:t>
            </a:r>
          </a:p>
          <a:p>
            <a:r>
              <a:rPr lang="tr-TR" u="sng" dirty="0" smtClean="0">
                <a:solidFill>
                  <a:schemeClr val="accent1">
                    <a:lumMod val="50000"/>
                  </a:schemeClr>
                </a:solidFill>
              </a:rPr>
              <a:t> anlamına gelmez. </a:t>
            </a:r>
          </a:p>
          <a:p>
            <a:pPr marL="285750" indent="-285750">
              <a:buFont typeface="Arial"/>
              <a:buChar char="•"/>
            </a:pPr>
            <a:r>
              <a:rPr lang="tr-TR" dirty="0" smtClean="0">
                <a:solidFill>
                  <a:schemeClr val="accent1">
                    <a:lumMod val="50000"/>
                  </a:schemeClr>
                </a:solidFill>
              </a:rPr>
              <a:t>Varlığından haberdar olmadığımız siteye nasıl erişiriz?</a:t>
            </a:r>
          </a:p>
          <a:p>
            <a:pPr marL="742950" lvl="1" indent="-285750">
              <a:buFont typeface="Arial"/>
              <a:buChar char="•"/>
            </a:pPr>
            <a:r>
              <a:rPr lang="tr-TR" dirty="0" smtClean="0">
                <a:solidFill>
                  <a:schemeClr val="accent1">
                    <a:lumMod val="50000"/>
                  </a:schemeClr>
                </a:solidFill>
              </a:rPr>
              <a:t>Arama motorları</a:t>
            </a:r>
          </a:p>
          <a:p>
            <a:pPr marL="742950" lvl="1" indent="-285750">
              <a:buFont typeface="Arial"/>
              <a:buChar char="•"/>
            </a:pPr>
            <a:r>
              <a:rPr lang="tr-TR" dirty="0" smtClean="0">
                <a:solidFill>
                  <a:schemeClr val="accent1">
                    <a:lumMod val="50000"/>
                  </a:schemeClr>
                </a:solidFill>
              </a:rPr>
              <a:t>Kılavuz siteler</a:t>
            </a:r>
          </a:p>
          <a:p>
            <a:pPr marL="742950" lvl="1" indent="-285750">
              <a:buFont typeface="Arial"/>
              <a:buChar char="•"/>
            </a:pPr>
            <a:r>
              <a:rPr lang="tr-TR" dirty="0" smtClean="0">
                <a:solidFill>
                  <a:schemeClr val="accent1">
                    <a:lumMod val="50000"/>
                  </a:schemeClr>
                </a:solidFill>
              </a:rPr>
              <a:t>Satış ortaklığı sunan trafiği yüksek </a:t>
            </a:r>
            <a:r>
              <a:rPr lang="tr-TR" dirty="0" err="1" smtClean="0">
                <a:solidFill>
                  <a:schemeClr val="accent1">
                    <a:lumMod val="50000"/>
                  </a:schemeClr>
                </a:solidFill>
              </a:rPr>
              <a:t>portallar</a:t>
            </a:r>
            <a:endParaRPr lang="tr-TR" dirty="0" smtClean="0">
              <a:solidFill>
                <a:schemeClr val="accent1">
                  <a:lumMod val="50000"/>
                </a:schemeClr>
              </a:solidFill>
            </a:endParaRPr>
          </a:p>
          <a:p>
            <a:pPr marL="742950" lvl="1" indent="-285750">
              <a:buFont typeface="Arial"/>
              <a:buChar char="•"/>
            </a:pPr>
            <a:r>
              <a:rPr lang="tr-TR" dirty="0" smtClean="0">
                <a:solidFill>
                  <a:schemeClr val="accent1">
                    <a:lumMod val="50000"/>
                  </a:schemeClr>
                </a:solidFill>
              </a:rPr>
              <a:t>Sosyal ağ siteleri</a:t>
            </a:r>
          </a:p>
          <a:p>
            <a:pPr marL="742950" lvl="1" indent="-285750">
              <a:buFont typeface="Arial"/>
              <a:buChar char="•"/>
            </a:pPr>
            <a:r>
              <a:rPr lang="tr-TR" dirty="0" smtClean="0">
                <a:solidFill>
                  <a:schemeClr val="accent1">
                    <a:lumMod val="50000"/>
                  </a:schemeClr>
                </a:solidFill>
              </a:rPr>
              <a:t>Tematik </a:t>
            </a:r>
            <a:r>
              <a:rPr lang="tr-TR" dirty="0" err="1" smtClean="0">
                <a:solidFill>
                  <a:schemeClr val="accent1">
                    <a:lumMod val="50000"/>
                  </a:schemeClr>
                </a:solidFill>
              </a:rPr>
              <a:t>bloglar</a:t>
            </a:r>
            <a:r>
              <a:rPr lang="tr-TR" dirty="0" smtClean="0">
                <a:solidFill>
                  <a:schemeClr val="accent1">
                    <a:lumMod val="50000"/>
                  </a:schemeClr>
                </a:solidFill>
              </a:rPr>
              <a:t> ile </a:t>
            </a:r>
          </a:p>
          <a:p>
            <a:pPr marL="742950" lvl="1" indent="-285750">
              <a:buFont typeface="Arial"/>
              <a:buChar char="•"/>
            </a:pPr>
            <a:endParaRPr lang="tr-TR" i="1" dirty="0">
              <a:solidFill>
                <a:srgbClr val="FF0000"/>
              </a:solidFill>
            </a:endParaRPr>
          </a:p>
          <a:p>
            <a:pPr marL="285750" indent="-285750">
              <a:buFont typeface="Arial"/>
              <a:buChar char="•"/>
            </a:pPr>
            <a:r>
              <a:rPr lang="tr-TR" sz="2400" i="1" dirty="0" smtClean="0">
                <a:solidFill>
                  <a:srgbClr val="FF0000"/>
                </a:solidFill>
              </a:rPr>
              <a:t>Sanal erişilebilirlik / Fiziksel erişilebilirlik ?</a:t>
            </a:r>
          </a:p>
          <a:p>
            <a:pPr marL="285750" indent="-285750">
              <a:buFont typeface="Arial"/>
              <a:buChar char="•"/>
            </a:pPr>
            <a:endParaRPr lang="tr-TR" sz="2000" i="1" dirty="0">
              <a:solidFill>
                <a:srgbClr val="FF0000"/>
              </a:solidFill>
            </a:endParaRPr>
          </a:p>
          <a:p>
            <a:pPr marL="742950" lvl="1" indent="-285750" algn="ctr">
              <a:buFont typeface="Arial"/>
              <a:buChar char="•"/>
            </a:pPr>
            <a:r>
              <a:rPr lang="tr-TR" sz="2000" dirty="0" smtClean="0">
                <a:solidFill>
                  <a:srgbClr val="FF0000"/>
                </a:solidFill>
              </a:rPr>
              <a:t>Müşteri şundan emin olmalıdır: </a:t>
            </a:r>
            <a:r>
              <a:rPr lang="tr-TR" sz="2000" b="1" u="sng" dirty="0" smtClean="0">
                <a:solidFill>
                  <a:srgbClr val="FF0000"/>
                </a:solidFill>
              </a:rPr>
              <a:t>ürün satın aldığı firma, </a:t>
            </a:r>
          </a:p>
          <a:p>
            <a:pPr lvl="1" algn="ctr"/>
            <a:r>
              <a:rPr lang="tr-TR" sz="2000" b="1" u="sng" dirty="0" smtClean="0">
                <a:solidFill>
                  <a:srgbClr val="FF0000"/>
                </a:solidFill>
              </a:rPr>
              <a:t>sanal dünyada yer alsa da, acaba sahte bir firma mıdır yoksa değil</a:t>
            </a:r>
          </a:p>
          <a:p>
            <a:pPr lvl="1" algn="ctr"/>
            <a:r>
              <a:rPr lang="tr-TR" sz="2000" b="1" u="sng" dirty="0">
                <a:solidFill>
                  <a:srgbClr val="FF0000"/>
                </a:solidFill>
              </a:rPr>
              <a:t>m</a:t>
            </a:r>
            <a:r>
              <a:rPr lang="tr-TR" sz="2000" b="1" u="sng" dirty="0" smtClean="0">
                <a:solidFill>
                  <a:srgbClr val="FF0000"/>
                </a:solidFill>
              </a:rPr>
              <a:t>idir? </a:t>
            </a:r>
          </a:p>
          <a:p>
            <a:pPr marL="800100" lvl="1" indent="-342900" algn="ctr">
              <a:buFont typeface="Arial"/>
              <a:buChar char="•"/>
            </a:pPr>
            <a:r>
              <a:rPr lang="tr-TR" sz="2000" b="1" u="sng" dirty="0" smtClean="0">
                <a:solidFill>
                  <a:srgbClr val="FF0000"/>
                </a:solidFill>
              </a:rPr>
              <a:t>Sorun yaşadığımda karşımda gerçek anlamda bir </a:t>
            </a:r>
            <a:r>
              <a:rPr lang="tr-TR" sz="2000" b="1" u="sng" dirty="0" err="1" smtClean="0">
                <a:solidFill>
                  <a:srgbClr val="FF0000"/>
                </a:solidFill>
              </a:rPr>
              <a:t>muhattap</a:t>
            </a:r>
            <a:r>
              <a:rPr lang="tr-TR" sz="2000" b="1" u="sng" dirty="0" smtClean="0">
                <a:solidFill>
                  <a:srgbClr val="FF0000"/>
                </a:solidFill>
              </a:rPr>
              <a:t> </a:t>
            </a:r>
          </a:p>
          <a:p>
            <a:pPr lvl="1" algn="ctr"/>
            <a:r>
              <a:rPr lang="tr-TR" sz="2000" b="1" u="sng" dirty="0" smtClean="0">
                <a:solidFill>
                  <a:srgbClr val="FF0000"/>
                </a:solidFill>
              </a:rPr>
              <a:t>Bulabilir miyim?</a:t>
            </a:r>
            <a:endParaRPr lang="tr-TR" sz="2000" b="1" u="sng" dirty="0">
              <a:solidFill>
                <a:srgbClr val="FF0000"/>
              </a:solidFill>
            </a:endParaRPr>
          </a:p>
        </p:txBody>
      </p:sp>
    </p:spTree>
    <p:extLst>
      <p:ext uri="{BB962C8B-B14F-4D97-AF65-F5344CB8AC3E}">
        <p14:creationId xmlns:p14="http://schemas.microsoft.com/office/powerpoint/2010/main" val="23415763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linds(horizontal)">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500"/>
                                        <p:tgtEl>
                                          <p:spTgt spid="2">
                                            <p:txEl>
                                              <p:pRg st="4" end="4"/>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linds(horizontal)">
                                      <p:cBhvr>
                                        <p:cTn id="15" dur="500"/>
                                        <p:tgtEl>
                                          <p:spTgt spid="2">
                                            <p:txEl>
                                              <p:pRg st="5" end="5"/>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blinds(horizontal)">
                                      <p:cBhvr>
                                        <p:cTn id="18" dur="500"/>
                                        <p:tgtEl>
                                          <p:spTgt spid="2">
                                            <p:txEl>
                                              <p:pRg st="6" end="6"/>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blinds(horizontal)">
                                      <p:cBhvr>
                                        <p:cTn id="21" dur="500"/>
                                        <p:tgtEl>
                                          <p:spTgt spid="2">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
                                            <p:txEl>
                                              <p:pRg st="8" end="8"/>
                                            </p:txEl>
                                          </p:spTgt>
                                        </p:tgtEl>
                                        <p:attrNameLst>
                                          <p:attrName>style.visibility</p:attrName>
                                        </p:attrNameLst>
                                      </p:cBhvr>
                                      <p:to>
                                        <p:strVal val="visible"/>
                                      </p:to>
                                    </p:set>
                                    <p:animEffect transition="in" filter="blinds(horizontal)">
                                      <p:cBhvr>
                                        <p:cTn id="24" dur="500"/>
                                        <p:tgtEl>
                                          <p:spTgt spid="2">
                                            <p:txEl>
                                              <p:pRg st="8" end="8"/>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animEffect transition="in" filter="checkerboard(across)">
                                      <p:cBhvr>
                                        <p:cTn id="29" dur="500"/>
                                        <p:tgtEl>
                                          <p:spTgt spid="2">
                                            <p:txEl>
                                              <p:pRg st="10" end="1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nodeType="clickEffect">
                                  <p:stCondLst>
                                    <p:cond delay="0"/>
                                  </p:stCondLst>
                                  <p:childTnLst>
                                    <p:set>
                                      <p:cBhvr>
                                        <p:cTn id="33" dur="1" fill="hold">
                                          <p:stCondLst>
                                            <p:cond delay="0"/>
                                          </p:stCondLst>
                                        </p:cTn>
                                        <p:tgtEl>
                                          <p:spTgt spid="2">
                                            <p:txEl>
                                              <p:pRg st="12" end="12"/>
                                            </p:txEl>
                                          </p:spTgt>
                                        </p:tgtEl>
                                        <p:attrNameLst>
                                          <p:attrName>style.visibility</p:attrName>
                                        </p:attrNameLst>
                                      </p:cBhvr>
                                      <p:to>
                                        <p:strVal val="visible"/>
                                      </p:to>
                                    </p:set>
                                    <p:animEffect transition="in" filter="checkerboard(across)">
                                      <p:cBhvr>
                                        <p:cTn id="34" dur="500"/>
                                        <p:tgtEl>
                                          <p:spTgt spid="2">
                                            <p:txEl>
                                              <p:pRg st="12" end="12"/>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2">
                                            <p:txEl>
                                              <p:pRg st="13" end="13"/>
                                            </p:txEl>
                                          </p:spTgt>
                                        </p:tgtEl>
                                        <p:attrNameLst>
                                          <p:attrName>style.visibility</p:attrName>
                                        </p:attrNameLst>
                                      </p:cBhvr>
                                      <p:to>
                                        <p:strVal val="visible"/>
                                      </p:to>
                                    </p:set>
                                    <p:animEffect transition="in" filter="checkerboard(across)">
                                      <p:cBhvr>
                                        <p:cTn id="37" dur="500"/>
                                        <p:tgtEl>
                                          <p:spTgt spid="2">
                                            <p:txEl>
                                              <p:pRg st="13" end="13"/>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2">
                                            <p:txEl>
                                              <p:pRg st="14" end="14"/>
                                            </p:txEl>
                                          </p:spTgt>
                                        </p:tgtEl>
                                        <p:attrNameLst>
                                          <p:attrName>style.visibility</p:attrName>
                                        </p:attrNameLst>
                                      </p:cBhvr>
                                      <p:to>
                                        <p:strVal val="visible"/>
                                      </p:to>
                                    </p:set>
                                    <p:animEffect transition="in" filter="checkerboard(across)">
                                      <p:cBhvr>
                                        <p:cTn id="40" dur="500"/>
                                        <p:tgtEl>
                                          <p:spTgt spid="2">
                                            <p:txEl>
                                              <p:pRg st="14" end="14"/>
                                            </p:txEl>
                                          </p:spTgt>
                                        </p:tgtEl>
                                      </p:cBhvr>
                                    </p:animEffect>
                                  </p:childTnLst>
                                </p:cTn>
                              </p:par>
                              <p:par>
                                <p:cTn id="41" presetID="5" presetClass="entr" presetSubtype="10" fill="hold" nodeType="withEffect">
                                  <p:stCondLst>
                                    <p:cond delay="0"/>
                                  </p:stCondLst>
                                  <p:childTnLst>
                                    <p:set>
                                      <p:cBhvr>
                                        <p:cTn id="42" dur="1" fill="hold">
                                          <p:stCondLst>
                                            <p:cond delay="0"/>
                                          </p:stCondLst>
                                        </p:cTn>
                                        <p:tgtEl>
                                          <p:spTgt spid="2">
                                            <p:txEl>
                                              <p:pRg st="15" end="15"/>
                                            </p:txEl>
                                          </p:spTgt>
                                        </p:tgtEl>
                                        <p:attrNameLst>
                                          <p:attrName>style.visibility</p:attrName>
                                        </p:attrNameLst>
                                      </p:cBhvr>
                                      <p:to>
                                        <p:strVal val="visible"/>
                                      </p:to>
                                    </p:set>
                                    <p:animEffect transition="in" filter="checkerboard(across)">
                                      <p:cBhvr>
                                        <p:cTn id="43" dur="500"/>
                                        <p:tgtEl>
                                          <p:spTgt spid="2">
                                            <p:txEl>
                                              <p:pRg st="15" end="15"/>
                                            </p:txEl>
                                          </p:spTgt>
                                        </p:tgtEl>
                                      </p:cBhvr>
                                    </p:animEffect>
                                  </p:childTnLst>
                                </p:cTn>
                              </p:par>
                              <p:par>
                                <p:cTn id="44" presetID="5" presetClass="entr" presetSubtype="10" fill="hold" nodeType="withEffect">
                                  <p:stCondLst>
                                    <p:cond delay="0"/>
                                  </p:stCondLst>
                                  <p:childTnLst>
                                    <p:set>
                                      <p:cBhvr>
                                        <p:cTn id="45" dur="1" fill="hold">
                                          <p:stCondLst>
                                            <p:cond delay="0"/>
                                          </p:stCondLst>
                                        </p:cTn>
                                        <p:tgtEl>
                                          <p:spTgt spid="2">
                                            <p:txEl>
                                              <p:pRg st="16" end="16"/>
                                            </p:txEl>
                                          </p:spTgt>
                                        </p:tgtEl>
                                        <p:attrNameLst>
                                          <p:attrName>style.visibility</p:attrName>
                                        </p:attrNameLst>
                                      </p:cBhvr>
                                      <p:to>
                                        <p:strVal val="visible"/>
                                      </p:to>
                                    </p:set>
                                    <p:animEffect transition="in" filter="checkerboard(across)">
                                      <p:cBhvr>
                                        <p:cTn id="46"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800" y="648613"/>
            <a:ext cx="8674100" cy="430887"/>
          </a:xfrm>
          <a:prstGeom prst="rect">
            <a:avLst/>
          </a:prstGeom>
          <a:noFill/>
        </p:spPr>
        <p:txBody>
          <a:bodyPr wrap="square" rtlCol="0">
            <a:spAutoFit/>
          </a:bodyPr>
          <a:lstStyle/>
          <a:p>
            <a:pPr algn="ctr"/>
            <a:r>
              <a:rPr lang="tr-TR" sz="2200" b="1" dirty="0" smtClean="0">
                <a:solidFill>
                  <a:srgbClr val="FF0000"/>
                </a:solidFill>
              </a:rPr>
              <a:t>Sanal dünyada erişilebilirlik için neler yapmalı?</a:t>
            </a:r>
            <a:endParaRPr lang="tr-TR" sz="2200" b="1" dirty="0">
              <a:solidFill>
                <a:srgbClr val="FF0000"/>
              </a:solidFill>
            </a:endParaRPr>
          </a:p>
        </p:txBody>
      </p:sp>
      <p:sp>
        <p:nvSpPr>
          <p:cNvPr id="3" name="TextBox 2"/>
          <p:cNvSpPr txBox="1"/>
          <p:nvPr/>
        </p:nvSpPr>
        <p:spPr>
          <a:xfrm>
            <a:off x="177800" y="1447800"/>
            <a:ext cx="8877300" cy="4658199"/>
          </a:xfrm>
          <a:prstGeom prst="rect">
            <a:avLst/>
          </a:prstGeom>
          <a:noFill/>
        </p:spPr>
        <p:txBody>
          <a:bodyPr wrap="square" rtlCol="0">
            <a:spAutoFit/>
          </a:bodyPr>
          <a:lstStyle/>
          <a:p>
            <a:pPr marL="285750" indent="-285750">
              <a:lnSpc>
                <a:spcPct val="110000"/>
              </a:lnSpc>
              <a:buFont typeface="Wingdings" charset="2"/>
              <a:buChar char="ü"/>
            </a:pPr>
            <a:r>
              <a:rPr lang="tr-TR" dirty="0" smtClean="0"/>
              <a:t>Web sitesi adresini geleneksel mecralarda duyurmak</a:t>
            </a:r>
          </a:p>
          <a:p>
            <a:pPr marL="285750" indent="-285750">
              <a:lnSpc>
                <a:spcPct val="110000"/>
              </a:lnSpc>
              <a:buFont typeface="Wingdings" charset="2"/>
              <a:buChar char="ü"/>
            </a:pPr>
            <a:r>
              <a:rPr lang="tr-TR" dirty="0" smtClean="0"/>
              <a:t>Arama motorlarında organik arama listelerinde yer almak</a:t>
            </a:r>
          </a:p>
          <a:p>
            <a:pPr marL="285750" indent="-285750">
              <a:lnSpc>
                <a:spcPct val="110000"/>
              </a:lnSpc>
              <a:buFont typeface="Wingdings" charset="2"/>
              <a:buChar char="ü"/>
            </a:pPr>
            <a:r>
              <a:rPr lang="tr-TR" dirty="0" smtClean="0"/>
              <a:t>Anahtar kelime (</a:t>
            </a:r>
            <a:r>
              <a:rPr lang="tr-TR" dirty="0" err="1" smtClean="0"/>
              <a:t>adwords</a:t>
            </a:r>
            <a:r>
              <a:rPr lang="tr-TR" dirty="0" smtClean="0"/>
              <a:t>) satın alarak sponsor bağlantılar bölümünde yer almak</a:t>
            </a:r>
          </a:p>
          <a:p>
            <a:pPr marL="285750" indent="-285750">
              <a:lnSpc>
                <a:spcPct val="110000"/>
              </a:lnSpc>
              <a:buFont typeface="Wingdings" charset="2"/>
              <a:buChar char="ü"/>
            </a:pPr>
            <a:r>
              <a:rPr lang="tr-TR" dirty="0" smtClean="0"/>
              <a:t>E-pazaryerlerine üye olmak</a:t>
            </a:r>
          </a:p>
          <a:p>
            <a:pPr marL="285750" indent="-285750">
              <a:lnSpc>
                <a:spcPct val="110000"/>
              </a:lnSpc>
              <a:buFont typeface="Wingdings" charset="2"/>
              <a:buChar char="ü"/>
            </a:pPr>
            <a:r>
              <a:rPr lang="tr-TR" dirty="0" smtClean="0"/>
              <a:t>Banner reklam uygulamaları yapmak</a:t>
            </a:r>
          </a:p>
          <a:p>
            <a:pPr marL="742950" lvl="1" indent="-285750">
              <a:lnSpc>
                <a:spcPct val="110000"/>
              </a:lnSpc>
              <a:buFont typeface="Wingdings" charset="2"/>
              <a:buChar char="ü"/>
            </a:pPr>
            <a:r>
              <a:rPr lang="tr-TR" dirty="0" smtClean="0"/>
              <a:t>Ziyaret trafiği yüksek </a:t>
            </a:r>
            <a:r>
              <a:rPr lang="tr-TR" dirty="0" err="1" smtClean="0"/>
              <a:t>portallarda</a:t>
            </a:r>
            <a:endParaRPr lang="tr-TR" dirty="0" smtClean="0"/>
          </a:p>
          <a:p>
            <a:pPr marL="742950" lvl="1" indent="-285750">
              <a:lnSpc>
                <a:spcPct val="110000"/>
              </a:lnSpc>
              <a:buFont typeface="Wingdings" charset="2"/>
              <a:buChar char="ü"/>
            </a:pPr>
            <a:r>
              <a:rPr lang="tr-TR" dirty="0" smtClean="0"/>
              <a:t>Ziyaret trafiği az olsa da hedeflenen müşterilerin ziyaret ettiği sitelerde</a:t>
            </a:r>
          </a:p>
          <a:p>
            <a:pPr marL="285750" indent="-285750">
              <a:lnSpc>
                <a:spcPct val="110000"/>
              </a:lnSpc>
              <a:buFont typeface="Wingdings" charset="2"/>
              <a:buChar char="ü"/>
            </a:pPr>
            <a:r>
              <a:rPr lang="tr-TR" dirty="0" smtClean="0"/>
              <a:t>Pazarlama amaçlı iş ortaklığı yapmak</a:t>
            </a:r>
          </a:p>
          <a:p>
            <a:pPr marL="285750" indent="-285750">
              <a:lnSpc>
                <a:spcPct val="110000"/>
              </a:lnSpc>
              <a:buFont typeface="Wingdings" charset="2"/>
              <a:buChar char="ü"/>
            </a:pPr>
            <a:r>
              <a:rPr lang="tr-TR" dirty="0" smtClean="0"/>
              <a:t>Firmanın faaliyetleriyle ilgili meslek kuruluşlarının sitelerinde yer almak</a:t>
            </a:r>
          </a:p>
          <a:p>
            <a:pPr marL="285750" indent="-285750">
              <a:lnSpc>
                <a:spcPct val="110000"/>
              </a:lnSpc>
              <a:buFont typeface="Wingdings" charset="2"/>
              <a:buChar char="ü"/>
            </a:pPr>
            <a:r>
              <a:rPr lang="tr-TR" dirty="0" smtClean="0"/>
              <a:t>Sosyal mecrayı kullanarak ağızdan ağıza tanıtım yapılmasını sağlamak</a:t>
            </a:r>
          </a:p>
          <a:p>
            <a:pPr marL="742950" lvl="1" indent="-285750">
              <a:lnSpc>
                <a:spcPct val="110000"/>
              </a:lnSpc>
              <a:buFont typeface="Wingdings" charset="2"/>
              <a:buChar char="ü"/>
            </a:pPr>
            <a:r>
              <a:rPr lang="tr-TR" dirty="0" smtClean="0"/>
              <a:t>Sosyal ağ sitelerinde uygulamalar yapmak, </a:t>
            </a:r>
            <a:r>
              <a:rPr lang="tr-TR" dirty="0" err="1" smtClean="0"/>
              <a:t>facebook</a:t>
            </a:r>
            <a:r>
              <a:rPr lang="tr-TR" dirty="0" smtClean="0"/>
              <a:t>, </a:t>
            </a:r>
            <a:r>
              <a:rPr lang="tr-TR" dirty="0" err="1" smtClean="0"/>
              <a:t>instagram</a:t>
            </a:r>
            <a:r>
              <a:rPr lang="tr-TR" dirty="0" smtClean="0"/>
              <a:t> sayfası açmak</a:t>
            </a:r>
          </a:p>
          <a:p>
            <a:pPr marL="742950" lvl="1" indent="-285750">
              <a:lnSpc>
                <a:spcPct val="110000"/>
              </a:lnSpc>
              <a:buFont typeface="Wingdings" charset="2"/>
              <a:buChar char="ü"/>
            </a:pPr>
            <a:r>
              <a:rPr lang="tr-TR" dirty="0" smtClean="0"/>
              <a:t>Youtube gibi video yayını yapan paylaşım sitelerinde varlık göstermek</a:t>
            </a:r>
          </a:p>
          <a:p>
            <a:pPr marL="742950" lvl="1" indent="-285750">
              <a:lnSpc>
                <a:spcPct val="110000"/>
              </a:lnSpc>
              <a:buFont typeface="Wingdings" charset="2"/>
              <a:buChar char="ü"/>
            </a:pPr>
            <a:r>
              <a:rPr lang="tr-TR" dirty="0" err="1" smtClean="0"/>
              <a:t>Bloglarda</a:t>
            </a:r>
            <a:r>
              <a:rPr lang="tr-TR" dirty="0" smtClean="0"/>
              <a:t> sosyal mecralarda firma ve ya marka hakkında olumlu konuşulmasını sağlamak</a:t>
            </a:r>
          </a:p>
          <a:p>
            <a:pPr marL="285750" indent="-285750">
              <a:lnSpc>
                <a:spcPct val="110000"/>
              </a:lnSpc>
              <a:buFont typeface="Wingdings" charset="2"/>
              <a:buChar char="ü"/>
            </a:pPr>
            <a:r>
              <a:rPr lang="tr-TR" dirty="0" smtClean="0"/>
              <a:t>Mobil site ve mobil uygulamalarla mobil cihazlardan erişime imkan vermek</a:t>
            </a:r>
          </a:p>
        </p:txBody>
      </p:sp>
    </p:spTree>
    <p:extLst>
      <p:ext uri="{BB962C8B-B14F-4D97-AF65-F5344CB8AC3E}">
        <p14:creationId xmlns:p14="http://schemas.microsoft.com/office/powerpoint/2010/main" val="25108029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3">
                                            <p:txEl>
                                              <p:pRg st="11" end="11"/>
                                            </p:txEl>
                                          </p:spTgt>
                                        </p:tgtEl>
                                        <p:attrNameLst>
                                          <p:attrName>style.visibility</p:attrName>
                                        </p:attrNameLst>
                                      </p:cBhvr>
                                      <p:to>
                                        <p:strVal val="visible"/>
                                      </p:to>
                                    </p:set>
                                    <p:anim calcmode="lin" valueType="num">
                                      <p:cBhvr additive="base">
                                        <p:cTn id="6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
                                            <p:txEl>
                                              <p:pRg st="12" end="12"/>
                                            </p:txEl>
                                          </p:spTgt>
                                        </p:tgtEl>
                                        <p:attrNameLst>
                                          <p:attrName>style.visibility</p:attrName>
                                        </p:attrNameLst>
                                      </p:cBhvr>
                                      <p:to>
                                        <p:strVal val="visible"/>
                                      </p:to>
                                    </p:set>
                                    <p:anim calcmode="lin" valueType="num">
                                      <p:cBhvr additive="base">
                                        <p:cTn id="6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3">
                                            <p:txEl>
                                              <p:pRg st="13" end="13"/>
                                            </p:txEl>
                                          </p:spTgt>
                                        </p:tgtEl>
                                        <p:attrNameLst>
                                          <p:attrName>style.visibility</p:attrName>
                                        </p:attrNameLst>
                                      </p:cBhvr>
                                      <p:to>
                                        <p:strVal val="visible"/>
                                      </p:to>
                                    </p:set>
                                    <p:anim calcmode="lin" valueType="num">
                                      <p:cBhvr additive="base">
                                        <p:cTn id="7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000" y="721380"/>
            <a:ext cx="8293100" cy="4821833"/>
          </a:xfrm>
          <a:prstGeom prst="rect">
            <a:avLst/>
          </a:prstGeom>
        </p:spPr>
        <p:txBody>
          <a:bodyPr wrap="square">
            <a:spAutoFit/>
          </a:bodyPr>
          <a:lstStyle/>
          <a:p>
            <a:pPr marL="457200" indent="-457200">
              <a:buFont typeface="+mj-lt"/>
              <a:buAutoNum type="arabicPeriod" startAt="3"/>
            </a:pPr>
            <a:r>
              <a:rPr lang="tr-TR" sz="2000" b="1" dirty="0">
                <a:solidFill>
                  <a:schemeClr val="accent1">
                    <a:lumMod val="50000"/>
                  </a:schemeClr>
                </a:solidFill>
              </a:rPr>
              <a:t>Arama, gezinti kolaylığı ve etkileşimli uygulamalar </a:t>
            </a:r>
            <a:r>
              <a:rPr lang="tr-TR" sz="2000" b="1" dirty="0" smtClean="0">
                <a:solidFill>
                  <a:schemeClr val="accent1">
                    <a:lumMod val="50000"/>
                  </a:schemeClr>
                </a:solidFill>
              </a:rPr>
              <a:t>gerçekleştirmek</a:t>
            </a:r>
          </a:p>
          <a:p>
            <a:pPr marL="457200" indent="-457200">
              <a:lnSpc>
                <a:spcPct val="120000"/>
              </a:lnSpc>
              <a:buFont typeface="Arial"/>
              <a:buChar char="•"/>
            </a:pPr>
            <a:r>
              <a:rPr lang="tr-TR" sz="2000" dirty="0" smtClean="0">
                <a:solidFill>
                  <a:schemeClr val="accent1">
                    <a:lumMod val="50000"/>
                  </a:schemeClr>
                </a:solidFill>
              </a:rPr>
              <a:t>Bu aşama web sitesinin daha aktif olarak yapılandırıldığı aşamadır. </a:t>
            </a:r>
          </a:p>
          <a:p>
            <a:pPr marL="457200" indent="-457200">
              <a:lnSpc>
                <a:spcPct val="120000"/>
              </a:lnSpc>
              <a:buFont typeface="Arial"/>
              <a:buChar char="•"/>
            </a:pPr>
            <a:r>
              <a:rPr lang="tr-TR" sz="2000" i="1" u="sng" dirty="0" smtClean="0">
                <a:solidFill>
                  <a:schemeClr val="accent1">
                    <a:lumMod val="50000"/>
                  </a:schemeClr>
                </a:solidFill>
              </a:rPr>
              <a:t>Arama özelliği, ziyaret edilen sitenin sayfaları arasında gezinmeyi kolaylaştırır, sitede gezme süresini arttırır.</a:t>
            </a:r>
          </a:p>
          <a:p>
            <a:pPr marL="457200" indent="-457200">
              <a:lnSpc>
                <a:spcPct val="120000"/>
              </a:lnSpc>
              <a:buFont typeface="Arial"/>
              <a:buChar char="•"/>
            </a:pPr>
            <a:r>
              <a:rPr lang="tr-TR" sz="2000" dirty="0" smtClean="0">
                <a:solidFill>
                  <a:schemeClr val="accent1">
                    <a:lumMod val="50000"/>
                  </a:schemeClr>
                </a:solidFill>
              </a:rPr>
              <a:t>Siteyi dolaşan ziyaretçiye istediği bilgiye hızlı şekilde erişme imkanı verir, kendisini ilgilendirmeyen kısımlarla </a:t>
            </a:r>
            <a:r>
              <a:rPr lang="tr-TR" sz="2000" b="1" dirty="0" smtClean="0">
                <a:solidFill>
                  <a:schemeClr val="accent1">
                    <a:lumMod val="50000"/>
                  </a:schemeClr>
                </a:solidFill>
              </a:rPr>
              <a:t>zaman kaybetmez</a:t>
            </a:r>
            <a:r>
              <a:rPr lang="tr-TR" sz="2000" dirty="0" smtClean="0">
                <a:solidFill>
                  <a:schemeClr val="accent1">
                    <a:lumMod val="50000"/>
                  </a:schemeClr>
                </a:solidFill>
              </a:rPr>
              <a:t>. </a:t>
            </a:r>
            <a:r>
              <a:rPr lang="tr-TR" sz="2000" u="sng" dirty="0" smtClean="0">
                <a:solidFill>
                  <a:schemeClr val="accent1">
                    <a:lumMod val="50000"/>
                  </a:schemeClr>
                </a:solidFill>
              </a:rPr>
              <a:t>Bu durum tercih edilmeye sebep olur.</a:t>
            </a:r>
          </a:p>
          <a:p>
            <a:pPr marL="914400" lvl="1" indent="-457200">
              <a:lnSpc>
                <a:spcPct val="120000"/>
              </a:lnSpc>
              <a:buFont typeface="Arial"/>
              <a:buChar char="•"/>
            </a:pPr>
            <a:r>
              <a:rPr lang="tr-TR" sz="2000" dirty="0" err="1" smtClean="0">
                <a:solidFill>
                  <a:schemeClr val="accent1">
                    <a:lumMod val="50000"/>
                  </a:schemeClr>
                </a:solidFill>
              </a:rPr>
              <a:t>Örn</a:t>
            </a:r>
            <a:r>
              <a:rPr lang="tr-TR" sz="2000" dirty="0" smtClean="0">
                <a:solidFill>
                  <a:schemeClr val="accent1">
                    <a:lumMod val="50000"/>
                  </a:schemeClr>
                </a:solidFill>
              </a:rPr>
              <a:t>. Belirli fiyat aralığında olan ürünlerle ilgilenmek, ya da belirli bir bölgedeki otelleri bulmak gibi..</a:t>
            </a:r>
          </a:p>
          <a:p>
            <a:pPr marL="457200" indent="-457200">
              <a:lnSpc>
                <a:spcPct val="120000"/>
              </a:lnSpc>
              <a:buFont typeface="Arial"/>
              <a:buChar char="•"/>
            </a:pPr>
            <a:r>
              <a:rPr lang="tr-TR" sz="2000" b="1" dirty="0" smtClean="0">
                <a:solidFill>
                  <a:schemeClr val="accent1">
                    <a:lumMod val="50000"/>
                  </a:schemeClr>
                </a:solidFill>
              </a:rPr>
              <a:t>Etkileşim olanağı verir;</a:t>
            </a:r>
          </a:p>
          <a:p>
            <a:pPr marL="914400" lvl="1" indent="-457200">
              <a:lnSpc>
                <a:spcPct val="120000"/>
              </a:lnSpc>
              <a:buFont typeface="Arial"/>
              <a:buChar char="•"/>
            </a:pPr>
            <a:r>
              <a:rPr lang="tr-TR" sz="2000" u="sng" dirty="0" smtClean="0">
                <a:solidFill>
                  <a:schemeClr val="accent1">
                    <a:lumMod val="50000"/>
                  </a:schemeClr>
                </a:solidFill>
              </a:rPr>
              <a:t>Hızlı arama, detaylı arama fonksiyonları ile arama kolaylaşır </a:t>
            </a:r>
            <a:r>
              <a:rPr lang="tr-TR" sz="2000" dirty="0" smtClean="0">
                <a:solidFill>
                  <a:schemeClr val="accent1">
                    <a:lumMod val="50000"/>
                  </a:schemeClr>
                </a:solidFill>
              </a:rPr>
              <a:t>ve ziyaretçi sadece istediği seçeneği tıklar ve arama komutu verir. </a:t>
            </a:r>
          </a:p>
          <a:p>
            <a:pPr marL="914400" lvl="1" indent="-457200">
              <a:lnSpc>
                <a:spcPct val="120000"/>
              </a:lnSpc>
              <a:buFont typeface="Arial"/>
              <a:buChar char="•"/>
            </a:pPr>
            <a:endParaRPr lang="tr-TR" sz="2000" dirty="0">
              <a:solidFill>
                <a:schemeClr val="accent1">
                  <a:lumMod val="50000"/>
                </a:schemeClr>
              </a:solidFill>
            </a:endParaRPr>
          </a:p>
        </p:txBody>
      </p:sp>
    </p:spTree>
    <p:extLst>
      <p:ext uri="{BB962C8B-B14F-4D97-AF65-F5344CB8AC3E}">
        <p14:creationId xmlns:p14="http://schemas.microsoft.com/office/powerpoint/2010/main" val="41824392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in)">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ircle(in)">
                                      <p:cBhvr>
                                        <p:cTn id="17" dur="2000"/>
                                        <p:tgtEl>
                                          <p:spTgt spid="2">
                                            <p:txEl>
                                              <p:pRg st="3" end="3"/>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circle(in)">
                                      <p:cBhvr>
                                        <p:cTn id="20" dur="2000"/>
                                        <p:tgtEl>
                                          <p:spTgt spid="2">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circle(in)">
                                      <p:cBhvr>
                                        <p:cTn id="25" dur="2000"/>
                                        <p:tgtEl>
                                          <p:spTgt spid="2">
                                            <p:txEl>
                                              <p:pRg st="5" end="5"/>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circle(in)">
                                      <p:cBhvr>
                                        <p:cTn id="28"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778" y="767834"/>
            <a:ext cx="9264075" cy="5811846"/>
          </a:xfrm>
          <a:prstGeom prst="rect">
            <a:avLst/>
          </a:prstGeom>
        </p:spPr>
        <p:txBody>
          <a:bodyPr wrap="none">
            <a:spAutoFit/>
          </a:bodyPr>
          <a:lstStyle/>
          <a:p>
            <a:pPr marL="457200" indent="-457200">
              <a:buFont typeface="+mj-lt"/>
              <a:buAutoNum type="arabicPeriod" startAt="4"/>
            </a:pPr>
            <a:r>
              <a:rPr lang="tr-TR" sz="2000" b="1" dirty="0">
                <a:solidFill>
                  <a:schemeClr val="accent1">
                    <a:lumMod val="50000"/>
                  </a:schemeClr>
                </a:solidFill>
              </a:rPr>
              <a:t>E- işlem : Alış ve satış işlemi </a:t>
            </a:r>
            <a:r>
              <a:rPr lang="tr-TR" sz="2000" b="1" dirty="0" smtClean="0">
                <a:solidFill>
                  <a:schemeClr val="accent1">
                    <a:lumMod val="50000"/>
                  </a:schemeClr>
                </a:solidFill>
              </a:rPr>
              <a:t>yapmak</a:t>
            </a:r>
          </a:p>
          <a:p>
            <a:pPr marL="457200" indent="-457200">
              <a:lnSpc>
                <a:spcPct val="110000"/>
              </a:lnSpc>
              <a:buFont typeface="Arial"/>
              <a:buChar char="•"/>
            </a:pPr>
            <a:r>
              <a:rPr lang="tr-TR" sz="2000" dirty="0" smtClean="0">
                <a:solidFill>
                  <a:schemeClr val="accent1">
                    <a:lumMod val="50000"/>
                  </a:schemeClr>
                </a:solidFill>
              </a:rPr>
              <a:t>İnternet üzerinden, bilgi, hizmet ve ürünün satıldığı aşamadır. </a:t>
            </a:r>
          </a:p>
          <a:p>
            <a:pPr marL="457200" indent="-457200">
              <a:lnSpc>
                <a:spcPct val="110000"/>
              </a:lnSpc>
              <a:buFont typeface="Arial"/>
              <a:buChar char="•"/>
            </a:pPr>
            <a:r>
              <a:rPr lang="tr-TR" sz="2000" dirty="0" smtClean="0">
                <a:solidFill>
                  <a:schemeClr val="accent1">
                    <a:lumMod val="50000"/>
                  </a:schemeClr>
                </a:solidFill>
              </a:rPr>
              <a:t>Bu aşamada satılan </a:t>
            </a:r>
            <a:r>
              <a:rPr lang="tr-TR" sz="2000" b="1" dirty="0" smtClean="0">
                <a:solidFill>
                  <a:schemeClr val="accent1">
                    <a:lumMod val="50000"/>
                  </a:schemeClr>
                </a:solidFill>
              </a:rPr>
              <a:t>ürün ve hizmet güvenli biçimde ulaştırılır </a:t>
            </a:r>
            <a:r>
              <a:rPr lang="tr-TR" sz="2000" dirty="0" smtClean="0">
                <a:solidFill>
                  <a:schemeClr val="accent1">
                    <a:lumMod val="50000"/>
                  </a:schemeClr>
                </a:solidFill>
              </a:rPr>
              <a:t>ve </a:t>
            </a:r>
            <a:r>
              <a:rPr lang="tr-TR" sz="2000" b="1" dirty="0" smtClean="0">
                <a:solidFill>
                  <a:schemeClr val="accent1">
                    <a:lumMod val="50000"/>
                  </a:schemeClr>
                </a:solidFill>
              </a:rPr>
              <a:t>alışveriş </a:t>
            </a:r>
          </a:p>
          <a:p>
            <a:pPr>
              <a:lnSpc>
                <a:spcPct val="110000"/>
              </a:lnSpc>
            </a:pPr>
            <a:r>
              <a:rPr lang="tr-TR" sz="2000" b="1" dirty="0" smtClean="0">
                <a:solidFill>
                  <a:schemeClr val="accent1">
                    <a:lumMod val="50000"/>
                  </a:schemeClr>
                </a:solidFill>
              </a:rPr>
              <a:t>sürecindeki alıcı ve satıcılar tarafından bu süreç takip edilir. </a:t>
            </a:r>
          </a:p>
          <a:p>
            <a:pPr marL="342900" indent="-342900">
              <a:lnSpc>
                <a:spcPct val="110000"/>
              </a:lnSpc>
              <a:buFont typeface="Arial"/>
              <a:buChar char="•"/>
            </a:pPr>
            <a:r>
              <a:rPr lang="tr-TR" sz="2000" dirty="0" smtClean="0">
                <a:solidFill>
                  <a:schemeClr val="accent1">
                    <a:lumMod val="50000"/>
                  </a:schemeClr>
                </a:solidFill>
              </a:rPr>
              <a:t>E-ticaret yapmak: e- sipariş, e-satın alma, e-işlem vb.</a:t>
            </a:r>
          </a:p>
          <a:p>
            <a:pPr marL="800100" lvl="1" indent="-342900">
              <a:lnSpc>
                <a:spcPct val="110000"/>
              </a:lnSpc>
              <a:buFont typeface="Arial"/>
              <a:buChar char="•"/>
            </a:pPr>
            <a:r>
              <a:rPr lang="tr-TR" sz="2000" dirty="0" smtClean="0">
                <a:solidFill>
                  <a:schemeClr val="accent1">
                    <a:lumMod val="50000"/>
                  </a:schemeClr>
                </a:solidFill>
              </a:rPr>
              <a:t>Firma-müşteri , firma- firma, devlet-vatandaş, devlet-firma</a:t>
            </a:r>
          </a:p>
          <a:p>
            <a:pPr marL="342900" indent="-342900">
              <a:lnSpc>
                <a:spcPct val="110000"/>
              </a:lnSpc>
              <a:buFont typeface="Arial"/>
              <a:buChar char="•"/>
            </a:pPr>
            <a:r>
              <a:rPr lang="tr-TR" sz="2000" u="sng" dirty="0" smtClean="0">
                <a:solidFill>
                  <a:schemeClr val="accent1">
                    <a:lumMod val="50000"/>
                  </a:schemeClr>
                </a:solidFill>
              </a:rPr>
              <a:t>Sitenin ziyaret edilmesi bir satış sitesi için satışın gerçekleşeceği anlamına gelmez.</a:t>
            </a:r>
          </a:p>
          <a:p>
            <a:pPr marL="342900" indent="-342900">
              <a:lnSpc>
                <a:spcPct val="110000"/>
              </a:lnSpc>
              <a:buFont typeface="Arial"/>
              <a:buChar char="•"/>
            </a:pPr>
            <a:r>
              <a:rPr lang="tr-TR" sz="2000" dirty="0" smtClean="0">
                <a:solidFill>
                  <a:schemeClr val="accent1">
                    <a:lumMod val="50000"/>
                  </a:schemeClr>
                </a:solidFill>
              </a:rPr>
              <a:t>Firma sitesini e-alış ve ya e- satış sürecine uygun biçimde yapılandırmalı.</a:t>
            </a:r>
          </a:p>
          <a:p>
            <a:pPr marL="342900" indent="-342900">
              <a:lnSpc>
                <a:spcPct val="110000"/>
              </a:lnSpc>
              <a:buFont typeface="Arial"/>
              <a:buChar char="•"/>
            </a:pPr>
            <a:r>
              <a:rPr lang="tr-TR" sz="2000" b="1" i="1" dirty="0" smtClean="0">
                <a:solidFill>
                  <a:schemeClr val="tx1">
                    <a:lumMod val="95000"/>
                    <a:lumOff val="5000"/>
                  </a:schemeClr>
                </a:solidFill>
              </a:rPr>
              <a:t>Alışveriş </a:t>
            </a:r>
            <a:r>
              <a:rPr lang="tr-TR" sz="2000" b="1" i="1" dirty="0">
                <a:solidFill>
                  <a:schemeClr val="tx1">
                    <a:lumMod val="95000"/>
                    <a:lumOff val="5000"/>
                  </a:schemeClr>
                </a:solidFill>
              </a:rPr>
              <a:t>sepeti uygulaması, ödeme, sipariş kabul ve takip sistemi </a:t>
            </a:r>
            <a:r>
              <a:rPr lang="tr-TR" sz="2000" b="1" i="1" dirty="0" smtClean="0">
                <a:solidFill>
                  <a:schemeClr val="tx1">
                    <a:lumMod val="95000"/>
                    <a:lumOff val="5000"/>
                  </a:schemeClr>
                </a:solidFill>
              </a:rPr>
              <a:t>kurmak.</a:t>
            </a:r>
          </a:p>
          <a:p>
            <a:pPr marL="342900" indent="-342900">
              <a:lnSpc>
                <a:spcPct val="110000"/>
              </a:lnSpc>
              <a:buFont typeface="Arial"/>
              <a:buChar char="•"/>
            </a:pPr>
            <a:r>
              <a:rPr lang="tr-TR" sz="2000" b="1" i="1" dirty="0" smtClean="0">
                <a:solidFill>
                  <a:schemeClr val="tx1">
                    <a:lumMod val="95000"/>
                    <a:lumOff val="5000"/>
                  </a:schemeClr>
                </a:solidFill>
              </a:rPr>
              <a:t>Ziyaretçinin </a:t>
            </a:r>
            <a:r>
              <a:rPr lang="tr-TR" sz="2000" b="1" i="1" dirty="0">
                <a:solidFill>
                  <a:schemeClr val="tx1">
                    <a:lumMod val="95000"/>
                    <a:lumOff val="5000"/>
                  </a:schemeClr>
                </a:solidFill>
              </a:rPr>
              <a:t>video, fotoğraf, metin yüklemesine ve paylaşmasına olanak sağlamak</a:t>
            </a:r>
          </a:p>
          <a:p>
            <a:pPr marL="800100" lvl="1" indent="-342900">
              <a:lnSpc>
                <a:spcPct val="110000"/>
              </a:lnSpc>
              <a:buFont typeface="Arial"/>
              <a:buChar char="•"/>
            </a:pPr>
            <a:endParaRPr lang="tr-TR" sz="2000" dirty="0" smtClean="0">
              <a:solidFill>
                <a:schemeClr val="accent1">
                  <a:lumMod val="50000"/>
                </a:schemeClr>
              </a:solidFill>
            </a:endParaRPr>
          </a:p>
          <a:p>
            <a:pPr marL="342900" indent="-342900">
              <a:lnSpc>
                <a:spcPct val="110000"/>
              </a:lnSpc>
              <a:buFont typeface="Arial"/>
              <a:buChar char="•"/>
            </a:pPr>
            <a:r>
              <a:rPr lang="tr-TR" sz="2000" dirty="0" smtClean="0">
                <a:solidFill>
                  <a:schemeClr val="accent1">
                    <a:lumMod val="50000"/>
                  </a:schemeClr>
                </a:solidFill>
              </a:rPr>
              <a:t>Arama motorlarından ve ya ilgili sanal aracı sitelerden erişim sağlarken, fiziksel </a:t>
            </a:r>
          </a:p>
          <a:p>
            <a:pPr>
              <a:lnSpc>
                <a:spcPct val="110000"/>
              </a:lnSpc>
            </a:pPr>
            <a:r>
              <a:rPr lang="tr-TR" sz="2000" dirty="0" smtClean="0">
                <a:solidFill>
                  <a:schemeClr val="accent1">
                    <a:lumMod val="50000"/>
                  </a:schemeClr>
                </a:solidFill>
              </a:rPr>
              <a:t>olarak da erişilebilir olduğunu göstererek </a:t>
            </a:r>
            <a:r>
              <a:rPr lang="tr-TR" sz="2000" b="1" dirty="0" smtClean="0">
                <a:solidFill>
                  <a:schemeClr val="accent1">
                    <a:lumMod val="50000"/>
                  </a:schemeClr>
                </a:solidFill>
              </a:rPr>
              <a:t>güvenilirliği</a:t>
            </a:r>
            <a:r>
              <a:rPr lang="tr-TR" sz="2000" dirty="0" smtClean="0">
                <a:solidFill>
                  <a:schemeClr val="accent1">
                    <a:lumMod val="50000"/>
                  </a:schemeClr>
                </a:solidFill>
              </a:rPr>
              <a:t> konusunda ziyaretçisini </a:t>
            </a:r>
          </a:p>
          <a:p>
            <a:pPr>
              <a:lnSpc>
                <a:spcPct val="110000"/>
              </a:lnSpc>
            </a:pPr>
            <a:r>
              <a:rPr lang="tr-TR" sz="2000" dirty="0" smtClean="0">
                <a:solidFill>
                  <a:schemeClr val="accent1">
                    <a:lumMod val="50000"/>
                  </a:schemeClr>
                </a:solidFill>
              </a:rPr>
              <a:t>ikna edebilmeli.</a:t>
            </a:r>
          </a:p>
          <a:p>
            <a:pPr marL="800100" lvl="1" indent="-342900">
              <a:lnSpc>
                <a:spcPct val="110000"/>
              </a:lnSpc>
              <a:buFont typeface="Arial"/>
              <a:buChar char="•"/>
            </a:pPr>
            <a:r>
              <a:rPr lang="tr-TR" sz="2000" dirty="0">
                <a:solidFill>
                  <a:schemeClr val="accent1">
                    <a:lumMod val="50000"/>
                  </a:schemeClr>
                </a:solidFill>
              </a:rPr>
              <a:t>	</a:t>
            </a:r>
            <a:r>
              <a:rPr lang="tr-TR" sz="2000" i="1" u="sng" dirty="0" smtClean="0">
                <a:solidFill>
                  <a:schemeClr val="accent1">
                    <a:lumMod val="50000"/>
                  </a:schemeClr>
                </a:solidFill>
              </a:rPr>
              <a:t>Tahsilatın yapıldığı sanal platformun güvenilirliğini sağlamak gereklidir. </a:t>
            </a:r>
          </a:p>
          <a:p>
            <a:pPr marL="342900" indent="-342900">
              <a:lnSpc>
                <a:spcPct val="110000"/>
              </a:lnSpc>
              <a:buFont typeface="Arial"/>
              <a:buChar char="•"/>
            </a:pPr>
            <a:r>
              <a:rPr lang="tr-TR" sz="2000" dirty="0" smtClean="0">
                <a:solidFill>
                  <a:schemeClr val="accent1">
                    <a:lumMod val="50000"/>
                  </a:schemeClr>
                </a:solidFill>
              </a:rPr>
              <a:t>Site trafiğini artırmaya çalışırken bunu, hedeflediği sayı ve özellikteki alıcıların </a:t>
            </a:r>
          </a:p>
          <a:p>
            <a:pPr>
              <a:lnSpc>
                <a:spcPct val="110000"/>
              </a:lnSpc>
            </a:pPr>
            <a:r>
              <a:rPr lang="tr-TR" sz="2000" dirty="0" smtClean="0">
                <a:solidFill>
                  <a:schemeClr val="accent1">
                    <a:lumMod val="50000"/>
                  </a:schemeClr>
                </a:solidFill>
              </a:rPr>
              <a:t>Ziyaretiyle bunu başarmalıdır, </a:t>
            </a:r>
            <a:r>
              <a:rPr lang="tr-TR" sz="2000" b="1" dirty="0" smtClean="0">
                <a:solidFill>
                  <a:schemeClr val="accent1">
                    <a:lumMod val="50000"/>
                  </a:schemeClr>
                </a:solidFill>
              </a:rPr>
              <a:t>işlem yapma ile sonuçlanmalıdır</a:t>
            </a:r>
            <a:r>
              <a:rPr lang="tr-TR" sz="2000" dirty="0" smtClean="0">
                <a:solidFill>
                  <a:schemeClr val="accent1">
                    <a:lumMod val="50000"/>
                  </a:schemeClr>
                </a:solidFill>
              </a:rPr>
              <a:t>. </a:t>
            </a:r>
          </a:p>
        </p:txBody>
      </p:sp>
    </p:spTree>
    <p:extLst>
      <p:ext uri="{BB962C8B-B14F-4D97-AF65-F5344CB8AC3E}">
        <p14:creationId xmlns:p14="http://schemas.microsoft.com/office/powerpoint/2010/main" val="2515083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randombar(horizontal)">
                                      <p:cBhvr>
                                        <p:cTn id="7" dur="500"/>
                                        <p:tgtEl>
                                          <p:spTgt spid="2">
                                            <p:txEl>
                                              <p:pRg st="2" end="2"/>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randombar(horizontal)">
                                      <p:cBhvr>
                                        <p:cTn id="10" dur="500"/>
                                        <p:tgtEl>
                                          <p:spTgt spid="2">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randombar(horizontal)">
                                      <p:cBhvr>
                                        <p:cTn id="15" dur="500"/>
                                        <p:tgtEl>
                                          <p:spTgt spid="2">
                                            <p:txEl>
                                              <p:pRg st="4" end="4"/>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randombar(horizontal)">
                                      <p:cBhvr>
                                        <p:cTn id="18" dur="500"/>
                                        <p:tgtEl>
                                          <p:spTgt spid="2">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Effect transition="in" filter="randombar(horizontal)">
                                      <p:cBhvr>
                                        <p:cTn id="23" dur="500"/>
                                        <p:tgtEl>
                                          <p:spTgt spid="2">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randombar(horizontal)">
                                      <p:cBhvr>
                                        <p:cTn id="28" dur="500"/>
                                        <p:tgtEl>
                                          <p:spTgt spid="2">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randombar(horizontal)">
                                      <p:cBhvr>
                                        <p:cTn id="33" dur="500"/>
                                        <p:tgtEl>
                                          <p:spTgt spid="2">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2">
                                            <p:txEl>
                                              <p:pRg st="9" end="9"/>
                                            </p:txEl>
                                          </p:spTgt>
                                        </p:tgtEl>
                                        <p:attrNameLst>
                                          <p:attrName>style.visibility</p:attrName>
                                        </p:attrNameLst>
                                      </p:cBhvr>
                                      <p:to>
                                        <p:strVal val="visible"/>
                                      </p:to>
                                    </p:set>
                                    <p:animEffect transition="in" filter="randombar(horizontal)">
                                      <p:cBhvr>
                                        <p:cTn id="38" dur="500"/>
                                        <p:tgtEl>
                                          <p:spTgt spid="2">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Effect transition="in" filter="randombar(horizontal)">
                                      <p:cBhvr>
                                        <p:cTn id="43" dur="500"/>
                                        <p:tgtEl>
                                          <p:spTgt spid="2">
                                            <p:txEl>
                                              <p:pRg st="11" end="11"/>
                                            </p:txEl>
                                          </p:spTgt>
                                        </p:tgtEl>
                                      </p:cBhvr>
                                    </p:animEffect>
                                  </p:childTnLst>
                                </p:cTn>
                              </p:par>
                              <p:par>
                                <p:cTn id="44" presetID="14" presetClass="entr" presetSubtype="10" fill="hold" nodeType="withEffect">
                                  <p:stCondLst>
                                    <p:cond delay="0"/>
                                  </p:stCondLst>
                                  <p:childTnLst>
                                    <p:set>
                                      <p:cBhvr>
                                        <p:cTn id="45" dur="1" fill="hold">
                                          <p:stCondLst>
                                            <p:cond delay="0"/>
                                          </p:stCondLst>
                                        </p:cTn>
                                        <p:tgtEl>
                                          <p:spTgt spid="2">
                                            <p:txEl>
                                              <p:pRg st="12" end="12"/>
                                            </p:txEl>
                                          </p:spTgt>
                                        </p:tgtEl>
                                        <p:attrNameLst>
                                          <p:attrName>style.visibility</p:attrName>
                                        </p:attrNameLst>
                                      </p:cBhvr>
                                      <p:to>
                                        <p:strVal val="visible"/>
                                      </p:to>
                                    </p:set>
                                    <p:animEffect transition="in" filter="randombar(horizontal)">
                                      <p:cBhvr>
                                        <p:cTn id="46" dur="500"/>
                                        <p:tgtEl>
                                          <p:spTgt spid="2">
                                            <p:txEl>
                                              <p:pRg st="12" end="12"/>
                                            </p:txEl>
                                          </p:spTgt>
                                        </p:tgtEl>
                                      </p:cBhvr>
                                    </p:animEffect>
                                  </p:childTnLst>
                                </p:cTn>
                              </p:par>
                              <p:par>
                                <p:cTn id="47" presetID="14" presetClass="entr" presetSubtype="10" fill="hold" nodeType="with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animEffect transition="in" filter="randombar(horizontal)">
                                      <p:cBhvr>
                                        <p:cTn id="49" dur="500"/>
                                        <p:tgtEl>
                                          <p:spTgt spid="2">
                                            <p:txEl>
                                              <p:pRg st="13" end="13"/>
                                            </p:txEl>
                                          </p:spTgt>
                                        </p:tgtEl>
                                      </p:cBhvr>
                                    </p:animEffect>
                                  </p:childTnLst>
                                </p:cTn>
                              </p:par>
                              <p:par>
                                <p:cTn id="50" presetID="14" presetClass="entr" presetSubtype="10" fill="hold" nodeType="withEffect">
                                  <p:stCondLst>
                                    <p:cond delay="0"/>
                                  </p:stCondLst>
                                  <p:childTnLst>
                                    <p:set>
                                      <p:cBhvr>
                                        <p:cTn id="51" dur="1" fill="hold">
                                          <p:stCondLst>
                                            <p:cond delay="0"/>
                                          </p:stCondLst>
                                        </p:cTn>
                                        <p:tgtEl>
                                          <p:spTgt spid="2">
                                            <p:txEl>
                                              <p:pRg st="14" end="14"/>
                                            </p:txEl>
                                          </p:spTgt>
                                        </p:tgtEl>
                                        <p:attrNameLst>
                                          <p:attrName>style.visibility</p:attrName>
                                        </p:attrNameLst>
                                      </p:cBhvr>
                                      <p:to>
                                        <p:strVal val="visible"/>
                                      </p:to>
                                    </p:set>
                                    <p:animEffect transition="in" filter="randombar(horizontal)">
                                      <p:cBhvr>
                                        <p:cTn id="52" dur="500"/>
                                        <p:tgtEl>
                                          <p:spTgt spid="2">
                                            <p:txEl>
                                              <p:pRg st="14" end="1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nodeType="clickEffect">
                                  <p:stCondLst>
                                    <p:cond delay="0"/>
                                  </p:stCondLst>
                                  <p:childTnLst>
                                    <p:set>
                                      <p:cBhvr>
                                        <p:cTn id="56" dur="1" fill="hold">
                                          <p:stCondLst>
                                            <p:cond delay="0"/>
                                          </p:stCondLst>
                                        </p:cTn>
                                        <p:tgtEl>
                                          <p:spTgt spid="2">
                                            <p:txEl>
                                              <p:pRg st="15" end="15"/>
                                            </p:txEl>
                                          </p:spTgt>
                                        </p:tgtEl>
                                        <p:attrNameLst>
                                          <p:attrName>style.visibility</p:attrName>
                                        </p:attrNameLst>
                                      </p:cBhvr>
                                      <p:to>
                                        <p:strVal val="visible"/>
                                      </p:to>
                                    </p:set>
                                    <p:animEffect transition="in" filter="randombar(horizontal)">
                                      <p:cBhvr>
                                        <p:cTn id="57" dur="500"/>
                                        <p:tgtEl>
                                          <p:spTgt spid="2">
                                            <p:txEl>
                                              <p:pRg st="15" end="15"/>
                                            </p:txEl>
                                          </p:spTgt>
                                        </p:tgtEl>
                                      </p:cBhvr>
                                    </p:animEffect>
                                  </p:childTnLst>
                                </p:cTn>
                              </p:par>
                              <p:par>
                                <p:cTn id="58" presetID="14" presetClass="entr" presetSubtype="10" fill="hold" nodeType="withEffect">
                                  <p:stCondLst>
                                    <p:cond delay="0"/>
                                  </p:stCondLst>
                                  <p:childTnLst>
                                    <p:set>
                                      <p:cBhvr>
                                        <p:cTn id="59" dur="1" fill="hold">
                                          <p:stCondLst>
                                            <p:cond delay="0"/>
                                          </p:stCondLst>
                                        </p:cTn>
                                        <p:tgtEl>
                                          <p:spTgt spid="2">
                                            <p:txEl>
                                              <p:pRg st="16" end="16"/>
                                            </p:txEl>
                                          </p:spTgt>
                                        </p:tgtEl>
                                        <p:attrNameLst>
                                          <p:attrName>style.visibility</p:attrName>
                                        </p:attrNameLst>
                                      </p:cBhvr>
                                      <p:to>
                                        <p:strVal val="visible"/>
                                      </p:to>
                                    </p:set>
                                    <p:animEffect transition="in" filter="randombar(horizontal)">
                                      <p:cBhvr>
                                        <p:cTn id="60"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828" y="841719"/>
            <a:ext cx="8261571" cy="5996512"/>
          </a:xfrm>
          <a:prstGeom prst="rect">
            <a:avLst/>
          </a:prstGeom>
        </p:spPr>
        <p:txBody>
          <a:bodyPr wrap="square">
            <a:spAutoFit/>
          </a:bodyPr>
          <a:lstStyle/>
          <a:p>
            <a:pPr marL="457200" indent="-457200">
              <a:lnSpc>
                <a:spcPct val="80000"/>
              </a:lnSpc>
              <a:buFont typeface="+mj-lt"/>
              <a:buAutoNum type="arabicPeriod" startAt="5"/>
            </a:pPr>
            <a:r>
              <a:rPr lang="tr-TR" sz="2000" b="1" dirty="0">
                <a:solidFill>
                  <a:schemeClr val="accent1">
                    <a:lumMod val="50000"/>
                  </a:schemeClr>
                </a:solidFill>
              </a:rPr>
              <a:t>E-işletme </a:t>
            </a:r>
            <a:r>
              <a:rPr lang="tr-TR" sz="2000" b="1" dirty="0" smtClean="0">
                <a:solidFill>
                  <a:schemeClr val="accent1">
                    <a:lumMod val="50000"/>
                  </a:schemeClr>
                </a:solidFill>
              </a:rPr>
              <a:t>olmak</a:t>
            </a:r>
          </a:p>
          <a:p>
            <a:pPr marL="457200" indent="-457200">
              <a:lnSpc>
                <a:spcPct val="80000"/>
              </a:lnSpc>
              <a:buFont typeface="Arial"/>
              <a:buChar char="•"/>
            </a:pPr>
            <a:endParaRPr lang="tr-TR" sz="2000" b="1" dirty="0">
              <a:solidFill>
                <a:schemeClr val="accent1">
                  <a:lumMod val="50000"/>
                </a:schemeClr>
              </a:solidFill>
            </a:endParaRPr>
          </a:p>
          <a:p>
            <a:pPr marL="457200" indent="-457200">
              <a:lnSpc>
                <a:spcPct val="110000"/>
              </a:lnSpc>
              <a:buFont typeface="Arial"/>
              <a:buChar char="•"/>
            </a:pPr>
            <a:r>
              <a:rPr lang="tr-TR" sz="2000" dirty="0" smtClean="0">
                <a:solidFill>
                  <a:schemeClr val="accent1">
                    <a:lumMod val="50000"/>
                  </a:schemeClr>
                </a:solidFill>
              </a:rPr>
              <a:t>Bu aşamada, </a:t>
            </a:r>
            <a:r>
              <a:rPr lang="tr-TR" sz="2000" u="sng" dirty="0" smtClean="0">
                <a:solidFill>
                  <a:schemeClr val="accent1">
                    <a:lumMod val="50000"/>
                  </a:schemeClr>
                </a:solidFill>
              </a:rPr>
              <a:t>şirketin kendi içinde, ortaklarıyla, tedarikçileriyle, şubeleriyle, bayileriyle ya da ilgili tüm tarafların birbirleriyle iletişimi sağlanmaktadır. </a:t>
            </a:r>
          </a:p>
          <a:p>
            <a:pPr lvl="1" indent="-457200">
              <a:lnSpc>
                <a:spcPct val="110000"/>
              </a:lnSpc>
              <a:buFont typeface="Arial"/>
              <a:buChar char="•"/>
            </a:pPr>
            <a:r>
              <a:rPr lang="tr-TR" sz="2000" dirty="0" smtClean="0">
                <a:solidFill>
                  <a:schemeClr val="accent1">
                    <a:lumMod val="50000"/>
                  </a:schemeClr>
                </a:solidFill>
              </a:rPr>
              <a:t>Bilişim teknolojileri kullanılır. (intranet, şirket içi ve dışı ağlar)</a:t>
            </a:r>
            <a:r>
              <a:rPr lang="tr-TR" sz="2000" b="1" dirty="0">
                <a:solidFill>
                  <a:schemeClr val="tx1">
                    <a:lumMod val="95000"/>
                    <a:lumOff val="5000"/>
                  </a:schemeClr>
                </a:solidFill>
              </a:rPr>
              <a:t> E-uygulamaları donanım ve yazılımlarla </a:t>
            </a:r>
            <a:r>
              <a:rPr lang="tr-TR" sz="2000" b="1" dirty="0" err="1">
                <a:solidFill>
                  <a:schemeClr val="tx1">
                    <a:lumMod val="95000"/>
                    <a:lumOff val="5000"/>
                  </a:schemeClr>
                </a:solidFill>
              </a:rPr>
              <a:t>operasyonel</a:t>
            </a:r>
            <a:r>
              <a:rPr lang="tr-TR" sz="2000" b="1" dirty="0">
                <a:solidFill>
                  <a:schemeClr val="tx1">
                    <a:lumMod val="95000"/>
                    <a:lumOff val="5000"/>
                  </a:schemeClr>
                </a:solidFill>
              </a:rPr>
              <a:t> sistemlerle entegre </a:t>
            </a:r>
            <a:r>
              <a:rPr lang="tr-TR" sz="2000" b="1" dirty="0" smtClean="0">
                <a:solidFill>
                  <a:schemeClr val="tx1">
                    <a:lumMod val="95000"/>
                    <a:lumOff val="5000"/>
                  </a:schemeClr>
                </a:solidFill>
              </a:rPr>
              <a:t>etmek</a:t>
            </a:r>
            <a:endParaRPr lang="tr-TR" sz="2000" dirty="0" smtClean="0">
              <a:solidFill>
                <a:schemeClr val="accent1">
                  <a:lumMod val="50000"/>
                </a:schemeClr>
              </a:solidFill>
            </a:endParaRPr>
          </a:p>
          <a:p>
            <a:pPr marL="457200" indent="-457200">
              <a:lnSpc>
                <a:spcPct val="110000"/>
              </a:lnSpc>
              <a:buFont typeface="Arial"/>
              <a:buChar char="•"/>
            </a:pPr>
            <a:r>
              <a:rPr lang="tr-TR" sz="2000" dirty="0" smtClean="0">
                <a:solidFill>
                  <a:schemeClr val="accent1">
                    <a:lumMod val="50000"/>
                  </a:schemeClr>
                </a:solidFill>
              </a:rPr>
              <a:t>Bu sayede;</a:t>
            </a:r>
          </a:p>
          <a:p>
            <a:pPr marL="914400" lvl="1" indent="-457200">
              <a:lnSpc>
                <a:spcPct val="110000"/>
              </a:lnSpc>
              <a:buFont typeface="Arial"/>
              <a:buChar char="•"/>
            </a:pPr>
            <a:r>
              <a:rPr lang="tr-TR" sz="2000" b="1" i="1" dirty="0" smtClean="0">
                <a:solidFill>
                  <a:schemeClr val="accent1">
                    <a:lumMod val="50000"/>
                  </a:schemeClr>
                </a:solidFill>
              </a:rPr>
              <a:t>İletişim hızlanır, kolaylaşır</a:t>
            </a:r>
          </a:p>
          <a:p>
            <a:pPr marL="914400" lvl="1" indent="-457200">
              <a:lnSpc>
                <a:spcPct val="110000"/>
              </a:lnSpc>
              <a:buFont typeface="Arial"/>
              <a:buChar char="•"/>
            </a:pPr>
            <a:r>
              <a:rPr lang="tr-TR" sz="2000" b="1" i="1" dirty="0" smtClean="0">
                <a:solidFill>
                  <a:schemeClr val="accent1">
                    <a:lumMod val="50000"/>
                  </a:schemeClr>
                </a:solidFill>
              </a:rPr>
              <a:t>İş süreçleri kısalır</a:t>
            </a:r>
          </a:p>
          <a:p>
            <a:pPr marL="914400" lvl="1" indent="-457200">
              <a:lnSpc>
                <a:spcPct val="110000"/>
              </a:lnSpc>
              <a:buFont typeface="Arial"/>
              <a:buChar char="•"/>
            </a:pPr>
            <a:r>
              <a:rPr lang="tr-TR" sz="2000" b="1" i="1" dirty="0" smtClean="0">
                <a:solidFill>
                  <a:schemeClr val="accent1">
                    <a:lumMod val="50000"/>
                  </a:schemeClr>
                </a:solidFill>
              </a:rPr>
              <a:t>Maliyet azalır</a:t>
            </a:r>
          </a:p>
          <a:p>
            <a:pPr marL="914400" lvl="1" indent="-457200">
              <a:lnSpc>
                <a:spcPct val="110000"/>
              </a:lnSpc>
              <a:buFont typeface="Arial"/>
              <a:buChar char="•"/>
            </a:pPr>
            <a:r>
              <a:rPr lang="tr-TR" sz="2000" b="1" i="1" dirty="0" smtClean="0">
                <a:solidFill>
                  <a:schemeClr val="accent1">
                    <a:lumMod val="50000"/>
                  </a:schemeClr>
                </a:solidFill>
              </a:rPr>
              <a:t>Verimlilik, üretkenlik artar. </a:t>
            </a:r>
          </a:p>
          <a:p>
            <a:pPr lvl="1">
              <a:lnSpc>
                <a:spcPct val="110000"/>
              </a:lnSpc>
            </a:pPr>
            <a:endParaRPr lang="tr-TR" sz="2000" dirty="0">
              <a:solidFill>
                <a:schemeClr val="accent1">
                  <a:lumMod val="50000"/>
                </a:schemeClr>
              </a:solidFill>
            </a:endParaRPr>
          </a:p>
          <a:p>
            <a:pPr marL="457200" indent="-457200">
              <a:lnSpc>
                <a:spcPct val="110000"/>
              </a:lnSpc>
              <a:buFont typeface="Arial"/>
              <a:buChar char="•"/>
            </a:pPr>
            <a:r>
              <a:rPr lang="tr-TR" sz="2000" u="sng" dirty="0" smtClean="0">
                <a:solidFill>
                  <a:schemeClr val="accent1">
                    <a:lumMod val="50000"/>
                  </a:schemeClr>
                </a:solidFill>
              </a:rPr>
              <a:t>Bilgi yönetimi</a:t>
            </a:r>
            <a:r>
              <a:rPr lang="tr-TR" sz="2000" dirty="0" smtClean="0">
                <a:solidFill>
                  <a:schemeClr val="accent1">
                    <a:lumMod val="50000"/>
                  </a:schemeClr>
                </a:solidFill>
              </a:rPr>
              <a:t>, </a:t>
            </a:r>
            <a:r>
              <a:rPr lang="tr-TR" sz="2000" u="sng" dirty="0" smtClean="0">
                <a:solidFill>
                  <a:schemeClr val="accent1">
                    <a:lumMod val="50000"/>
                  </a:schemeClr>
                </a:solidFill>
              </a:rPr>
              <a:t>veri madenciliği</a:t>
            </a:r>
            <a:r>
              <a:rPr lang="tr-TR" sz="2000" dirty="0" smtClean="0">
                <a:solidFill>
                  <a:schemeClr val="accent1">
                    <a:lumMod val="50000"/>
                  </a:schemeClr>
                </a:solidFill>
              </a:rPr>
              <a:t>, </a:t>
            </a:r>
            <a:r>
              <a:rPr lang="tr-TR" sz="2000" u="sng" dirty="0" smtClean="0">
                <a:solidFill>
                  <a:schemeClr val="accent1">
                    <a:lumMod val="50000"/>
                  </a:schemeClr>
                </a:solidFill>
              </a:rPr>
              <a:t>müşteri ilişkileri yönetiminde birebir ilişki kurma</a:t>
            </a:r>
            <a:r>
              <a:rPr lang="tr-TR" sz="2000" dirty="0" smtClean="0">
                <a:solidFill>
                  <a:schemeClr val="accent1">
                    <a:lumMod val="50000"/>
                  </a:schemeClr>
                </a:solidFill>
              </a:rPr>
              <a:t> ve </a:t>
            </a:r>
            <a:r>
              <a:rPr lang="tr-TR" sz="2000" u="sng" dirty="0" smtClean="0">
                <a:solidFill>
                  <a:schemeClr val="accent1">
                    <a:lumMod val="50000"/>
                  </a:schemeClr>
                </a:solidFill>
              </a:rPr>
              <a:t>müşteri beklentilerini tanıma ve karşılama</a:t>
            </a:r>
            <a:r>
              <a:rPr lang="tr-TR" sz="2000" dirty="0" smtClean="0">
                <a:solidFill>
                  <a:schemeClr val="accent1">
                    <a:lumMod val="50000"/>
                  </a:schemeClr>
                </a:solidFill>
              </a:rPr>
              <a:t>, onlara uygun </a:t>
            </a:r>
            <a:r>
              <a:rPr lang="tr-TR" sz="2000" u="sng" dirty="0" smtClean="0">
                <a:solidFill>
                  <a:schemeClr val="accent1">
                    <a:lumMod val="50000"/>
                  </a:schemeClr>
                </a:solidFill>
              </a:rPr>
              <a:t>kişiselleştirilmiş içerik, ürün, hizmet sunmaya </a:t>
            </a:r>
            <a:r>
              <a:rPr lang="tr-TR" sz="2000" dirty="0" smtClean="0">
                <a:solidFill>
                  <a:schemeClr val="accent1">
                    <a:lumMod val="50000"/>
                  </a:schemeClr>
                </a:solidFill>
              </a:rPr>
              <a:t>olanak sağlayan bilgi sistemleri, donanım ve yazılımlar kullanılır. </a:t>
            </a:r>
            <a:endParaRPr lang="tr-TR" sz="2000" dirty="0">
              <a:solidFill>
                <a:schemeClr val="accent1">
                  <a:lumMod val="50000"/>
                </a:schemeClr>
              </a:solidFill>
            </a:endParaRPr>
          </a:p>
        </p:txBody>
      </p:sp>
    </p:spTree>
    <p:extLst>
      <p:ext uri="{BB962C8B-B14F-4D97-AF65-F5344CB8AC3E}">
        <p14:creationId xmlns:p14="http://schemas.microsoft.com/office/powerpoint/2010/main" val="1058309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5774" y="856734"/>
            <a:ext cx="8108326" cy="5806206"/>
          </a:xfrm>
          <a:prstGeom prst="rect">
            <a:avLst/>
          </a:prstGeom>
        </p:spPr>
        <p:txBody>
          <a:bodyPr wrap="square">
            <a:spAutoFit/>
          </a:bodyPr>
          <a:lstStyle/>
          <a:p>
            <a:pPr marL="457200" indent="-457200">
              <a:buFont typeface="+mj-lt"/>
              <a:buAutoNum type="arabicPeriod" startAt="6"/>
            </a:pPr>
            <a:r>
              <a:rPr lang="tr-TR" sz="2000" b="1" dirty="0">
                <a:solidFill>
                  <a:schemeClr val="accent1">
                    <a:lumMod val="50000"/>
                  </a:schemeClr>
                </a:solidFill>
              </a:rPr>
              <a:t>Yeni e-</a:t>
            </a:r>
            <a:r>
              <a:rPr lang="tr-TR" sz="2000" b="1" dirty="0" smtClean="0">
                <a:solidFill>
                  <a:schemeClr val="accent1">
                    <a:lumMod val="50000"/>
                  </a:schemeClr>
                </a:solidFill>
              </a:rPr>
              <a:t>uygulamaların entegre edilmesi ve e-</a:t>
            </a:r>
            <a:r>
              <a:rPr lang="tr-TR" sz="2000" b="1" dirty="0" err="1" smtClean="0">
                <a:solidFill>
                  <a:schemeClr val="accent1">
                    <a:lumMod val="50000"/>
                  </a:schemeClr>
                </a:solidFill>
              </a:rPr>
              <a:t>vizyonerlik</a:t>
            </a:r>
            <a:endParaRPr lang="tr-TR" sz="2000" b="1" dirty="0">
              <a:solidFill>
                <a:schemeClr val="accent1">
                  <a:lumMod val="50000"/>
                </a:schemeClr>
              </a:solidFill>
            </a:endParaRPr>
          </a:p>
          <a:p>
            <a:endParaRPr lang="tr-TR" sz="2000" b="1" dirty="0">
              <a:solidFill>
                <a:schemeClr val="accent1">
                  <a:lumMod val="50000"/>
                </a:schemeClr>
              </a:solidFill>
            </a:endParaRPr>
          </a:p>
          <a:p>
            <a:pPr marL="457200" indent="-457200">
              <a:buFont typeface="Arial"/>
              <a:buChar char="•"/>
            </a:pPr>
            <a:r>
              <a:rPr lang="tr-TR" b="1" dirty="0">
                <a:solidFill>
                  <a:schemeClr val="accent1">
                    <a:lumMod val="50000"/>
                  </a:schemeClr>
                </a:solidFill>
              </a:rPr>
              <a:t>Ağ teknolojilerindeki yeni e-uygulamalar arasından iş modeline ve sürecine uygun olanları benimsemek  ve </a:t>
            </a:r>
            <a:r>
              <a:rPr lang="tr-TR" b="1" dirty="0" smtClean="0">
                <a:solidFill>
                  <a:schemeClr val="accent1">
                    <a:lumMod val="50000"/>
                  </a:schemeClr>
                </a:solidFill>
              </a:rPr>
              <a:t>kullanmak</a:t>
            </a:r>
            <a:endParaRPr lang="tr-TR" dirty="0" smtClean="0">
              <a:solidFill>
                <a:schemeClr val="accent1">
                  <a:lumMod val="50000"/>
                </a:schemeClr>
              </a:solidFill>
            </a:endParaRPr>
          </a:p>
          <a:p>
            <a:pPr marL="457200" indent="-457200">
              <a:buFont typeface="Arial"/>
              <a:buChar char="•"/>
            </a:pPr>
            <a:r>
              <a:rPr lang="tr-TR" dirty="0" smtClean="0">
                <a:solidFill>
                  <a:schemeClr val="accent1">
                    <a:lumMod val="50000"/>
                  </a:schemeClr>
                </a:solidFill>
              </a:rPr>
              <a:t>Mobil </a:t>
            </a:r>
            <a:r>
              <a:rPr lang="tr-TR" dirty="0">
                <a:solidFill>
                  <a:schemeClr val="accent1">
                    <a:lumMod val="50000"/>
                  </a:schemeClr>
                </a:solidFill>
              </a:rPr>
              <a:t>cihaz ve iletişim teknolojilerini iş süreçlerine entegre etmek </a:t>
            </a:r>
            <a:endParaRPr lang="tr-TR" dirty="0" smtClean="0">
              <a:solidFill>
                <a:schemeClr val="accent1">
                  <a:lumMod val="50000"/>
                </a:schemeClr>
              </a:solidFill>
            </a:endParaRPr>
          </a:p>
          <a:p>
            <a:pPr marL="457200" indent="-457200">
              <a:buFont typeface="Arial"/>
              <a:buChar char="•"/>
            </a:pPr>
            <a:r>
              <a:rPr lang="tr-TR" dirty="0" smtClean="0">
                <a:solidFill>
                  <a:schemeClr val="accent1">
                    <a:lumMod val="50000"/>
                  </a:schemeClr>
                </a:solidFill>
              </a:rPr>
              <a:t>Gerçek </a:t>
            </a:r>
            <a:r>
              <a:rPr lang="tr-TR" dirty="0">
                <a:solidFill>
                  <a:schemeClr val="accent1">
                    <a:lumMod val="50000"/>
                  </a:schemeClr>
                </a:solidFill>
              </a:rPr>
              <a:t>zamanlı uygulamalar </a:t>
            </a:r>
            <a:r>
              <a:rPr lang="tr-TR" dirty="0" smtClean="0">
                <a:solidFill>
                  <a:schemeClr val="accent1">
                    <a:lumMod val="50000"/>
                  </a:schemeClr>
                </a:solidFill>
              </a:rPr>
              <a:t>gerçekleştirmek;</a:t>
            </a:r>
            <a:endParaRPr lang="tr-TR" dirty="0">
              <a:solidFill>
                <a:schemeClr val="accent1">
                  <a:lumMod val="50000"/>
                </a:schemeClr>
              </a:solidFill>
            </a:endParaRPr>
          </a:p>
          <a:p>
            <a:pPr marL="1266825" lvl="2">
              <a:lnSpc>
                <a:spcPct val="110000"/>
              </a:lnSpc>
              <a:buFont typeface="Wingdings" panose="05000000000000000000" pitchFamily="2" charset="2"/>
              <a:buChar char="§"/>
            </a:pPr>
            <a:r>
              <a:rPr lang="tr-TR" i="1" dirty="0">
                <a:solidFill>
                  <a:schemeClr val="tx1">
                    <a:lumMod val="95000"/>
                    <a:lumOff val="5000"/>
                  </a:schemeClr>
                </a:solidFill>
              </a:rPr>
              <a:t>Danışma hattı, canlı destek, sohbet odaları kurmak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Otomatik uyarı  ve hatırlatma sistemleri kurmak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Gerçek zamanlı teklif oluşturmak ve sunmak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Gerçek zamanlı sorgulamalara olanak sağlamak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Düzenli e-bülten gönderimi yapmak</a:t>
            </a:r>
          </a:p>
          <a:p>
            <a:pPr marL="1266825" lvl="2">
              <a:lnSpc>
                <a:spcPct val="110000"/>
              </a:lnSpc>
              <a:buFont typeface="Wingdings" panose="05000000000000000000" pitchFamily="2" charset="2"/>
              <a:buChar char="§"/>
            </a:pPr>
            <a:r>
              <a:rPr lang="tr-TR" i="1" dirty="0" err="1">
                <a:solidFill>
                  <a:schemeClr val="tx1">
                    <a:lumMod val="95000"/>
                    <a:lumOff val="5000"/>
                  </a:schemeClr>
                </a:solidFill>
              </a:rPr>
              <a:t>Blog</a:t>
            </a:r>
            <a:r>
              <a:rPr lang="tr-TR" i="1" dirty="0">
                <a:solidFill>
                  <a:schemeClr val="tx1">
                    <a:lumMod val="95000"/>
                    <a:lumOff val="5000"/>
                  </a:schemeClr>
                </a:solidFill>
              </a:rPr>
              <a:t> açmak ve ya </a:t>
            </a:r>
            <a:r>
              <a:rPr lang="tr-TR" i="1" dirty="0" err="1">
                <a:solidFill>
                  <a:schemeClr val="tx1">
                    <a:lumMod val="95000"/>
                    <a:lumOff val="5000"/>
                  </a:schemeClr>
                </a:solidFill>
              </a:rPr>
              <a:t>bloglarla</a:t>
            </a:r>
            <a:r>
              <a:rPr lang="tr-TR" i="1" dirty="0">
                <a:solidFill>
                  <a:schemeClr val="tx1">
                    <a:lumMod val="95000"/>
                    <a:lumOff val="5000"/>
                  </a:schemeClr>
                </a:solidFill>
              </a:rPr>
              <a:t> işbirliği yapmak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Sosyal ağ sitelerinde yer almak ve tüketiciye yönelik değer yaratan uygulamalar yapmak</a:t>
            </a:r>
          </a:p>
          <a:p>
            <a:pPr marL="1266825" lvl="2">
              <a:lnSpc>
                <a:spcPct val="110000"/>
              </a:lnSpc>
              <a:buFont typeface="Wingdings" panose="05000000000000000000" pitchFamily="2" charset="2"/>
              <a:buChar char="§"/>
            </a:pPr>
            <a:r>
              <a:rPr lang="tr-TR" i="1" dirty="0">
                <a:solidFill>
                  <a:schemeClr val="tx1">
                    <a:lumMod val="95000"/>
                    <a:lumOff val="5000"/>
                  </a:schemeClr>
                </a:solidFill>
              </a:rPr>
              <a:t>İş ortaklığı ağlarıyla iş birliği </a:t>
            </a:r>
            <a:r>
              <a:rPr lang="tr-TR" i="1" dirty="0" smtClean="0">
                <a:solidFill>
                  <a:schemeClr val="tx1">
                    <a:lumMod val="95000"/>
                    <a:lumOff val="5000"/>
                  </a:schemeClr>
                </a:solidFill>
              </a:rPr>
              <a:t>yapmak</a:t>
            </a:r>
          </a:p>
          <a:p>
            <a:pPr marL="352425">
              <a:lnSpc>
                <a:spcPct val="110000"/>
              </a:lnSpc>
            </a:pPr>
            <a:r>
              <a:rPr lang="tr-TR" sz="2000" b="1" dirty="0">
                <a:solidFill>
                  <a:srgbClr val="FF0000"/>
                </a:solidFill>
              </a:rPr>
              <a:t>E- </a:t>
            </a:r>
            <a:r>
              <a:rPr lang="tr-TR" sz="2000" b="1" dirty="0" err="1">
                <a:solidFill>
                  <a:srgbClr val="FF0000"/>
                </a:solidFill>
              </a:rPr>
              <a:t>vizyonerlik</a:t>
            </a:r>
            <a:r>
              <a:rPr lang="tr-TR" sz="2000" b="1" dirty="0">
                <a:solidFill>
                  <a:srgbClr val="FF0000"/>
                </a:solidFill>
              </a:rPr>
              <a:t> nedir?</a:t>
            </a:r>
          </a:p>
          <a:p>
            <a:pPr marL="352425">
              <a:lnSpc>
                <a:spcPct val="110000"/>
              </a:lnSpc>
            </a:pPr>
            <a:endParaRPr lang="tr-TR" i="1" dirty="0">
              <a:solidFill>
                <a:schemeClr val="tx1">
                  <a:lumMod val="95000"/>
                  <a:lumOff val="5000"/>
                </a:schemeClr>
              </a:solidFill>
            </a:endParaRPr>
          </a:p>
          <a:p>
            <a:pPr marL="457200" indent="-457200">
              <a:lnSpc>
                <a:spcPct val="110000"/>
              </a:lnSpc>
              <a:buFont typeface="Arial"/>
              <a:buChar char="•"/>
            </a:pPr>
            <a:endParaRPr lang="tr-TR" b="1" dirty="0" smtClean="0">
              <a:solidFill>
                <a:schemeClr val="accent1">
                  <a:lumMod val="50000"/>
                </a:schemeClr>
              </a:solidFill>
            </a:endParaRPr>
          </a:p>
          <a:p>
            <a:pPr marL="457200" indent="-457200">
              <a:lnSpc>
                <a:spcPct val="110000"/>
              </a:lnSpc>
              <a:buFont typeface="+mj-lt"/>
              <a:buAutoNum type="arabicPeriod"/>
            </a:pPr>
            <a:endParaRPr lang="tr-TR" b="1" dirty="0">
              <a:solidFill>
                <a:schemeClr val="accent1">
                  <a:lumMod val="50000"/>
                </a:schemeClr>
              </a:solidFill>
            </a:endParaRPr>
          </a:p>
        </p:txBody>
      </p:sp>
      <p:sp>
        <p:nvSpPr>
          <p:cNvPr id="5" name="TextBox 4"/>
          <p:cNvSpPr txBox="1"/>
          <p:nvPr/>
        </p:nvSpPr>
        <p:spPr>
          <a:xfrm>
            <a:off x="469900" y="5702300"/>
            <a:ext cx="6502400" cy="923330"/>
          </a:xfrm>
          <a:prstGeom prst="rect">
            <a:avLst/>
          </a:prstGeom>
          <a:noFill/>
          <a:ln>
            <a:solidFill>
              <a:schemeClr val="tx1"/>
            </a:solidFill>
          </a:ln>
        </p:spPr>
        <p:txBody>
          <a:bodyPr wrap="square" rtlCol="0">
            <a:spAutoFit/>
          </a:bodyPr>
          <a:lstStyle/>
          <a:p>
            <a:r>
              <a:rPr lang="tr-TR" b="1" dirty="0">
                <a:solidFill>
                  <a:schemeClr val="accent1">
                    <a:lumMod val="50000"/>
                  </a:schemeClr>
                </a:solidFill>
              </a:rPr>
              <a:t>T</a:t>
            </a:r>
            <a:r>
              <a:rPr lang="tr-TR" b="1" dirty="0" smtClean="0">
                <a:solidFill>
                  <a:schemeClr val="accent1">
                    <a:lumMod val="50000"/>
                  </a:schemeClr>
                </a:solidFill>
              </a:rPr>
              <a:t>üm </a:t>
            </a:r>
            <a:r>
              <a:rPr lang="tr-TR" b="1" dirty="0">
                <a:solidFill>
                  <a:schemeClr val="accent1">
                    <a:lumMod val="50000"/>
                  </a:schemeClr>
                </a:solidFill>
              </a:rPr>
              <a:t>yeni e-uygulamalar hakkında bilgi ve fikir sahibi olmaya açık olmak </a:t>
            </a:r>
            <a:r>
              <a:rPr lang="tr-TR" b="1" dirty="0" smtClean="0">
                <a:solidFill>
                  <a:schemeClr val="accent1">
                    <a:lumMod val="50000"/>
                  </a:schemeClr>
                </a:solidFill>
              </a:rPr>
              <a:t>ve </a:t>
            </a:r>
            <a:r>
              <a:rPr lang="tr-TR" b="1" dirty="0" err="1" smtClean="0">
                <a:solidFill>
                  <a:schemeClr val="accent1">
                    <a:lumMod val="50000"/>
                  </a:schemeClr>
                </a:solidFill>
              </a:rPr>
              <a:t>proaktif</a:t>
            </a:r>
            <a:r>
              <a:rPr lang="tr-TR" b="1" dirty="0" smtClean="0">
                <a:solidFill>
                  <a:schemeClr val="accent1">
                    <a:lumMod val="50000"/>
                  </a:schemeClr>
                </a:solidFill>
              </a:rPr>
              <a:t> davranarak bu gelişmelerden faydalanmak</a:t>
            </a:r>
            <a:endParaRPr lang="tr-TR" b="1" dirty="0">
              <a:solidFill>
                <a:schemeClr val="accent1">
                  <a:lumMod val="50000"/>
                </a:schemeClr>
              </a:solidFill>
            </a:endParaRPr>
          </a:p>
          <a:p>
            <a:endParaRPr lang="tr-TR" dirty="0"/>
          </a:p>
        </p:txBody>
      </p:sp>
    </p:spTree>
    <p:extLst>
      <p:ext uri="{BB962C8B-B14F-4D97-AF65-F5344CB8AC3E}">
        <p14:creationId xmlns:p14="http://schemas.microsoft.com/office/powerpoint/2010/main" val="8997640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checkerboard(across)">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checkerboard(across)">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checkerboard(across)">
                                      <p:cBhvr>
                                        <p:cTn id="17" dur="500"/>
                                        <p:tgtEl>
                                          <p:spTgt spid="4">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
                                            <p:txEl>
                                              <p:pRg st="8" end="8"/>
                                            </p:txEl>
                                          </p:spTgt>
                                        </p:tgtEl>
                                        <p:attrNameLst>
                                          <p:attrName>style.visibility</p:attrName>
                                        </p:attrNameLst>
                                      </p:cBhvr>
                                      <p:to>
                                        <p:strVal val="visible"/>
                                      </p:to>
                                    </p:set>
                                    <p:animEffect transition="in" filter="checkerboard(across)">
                                      <p:cBhvr>
                                        <p:cTn id="22" dur="500"/>
                                        <p:tgtEl>
                                          <p:spTgt spid="4">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animEffect transition="in" filter="checkerboard(across)">
                                      <p:cBhvr>
                                        <p:cTn id="27" dur="500"/>
                                        <p:tgtEl>
                                          <p:spTgt spid="4">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4">
                                            <p:txEl>
                                              <p:pRg st="10" end="10"/>
                                            </p:txEl>
                                          </p:spTgt>
                                        </p:tgtEl>
                                        <p:attrNameLst>
                                          <p:attrName>style.visibility</p:attrName>
                                        </p:attrNameLst>
                                      </p:cBhvr>
                                      <p:to>
                                        <p:strVal val="visible"/>
                                      </p:to>
                                    </p:set>
                                    <p:animEffect transition="in" filter="checkerboard(across)">
                                      <p:cBhvr>
                                        <p:cTn id="32" dur="500"/>
                                        <p:tgtEl>
                                          <p:spTgt spid="4">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checkerboard(across)">
                                      <p:cBhvr>
                                        <p:cTn id="37" dur="500"/>
                                        <p:tgtEl>
                                          <p:spTgt spid="4">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4">
                                            <p:txEl>
                                              <p:pRg st="12" end="12"/>
                                            </p:txEl>
                                          </p:spTgt>
                                        </p:tgtEl>
                                        <p:attrNameLst>
                                          <p:attrName>style.visibility</p:attrName>
                                        </p:attrNameLst>
                                      </p:cBhvr>
                                      <p:to>
                                        <p:strVal val="visible"/>
                                      </p:to>
                                    </p:set>
                                    <p:animEffect transition="in" filter="checkerboard(across)">
                                      <p:cBhvr>
                                        <p:cTn id="42" dur="500"/>
                                        <p:tgtEl>
                                          <p:spTgt spid="4">
                                            <p:txEl>
                                              <p:pRg st="12" end="1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4">
                                            <p:txEl>
                                              <p:pRg st="13" end="13"/>
                                            </p:txEl>
                                          </p:spTgt>
                                        </p:tgtEl>
                                        <p:attrNameLst>
                                          <p:attrName>style.visibility</p:attrName>
                                        </p:attrNameLst>
                                      </p:cBhvr>
                                      <p:to>
                                        <p:strVal val="visible"/>
                                      </p:to>
                                    </p:set>
                                    <p:animEffect transition="in" filter="checkerboard(across)">
                                      <p:cBhvr>
                                        <p:cTn id="47" dur="500"/>
                                        <p:tgtEl>
                                          <p:spTgt spid="4">
                                            <p:txEl>
                                              <p:pRg st="13" end="1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checkerboard(across)">
                                      <p:cBhvr>
                                        <p:cTn id="5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E-ticarette efsaneler ve gerçekler</a:t>
            </a:r>
            <a:endParaRPr lang="tr-TR" dirty="0"/>
          </a:p>
        </p:txBody>
      </p:sp>
      <p:sp>
        <p:nvSpPr>
          <p:cNvPr id="3" name="Content Placeholder 2"/>
          <p:cNvSpPr>
            <a:spLocks noGrp="1"/>
          </p:cNvSpPr>
          <p:nvPr>
            <p:ph idx="1"/>
          </p:nvPr>
        </p:nvSpPr>
        <p:spPr/>
        <p:txBody>
          <a:bodyPr/>
          <a:lstStyle/>
          <a:p>
            <a:r>
              <a:rPr lang="tr-TR" b="1" dirty="0" smtClean="0">
                <a:solidFill>
                  <a:srgbClr val="FF0000"/>
                </a:solidFill>
              </a:rPr>
              <a:t>E- ticaret kolay bir iş değildir.</a:t>
            </a:r>
          </a:p>
          <a:p>
            <a:r>
              <a:rPr lang="tr-TR" dirty="0" smtClean="0"/>
              <a:t>Bir web sitesi yapmak ya da yaptırmak zor olmayabilir . Ancak e-işletme olmak sadece bu değildir. </a:t>
            </a:r>
          </a:p>
          <a:p>
            <a:r>
              <a:rPr lang="tr-TR" dirty="0" smtClean="0"/>
              <a:t>Web sitesi hazırlamak, yap boz oyununu sadece bir parçasıdır. </a:t>
            </a:r>
            <a:endParaRPr lang="tr-TR" dirty="0"/>
          </a:p>
        </p:txBody>
      </p:sp>
    </p:spTree>
    <p:extLst>
      <p:ext uri="{BB962C8B-B14F-4D97-AF65-F5344CB8AC3E}">
        <p14:creationId xmlns:p14="http://schemas.microsoft.com/office/powerpoint/2010/main" val="18652999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E-ticarette efsaneler ve gerçekler</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solidFill>
                  <a:srgbClr val="000000"/>
                </a:solidFill>
              </a:rPr>
              <a:t>E-ticaretin tek maliyeti web sitesinin hazırlanması ve sunucuda barındırılması mıdır?</a:t>
            </a:r>
          </a:p>
          <a:p>
            <a:r>
              <a:rPr lang="tr-TR" dirty="0" smtClean="0">
                <a:solidFill>
                  <a:srgbClr val="000000"/>
                </a:solidFill>
              </a:rPr>
              <a:t>HAYIR</a:t>
            </a:r>
          </a:p>
          <a:p>
            <a:r>
              <a:rPr lang="tr-TR" b="1" dirty="0">
                <a:solidFill>
                  <a:srgbClr val="FF0000"/>
                </a:solidFill>
              </a:rPr>
              <a:t>E- ticaret ucuz bir iş değildir. </a:t>
            </a:r>
            <a:endParaRPr lang="tr-TR" dirty="0">
              <a:solidFill>
                <a:srgbClr val="000000"/>
              </a:solidFill>
            </a:endParaRPr>
          </a:p>
          <a:p>
            <a:r>
              <a:rPr lang="tr-TR" dirty="0" smtClean="0">
                <a:solidFill>
                  <a:srgbClr val="000000"/>
                </a:solidFill>
              </a:rPr>
              <a:t>Kurulan sunucuların, veri depolama cihazlarının, ağlarla ilgili donanım ve ihtiyaç duyulan yazılım maliyetleri ile tüm işletme faaliyetlerine dair yapılan yatırımlar...</a:t>
            </a:r>
          </a:p>
          <a:p>
            <a:r>
              <a:rPr lang="tr-TR" dirty="0" err="1" smtClean="0">
                <a:solidFill>
                  <a:srgbClr val="000000"/>
                </a:solidFill>
              </a:rPr>
              <a:t>Amazon.com</a:t>
            </a:r>
            <a:r>
              <a:rPr lang="tr-TR" dirty="0" smtClean="0">
                <a:solidFill>
                  <a:srgbClr val="000000"/>
                </a:solidFill>
              </a:rPr>
              <a:t> 2000 yılında zararını 545 milyon dolar, toplam gelirini ise 2,7 milyar dolar olarak beyan etmiş. 2001 sonunda çalışanlarının %15’i yani 1300 çalışanı işten çıkartmış. İlk kez 2002 yılında kar ettiğini açıklamıştır. </a:t>
            </a:r>
            <a:endParaRPr lang="tr-TR" dirty="0">
              <a:solidFill>
                <a:srgbClr val="000000"/>
              </a:solidFill>
            </a:endParaRPr>
          </a:p>
        </p:txBody>
      </p:sp>
    </p:spTree>
    <p:extLst>
      <p:ext uri="{BB962C8B-B14F-4D97-AF65-F5344CB8AC3E}">
        <p14:creationId xmlns:p14="http://schemas.microsoft.com/office/powerpoint/2010/main" val="24993774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E-ticarette efsaneler ve gerçekler</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solidFill>
                  <a:srgbClr val="000000"/>
                </a:solidFill>
              </a:rPr>
              <a:t>‘</a:t>
            </a:r>
            <a:r>
              <a:rPr lang="tr-TR" dirty="0" err="1" smtClean="0">
                <a:solidFill>
                  <a:srgbClr val="000000"/>
                </a:solidFill>
              </a:rPr>
              <a:t>Amazon.com’u</a:t>
            </a:r>
            <a:r>
              <a:rPr lang="tr-TR" dirty="0" smtClean="0">
                <a:solidFill>
                  <a:srgbClr val="000000"/>
                </a:solidFill>
              </a:rPr>
              <a:t> kuranlar bu işe </a:t>
            </a:r>
            <a:r>
              <a:rPr lang="tr-TR" dirty="0" err="1" smtClean="0">
                <a:solidFill>
                  <a:srgbClr val="000000"/>
                </a:solidFill>
              </a:rPr>
              <a:t>evleriin</a:t>
            </a:r>
            <a:r>
              <a:rPr lang="tr-TR" dirty="0" smtClean="0">
                <a:solidFill>
                  <a:srgbClr val="000000"/>
                </a:solidFill>
              </a:rPr>
              <a:t> garajında 2 arkadaş olarak başlamışlar. ‘Onlar yaptıysa biz de yaparız’</a:t>
            </a:r>
          </a:p>
          <a:p>
            <a:r>
              <a:rPr lang="tr-TR" dirty="0" smtClean="0">
                <a:solidFill>
                  <a:srgbClr val="000000"/>
                </a:solidFill>
              </a:rPr>
              <a:t>‘E-ticarette çok para var, yapalım’</a:t>
            </a:r>
          </a:p>
          <a:p>
            <a:r>
              <a:rPr lang="tr-TR" b="1" dirty="0">
                <a:solidFill>
                  <a:srgbClr val="FF0000"/>
                </a:solidFill>
              </a:rPr>
              <a:t>E-ticareti herkes yapamaz</a:t>
            </a:r>
            <a:r>
              <a:rPr lang="tr-TR" b="1" dirty="0" smtClean="0">
                <a:solidFill>
                  <a:srgbClr val="FF0000"/>
                </a:solidFill>
              </a:rPr>
              <a:t>.</a:t>
            </a:r>
          </a:p>
          <a:p>
            <a:r>
              <a:rPr lang="tr-TR" b="1" dirty="0" smtClean="0">
                <a:solidFill>
                  <a:srgbClr val="FF0000"/>
                </a:solidFill>
              </a:rPr>
              <a:t>Başarı tesadüf değildir..</a:t>
            </a:r>
          </a:p>
          <a:p>
            <a:pPr lvl="1"/>
            <a:r>
              <a:rPr lang="tr-TR" dirty="0" err="1" smtClean="0">
                <a:solidFill>
                  <a:srgbClr val="000000"/>
                </a:solidFill>
              </a:rPr>
              <a:t>Jeff</a:t>
            </a:r>
            <a:r>
              <a:rPr lang="tr-TR" dirty="0" smtClean="0">
                <a:solidFill>
                  <a:srgbClr val="000000"/>
                </a:solidFill>
              </a:rPr>
              <a:t> </a:t>
            </a:r>
            <a:r>
              <a:rPr lang="tr-TR" dirty="0" err="1" smtClean="0">
                <a:solidFill>
                  <a:srgbClr val="000000"/>
                </a:solidFill>
              </a:rPr>
              <a:t>Bezos</a:t>
            </a:r>
            <a:r>
              <a:rPr lang="tr-TR" dirty="0" smtClean="0">
                <a:solidFill>
                  <a:srgbClr val="000000"/>
                </a:solidFill>
              </a:rPr>
              <a:t> internette satacağı ürünün kitap olacağına uzun süre araştırmalardan sonra karar vermiş.</a:t>
            </a:r>
          </a:p>
          <a:p>
            <a:pPr lvl="1"/>
            <a:r>
              <a:rPr lang="tr-TR" dirty="0" err="1" smtClean="0">
                <a:solidFill>
                  <a:srgbClr val="000000"/>
                </a:solidFill>
              </a:rPr>
              <a:t>Dell</a:t>
            </a:r>
            <a:r>
              <a:rPr lang="tr-TR" dirty="0" smtClean="0">
                <a:solidFill>
                  <a:srgbClr val="000000"/>
                </a:solidFill>
              </a:rPr>
              <a:t> bilgisayar hali hazırda bilgisayar ve ağ teknolojilerini satarken, </a:t>
            </a:r>
            <a:r>
              <a:rPr lang="tr-TR" dirty="0" err="1" smtClean="0">
                <a:solidFill>
                  <a:srgbClr val="000000"/>
                </a:solidFill>
              </a:rPr>
              <a:t>online’a</a:t>
            </a:r>
            <a:r>
              <a:rPr lang="tr-TR" dirty="0" smtClean="0">
                <a:solidFill>
                  <a:srgbClr val="000000"/>
                </a:solidFill>
              </a:rPr>
              <a:t> taşımıştır. </a:t>
            </a:r>
            <a:endParaRPr lang="tr-TR" dirty="0">
              <a:solidFill>
                <a:srgbClr val="000000"/>
              </a:solidFill>
            </a:endParaRPr>
          </a:p>
          <a:p>
            <a:endParaRPr lang="tr-TR" dirty="0" smtClean="0">
              <a:solidFill>
                <a:srgbClr val="000000"/>
              </a:solidFill>
            </a:endParaRPr>
          </a:p>
        </p:txBody>
      </p:sp>
    </p:spTree>
    <p:extLst>
      <p:ext uri="{BB962C8B-B14F-4D97-AF65-F5344CB8AC3E}">
        <p14:creationId xmlns:p14="http://schemas.microsoft.com/office/powerpoint/2010/main" val="5895809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heckerboard(across)">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E-ticarette efsaneler ve gerçekler</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solidFill>
                  <a:srgbClr val="000000"/>
                </a:solidFill>
              </a:rPr>
              <a:t>E-ticaret her sektör ve ürün için kazançlı mıdır?</a:t>
            </a:r>
          </a:p>
          <a:p>
            <a:pPr lvl="1"/>
            <a:r>
              <a:rPr lang="tr-TR" dirty="0" smtClean="0">
                <a:solidFill>
                  <a:srgbClr val="000000"/>
                </a:solidFill>
              </a:rPr>
              <a:t>HAYIR</a:t>
            </a:r>
          </a:p>
          <a:p>
            <a:r>
              <a:rPr lang="tr-TR" b="1" dirty="0" smtClean="0">
                <a:solidFill>
                  <a:srgbClr val="FF0000"/>
                </a:solidFill>
              </a:rPr>
              <a:t>E-ticaret her koşulda kazançlı bir iş değildir. </a:t>
            </a:r>
          </a:p>
          <a:p>
            <a:r>
              <a:rPr lang="tr-TR" dirty="0" smtClean="0">
                <a:solidFill>
                  <a:srgbClr val="000000"/>
                </a:solidFill>
              </a:rPr>
              <a:t>Özellikle kitap, CD, müzik, yazılım, seyahat, turizm ve bankacılık gibi hizmetler için oldukça iyi bir alternatif kanal.</a:t>
            </a:r>
          </a:p>
          <a:p>
            <a:r>
              <a:rPr lang="tr-TR" dirty="0" smtClean="0">
                <a:solidFill>
                  <a:srgbClr val="000000"/>
                </a:solidFill>
              </a:rPr>
              <a:t>İnternetten araba satışı?</a:t>
            </a:r>
          </a:p>
          <a:p>
            <a:r>
              <a:rPr lang="tr-TR" dirty="0" smtClean="0">
                <a:solidFill>
                  <a:srgbClr val="000000"/>
                </a:solidFill>
              </a:rPr>
              <a:t>ABD’ de internetten yapılan kitap, müzik, seyahat, tatil satışı, geleneksel kanallara oranı 2010 yılında bile %10 ‘</a:t>
            </a:r>
            <a:r>
              <a:rPr lang="tr-TR" dirty="0" err="1" smtClean="0">
                <a:solidFill>
                  <a:srgbClr val="000000"/>
                </a:solidFill>
              </a:rPr>
              <a:t>nun</a:t>
            </a:r>
            <a:r>
              <a:rPr lang="tr-TR" dirty="0" smtClean="0">
                <a:solidFill>
                  <a:srgbClr val="000000"/>
                </a:solidFill>
              </a:rPr>
              <a:t> altında.</a:t>
            </a:r>
            <a:endParaRPr lang="tr-TR" dirty="0">
              <a:solidFill>
                <a:srgbClr val="000000"/>
              </a:solidFill>
            </a:endParaRPr>
          </a:p>
          <a:p>
            <a:endParaRPr lang="tr-TR" dirty="0" smtClean="0">
              <a:solidFill>
                <a:srgbClr val="000000"/>
              </a:solidFill>
            </a:endParaRPr>
          </a:p>
        </p:txBody>
      </p:sp>
      <p:sp>
        <p:nvSpPr>
          <p:cNvPr id="4" name="TextBox 3"/>
          <p:cNvSpPr txBox="1"/>
          <p:nvPr/>
        </p:nvSpPr>
        <p:spPr>
          <a:xfrm>
            <a:off x="165100" y="6126163"/>
            <a:ext cx="5549900" cy="646331"/>
          </a:xfrm>
          <a:prstGeom prst="rect">
            <a:avLst/>
          </a:prstGeom>
          <a:noFill/>
        </p:spPr>
        <p:txBody>
          <a:bodyPr wrap="square" rtlCol="0">
            <a:spAutoFit/>
          </a:bodyPr>
          <a:lstStyle/>
          <a:p>
            <a:r>
              <a:rPr lang="tr-TR" dirty="0" err="1"/>
              <a:t>https</a:t>
            </a:r>
            <a:r>
              <a:rPr lang="tr-TR" dirty="0"/>
              <a:t>://</a:t>
            </a:r>
            <a:r>
              <a:rPr lang="tr-TR" dirty="0" err="1"/>
              <a:t>www.haberturk.com</a:t>
            </a:r>
            <a:r>
              <a:rPr lang="tr-TR" dirty="0"/>
              <a:t>/tesla-35000-dolarlik-model-3-u-gorucuye-cikardi-2389045-ekonomi</a:t>
            </a:r>
          </a:p>
        </p:txBody>
      </p:sp>
    </p:spTree>
    <p:extLst>
      <p:ext uri="{BB962C8B-B14F-4D97-AF65-F5344CB8AC3E}">
        <p14:creationId xmlns:p14="http://schemas.microsoft.com/office/powerpoint/2010/main" val="27023919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heckerboard(across)">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E-ticarette Evreler</a:t>
            </a:r>
            <a:endParaRPr lang="tr-TR" dirty="0"/>
          </a:p>
        </p:txBody>
      </p:sp>
      <p:sp>
        <p:nvSpPr>
          <p:cNvPr id="3" name="İçerik Yer Tutucusu 2"/>
          <p:cNvSpPr>
            <a:spLocks noGrp="1"/>
          </p:cNvSpPr>
          <p:nvPr>
            <p:ph idx="1"/>
          </p:nvPr>
        </p:nvSpPr>
        <p:spPr>
          <a:xfrm>
            <a:off x="284163" y="1828801"/>
            <a:ext cx="8497887" cy="3867150"/>
          </a:xfrm>
        </p:spPr>
        <p:txBody>
          <a:bodyPr>
            <a:normAutofit lnSpcReduction="10000"/>
          </a:bodyPr>
          <a:lstStyle/>
          <a:p>
            <a:pPr marL="0" indent="0" algn="ctr">
              <a:buNone/>
            </a:pPr>
            <a:r>
              <a:rPr lang="tr-TR" sz="2600" b="1" dirty="0" err="1" smtClean="0">
                <a:solidFill>
                  <a:schemeClr val="accent1">
                    <a:lumMod val="50000"/>
                  </a:schemeClr>
                </a:solidFill>
                <a:effectLst>
                  <a:outerShdw blurRad="38100" dist="38100" dir="2700000" algn="tl">
                    <a:srgbClr val="000000">
                      <a:alpha val="43137"/>
                    </a:srgbClr>
                  </a:outerShdw>
                </a:effectLst>
              </a:rPr>
              <a:t>Ağ’da</a:t>
            </a:r>
            <a:r>
              <a:rPr lang="tr-TR" sz="2600" b="1" dirty="0" smtClean="0">
                <a:solidFill>
                  <a:schemeClr val="accent1">
                    <a:lumMod val="50000"/>
                  </a:schemeClr>
                </a:solidFill>
                <a:effectLst>
                  <a:outerShdw blurRad="38100" dist="38100" dir="2700000" algn="tl">
                    <a:srgbClr val="000000">
                      <a:alpha val="43137"/>
                    </a:srgbClr>
                  </a:outerShdw>
                </a:effectLst>
              </a:rPr>
              <a:t> var olmak / E- işletme olmak</a:t>
            </a:r>
            <a:endParaRPr lang="tr-TR" sz="2600" b="1" dirty="0">
              <a:solidFill>
                <a:schemeClr val="accent1">
                  <a:lumMod val="50000"/>
                </a:schemeClr>
              </a:solidFill>
              <a:effectLst>
                <a:outerShdw blurRad="38100" dist="38100" dir="2700000" algn="tl">
                  <a:srgbClr val="000000">
                    <a:alpha val="43137"/>
                  </a:srgbClr>
                </a:outerShdw>
              </a:effectLst>
            </a:endParaRPr>
          </a:p>
          <a:p>
            <a:r>
              <a:rPr lang="tr-TR" dirty="0" smtClean="0"/>
              <a:t>Sadece alım-satım işlemi yapmak, e-işletme olmak için yeterli değildir.</a:t>
            </a:r>
          </a:p>
          <a:p>
            <a:r>
              <a:rPr lang="tr-TR" dirty="0" smtClean="0"/>
              <a:t>Elektronik iş (e-işletme) kısaca </a:t>
            </a:r>
            <a:r>
              <a:rPr lang="tr-TR" u="sng" dirty="0" smtClean="0"/>
              <a:t>iş süreçlerinin, işletme ve yönetim fonksiyonlarının elektronik ortama aktarılması</a:t>
            </a:r>
            <a:r>
              <a:rPr lang="tr-TR" dirty="0" smtClean="0"/>
              <a:t>; </a:t>
            </a:r>
            <a:r>
              <a:rPr lang="tr-TR" dirty="0" smtClean="0">
                <a:solidFill>
                  <a:schemeClr val="accent1">
                    <a:lumMod val="50000"/>
                  </a:schemeClr>
                </a:solidFill>
              </a:rPr>
              <a:t>muhasebenden insan kaynaklarına</a:t>
            </a:r>
            <a:r>
              <a:rPr lang="tr-TR" dirty="0" smtClean="0"/>
              <a:t>, </a:t>
            </a:r>
            <a:r>
              <a:rPr lang="tr-TR" dirty="0" smtClean="0">
                <a:solidFill>
                  <a:schemeClr val="accent1">
                    <a:lumMod val="50000"/>
                  </a:schemeClr>
                </a:solidFill>
              </a:rPr>
              <a:t>üretimden pazarlamaya, sipariş kabulden sevkiyata, tedarikçi ilişkisinden müşteri ilişkisine kadar </a:t>
            </a:r>
            <a:r>
              <a:rPr lang="tr-TR" u="sng" dirty="0" smtClean="0"/>
              <a:t>otomasyona geçilmesi ve bilgi teknolojilerinin kullanılmasıdır.</a:t>
            </a:r>
          </a:p>
          <a:p>
            <a:endParaRPr lang="tr-TR" dirty="0"/>
          </a:p>
        </p:txBody>
      </p:sp>
    </p:spTree>
    <p:extLst>
      <p:ext uri="{BB962C8B-B14F-4D97-AF65-F5344CB8AC3E}">
        <p14:creationId xmlns:p14="http://schemas.microsoft.com/office/powerpoint/2010/main" val="19944510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down)">
                                      <p:cBhvr>
                                        <p:cTn id="1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E-ticarette efsaneler ve gerçekler</a:t>
            </a:r>
          </a:p>
        </p:txBody>
      </p:sp>
      <p:sp>
        <p:nvSpPr>
          <p:cNvPr id="3" name="Content Placeholder 2"/>
          <p:cNvSpPr>
            <a:spLocks noGrp="1"/>
          </p:cNvSpPr>
          <p:nvPr>
            <p:ph idx="1"/>
          </p:nvPr>
        </p:nvSpPr>
        <p:spPr/>
        <p:txBody>
          <a:bodyPr/>
          <a:lstStyle/>
          <a:p>
            <a:r>
              <a:rPr lang="tr-TR" dirty="0" smtClean="0"/>
              <a:t>E-ticaret ürün ve hizmetleri standartlaştırdı mı?</a:t>
            </a:r>
          </a:p>
          <a:p>
            <a:pPr lvl="1"/>
            <a:r>
              <a:rPr lang="tr-TR" dirty="0" smtClean="0"/>
              <a:t>HAYIR</a:t>
            </a:r>
          </a:p>
          <a:p>
            <a:r>
              <a:rPr lang="tr-TR" dirty="0" smtClean="0"/>
              <a:t>Aksine kişiselleştirilmiş ve özelleştirilmiş teklifler sunulmasına fırsat sağladı. </a:t>
            </a:r>
            <a:endParaRPr lang="tr-TR" dirty="0" smtClean="0">
              <a:solidFill>
                <a:srgbClr val="FF0000"/>
              </a:solidFill>
            </a:endParaRPr>
          </a:p>
          <a:p>
            <a:r>
              <a:rPr lang="tr-TR" b="1" dirty="0" smtClean="0">
                <a:solidFill>
                  <a:srgbClr val="FF0000"/>
                </a:solidFill>
              </a:rPr>
              <a:t>E-ticaret ürün ve hizmetleri standartlaştırmadı.</a:t>
            </a:r>
            <a:endParaRPr lang="tr-TR" b="1" dirty="0">
              <a:solidFill>
                <a:srgbClr val="FF0000"/>
              </a:solidFill>
            </a:endParaRPr>
          </a:p>
        </p:txBody>
      </p:sp>
    </p:spTree>
    <p:extLst>
      <p:ext uri="{BB962C8B-B14F-4D97-AF65-F5344CB8AC3E}">
        <p14:creationId xmlns:p14="http://schemas.microsoft.com/office/powerpoint/2010/main" val="3312864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E-ticarette efsaneler ve gerçekler</a:t>
            </a:r>
          </a:p>
        </p:txBody>
      </p:sp>
      <p:sp>
        <p:nvSpPr>
          <p:cNvPr id="3" name="Content Placeholder 2"/>
          <p:cNvSpPr>
            <a:spLocks noGrp="1"/>
          </p:cNvSpPr>
          <p:nvPr>
            <p:ph idx="1"/>
          </p:nvPr>
        </p:nvSpPr>
        <p:spPr/>
        <p:txBody>
          <a:bodyPr/>
          <a:lstStyle/>
          <a:p>
            <a:r>
              <a:rPr lang="tr-TR" b="1" dirty="0" smtClean="0">
                <a:solidFill>
                  <a:srgbClr val="FF0000"/>
                </a:solidFill>
              </a:rPr>
              <a:t>E-ticaret aracıları ortanda kaldırmıyor</a:t>
            </a:r>
            <a:r>
              <a:rPr lang="tr-TR" dirty="0" smtClean="0"/>
              <a:t>. </a:t>
            </a:r>
            <a:endParaRPr lang="tr-TR" dirty="0"/>
          </a:p>
          <a:p>
            <a:r>
              <a:rPr lang="tr-TR" dirty="0" smtClean="0"/>
              <a:t>Sanal aracılar yaratıyor;</a:t>
            </a:r>
          </a:p>
          <a:p>
            <a:pPr lvl="1"/>
            <a:r>
              <a:rPr lang="tr-TR" dirty="0" smtClean="0"/>
              <a:t>Sosyal ağ siteleri</a:t>
            </a:r>
          </a:p>
          <a:p>
            <a:pPr lvl="1"/>
            <a:r>
              <a:rPr lang="tr-TR" dirty="0" err="1" smtClean="0"/>
              <a:t>Mynet</a:t>
            </a:r>
            <a:r>
              <a:rPr lang="tr-TR" dirty="0" smtClean="0"/>
              <a:t> gibi </a:t>
            </a:r>
            <a:r>
              <a:rPr lang="tr-TR" dirty="0" err="1" smtClean="0"/>
              <a:t>portallar</a:t>
            </a:r>
            <a:endParaRPr lang="tr-TR" dirty="0" smtClean="0"/>
          </a:p>
          <a:p>
            <a:pPr lvl="1"/>
            <a:r>
              <a:rPr lang="tr-TR" dirty="0" err="1" smtClean="0"/>
              <a:t>Alibaba.com</a:t>
            </a:r>
            <a:r>
              <a:rPr lang="tr-TR" dirty="0" smtClean="0"/>
              <a:t> gibi sanal pazaryerleri</a:t>
            </a:r>
          </a:p>
          <a:p>
            <a:pPr lvl="1"/>
            <a:r>
              <a:rPr lang="tr-TR" dirty="0" smtClean="0"/>
              <a:t>Expedia, </a:t>
            </a:r>
            <a:r>
              <a:rPr lang="tr-TR" dirty="0" err="1" smtClean="0"/>
              <a:t>trivago</a:t>
            </a:r>
            <a:r>
              <a:rPr lang="tr-TR" dirty="0" smtClean="0"/>
              <a:t>, </a:t>
            </a:r>
            <a:r>
              <a:rPr lang="tr-TR" dirty="0" err="1" smtClean="0"/>
              <a:t>tatil.com</a:t>
            </a:r>
            <a:endParaRPr lang="tr-TR" dirty="0"/>
          </a:p>
        </p:txBody>
      </p:sp>
    </p:spTree>
    <p:extLst>
      <p:ext uri="{BB962C8B-B14F-4D97-AF65-F5344CB8AC3E}">
        <p14:creationId xmlns:p14="http://schemas.microsoft.com/office/powerpoint/2010/main" val="1029398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38125" y="95250"/>
            <a:ext cx="8629650" cy="5365750"/>
          </a:xfrm>
          <a:ln>
            <a:solidFill>
              <a:srgbClr val="FF0000"/>
            </a:solidFill>
          </a:ln>
        </p:spPr>
        <p:txBody>
          <a:bodyPr>
            <a:normAutofit/>
          </a:bodyPr>
          <a:lstStyle/>
          <a:p>
            <a:r>
              <a:rPr lang="tr-TR" b="1" dirty="0" err="1" smtClean="0">
                <a:solidFill>
                  <a:srgbClr val="00B050"/>
                </a:solidFill>
                <a:effectLst>
                  <a:outerShdw blurRad="38100" dist="38100" dir="2700000" algn="tl">
                    <a:srgbClr val="000000">
                      <a:alpha val="43137"/>
                    </a:srgbClr>
                  </a:outerShdw>
                </a:effectLst>
              </a:rPr>
              <a:t>Ağ’da</a:t>
            </a:r>
            <a:r>
              <a:rPr lang="tr-TR" b="1" dirty="0" smtClean="0">
                <a:solidFill>
                  <a:srgbClr val="00B050"/>
                </a:solidFill>
                <a:effectLst>
                  <a:outerShdw blurRad="38100" dist="38100" dir="2700000" algn="tl">
                    <a:srgbClr val="000000">
                      <a:alpha val="43137"/>
                    </a:srgbClr>
                  </a:outerShdw>
                </a:effectLst>
              </a:rPr>
              <a:t> var olmaktan E-işletme olmaya…</a:t>
            </a:r>
          </a:p>
          <a:p>
            <a:pPr marL="457200" indent="-457200">
              <a:buFont typeface="+mj-lt"/>
              <a:buAutoNum type="arabicPeriod"/>
            </a:pPr>
            <a:r>
              <a:rPr lang="tr-TR" b="1" dirty="0" smtClean="0">
                <a:solidFill>
                  <a:schemeClr val="accent1">
                    <a:lumMod val="50000"/>
                  </a:schemeClr>
                </a:solidFill>
              </a:rPr>
              <a:t>Web sitesine sahip olmak</a:t>
            </a:r>
          </a:p>
          <a:p>
            <a:pPr marL="457200" indent="-457200">
              <a:buFont typeface="+mj-lt"/>
              <a:buAutoNum type="arabicPeriod"/>
            </a:pPr>
            <a:r>
              <a:rPr lang="tr-TR" b="1" dirty="0" smtClean="0">
                <a:solidFill>
                  <a:schemeClr val="accent1">
                    <a:lumMod val="50000"/>
                  </a:schemeClr>
                </a:solidFill>
              </a:rPr>
              <a:t>Erişilebilir </a:t>
            </a:r>
            <a:r>
              <a:rPr lang="tr-TR" b="1" dirty="0" smtClean="0">
                <a:solidFill>
                  <a:schemeClr val="accent1">
                    <a:lumMod val="50000"/>
                  </a:schemeClr>
                </a:solidFill>
              </a:rPr>
              <a:t>olmak</a:t>
            </a:r>
          </a:p>
          <a:p>
            <a:pPr marL="457200" indent="-457200">
              <a:buFont typeface="+mj-lt"/>
              <a:buAutoNum type="arabicPeriod"/>
            </a:pPr>
            <a:r>
              <a:rPr lang="tr-TR" b="1" dirty="0" smtClean="0">
                <a:solidFill>
                  <a:schemeClr val="accent1">
                    <a:lumMod val="50000"/>
                  </a:schemeClr>
                </a:solidFill>
              </a:rPr>
              <a:t>Arama</a:t>
            </a:r>
            <a:r>
              <a:rPr lang="tr-TR" b="1" dirty="0" smtClean="0">
                <a:solidFill>
                  <a:schemeClr val="accent1">
                    <a:lumMod val="50000"/>
                  </a:schemeClr>
                </a:solidFill>
              </a:rPr>
              <a:t>, gezinti kolaylığı ve etkileşimli uygulamalar gerçekleştirmek</a:t>
            </a:r>
          </a:p>
          <a:p>
            <a:pPr marL="457200" indent="-457200">
              <a:buFont typeface="+mj-lt"/>
              <a:buAutoNum type="arabicPeriod"/>
            </a:pPr>
            <a:r>
              <a:rPr lang="tr-TR" b="1" dirty="0" smtClean="0">
                <a:solidFill>
                  <a:schemeClr val="accent1">
                    <a:lumMod val="50000"/>
                  </a:schemeClr>
                </a:solidFill>
              </a:rPr>
              <a:t>E- işlem : Alış </a:t>
            </a:r>
            <a:r>
              <a:rPr lang="tr-TR" b="1" dirty="0" smtClean="0">
                <a:solidFill>
                  <a:schemeClr val="accent1">
                    <a:lumMod val="50000"/>
                  </a:schemeClr>
                </a:solidFill>
              </a:rPr>
              <a:t>ve satış işlemi </a:t>
            </a:r>
            <a:r>
              <a:rPr lang="tr-TR" b="1" dirty="0" smtClean="0">
                <a:solidFill>
                  <a:schemeClr val="accent1">
                    <a:lumMod val="50000"/>
                  </a:schemeClr>
                </a:solidFill>
              </a:rPr>
              <a:t>yapmak</a:t>
            </a:r>
          </a:p>
          <a:p>
            <a:pPr marL="457200" indent="-457200">
              <a:buFont typeface="+mj-lt"/>
              <a:buAutoNum type="arabicPeriod"/>
            </a:pPr>
            <a:r>
              <a:rPr lang="tr-TR" b="1" dirty="0">
                <a:solidFill>
                  <a:schemeClr val="accent1">
                    <a:lumMod val="50000"/>
                  </a:schemeClr>
                </a:solidFill>
              </a:rPr>
              <a:t>E-işletme </a:t>
            </a:r>
            <a:r>
              <a:rPr lang="tr-TR" b="1" dirty="0" smtClean="0">
                <a:solidFill>
                  <a:schemeClr val="accent1">
                    <a:lumMod val="50000"/>
                  </a:schemeClr>
                </a:solidFill>
              </a:rPr>
              <a:t>olmak</a:t>
            </a:r>
          </a:p>
          <a:p>
            <a:pPr marL="457200" indent="-457200">
              <a:buFont typeface="+mj-lt"/>
              <a:buAutoNum type="arabicPeriod"/>
            </a:pPr>
            <a:r>
              <a:rPr lang="tr-TR" b="1" dirty="0" smtClean="0">
                <a:solidFill>
                  <a:schemeClr val="accent1">
                    <a:lumMod val="50000"/>
                  </a:schemeClr>
                </a:solidFill>
              </a:rPr>
              <a:t>Yeni e-uygulamalar ve e-</a:t>
            </a:r>
            <a:r>
              <a:rPr lang="tr-TR" b="1" dirty="0" err="1" smtClean="0">
                <a:solidFill>
                  <a:schemeClr val="accent1">
                    <a:lumMod val="50000"/>
                  </a:schemeClr>
                </a:solidFill>
              </a:rPr>
              <a:t>vizyonerlik</a:t>
            </a:r>
            <a:endParaRPr lang="tr-TR" b="1" dirty="0">
              <a:solidFill>
                <a:schemeClr val="accent1">
                  <a:lumMod val="50000"/>
                </a:schemeClr>
              </a:solidFill>
            </a:endParaRPr>
          </a:p>
          <a:p>
            <a:pPr marL="457200" indent="-457200">
              <a:buFont typeface="+mj-lt"/>
              <a:buAutoNum type="arabicPeriod"/>
            </a:pPr>
            <a:endParaRPr lang="tr-TR" b="1" dirty="0" smtClean="0">
              <a:solidFill>
                <a:schemeClr val="accent1">
                  <a:lumMod val="50000"/>
                </a:schemeClr>
              </a:solidFill>
            </a:endParaRPr>
          </a:p>
        </p:txBody>
      </p:sp>
    </p:spTree>
    <p:extLst>
      <p:ext uri="{BB962C8B-B14F-4D97-AF65-F5344CB8AC3E}">
        <p14:creationId xmlns:p14="http://schemas.microsoft.com/office/powerpoint/2010/main" val="15408311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238124" y="95250"/>
            <a:ext cx="8810625" cy="6191250"/>
          </a:xfrm>
          <a:prstGeom prst="rect">
            <a:avLst/>
          </a:prstGeom>
          <a:ln>
            <a:solidFill>
              <a:srgbClr val="FF0000"/>
            </a:solidFill>
          </a:ln>
        </p:spPr>
        <p:txBody>
          <a:bodyPr vert="horz" lIns="91440" tIns="45720" rIns="91440" bIns="45720" rtlCol="0">
            <a:normAutofit/>
          </a:bodyPr>
          <a:lst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r>
              <a:rPr lang="tr-TR" b="1" dirty="0" err="1" smtClean="0">
                <a:solidFill>
                  <a:srgbClr val="00B050"/>
                </a:solidFill>
                <a:effectLst>
                  <a:outerShdw blurRad="38100" dist="38100" dir="2700000" algn="tl">
                    <a:srgbClr val="000000">
                      <a:alpha val="43137"/>
                    </a:srgbClr>
                  </a:outerShdw>
                </a:effectLst>
              </a:rPr>
              <a:t>Ağ’da</a:t>
            </a:r>
            <a:r>
              <a:rPr lang="tr-TR" b="1" dirty="0" smtClean="0">
                <a:solidFill>
                  <a:srgbClr val="00B050"/>
                </a:solidFill>
                <a:effectLst>
                  <a:outerShdw blurRad="38100" dist="38100" dir="2700000" algn="tl">
                    <a:srgbClr val="000000">
                      <a:alpha val="43137"/>
                    </a:srgbClr>
                  </a:outerShdw>
                </a:effectLst>
              </a:rPr>
              <a:t> var olmaktan E-işletme olmaya…</a:t>
            </a:r>
          </a:p>
          <a:p>
            <a:pPr marL="460375" indent="-457200">
              <a:lnSpc>
                <a:spcPct val="80000"/>
              </a:lnSpc>
              <a:buFont typeface="+mj-lt"/>
              <a:buAutoNum type="arabicPeriod" startAt="6"/>
            </a:pPr>
            <a:r>
              <a:rPr lang="tr-TR" b="1" dirty="0" smtClean="0">
                <a:solidFill>
                  <a:schemeClr val="accent1">
                    <a:lumMod val="50000"/>
                  </a:schemeClr>
                </a:solidFill>
              </a:rPr>
              <a:t>Ağ </a:t>
            </a:r>
            <a:r>
              <a:rPr lang="tr-TR" b="1" dirty="0" smtClean="0">
                <a:solidFill>
                  <a:schemeClr val="accent1">
                    <a:lumMod val="50000"/>
                  </a:schemeClr>
                </a:solidFill>
              </a:rPr>
              <a:t>teknolojilerindeki yeni e-uygulamalar arasından iş modeline ve sürecine uygun olanları benimsemek  ve kullanmak</a:t>
            </a:r>
          </a:p>
          <a:p>
            <a:pPr marL="920750" lvl="1">
              <a:lnSpc>
                <a:spcPct val="80000"/>
              </a:lnSpc>
              <a:buFont typeface="Wingdings" panose="05000000000000000000" pitchFamily="2" charset="2"/>
              <a:buChar char="§"/>
            </a:pPr>
            <a:r>
              <a:rPr lang="tr-TR" b="1" dirty="0" smtClean="0">
                <a:solidFill>
                  <a:schemeClr val="accent1">
                    <a:lumMod val="50000"/>
                  </a:schemeClr>
                </a:solidFill>
              </a:rPr>
              <a:t>Mobil cihaz ve iletişim teknolojilerini iş süreçlerine entegre etmek </a:t>
            </a:r>
          </a:p>
          <a:p>
            <a:pPr marL="920750" lvl="1">
              <a:lnSpc>
                <a:spcPct val="80000"/>
              </a:lnSpc>
              <a:buFont typeface="Wingdings" panose="05000000000000000000" pitchFamily="2" charset="2"/>
              <a:buChar char="§"/>
            </a:pPr>
            <a:r>
              <a:rPr lang="tr-TR" b="1" dirty="0" smtClean="0">
                <a:solidFill>
                  <a:schemeClr val="accent1">
                    <a:lumMod val="50000"/>
                  </a:schemeClr>
                </a:solidFill>
              </a:rPr>
              <a:t>Gerçek zamanlı uygulamalar gerçekleştirmek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Danışma hattı, canlı destek, sohbet odaları kurmak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Otomatik uyarı  ve hatırlatma sistemleri kurmak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Gerçek zamanlı teklif oluşturmak ve sunmak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Gerçek zamanlı sorgulamalara olanak sağlamak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Düzenli e-bülten gönderimi yapmak</a:t>
            </a:r>
          </a:p>
          <a:p>
            <a:pPr marL="1266825" lvl="2">
              <a:lnSpc>
                <a:spcPct val="80000"/>
              </a:lnSpc>
              <a:buFont typeface="Wingdings" panose="05000000000000000000" pitchFamily="2" charset="2"/>
              <a:buChar char="§"/>
            </a:pPr>
            <a:r>
              <a:rPr lang="tr-TR" b="1" i="1" dirty="0" err="1" smtClean="0">
                <a:solidFill>
                  <a:schemeClr val="tx1">
                    <a:lumMod val="95000"/>
                    <a:lumOff val="5000"/>
                  </a:schemeClr>
                </a:solidFill>
              </a:rPr>
              <a:t>Blog</a:t>
            </a:r>
            <a:r>
              <a:rPr lang="tr-TR" b="1" i="1" dirty="0" smtClean="0">
                <a:solidFill>
                  <a:schemeClr val="tx1">
                    <a:lumMod val="95000"/>
                    <a:lumOff val="5000"/>
                  </a:schemeClr>
                </a:solidFill>
              </a:rPr>
              <a:t> açmak ve ya </a:t>
            </a:r>
            <a:r>
              <a:rPr lang="tr-TR" b="1" i="1" dirty="0" err="1" smtClean="0">
                <a:solidFill>
                  <a:schemeClr val="tx1">
                    <a:lumMod val="95000"/>
                    <a:lumOff val="5000"/>
                  </a:schemeClr>
                </a:solidFill>
              </a:rPr>
              <a:t>bloglarla</a:t>
            </a:r>
            <a:r>
              <a:rPr lang="tr-TR" b="1" i="1" dirty="0" smtClean="0">
                <a:solidFill>
                  <a:schemeClr val="tx1">
                    <a:lumMod val="95000"/>
                    <a:lumOff val="5000"/>
                  </a:schemeClr>
                </a:solidFill>
              </a:rPr>
              <a:t> işbirliği yapmak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Sosyal ağ sitelerinde yer almak ve tüketiciye yönelik değer yaratan uygulamalar yapmak</a:t>
            </a:r>
          </a:p>
          <a:p>
            <a:pPr marL="1266825" lvl="2">
              <a:lnSpc>
                <a:spcPct val="80000"/>
              </a:lnSpc>
              <a:buFont typeface="Wingdings" panose="05000000000000000000" pitchFamily="2" charset="2"/>
              <a:buChar char="§"/>
            </a:pPr>
            <a:r>
              <a:rPr lang="tr-TR" b="1" i="1" dirty="0" smtClean="0">
                <a:solidFill>
                  <a:schemeClr val="tx1">
                    <a:lumMod val="95000"/>
                    <a:lumOff val="5000"/>
                  </a:schemeClr>
                </a:solidFill>
              </a:rPr>
              <a:t>İş ortaklığı ağlarıyla iş birliği yapmak</a:t>
            </a:r>
          </a:p>
          <a:p>
            <a:pPr marL="463550" indent="-457200">
              <a:lnSpc>
                <a:spcPct val="80000"/>
              </a:lnSpc>
              <a:buFont typeface="+mj-lt"/>
              <a:buAutoNum type="arabicPeriod" startAt="7"/>
            </a:pPr>
            <a:r>
              <a:rPr lang="tr-TR" b="1" dirty="0" smtClean="0">
                <a:solidFill>
                  <a:schemeClr val="accent1">
                    <a:lumMod val="50000"/>
                  </a:schemeClr>
                </a:solidFill>
              </a:rPr>
              <a:t>E</a:t>
            </a:r>
            <a:r>
              <a:rPr lang="tr-TR" b="1" dirty="0">
                <a:solidFill>
                  <a:schemeClr val="accent1">
                    <a:lumMod val="50000"/>
                  </a:schemeClr>
                </a:solidFill>
              </a:rPr>
              <a:t>- vizyon sahibi olmak; tüm yeni e-uygulamalar hakkında bilgi ve fikir sahibi olmaya açık olmak </a:t>
            </a:r>
          </a:p>
        </p:txBody>
      </p:sp>
    </p:spTree>
    <p:extLst>
      <p:ext uri="{BB962C8B-B14F-4D97-AF65-F5344CB8AC3E}">
        <p14:creationId xmlns:p14="http://schemas.microsoft.com/office/powerpoint/2010/main" val="10799086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5275" y="742951"/>
            <a:ext cx="8153400" cy="1754326"/>
          </a:xfrm>
          <a:prstGeom prst="rect">
            <a:avLst/>
          </a:prstGeom>
          <a:noFill/>
        </p:spPr>
        <p:txBody>
          <a:bodyPr wrap="square" rtlCol="0">
            <a:spAutoFit/>
          </a:bodyPr>
          <a:lstStyle/>
          <a:p>
            <a:pPr marL="342900" indent="-342900">
              <a:buFont typeface="+mj-lt"/>
              <a:buAutoNum type="arabicPeriod"/>
            </a:pPr>
            <a:r>
              <a:rPr lang="tr-TR" b="1" dirty="0">
                <a:solidFill>
                  <a:schemeClr val="accent1">
                    <a:lumMod val="50000"/>
                  </a:schemeClr>
                </a:solidFill>
              </a:rPr>
              <a:t>Web sitesine sahip </a:t>
            </a:r>
            <a:r>
              <a:rPr lang="tr-TR" b="1" dirty="0" smtClean="0">
                <a:solidFill>
                  <a:schemeClr val="accent1">
                    <a:lumMod val="50000"/>
                  </a:schemeClr>
                </a:solidFill>
              </a:rPr>
              <a:t>olmak</a:t>
            </a:r>
          </a:p>
          <a:p>
            <a:pPr marL="800100" lvl="1" indent="-342900">
              <a:buFont typeface="Arial" panose="020B0604020202020204" pitchFamily="34" charset="0"/>
              <a:buChar char="•"/>
            </a:pPr>
            <a:r>
              <a:rPr lang="tr-TR" b="1" dirty="0" smtClean="0"/>
              <a:t>1990’larda ilk kurulan siteler </a:t>
            </a:r>
            <a:r>
              <a:rPr lang="tr-TR" b="1" u="sng" dirty="0" smtClean="0"/>
              <a:t>‘statik yapıda’  (durağan yapıda )</a:t>
            </a:r>
            <a:r>
              <a:rPr lang="tr-TR" b="1" dirty="0" smtClean="0"/>
              <a:t>yani işletmenin kendisini, ürün ve hizmetlerini tanıttığı bir broşür gibi kullanılmaktaydı.</a:t>
            </a:r>
          </a:p>
          <a:p>
            <a:pPr marL="800100" lvl="1" indent="-342900">
              <a:buFont typeface="Arial" panose="020B0604020202020204" pitchFamily="34" charset="0"/>
              <a:buChar char="•"/>
            </a:pPr>
            <a:endParaRPr lang="tr-TR" b="1" dirty="0">
              <a:solidFill>
                <a:schemeClr val="accent1">
                  <a:lumMod val="50000"/>
                </a:schemeClr>
              </a:solidFill>
            </a:endParaRPr>
          </a:p>
          <a:p>
            <a:endParaRPr lang="tr-TR"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495425" y="1967458"/>
            <a:ext cx="6086475" cy="41428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Metin kutusu 2"/>
          <p:cNvSpPr txBox="1"/>
          <p:nvPr/>
        </p:nvSpPr>
        <p:spPr>
          <a:xfrm>
            <a:off x="1766887" y="6263524"/>
            <a:ext cx="5210175" cy="369332"/>
          </a:xfrm>
          <a:prstGeom prst="rect">
            <a:avLst/>
          </a:prstGeom>
          <a:noFill/>
        </p:spPr>
        <p:txBody>
          <a:bodyPr wrap="square" rtlCol="0">
            <a:spAutoFit/>
          </a:bodyPr>
          <a:lstStyle/>
          <a:p>
            <a:r>
              <a:rPr lang="tr-TR" b="1" dirty="0" err="1" smtClean="0">
                <a:effectLst>
                  <a:outerShdw blurRad="38100" dist="38100" dir="2700000" algn="tl">
                    <a:srgbClr val="000000">
                      <a:alpha val="43137"/>
                    </a:srgbClr>
                  </a:outerShdw>
                </a:effectLst>
              </a:rPr>
              <a:t>Gittigidiyor.com’un</a:t>
            </a:r>
            <a:r>
              <a:rPr lang="tr-TR" b="1" dirty="0" smtClean="0">
                <a:effectLst>
                  <a:outerShdw blurRad="38100" dist="38100" dir="2700000" algn="tl">
                    <a:srgbClr val="000000">
                      <a:alpha val="43137"/>
                    </a:srgbClr>
                  </a:outerShdw>
                </a:effectLst>
              </a:rPr>
              <a:t> 2002 web sitesi görüntüsü</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664286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866252"/>
            <a:ext cx="7439026" cy="4872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p:cNvSpPr txBox="1"/>
          <p:nvPr/>
        </p:nvSpPr>
        <p:spPr>
          <a:xfrm>
            <a:off x="1766887" y="6263524"/>
            <a:ext cx="5210175" cy="369332"/>
          </a:xfrm>
          <a:prstGeom prst="rect">
            <a:avLst/>
          </a:prstGeom>
          <a:noFill/>
        </p:spPr>
        <p:txBody>
          <a:bodyPr wrap="square" rtlCol="0">
            <a:spAutoFit/>
          </a:bodyPr>
          <a:lstStyle/>
          <a:p>
            <a:r>
              <a:rPr lang="tr-TR" b="1" dirty="0" err="1" smtClean="0">
                <a:effectLst>
                  <a:outerShdw blurRad="38100" dist="38100" dir="2700000" algn="tl">
                    <a:srgbClr val="000000">
                      <a:alpha val="43137"/>
                    </a:srgbClr>
                  </a:outerShdw>
                </a:effectLst>
              </a:rPr>
              <a:t>Gittigidiyor.com’un</a:t>
            </a:r>
            <a:r>
              <a:rPr lang="tr-TR" b="1" dirty="0" smtClean="0">
                <a:effectLst>
                  <a:outerShdw blurRad="38100" dist="38100" dir="2700000" algn="tl">
                    <a:srgbClr val="000000">
                      <a:alpha val="43137"/>
                    </a:srgbClr>
                  </a:outerShdw>
                </a:effectLst>
              </a:rPr>
              <a:t> 2013 web sitesi görüntüsü</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65792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36300" y="739259"/>
            <a:ext cx="8748233" cy="3970318"/>
          </a:xfrm>
          <a:prstGeom prst="rect">
            <a:avLst/>
          </a:prstGeom>
        </p:spPr>
        <p:txBody>
          <a:bodyPr wrap="none">
            <a:spAutoFit/>
          </a:bodyPr>
          <a:lstStyle/>
          <a:p>
            <a:pPr marL="342900" indent="-342900">
              <a:buFont typeface="+mj-lt"/>
              <a:buAutoNum type="arabicPeriod"/>
            </a:pPr>
            <a:r>
              <a:rPr lang="tr-TR" sz="2000" b="1" dirty="0">
                <a:solidFill>
                  <a:schemeClr val="accent1">
                    <a:lumMod val="50000"/>
                  </a:schemeClr>
                </a:solidFill>
              </a:rPr>
              <a:t>Web sitesine sahip </a:t>
            </a:r>
            <a:r>
              <a:rPr lang="tr-TR" sz="2000" b="1" dirty="0" smtClean="0">
                <a:solidFill>
                  <a:schemeClr val="accent1">
                    <a:lumMod val="50000"/>
                  </a:schemeClr>
                </a:solidFill>
              </a:rPr>
              <a:t>olmak</a:t>
            </a:r>
          </a:p>
          <a:p>
            <a:pPr marL="800100" lvl="1" indent="-342900">
              <a:buFont typeface="Arial" panose="020B0604020202020204" pitchFamily="34" charset="0"/>
              <a:buChar char="•"/>
            </a:pPr>
            <a:r>
              <a:rPr lang="tr-TR" dirty="0" smtClean="0"/>
              <a:t>Dijital müşterilerin artan beklenti ve istekleri ile durağan/statik web sitesi yapısı</a:t>
            </a:r>
          </a:p>
          <a:p>
            <a:pPr lvl="1"/>
            <a:r>
              <a:rPr lang="tr-TR" dirty="0" smtClean="0"/>
              <a:t>yetersiz kaldı ve ‘</a:t>
            </a:r>
            <a:r>
              <a:rPr lang="tr-TR" b="1" u="sng" dirty="0" smtClean="0"/>
              <a:t>dinamik’, kullanıcıyla birebir etkileşim kurabilen bir yapıya dönüştü. </a:t>
            </a:r>
          </a:p>
          <a:p>
            <a:pPr lvl="1"/>
            <a:r>
              <a:rPr lang="tr-TR" b="1" dirty="0">
                <a:solidFill>
                  <a:schemeClr val="accent1">
                    <a:lumMod val="50000"/>
                  </a:schemeClr>
                </a:solidFill>
              </a:rPr>
              <a:t>	</a:t>
            </a:r>
            <a:r>
              <a:rPr lang="tr-TR" b="1" dirty="0" smtClean="0">
                <a:solidFill>
                  <a:schemeClr val="accent1">
                    <a:lumMod val="50000"/>
                  </a:schemeClr>
                </a:solidFill>
              </a:rPr>
              <a:t>Örnekler: Web sitesi üzerinden…</a:t>
            </a:r>
          </a:p>
          <a:p>
            <a:pPr marL="742950" lvl="1" indent="-285750">
              <a:buFont typeface="Arial" panose="020B0604020202020204" pitchFamily="34" charset="0"/>
              <a:buChar char="•"/>
            </a:pPr>
            <a:r>
              <a:rPr lang="tr-TR" b="1" dirty="0" smtClean="0">
                <a:solidFill>
                  <a:schemeClr val="accent1">
                    <a:lumMod val="50000"/>
                  </a:schemeClr>
                </a:solidFill>
              </a:rPr>
              <a:t>Kullanıcı formu doldurmak, şikayetleri iletmek, site üstünden arama, </a:t>
            </a:r>
          </a:p>
          <a:p>
            <a:pPr lvl="1"/>
            <a:r>
              <a:rPr lang="tr-TR" b="1" dirty="0" smtClean="0">
                <a:solidFill>
                  <a:schemeClr val="accent1">
                    <a:lumMod val="50000"/>
                  </a:schemeClr>
                </a:solidFill>
              </a:rPr>
              <a:t>sorgulama yapmak.</a:t>
            </a:r>
          </a:p>
          <a:p>
            <a:pPr marL="742950" lvl="1" indent="-285750">
              <a:buFont typeface="Arial" panose="020B0604020202020204" pitchFamily="34" charset="0"/>
              <a:buChar char="•"/>
            </a:pPr>
            <a:r>
              <a:rPr lang="tr-TR" b="1" dirty="0" smtClean="0">
                <a:solidFill>
                  <a:schemeClr val="accent1">
                    <a:lumMod val="50000"/>
                  </a:schemeClr>
                </a:solidFill>
              </a:rPr>
              <a:t>Çok çeşitli kriterler göre arama seçenekleri kullanmak; </a:t>
            </a:r>
          </a:p>
          <a:p>
            <a:pPr marL="1200150" lvl="2" indent="-285750">
              <a:buFont typeface="Arial" panose="020B0604020202020204" pitchFamily="34" charset="0"/>
              <a:buChar char="•"/>
            </a:pPr>
            <a:r>
              <a:rPr lang="tr-TR" b="1" dirty="0" smtClean="0">
                <a:solidFill>
                  <a:schemeClr val="accent1">
                    <a:lumMod val="50000"/>
                  </a:schemeClr>
                </a:solidFill>
              </a:rPr>
              <a:t>gelişmiş ve etkileşimli uygulama seçenekleri; </a:t>
            </a:r>
            <a:endParaRPr lang="tr-TR" b="1" dirty="0" smtClean="0">
              <a:solidFill>
                <a:schemeClr val="accent1">
                  <a:lumMod val="50000"/>
                </a:schemeClr>
              </a:solidFill>
            </a:endParaRPr>
          </a:p>
          <a:p>
            <a:pPr marL="1200150" lvl="2" indent="-285750">
              <a:buFont typeface="Arial" panose="020B0604020202020204" pitchFamily="34" charset="0"/>
              <a:buChar char="•"/>
            </a:pPr>
            <a:r>
              <a:rPr lang="tr-TR" b="1" dirty="0" err="1" smtClean="0">
                <a:solidFill>
                  <a:schemeClr val="accent1">
                    <a:lumMod val="50000"/>
                  </a:schemeClr>
                </a:solidFill>
              </a:rPr>
              <a:t>örn</a:t>
            </a:r>
            <a:r>
              <a:rPr lang="tr-TR" b="1" dirty="0" smtClean="0">
                <a:solidFill>
                  <a:schemeClr val="accent1">
                    <a:lumMod val="50000"/>
                  </a:schemeClr>
                </a:solidFill>
              </a:rPr>
              <a:t>. Çiçek sepeti üzerinden fiyat </a:t>
            </a:r>
            <a:r>
              <a:rPr lang="tr-TR" b="1" dirty="0" smtClean="0">
                <a:solidFill>
                  <a:schemeClr val="accent1">
                    <a:lumMod val="50000"/>
                  </a:schemeClr>
                </a:solidFill>
              </a:rPr>
              <a:t>karşılaştırma ya da çiçeğin kime ve ne </a:t>
            </a:r>
          </a:p>
          <a:p>
            <a:pPr lvl="2"/>
            <a:r>
              <a:rPr lang="tr-TR" b="1" dirty="0">
                <a:solidFill>
                  <a:schemeClr val="accent1">
                    <a:lumMod val="50000"/>
                  </a:schemeClr>
                </a:solidFill>
              </a:rPr>
              <a:t>a</a:t>
            </a:r>
            <a:r>
              <a:rPr lang="tr-TR" b="1" dirty="0" smtClean="0">
                <a:solidFill>
                  <a:schemeClr val="accent1">
                    <a:lumMod val="50000"/>
                  </a:schemeClr>
                </a:solidFill>
              </a:rPr>
              <a:t>maçla </a:t>
            </a:r>
            <a:r>
              <a:rPr lang="tr-TR" b="1" dirty="0" smtClean="0">
                <a:solidFill>
                  <a:schemeClr val="accent1">
                    <a:lumMod val="50000"/>
                  </a:schemeClr>
                </a:solidFill>
              </a:rPr>
              <a:t> gönderileceğine dair geliştirilmiş arama seçenekleri</a:t>
            </a:r>
          </a:p>
          <a:p>
            <a:pPr marL="742950" lvl="1" indent="-285750">
              <a:buFont typeface="Arial"/>
              <a:buChar char="•"/>
            </a:pPr>
            <a:r>
              <a:rPr lang="tr-TR" b="1" dirty="0" smtClean="0">
                <a:solidFill>
                  <a:schemeClr val="accent1">
                    <a:lumMod val="50000"/>
                  </a:schemeClr>
                </a:solidFill>
              </a:rPr>
              <a:t>Siteyi kendi tercihine göre kişiselleştirme</a:t>
            </a:r>
          </a:p>
          <a:p>
            <a:pPr marL="742950" lvl="1" indent="-285750">
              <a:buFont typeface="Arial"/>
              <a:buChar char="•"/>
            </a:pPr>
            <a:r>
              <a:rPr lang="tr-TR" b="1" dirty="0">
                <a:solidFill>
                  <a:schemeClr val="accent1">
                    <a:lumMod val="50000"/>
                  </a:schemeClr>
                </a:solidFill>
              </a:rPr>
              <a:t>Z</a:t>
            </a:r>
            <a:r>
              <a:rPr lang="tr-TR" b="1" dirty="0" smtClean="0">
                <a:solidFill>
                  <a:schemeClr val="accent1">
                    <a:lumMod val="50000"/>
                  </a:schemeClr>
                </a:solidFill>
              </a:rPr>
              <a:t>iyaretçilere anket doldurtma, ve sonuçların gerçek zamanlı yansıtılabilmesi</a:t>
            </a:r>
          </a:p>
          <a:p>
            <a:pPr marL="742950" lvl="1" indent="-285750">
              <a:buFont typeface="Arial"/>
              <a:buChar char="•"/>
            </a:pPr>
            <a:r>
              <a:rPr lang="tr-TR" b="1" dirty="0" smtClean="0">
                <a:solidFill>
                  <a:schemeClr val="accent1">
                    <a:lumMod val="50000"/>
                  </a:schemeClr>
                </a:solidFill>
              </a:rPr>
              <a:t>Gerçek zamanlı mesajlaşma ve konuşma yapabilme / canlı destek hattı</a:t>
            </a:r>
          </a:p>
          <a:p>
            <a:pPr marL="742950" lvl="1" indent="-285750">
              <a:buFont typeface="Arial"/>
              <a:buChar char="•"/>
            </a:pPr>
            <a:r>
              <a:rPr lang="tr-TR" b="1" dirty="0" err="1" smtClean="0">
                <a:solidFill>
                  <a:schemeClr val="accent1">
                    <a:lumMod val="50000"/>
                  </a:schemeClr>
                </a:solidFill>
              </a:rPr>
              <a:t>Blog</a:t>
            </a:r>
            <a:r>
              <a:rPr lang="tr-TR" b="1" dirty="0" smtClean="0">
                <a:solidFill>
                  <a:schemeClr val="accent1">
                    <a:lumMod val="50000"/>
                  </a:schemeClr>
                </a:solidFill>
              </a:rPr>
              <a:t> sitelerden özet akışlar sunma</a:t>
            </a:r>
            <a:endParaRPr lang="tr-TR" b="1" dirty="0" smtClean="0">
              <a:solidFill>
                <a:schemeClr val="accent1">
                  <a:lumMod val="50000"/>
                </a:schemeClr>
              </a:solidFill>
            </a:endParaRPr>
          </a:p>
        </p:txBody>
      </p:sp>
    </p:spTree>
    <p:extLst>
      <p:ext uri="{BB962C8B-B14F-4D97-AF65-F5344CB8AC3E}">
        <p14:creationId xmlns:p14="http://schemas.microsoft.com/office/powerpoint/2010/main" val="695621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checkerboard(across)">
                                      <p:cBhvr>
                                        <p:cTn id="7" dur="500"/>
                                        <p:tgtEl>
                                          <p:spTgt spid="2">
                                            <p:txEl>
                                              <p:pRg st="4" end="4"/>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checkerboard(across)">
                                      <p:cBhvr>
                                        <p:cTn id="10" dur="500"/>
                                        <p:tgtEl>
                                          <p:spTgt spid="2">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Effect transition="in" filter="checkerboard(across)">
                                      <p:cBhvr>
                                        <p:cTn id="15" dur="500"/>
                                        <p:tgtEl>
                                          <p:spTgt spid="2">
                                            <p:txEl>
                                              <p:pRg st="6" end="6"/>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2">
                                            <p:txEl>
                                              <p:pRg st="7" end="7"/>
                                            </p:txEl>
                                          </p:spTgt>
                                        </p:tgtEl>
                                        <p:attrNameLst>
                                          <p:attrName>style.visibility</p:attrName>
                                        </p:attrNameLst>
                                      </p:cBhvr>
                                      <p:to>
                                        <p:strVal val="visible"/>
                                      </p:to>
                                    </p:set>
                                    <p:animEffect transition="in" filter="checkerboard(across)">
                                      <p:cBhvr>
                                        <p:cTn id="18" dur="500"/>
                                        <p:tgtEl>
                                          <p:spTgt spid="2">
                                            <p:txEl>
                                              <p:pRg st="7" end="7"/>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checkerboard(across)">
                                      <p:cBhvr>
                                        <p:cTn id="21" dur="500"/>
                                        <p:tgtEl>
                                          <p:spTgt spid="2">
                                            <p:txEl>
                                              <p:pRg st="8" end="8"/>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checkerboard(across)">
                                      <p:cBhvr>
                                        <p:cTn id="24" dur="500"/>
                                        <p:tgtEl>
                                          <p:spTgt spid="2">
                                            <p:txEl>
                                              <p:pRg st="9" end="9"/>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animEffect transition="in" filter="checkerboard(across)">
                                      <p:cBhvr>
                                        <p:cTn id="29" dur="500"/>
                                        <p:tgtEl>
                                          <p:spTgt spid="2">
                                            <p:txEl>
                                              <p:pRg st="10" end="1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nodeType="clickEffect">
                                  <p:stCondLst>
                                    <p:cond delay="0"/>
                                  </p:stCondLst>
                                  <p:childTnLst>
                                    <p:set>
                                      <p:cBhvr>
                                        <p:cTn id="33" dur="1" fill="hold">
                                          <p:stCondLst>
                                            <p:cond delay="0"/>
                                          </p:stCondLst>
                                        </p:cTn>
                                        <p:tgtEl>
                                          <p:spTgt spid="2">
                                            <p:txEl>
                                              <p:pRg st="11" end="11"/>
                                            </p:txEl>
                                          </p:spTgt>
                                        </p:tgtEl>
                                        <p:attrNameLst>
                                          <p:attrName>style.visibility</p:attrName>
                                        </p:attrNameLst>
                                      </p:cBhvr>
                                      <p:to>
                                        <p:strVal val="visible"/>
                                      </p:to>
                                    </p:set>
                                    <p:animEffect transition="in" filter="checkerboard(across)">
                                      <p:cBhvr>
                                        <p:cTn id="34" dur="500"/>
                                        <p:tgtEl>
                                          <p:spTgt spid="2">
                                            <p:txEl>
                                              <p:pRg st="11" end="1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nodeType="clickEffect">
                                  <p:stCondLst>
                                    <p:cond delay="0"/>
                                  </p:stCondLst>
                                  <p:childTnLst>
                                    <p:set>
                                      <p:cBhvr>
                                        <p:cTn id="38" dur="1" fill="hold">
                                          <p:stCondLst>
                                            <p:cond delay="0"/>
                                          </p:stCondLst>
                                        </p:cTn>
                                        <p:tgtEl>
                                          <p:spTgt spid="2">
                                            <p:txEl>
                                              <p:pRg st="12" end="12"/>
                                            </p:txEl>
                                          </p:spTgt>
                                        </p:tgtEl>
                                        <p:attrNameLst>
                                          <p:attrName>style.visibility</p:attrName>
                                        </p:attrNameLst>
                                      </p:cBhvr>
                                      <p:to>
                                        <p:strVal val="visible"/>
                                      </p:to>
                                    </p:set>
                                    <p:animEffect transition="in" filter="checkerboard(across)">
                                      <p:cBhvr>
                                        <p:cTn id="39" dur="500"/>
                                        <p:tgtEl>
                                          <p:spTgt spid="2">
                                            <p:txEl>
                                              <p:pRg st="12" end="1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nodeType="clickEffect">
                                  <p:stCondLst>
                                    <p:cond delay="0"/>
                                  </p:stCondLst>
                                  <p:childTnLst>
                                    <p:set>
                                      <p:cBhvr>
                                        <p:cTn id="43" dur="1" fill="hold">
                                          <p:stCondLst>
                                            <p:cond delay="0"/>
                                          </p:stCondLst>
                                        </p:cTn>
                                        <p:tgtEl>
                                          <p:spTgt spid="2">
                                            <p:txEl>
                                              <p:pRg st="13" end="13"/>
                                            </p:txEl>
                                          </p:spTgt>
                                        </p:tgtEl>
                                        <p:attrNameLst>
                                          <p:attrName>style.visibility</p:attrName>
                                        </p:attrNameLst>
                                      </p:cBhvr>
                                      <p:to>
                                        <p:strVal val="visible"/>
                                      </p:to>
                                    </p:set>
                                    <p:animEffect transition="in" filter="checkerboard(across)">
                                      <p:cBhvr>
                                        <p:cTn id="44"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2096" y="856734"/>
            <a:ext cx="8411404" cy="3050066"/>
          </a:xfrm>
          <a:prstGeom prst="rect">
            <a:avLst/>
          </a:prstGeom>
        </p:spPr>
        <p:txBody>
          <a:bodyPr wrap="square">
            <a:spAutoFit/>
          </a:bodyPr>
          <a:lstStyle/>
          <a:p>
            <a:pPr marL="342900" indent="-342900">
              <a:buFont typeface="+mj-lt"/>
              <a:buAutoNum type="arabicPeriod"/>
            </a:pPr>
            <a:r>
              <a:rPr lang="tr-TR" sz="2000" b="1" i="1" u="sng" dirty="0">
                <a:solidFill>
                  <a:schemeClr val="accent1">
                    <a:lumMod val="50000"/>
                  </a:schemeClr>
                </a:solidFill>
              </a:rPr>
              <a:t>Web sitesine sahip </a:t>
            </a:r>
            <a:r>
              <a:rPr lang="tr-TR" sz="2000" b="1" i="1" u="sng" dirty="0" smtClean="0">
                <a:solidFill>
                  <a:schemeClr val="accent1">
                    <a:lumMod val="50000"/>
                  </a:schemeClr>
                </a:solidFill>
              </a:rPr>
              <a:t>olma adımları</a:t>
            </a:r>
          </a:p>
          <a:p>
            <a:pPr marL="800100" lvl="1" indent="-342900">
              <a:lnSpc>
                <a:spcPct val="120000"/>
              </a:lnSpc>
              <a:buFont typeface="Arial"/>
              <a:buChar char="•"/>
            </a:pPr>
            <a:r>
              <a:rPr lang="tr-TR" dirty="0" smtClean="0">
                <a:solidFill>
                  <a:schemeClr val="accent1">
                    <a:lumMod val="50000"/>
                  </a:schemeClr>
                </a:solidFill>
              </a:rPr>
              <a:t>İnternet adresi olan </a:t>
            </a:r>
            <a:r>
              <a:rPr lang="tr-TR" u="sng" dirty="0" smtClean="0">
                <a:solidFill>
                  <a:schemeClr val="accent1">
                    <a:lumMod val="50000"/>
                  </a:schemeClr>
                </a:solidFill>
              </a:rPr>
              <a:t>alan adı(domain name) alarak</a:t>
            </a:r>
            <a:r>
              <a:rPr lang="tr-TR" dirty="0" smtClean="0">
                <a:solidFill>
                  <a:schemeClr val="accent1">
                    <a:lumMod val="50000"/>
                  </a:schemeClr>
                </a:solidFill>
              </a:rPr>
              <a:t>, web sitesine erişim imkanı sağlanmalı</a:t>
            </a:r>
          </a:p>
          <a:p>
            <a:pPr marL="800100" lvl="1" indent="-342900">
              <a:lnSpc>
                <a:spcPct val="120000"/>
              </a:lnSpc>
              <a:buFont typeface="Arial"/>
              <a:buChar char="•"/>
            </a:pPr>
            <a:r>
              <a:rPr lang="tr-TR" dirty="0" smtClean="0">
                <a:solidFill>
                  <a:schemeClr val="accent1">
                    <a:lumMod val="50000"/>
                  </a:schemeClr>
                </a:solidFill>
              </a:rPr>
              <a:t>Web sitesi bilgisayarda tutulan </a:t>
            </a:r>
            <a:r>
              <a:rPr lang="tr-TR" u="sng" dirty="0" smtClean="0">
                <a:solidFill>
                  <a:schemeClr val="accent1">
                    <a:lumMod val="50000"/>
                  </a:schemeClr>
                </a:solidFill>
              </a:rPr>
              <a:t>çeşitli metin, resim, ses, grafik dosyalardır</a:t>
            </a:r>
            <a:r>
              <a:rPr lang="tr-TR" dirty="0" smtClean="0">
                <a:solidFill>
                  <a:schemeClr val="accent1">
                    <a:lumMod val="50000"/>
                  </a:schemeClr>
                </a:solidFill>
              </a:rPr>
              <a:t>.</a:t>
            </a:r>
          </a:p>
          <a:p>
            <a:pPr marL="800100" lvl="1" indent="-342900">
              <a:lnSpc>
                <a:spcPct val="120000"/>
              </a:lnSpc>
              <a:buFont typeface="Arial"/>
              <a:buChar char="•"/>
            </a:pPr>
            <a:r>
              <a:rPr lang="tr-TR" dirty="0" smtClean="0">
                <a:solidFill>
                  <a:schemeClr val="accent1">
                    <a:lumMod val="50000"/>
                  </a:schemeClr>
                </a:solidFill>
              </a:rPr>
              <a:t>Bu dosyalar, firmaya ait bilgisayarlarda tutulabileceği gibi </a:t>
            </a:r>
            <a:r>
              <a:rPr lang="tr-TR" u="sng" dirty="0" smtClean="0">
                <a:solidFill>
                  <a:schemeClr val="accent1">
                    <a:lumMod val="50000"/>
                  </a:schemeClr>
                </a:solidFill>
              </a:rPr>
              <a:t>(</a:t>
            </a:r>
            <a:r>
              <a:rPr lang="tr-TR" u="sng" dirty="0" err="1" smtClean="0">
                <a:solidFill>
                  <a:schemeClr val="accent1">
                    <a:lumMod val="50000"/>
                  </a:schemeClr>
                </a:solidFill>
              </a:rPr>
              <a:t>hosting</a:t>
            </a:r>
            <a:r>
              <a:rPr lang="tr-TR" u="sng" dirty="0" smtClean="0">
                <a:solidFill>
                  <a:schemeClr val="accent1">
                    <a:lumMod val="50000"/>
                  </a:schemeClr>
                </a:solidFill>
              </a:rPr>
              <a:t>) barındırma hizmeti</a:t>
            </a:r>
            <a:r>
              <a:rPr lang="tr-TR" dirty="0" smtClean="0">
                <a:solidFill>
                  <a:schemeClr val="accent1">
                    <a:lumMod val="50000"/>
                  </a:schemeClr>
                </a:solidFill>
              </a:rPr>
              <a:t> sunan firmaların sunucu olarak adlandırılan daha yüksek kapasiteli bilgisayarlarında tutulabilir.</a:t>
            </a:r>
          </a:p>
          <a:p>
            <a:pPr marL="800100" lvl="1" indent="-342900">
              <a:lnSpc>
                <a:spcPct val="120000"/>
              </a:lnSpc>
              <a:buFont typeface="Arial"/>
              <a:buChar char="•"/>
            </a:pPr>
            <a:r>
              <a:rPr lang="tr-TR" dirty="0" smtClean="0">
                <a:solidFill>
                  <a:schemeClr val="accent1">
                    <a:lumMod val="50000"/>
                  </a:schemeClr>
                </a:solidFill>
              </a:rPr>
              <a:t>Web sitesine erişmek için web tarayıcılarının adres çubuklarına alan ismi yani adresi yazıp ilgili siteye ulaşırız.</a:t>
            </a:r>
            <a:endParaRPr lang="tr-TR" dirty="0">
              <a:solidFill>
                <a:schemeClr val="accent1">
                  <a:lumMod val="50000"/>
                </a:schemeClr>
              </a:solidFill>
            </a:endParaRPr>
          </a:p>
        </p:txBody>
      </p:sp>
    </p:spTree>
    <p:extLst>
      <p:ext uri="{BB962C8B-B14F-4D97-AF65-F5344CB8AC3E}">
        <p14:creationId xmlns:p14="http://schemas.microsoft.com/office/powerpoint/2010/main" val="1311883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0700" y="1041400"/>
            <a:ext cx="8153400" cy="4247317"/>
          </a:xfrm>
          <a:prstGeom prst="rect">
            <a:avLst/>
          </a:prstGeom>
          <a:noFill/>
        </p:spPr>
        <p:txBody>
          <a:bodyPr wrap="square" rtlCol="0">
            <a:spAutoFit/>
          </a:bodyPr>
          <a:lstStyle/>
          <a:p>
            <a:r>
              <a:rPr lang="tr-TR" dirty="0" smtClean="0"/>
              <a:t>Not bilgi: </a:t>
            </a:r>
          </a:p>
          <a:p>
            <a:r>
              <a:rPr lang="tr-TR" dirty="0" smtClean="0"/>
              <a:t>TÜRK TİCARET KANUNU gereği Web sitesi kurma zorunluluğu bulunmaktadır.</a:t>
            </a:r>
          </a:p>
          <a:p>
            <a:r>
              <a:rPr lang="tr-TR" dirty="0" smtClean="0"/>
              <a:t>-01.07.2013 tarihli kanuna göre, Anonim ve Limited Şirketler bir internet sitesi açmalı ve sitede olması gereken zorunlu koşullar şunlardır:</a:t>
            </a:r>
          </a:p>
          <a:p>
            <a:pPr marL="285750" indent="-285750">
              <a:buFont typeface="Arial"/>
              <a:buChar char="•"/>
            </a:pPr>
            <a:r>
              <a:rPr lang="tr-TR" dirty="0" smtClean="0"/>
              <a:t>Şirketçe kanunen yapılması gereken ilanlar,</a:t>
            </a:r>
          </a:p>
          <a:p>
            <a:pPr marL="285750" indent="-285750">
              <a:buFont typeface="Arial"/>
              <a:buChar char="•"/>
            </a:pPr>
            <a:r>
              <a:rPr lang="tr-TR" dirty="0" smtClean="0"/>
              <a:t>Yönetim ve Müdürlerin kararları</a:t>
            </a:r>
          </a:p>
          <a:p>
            <a:pPr marL="285750" indent="-285750">
              <a:buFont typeface="Arial"/>
              <a:buChar char="•"/>
            </a:pPr>
            <a:r>
              <a:rPr lang="tr-TR" dirty="0" smtClean="0"/>
              <a:t>Değerleme raporları</a:t>
            </a:r>
          </a:p>
          <a:p>
            <a:pPr marL="285750" indent="-285750">
              <a:buFont typeface="Arial"/>
              <a:buChar char="•"/>
            </a:pPr>
            <a:r>
              <a:rPr lang="tr-TR" dirty="0" smtClean="0"/>
              <a:t>Genel kurula ait olan her türlü çağrılara ait belgeler, yönetim kurulu açıklamaları</a:t>
            </a:r>
          </a:p>
          <a:p>
            <a:pPr marL="285750" indent="-285750">
              <a:buFont typeface="Arial"/>
              <a:buChar char="•"/>
            </a:pPr>
            <a:r>
              <a:rPr lang="tr-TR" dirty="0" smtClean="0"/>
              <a:t>Finansal tablolar, kanunen açıklanması gereken ara tablolar, bilançolar</a:t>
            </a:r>
          </a:p>
          <a:p>
            <a:pPr marL="285750" indent="-285750">
              <a:buFont typeface="Arial"/>
              <a:buChar char="•"/>
            </a:pPr>
            <a:r>
              <a:rPr lang="tr-TR" dirty="0" smtClean="0"/>
              <a:t>Denetçi, özel denetçi, işlem denetçisi raporları</a:t>
            </a:r>
          </a:p>
          <a:p>
            <a:pPr marL="285750" indent="-285750">
              <a:buFont typeface="Arial"/>
              <a:buChar char="•"/>
            </a:pPr>
            <a:endParaRPr lang="tr-TR" dirty="0"/>
          </a:p>
          <a:p>
            <a:r>
              <a:rPr lang="tr-TR" dirty="0" smtClean="0"/>
              <a:t>Bu kanun şirketlerin gizli bilgi olarak kabul edilen tüm finansal durumunu, ortaklık yapısını, pay haklarını, yönetim detaylarını açıkça ve şeffaflığa uygun olarak ortaya çıkarmaktadır. Bu bilgilerin web sitesinde mevcut olmaması durumunda Yönetim kurulu üyeleri ve yöneticileri cezai sorumluluğa tabidir. </a:t>
            </a:r>
            <a:endParaRPr lang="tr-TR" dirty="0"/>
          </a:p>
        </p:txBody>
      </p:sp>
    </p:spTree>
    <p:extLst>
      <p:ext uri="{BB962C8B-B14F-4D97-AF65-F5344CB8AC3E}">
        <p14:creationId xmlns:p14="http://schemas.microsoft.com/office/powerpoint/2010/main" val="25059590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ölüm 1- Bilgisayar ve İnternet Kavramı">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Bölüm 1- Bilgisayar ve İnternet Kavramı</Template>
  <TotalTime>1775</TotalTime>
  <Words>1569</Words>
  <Application>Microsoft Macintosh PowerPoint</Application>
  <PresentationFormat>On-screen Show (4:3)</PresentationFormat>
  <Paragraphs>183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Bölüm 1- Bilgisayar ve İnternet Kavramı</vt:lpstr>
      <vt:lpstr>E-Ticaret </vt:lpstr>
      <vt:lpstr>E-ticarette Evreler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E-ticarette efsaneler ve gerçekler</vt:lpstr>
      <vt:lpstr>E-ticarette efsaneler ve gerçekler</vt:lpstr>
      <vt:lpstr>E-ticarette efsaneler ve gerçekler</vt:lpstr>
      <vt:lpstr>E-ticarette efsaneler ve gerçekler</vt:lpstr>
      <vt:lpstr>E-ticarette efsaneler ve gerçekler</vt:lpstr>
      <vt:lpstr>E-ticarette efsaneler ve gerçekler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E-Ticaret</dc:title>
  <dc:creator>Duygu GUR</dc:creator>
  <cp:lastModifiedBy>DUYGU DEMIRCAN</cp:lastModifiedBy>
  <cp:revision>97</cp:revision>
  <dcterms:created xsi:type="dcterms:W3CDTF">2019-01-31T08:36:27Z</dcterms:created>
  <dcterms:modified xsi:type="dcterms:W3CDTF">2019-03-04T23:44:49Z</dcterms:modified>
</cp:coreProperties>
</file>