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7"/>
  </p:notesMasterIdLst>
  <p:sldIdLst>
    <p:sldId id="355" r:id="rId4"/>
    <p:sldId id="300" r:id="rId5"/>
    <p:sldId id="347" r:id="rId6"/>
    <p:sldId id="308" r:id="rId7"/>
    <p:sldId id="359" r:id="rId8"/>
    <p:sldId id="319" r:id="rId9"/>
    <p:sldId id="356" r:id="rId10"/>
    <p:sldId id="360" r:id="rId11"/>
    <p:sldId id="307" r:id="rId12"/>
    <p:sldId id="358" r:id="rId13"/>
    <p:sldId id="357" r:id="rId14"/>
    <p:sldId id="311" r:id="rId15"/>
    <p:sldId id="34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24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36D7AFB-15B6-4481-A6C1-90C4E03582BF}"/>
              </a:ext>
            </a:extLst>
          </p:cNvPr>
          <p:cNvSpPr/>
          <p:nvPr userDrawn="1"/>
        </p:nvSpPr>
        <p:spPr>
          <a:xfrm>
            <a:off x="5781047" y="260648"/>
            <a:ext cx="5952661" cy="6336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2D93165-E73B-49E2-8635-02E21C046FC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34769" y="1196752"/>
            <a:ext cx="10849205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="" xmlns:a16="http://schemas.microsoft.com/office/drawing/2014/main" id="{8F51187F-8B7D-4CCE-8CAB-89F352270E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9852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233BDCAA-2A7E-41A1-9D44-649A2432BF22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092000" y="54582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9C2840B-D2DF-4F8C-B40B-85D0E23CC55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357540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="" xmlns:a16="http://schemas.microsoft.com/office/drawing/2014/main" id="{E0178A45-E1F2-4219-82A5-06E071535503}"/>
              </a:ext>
            </a:extLst>
          </p:cNvPr>
          <p:cNvGrpSpPr/>
          <p:nvPr userDrawn="1"/>
        </p:nvGrpSpPr>
        <p:grpSpPr>
          <a:xfrm>
            <a:off x="637723" y="3059055"/>
            <a:ext cx="4156177" cy="3268904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85E309B5-D35D-4C95-A09A-4E2C8B12E33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3A4C29C0-CEE1-45B8-A0C3-402E9D4A7C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3DAF51F6-CAE6-497C-8F0E-AC4008FDE66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DE4362C-E294-4C51-947C-C72C712BDF9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848B4B1-766D-4432-9FDC-F940B1A061D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B5855D06-FC93-4234-A8B0-C678B458F67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704C8F15-E1BE-4C55-9E32-90AE37C36470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ABF5B835-A302-44A2-A60F-1F12E64F4EE3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="" xmlns:a16="http://schemas.microsoft.com/office/drawing/2014/main" id="{E32D52F7-8EF1-4FD1-9F8E-0108B46380D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="" xmlns:a16="http://schemas.microsoft.com/office/drawing/2014/main" id="{5CF05A6B-CDF0-4EC5-9C70-296EED51DE5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67538" y="3202164"/>
            <a:ext cx="3917673" cy="2251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23B867E3-38AB-4476-8632-34EDFC59DB8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00622" y="1305993"/>
            <a:ext cx="4334608" cy="433509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Arc 2">
            <a:extLst>
              <a:ext uri="{FF2B5EF4-FFF2-40B4-BE49-F238E27FC236}">
                <a16:creationId xmlns="" xmlns:a16="http://schemas.microsoft.com/office/drawing/2014/main" id="{94A74E82-B34D-4C4B-B00A-63C2E0C1481F}"/>
              </a:ext>
            </a:extLst>
          </p:cNvPr>
          <p:cNvSpPr/>
          <p:nvPr userDrawn="1"/>
        </p:nvSpPr>
        <p:spPr>
          <a:xfrm>
            <a:off x="6320628" y="1026240"/>
            <a:ext cx="4894597" cy="4894597"/>
          </a:xfrm>
          <a:prstGeom prst="arc">
            <a:avLst>
              <a:gd name="adj1" fmla="val 12493243"/>
              <a:gd name="adj2" fmla="val 8891088"/>
            </a:avLst>
          </a:prstGeom>
          <a:ln w="25400">
            <a:solidFill>
              <a:schemeClr val="accent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7A93F2A8-E9B4-4FBC-B414-DC9803D923D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168" y="256052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EC3D2488-3F58-407E-9BB0-8EE204A58A8A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4495312" y="256052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86B69C6D-9647-4A3E-9A66-A73EE3F4286F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995455" y="256052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E117BCC-3032-4F8C-AA88-4892223066D6}"/>
              </a:ext>
            </a:extLst>
          </p:cNvPr>
          <p:cNvGrpSpPr/>
          <p:nvPr userDrawn="1"/>
        </p:nvGrpSpPr>
        <p:grpSpPr>
          <a:xfrm>
            <a:off x="9613650" y="2003247"/>
            <a:ext cx="2578350" cy="4052320"/>
            <a:chOff x="9508727" y="2147107"/>
            <a:chExt cx="2683273" cy="4217224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D9E0B0B1-4B11-4180-BADE-DB071FCDEC5D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1EDE72EE-879B-4FEA-A6CD-BCF46F39E4C4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2CCB3843-05FA-4D36-8253-9E8F3AB1921C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B7AF8A9-20F4-42A9-9ACC-52EA430548E1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A3B04ADD-D9A0-4779-9DE8-7B053FC465FF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F98221A9-6AC7-4184-B404-4D26AC76772E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E24C79AC-939D-4B2C-8A93-F1F58E8EDBA8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79717CE-5FF1-456C-B564-55798E060E3B}"/>
              </a:ext>
            </a:extLst>
          </p:cNvPr>
          <p:cNvSpPr/>
          <p:nvPr userDrawn="1"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F51B4AAB-F0BC-4BA8-8711-B6E764DC67C4}"/>
              </a:ext>
            </a:extLst>
          </p:cNvPr>
          <p:cNvSpPr/>
          <p:nvPr userDrawn="1"/>
        </p:nvSpPr>
        <p:spPr>
          <a:xfrm>
            <a:off x="5466000" y="1233032"/>
            <a:ext cx="1260000" cy="12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Oval 9">
            <a:extLst>
              <a:ext uri="{FF2B5EF4-FFF2-40B4-BE49-F238E27FC236}">
                <a16:creationId xmlns="" xmlns:a16="http://schemas.microsoft.com/office/drawing/2014/main" id="{13FCA882-D6A7-47A0-8F53-222F73770C2C}"/>
              </a:ext>
            </a:extLst>
          </p:cNvPr>
          <p:cNvSpPr/>
          <p:nvPr userDrawn="1"/>
        </p:nvSpPr>
        <p:spPr>
          <a:xfrm>
            <a:off x="6714751" y="3743880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9DB5361C-4E28-430F-9AB8-82C47DA59C59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45813" y="2221239"/>
            <a:ext cx="2446188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14" name="Group 20">
            <a:extLst>
              <a:ext uri="{FF2B5EF4-FFF2-40B4-BE49-F238E27FC236}">
                <a16:creationId xmlns="" xmlns:a16="http://schemas.microsoft.com/office/drawing/2014/main" id="{354EA4D5-D4EB-4CB5-9857-49FA2B15841F}"/>
              </a:ext>
            </a:extLst>
          </p:cNvPr>
          <p:cNvGrpSpPr/>
          <p:nvPr userDrawn="1"/>
        </p:nvGrpSpPr>
        <p:grpSpPr>
          <a:xfrm>
            <a:off x="7019112" y="2341950"/>
            <a:ext cx="1890758" cy="3323854"/>
            <a:chOff x="445712" y="1449040"/>
            <a:chExt cx="2113018" cy="3924176"/>
          </a:xfrm>
        </p:grpSpPr>
        <p:sp>
          <p:nvSpPr>
            <p:cNvPr id="15" name="Rounded Rectangle 21">
              <a:extLst>
                <a:ext uri="{FF2B5EF4-FFF2-40B4-BE49-F238E27FC236}">
                  <a16:creationId xmlns="" xmlns:a16="http://schemas.microsoft.com/office/drawing/2014/main" id="{FBFC0138-3DDC-4D23-9F01-896D4915E92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="" xmlns:a16="http://schemas.microsoft.com/office/drawing/2014/main" id="{118890BA-E4FD-42D6-8AC7-1AC8FAC00592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7" name="Group 23">
              <a:extLst>
                <a:ext uri="{FF2B5EF4-FFF2-40B4-BE49-F238E27FC236}">
                  <a16:creationId xmlns="" xmlns:a16="http://schemas.microsoft.com/office/drawing/2014/main" id="{2E10FAE0-0A16-4D44-B561-8BFCCF53C81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8" name="Oval 24">
                <a:extLst>
                  <a:ext uri="{FF2B5EF4-FFF2-40B4-BE49-F238E27FC236}">
                    <a16:creationId xmlns="" xmlns:a16="http://schemas.microsoft.com/office/drawing/2014/main" id="{9AE4CF47-5EF3-4EA4-A009-ABF2A05D1F14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9" name="Rounded Rectangle 25">
                <a:extLst>
                  <a:ext uri="{FF2B5EF4-FFF2-40B4-BE49-F238E27FC236}">
                    <a16:creationId xmlns="" xmlns:a16="http://schemas.microsoft.com/office/drawing/2014/main" id="{6C8A489D-2846-49A9-B94F-3D588B4AB95C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0" name="Picture Placeholder 2">
            <a:extLst>
              <a:ext uri="{FF2B5EF4-FFF2-40B4-BE49-F238E27FC236}">
                <a16:creationId xmlns="" xmlns:a16="http://schemas.microsoft.com/office/drawing/2014/main" id="{35D9DFBD-E320-498F-B6AB-EDE7A3C3E4A3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45482" y="2668904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="" xmlns:a16="http://schemas.microsoft.com/office/drawing/2014/main" id="{4E77E7AC-8C78-442E-888C-75CA5F3966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642695E7-0C1B-46BA-A458-9D37FBA5911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A4CA258-6152-46AF-8FC9-428779C9219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16000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cag.edu.tr/tr/sosyal-sorumluluk-arastirmalari-uygulama-ve-arastirma-merkezi-formlar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cag.edu.tr/tr/sosyal-sorumluluk-arastirmalari-uygulama-ve-arastirma-merkezi-formlar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AF6D19E-0C8F-4AA0-894E-CF36FB58C1BB}"/>
              </a:ext>
            </a:extLst>
          </p:cNvPr>
          <p:cNvSpPr txBox="1"/>
          <p:nvPr/>
        </p:nvSpPr>
        <p:spPr>
          <a:xfrm>
            <a:off x="257906" y="2422802"/>
            <a:ext cx="649458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altLang="ko-KR" sz="2800" b="1" dirty="0">
                <a:solidFill>
                  <a:srgbClr val="DF7525"/>
                </a:solidFill>
                <a:cs typeface="Arial" pitchFamily="34" charset="0"/>
              </a:rPr>
              <a:t>SOSAM </a:t>
            </a:r>
            <a:r>
              <a:rPr lang="tr-TR" altLang="ko-KR" sz="28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(Sosyal Sorumluluk Araştırma 	ve Uygulama Merkezi) </a:t>
            </a:r>
            <a:r>
              <a:rPr lang="tr-TR" altLang="ko-KR" sz="2800" b="1" dirty="0">
                <a:solidFill>
                  <a:srgbClr val="DF7525"/>
                </a:solidFill>
                <a:cs typeface="Arial" pitchFamily="34" charset="0"/>
              </a:rPr>
              <a:t>TANITIMI</a:t>
            </a:r>
            <a:endParaRPr lang="en-US" altLang="ko-KR" sz="2800" b="1" dirty="0">
              <a:solidFill>
                <a:srgbClr val="DF7525"/>
              </a:solidFill>
              <a:cs typeface="Arial" pitchFamily="34" charset="0"/>
            </a:endParaRPr>
          </a:p>
        </p:txBody>
      </p:sp>
      <p:pic>
        <p:nvPicPr>
          <p:cNvPr id="2" name="Resim Yer Tutucusu 1"/>
          <p:cNvPicPr>
            <a:picLocks noGrp="1" noChangeAspect="1"/>
          </p:cNvPicPr>
          <p:nvPr>
            <p:ph type="pic" sz="quarter" idx="4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29" y="193213"/>
            <a:ext cx="1680795" cy="146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712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">
            <a:extLst>
              <a:ext uri="{FF2B5EF4-FFF2-40B4-BE49-F238E27FC236}">
                <a16:creationId xmlns="" xmlns:a16="http://schemas.microsoft.com/office/drawing/2014/main" id="{539DF8B8-0F3B-4165-B78C-F49F26C699B7}"/>
              </a:ext>
            </a:extLst>
          </p:cNvPr>
          <p:cNvSpPr/>
          <p:nvPr/>
        </p:nvSpPr>
        <p:spPr>
          <a:xfrm>
            <a:off x="306334" y="81618"/>
            <a:ext cx="2225852" cy="281502"/>
          </a:xfrm>
          <a:prstGeom prst="rect">
            <a:avLst/>
          </a:prstGeom>
          <a:noFill/>
        </p:spPr>
        <p:txBody>
          <a:bodyPr lIns="0" anchor="ctr"/>
          <a:lstStyle/>
          <a:p>
            <a:endParaRPr lang="tr-TR" altLang="ko-KR" sz="5400" b="1" dirty="0">
              <a:solidFill>
                <a:schemeClr val="accent1"/>
              </a:solidFill>
              <a:latin typeface="+mj-lt"/>
            </a:endParaRPr>
          </a:p>
          <a:p>
            <a:endParaRPr lang="tr-TR" altLang="ko-KR" sz="5400" b="1" dirty="0">
              <a:solidFill>
                <a:schemeClr val="accent1"/>
              </a:solidFill>
              <a:latin typeface="+mj-lt"/>
            </a:endParaRPr>
          </a:p>
          <a:p>
            <a:endParaRPr lang="tr-TR" altLang="ko-KR" sz="5400" b="1" dirty="0">
              <a:solidFill>
                <a:schemeClr val="accent1"/>
              </a:solidFill>
              <a:latin typeface="+mj-lt"/>
            </a:endParaRPr>
          </a:p>
          <a:p>
            <a:r>
              <a:rPr lang="tr-TR" altLang="ko-KR" sz="2800" b="1" dirty="0">
                <a:solidFill>
                  <a:schemeClr val="accent1"/>
                </a:solidFill>
                <a:latin typeface="+mj-lt"/>
              </a:rPr>
              <a:t>FORM</a:t>
            </a:r>
          </a:p>
          <a:p>
            <a:endParaRPr lang="tr-TR" altLang="ko-KR" sz="5400" b="1" dirty="0">
              <a:solidFill>
                <a:schemeClr val="accent1"/>
              </a:solidFill>
              <a:latin typeface="+mj-lt"/>
            </a:endParaRPr>
          </a:p>
          <a:p>
            <a:endParaRPr lang="tr-TR" altLang="ko-KR" sz="5400" b="1" dirty="0">
              <a:solidFill>
                <a:schemeClr val="accent1"/>
              </a:solidFill>
              <a:latin typeface="+mj-lt"/>
            </a:endParaRPr>
          </a:p>
          <a:p>
            <a:endParaRPr lang="en-US" altLang="ko-KR" sz="5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539DF8B8-0F3B-4165-B78C-F49F26C699B7}"/>
              </a:ext>
            </a:extLst>
          </p:cNvPr>
          <p:cNvSpPr/>
          <p:nvPr/>
        </p:nvSpPr>
        <p:spPr>
          <a:xfrm>
            <a:off x="4758003" y="3329355"/>
            <a:ext cx="2850274" cy="821212"/>
          </a:xfrm>
          <a:prstGeom prst="rect">
            <a:avLst/>
          </a:prstGeom>
          <a:noFill/>
        </p:spPr>
        <p:txBody>
          <a:bodyPr lIns="0" anchor="ctr"/>
          <a:lstStyle/>
          <a:p>
            <a:endParaRPr lang="tr-TR" altLang="ko-KR" sz="5400" b="1" dirty="0">
              <a:solidFill>
                <a:schemeClr val="accent1"/>
              </a:solidFill>
              <a:latin typeface="+mj-lt"/>
            </a:endParaRPr>
          </a:p>
          <a:p>
            <a:endParaRPr lang="tr-TR" altLang="ko-KR" sz="5400" b="1" dirty="0">
              <a:solidFill>
                <a:schemeClr val="accent1"/>
              </a:solidFill>
              <a:latin typeface="+mj-lt"/>
            </a:endParaRPr>
          </a:p>
          <a:p>
            <a:endParaRPr lang="en-US" altLang="ko-KR" sz="5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직사각형 5">
            <a:extLst>
              <a:ext uri="{FF2B5EF4-FFF2-40B4-BE49-F238E27FC236}">
                <a16:creationId xmlns="" xmlns:a16="http://schemas.microsoft.com/office/drawing/2014/main" id="{539DF8B8-0F3B-4165-B78C-F49F26C699B7}"/>
              </a:ext>
            </a:extLst>
          </p:cNvPr>
          <p:cNvSpPr/>
          <p:nvPr/>
        </p:nvSpPr>
        <p:spPr>
          <a:xfrm>
            <a:off x="490803" y="1017522"/>
            <a:ext cx="4839239" cy="1172905"/>
          </a:xfrm>
          <a:prstGeom prst="rect">
            <a:avLst/>
          </a:prstGeom>
          <a:noFill/>
        </p:spPr>
        <p:txBody>
          <a:bodyPr lIns="0" anchor="ctr"/>
          <a:lstStyle/>
          <a:p>
            <a:endParaRPr lang="tr-TR" altLang="ko-KR" sz="5400" b="1" dirty="0">
              <a:solidFill>
                <a:schemeClr val="accent1"/>
              </a:solidFill>
              <a:latin typeface="+mj-lt"/>
              <a:hlinkClick r:id="rId2"/>
            </a:endParaRPr>
          </a:p>
          <a:p>
            <a:endParaRPr lang="en-US" altLang="ko-KR" sz="54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5122" name="Picture 2" descr="C:\Users\24331898266\Desktop\Ekran Alıntısı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60" y="105508"/>
            <a:ext cx="10538278" cy="675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979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">
            <a:extLst>
              <a:ext uri="{FF2B5EF4-FFF2-40B4-BE49-F238E27FC236}">
                <a16:creationId xmlns="" xmlns:a16="http://schemas.microsoft.com/office/drawing/2014/main" id="{539DF8B8-0F3B-4165-B78C-F49F26C699B7}"/>
              </a:ext>
            </a:extLst>
          </p:cNvPr>
          <p:cNvSpPr/>
          <p:nvPr/>
        </p:nvSpPr>
        <p:spPr>
          <a:xfrm>
            <a:off x="306334" y="81618"/>
            <a:ext cx="2225852" cy="281502"/>
          </a:xfrm>
          <a:prstGeom prst="rect">
            <a:avLst/>
          </a:prstGeom>
          <a:noFill/>
        </p:spPr>
        <p:txBody>
          <a:bodyPr lIns="0" anchor="ctr"/>
          <a:lstStyle/>
          <a:p>
            <a:endParaRPr lang="tr-TR" altLang="ko-KR" sz="5400" b="1" dirty="0">
              <a:solidFill>
                <a:schemeClr val="accent1"/>
              </a:solidFill>
              <a:latin typeface="+mj-lt"/>
            </a:endParaRPr>
          </a:p>
          <a:p>
            <a:endParaRPr lang="tr-TR" altLang="ko-KR" sz="5400" b="1" dirty="0">
              <a:solidFill>
                <a:schemeClr val="accent1"/>
              </a:solidFill>
              <a:latin typeface="+mj-lt"/>
            </a:endParaRPr>
          </a:p>
          <a:p>
            <a:endParaRPr lang="tr-TR" altLang="ko-KR" sz="5400" b="1" dirty="0">
              <a:solidFill>
                <a:schemeClr val="accent1"/>
              </a:solidFill>
              <a:latin typeface="+mj-lt"/>
            </a:endParaRPr>
          </a:p>
          <a:p>
            <a:r>
              <a:rPr lang="tr-TR" altLang="ko-KR" sz="2800" b="1" dirty="0">
                <a:solidFill>
                  <a:schemeClr val="accent1"/>
                </a:solidFill>
                <a:latin typeface="+mj-lt"/>
              </a:rPr>
              <a:t>FORM</a:t>
            </a:r>
          </a:p>
          <a:p>
            <a:endParaRPr lang="tr-TR" altLang="ko-KR" sz="5400" b="1" dirty="0">
              <a:solidFill>
                <a:schemeClr val="accent1"/>
              </a:solidFill>
              <a:latin typeface="+mj-lt"/>
            </a:endParaRPr>
          </a:p>
          <a:p>
            <a:endParaRPr lang="tr-TR" altLang="ko-KR" sz="5400" b="1" dirty="0">
              <a:solidFill>
                <a:schemeClr val="accent1"/>
              </a:solidFill>
              <a:latin typeface="+mj-lt"/>
            </a:endParaRPr>
          </a:p>
          <a:p>
            <a:endParaRPr lang="en-US" altLang="ko-KR" sz="5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539DF8B8-0F3B-4165-B78C-F49F26C699B7}"/>
              </a:ext>
            </a:extLst>
          </p:cNvPr>
          <p:cNvSpPr/>
          <p:nvPr/>
        </p:nvSpPr>
        <p:spPr>
          <a:xfrm>
            <a:off x="4758003" y="3329355"/>
            <a:ext cx="2850274" cy="821212"/>
          </a:xfrm>
          <a:prstGeom prst="rect">
            <a:avLst/>
          </a:prstGeom>
          <a:noFill/>
        </p:spPr>
        <p:txBody>
          <a:bodyPr lIns="0" anchor="ctr"/>
          <a:lstStyle/>
          <a:p>
            <a:endParaRPr lang="tr-TR" altLang="ko-KR" sz="5400" b="1" dirty="0">
              <a:solidFill>
                <a:schemeClr val="accent1"/>
              </a:solidFill>
              <a:latin typeface="+mj-lt"/>
            </a:endParaRPr>
          </a:p>
          <a:p>
            <a:endParaRPr lang="tr-TR" altLang="ko-KR" sz="5400" b="1" dirty="0">
              <a:solidFill>
                <a:schemeClr val="accent1"/>
              </a:solidFill>
              <a:latin typeface="+mj-lt"/>
            </a:endParaRPr>
          </a:p>
          <a:p>
            <a:endParaRPr lang="en-US" altLang="ko-KR" sz="5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직사각형 5">
            <a:extLst>
              <a:ext uri="{FF2B5EF4-FFF2-40B4-BE49-F238E27FC236}">
                <a16:creationId xmlns="" xmlns:a16="http://schemas.microsoft.com/office/drawing/2014/main" id="{539DF8B8-0F3B-4165-B78C-F49F26C699B7}"/>
              </a:ext>
            </a:extLst>
          </p:cNvPr>
          <p:cNvSpPr/>
          <p:nvPr/>
        </p:nvSpPr>
        <p:spPr>
          <a:xfrm>
            <a:off x="490803" y="1017522"/>
            <a:ext cx="4839239" cy="1172905"/>
          </a:xfrm>
          <a:prstGeom prst="rect">
            <a:avLst/>
          </a:prstGeom>
          <a:noFill/>
        </p:spPr>
        <p:txBody>
          <a:bodyPr lIns="0" anchor="ctr"/>
          <a:lstStyle/>
          <a:p>
            <a:endParaRPr lang="tr-TR" altLang="ko-KR" sz="5400" b="1" dirty="0">
              <a:solidFill>
                <a:schemeClr val="accent1"/>
              </a:solidFill>
              <a:latin typeface="+mj-lt"/>
              <a:hlinkClick r:id="rId2"/>
            </a:endParaRPr>
          </a:p>
          <a:p>
            <a:endParaRPr lang="en-US" altLang="ko-KR" sz="54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098" name="Picture 2" descr="C:\Users\24331898266\Desktop\Ekran Alıntısı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60" y="321978"/>
            <a:ext cx="10714892" cy="621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598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6">
            <a:extLst>
              <a:ext uri="{FF2B5EF4-FFF2-40B4-BE49-F238E27FC236}">
                <a16:creationId xmlns="" xmlns:a16="http://schemas.microsoft.com/office/drawing/2014/main" id="{1018DABE-04EB-4839-B997-309DEC2B51D9}"/>
              </a:ext>
            </a:extLst>
          </p:cNvPr>
          <p:cNvSpPr/>
          <p:nvPr/>
        </p:nvSpPr>
        <p:spPr>
          <a:xfrm>
            <a:off x="157090" y="84559"/>
            <a:ext cx="2808848" cy="466426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tr-TR" altLang="ko-KR" sz="5400" b="1" dirty="0">
                <a:solidFill>
                  <a:schemeClr val="accent1"/>
                </a:solidFill>
                <a:latin typeface="+mj-lt"/>
              </a:rPr>
              <a:t> RAPOR</a:t>
            </a:r>
            <a:endParaRPr lang="en-US" altLang="ko-KR" sz="5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539DF8B8-0F3B-4165-B78C-F49F26C699B7}"/>
              </a:ext>
            </a:extLst>
          </p:cNvPr>
          <p:cNvSpPr/>
          <p:nvPr/>
        </p:nvSpPr>
        <p:spPr>
          <a:xfrm>
            <a:off x="4758003" y="3329355"/>
            <a:ext cx="2850274" cy="821212"/>
          </a:xfrm>
          <a:prstGeom prst="rect">
            <a:avLst/>
          </a:prstGeom>
          <a:noFill/>
        </p:spPr>
        <p:txBody>
          <a:bodyPr lIns="0" anchor="ctr"/>
          <a:lstStyle/>
          <a:p>
            <a:endParaRPr lang="tr-TR" altLang="ko-KR" sz="5400" b="1" dirty="0">
              <a:solidFill>
                <a:schemeClr val="accent1"/>
              </a:solidFill>
              <a:latin typeface="+mj-lt"/>
            </a:endParaRPr>
          </a:p>
          <a:p>
            <a:endParaRPr lang="tr-TR" altLang="ko-KR" sz="5400" b="1" dirty="0">
              <a:solidFill>
                <a:schemeClr val="accent1"/>
              </a:solidFill>
              <a:latin typeface="+mj-lt"/>
            </a:endParaRPr>
          </a:p>
          <a:p>
            <a:endParaRPr lang="en-US" altLang="ko-KR" sz="54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432" y="640266"/>
            <a:ext cx="8088922" cy="563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480B0D7-AC60-4553-9F90-6E0D8E2EB25F}"/>
              </a:ext>
            </a:extLst>
          </p:cNvPr>
          <p:cNvSpPr txBox="1"/>
          <p:nvPr/>
        </p:nvSpPr>
        <p:spPr>
          <a:xfrm>
            <a:off x="164098" y="790150"/>
            <a:ext cx="6335805" cy="42473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altLang="ko-KR" sz="5400" dirty="0">
                <a:solidFill>
                  <a:schemeClr val="bg1"/>
                </a:solidFill>
                <a:cs typeface="Arial" pitchFamily="34" charset="0"/>
              </a:rPr>
              <a:t>BOL PROJELİ GÜNLERE…</a:t>
            </a:r>
          </a:p>
          <a:p>
            <a:pPr algn="r"/>
            <a:endParaRPr lang="tr-TR" altLang="ko-KR" sz="5400" dirty="0">
              <a:solidFill>
                <a:schemeClr val="accent4"/>
              </a:solidFill>
              <a:cs typeface="Arial" pitchFamily="34" charset="0"/>
            </a:endParaRPr>
          </a:p>
          <a:p>
            <a:pPr algn="r"/>
            <a:endParaRPr lang="tr-TR" altLang="ko-KR" sz="54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tr-TR" altLang="ko-KR" sz="5400" dirty="0">
                <a:solidFill>
                  <a:schemeClr val="bg1"/>
                </a:solidFill>
                <a:cs typeface="Arial" pitchFamily="34" charset="0"/>
              </a:rPr>
              <a:t>TEŞEKKÜRLER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2771755" y="2913809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3682789" y="3195086"/>
            <a:ext cx="348312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209308" y="2874457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DF7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1890057" y="2965434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4"/>
              </a:solidFill>
            </a:endParaRPr>
          </a:p>
        </p:txBody>
      </p:sp>
      <p:sp>
        <p:nvSpPr>
          <p:cNvPr id="12" name="Rounded Rectangle 6">
            <a:extLst>
              <a:ext uri="{FF2B5EF4-FFF2-40B4-BE49-F238E27FC236}">
                <a16:creationId xmlns=""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4865501" y="318863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903" y="4329723"/>
            <a:ext cx="55403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415" y="187251"/>
            <a:ext cx="1017221" cy="99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413" y="3267908"/>
            <a:ext cx="5429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567116" y="340653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r-TR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ÇAĞ SOSAM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E64934-A18B-4BDF-9BF1-7A04174B43B6}"/>
              </a:ext>
            </a:extLst>
          </p:cNvPr>
          <p:cNvSpPr txBox="1"/>
          <p:nvPr/>
        </p:nvSpPr>
        <p:spPr>
          <a:xfrm>
            <a:off x="644513" y="1887823"/>
            <a:ext cx="31537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Toplumumuzun </a:t>
            </a:r>
            <a:r>
              <a:rPr lang="tr-TR" dirty="0">
                <a:solidFill>
                  <a:srgbClr val="00B050"/>
                </a:solidFill>
              </a:rPr>
              <a:t>sürdürülebilir </a:t>
            </a:r>
            <a:r>
              <a:rPr lang="tr-TR" dirty="0"/>
              <a:t>kalkınması, </a:t>
            </a:r>
            <a:r>
              <a:rPr lang="tr-TR" dirty="0">
                <a:solidFill>
                  <a:srgbClr val="FFC000"/>
                </a:solidFill>
              </a:rPr>
              <a:t>adalet</a:t>
            </a:r>
            <a:r>
              <a:rPr lang="tr-TR" dirty="0"/>
              <a:t>in güçlenmesi ve </a:t>
            </a:r>
            <a:r>
              <a:rPr lang="tr-TR" dirty="0">
                <a:solidFill>
                  <a:srgbClr val="00B0F0"/>
                </a:solidFill>
              </a:rPr>
              <a:t>yaşam kalitesi</a:t>
            </a:r>
            <a:r>
              <a:rPr lang="tr-TR" dirty="0"/>
              <a:t>nin artırılması için öncü çözümler geliştirmek ve uygulamak. </a:t>
            </a:r>
            <a:r>
              <a:rPr lang="tr-T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Bilimsel araştırmalar</a:t>
            </a:r>
            <a:r>
              <a:rPr lang="tr-TR" dirty="0"/>
              <a:t>, </a:t>
            </a:r>
            <a:r>
              <a:rPr lang="tr-TR" dirty="0">
                <a:solidFill>
                  <a:srgbClr val="002060"/>
                </a:solidFill>
              </a:rPr>
              <a:t>eğitim </a:t>
            </a:r>
            <a:r>
              <a:rPr lang="tr-TR" dirty="0"/>
              <a:t>programları ve </a:t>
            </a:r>
            <a:r>
              <a:rPr lang="tr-T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iş birliği </a:t>
            </a:r>
            <a:r>
              <a:rPr lang="tr-TR" dirty="0"/>
              <a:t>projeleri aracılığıyla toplumumuzun karşılaştığı sosyal, çevresel ve ekonomik </a:t>
            </a:r>
            <a:r>
              <a:rPr lang="tr-TR" dirty="0">
                <a:solidFill>
                  <a:srgbClr val="FFC000"/>
                </a:solidFill>
              </a:rPr>
              <a:t>sorunlarla etkili bir şekilde mücadele</a:t>
            </a:r>
            <a:r>
              <a:rPr lang="tr-TR" dirty="0"/>
              <a:t> etmek.</a:t>
            </a:r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05E4111-AC83-45EB-B310-F33406A974FD}"/>
              </a:ext>
            </a:extLst>
          </p:cNvPr>
          <p:cNvSpPr txBox="1"/>
          <p:nvPr/>
        </p:nvSpPr>
        <p:spPr>
          <a:xfrm>
            <a:off x="730870" y="911235"/>
            <a:ext cx="3067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ko-KR" sz="4400" b="1" dirty="0">
                <a:solidFill>
                  <a:schemeClr val="accent1"/>
                </a:solidFill>
                <a:cs typeface="Calibri" pitchFamily="34" charset="0"/>
              </a:rPr>
              <a:t>MİSYON</a:t>
            </a:r>
            <a:endParaRPr lang="ko-KR" altLang="en-US" sz="44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E689932-DC62-4756-BBDA-80E255944F8B}"/>
              </a:ext>
            </a:extLst>
          </p:cNvPr>
          <p:cNvSpPr txBox="1"/>
          <p:nvPr/>
        </p:nvSpPr>
        <p:spPr>
          <a:xfrm>
            <a:off x="4249209" y="1887823"/>
            <a:ext cx="32401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5">
                    <a:lumMod val="75000"/>
                  </a:schemeClr>
                </a:solidFill>
              </a:rPr>
              <a:t>Gelecekte</a:t>
            </a:r>
            <a:r>
              <a:rPr lang="tr-TR" dirty="0"/>
              <a:t> adil, eşitlik temelli ve sürdürülebilir bir toplumun oluşumuna öncülük etmek. </a:t>
            </a:r>
            <a:r>
              <a:rPr lang="tr-TR" dirty="0">
                <a:solidFill>
                  <a:srgbClr val="FFC000"/>
                </a:solidFill>
              </a:rPr>
              <a:t>İnovasyon</a:t>
            </a:r>
            <a:r>
              <a:rPr lang="tr-TR" dirty="0"/>
              <a:t>, </a:t>
            </a:r>
            <a:r>
              <a:rPr lang="tr-TR" dirty="0">
                <a:solidFill>
                  <a:srgbClr val="0070C0"/>
                </a:solidFill>
              </a:rPr>
              <a:t>araştırma</a:t>
            </a:r>
            <a:r>
              <a:rPr lang="tr-TR" dirty="0"/>
              <a:t> ve </a:t>
            </a:r>
            <a:r>
              <a:rPr lang="tr-TR" dirty="0">
                <a:solidFill>
                  <a:srgbClr val="002060"/>
                </a:solidFill>
              </a:rPr>
              <a:t>eğitim</a:t>
            </a:r>
            <a:r>
              <a:rPr lang="tr-TR" dirty="0"/>
              <a:t> aracılığıyla toplumsal </a:t>
            </a:r>
            <a:r>
              <a:rPr lang="tr-TR" dirty="0">
                <a:solidFill>
                  <a:schemeClr val="accent3">
                    <a:lumMod val="50000"/>
                  </a:schemeClr>
                </a:solidFill>
              </a:rPr>
              <a:t>dönüşüm</a:t>
            </a:r>
            <a:r>
              <a:rPr lang="tr-TR" dirty="0"/>
              <a:t>ü destekleyerek, pozitif bir etki bırakan </a:t>
            </a:r>
            <a:r>
              <a:rPr lang="tr-TR" dirty="0">
                <a:solidFill>
                  <a:schemeClr val="accent4">
                    <a:lumMod val="75000"/>
                  </a:schemeClr>
                </a:solidFill>
              </a:rPr>
              <a:t>proje</a:t>
            </a:r>
            <a:r>
              <a:rPr lang="tr-TR" dirty="0"/>
              <a:t>leri hayata geçirmek ve paydaşlarımızla iş birliği içinde toplumumuzun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refah</a:t>
            </a:r>
            <a:r>
              <a:rPr lang="tr-TR" dirty="0"/>
              <a:t>ını artırmak</a:t>
            </a:r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AD1C7AD-C749-4E15-89B1-FE6E8F911379}"/>
              </a:ext>
            </a:extLst>
          </p:cNvPr>
          <p:cNvSpPr txBox="1"/>
          <p:nvPr/>
        </p:nvSpPr>
        <p:spPr>
          <a:xfrm>
            <a:off x="4249209" y="914975"/>
            <a:ext cx="3816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ko-KR" sz="4400" b="1" dirty="0">
                <a:solidFill>
                  <a:schemeClr val="accent1"/>
                </a:solidFill>
                <a:cs typeface="Calibri" pitchFamily="34" charset="0"/>
              </a:rPr>
              <a:t>VİZYON</a:t>
            </a:r>
            <a:endParaRPr lang="ko-KR" altLang="en-US" sz="4400" b="1" dirty="0">
              <a:solidFill>
                <a:schemeClr val="accent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8542845" y="704757"/>
            <a:ext cx="271976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r-TR" altLang="ko-KR" sz="5400" dirty="0">
                <a:solidFill>
                  <a:schemeClr val="bg1"/>
                </a:solidFill>
                <a:cs typeface="Arial" pitchFamily="34" charset="0"/>
              </a:rPr>
              <a:t>Amaçlar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7C092FA-D178-4441-94AF-863F91E5D912}"/>
              </a:ext>
            </a:extLst>
          </p:cNvPr>
          <p:cNvGrpSpPr/>
          <p:nvPr/>
        </p:nvGrpSpPr>
        <p:grpSpPr>
          <a:xfrm>
            <a:off x="806470" y="340471"/>
            <a:ext cx="5746040" cy="1119702"/>
            <a:chOff x="5491681" y="998229"/>
            <a:chExt cx="5746040" cy="1119702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69585AF-56CD-4D2C-81A5-0845A599F70D}"/>
                </a:ext>
              </a:extLst>
            </p:cNvPr>
            <p:cNvSpPr/>
            <p:nvPr/>
          </p:nvSpPr>
          <p:spPr>
            <a:xfrm>
              <a:off x="5595679" y="1304436"/>
              <a:ext cx="813495" cy="8134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165B8408-DF83-4102-9CE6-165CC54D8F30}"/>
                </a:ext>
              </a:extLst>
            </p:cNvPr>
            <p:cNvSpPr txBox="1"/>
            <p:nvPr/>
          </p:nvSpPr>
          <p:spPr>
            <a:xfrm>
              <a:off x="6575881" y="998229"/>
              <a:ext cx="4661840" cy="36933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AAA6D9E-C75A-4D81-8EAD-A847114B8528}"/>
                </a:ext>
              </a:extLst>
            </p:cNvPr>
            <p:cNvSpPr txBox="1"/>
            <p:nvPr/>
          </p:nvSpPr>
          <p:spPr>
            <a:xfrm>
              <a:off x="5491681" y="1309240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D49D2C0-5951-4E76-AE78-FEBD174179B9}"/>
              </a:ext>
            </a:extLst>
          </p:cNvPr>
          <p:cNvGrpSpPr/>
          <p:nvPr/>
        </p:nvGrpSpPr>
        <p:grpSpPr>
          <a:xfrm>
            <a:off x="826662" y="1628087"/>
            <a:ext cx="5725848" cy="813495"/>
            <a:chOff x="5511873" y="994406"/>
            <a:chExt cx="5725848" cy="813495"/>
          </a:xfrm>
        </p:grpSpPr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B3B07BD2-F092-4366-9E18-05201737AD7F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E8C2020-D507-445D-BE0E-7C7183BBA9FE}"/>
                </a:ext>
              </a:extLst>
            </p:cNvPr>
            <p:cNvSpPr txBox="1"/>
            <p:nvPr/>
          </p:nvSpPr>
          <p:spPr>
            <a:xfrm>
              <a:off x="6575881" y="1454848"/>
              <a:ext cx="46618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E47AA6F6-09CD-4C59-86C0-A96973D2185A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724DF2F2-F6FA-4A1B-9581-10F070613814}"/>
              </a:ext>
            </a:extLst>
          </p:cNvPr>
          <p:cNvGrpSpPr/>
          <p:nvPr/>
        </p:nvGrpSpPr>
        <p:grpSpPr>
          <a:xfrm>
            <a:off x="806470" y="2608455"/>
            <a:ext cx="981106" cy="813495"/>
            <a:chOff x="5511873" y="855906"/>
            <a:chExt cx="981106" cy="813495"/>
          </a:xfrm>
        </p:grpSpPr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039D01F5-D1E6-410C-AFB4-BCFE46173AC9}"/>
                </a:ext>
              </a:extLst>
            </p:cNvPr>
            <p:cNvSpPr/>
            <p:nvPr/>
          </p:nvSpPr>
          <p:spPr>
            <a:xfrm>
              <a:off x="5595678" y="855906"/>
              <a:ext cx="813495" cy="81349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8DEF2864-50F1-4B9C-BFFD-B4F94CC5EAE5}"/>
                </a:ext>
              </a:extLst>
            </p:cNvPr>
            <p:cNvSpPr txBox="1"/>
            <p:nvPr/>
          </p:nvSpPr>
          <p:spPr>
            <a:xfrm>
              <a:off x="5511873" y="894899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88398774-F9B7-4311-A387-F603766698E5}"/>
              </a:ext>
            </a:extLst>
          </p:cNvPr>
          <p:cNvGrpSpPr/>
          <p:nvPr/>
        </p:nvGrpSpPr>
        <p:grpSpPr>
          <a:xfrm>
            <a:off x="848519" y="3608352"/>
            <a:ext cx="981106" cy="813495"/>
            <a:chOff x="5553922" y="794651"/>
            <a:chExt cx="981106" cy="813495"/>
          </a:xfrm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42E575C3-5541-406A-AAE7-306C1BBAC6FA}"/>
                </a:ext>
              </a:extLst>
            </p:cNvPr>
            <p:cNvSpPr/>
            <p:nvPr/>
          </p:nvSpPr>
          <p:spPr>
            <a:xfrm>
              <a:off x="5615871" y="794651"/>
              <a:ext cx="813495" cy="8134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F8F217D7-453F-46F3-99B1-D9AD935C8BC0}"/>
                </a:ext>
              </a:extLst>
            </p:cNvPr>
            <p:cNvSpPr txBox="1"/>
            <p:nvPr/>
          </p:nvSpPr>
          <p:spPr>
            <a:xfrm>
              <a:off x="5553922" y="876409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1890670" y="700776"/>
            <a:ext cx="3155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Toplumsal Etki Oluşturmak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890670" y="1650112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Araştırma ve Geliştirme</a:t>
            </a:r>
            <a:endParaRPr lang="tr-TR" dirty="0"/>
          </a:p>
        </p:txBody>
      </p:sp>
      <p:sp>
        <p:nvSpPr>
          <p:cNvPr id="13" name="Dikdörtgen 12"/>
          <p:cNvSpPr/>
          <p:nvPr/>
        </p:nvSpPr>
        <p:spPr>
          <a:xfrm>
            <a:off x="1890670" y="2562289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Eğitim ve Farkındalık</a:t>
            </a:r>
            <a:endParaRPr lang="tr-TR" dirty="0"/>
          </a:p>
        </p:txBody>
      </p:sp>
      <p:sp>
        <p:nvSpPr>
          <p:cNvPr id="20" name="Dikdörtgen 19"/>
          <p:cNvSpPr/>
          <p:nvPr/>
        </p:nvSpPr>
        <p:spPr>
          <a:xfrm>
            <a:off x="1890670" y="3507269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İş Birliği ve Ortaklık</a:t>
            </a:r>
            <a:endParaRPr lang="tr-TR" dirty="0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A69585AF-56CD-4D2C-81A5-0845A599F70D}"/>
              </a:ext>
            </a:extLst>
          </p:cNvPr>
          <p:cNvSpPr/>
          <p:nvPr/>
        </p:nvSpPr>
        <p:spPr>
          <a:xfrm>
            <a:off x="890276" y="4599262"/>
            <a:ext cx="813495" cy="8134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chemeClr val="bg1"/>
                </a:solidFill>
              </a:rPr>
              <a:t>5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1890670" y="4573853"/>
            <a:ext cx="4634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Sürdürülebilirlik ve Çevresel Sorumluluk</a:t>
            </a:r>
            <a:endParaRPr lang="tr-TR" dirty="0"/>
          </a:p>
        </p:txBody>
      </p:sp>
      <p:sp>
        <p:nvSpPr>
          <p:cNvPr id="27" name="Dikdörtgen 26"/>
          <p:cNvSpPr/>
          <p:nvPr/>
        </p:nvSpPr>
        <p:spPr>
          <a:xfrm>
            <a:off x="1937723" y="1070108"/>
            <a:ext cx="58151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/>
              <a:t>Toplumda pozitif bir etki yaratmaya odaklanır. (sosyal, eğitim, sağlık,…)</a:t>
            </a:r>
          </a:p>
        </p:txBody>
      </p:sp>
      <p:sp>
        <p:nvSpPr>
          <p:cNvPr id="39" name="Dikdörtgen 38"/>
          <p:cNvSpPr/>
          <p:nvPr/>
        </p:nvSpPr>
        <p:spPr>
          <a:xfrm>
            <a:off x="1898852" y="203593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400" dirty="0"/>
              <a:t>Sorunlara çözümler bulmak amacıyla araştırma ve geliştirme faaliyetleri yürütür. (Proje, bilimsel çalışmalar,…)</a:t>
            </a:r>
          </a:p>
        </p:txBody>
      </p:sp>
      <p:sp>
        <p:nvSpPr>
          <p:cNvPr id="40" name="Dikdörtgen 39"/>
          <p:cNvSpPr/>
          <p:nvPr/>
        </p:nvSpPr>
        <p:spPr>
          <a:xfrm>
            <a:off x="1937723" y="292268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400" dirty="0"/>
              <a:t>Topluma yönelik eğitim programları düzenler, farkındalık oluşturur (konferans, atölye, seminer,..)</a:t>
            </a:r>
          </a:p>
        </p:txBody>
      </p:sp>
      <p:sp>
        <p:nvSpPr>
          <p:cNvPr id="41" name="Dikdörtgen 40"/>
          <p:cNvSpPr/>
          <p:nvPr/>
        </p:nvSpPr>
        <p:spPr>
          <a:xfrm>
            <a:off x="1890670" y="387660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400" dirty="0"/>
              <a:t>Çeşitli paydaşlar arasında iş birliği ve ortaklıkları teşvik eder (sivil toplum, kamu, akademik,...)</a:t>
            </a:r>
          </a:p>
        </p:txBody>
      </p:sp>
      <p:sp>
        <p:nvSpPr>
          <p:cNvPr id="42" name="Dikdörtgen 41"/>
          <p:cNvSpPr/>
          <p:nvPr/>
        </p:nvSpPr>
        <p:spPr>
          <a:xfrm>
            <a:off x="1890670" y="493068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400" dirty="0"/>
              <a:t>Çevresel sürdürülebilirlik amacıyla projeler geliştirir ve sürdürülebilir uygulamaları teşvik eder.</a:t>
            </a: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995D4FA-7F32-42F2-80EB-AA85275CAD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tr-TR" dirty="0"/>
              <a:t>İletişim ve Sosyal Medya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DEA1570-4DBD-44FF-9086-ABC335D77299}"/>
              </a:ext>
            </a:extLst>
          </p:cNvPr>
          <p:cNvGrpSpPr/>
          <p:nvPr/>
        </p:nvGrpSpPr>
        <p:grpSpPr>
          <a:xfrm>
            <a:off x="655984" y="2958284"/>
            <a:ext cx="4938858" cy="507831"/>
            <a:chOff x="3017859" y="4440352"/>
            <a:chExt cx="1249476" cy="507831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D04F9C8-D85A-467D-81D2-0A401DD323BA}"/>
                </a:ext>
              </a:extLst>
            </p:cNvPr>
            <p:cNvSpPr txBox="1"/>
            <p:nvPr/>
          </p:nvSpPr>
          <p:spPr>
            <a:xfrm>
              <a:off x="3017859" y="4612567"/>
              <a:ext cx="12454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7FA16F4B-5F03-4D4A-9862-168796DDB39C}"/>
                </a:ext>
              </a:extLst>
            </p:cNvPr>
            <p:cNvSpPr txBox="1"/>
            <p:nvPr/>
          </p:nvSpPr>
          <p:spPr>
            <a:xfrm>
              <a:off x="3017859" y="4440352"/>
              <a:ext cx="124947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2700" b="1" dirty="0">
                  <a:solidFill>
                    <a:schemeClr val="accent2"/>
                  </a:solidFill>
                  <a:cs typeface="Arial" pitchFamily="34" charset="0"/>
                </a:rPr>
                <a:t>E posta: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2" name="Block Arc 14">
            <a:extLst>
              <a:ext uri="{FF2B5EF4-FFF2-40B4-BE49-F238E27FC236}">
                <a16:creationId xmlns="" xmlns:a16="http://schemas.microsoft.com/office/drawing/2014/main" id="{2D4C2097-31BA-4B49-94CC-9F1C8A595E7F}"/>
              </a:ext>
            </a:extLst>
          </p:cNvPr>
          <p:cNvSpPr/>
          <p:nvPr/>
        </p:nvSpPr>
        <p:spPr>
          <a:xfrm rot="16200000">
            <a:off x="5833121" y="1664764"/>
            <a:ext cx="525759" cy="52610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="" xmlns:a16="http://schemas.microsoft.com/office/drawing/2014/main" id="{D45905F7-D53C-424A-BE79-24EE2E82EB6C}"/>
              </a:ext>
            </a:extLst>
          </p:cNvPr>
          <p:cNvSpPr/>
          <p:nvPr/>
        </p:nvSpPr>
        <p:spPr>
          <a:xfrm>
            <a:off x="6096000" y="5549986"/>
            <a:ext cx="358858" cy="879324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9833671-8DF4-49DA-9A64-34A3EF7D1132}"/>
              </a:ext>
            </a:extLst>
          </p:cNvPr>
          <p:cNvSpPr>
            <a:spLocks noGrp="1"/>
          </p:cNvSpPr>
          <p:nvPr>
            <p:ph type="pic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A50DB753-2026-41C9-86C3-F8BFC7E2CE19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640180" y="3466115"/>
            <a:ext cx="4938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dirty="0"/>
              <a:t>Her türlü istek, dilek ve şikayet için;</a:t>
            </a:r>
            <a:endParaRPr lang="tr-TR" dirty="0"/>
          </a:p>
          <a:p>
            <a:r>
              <a:rPr lang="tr-TR" dirty="0"/>
              <a:t>cagsosam@cag.edu.tr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877" y="2190696"/>
            <a:ext cx="2450123" cy="283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6"/>
          <a:stretch/>
        </p:blipFill>
        <p:spPr bwMode="auto">
          <a:xfrm>
            <a:off x="7115908" y="2649415"/>
            <a:ext cx="1671841" cy="268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6">
            <a:extLst>
              <a:ext uri="{FF2B5EF4-FFF2-40B4-BE49-F238E27FC236}">
                <a16:creationId xmlns="" xmlns:a16="http://schemas.microsoft.com/office/drawing/2014/main" id="{7FA16F4B-5F03-4D4A-9862-168796DDB39C}"/>
              </a:ext>
            </a:extLst>
          </p:cNvPr>
          <p:cNvSpPr txBox="1"/>
          <p:nvPr/>
        </p:nvSpPr>
        <p:spPr>
          <a:xfrm>
            <a:off x="655984" y="4365412"/>
            <a:ext cx="49388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ko-KR" sz="2700" b="1" dirty="0">
                <a:solidFill>
                  <a:schemeClr val="accent2"/>
                </a:solidFill>
                <a:cs typeface="Arial" pitchFamily="34" charset="0"/>
              </a:rPr>
              <a:t>Web: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55984" y="49017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https://www.cag.edu.tr/tr/sosyal-sorumluluk-arastirmalari-uygulama-ve-arastirma-merkezi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06" y="454749"/>
            <a:ext cx="9648093" cy="583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331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805" y="199292"/>
            <a:ext cx="11573197" cy="1392003"/>
          </a:xfrm>
        </p:spPr>
        <p:txBody>
          <a:bodyPr/>
          <a:lstStyle/>
          <a:p>
            <a:r>
              <a:rPr lang="tr-TR" b="1" dirty="0"/>
              <a:t>Sürdürülebilirlik ve</a:t>
            </a:r>
          </a:p>
          <a:p>
            <a:r>
              <a:rPr lang="tr-TR" b="1" dirty="0"/>
              <a:t>Sosyal Sorumluluk Projeleri</a:t>
            </a:r>
            <a:endParaRPr lang="en-US" b="1" dirty="0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363375E8-063D-41B8-A1B8-1B143D7937BB}"/>
              </a:ext>
            </a:extLst>
          </p:cNvPr>
          <p:cNvSpPr/>
          <p:nvPr/>
        </p:nvSpPr>
        <p:spPr>
          <a:xfrm>
            <a:off x="5022868" y="2785886"/>
            <a:ext cx="2489848" cy="1124119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2">
            <a:extLst>
              <a:ext uri="{FF2B5EF4-FFF2-40B4-BE49-F238E27FC236}">
                <a16:creationId xmlns="" xmlns:a16="http://schemas.microsoft.com/office/drawing/2014/main" id="{442B7998-836D-4C8E-AAA2-47ADA4BFA5A5}"/>
              </a:ext>
            </a:extLst>
          </p:cNvPr>
          <p:cNvSpPr/>
          <p:nvPr/>
        </p:nvSpPr>
        <p:spPr>
          <a:xfrm flipH="1">
            <a:off x="4650340" y="3981649"/>
            <a:ext cx="2489848" cy="1124119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FCBA1A4-80B5-4483-9A5E-EA91FE35579B}"/>
              </a:ext>
            </a:extLst>
          </p:cNvPr>
          <p:cNvGrpSpPr/>
          <p:nvPr/>
        </p:nvGrpSpPr>
        <p:grpSpPr>
          <a:xfrm>
            <a:off x="7482145" y="1836635"/>
            <a:ext cx="1253472" cy="3008333"/>
            <a:chOff x="6156176" y="2337994"/>
            <a:chExt cx="1080120" cy="2592288"/>
          </a:xfrm>
          <a:solidFill>
            <a:schemeClr val="accent3"/>
          </a:solidFill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70B4B114-FE03-4686-A904-F2D4E4C44AE3}"/>
                </a:ext>
              </a:extLst>
            </p:cNvPr>
            <p:cNvSpPr/>
            <p:nvPr/>
          </p:nvSpPr>
          <p:spPr>
            <a:xfrm>
              <a:off x="6156176" y="233799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08D5CA49-767D-4B6D-9901-92850C3E34ED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33F6C9AD-AB6F-4755-8622-A18B73853A95}"/>
                </a:ext>
              </a:extLst>
            </p:cNvPr>
            <p:cNvSpPr/>
            <p:nvPr/>
          </p:nvSpPr>
          <p:spPr>
            <a:xfrm>
              <a:off x="6156176" y="4210202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3CAC627-B605-437A-B501-75DAF7F16FC2}"/>
              </a:ext>
            </a:extLst>
          </p:cNvPr>
          <p:cNvGrpSpPr/>
          <p:nvPr/>
        </p:nvGrpSpPr>
        <p:grpSpPr>
          <a:xfrm flipH="1">
            <a:off x="3500636" y="3056427"/>
            <a:ext cx="1253472" cy="2924768"/>
            <a:chOff x="6156176" y="2347590"/>
            <a:chExt cx="1080120" cy="2520280"/>
          </a:xfrm>
          <a:solidFill>
            <a:schemeClr val="accent4"/>
          </a:solidFill>
        </p:grpSpPr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82853F9D-5987-4B62-A098-2E6A9AAB9031}"/>
                </a:ext>
              </a:extLst>
            </p:cNvPr>
            <p:cNvSpPr/>
            <p:nvPr/>
          </p:nvSpPr>
          <p:spPr>
            <a:xfrm>
              <a:off x="6156176" y="23475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FBAF0422-8156-4548-BE67-A175B8A6ECA8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93744967-CA37-4063-80EE-674DE6643BE7}"/>
                </a:ext>
              </a:extLst>
            </p:cNvPr>
            <p:cNvSpPr/>
            <p:nvPr/>
          </p:nvSpPr>
          <p:spPr>
            <a:xfrm>
              <a:off x="6156176" y="41477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F87A4D5-5478-4B6E-A17F-188268B3A0C0}"/>
              </a:ext>
            </a:extLst>
          </p:cNvPr>
          <p:cNvSpPr txBox="1"/>
          <p:nvPr/>
        </p:nvSpPr>
        <p:spPr>
          <a:xfrm>
            <a:off x="4812836" y="2122529"/>
            <a:ext cx="1632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ko-KR" sz="1600" b="1" dirty="0">
                <a:solidFill>
                  <a:srgbClr val="92D050"/>
                </a:solidFill>
                <a:cs typeface="Arial" pitchFamily="34" charset="0"/>
              </a:rPr>
              <a:t>Sosyal Sorumluluk</a:t>
            </a:r>
            <a:endParaRPr lang="ko-KR" altLang="en-US" sz="1600" b="1" dirty="0">
              <a:solidFill>
                <a:srgbClr val="92D050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996A777-91F4-4DD8-A653-48DB1BA987AC}"/>
              </a:ext>
            </a:extLst>
          </p:cNvPr>
          <p:cNvSpPr txBox="1"/>
          <p:nvPr/>
        </p:nvSpPr>
        <p:spPr>
          <a:xfrm>
            <a:off x="4812836" y="5140889"/>
            <a:ext cx="1774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ko-KR" sz="1600" b="1" dirty="0">
                <a:solidFill>
                  <a:srgbClr val="0070C0"/>
                </a:solidFill>
                <a:cs typeface="Arial" pitchFamily="34" charset="0"/>
              </a:rPr>
              <a:t>Sürdürülebilirlik</a:t>
            </a:r>
            <a:endParaRPr lang="ko-KR" altLang="en-US" sz="16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34" name="Frame 17">
            <a:extLst>
              <a:ext uri="{FF2B5EF4-FFF2-40B4-BE49-F238E27FC236}">
                <a16:creationId xmlns="" xmlns:a16="http://schemas.microsoft.com/office/drawing/2014/main" id="{3F65BDD2-5CF2-4EEC-AF95-98C33A55BE52}"/>
              </a:ext>
            </a:extLst>
          </p:cNvPr>
          <p:cNvSpPr/>
          <p:nvPr/>
        </p:nvSpPr>
        <p:spPr>
          <a:xfrm>
            <a:off x="4177068" y="5428066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ectangle 130">
            <a:extLst>
              <a:ext uri="{FF2B5EF4-FFF2-40B4-BE49-F238E27FC236}">
                <a16:creationId xmlns="" xmlns:a16="http://schemas.microsoft.com/office/drawing/2014/main" id="{3A593511-374A-4C9C-B900-103381532FE1}"/>
              </a:ext>
            </a:extLst>
          </p:cNvPr>
          <p:cNvSpPr/>
          <p:nvPr/>
        </p:nvSpPr>
        <p:spPr>
          <a:xfrm>
            <a:off x="3789184" y="4350424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4077234" y="3201207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FF0000"/>
              </a:solidFill>
            </a:endParaRPr>
          </a:p>
        </p:txBody>
      </p:sp>
      <p:sp>
        <p:nvSpPr>
          <p:cNvPr id="41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7629936" y="1901040"/>
            <a:ext cx="459839" cy="567914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8114775" y="3023238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Donut 24">
            <a:extLst>
              <a:ext uri="{FF2B5EF4-FFF2-40B4-BE49-F238E27FC236}">
                <a16:creationId xmlns=""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7595290" y="4147819"/>
            <a:ext cx="519485" cy="534486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Dikdörtgen 37"/>
          <p:cNvSpPr/>
          <p:nvPr/>
        </p:nvSpPr>
        <p:spPr>
          <a:xfrm>
            <a:off x="879230" y="2458064"/>
            <a:ext cx="245012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/>
              <a:t>Kırsal Bölgelerdeki Ortaokul ve Lise Öğrencilerinin Finansal ve Dijital Okuryazarlık Düzeylerinin Geliştirilmesi (Yenice Mahallesi) </a:t>
            </a:r>
          </a:p>
          <a:p>
            <a:r>
              <a:rPr lang="tr-TR" sz="1100" dirty="0"/>
              <a:t>Dr. Öğr. Üyesi Duygu Gür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413811" y="3746050"/>
            <a:ext cx="291554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/>
              <a:t>Yaşa Özeltürkay, E. , Yalçıntaş, D. &amp; Oğuz, S. (2023). E-</a:t>
            </a:r>
            <a:r>
              <a:rPr lang="tr-TR" sz="1100" dirty="0" err="1"/>
              <a:t>Scooter</a:t>
            </a:r>
            <a:r>
              <a:rPr lang="tr-TR" sz="1100" dirty="0"/>
              <a:t> Kullananlar ve Kullanmayanlar Açısından E-</a:t>
            </a:r>
            <a:r>
              <a:rPr lang="tr-TR" sz="1100" dirty="0" err="1"/>
              <a:t>Scooter</a:t>
            </a:r>
            <a:r>
              <a:rPr lang="tr-TR" sz="1100" dirty="0"/>
              <a:t> Kullanmanın Yararları ve Engelleri: Pilot Bir Çalışma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491762" y="4966703"/>
            <a:ext cx="30373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/>
              <a:t>Çelik, Ş., Yaşa Özeltürkay, E (2022 )</a:t>
            </a:r>
          </a:p>
          <a:p>
            <a:r>
              <a:rPr lang="tr-TR" sz="1100" dirty="0"/>
              <a:t>Çevresel Değerler, Benlik ve Kişisel Normların Sürdürülebilir Tüketim Eğilimi ve Ödamonik Mutluluk Üzerindeki Etkisi </a:t>
            </a:r>
          </a:p>
        </p:txBody>
      </p:sp>
      <p:sp>
        <p:nvSpPr>
          <p:cNvPr id="46" name="Dikdörtgen 45"/>
          <p:cNvSpPr/>
          <p:nvPr/>
        </p:nvSpPr>
        <p:spPr>
          <a:xfrm>
            <a:off x="8515593" y="1792794"/>
            <a:ext cx="3007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/>
              <a:t>“Oyuncak üret, kalıcı öğret”</a:t>
            </a:r>
          </a:p>
          <a:p>
            <a:r>
              <a:rPr lang="tr-TR" sz="1200" dirty="0"/>
              <a:t>Öğr. Gör. Neriman Beslem</a:t>
            </a:r>
          </a:p>
        </p:txBody>
      </p:sp>
      <p:sp>
        <p:nvSpPr>
          <p:cNvPr id="47" name="Dikdörtgen 46"/>
          <p:cNvSpPr/>
          <p:nvPr/>
        </p:nvSpPr>
        <p:spPr>
          <a:xfrm>
            <a:off x="8735617" y="2707304"/>
            <a:ext cx="31750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/>
              <a:t>‘’Ortaokul öğrencilerinin yaratıcı drama yöntemi ile ilk yardım becerilerinin geliştirilmesi’’</a:t>
            </a:r>
          </a:p>
          <a:p>
            <a:r>
              <a:rPr lang="tr-TR" sz="1200" dirty="0"/>
              <a:t>Dr. Öğr. Üyesi Rana Rudvan</a:t>
            </a:r>
          </a:p>
          <a:p>
            <a:r>
              <a:rPr lang="tr-TR" sz="1200" dirty="0"/>
              <a:t>Öğr. Gör. Ayşe Tazegül</a:t>
            </a:r>
          </a:p>
        </p:txBody>
      </p:sp>
      <p:sp>
        <p:nvSpPr>
          <p:cNvPr id="48" name="Dikdörtgen 47"/>
          <p:cNvSpPr/>
          <p:nvPr/>
        </p:nvSpPr>
        <p:spPr>
          <a:xfrm>
            <a:off x="8583869" y="4009320"/>
            <a:ext cx="3071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/>
              <a:t>‘’Lise öğrencilerine yönelik Metaverse ve sanal gerçeklik eğitimi”</a:t>
            </a:r>
          </a:p>
          <a:p>
            <a:r>
              <a:rPr lang="tr-TR" sz="1200" dirty="0"/>
              <a:t>Doç. Dr. Murat Gülmez</a:t>
            </a: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4331898266\Desktop\Ekran Alıntıs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3" y="211015"/>
            <a:ext cx="7737231" cy="611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169" y="1207476"/>
            <a:ext cx="3533409" cy="339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097" y="211015"/>
            <a:ext cx="575225" cy="64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520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708" y="293077"/>
            <a:ext cx="8774723" cy="577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67" y="5916857"/>
            <a:ext cx="585787" cy="566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89176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356409" y="714648"/>
            <a:ext cx="11573197" cy="724247"/>
          </a:xfrm>
        </p:spPr>
        <p:txBody>
          <a:bodyPr/>
          <a:lstStyle/>
          <a:p>
            <a:r>
              <a:rPr lang="tr-TR" dirty="0"/>
              <a:t>Süreç</a:t>
            </a:r>
            <a:endParaRPr lang="en-US" dirty="0"/>
          </a:p>
        </p:txBody>
      </p:sp>
      <p:sp>
        <p:nvSpPr>
          <p:cNvPr id="3" name="Freeform 1">
            <a:extLst>
              <a:ext uri="{FF2B5EF4-FFF2-40B4-BE49-F238E27FC236}">
                <a16:creationId xmlns="" xmlns:a16="http://schemas.microsoft.com/office/drawing/2014/main" id="{1A374540-5C79-4F54-9139-2592DAD864E0}"/>
              </a:ext>
            </a:extLst>
          </p:cNvPr>
          <p:cNvSpPr/>
          <p:nvPr/>
        </p:nvSpPr>
        <p:spPr>
          <a:xfrm>
            <a:off x="1" y="1900720"/>
            <a:ext cx="10078947" cy="4957280"/>
          </a:xfrm>
          <a:custGeom>
            <a:avLst/>
            <a:gdLst>
              <a:gd name="connsiteX0" fmla="*/ 6268825 w 6476215"/>
              <a:gd name="connsiteY0" fmla="*/ 0 h 4223208"/>
              <a:gd name="connsiteX1" fmla="*/ 0 w 6476215"/>
              <a:gd name="connsiteY1" fmla="*/ 2073897 h 4223208"/>
              <a:gd name="connsiteX2" fmla="*/ 9427 w 6476215"/>
              <a:gd name="connsiteY2" fmla="*/ 4223208 h 4223208"/>
              <a:gd name="connsiteX3" fmla="*/ 3780149 w 6476215"/>
              <a:gd name="connsiteY3" fmla="*/ 4213781 h 4223208"/>
              <a:gd name="connsiteX4" fmla="*/ 6476215 w 6476215"/>
              <a:gd name="connsiteY4" fmla="*/ 245097 h 4223208"/>
              <a:gd name="connsiteX5" fmla="*/ 6268825 w 6476215"/>
              <a:gd name="connsiteY5" fmla="*/ 0 h 4223208"/>
              <a:gd name="connsiteX0" fmla="*/ 6259671 w 6467061"/>
              <a:gd name="connsiteY0" fmla="*/ 0 h 4223208"/>
              <a:gd name="connsiteX1" fmla="*/ 19127 w 6467061"/>
              <a:gd name="connsiteY1" fmla="*/ 1791093 h 4223208"/>
              <a:gd name="connsiteX2" fmla="*/ 273 w 6467061"/>
              <a:gd name="connsiteY2" fmla="*/ 4223208 h 4223208"/>
              <a:gd name="connsiteX3" fmla="*/ 3770995 w 6467061"/>
              <a:gd name="connsiteY3" fmla="*/ 4213781 h 4223208"/>
              <a:gd name="connsiteX4" fmla="*/ 6467061 w 6467061"/>
              <a:gd name="connsiteY4" fmla="*/ 245097 h 4223208"/>
              <a:gd name="connsiteX5" fmla="*/ 6259671 w 6467061"/>
              <a:gd name="connsiteY5" fmla="*/ 0 h 4223208"/>
              <a:gd name="connsiteX0" fmla="*/ 6259815 w 6467205"/>
              <a:gd name="connsiteY0" fmla="*/ 0 h 4223208"/>
              <a:gd name="connsiteX1" fmla="*/ 9844 w 6467205"/>
              <a:gd name="connsiteY1" fmla="*/ 1743959 h 4223208"/>
              <a:gd name="connsiteX2" fmla="*/ 417 w 6467205"/>
              <a:gd name="connsiteY2" fmla="*/ 4223208 h 4223208"/>
              <a:gd name="connsiteX3" fmla="*/ 3771139 w 6467205"/>
              <a:gd name="connsiteY3" fmla="*/ 4213781 h 4223208"/>
              <a:gd name="connsiteX4" fmla="*/ 6467205 w 6467205"/>
              <a:gd name="connsiteY4" fmla="*/ 245097 h 4223208"/>
              <a:gd name="connsiteX5" fmla="*/ 6259815 w 6467205"/>
              <a:gd name="connsiteY5" fmla="*/ 0 h 4223208"/>
              <a:gd name="connsiteX0" fmla="*/ 6259815 w 6467205"/>
              <a:gd name="connsiteY0" fmla="*/ 0 h 4223208"/>
              <a:gd name="connsiteX1" fmla="*/ 9844 w 6467205"/>
              <a:gd name="connsiteY1" fmla="*/ 1442301 h 4223208"/>
              <a:gd name="connsiteX2" fmla="*/ 417 w 6467205"/>
              <a:gd name="connsiteY2" fmla="*/ 4223208 h 4223208"/>
              <a:gd name="connsiteX3" fmla="*/ 3771139 w 6467205"/>
              <a:gd name="connsiteY3" fmla="*/ 4213781 h 4223208"/>
              <a:gd name="connsiteX4" fmla="*/ 6467205 w 6467205"/>
              <a:gd name="connsiteY4" fmla="*/ 245097 h 4223208"/>
              <a:gd name="connsiteX5" fmla="*/ 6259815 w 6467205"/>
              <a:gd name="connsiteY5" fmla="*/ 0 h 4223208"/>
              <a:gd name="connsiteX0" fmla="*/ 6259815 w 7259056"/>
              <a:gd name="connsiteY0" fmla="*/ 0 h 4223208"/>
              <a:gd name="connsiteX1" fmla="*/ 9844 w 7259056"/>
              <a:gd name="connsiteY1" fmla="*/ 1442301 h 4223208"/>
              <a:gd name="connsiteX2" fmla="*/ 417 w 7259056"/>
              <a:gd name="connsiteY2" fmla="*/ 4223208 h 4223208"/>
              <a:gd name="connsiteX3" fmla="*/ 3771139 w 7259056"/>
              <a:gd name="connsiteY3" fmla="*/ 4213781 h 4223208"/>
              <a:gd name="connsiteX4" fmla="*/ 7259056 w 7259056"/>
              <a:gd name="connsiteY4" fmla="*/ 131975 h 4223208"/>
              <a:gd name="connsiteX5" fmla="*/ 6259815 w 7259056"/>
              <a:gd name="connsiteY5" fmla="*/ 0 h 4223208"/>
              <a:gd name="connsiteX0" fmla="*/ 7098801 w 7259056"/>
              <a:gd name="connsiteY0" fmla="*/ 0 h 4355183"/>
              <a:gd name="connsiteX1" fmla="*/ 9844 w 7259056"/>
              <a:gd name="connsiteY1" fmla="*/ 1574276 h 4355183"/>
              <a:gd name="connsiteX2" fmla="*/ 417 w 7259056"/>
              <a:gd name="connsiteY2" fmla="*/ 4355183 h 4355183"/>
              <a:gd name="connsiteX3" fmla="*/ 3771139 w 7259056"/>
              <a:gd name="connsiteY3" fmla="*/ 4345756 h 4355183"/>
              <a:gd name="connsiteX4" fmla="*/ 7259056 w 7259056"/>
              <a:gd name="connsiteY4" fmla="*/ 263950 h 4355183"/>
              <a:gd name="connsiteX5" fmla="*/ 7098801 w 7259056"/>
              <a:gd name="connsiteY5" fmla="*/ 0 h 4355183"/>
              <a:gd name="connsiteX0" fmla="*/ 7051667 w 7259056"/>
              <a:gd name="connsiteY0" fmla="*/ 0 h 4317476"/>
              <a:gd name="connsiteX1" fmla="*/ 9844 w 7259056"/>
              <a:gd name="connsiteY1" fmla="*/ 1536569 h 4317476"/>
              <a:gd name="connsiteX2" fmla="*/ 417 w 7259056"/>
              <a:gd name="connsiteY2" fmla="*/ 4317476 h 4317476"/>
              <a:gd name="connsiteX3" fmla="*/ 3771139 w 7259056"/>
              <a:gd name="connsiteY3" fmla="*/ 4308049 h 4317476"/>
              <a:gd name="connsiteX4" fmla="*/ 7259056 w 7259056"/>
              <a:gd name="connsiteY4" fmla="*/ 226243 h 4317476"/>
              <a:gd name="connsiteX5" fmla="*/ 7051667 w 7259056"/>
              <a:gd name="connsiteY5" fmla="*/ 0 h 4317476"/>
              <a:gd name="connsiteX0" fmla="*/ 7051667 w 7221349"/>
              <a:gd name="connsiteY0" fmla="*/ 0 h 4317476"/>
              <a:gd name="connsiteX1" fmla="*/ 9844 w 7221349"/>
              <a:gd name="connsiteY1" fmla="*/ 1536569 h 4317476"/>
              <a:gd name="connsiteX2" fmla="*/ 417 w 7221349"/>
              <a:gd name="connsiteY2" fmla="*/ 4317476 h 4317476"/>
              <a:gd name="connsiteX3" fmla="*/ 3771139 w 7221349"/>
              <a:gd name="connsiteY3" fmla="*/ 4308049 h 4317476"/>
              <a:gd name="connsiteX4" fmla="*/ 7221349 w 7221349"/>
              <a:gd name="connsiteY4" fmla="*/ 245097 h 4317476"/>
              <a:gd name="connsiteX5" fmla="*/ 7051667 w 7221349"/>
              <a:gd name="connsiteY5" fmla="*/ 0 h 431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1349" h="4317476">
                <a:moveTo>
                  <a:pt x="7051667" y="0"/>
                </a:moveTo>
                <a:lnTo>
                  <a:pt x="9844" y="1536569"/>
                </a:lnTo>
                <a:cubicBezTo>
                  <a:pt x="12986" y="2253006"/>
                  <a:pt x="-2725" y="3601039"/>
                  <a:pt x="417" y="4317476"/>
                </a:cubicBezTo>
                <a:lnTo>
                  <a:pt x="3771139" y="4308049"/>
                </a:lnTo>
                <a:lnTo>
                  <a:pt x="7221349" y="245097"/>
                </a:lnTo>
                <a:lnTo>
                  <a:pt x="7051667" y="0"/>
                </a:lnTo>
                <a:close/>
              </a:path>
            </a:pathLst>
          </a:cu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08820017-7519-44CB-A4F1-193C54C04248}"/>
              </a:ext>
            </a:extLst>
          </p:cNvPr>
          <p:cNvGrpSpPr/>
          <p:nvPr/>
        </p:nvGrpSpPr>
        <p:grpSpPr>
          <a:xfrm>
            <a:off x="1328054" y="2114915"/>
            <a:ext cx="7774772" cy="3434988"/>
            <a:chOff x="989084" y="2534570"/>
            <a:chExt cx="7774772" cy="3434988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516F3154-A244-48B8-90C5-8BFF3B5D23D5}"/>
                </a:ext>
              </a:extLst>
            </p:cNvPr>
            <p:cNvGrpSpPr/>
            <p:nvPr/>
          </p:nvGrpSpPr>
          <p:grpSpPr>
            <a:xfrm>
              <a:off x="989084" y="5091696"/>
              <a:ext cx="877863" cy="877862"/>
              <a:chOff x="5580107" y="1852962"/>
              <a:chExt cx="1152128" cy="1152128"/>
            </a:xfrm>
          </p:grpSpPr>
          <p:sp>
            <p:nvSpPr>
              <p:cNvPr id="5" name="Rectangle 10">
                <a:extLst>
                  <a:ext uri="{FF2B5EF4-FFF2-40B4-BE49-F238E27FC236}">
                    <a16:creationId xmlns="" xmlns:a16="http://schemas.microsoft.com/office/drawing/2014/main" id="{043A30BB-A301-40A1-9A8C-29D8B2053162}"/>
                  </a:ext>
                </a:extLst>
              </p:cNvPr>
              <p:cNvSpPr/>
              <p:nvPr/>
            </p:nvSpPr>
            <p:spPr>
              <a:xfrm>
                <a:off x="5580107" y="1852962"/>
                <a:ext cx="1152128" cy="115212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6" name="Text Placeholder 12">
                <a:extLst>
                  <a:ext uri="{FF2B5EF4-FFF2-40B4-BE49-F238E27FC236}">
                    <a16:creationId xmlns="" xmlns:a16="http://schemas.microsoft.com/office/drawing/2014/main" id="{B9B83664-0BED-406D-B15D-97FB292857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4159" y="2136984"/>
                <a:ext cx="784025" cy="553896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32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>
                    <a:solidFill>
                      <a:schemeClr val="bg1"/>
                    </a:solidFill>
                  </a:rPr>
                  <a:t>1</a:t>
                </a:r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5CC7E405-0DE2-469E-830D-4A5CA1266BD3}"/>
                </a:ext>
              </a:extLst>
            </p:cNvPr>
            <p:cNvGrpSpPr/>
            <p:nvPr/>
          </p:nvGrpSpPr>
          <p:grpSpPr>
            <a:xfrm>
              <a:off x="4577283" y="3753286"/>
              <a:ext cx="797967" cy="797967"/>
              <a:chOff x="5580109" y="1852963"/>
              <a:chExt cx="1152128" cy="1152128"/>
            </a:xfrm>
          </p:grpSpPr>
          <p:sp>
            <p:nvSpPr>
              <p:cNvPr id="8" name="Rectangle 10">
                <a:extLst>
                  <a:ext uri="{FF2B5EF4-FFF2-40B4-BE49-F238E27FC236}">
                    <a16:creationId xmlns="" xmlns:a16="http://schemas.microsoft.com/office/drawing/2014/main" id="{78A1FF61-1227-474F-A016-C05F2624DA24}"/>
                  </a:ext>
                </a:extLst>
              </p:cNvPr>
              <p:cNvSpPr/>
              <p:nvPr/>
            </p:nvSpPr>
            <p:spPr>
              <a:xfrm>
                <a:off x="5580109" y="1852963"/>
                <a:ext cx="1152128" cy="115212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9" name="Text Placeholder 12">
                <a:extLst>
                  <a:ext uri="{FF2B5EF4-FFF2-40B4-BE49-F238E27FC236}">
                    <a16:creationId xmlns="" xmlns:a16="http://schemas.microsoft.com/office/drawing/2014/main" id="{B77794B5-2592-4DE7-80CF-6B8DF1899A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4160" y="2167173"/>
                <a:ext cx="784025" cy="523706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32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4B200EFA-DA1D-4F64-BBEB-09B7C6ED91B3}"/>
                </a:ext>
              </a:extLst>
            </p:cNvPr>
            <p:cNvGrpSpPr/>
            <p:nvPr/>
          </p:nvGrpSpPr>
          <p:grpSpPr>
            <a:xfrm>
              <a:off x="8085584" y="2534570"/>
              <a:ext cx="678272" cy="678272"/>
              <a:chOff x="4231869" y="3661792"/>
              <a:chExt cx="612000" cy="612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4AEAE502-D68A-45D6-A347-27ACB3583DE7}"/>
                  </a:ext>
                </a:extLst>
              </p:cNvPr>
              <p:cNvSpPr/>
              <p:nvPr/>
            </p:nvSpPr>
            <p:spPr>
              <a:xfrm>
                <a:off x="4231869" y="3661792"/>
                <a:ext cx="612000" cy="612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2" name="Text Placeholder 12">
                <a:extLst>
                  <a:ext uri="{FF2B5EF4-FFF2-40B4-BE49-F238E27FC236}">
                    <a16:creationId xmlns="" xmlns:a16="http://schemas.microsoft.com/office/drawing/2014/main" id="{5E4AC958-385A-46D3-A1E5-6EB397A760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29635" y="3828698"/>
                <a:ext cx="416467" cy="278187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32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9956BC3-7B86-4DFE-AA3D-F631C734C581}"/>
              </a:ext>
            </a:extLst>
          </p:cNvPr>
          <p:cNvSpPr txBox="1"/>
          <p:nvPr/>
        </p:nvSpPr>
        <p:spPr>
          <a:xfrm>
            <a:off x="2381467" y="4888450"/>
            <a:ext cx="4300558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Başvuru Formunun Doldurulması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0ECAA6F-C614-4025-B517-86E0D0BD8FD5}"/>
              </a:ext>
            </a:extLst>
          </p:cNvPr>
          <p:cNvSpPr txBox="1"/>
          <p:nvPr/>
        </p:nvSpPr>
        <p:spPr>
          <a:xfrm>
            <a:off x="5653952" y="3555410"/>
            <a:ext cx="4300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Uygulama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33320A1-F95E-43C1-85A7-651B1A1815E7}"/>
              </a:ext>
            </a:extLst>
          </p:cNvPr>
          <p:cNvSpPr txBox="1"/>
          <p:nvPr/>
        </p:nvSpPr>
        <p:spPr>
          <a:xfrm>
            <a:off x="3770625" y="2504371"/>
            <a:ext cx="4156602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Final Raporu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Freeform 55">
            <a:extLst>
              <a:ext uri="{FF2B5EF4-FFF2-40B4-BE49-F238E27FC236}">
                <a16:creationId xmlns="" xmlns:a16="http://schemas.microsoft.com/office/drawing/2014/main" id="{822F4F0E-498F-47EE-B922-7434EE4886D1}"/>
              </a:ext>
            </a:extLst>
          </p:cNvPr>
          <p:cNvSpPr/>
          <p:nvPr/>
        </p:nvSpPr>
        <p:spPr>
          <a:xfrm rot="3600000">
            <a:off x="10153536" y="679475"/>
            <a:ext cx="803649" cy="1969212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ustom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5D62"/>
      </a:accent1>
      <a:accent2>
        <a:srgbClr val="EDBE44"/>
      </a:accent2>
      <a:accent3>
        <a:srgbClr val="82B135"/>
      </a:accent3>
      <a:accent4>
        <a:srgbClr val="2781AB"/>
      </a:accent4>
      <a:accent5>
        <a:srgbClr val="634E85"/>
      </a:accent5>
      <a:accent6>
        <a:srgbClr val="4C5053"/>
      </a:accent6>
      <a:hlink>
        <a:srgbClr val="FFFFFF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5D62"/>
      </a:accent1>
      <a:accent2>
        <a:srgbClr val="EDBE44"/>
      </a:accent2>
      <a:accent3>
        <a:srgbClr val="82B135"/>
      </a:accent3>
      <a:accent4>
        <a:srgbClr val="2781AB"/>
      </a:accent4>
      <a:accent5>
        <a:srgbClr val="634E85"/>
      </a:accent5>
      <a:accent6>
        <a:srgbClr val="4C5053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3504</TotalTime>
  <Words>367</Words>
  <Application>Microsoft Office PowerPoint</Application>
  <PresentationFormat>Özel</PresentationFormat>
  <Paragraphs>70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13</vt:i4>
      </vt:variant>
    </vt:vector>
  </HeadingPairs>
  <TitlesOfParts>
    <vt:vector size="16" baseType="lpstr">
      <vt:lpstr>Cover and End Slide Master</vt:lpstr>
      <vt:lpstr>Contents Slide Master</vt:lpstr>
      <vt:lpstr>Section Break Slide Master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Sami DOGRU</cp:lastModifiedBy>
  <cp:revision>107</cp:revision>
  <dcterms:created xsi:type="dcterms:W3CDTF">2020-01-20T05:08:25Z</dcterms:created>
  <dcterms:modified xsi:type="dcterms:W3CDTF">2026-01-09T08:50:12Z</dcterms:modified>
</cp:coreProperties>
</file>