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67" r:id="rId3"/>
    <p:sldId id="257" r:id="rId4"/>
    <p:sldId id="262" r:id="rId5"/>
    <p:sldId id="260" r:id="rId6"/>
    <p:sldId id="263" r:id="rId7"/>
    <p:sldId id="264" r:id="rId8"/>
    <p:sldId id="285" r:id="rId9"/>
    <p:sldId id="258" r:id="rId10"/>
    <p:sldId id="259" r:id="rId11"/>
    <p:sldId id="286" r:id="rId12"/>
    <p:sldId id="287" r:id="rId13"/>
    <p:sldId id="265" r:id="rId14"/>
    <p:sldId id="266" r:id="rId15"/>
    <p:sldId id="268" r:id="rId16"/>
    <p:sldId id="288" r:id="rId17"/>
    <p:sldId id="270" r:id="rId18"/>
    <p:sldId id="271" r:id="rId19"/>
    <p:sldId id="272" r:id="rId20"/>
    <p:sldId id="273" r:id="rId21"/>
    <p:sldId id="278" r:id="rId22"/>
    <p:sldId id="279" r:id="rId23"/>
    <p:sldId id="280" r:id="rId24"/>
    <p:sldId id="281" r:id="rId25"/>
    <p:sldId id="282" r:id="rId26"/>
    <p:sldId id="274" r:id="rId27"/>
    <p:sldId id="275" r:id="rId28"/>
    <p:sldId id="276" r:id="rId29"/>
    <p:sldId id="277" r:id="rId30"/>
    <p:sldId id="283" r:id="rId31"/>
    <p:sldId id="284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8" d="100"/>
          <a:sy n="88" d="100"/>
        </p:scale>
        <p:origin x="-165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CB5-C8F8-4FA8-BA82-F3300DE5E5FA}" type="datetimeFigureOut">
              <a:rPr lang="tr-TR" smtClean="0"/>
              <a:t>09/10/18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0696-E819-40B3-A275-BF786D1C2982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CB5-C8F8-4FA8-BA82-F3300DE5E5FA}" type="datetimeFigureOut">
              <a:rPr lang="tr-TR" smtClean="0"/>
              <a:t>09/10/18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0696-E819-40B3-A275-BF786D1C298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CB5-C8F8-4FA8-BA82-F3300DE5E5FA}" type="datetimeFigureOut">
              <a:rPr lang="tr-TR" smtClean="0"/>
              <a:t>09/10/18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0696-E819-40B3-A275-BF786D1C298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CB5-C8F8-4FA8-BA82-F3300DE5E5FA}" type="datetimeFigureOut">
              <a:rPr lang="tr-TR" smtClean="0"/>
              <a:t>09/10/18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0696-E819-40B3-A275-BF786D1C298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CB5-C8F8-4FA8-BA82-F3300DE5E5FA}" type="datetimeFigureOut">
              <a:rPr lang="tr-TR" smtClean="0"/>
              <a:t>09/10/18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0696-E819-40B3-A275-BF786D1C2982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CB5-C8F8-4FA8-BA82-F3300DE5E5FA}" type="datetimeFigureOut">
              <a:rPr lang="tr-TR" smtClean="0"/>
              <a:t>09/10/18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0696-E819-40B3-A275-BF786D1C298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CB5-C8F8-4FA8-BA82-F3300DE5E5FA}" type="datetimeFigureOut">
              <a:rPr lang="tr-TR" smtClean="0"/>
              <a:t>09/10/18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0696-E819-40B3-A275-BF786D1C2982}" type="slidenum">
              <a:rPr lang="tr-TR" smtClean="0"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CB5-C8F8-4FA8-BA82-F3300DE5E5FA}" type="datetimeFigureOut">
              <a:rPr lang="tr-TR" smtClean="0"/>
              <a:t>09/10/18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0696-E819-40B3-A275-BF786D1C298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CB5-C8F8-4FA8-BA82-F3300DE5E5FA}" type="datetimeFigureOut">
              <a:rPr lang="tr-TR" smtClean="0"/>
              <a:t>09/10/18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0696-E819-40B3-A275-BF786D1C298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CB5-C8F8-4FA8-BA82-F3300DE5E5FA}" type="datetimeFigureOut">
              <a:rPr lang="tr-TR" smtClean="0"/>
              <a:t>09/10/18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0696-E819-40B3-A275-BF786D1C2982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CB5-C8F8-4FA8-BA82-F3300DE5E5FA}" type="datetimeFigureOut">
              <a:rPr lang="tr-TR" smtClean="0"/>
              <a:t>09/10/18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0696-E819-40B3-A275-BF786D1C298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FBDACB5-C8F8-4FA8-BA82-F3300DE5E5FA}" type="datetimeFigureOut">
              <a:rPr lang="tr-TR" smtClean="0"/>
              <a:t>09/10/18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B4F0696-E819-40B3-A275-BF786D1C2982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339752" y="126876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REKLAM</a:t>
            </a:r>
            <a:endParaRPr lang="tr-T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411760" y="4653136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tr-TR" sz="2000" dirty="0" smtClean="0"/>
              <a:t>HLK 203</a:t>
            </a:r>
          </a:p>
          <a:p>
            <a:pPr algn="ctr"/>
            <a:endParaRPr lang="tr-TR" dirty="0"/>
          </a:p>
          <a:p>
            <a:pPr algn="ctr"/>
            <a:r>
              <a:rPr lang="tr-TR" sz="2000" i="1" dirty="0" smtClean="0"/>
              <a:t>DUYGU GÜR</a:t>
            </a:r>
            <a:endParaRPr lang="tr-TR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077072"/>
            <a:ext cx="36322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93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Reklamın Amacı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Ü</a:t>
            </a:r>
            <a:r>
              <a:rPr lang="tr-TR" dirty="0" smtClean="0"/>
              <a:t>rün ve hizmetlerle ilgili </a:t>
            </a:r>
            <a:r>
              <a:rPr lang="tr-TR" dirty="0" smtClean="0">
                <a:solidFill>
                  <a:srgbClr val="FF0000"/>
                </a:solidFill>
              </a:rPr>
              <a:t>farkındalık </a:t>
            </a:r>
            <a:r>
              <a:rPr lang="tr-TR" dirty="0" smtClean="0"/>
              <a:t>sağlar. </a:t>
            </a:r>
          </a:p>
          <a:p>
            <a:r>
              <a:rPr lang="tr-TR" dirty="0" smtClean="0"/>
              <a:t>Tüketicileri iş ve ya işletme hakkında </a:t>
            </a:r>
            <a:r>
              <a:rPr lang="tr-TR" dirty="0" smtClean="0">
                <a:solidFill>
                  <a:srgbClr val="FF0000"/>
                </a:solidFill>
              </a:rPr>
              <a:t>bilgilendirir</a:t>
            </a:r>
            <a:r>
              <a:rPr lang="tr-TR" dirty="0" smtClean="0"/>
              <a:t>.</a:t>
            </a:r>
          </a:p>
          <a:p>
            <a:pPr lvl="1"/>
            <a:r>
              <a:rPr lang="tr-TR" dirty="0" smtClean="0"/>
              <a:t>Ürün, hizmetler ve farklılıkları, fiyat, indirim, promosyon, yer ve çalışma saatleri</a:t>
            </a:r>
          </a:p>
          <a:p>
            <a:pPr marL="274320" lvl="1" indent="0">
              <a:buNone/>
            </a:pPr>
            <a:endParaRPr lang="tr-TR" dirty="0" smtClean="0"/>
          </a:p>
          <a:p>
            <a:r>
              <a:rPr lang="tr-TR" dirty="0"/>
              <a:t>T</a:t>
            </a:r>
            <a:r>
              <a:rPr lang="tr-TR" dirty="0" smtClean="0"/>
              <a:t>üketiciyi ikna ederek, satın alma eylemine yönlendirerek </a:t>
            </a:r>
            <a:r>
              <a:rPr lang="tr-TR" dirty="0" smtClean="0">
                <a:solidFill>
                  <a:srgbClr val="FF0000"/>
                </a:solidFill>
              </a:rPr>
              <a:t>tutum ve davranış değişikliği </a:t>
            </a:r>
            <a:r>
              <a:rPr lang="tr-TR" dirty="0" smtClean="0"/>
              <a:t>yaratabilir.</a:t>
            </a:r>
          </a:p>
          <a:p>
            <a:endParaRPr lang="tr-TR" dirty="0" smtClean="0"/>
          </a:p>
          <a:p>
            <a:r>
              <a:rPr lang="tr-TR" dirty="0"/>
              <a:t>G</a:t>
            </a:r>
            <a:r>
              <a:rPr lang="tr-TR" dirty="0" smtClean="0"/>
              <a:t>önderilen mesajı kuvvetlendirici ve düzenli olarak</a:t>
            </a:r>
            <a:r>
              <a:rPr lang="tr-TR" dirty="0" smtClean="0">
                <a:solidFill>
                  <a:srgbClr val="FF0000"/>
                </a:solidFill>
              </a:rPr>
              <a:t> hatırlatıcı </a:t>
            </a:r>
            <a:r>
              <a:rPr lang="tr-TR" dirty="0" smtClean="0"/>
              <a:t>bir unsur olabilir.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082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514350" y="773113"/>
            <a:ext cx="2525713" cy="3698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dirty="0" smtClean="0"/>
              <a:t>,</a:t>
            </a:r>
            <a:endParaRPr lang="tr-TR" altLang="tr-TR" dirty="0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536575" y="838200"/>
            <a:ext cx="1374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2000" b="1">
                <a:solidFill>
                  <a:srgbClr val="000000"/>
                </a:solidFill>
                <a:latin typeface="Times New Roman" pitchFamily="18" charset="0"/>
              </a:rPr>
              <a:t>Temel Amaç</a:t>
            </a:r>
            <a:endParaRPr lang="tr-TR" altLang="tr-TR" sz="2000"/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1885950" y="909638"/>
            <a:ext cx="50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tr-TR" altLang="tr-TR"/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422275" y="773113"/>
            <a:ext cx="92075" cy="366712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3040063" y="773113"/>
            <a:ext cx="85725" cy="366712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3227388" y="773113"/>
            <a:ext cx="5629275" cy="3698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561" name="Rectangle 10"/>
          <p:cNvSpPr>
            <a:spLocks noChangeArrowheads="1"/>
          </p:cNvSpPr>
          <p:nvPr/>
        </p:nvSpPr>
        <p:spPr bwMode="auto">
          <a:xfrm>
            <a:off x="3252788" y="823913"/>
            <a:ext cx="1346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2000" b="1" dirty="0">
                <a:solidFill>
                  <a:srgbClr val="010000"/>
                </a:solidFill>
                <a:latin typeface="Times New Roman" pitchFamily="18" charset="0"/>
              </a:rPr>
              <a:t>Alt Amaçlar</a:t>
            </a:r>
            <a:endParaRPr lang="tr-TR" altLang="tr-TR" sz="2000" dirty="0"/>
          </a:p>
        </p:txBody>
      </p:sp>
      <p:sp>
        <p:nvSpPr>
          <p:cNvPr id="23562" name="Rectangle 11"/>
          <p:cNvSpPr>
            <a:spLocks noChangeArrowheads="1"/>
          </p:cNvSpPr>
          <p:nvPr/>
        </p:nvSpPr>
        <p:spPr bwMode="auto">
          <a:xfrm>
            <a:off x="4579938" y="909638"/>
            <a:ext cx="50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 b="1">
                <a:solidFill>
                  <a:srgbClr val="010000"/>
                </a:solidFill>
                <a:latin typeface="Times New Roman" pitchFamily="18" charset="0"/>
              </a:rPr>
              <a:t> </a:t>
            </a:r>
            <a:endParaRPr lang="tr-TR" altLang="tr-TR"/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3138488" y="773113"/>
            <a:ext cx="88900" cy="366712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564" name="Rectangle 13"/>
          <p:cNvSpPr>
            <a:spLocks noChangeArrowheads="1"/>
          </p:cNvSpPr>
          <p:nvPr/>
        </p:nvSpPr>
        <p:spPr bwMode="auto">
          <a:xfrm>
            <a:off x="8856663" y="773113"/>
            <a:ext cx="88900" cy="366712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565" name="Rectangle 14"/>
          <p:cNvSpPr>
            <a:spLocks noChangeArrowheads="1"/>
          </p:cNvSpPr>
          <p:nvPr/>
        </p:nvSpPr>
        <p:spPr bwMode="auto">
          <a:xfrm>
            <a:off x="407988" y="762000"/>
            <a:ext cx="14287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566" name="Line 15"/>
          <p:cNvSpPr>
            <a:spLocks noChangeShapeType="1"/>
          </p:cNvSpPr>
          <p:nvPr/>
        </p:nvSpPr>
        <p:spPr bwMode="auto">
          <a:xfrm>
            <a:off x="407988" y="762000"/>
            <a:ext cx="142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407988" y="762000"/>
            <a:ext cx="1587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68" name="Rectangle 17"/>
          <p:cNvSpPr>
            <a:spLocks noChangeArrowheads="1"/>
          </p:cNvSpPr>
          <p:nvPr/>
        </p:nvSpPr>
        <p:spPr bwMode="auto">
          <a:xfrm>
            <a:off x="407988" y="762000"/>
            <a:ext cx="14287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569" name="Line 18"/>
          <p:cNvSpPr>
            <a:spLocks noChangeShapeType="1"/>
          </p:cNvSpPr>
          <p:nvPr/>
        </p:nvSpPr>
        <p:spPr bwMode="auto">
          <a:xfrm>
            <a:off x="407988" y="762000"/>
            <a:ext cx="142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70" name="Line 19"/>
          <p:cNvSpPr>
            <a:spLocks noChangeShapeType="1"/>
          </p:cNvSpPr>
          <p:nvPr/>
        </p:nvSpPr>
        <p:spPr bwMode="auto">
          <a:xfrm>
            <a:off x="407988" y="762000"/>
            <a:ext cx="1587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71" name="Rectangle 20"/>
          <p:cNvSpPr>
            <a:spLocks noChangeArrowheads="1"/>
          </p:cNvSpPr>
          <p:nvPr/>
        </p:nvSpPr>
        <p:spPr bwMode="auto">
          <a:xfrm>
            <a:off x="422275" y="762000"/>
            <a:ext cx="2703513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572" name="Line 21"/>
          <p:cNvSpPr>
            <a:spLocks noChangeShapeType="1"/>
          </p:cNvSpPr>
          <p:nvPr/>
        </p:nvSpPr>
        <p:spPr bwMode="auto">
          <a:xfrm>
            <a:off x="422275" y="762000"/>
            <a:ext cx="27035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73" name="Rectangle 22"/>
          <p:cNvSpPr>
            <a:spLocks noChangeArrowheads="1"/>
          </p:cNvSpPr>
          <p:nvPr/>
        </p:nvSpPr>
        <p:spPr bwMode="auto">
          <a:xfrm>
            <a:off x="3125788" y="762000"/>
            <a:ext cx="12700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574" name="Line 23"/>
          <p:cNvSpPr>
            <a:spLocks noChangeShapeType="1"/>
          </p:cNvSpPr>
          <p:nvPr/>
        </p:nvSpPr>
        <p:spPr bwMode="auto">
          <a:xfrm>
            <a:off x="3125788" y="762000"/>
            <a:ext cx="127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75" name="Line 24"/>
          <p:cNvSpPr>
            <a:spLocks noChangeShapeType="1"/>
          </p:cNvSpPr>
          <p:nvPr/>
        </p:nvSpPr>
        <p:spPr bwMode="auto">
          <a:xfrm>
            <a:off x="3125788" y="762000"/>
            <a:ext cx="1587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76" name="Rectangle 25"/>
          <p:cNvSpPr>
            <a:spLocks noChangeArrowheads="1"/>
          </p:cNvSpPr>
          <p:nvPr/>
        </p:nvSpPr>
        <p:spPr bwMode="auto">
          <a:xfrm>
            <a:off x="3138488" y="762000"/>
            <a:ext cx="5807075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577" name="Line 26"/>
          <p:cNvSpPr>
            <a:spLocks noChangeShapeType="1"/>
          </p:cNvSpPr>
          <p:nvPr/>
        </p:nvSpPr>
        <p:spPr bwMode="auto">
          <a:xfrm>
            <a:off x="3138488" y="762000"/>
            <a:ext cx="58070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78" name="Rectangle 27"/>
          <p:cNvSpPr>
            <a:spLocks noChangeArrowheads="1"/>
          </p:cNvSpPr>
          <p:nvPr/>
        </p:nvSpPr>
        <p:spPr bwMode="auto">
          <a:xfrm>
            <a:off x="8945563" y="762000"/>
            <a:ext cx="12700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579" name="Line 28"/>
          <p:cNvSpPr>
            <a:spLocks noChangeShapeType="1"/>
          </p:cNvSpPr>
          <p:nvPr/>
        </p:nvSpPr>
        <p:spPr bwMode="auto">
          <a:xfrm>
            <a:off x="8945563" y="762000"/>
            <a:ext cx="127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80" name="Line 29"/>
          <p:cNvSpPr>
            <a:spLocks noChangeShapeType="1"/>
          </p:cNvSpPr>
          <p:nvPr/>
        </p:nvSpPr>
        <p:spPr bwMode="auto">
          <a:xfrm>
            <a:off x="8945563" y="762000"/>
            <a:ext cx="1587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81" name="Rectangle 30"/>
          <p:cNvSpPr>
            <a:spLocks noChangeArrowheads="1"/>
          </p:cNvSpPr>
          <p:nvPr/>
        </p:nvSpPr>
        <p:spPr bwMode="auto">
          <a:xfrm>
            <a:off x="8945563" y="762000"/>
            <a:ext cx="12700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582" name="Line 31"/>
          <p:cNvSpPr>
            <a:spLocks noChangeShapeType="1"/>
          </p:cNvSpPr>
          <p:nvPr/>
        </p:nvSpPr>
        <p:spPr bwMode="auto">
          <a:xfrm>
            <a:off x="8945563" y="762000"/>
            <a:ext cx="127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83" name="Line 32"/>
          <p:cNvSpPr>
            <a:spLocks noChangeShapeType="1"/>
          </p:cNvSpPr>
          <p:nvPr/>
        </p:nvSpPr>
        <p:spPr bwMode="auto">
          <a:xfrm>
            <a:off x="8945563" y="762000"/>
            <a:ext cx="1587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84" name="Rectangle 33"/>
          <p:cNvSpPr>
            <a:spLocks noChangeArrowheads="1"/>
          </p:cNvSpPr>
          <p:nvPr/>
        </p:nvSpPr>
        <p:spPr bwMode="auto">
          <a:xfrm>
            <a:off x="407988" y="773113"/>
            <a:ext cx="14287" cy="3698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585" name="Line 34"/>
          <p:cNvSpPr>
            <a:spLocks noChangeShapeType="1"/>
          </p:cNvSpPr>
          <p:nvPr/>
        </p:nvSpPr>
        <p:spPr bwMode="auto">
          <a:xfrm>
            <a:off x="407988" y="773113"/>
            <a:ext cx="1587" cy="3698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86" name="Rectangle 35"/>
          <p:cNvSpPr>
            <a:spLocks noChangeArrowheads="1"/>
          </p:cNvSpPr>
          <p:nvPr/>
        </p:nvSpPr>
        <p:spPr bwMode="auto">
          <a:xfrm>
            <a:off x="3125788" y="773113"/>
            <a:ext cx="12700" cy="3698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587" name="Line 36"/>
          <p:cNvSpPr>
            <a:spLocks noChangeShapeType="1"/>
          </p:cNvSpPr>
          <p:nvPr/>
        </p:nvSpPr>
        <p:spPr bwMode="auto">
          <a:xfrm>
            <a:off x="3125788" y="773113"/>
            <a:ext cx="1587" cy="3698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88" name="Rectangle 37"/>
          <p:cNvSpPr>
            <a:spLocks noChangeArrowheads="1"/>
          </p:cNvSpPr>
          <p:nvPr/>
        </p:nvSpPr>
        <p:spPr bwMode="auto">
          <a:xfrm>
            <a:off x="8945563" y="773113"/>
            <a:ext cx="12700" cy="3698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589" name="Line 38"/>
          <p:cNvSpPr>
            <a:spLocks noChangeShapeType="1"/>
          </p:cNvSpPr>
          <p:nvPr/>
        </p:nvSpPr>
        <p:spPr bwMode="auto">
          <a:xfrm>
            <a:off x="8945563" y="773113"/>
            <a:ext cx="1587" cy="3698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90" name="Rectangle 39"/>
          <p:cNvSpPr>
            <a:spLocks noChangeArrowheads="1"/>
          </p:cNvSpPr>
          <p:nvPr/>
        </p:nvSpPr>
        <p:spPr bwMode="auto">
          <a:xfrm>
            <a:off x="514350" y="1152525"/>
            <a:ext cx="2525713" cy="33972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591" name="Rectangle 40"/>
          <p:cNvSpPr>
            <a:spLocks noChangeArrowheads="1"/>
          </p:cNvSpPr>
          <p:nvPr/>
        </p:nvSpPr>
        <p:spPr bwMode="auto">
          <a:xfrm>
            <a:off x="536575" y="1203325"/>
            <a:ext cx="1571625" cy="314325"/>
          </a:xfrm>
          <a:prstGeom prst="rect">
            <a:avLst/>
          </a:prstGeom>
          <a:noFill/>
          <a:ln w="9525">
            <a:solidFill>
              <a:srgbClr val="CC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2000" b="1" i="1">
                <a:solidFill>
                  <a:schemeClr val="accent1"/>
                </a:solidFill>
                <a:latin typeface="Times New Roman" pitchFamily="18" charset="0"/>
              </a:rPr>
              <a:t>Bilgilendirmek</a:t>
            </a:r>
            <a:endParaRPr lang="tr-TR" altLang="tr-TR" sz="2000" b="1">
              <a:solidFill>
                <a:schemeClr val="accent1"/>
              </a:solidFill>
            </a:endParaRPr>
          </a:p>
        </p:txBody>
      </p:sp>
      <p:sp>
        <p:nvSpPr>
          <p:cNvPr id="23592" name="Rectangle 41"/>
          <p:cNvSpPr>
            <a:spLocks noChangeArrowheads="1"/>
          </p:cNvSpPr>
          <p:nvPr/>
        </p:nvSpPr>
        <p:spPr bwMode="auto">
          <a:xfrm>
            <a:off x="1887538" y="1287463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 i="1">
                <a:solidFill>
                  <a:srgbClr val="010000"/>
                </a:solidFill>
                <a:latin typeface="Times New Roman" pitchFamily="18" charset="0"/>
              </a:rPr>
              <a:t> </a:t>
            </a:r>
            <a:endParaRPr lang="tr-TR" altLang="tr-TR"/>
          </a:p>
        </p:txBody>
      </p:sp>
      <p:sp>
        <p:nvSpPr>
          <p:cNvPr id="23593" name="Rectangle 42"/>
          <p:cNvSpPr>
            <a:spLocks noChangeArrowheads="1"/>
          </p:cNvSpPr>
          <p:nvPr/>
        </p:nvSpPr>
        <p:spPr bwMode="auto">
          <a:xfrm>
            <a:off x="422275" y="1152525"/>
            <a:ext cx="92075" cy="33972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594" name="Rectangle 43"/>
          <p:cNvSpPr>
            <a:spLocks noChangeArrowheads="1"/>
          </p:cNvSpPr>
          <p:nvPr/>
        </p:nvSpPr>
        <p:spPr bwMode="auto">
          <a:xfrm>
            <a:off x="3040063" y="1152525"/>
            <a:ext cx="85725" cy="33972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595" name="Rectangle 46"/>
          <p:cNvSpPr>
            <a:spLocks noChangeArrowheads="1"/>
          </p:cNvSpPr>
          <p:nvPr/>
        </p:nvSpPr>
        <p:spPr bwMode="auto">
          <a:xfrm>
            <a:off x="3706813" y="1147763"/>
            <a:ext cx="133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Symbol" pitchFamily="18" charset="2"/>
              </a:rPr>
              <a:t>¨</a:t>
            </a:r>
            <a:endParaRPr lang="tr-TR" altLang="tr-TR"/>
          </a:p>
        </p:txBody>
      </p:sp>
      <p:sp>
        <p:nvSpPr>
          <p:cNvPr id="23596" name="Rectangle 47"/>
          <p:cNvSpPr>
            <a:spLocks noChangeArrowheads="1"/>
          </p:cNvSpPr>
          <p:nvPr/>
        </p:nvSpPr>
        <p:spPr bwMode="auto">
          <a:xfrm>
            <a:off x="3856038" y="1147763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Symbol" pitchFamily="18" charset="2"/>
              </a:rPr>
              <a:t> </a:t>
            </a:r>
            <a:endParaRPr lang="tr-TR" altLang="tr-TR"/>
          </a:p>
        </p:txBody>
      </p:sp>
      <p:sp>
        <p:nvSpPr>
          <p:cNvPr id="23597" name="Rectangle 48"/>
          <p:cNvSpPr>
            <a:spLocks noChangeArrowheads="1"/>
          </p:cNvSpPr>
          <p:nvPr/>
        </p:nvSpPr>
        <p:spPr bwMode="auto">
          <a:xfrm>
            <a:off x="3962400" y="1166813"/>
            <a:ext cx="22225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Times New Roman" pitchFamily="18" charset="0"/>
              </a:rPr>
              <a:t>Yeni bir ürünü pazara tanıtmak</a:t>
            </a:r>
            <a:endParaRPr lang="tr-TR" altLang="tr-TR"/>
          </a:p>
        </p:txBody>
      </p:sp>
      <p:sp>
        <p:nvSpPr>
          <p:cNvPr id="23598" name="Rectangle 49"/>
          <p:cNvSpPr>
            <a:spLocks noChangeArrowheads="1"/>
          </p:cNvSpPr>
          <p:nvPr/>
        </p:nvSpPr>
        <p:spPr bwMode="auto">
          <a:xfrm>
            <a:off x="6823075" y="1166813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Times New Roman" pitchFamily="18" charset="0"/>
              </a:rPr>
              <a:t> </a:t>
            </a:r>
            <a:endParaRPr lang="tr-TR" altLang="tr-TR"/>
          </a:p>
        </p:txBody>
      </p:sp>
      <p:sp>
        <p:nvSpPr>
          <p:cNvPr id="23599" name="Rectangle 51"/>
          <p:cNvSpPr>
            <a:spLocks noChangeArrowheads="1"/>
          </p:cNvSpPr>
          <p:nvPr/>
        </p:nvSpPr>
        <p:spPr bwMode="auto">
          <a:xfrm>
            <a:off x="3706813" y="1366838"/>
            <a:ext cx="133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Symbol" pitchFamily="18" charset="2"/>
              </a:rPr>
              <a:t>¨</a:t>
            </a:r>
            <a:endParaRPr lang="tr-TR" altLang="tr-TR"/>
          </a:p>
        </p:txBody>
      </p:sp>
      <p:sp>
        <p:nvSpPr>
          <p:cNvPr id="23600" name="Rectangle 52"/>
          <p:cNvSpPr>
            <a:spLocks noChangeArrowheads="1"/>
          </p:cNvSpPr>
          <p:nvPr/>
        </p:nvSpPr>
        <p:spPr bwMode="auto">
          <a:xfrm>
            <a:off x="3856038" y="1366838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Symbol" pitchFamily="18" charset="2"/>
              </a:rPr>
              <a:t> </a:t>
            </a:r>
            <a:endParaRPr lang="tr-TR" altLang="tr-TR"/>
          </a:p>
        </p:txBody>
      </p:sp>
      <p:sp>
        <p:nvSpPr>
          <p:cNvPr id="23601" name="Rectangle 53"/>
          <p:cNvSpPr>
            <a:spLocks noChangeArrowheads="1"/>
          </p:cNvSpPr>
          <p:nvPr/>
        </p:nvSpPr>
        <p:spPr bwMode="auto">
          <a:xfrm>
            <a:off x="3962400" y="1384300"/>
            <a:ext cx="30718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Times New Roman" pitchFamily="18" charset="0"/>
              </a:rPr>
              <a:t>Ürünün faydaları hakkında bilgiler sunmak</a:t>
            </a:r>
            <a:endParaRPr lang="tr-TR" altLang="tr-TR"/>
          </a:p>
        </p:txBody>
      </p:sp>
      <p:sp>
        <p:nvSpPr>
          <p:cNvPr id="23602" name="Rectangle 54"/>
          <p:cNvSpPr>
            <a:spLocks noChangeArrowheads="1"/>
          </p:cNvSpPr>
          <p:nvPr/>
        </p:nvSpPr>
        <p:spPr bwMode="auto">
          <a:xfrm>
            <a:off x="7870825" y="1384300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Times New Roman" pitchFamily="18" charset="0"/>
              </a:rPr>
              <a:t> </a:t>
            </a:r>
            <a:endParaRPr lang="tr-TR" altLang="tr-TR"/>
          </a:p>
        </p:txBody>
      </p:sp>
      <p:sp>
        <p:nvSpPr>
          <p:cNvPr id="23603" name="Rectangle 56"/>
          <p:cNvSpPr>
            <a:spLocks noChangeArrowheads="1"/>
          </p:cNvSpPr>
          <p:nvPr/>
        </p:nvSpPr>
        <p:spPr bwMode="auto">
          <a:xfrm>
            <a:off x="3706813" y="1587500"/>
            <a:ext cx="133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Symbol" pitchFamily="18" charset="2"/>
              </a:rPr>
              <a:t>¨</a:t>
            </a:r>
            <a:endParaRPr lang="tr-TR" altLang="tr-TR"/>
          </a:p>
        </p:txBody>
      </p:sp>
      <p:sp>
        <p:nvSpPr>
          <p:cNvPr id="23604" name="Rectangle 57"/>
          <p:cNvSpPr>
            <a:spLocks noChangeArrowheads="1"/>
          </p:cNvSpPr>
          <p:nvPr/>
        </p:nvSpPr>
        <p:spPr bwMode="auto">
          <a:xfrm>
            <a:off x="3856038" y="1587500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Symbol" pitchFamily="18" charset="2"/>
              </a:rPr>
              <a:t> </a:t>
            </a:r>
            <a:endParaRPr lang="tr-TR" altLang="tr-TR"/>
          </a:p>
        </p:txBody>
      </p:sp>
      <p:sp>
        <p:nvSpPr>
          <p:cNvPr id="23605" name="Rectangle 58"/>
          <p:cNvSpPr>
            <a:spLocks noChangeArrowheads="1"/>
          </p:cNvSpPr>
          <p:nvPr/>
        </p:nvSpPr>
        <p:spPr bwMode="auto">
          <a:xfrm>
            <a:off x="3962400" y="1606550"/>
            <a:ext cx="32591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Times New Roman" pitchFamily="18" charset="0"/>
              </a:rPr>
              <a:t>Ürünün yeni kullanım özelliklerini göstermek</a:t>
            </a:r>
            <a:endParaRPr lang="tr-TR" altLang="tr-TR"/>
          </a:p>
        </p:txBody>
      </p:sp>
      <p:sp>
        <p:nvSpPr>
          <p:cNvPr id="23606" name="Rectangle 59"/>
          <p:cNvSpPr>
            <a:spLocks noChangeArrowheads="1"/>
          </p:cNvSpPr>
          <p:nvPr/>
        </p:nvSpPr>
        <p:spPr bwMode="auto">
          <a:xfrm>
            <a:off x="8078788" y="1606550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Times New Roman" pitchFamily="18" charset="0"/>
              </a:rPr>
              <a:t> </a:t>
            </a:r>
            <a:endParaRPr lang="tr-TR" altLang="tr-TR"/>
          </a:p>
        </p:txBody>
      </p:sp>
      <p:sp>
        <p:nvSpPr>
          <p:cNvPr id="23607" name="Rectangle 61"/>
          <p:cNvSpPr>
            <a:spLocks noChangeArrowheads="1"/>
          </p:cNvSpPr>
          <p:nvPr/>
        </p:nvSpPr>
        <p:spPr bwMode="auto">
          <a:xfrm>
            <a:off x="3706813" y="1806575"/>
            <a:ext cx="133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Symbol" pitchFamily="18" charset="2"/>
              </a:rPr>
              <a:t>¨</a:t>
            </a:r>
            <a:endParaRPr lang="tr-TR" altLang="tr-TR"/>
          </a:p>
        </p:txBody>
      </p:sp>
      <p:sp>
        <p:nvSpPr>
          <p:cNvPr id="23608" name="Rectangle 62"/>
          <p:cNvSpPr>
            <a:spLocks noChangeArrowheads="1"/>
          </p:cNvSpPr>
          <p:nvPr/>
        </p:nvSpPr>
        <p:spPr bwMode="auto">
          <a:xfrm>
            <a:off x="3856038" y="1806575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Symbol" pitchFamily="18" charset="2"/>
              </a:rPr>
              <a:t> </a:t>
            </a:r>
            <a:endParaRPr lang="tr-TR" altLang="tr-TR"/>
          </a:p>
        </p:txBody>
      </p:sp>
      <p:sp>
        <p:nvSpPr>
          <p:cNvPr id="23609" name="Rectangle 63"/>
          <p:cNvSpPr>
            <a:spLocks noChangeArrowheads="1"/>
          </p:cNvSpPr>
          <p:nvPr/>
        </p:nvSpPr>
        <p:spPr bwMode="auto">
          <a:xfrm>
            <a:off x="3962400" y="1824038"/>
            <a:ext cx="34274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Times New Roman" pitchFamily="18" charset="0"/>
              </a:rPr>
              <a:t>Fiyat değişikliği hakkında pazarı bilgilendirmek</a:t>
            </a:r>
            <a:endParaRPr lang="tr-TR" altLang="tr-TR"/>
          </a:p>
        </p:txBody>
      </p:sp>
      <p:sp>
        <p:nvSpPr>
          <p:cNvPr id="23610" name="Rectangle 64"/>
          <p:cNvSpPr>
            <a:spLocks noChangeArrowheads="1"/>
          </p:cNvSpPr>
          <p:nvPr/>
        </p:nvSpPr>
        <p:spPr bwMode="auto">
          <a:xfrm>
            <a:off x="8304213" y="1824038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Times New Roman" pitchFamily="18" charset="0"/>
              </a:rPr>
              <a:t> </a:t>
            </a:r>
            <a:endParaRPr lang="tr-TR" altLang="tr-TR"/>
          </a:p>
        </p:txBody>
      </p:sp>
      <p:sp>
        <p:nvSpPr>
          <p:cNvPr id="23611" name="Rectangle 66"/>
          <p:cNvSpPr>
            <a:spLocks noChangeArrowheads="1"/>
          </p:cNvSpPr>
          <p:nvPr/>
        </p:nvSpPr>
        <p:spPr bwMode="auto">
          <a:xfrm>
            <a:off x="3706813" y="2027238"/>
            <a:ext cx="133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Symbol" pitchFamily="18" charset="2"/>
              </a:rPr>
              <a:t>¨</a:t>
            </a:r>
            <a:endParaRPr lang="tr-TR" altLang="tr-TR"/>
          </a:p>
        </p:txBody>
      </p:sp>
      <p:sp>
        <p:nvSpPr>
          <p:cNvPr id="23612" name="Rectangle 67"/>
          <p:cNvSpPr>
            <a:spLocks noChangeArrowheads="1"/>
          </p:cNvSpPr>
          <p:nvPr/>
        </p:nvSpPr>
        <p:spPr bwMode="auto">
          <a:xfrm>
            <a:off x="3856038" y="2027238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Symbol" pitchFamily="18" charset="2"/>
              </a:rPr>
              <a:t> </a:t>
            </a:r>
            <a:endParaRPr lang="tr-TR" altLang="tr-TR"/>
          </a:p>
        </p:txBody>
      </p:sp>
      <p:sp>
        <p:nvSpPr>
          <p:cNvPr id="23613" name="Rectangle 68"/>
          <p:cNvSpPr>
            <a:spLocks noChangeArrowheads="1"/>
          </p:cNvSpPr>
          <p:nvPr/>
        </p:nvSpPr>
        <p:spPr bwMode="auto">
          <a:xfrm>
            <a:off x="3944938" y="2046288"/>
            <a:ext cx="29130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Times New Roman" pitchFamily="18" charset="0"/>
              </a:rPr>
              <a:t>Ürünün kullanımı hakkında bilgi vermek</a:t>
            </a:r>
            <a:endParaRPr lang="tr-TR" altLang="tr-TR"/>
          </a:p>
        </p:txBody>
      </p:sp>
      <p:sp>
        <p:nvSpPr>
          <p:cNvPr id="23614" name="Rectangle 69"/>
          <p:cNvSpPr>
            <a:spLocks noChangeArrowheads="1"/>
          </p:cNvSpPr>
          <p:nvPr/>
        </p:nvSpPr>
        <p:spPr bwMode="auto">
          <a:xfrm>
            <a:off x="7677150" y="2046288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Times New Roman" pitchFamily="18" charset="0"/>
              </a:rPr>
              <a:t> </a:t>
            </a:r>
            <a:endParaRPr lang="tr-TR" altLang="tr-TR"/>
          </a:p>
        </p:txBody>
      </p:sp>
      <p:sp>
        <p:nvSpPr>
          <p:cNvPr id="23615" name="Rectangle 71"/>
          <p:cNvSpPr>
            <a:spLocks noChangeArrowheads="1"/>
          </p:cNvSpPr>
          <p:nvPr/>
        </p:nvSpPr>
        <p:spPr bwMode="auto">
          <a:xfrm>
            <a:off x="3706813" y="2246313"/>
            <a:ext cx="133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Symbol" pitchFamily="18" charset="2"/>
              </a:rPr>
              <a:t>¨</a:t>
            </a:r>
            <a:endParaRPr lang="tr-TR" altLang="tr-TR"/>
          </a:p>
        </p:txBody>
      </p:sp>
      <p:sp>
        <p:nvSpPr>
          <p:cNvPr id="23616" name="Rectangle 72"/>
          <p:cNvSpPr>
            <a:spLocks noChangeArrowheads="1"/>
          </p:cNvSpPr>
          <p:nvPr/>
        </p:nvSpPr>
        <p:spPr bwMode="auto">
          <a:xfrm>
            <a:off x="3856038" y="2246313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Symbol" pitchFamily="18" charset="2"/>
              </a:rPr>
              <a:t> </a:t>
            </a:r>
            <a:endParaRPr lang="tr-TR" altLang="tr-TR"/>
          </a:p>
        </p:txBody>
      </p:sp>
      <p:sp>
        <p:nvSpPr>
          <p:cNvPr id="23617" name="Rectangle 73"/>
          <p:cNvSpPr>
            <a:spLocks noChangeArrowheads="1"/>
          </p:cNvSpPr>
          <p:nvPr/>
        </p:nvSpPr>
        <p:spPr bwMode="auto">
          <a:xfrm>
            <a:off x="3962400" y="2263775"/>
            <a:ext cx="23256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Times New Roman" pitchFamily="18" charset="0"/>
              </a:rPr>
              <a:t>Ürünle ilgili hizmetleri açıklama</a:t>
            </a:r>
            <a:endParaRPr lang="tr-TR" altLang="tr-TR"/>
          </a:p>
        </p:txBody>
      </p:sp>
      <p:sp>
        <p:nvSpPr>
          <p:cNvPr id="23618" name="Rectangle 75"/>
          <p:cNvSpPr>
            <a:spLocks noChangeArrowheads="1"/>
          </p:cNvSpPr>
          <p:nvPr/>
        </p:nvSpPr>
        <p:spPr bwMode="auto">
          <a:xfrm>
            <a:off x="6927850" y="2263775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Times New Roman" pitchFamily="18" charset="0"/>
              </a:rPr>
              <a:t> </a:t>
            </a:r>
            <a:endParaRPr lang="tr-TR" altLang="tr-TR"/>
          </a:p>
        </p:txBody>
      </p:sp>
      <p:sp>
        <p:nvSpPr>
          <p:cNvPr id="23619" name="Rectangle 77"/>
          <p:cNvSpPr>
            <a:spLocks noChangeArrowheads="1"/>
          </p:cNvSpPr>
          <p:nvPr/>
        </p:nvSpPr>
        <p:spPr bwMode="auto">
          <a:xfrm>
            <a:off x="3706813" y="2463800"/>
            <a:ext cx="133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Symbol" pitchFamily="18" charset="2"/>
              </a:rPr>
              <a:t>¨</a:t>
            </a:r>
            <a:endParaRPr lang="tr-TR" altLang="tr-TR"/>
          </a:p>
        </p:txBody>
      </p:sp>
      <p:sp>
        <p:nvSpPr>
          <p:cNvPr id="23620" name="Rectangle 78"/>
          <p:cNvSpPr>
            <a:spLocks noChangeArrowheads="1"/>
          </p:cNvSpPr>
          <p:nvPr/>
        </p:nvSpPr>
        <p:spPr bwMode="auto">
          <a:xfrm>
            <a:off x="3856038" y="2463800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Symbol" pitchFamily="18" charset="2"/>
              </a:rPr>
              <a:t> </a:t>
            </a:r>
            <a:endParaRPr lang="tr-TR" altLang="tr-TR"/>
          </a:p>
        </p:txBody>
      </p:sp>
      <p:sp>
        <p:nvSpPr>
          <p:cNvPr id="23621" name="Rectangle 79"/>
          <p:cNvSpPr>
            <a:spLocks noChangeArrowheads="1"/>
          </p:cNvSpPr>
          <p:nvPr/>
        </p:nvSpPr>
        <p:spPr bwMode="auto">
          <a:xfrm>
            <a:off x="3962400" y="2482850"/>
            <a:ext cx="2786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Times New Roman" pitchFamily="18" charset="0"/>
              </a:rPr>
              <a:t>Ürünle ilgili yanlış kanaatleri düzeltme</a:t>
            </a:r>
            <a:endParaRPr lang="tr-TR" altLang="tr-TR"/>
          </a:p>
        </p:txBody>
      </p:sp>
      <p:sp>
        <p:nvSpPr>
          <p:cNvPr id="23622" name="Rectangle 80"/>
          <p:cNvSpPr>
            <a:spLocks noChangeArrowheads="1"/>
          </p:cNvSpPr>
          <p:nvPr/>
        </p:nvSpPr>
        <p:spPr bwMode="auto">
          <a:xfrm>
            <a:off x="7493000" y="2482850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Times New Roman" pitchFamily="18" charset="0"/>
              </a:rPr>
              <a:t> </a:t>
            </a:r>
            <a:endParaRPr lang="tr-TR" altLang="tr-TR"/>
          </a:p>
        </p:txBody>
      </p:sp>
      <p:sp>
        <p:nvSpPr>
          <p:cNvPr id="23623" name="Rectangle 82"/>
          <p:cNvSpPr>
            <a:spLocks noChangeArrowheads="1"/>
          </p:cNvSpPr>
          <p:nvPr/>
        </p:nvSpPr>
        <p:spPr bwMode="auto">
          <a:xfrm>
            <a:off x="3706813" y="2684463"/>
            <a:ext cx="133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Symbol" pitchFamily="18" charset="2"/>
              </a:rPr>
              <a:t>¨</a:t>
            </a:r>
            <a:endParaRPr lang="tr-TR" altLang="tr-TR"/>
          </a:p>
        </p:txBody>
      </p:sp>
      <p:sp>
        <p:nvSpPr>
          <p:cNvPr id="23624" name="Rectangle 83"/>
          <p:cNvSpPr>
            <a:spLocks noChangeArrowheads="1"/>
          </p:cNvSpPr>
          <p:nvPr/>
        </p:nvSpPr>
        <p:spPr bwMode="auto">
          <a:xfrm>
            <a:off x="3856038" y="2684463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Symbol" pitchFamily="18" charset="2"/>
              </a:rPr>
              <a:t> </a:t>
            </a:r>
            <a:endParaRPr lang="tr-TR" altLang="tr-TR"/>
          </a:p>
        </p:txBody>
      </p:sp>
      <p:sp>
        <p:nvSpPr>
          <p:cNvPr id="23625" name="Rectangle 84"/>
          <p:cNvSpPr>
            <a:spLocks noChangeArrowheads="1"/>
          </p:cNvSpPr>
          <p:nvPr/>
        </p:nvSpPr>
        <p:spPr bwMode="auto">
          <a:xfrm>
            <a:off x="3956050" y="2703513"/>
            <a:ext cx="39687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Times New Roman" pitchFamily="18" charset="0"/>
              </a:rPr>
              <a:t>Tüketicilerin ürünle ilgili endişe ve korkularını giderme</a:t>
            </a:r>
            <a:endParaRPr lang="tr-TR" altLang="tr-TR"/>
          </a:p>
        </p:txBody>
      </p:sp>
      <p:sp>
        <p:nvSpPr>
          <p:cNvPr id="23626" name="Rectangle 88"/>
          <p:cNvSpPr>
            <a:spLocks noChangeArrowheads="1"/>
          </p:cNvSpPr>
          <p:nvPr/>
        </p:nvSpPr>
        <p:spPr bwMode="auto">
          <a:xfrm>
            <a:off x="4398963" y="2908300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Times New Roman" pitchFamily="18" charset="0"/>
              </a:rPr>
              <a:t> </a:t>
            </a:r>
            <a:endParaRPr lang="tr-TR" altLang="tr-TR"/>
          </a:p>
        </p:txBody>
      </p:sp>
      <p:sp>
        <p:nvSpPr>
          <p:cNvPr id="23627" name="Rectangle 90"/>
          <p:cNvSpPr>
            <a:spLocks noChangeArrowheads="1"/>
          </p:cNvSpPr>
          <p:nvPr/>
        </p:nvSpPr>
        <p:spPr bwMode="auto">
          <a:xfrm>
            <a:off x="3706813" y="2895600"/>
            <a:ext cx="133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Symbol" pitchFamily="18" charset="2"/>
              </a:rPr>
              <a:t>¨</a:t>
            </a:r>
            <a:endParaRPr lang="tr-TR" altLang="tr-TR"/>
          </a:p>
        </p:txBody>
      </p:sp>
      <p:sp>
        <p:nvSpPr>
          <p:cNvPr id="23628" name="Rectangle 91"/>
          <p:cNvSpPr>
            <a:spLocks noChangeArrowheads="1"/>
          </p:cNvSpPr>
          <p:nvPr/>
        </p:nvSpPr>
        <p:spPr bwMode="auto">
          <a:xfrm>
            <a:off x="3856038" y="3111500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Symbol" pitchFamily="18" charset="2"/>
              </a:rPr>
              <a:t> </a:t>
            </a:r>
            <a:endParaRPr lang="tr-TR" altLang="tr-TR"/>
          </a:p>
        </p:txBody>
      </p:sp>
      <p:sp>
        <p:nvSpPr>
          <p:cNvPr id="23629" name="Rectangle 92"/>
          <p:cNvSpPr>
            <a:spLocks noChangeArrowheads="1"/>
          </p:cNvSpPr>
          <p:nvPr/>
        </p:nvSpPr>
        <p:spPr bwMode="auto">
          <a:xfrm>
            <a:off x="3962400" y="2895600"/>
            <a:ext cx="1589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Times New Roman" pitchFamily="18" charset="0"/>
              </a:rPr>
              <a:t>Firma imajı oluşturma</a:t>
            </a:r>
            <a:endParaRPr lang="tr-TR" altLang="tr-TR"/>
          </a:p>
        </p:txBody>
      </p:sp>
      <p:sp>
        <p:nvSpPr>
          <p:cNvPr id="23630" name="Rectangle 93"/>
          <p:cNvSpPr>
            <a:spLocks noChangeArrowheads="1"/>
          </p:cNvSpPr>
          <p:nvPr/>
        </p:nvSpPr>
        <p:spPr bwMode="auto">
          <a:xfrm>
            <a:off x="6024563" y="3130550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Times New Roman" pitchFamily="18" charset="0"/>
              </a:rPr>
              <a:t> </a:t>
            </a:r>
            <a:endParaRPr lang="tr-TR" altLang="tr-TR"/>
          </a:p>
        </p:txBody>
      </p:sp>
      <p:sp>
        <p:nvSpPr>
          <p:cNvPr id="23631" name="Rectangle 94"/>
          <p:cNvSpPr>
            <a:spLocks noChangeArrowheads="1"/>
          </p:cNvSpPr>
          <p:nvPr/>
        </p:nvSpPr>
        <p:spPr bwMode="auto">
          <a:xfrm>
            <a:off x="3138488" y="1152525"/>
            <a:ext cx="88900" cy="2182813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632" name="Rectangle 95"/>
          <p:cNvSpPr>
            <a:spLocks noChangeArrowheads="1"/>
          </p:cNvSpPr>
          <p:nvPr/>
        </p:nvSpPr>
        <p:spPr bwMode="auto">
          <a:xfrm>
            <a:off x="8856663" y="1152525"/>
            <a:ext cx="88900" cy="2182813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633" name="Rectangle 96"/>
          <p:cNvSpPr>
            <a:spLocks noChangeArrowheads="1"/>
          </p:cNvSpPr>
          <p:nvPr/>
        </p:nvSpPr>
        <p:spPr bwMode="auto">
          <a:xfrm>
            <a:off x="3138488" y="3335338"/>
            <a:ext cx="5807075" cy="317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634" name="Rectangle 97"/>
          <p:cNvSpPr>
            <a:spLocks noChangeArrowheads="1"/>
          </p:cNvSpPr>
          <p:nvPr/>
        </p:nvSpPr>
        <p:spPr bwMode="auto">
          <a:xfrm>
            <a:off x="407988" y="1143000"/>
            <a:ext cx="14287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635" name="Line 98"/>
          <p:cNvSpPr>
            <a:spLocks noChangeShapeType="1"/>
          </p:cNvSpPr>
          <p:nvPr/>
        </p:nvSpPr>
        <p:spPr bwMode="auto">
          <a:xfrm>
            <a:off x="407988" y="1143000"/>
            <a:ext cx="142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636" name="Line 99"/>
          <p:cNvSpPr>
            <a:spLocks noChangeShapeType="1"/>
          </p:cNvSpPr>
          <p:nvPr/>
        </p:nvSpPr>
        <p:spPr bwMode="auto">
          <a:xfrm>
            <a:off x="407988" y="1143000"/>
            <a:ext cx="158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637" name="Rectangle 100"/>
          <p:cNvSpPr>
            <a:spLocks noChangeArrowheads="1"/>
          </p:cNvSpPr>
          <p:nvPr/>
        </p:nvSpPr>
        <p:spPr bwMode="auto">
          <a:xfrm>
            <a:off x="422275" y="1143000"/>
            <a:ext cx="2703513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638" name="Line 101"/>
          <p:cNvSpPr>
            <a:spLocks noChangeShapeType="1"/>
          </p:cNvSpPr>
          <p:nvPr/>
        </p:nvSpPr>
        <p:spPr bwMode="auto">
          <a:xfrm>
            <a:off x="422275" y="1143000"/>
            <a:ext cx="27035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639" name="Rectangle 102"/>
          <p:cNvSpPr>
            <a:spLocks noChangeArrowheads="1"/>
          </p:cNvSpPr>
          <p:nvPr/>
        </p:nvSpPr>
        <p:spPr bwMode="auto">
          <a:xfrm>
            <a:off x="3125788" y="1143000"/>
            <a:ext cx="12700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640" name="Line 103"/>
          <p:cNvSpPr>
            <a:spLocks noChangeShapeType="1"/>
          </p:cNvSpPr>
          <p:nvPr/>
        </p:nvSpPr>
        <p:spPr bwMode="auto">
          <a:xfrm>
            <a:off x="3125788" y="1143000"/>
            <a:ext cx="127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641" name="Line 104"/>
          <p:cNvSpPr>
            <a:spLocks noChangeShapeType="1"/>
          </p:cNvSpPr>
          <p:nvPr/>
        </p:nvSpPr>
        <p:spPr bwMode="auto">
          <a:xfrm>
            <a:off x="3125788" y="1143000"/>
            <a:ext cx="158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642" name="Rectangle 105"/>
          <p:cNvSpPr>
            <a:spLocks noChangeArrowheads="1"/>
          </p:cNvSpPr>
          <p:nvPr/>
        </p:nvSpPr>
        <p:spPr bwMode="auto">
          <a:xfrm>
            <a:off x="3138488" y="1143000"/>
            <a:ext cx="5807075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643" name="Line 106"/>
          <p:cNvSpPr>
            <a:spLocks noChangeShapeType="1"/>
          </p:cNvSpPr>
          <p:nvPr/>
        </p:nvSpPr>
        <p:spPr bwMode="auto">
          <a:xfrm>
            <a:off x="3138488" y="1143000"/>
            <a:ext cx="58070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644" name="Rectangle 107"/>
          <p:cNvSpPr>
            <a:spLocks noChangeArrowheads="1"/>
          </p:cNvSpPr>
          <p:nvPr/>
        </p:nvSpPr>
        <p:spPr bwMode="auto">
          <a:xfrm>
            <a:off x="8945563" y="1143000"/>
            <a:ext cx="12700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645" name="Line 108"/>
          <p:cNvSpPr>
            <a:spLocks noChangeShapeType="1"/>
          </p:cNvSpPr>
          <p:nvPr/>
        </p:nvSpPr>
        <p:spPr bwMode="auto">
          <a:xfrm>
            <a:off x="8945563" y="1143000"/>
            <a:ext cx="127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646" name="Line 109"/>
          <p:cNvSpPr>
            <a:spLocks noChangeShapeType="1"/>
          </p:cNvSpPr>
          <p:nvPr/>
        </p:nvSpPr>
        <p:spPr bwMode="auto">
          <a:xfrm>
            <a:off x="8945563" y="1143000"/>
            <a:ext cx="158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647" name="Rectangle 110"/>
          <p:cNvSpPr>
            <a:spLocks noChangeArrowheads="1"/>
          </p:cNvSpPr>
          <p:nvPr/>
        </p:nvSpPr>
        <p:spPr bwMode="auto">
          <a:xfrm>
            <a:off x="407988" y="1152525"/>
            <a:ext cx="14287" cy="21859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648" name="Line 111"/>
          <p:cNvSpPr>
            <a:spLocks noChangeShapeType="1"/>
          </p:cNvSpPr>
          <p:nvPr/>
        </p:nvSpPr>
        <p:spPr bwMode="auto">
          <a:xfrm>
            <a:off x="407988" y="1152525"/>
            <a:ext cx="1587" cy="2185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649" name="Rectangle 112"/>
          <p:cNvSpPr>
            <a:spLocks noChangeArrowheads="1"/>
          </p:cNvSpPr>
          <p:nvPr/>
        </p:nvSpPr>
        <p:spPr bwMode="auto">
          <a:xfrm>
            <a:off x="3125788" y="1152525"/>
            <a:ext cx="12700" cy="21859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650" name="Line 113"/>
          <p:cNvSpPr>
            <a:spLocks noChangeShapeType="1"/>
          </p:cNvSpPr>
          <p:nvPr/>
        </p:nvSpPr>
        <p:spPr bwMode="auto">
          <a:xfrm>
            <a:off x="3125788" y="1152525"/>
            <a:ext cx="1587" cy="2185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651" name="Rectangle 114"/>
          <p:cNvSpPr>
            <a:spLocks noChangeArrowheads="1"/>
          </p:cNvSpPr>
          <p:nvPr/>
        </p:nvSpPr>
        <p:spPr bwMode="auto">
          <a:xfrm>
            <a:off x="8945563" y="1152525"/>
            <a:ext cx="12700" cy="21859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652" name="Line 115"/>
          <p:cNvSpPr>
            <a:spLocks noChangeShapeType="1"/>
          </p:cNvSpPr>
          <p:nvPr/>
        </p:nvSpPr>
        <p:spPr bwMode="auto">
          <a:xfrm>
            <a:off x="8945563" y="1152525"/>
            <a:ext cx="1587" cy="2185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653" name="Rectangle 116"/>
          <p:cNvSpPr>
            <a:spLocks noChangeArrowheads="1"/>
          </p:cNvSpPr>
          <p:nvPr/>
        </p:nvSpPr>
        <p:spPr bwMode="auto">
          <a:xfrm>
            <a:off x="514350" y="3348038"/>
            <a:ext cx="2525713" cy="341312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488565" name="Rectangle 117"/>
          <p:cNvSpPr>
            <a:spLocks noChangeArrowheads="1"/>
          </p:cNvSpPr>
          <p:nvPr/>
        </p:nvSpPr>
        <p:spPr bwMode="auto">
          <a:xfrm>
            <a:off x="504150" y="3445324"/>
            <a:ext cx="19076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tr-T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İkna Etmek</a:t>
            </a:r>
            <a:endParaRPr lang="tr-TR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655" name="Rectangle 118"/>
          <p:cNvSpPr>
            <a:spLocks noChangeArrowheads="1"/>
          </p:cNvSpPr>
          <p:nvPr/>
        </p:nvSpPr>
        <p:spPr bwMode="auto">
          <a:xfrm>
            <a:off x="1570038" y="3482975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 i="1">
                <a:solidFill>
                  <a:srgbClr val="010000"/>
                </a:solidFill>
                <a:latin typeface="Times New Roman" pitchFamily="18" charset="0"/>
              </a:rPr>
              <a:t> </a:t>
            </a:r>
            <a:endParaRPr lang="tr-TR" altLang="tr-TR"/>
          </a:p>
        </p:txBody>
      </p:sp>
      <p:sp>
        <p:nvSpPr>
          <p:cNvPr id="23656" name="Rectangle 119"/>
          <p:cNvSpPr>
            <a:spLocks noChangeArrowheads="1"/>
          </p:cNvSpPr>
          <p:nvPr/>
        </p:nvSpPr>
        <p:spPr bwMode="auto">
          <a:xfrm>
            <a:off x="422275" y="3348038"/>
            <a:ext cx="92075" cy="341312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657" name="Rectangle 120"/>
          <p:cNvSpPr>
            <a:spLocks noChangeArrowheads="1"/>
          </p:cNvSpPr>
          <p:nvPr/>
        </p:nvSpPr>
        <p:spPr bwMode="auto">
          <a:xfrm>
            <a:off x="3040063" y="3348038"/>
            <a:ext cx="85725" cy="341312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658" name="Rectangle 121"/>
          <p:cNvSpPr>
            <a:spLocks noChangeArrowheads="1"/>
          </p:cNvSpPr>
          <p:nvPr/>
        </p:nvSpPr>
        <p:spPr bwMode="auto">
          <a:xfrm>
            <a:off x="422275" y="3689350"/>
            <a:ext cx="2703513" cy="1390650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659" name="Rectangle 122"/>
          <p:cNvSpPr>
            <a:spLocks noChangeArrowheads="1"/>
          </p:cNvSpPr>
          <p:nvPr/>
        </p:nvSpPr>
        <p:spPr bwMode="auto">
          <a:xfrm>
            <a:off x="3227388" y="3348038"/>
            <a:ext cx="5629275" cy="219075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660" name="Rectangle 123"/>
          <p:cNvSpPr>
            <a:spLocks noChangeArrowheads="1"/>
          </p:cNvSpPr>
          <p:nvPr/>
        </p:nvSpPr>
        <p:spPr bwMode="auto">
          <a:xfrm>
            <a:off x="3706813" y="3343275"/>
            <a:ext cx="133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Symbol" pitchFamily="18" charset="2"/>
              </a:rPr>
              <a:t>¨</a:t>
            </a:r>
            <a:endParaRPr lang="tr-TR" altLang="tr-TR"/>
          </a:p>
        </p:txBody>
      </p:sp>
      <p:sp>
        <p:nvSpPr>
          <p:cNvPr id="23661" name="Rectangle 124"/>
          <p:cNvSpPr>
            <a:spLocks noChangeArrowheads="1"/>
          </p:cNvSpPr>
          <p:nvPr/>
        </p:nvSpPr>
        <p:spPr bwMode="auto">
          <a:xfrm>
            <a:off x="3856038" y="3343275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Symbol" pitchFamily="18" charset="2"/>
              </a:rPr>
              <a:t> </a:t>
            </a:r>
            <a:endParaRPr lang="tr-TR" altLang="tr-TR"/>
          </a:p>
        </p:txBody>
      </p:sp>
      <p:sp>
        <p:nvSpPr>
          <p:cNvPr id="23662" name="Rectangle 125"/>
          <p:cNvSpPr>
            <a:spLocks noChangeArrowheads="1"/>
          </p:cNvSpPr>
          <p:nvPr/>
        </p:nvSpPr>
        <p:spPr bwMode="auto">
          <a:xfrm>
            <a:off x="3962400" y="3362325"/>
            <a:ext cx="17192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Times New Roman" pitchFamily="18" charset="0"/>
              </a:rPr>
              <a:t>Marka tercihi oluşturma</a:t>
            </a:r>
            <a:endParaRPr lang="tr-TR" altLang="tr-TR"/>
          </a:p>
        </p:txBody>
      </p:sp>
      <p:sp>
        <p:nvSpPr>
          <p:cNvPr id="23663" name="Rectangle 126"/>
          <p:cNvSpPr>
            <a:spLocks noChangeArrowheads="1"/>
          </p:cNvSpPr>
          <p:nvPr/>
        </p:nvSpPr>
        <p:spPr bwMode="auto">
          <a:xfrm>
            <a:off x="6189663" y="3362325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Times New Roman" pitchFamily="18" charset="0"/>
              </a:rPr>
              <a:t> </a:t>
            </a:r>
            <a:endParaRPr lang="tr-TR" altLang="tr-TR"/>
          </a:p>
        </p:txBody>
      </p:sp>
      <p:sp>
        <p:nvSpPr>
          <p:cNvPr id="23664" name="Rectangle 127"/>
          <p:cNvSpPr>
            <a:spLocks noChangeArrowheads="1"/>
          </p:cNvSpPr>
          <p:nvPr/>
        </p:nvSpPr>
        <p:spPr bwMode="auto">
          <a:xfrm>
            <a:off x="3227388" y="3567113"/>
            <a:ext cx="5629275" cy="220662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665" name="Rectangle 128"/>
          <p:cNvSpPr>
            <a:spLocks noChangeArrowheads="1"/>
          </p:cNvSpPr>
          <p:nvPr/>
        </p:nvSpPr>
        <p:spPr bwMode="auto">
          <a:xfrm>
            <a:off x="3706813" y="3562350"/>
            <a:ext cx="133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Symbol" pitchFamily="18" charset="2"/>
              </a:rPr>
              <a:t>¨</a:t>
            </a:r>
            <a:endParaRPr lang="tr-TR" altLang="tr-TR"/>
          </a:p>
        </p:txBody>
      </p:sp>
      <p:sp>
        <p:nvSpPr>
          <p:cNvPr id="23666" name="Rectangle 129"/>
          <p:cNvSpPr>
            <a:spLocks noChangeArrowheads="1"/>
          </p:cNvSpPr>
          <p:nvPr/>
        </p:nvSpPr>
        <p:spPr bwMode="auto">
          <a:xfrm>
            <a:off x="3856038" y="3562350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Symbol" pitchFamily="18" charset="2"/>
              </a:rPr>
              <a:t> </a:t>
            </a:r>
            <a:endParaRPr lang="tr-TR" altLang="tr-TR"/>
          </a:p>
        </p:txBody>
      </p:sp>
      <p:sp>
        <p:nvSpPr>
          <p:cNvPr id="23667" name="Rectangle 130"/>
          <p:cNvSpPr>
            <a:spLocks noChangeArrowheads="1"/>
          </p:cNvSpPr>
          <p:nvPr/>
        </p:nvSpPr>
        <p:spPr bwMode="auto">
          <a:xfrm>
            <a:off x="3962400" y="3581400"/>
            <a:ext cx="36814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Times New Roman" pitchFamily="18" charset="0"/>
              </a:rPr>
              <a:t>İşletmenin markasının tercih edilmesini teşvik etme</a:t>
            </a:r>
            <a:endParaRPr lang="tr-TR" altLang="tr-TR"/>
          </a:p>
        </p:txBody>
      </p:sp>
      <p:sp>
        <p:nvSpPr>
          <p:cNvPr id="23668" name="Rectangle 131"/>
          <p:cNvSpPr>
            <a:spLocks noChangeArrowheads="1"/>
          </p:cNvSpPr>
          <p:nvPr/>
        </p:nvSpPr>
        <p:spPr bwMode="auto">
          <a:xfrm>
            <a:off x="8607425" y="3581400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Times New Roman" pitchFamily="18" charset="0"/>
              </a:rPr>
              <a:t> </a:t>
            </a:r>
            <a:endParaRPr lang="tr-TR" altLang="tr-TR"/>
          </a:p>
        </p:txBody>
      </p:sp>
      <p:sp>
        <p:nvSpPr>
          <p:cNvPr id="23669" name="Rectangle 132"/>
          <p:cNvSpPr>
            <a:spLocks noChangeArrowheads="1"/>
          </p:cNvSpPr>
          <p:nvPr/>
        </p:nvSpPr>
        <p:spPr bwMode="auto">
          <a:xfrm>
            <a:off x="3227388" y="3787775"/>
            <a:ext cx="5629275" cy="219075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670" name="Rectangle 133"/>
          <p:cNvSpPr>
            <a:spLocks noChangeArrowheads="1"/>
          </p:cNvSpPr>
          <p:nvPr/>
        </p:nvSpPr>
        <p:spPr bwMode="auto">
          <a:xfrm>
            <a:off x="3706813" y="3783013"/>
            <a:ext cx="133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Symbol" pitchFamily="18" charset="2"/>
              </a:rPr>
              <a:t>¨</a:t>
            </a:r>
            <a:endParaRPr lang="tr-TR" altLang="tr-TR"/>
          </a:p>
        </p:txBody>
      </p:sp>
      <p:sp>
        <p:nvSpPr>
          <p:cNvPr id="23671" name="Rectangle 134"/>
          <p:cNvSpPr>
            <a:spLocks noChangeArrowheads="1"/>
          </p:cNvSpPr>
          <p:nvPr/>
        </p:nvSpPr>
        <p:spPr bwMode="auto">
          <a:xfrm>
            <a:off x="3856038" y="3783013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Symbol" pitchFamily="18" charset="2"/>
              </a:rPr>
              <a:t> </a:t>
            </a:r>
            <a:endParaRPr lang="tr-TR" altLang="tr-TR"/>
          </a:p>
        </p:txBody>
      </p:sp>
      <p:sp>
        <p:nvSpPr>
          <p:cNvPr id="23672" name="Rectangle 135"/>
          <p:cNvSpPr>
            <a:spLocks noChangeArrowheads="1"/>
          </p:cNvSpPr>
          <p:nvPr/>
        </p:nvSpPr>
        <p:spPr bwMode="auto">
          <a:xfrm>
            <a:off x="3940175" y="3802063"/>
            <a:ext cx="39846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Times New Roman" pitchFamily="18" charset="0"/>
              </a:rPr>
              <a:t>Ürün özellikleriyle ilgili tüketici kanaatlerini değiştirme</a:t>
            </a:r>
            <a:endParaRPr lang="tr-TR" altLang="tr-TR"/>
          </a:p>
        </p:txBody>
      </p:sp>
      <p:sp>
        <p:nvSpPr>
          <p:cNvPr id="23673" name="Rectangle 138"/>
          <p:cNvSpPr>
            <a:spLocks noChangeArrowheads="1"/>
          </p:cNvSpPr>
          <p:nvPr/>
        </p:nvSpPr>
        <p:spPr bwMode="auto">
          <a:xfrm>
            <a:off x="3227388" y="4006850"/>
            <a:ext cx="5629275" cy="207963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674" name="Rectangle 140"/>
          <p:cNvSpPr>
            <a:spLocks noChangeArrowheads="1"/>
          </p:cNvSpPr>
          <p:nvPr/>
        </p:nvSpPr>
        <p:spPr bwMode="auto">
          <a:xfrm>
            <a:off x="4398963" y="4006850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Times New Roman" pitchFamily="18" charset="0"/>
              </a:rPr>
              <a:t> </a:t>
            </a:r>
            <a:endParaRPr lang="tr-TR" altLang="tr-TR"/>
          </a:p>
        </p:txBody>
      </p:sp>
      <p:sp>
        <p:nvSpPr>
          <p:cNvPr id="23675" name="Rectangle 141"/>
          <p:cNvSpPr>
            <a:spLocks noChangeArrowheads="1"/>
          </p:cNvSpPr>
          <p:nvPr/>
        </p:nvSpPr>
        <p:spPr bwMode="auto">
          <a:xfrm>
            <a:off x="3227388" y="4214813"/>
            <a:ext cx="5629275" cy="217487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676" name="Rectangle 142"/>
          <p:cNvSpPr>
            <a:spLocks noChangeArrowheads="1"/>
          </p:cNvSpPr>
          <p:nvPr/>
        </p:nvSpPr>
        <p:spPr bwMode="auto">
          <a:xfrm>
            <a:off x="3706813" y="4038600"/>
            <a:ext cx="133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Symbol" pitchFamily="18" charset="2"/>
              </a:rPr>
              <a:t>¨</a:t>
            </a:r>
            <a:endParaRPr lang="tr-TR" altLang="tr-TR"/>
          </a:p>
        </p:txBody>
      </p:sp>
      <p:sp>
        <p:nvSpPr>
          <p:cNvPr id="23677" name="Rectangle 143"/>
          <p:cNvSpPr>
            <a:spLocks noChangeArrowheads="1"/>
          </p:cNvSpPr>
          <p:nvPr/>
        </p:nvSpPr>
        <p:spPr bwMode="auto">
          <a:xfrm>
            <a:off x="3856038" y="4208463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Symbol" pitchFamily="18" charset="2"/>
              </a:rPr>
              <a:t> </a:t>
            </a:r>
            <a:endParaRPr lang="tr-TR" altLang="tr-TR"/>
          </a:p>
        </p:txBody>
      </p:sp>
      <p:sp>
        <p:nvSpPr>
          <p:cNvPr id="23678" name="Rectangle 144"/>
          <p:cNvSpPr>
            <a:spLocks noChangeArrowheads="1"/>
          </p:cNvSpPr>
          <p:nvPr/>
        </p:nvSpPr>
        <p:spPr bwMode="auto">
          <a:xfrm>
            <a:off x="3962400" y="4038600"/>
            <a:ext cx="29940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Times New Roman" pitchFamily="18" charset="0"/>
              </a:rPr>
              <a:t>Tüketicileri hemen satın almaya yöneltme</a:t>
            </a:r>
            <a:endParaRPr lang="tr-TR" altLang="tr-TR"/>
          </a:p>
        </p:txBody>
      </p:sp>
      <p:sp>
        <p:nvSpPr>
          <p:cNvPr id="23679" name="Rectangle 145"/>
          <p:cNvSpPr>
            <a:spLocks noChangeArrowheads="1"/>
          </p:cNvSpPr>
          <p:nvPr/>
        </p:nvSpPr>
        <p:spPr bwMode="auto">
          <a:xfrm>
            <a:off x="7747000" y="4227513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Times New Roman" pitchFamily="18" charset="0"/>
              </a:rPr>
              <a:t> </a:t>
            </a:r>
            <a:endParaRPr lang="tr-TR" altLang="tr-TR"/>
          </a:p>
        </p:txBody>
      </p:sp>
      <p:sp>
        <p:nvSpPr>
          <p:cNvPr id="23680" name="Rectangle 146"/>
          <p:cNvSpPr>
            <a:spLocks noChangeArrowheads="1"/>
          </p:cNvSpPr>
          <p:nvPr/>
        </p:nvSpPr>
        <p:spPr bwMode="auto">
          <a:xfrm>
            <a:off x="3227388" y="4432300"/>
            <a:ext cx="5629275" cy="222250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681" name="Rectangle 147"/>
          <p:cNvSpPr>
            <a:spLocks noChangeArrowheads="1"/>
          </p:cNvSpPr>
          <p:nvPr/>
        </p:nvSpPr>
        <p:spPr bwMode="auto">
          <a:xfrm>
            <a:off x="3706813" y="4267200"/>
            <a:ext cx="133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Symbol" pitchFamily="18" charset="2"/>
              </a:rPr>
              <a:t>¨</a:t>
            </a:r>
            <a:endParaRPr lang="tr-TR" altLang="tr-TR"/>
          </a:p>
        </p:txBody>
      </p:sp>
      <p:sp>
        <p:nvSpPr>
          <p:cNvPr id="23682" name="Rectangle 148"/>
          <p:cNvSpPr>
            <a:spLocks noChangeArrowheads="1"/>
          </p:cNvSpPr>
          <p:nvPr/>
        </p:nvSpPr>
        <p:spPr bwMode="auto">
          <a:xfrm>
            <a:off x="3856038" y="4427538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Symbol" pitchFamily="18" charset="2"/>
              </a:rPr>
              <a:t> </a:t>
            </a:r>
            <a:endParaRPr lang="tr-TR" altLang="tr-TR"/>
          </a:p>
        </p:txBody>
      </p:sp>
      <p:sp>
        <p:nvSpPr>
          <p:cNvPr id="23683" name="Rectangle 149"/>
          <p:cNvSpPr>
            <a:spLocks noChangeArrowheads="1"/>
          </p:cNvSpPr>
          <p:nvPr/>
        </p:nvSpPr>
        <p:spPr bwMode="auto">
          <a:xfrm>
            <a:off x="3962400" y="4267200"/>
            <a:ext cx="2940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Times New Roman" pitchFamily="18" charset="0"/>
              </a:rPr>
              <a:t>Ürünü denemesi için tüketiciyi ikna etme</a:t>
            </a:r>
            <a:endParaRPr lang="tr-TR" altLang="tr-TR"/>
          </a:p>
        </p:txBody>
      </p:sp>
      <p:sp>
        <p:nvSpPr>
          <p:cNvPr id="23684" name="Rectangle 150"/>
          <p:cNvSpPr>
            <a:spLocks noChangeArrowheads="1"/>
          </p:cNvSpPr>
          <p:nvPr/>
        </p:nvSpPr>
        <p:spPr bwMode="auto">
          <a:xfrm>
            <a:off x="7704138" y="4446588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Times New Roman" pitchFamily="18" charset="0"/>
              </a:rPr>
              <a:t> </a:t>
            </a:r>
            <a:endParaRPr lang="tr-TR" altLang="tr-TR"/>
          </a:p>
        </p:txBody>
      </p:sp>
      <p:sp>
        <p:nvSpPr>
          <p:cNvPr id="23685" name="Rectangle 151"/>
          <p:cNvSpPr>
            <a:spLocks noChangeArrowheads="1"/>
          </p:cNvSpPr>
          <p:nvPr/>
        </p:nvSpPr>
        <p:spPr bwMode="auto">
          <a:xfrm>
            <a:off x="3227388" y="4654550"/>
            <a:ext cx="5629275" cy="21748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686" name="Rectangle 152"/>
          <p:cNvSpPr>
            <a:spLocks noChangeArrowheads="1"/>
          </p:cNvSpPr>
          <p:nvPr/>
        </p:nvSpPr>
        <p:spPr bwMode="auto">
          <a:xfrm>
            <a:off x="3706813" y="4495800"/>
            <a:ext cx="133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Symbol" pitchFamily="18" charset="2"/>
              </a:rPr>
              <a:t>¨</a:t>
            </a:r>
            <a:endParaRPr lang="tr-TR" altLang="tr-TR"/>
          </a:p>
        </p:txBody>
      </p:sp>
      <p:sp>
        <p:nvSpPr>
          <p:cNvPr id="23687" name="Rectangle 153"/>
          <p:cNvSpPr>
            <a:spLocks noChangeArrowheads="1"/>
          </p:cNvSpPr>
          <p:nvPr/>
        </p:nvSpPr>
        <p:spPr bwMode="auto">
          <a:xfrm>
            <a:off x="3856038" y="4648200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Symbol" pitchFamily="18" charset="2"/>
              </a:rPr>
              <a:t> </a:t>
            </a:r>
            <a:endParaRPr lang="tr-TR" altLang="tr-TR"/>
          </a:p>
        </p:txBody>
      </p:sp>
      <p:sp>
        <p:nvSpPr>
          <p:cNvPr id="23688" name="Rectangle 154"/>
          <p:cNvSpPr>
            <a:spLocks noChangeArrowheads="1"/>
          </p:cNvSpPr>
          <p:nvPr/>
        </p:nvSpPr>
        <p:spPr bwMode="auto">
          <a:xfrm>
            <a:off x="3962400" y="4495800"/>
            <a:ext cx="45005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Times New Roman" pitchFamily="18" charset="0"/>
              </a:rPr>
              <a:t>Satış tekliflerine tüketicilerin olumlu cevap vermesini sağlama </a:t>
            </a:r>
            <a:endParaRPr lang="tr-TR" altLang="tr-TR"/>
          </a:p>
        </p:txBody>
      </p:sp>
      <p:sp>
        <p:nvSpPr>
          <p:cNvPr id="23689" name="Rectangle 155"/>
          <p:cNvSpPr>
            <a:spLocks noChangeArrowheads="1"/>
          </p:cNvSpPr>
          <p:nvPr/>
        </p:nvSpPr>
        <p:spPr bwMode="auto">
          <a:xfrm>
            <a:off x="3227388" y="4872038"/>
            <a:ext cx="5629275" cy="207962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690" name="Rectangle 157"/>
          <p:cNvSpPr>
            <a:spLocks noChangeArrowheads="1"/>
          </p:cNvSpPr>
          <p:nvPr/>
        </p:nvSpPr>
        <p:spPr bwMode="auto">
          <a:xfrm>
            <a:off x="4852988" y="4872038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Times New Roman" pitchFamily="18" charset="0"/>
              </a:rPr>
              <a:t> </a:t>
            </a:r>
            <a:endParaRPr lang="tr-TR" altLang="tr-TR"/>
          </a:p>
        </p:txBody>
      </p:sp>
      <p:sp>
        <p:nvSpPr>
          <p:cNvPr id="23691" name="Rectangle 158"/>
          <p:cNvSpPr>
            <a:spLocks noChangeArrowheads="1"/>
          </p:cNvSpPr>
          <p:nvPr/>
        </p:nvSpPr>
        <p:spPr bwMode="auto">
          <a:xfrm>
            <a:off x="3138488" y="3348038"/>
            <a:ext cx="88900" cy="1731962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692" name="Rectangle 160"/>
          <p:cNvSpPr>
            <a:spLocks noChangeArrowheads="1"/>
          </p:cNvSpPr>
          <p:nvPr/>
        </p:nvSpPr>
        <p:spPr bwMode="auto">
          <a:xfrm>
            <a:off x="407988" y="3338513"/>
            <a:ext cx="14287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693" name="Line 161"/>
          <p:cNvSpPr>
            <a:spLocks noChangeShapeType="1"/>
          </p:cNvSpPr>
          <p:nvPr/>
        </p:nvSpPr>
        <p:spPr bwMode="auto">
          <a:xfrm>
            <a:off x="407988" y="3338513"/>
            <a:ext cx="142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694" name="Line 162"/>
          <p:cNvSpPr>
            <a:spLocks noChangeShapeType="1"/>
          </p:cNvSpPr>
          <p:nvPr/>
        </p:nvSpPr>
        <p:spPr bwMode="auto">
          <a:xfrm>
            <a:off x="407988" y="3338513"/>
            <a:ext cx="158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695" name="Rectangle 163"/>
          <p:cNvSpPr>
            <a:spLocks noChangeArrowheads="1"/>
          </p:cNvSpPr>
          <p:nvPr/>
        </p:nvSpPr>
        <p:spPr bwMode="auto">
          <a:xfrm>
            <a:off x="422275" y="3338513"/>
            <a:ext cx="2703513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696" name="Line 164"/>
          <p:cNvSpPr>
            <a:spLocks noChangeShapeType="1"/>
          </p:cNvSpPr>
          <p:nvPr/>
        </p:nvSpPr>
        <p:spPr bwMode="auto">
          <a:xfrm>
            <a:off x="422275" y="3338513"/>
            <a:ext cx="27035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697" name="Rectangle 165"/>
          <p:cNvSpPr>
            <a:spLocks noChangeArrowheads="1"/>
          </p:cNvSpPr>
          <p:nvPr/>
        </p:nvSpPr>
        <p:spPr bwMode="auto">
          <a:xfrm>
            <a:off x="3125788" y="3338513"/>
            <a:ext cx="12700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698" name="Line 166"/>
          <p:cNvSpPr>
            <a:spLocks noChangeShapeType="1"/>
          </p:cNvSpPr>
          <p:nvPr/>
        </p:nvSpPr>
        <p:spPr bwMode="auto">
          <a:xfrm>
            <a:off x="3125788" y="3338513"/>
            <a:ext cx="127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699" name="Line 167"/>
          <p:cNvSpPr>
            <a:spLocks noChangeShapeType="1"/>
          </p:cNvSpPr>
          <p:nvPr/>
        </p:nvSpPr>
        <p:spPr bwMode="auto">
          <a:xfrm>
            <a:off x="3125788" y="3338513"/>
            <a:ext cx="158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700" name="Rectangle 168"/>
          <p:cNvSpPr>
            <a:spLocks noChangeArrowheads="1"/>
          </p:cNvSpPr>
          <p:nvPr/>
        </p:nvSpPr>
        <p:spPr bwMode="auto">
          <a:xfrm>
            <a:off x="3138488" y="3338513"/>
            <a:ext cx="5807075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701" name="Line 169"/>
          <p:cNvSpPr>
            <a:spLocks noChangeShapeType="1"/>
          </p:cNvSpPr>
          <p:nvPr/>
        </p:nvSpPr>
        <p:spPr bwMode="auto">
          <a:xfrm>
            <a:off x="3138488" y="3338513"/>
            <a:ext cx="58070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702" name="Rectangle 170"/>
          <p:cNvSpPr>
            <a:spLocks noChangeArrowheads="1"/>
          </p:cNvSpPr>
          <p:nvPr/>
        </p:nvSpPr>
        <p:spPr bwMode="auto">
          <a:xfrm>
            <a:off x="8945563" y="3338513"/>
            <a:ext cx="12700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703" name="Line 171"/>
          <p:cNvSpPr>
            <a:spLocks noChangeShapeType="1"/>
          </p:cNvSpPr>
          <p:nvPr/>
        </p:nvSpPr>
        <p:spPr bwMode="auto">
          <a:xfrm>
            <a:off x="8945563" y="3338513"/>
            <a:ext cx="127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704" name="Line 172"/>
          <p:cNvSpPr>
            <a:spLocks noChangeShapeType="1"/>
          </p:cNvSpPr>
          <p:nvPr/>
        </p:nvSpPr>
        <p:spPr bwMode="auto">
          <a:xfrm>
            <a:off x="8945563" y="3338513"/>
            <a:ext cx="158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705" name="Rectangle 173"/>
          <p:cNvSpPr>
            <a:spLocks noChangeArrowheads="1"/>
          </p:cNvSpPr>
          <p:nvPr/>
        </p:nvSpPr>
        <p:spPr bwMode="auto">
          <a:xfrm>
            <a:off x="407988" y="3348038"/>
            <a:ext cx="14287" cy="17319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706" name="Line 174"/>
          <p:cNvSpPr>
            <a:spLocks noChangeShapeType="1"/>
          </p:cNvSpPr>
          <p:nvPr/>
        </p:nvSpPr>
        <p:spPr bwMode="auto">
          <a:xfrm>
            <a:off x="407988" y="3348038"/>
            <a:ext cx="1587" cy="17319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707" name="Rectangle 175"/>
          <p:cNvSpPr>
            <a:spLocks noChangeArrowheads="1"/>
          </p:cNvSpPr>
          <p:nvPr/>
        </p:nvSpPr>
        <p:spPr bwMode="auto">
          <a:xfrm>
            <a:off x="3125788" y="3348038"/>
            <a:ext cx="12700" cy="17319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708" name="Line 176"/>
          <p:cNvSpPr>
            <a:spLocks noChangeShapeType="1"/>
          </p:cNvSpPr>
          <p:nvPr/>
        </p:nvSpPr>
        <p:spPr bwMode="auto">
          <a:xfrm>
            <a:off x="3125788" y="3348038"/>
            <a:ext cx="1587" cy="17319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709" name="Rectangle 177"/>
          <p:cNvSpPr>
            <a:spLocks noChangeArrowheads="1"/>
          </p:cNvSpPr>
          <p:nvPr/>
        </p:nvSpPr>
        <p:spPr bwMode="auto">
          <a:xfrm>
            <a:off x="8945563" y="3348038"/>
            <a:ext cx="12700" cy="17319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710" name="Line 178"/>
          <p:cNvSpPr>
            <a:spLocks noChangeShapeType="1"/>
          </p:cNvSpPr>
          <p:nvPr/>
        </p:nvSpPr>
        <p:spPr bwMode="auto">
          <a:xfrm>
            <a:off x="8945563" y="3348038"/>
            <a:ext cx="1587" cy="17319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711" name="Rectangle 179"/>
          <p:cNvSpPr>
            <a:spLocks noChangeArrowheads="1"/>
          </p:cNvSpPr>
          <p:nvPr/>
        </p:nvSpPr>
        <p:spPr bwMode="auto">
          <a:xfrm>
            <a:off x="514350" y="5091113"/>
            <a:ext cx="2525713" cy="33972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488628" name="Rectangle 180"/>
          <p:cNvSpPr>
            <a:spLocks noChangeArrowheads="1"/>
          </p:cNvSpPr>
          <p:nvPr/>
        </p:nvSpPr>
        <p:spPr bwMode="auto">
          <a:xfrm>
            <a:off x="514350" y="5132687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tr-TR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Hatırlatmak</a:t>
            </a:r>
            <a:endParaRPr lang="tr-TR" sz="20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713" name="Rectangle 181"/>
          <p:cNvSpPr>
            <a:spLocks noChangeArrowheads="1"/>
          </p:cNvSpPr>
          <p:nvPr/>
        </p:nvSpPr>
        <p:spPr bwMode="auto">
          <a:xfrm>
            <a:off x="1651000" y="5226050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 i="1">
                <a:solidFill>
                  <a:srgbClr val="010000"/>
                </a:solidFill>
                <a:latin typeface="Times New Roman" pitchFamily="18" charset="0"/>
              </a:rPr>
              <a:t> </a:t>
            </a:r>
            <a:endParaRPr lang="tr-TR" altLang="tr-TR"/>
          </a:p>
        </p:txBody>
      </p:sp>
      <p:sp>
        <p:nvSpPr>
          <p:cNvPr id="23714" name="Rectangle 182"/>
          <p:cNvSpPr>
            <a:spLocks noChangeArrowheads="1"/>
          </p:cNvSpPr>
          <p:nvPr/>
        </p:nvSpPr>
        <p:spPr bwMode="auto">
          <a:xfrm>
            <a:off x="422275" y="5091113"/>
            <a:ext cx="92075" cy="33972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715" name="Rectangle 183"/>
          <p:cNvSpPr>
            <a:spLocks noChangeArrowheads="1"/>
          </p:cNvSpPr>
          <p:nvPr/>
        </p:nvSpPr>
        <p:spPr bwMode="auto">
          <a:xfrm>
            <a:off x="3040063" y="5091113"/>
            <a:ext cx="85725" cy="339725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716" name="Rectangle 184"/>
          <p:cNvSpPr>
            <a:spLocks noChangeArrowheads="1"/>
          </p:cNvSpPr>
          <p:nvPr/>
        </p:nvSpPr>
        <p:spPr bwMode="auto">
          <a:xfrm>
            <a:off x="422275" y="5430838"/>
            <a:ext cx="2703513" cy="1160462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717" name="Rectangle 186"/>
          <p:cNvSpPr>
            <a:spLocks noChangeArrowheads="1"/>
          </p:cNvSpPr>
          <p:nvPr/>
        </p:nvSpPr>
        <p:spPr bwMode="auto">
          <a:xfrm>
            <a:off x="3706813" y="5086350"/>
            <a:ext cx="133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Symbol" pitchFamily="18" charset="2"/>
              </a:rPr>
              <a:t>¨</a:t>
            </a:r>
            <a:endParaRPr lang="tr-TR" altLang="tr-TR"/>
          </a:p>
        </p:txBody>
      </p:sp>
      <p:sp>
        <p:nvSpPr>
          <p:cNvPr id="23718" name="Rectangle 187"/>
          <p:cNvSpPr>
            <a:spLocks noChangeArrowheads="1"/>
          </p:cNvSpPr>
          <p:nvPr/>
        </p:nvSpPr>
        <p:spPr bwMode="auto">
          <a:xfrm>
            <a:off x="3856038" y="5086350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Symbol" pitchFamily="18" charset="2"/>
              </a:rPr>
              <a:t> </a:t>
            </a:r>
            <a:endParaRPr lang="tr-TR" altLang="tr-TR"/>
          </a:p>
        </p:txBody>
      </p:sp>
      <p:sp>
        <p:nvSpPr>
          <p:cNvPr id="23719" name="Rectangle 188"/>
          <p:cNvSpPr>
            <a:spLocks noChangeArrowheads="1"/>
          </p:cNvSpPr>
          <p:nvPr/>
        </p:nvSpPr>
        <p:spPr bwMode="auto">
          <a:xfrm>
            <a:off x="3962400" y="5105400"/>
            <a:ext cx="36607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Times New Roman" pitchFamily="18" charset="0"/>
              </a:rPr>
              <a:t>Ürünün yakın zamanda gerekli olacağını hatırlatma</a:t>
            </a:r>
            <a:endParaRPr lang="tr-TR" altLang="tr-TR"/>
          </a:p>
        </p:txBody>
      </p:sp>
      <p:sp>
        <p:nvSpPr>
          <p:cNvPr id="23720" name="Rectangle 189"/>
          <p:cNvSpPr>
            <a:spLocks noChangeArrowheads="1"/>
          </p:cNvSpPr>
          <p:nvPr/>
        </p:nvSpPr>
        <p:spPr bwMode="auto">
          <a:xfrm>
            <a:off x="8593138" y="5105400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Times New Roman" pitchFamily="18" charset="0"/>
              </a:rPr>
              <a:t> </a:t>
            </a:r>
            <a:endParaRPr lang="tr-TR" altLang="tr-TR"/>
          </a:p>
        </p:txBody>
      </p:sp>
      <p:sp>
        <p:nvSpPr>
          <p:cNvPr id="23721" name="Rectangle 191"/>
          <p:cNvSpPr>
            <a:spLocks noChangeArrowheads="1"/>
          </p:cNvSpPr>
          <p:nvPr/>
        </p:nvSpPr>
        <p:spPr bwMode="auto">
          <a:xfrm>
            <a:off x="3706813" y="5303838"/>
            <a:ext cx="133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Symbol" pitchFamily="18" charset="2"/>
              </a:rPr>
              <a:t>¨</a:t>
            </a:r>
            <a:endParaRPr lang="tr-TR" altLang="tr-TR"/>
          </a:p>
        </p:txBody>
      </p:sp>
      <p:sp>
        <p:nvSpPr>
          <p:cNvPr id="23722" name="Rectangle 192"/>
          <p:cNvSpPr>
            <a:spLocks noChangeArrowheads="1"/>
          </p:cNvSpPr>
          <p:nvPr/>
        </p:nvSpPr>
        <p:spPr bwMode="auto">
          <a:xfrm>
            <a:off x="3856038" y="5303838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Symbol" pitchFamily="18" charset="2"/>
              </a:rPr>
              <a:t> </a:t>
            </a:r>
            <a:endParaRPr lang="tr-TR" altLang="tr-TR"/>
          </a:p>
        </p:txBody>
      </p:sp>
      <p:sp>
        <p:nvSpPr>
          <p:cNvPr id="23723" name="Rectangle 193"/>
          <p:cNvSpPr>
            <a:spLocks noChangeArrowheads="1"/>
          </p:cNvSpPr>
          <p:nvPr/>
        </p:nvSpPr>
        <p:spPr bwMode="auto">
          <a:xfrm>
            <a:off x="3941763" y="5322888"/>
            <a:ext cx="40592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Times New Roman" pitchFamily="18" charset="0"/>
              </a:rPr>
              <a:t>Tüketicilere ürünün nerelerden alınabileceğini hatırlatma</a:t>
            </a:r>
            <a:endParaRPr lang="tr-TR" altLang="tr-TR"/>
          </a:p>
        </p:txBody>
      </p:sp>
      <p:sp>
        <p:nvSpPr>
          <p:cNvPr id="23724" name="Rectangle 199"/>
          <p:cNvSpPr>
            <a:spLocks noChangeArrowheads="1"/>
          </p:cNvSpPr>
          <p:nvPr/>
        </p:nvSpPr>
        <p:spPr bwMode="auto">
          <a:xfrm>
            <a:off x="5029200" y="5530850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Times New Roman" pitchFamily="18" charset="0"/>
              </a:rPr>
              <a:t> </a:t>
            </a:r>
            <a:endParaRPr lang="tr-TR" altLang="tr-TR"/>
          </a:p>
        </p:txBody>
      </p:sp>
      <p:sp>
        <p:nvSpPr>
          <p:cNvPr id="23725" name="Rectangle 201"/>
          <p:cNvSpPr>
            <a:spLocks noChangeArrowheads="1"/>
          </p:cNvSpPr>
          <p:nvPr/>
        </p:nvSpPr>
        <p:spPr bwMode="auto">
          <a:xfrm>
            <a:off x="3706813" y="5562600"/>
            <a:ext cx="133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Symbol" pitchFamily="18" charset="2"/>
              </a:rPr>
              <a:t>¨</a:t>
            </a:r>
            <a:endParaRPr lang="tr-TR" altLang="tr-TR"/>
          </a:p>
        </p:txBody>
      </p:sp>
      <p:sp>
        <p:nvSpPr>
          <p:cNvPr id="23726" name="Rectangle 202"/>
          <p:cNvSpPr>
            <a:spLocks noChangeArrowheads="1"/>
          </p:cNvSpPr>
          <p:nvPr/>
        </p:nvSpPr>
        <p:spPr bwMode="auto">
          <a:xfrm>
            <a:off x="3856038" y="5730875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Symbol" pitchFamily="18" charset="2"/>
              </a:rPr>
              <a:t> </a:t>
            </a:r>
            <a:endParaRPr lang="tr-TR" altLang="tr-TR"/>
          </a:p>
        </p:txBody>
      </p:sp>
      <p:sp>
        <p:nvSpPr>
          <p:cNvPr id="23727" name="Rectangle 203"/>
          <p:cNvSpPr>
            <a:spLocks noChangeArrowheads="1"/>
          </p:cNvSpPr>
          <p:nvPr/>
        </p:nvSpPr>
        <p:spPr bwMode="auto">
          <a:xfrm>
            <a:off x="3925888" y="5562600"/>
            <a:ext cx="48371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Times New Roman" pitchFamily="18" charset="0"/>
              </a:rPr>
              <a:t>Ölü mevsimlerde tüketicinin zihninde ürünü canlı tutmaya çalışmak</a:t>
            </a:r>
            <a:endParaRPr lang="tr-TR" altLang="tr-TR"/>
          </a:p>
        </p:txBody>
      </p:sp>
      <p:sp>
        <p:nvSpPr>
          <p:cNvPr id="23728" name="Rectangle 208"/>
          <p:cNvSpPr>
            <a:spLocks noChangeArrowheads="1"/>
          </p:cNvSpPr>
          <p:nvPr/>
        </p:nvSpPr>
        <p:spPr bwMode="auto">
          <a:xfrm>
            <a:off x="5283200" y="5956300"/>
            <a:ext cx="150813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Times New Roman" pitchFamily="18" charset="0"/>
              </a:rPr>
              <a:t> </a:t>
            </a:r>
            <a:endParaRPr lang="tr-TR" altLang="tr-TR"/>
          </a:p>
        </p:txBody>
      </p:sp>
      <p:sp>
        <p:nvSpPr>
          <p:cNvPr id="23729" name="Rectangle 210"/>
          <p:cNvSpPr>
            <a:spLocks noChangeArrowheads="1"/>
          </p:cNvSpPr>
          <p:nvPr/>
        </p:nvSpPr>
        <p:spPr bwMode="auto">
          <a:xfrm>
            <a:off x="3706813" y="5791200"/>
            <a:ext cx="133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Symbol" pitchFamily="18" charset="2"/>
              </a:rPr>
              <a:t>¨</a:t>
            </a:r>
            <a:endParaRPr lang="tr-TR" altLang="tr-TR"/>
          </a:p>
        </p:txBody>
      </p:sp>
      <p:sp>
        <p:nvSpPr>
          <p:cNvPr id="23730" name="Rectangle 212"/>
          <p:cNvSpPr>
            <a:spLocks noChangeArrowheads="1"/>
          </p:cNvSpPr>
          <p:nvPr/>
        </p:nvSpPr>
        <p:spPr bwMode="auto">
          <a:xfrm>
            <a:off x="3948113" y="5791200"/>
            <a:ext cx="42148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 dirty="0">
                <a:solidFill>
                  <a:srgbClr val="010000"/>
                </a:solidFill>
                <a:latin typeface="Times New Roman" pitchFamily="18" charset="0"/>
              </a:rPr>
              <a:t>Ürün ya da markanın farkında olunmasının en üst düzeyde </a:t>
            </a:r>
          </a:p>
          <a:p>
            <a:r>
              <a:rPr lang="tr-TR" altLang="tr-TR" sz="1400" dirty="0">
                <a:solidFill>
                  <a:srgbClr val="010000"/>
                </a:solidFill>
                <a:latin typeface="Times New Roman" pitchFamily="18" charset="0"/>
              </a:rPr>
              <a:t>tutulmasını sağlama</a:t>
            </a:r>
            <a:endParaRPr lang="tr-TR" altLang="tr-TR" dirty="0"/>
          </a:p>
        </p:txBody>
      </p:sp>
      <p:sp>
        <p:nvSpPr>
          <p:cNvPr id="23731" name="Rectangle 216"/>
          <p:cNvSpPr>
            <a:spLocks noChangeArrowheads="1"/>
          </p:cNvSpPr>
          <p:nvPr/>
        </p:nvSpPr>
        <p:spPr bwMode="auto">
          <a:xfrm>
            <a:off x="6413500" y="6383338"/>
            <a:ext cx="15081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400">
                <a:solidFill>
                  <a:srgbClr val="010000"/>
                </a:solidFill>
                <a:latin typeface="Times New Roman" pitchFamily="18" charset="0"/>
              </a:rPr>
              <a:t> </a:t>
            </a:r>
            <a:endParaRPr lang="tr-TR" altLang="tr-TR"/>
          </a:p>
        </p:txBody>
      </p:sp>
      <p:sp>
        <p:nvSpPr>
          <p:cNvPr id="23732" name="Rectangle 217"/>
          <p:cNvSpPr>
            <a:spLocks noChangeArrowheads="1"/>
          </p:cNvSpPr>
          <p:nvPr/>
        </p:nvSpPr>
        <p:spPr bwMode="auto">
          <a:xfrm>
            <a:off x="3138488" y="5091113"/>
            <a:ext cx="88900" cy="1500187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733" name="Rectangle 219"/>
          <p:cNvSpPr>
            <a:spLocks noChangeArrowheads="1"/>
          </p:cNvSpPr>
          <p:nvPr/>
        </p:nvSpPr>
        <p:spPr bwMode="auto">
          <a:xfrm>
            <a:off x="407988" y="5080000"/>
            <a:ext cx="14287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734" name="Line 220"/>
          <p:cNvSpPr>
            <a:spLocks noChangeShapeType="1"/>
          </p:cNvSpPr>
          <p:nvPr/>
        </p:nvSpPr>
        <p:spPr bwMode="auto">
          <a:xfrm>
            <a:off x="407988" y="5080000"/>
            <a:ext cx="142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735" name="Line 221"/>
          <p:cNvSpPr>
            <a:spLocks noChangeShapeType="1"/>
          </p:cNvSpPr>
          <p:nvPr/>
        </p:nvSpPr>
        <p:spPr bwMode="auto">
          <a:xfrm>
            <a:off x="407988" y="5080000"/>
            <a:ext cx="1587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736" name="Rectangle 222"/>
          <p:cNvSpPr>
            <a:spLocks noChangeArrowheads="1"/>
          </p:cNvSpPr>
          <p:nvPr/>
        </p:nvSpPr>
        <p:spPr bwMode="auto">
          <a:xfrm>
            <a:off x="422275" y="5080000"/>
            <a:ext cx="2703513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737" name="Line 223"/>
          <p:cNvSpPr>
            <a:spLocks noChangeShapeType="1"/>
          </p:cNvSpPr>
          <p:nvPr/>
        </p:nvSpPr>
        <p:spPr bwMode="auto">
          <a:xfrm>
            <a:off x="422275" y="5080000"/>
            <a:ext cx="27035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738" name="Rectangle 224"/>
          <p:cNvSpPr>
            <a:spLocks noChangeArrowheads="1"/>
          </p:cNvSpPr>
          <p:nvPr/>
        </p:nvSpPr>
        <p:spPr bwMode="auto">
          <a:xfrm>
            <a:off x="3125788" y="5080000"/>
            <a:ext cx="12700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739" name="Line 225"/>
          <p:cNvSpPr>
            <a:spLocks noChangeShapeType="1"/>
          </p:cNvSpPr>
          <p:nvPr/>
        </p:nvSpPr>
        <p:spPr bwMode="auto">
          <a:xfrm>
            <a:off x="3125788" y="5080000"/>
            <a:ext cx="127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740" name="Line 226"/>
          <p:cNvSpPr>
            <a:spLocks noChangeShapeType="1"/>
          </p:cNvSpPr>
          <p:nvPr/>
        </p:nvSpPr>
        <p:spPr bwMode="auto">
          <a:xfrm>
            <a:off x="3125788" y="5080000"/>
            <a:ext cx="1587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741" name="Rectangle 227"/>
          <p:cNvSpPr>
            <a:spLocks noChangeArrowheads="1"/>
          </p:cNvSpPr>
          <p:nvPr/>
        </p:nvSpPr>
        <p:spPr bwMode="auto">
          <a:xfrm>
            <a:off x="3138488" y="5080000"/>
            <a:ext cx="5807075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742" name="Line 228"/>
          <p:cNvSpPr>
            <a:spLocks noChangeShapeType="1"/>
          </p:cNvSpPr>
          <p:nvPr/>
        </p:nvSpPr>
        <p:spPr bwMode="auto">
          <a:xfrm>
            <a:off x="3138488" y="5080000"/>
            <a:ext cx="58070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743" name="Rectangle 229"/>
          <p:cNvSpPr>
            <a:spLocks noChangeArrowheads="1"/>
          </p:cNvSpPr>
          <p:nvPr/>
        </p:nvSpPr>
        <p:spPr bwMode="auto">
          <a:xfrm>
            <a:off x="8945563" y="5080000"/>
            <a:ext cx="12700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744" name="Line 230"/>
          <p:cNvSpPr>
            <a:spLocks noChangeShapeType="1"/>
          </p:cNvSpPr>
          <p:nvPr/>
        </p:nvSpPr>
        <p:spPr bwMode="auto">
          <a:xfrm>
            <a:off x="8945563" y="5080000"/>
            <a:ext cx="127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745" name="Line 231"/>
          <p:cNvSpPr>
            <a:spLocks noChangeShapeType="1"/>
          </p:cNvSpPr>
          <p:nvPr/>
        </p:nvSpPr>
        <p:spPr bwMode="auto">
          <a:xfrm>
            <a:off x="8945563" y="5080000"/>
            <a:ext cx="1587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746" name="Rectangle 232"/>
          <p:cNvSpPr>
            <a:spLocks noChangeArrowheads="1"/>
          </p:cNvSpPr>
          <p:nvPr/>
        </p:nvSpPr>
        <p:spPr bwMode="auto">
          <a:xfrm>
            <a:off x="407988" y="5091113"/>
            <a:ext cx="14287" cy="15001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747" name="Line 233"/>
          <p:cNvSpPr>
            <a:spLocks noChangeShapeType="1"/>
          </p:cNvSpPr>
          <p:nvPr/>
        </p:nvSpPr>
        <p:spPr bwMode="auto">
          <a:xfrm>
            <a:off x="407988" y="5091113"/>
            <a:ext cx="1587" cy="15001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748" name="Rectangle 234"/>
          <p:cNvSpPr>
            <a:spLocks noChangeArrowheads="1"/>
          </p:cNvSpPr>
          <p:nvPr/>
        </p:nvSpPr>
        <p:spPr bwMode="auto">
          <a:xfrm>
            <a:off x="407988" y="6591300"/>
            <a:ext cx="14287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749" name="Line 235"/>
          <p:cNvSpPr>
            <a:spLocks noChangeShapeType="1"/>
          </p:cNvSpPr>
          <p:nvPr/>
        </p:nvSpPr>
        <p:spPr bwMode="auto">
          <a:xfrm>
            <a:off x="407988" y="6591300"/>
            <a:ext cx="142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750" name="Line 236"/>
          <p:cNvSpPr>
            <a:spLocks noChangeShapeType="1"/>
          </p:cNvSpPr>
          <p:nvPr/>
        </p:nvSpPr>
        <p:spPr bwMode="auto">
          <a:xfrm>
            <a:off x="407988" y="6591300"/>
            <a:ext cx="1587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751" name="Rectangle 237"/>
          <p:cNvSpPr>
            <a:spLocks noChangeArrowheads="1"/>
          </p:cNvSpPr>
          <p:nvPr/>
        </p:nvSpPr>
        <p:spPr bwMode="auto">
          <a:xfrm>
            <a:off x="407988" y="6591300"/>
            <a:ext cx="14287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752" name="Line 238"/>
          <p:cNvSpPr>
            <a:spLocks noChangeShapeType="1"/>
          </p:cNvSpPr>
          <p:nvPr/>
        </p:nvSpPr>
        <p:spPr bwMode="auto">
          <a:xfrm>
            <a:off x="407988" y="6591300"/>
            <a:ext cx="142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753" name="Line 239"/>
          <p:cNvSpPr>
            <a:spLocks noChangeShapeType="1"/>
          </p:cNvSpPr>
          <p:nvPr/>
        </p:nvSpPr>
        <p:spPr bwMode="auto">
          <a:xfrm>
            <a:off x="407988" y="6591300"/>
            <a:ext cx="1587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754" name="Rectangle 240"/>
          <p:cNvSpPr>
            <a:spLocks noChangeArrowheads="1"/>
          </p:cNvSpPr>
          <p:nvPr/>
        </p:nvSpPr>
        <p:spPr bwMode="auto">
          <a:xfrm>
            <a:off x="422275" y="6591300"/>
            <a:ext cx="2703513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755" name="Line 241"/>
          <p:cNvSpPr>
            <a:spLocks noChangeShapeType="1"/>
          </p:cNvSpPr>
          <p:nvPr/>
        </p:nvSpPr>
        <p:spPr bwMode="auto">
          <a:xfrm>
            <a:off x="422275" y="6591300"/>
            <a:ext cx="27035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756" name="Rectangle 242"/>
          <p:cNvSpPr>
            <a:spLocks noChangeArrowheads="1"/>
          </p:cNvSpPr>
          <p:nvPr/>
        </p:nvSpPr>
        <p:spPr bwMode="auto">
          <a:xfrm>
            <a:off x="3125788" y="5091113"/>
            <a:ext cx="12700" cy="15001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757" name="Line 243"/>
          <p:cNvSpPr>
            <a:spLocks noChangeShapeType="1"/>
          </p:cNvSpPr>
          <p:nvPr/>
        </p:nvSpPr>
        <p:spPr bwMode="auto">
          <a:xfrm>
            <a:off x="3125788" y="5091113"/>
            <a:ext cx="1587" cy="15001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758" name="Rectangle 244"/>
          <p:cNvSpPr>
            <a:spLocks noChangeArrowheads="1"/>
          </p:cNvSpPr>
          <p:nvPr/>
        </p:nvSpPr>
        <p:spPr bwMode="auto">
          <a:xfrm>
            <a:off x="3125788" y="6591300"/>
            <a:ext cx="12700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759" name="Line 245"/>
          <p:cNvSpPr>
            <a:spLocks noChangeShapeType="1"/>
          </p:cNvSpPr>
          <p:nvPr/>
        </p:nvSpPr>
        <p:spPr bwMode="auto">
          <a:xfrm>
            <a:off x="3125788" y="6591300"/>
            <a:ext cx="127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760" name="Line 246"/>
          <p:cNvSpPr>
            <a:spLocks noChangeShapeType="1"/>
          </p:cNvSpPr>
          <p:nvPr/>
        </p:nvSpPr>
        <p:spPr bwMode="auto">
          <a:xfrm>
            <a:off x="3125788" y="6591300"/>
            <a:ext cx="1587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761" name="Rectangle 247"/>
          <p:cNvSpPr>
            <a:spLocks noChangeArrowheads="1"/>
          </p:cNvSpPr>
          <p:nvPr/>
        </p:nvSpPr>
        <p:spPr bwMode="auto">
          <a:xfrm>
            <a:off x="3138488" y="6591300"/>
            <a:ext cx="5807075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762" name="Line 248"/>
          <p:cNvSpPr>
            <a:spLocks noChangeShapeType="1"/>
          </p:cNvSpPr>
          <p:nvPr/>
        </p:nvSpPr>
        <p:spPr bwMode="auto">
          <a:xfrm>
            <a:off x="3138488" y="6591300"/>
            <a:ext cx="58070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763" name="Rectangle 249"/>
          <p:cNvSpPr>
            <a:spLocks noChangeArrowheads="1"/>
          </p:cNvSpPr>
          <p:nvPr/>
        </p:nvSpPr>
        <p:spPr bwMode="auto">
          <a:xfrm>
            <a:off x="8945563" y="5091113"/>
            <a:ext cx="12700" cy="15001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764" name="Line 250"/>
          <p:cNvSpPr>
            <a:spLocks noChangeShapeType="1"/>
          </p:cNvSpPr>
          <p:nvPr/>
        </p:nvSpPr>
        <p:spPr bwMode="auto">
          <a:xfrm>
            <a:off x="8945563" y="5091113"/>
            <a:ext cx="1587" cy="15001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765" name="Rectangle 251"/>
          <p:cNvSpPr>
            <a:spLocks noChangeArrowheads="1"/>
          </p:cNvSpPr>
          <p:nvPr/>
        </p:nvSpPr>
        <p:spPr bwMode="auto">
          <a:xfrm>
            <a:off x="8945563" y="6591300"/>
            <a:ext cx="12700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766" name="Line 252"/>
          <p:cNvSpPr>
            <a:spLocks noChangeShapeType="1"/>
          </p:cNvSpPr>
          <p:nvPr/>
        </p:nvSpPr>
        <p:spPr bwMode="auto">
          <a:xfrm>
            <a:off x="8945563" y="6591300"/>
            <a:ext cx="127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767" name="Line 253"/>
          <p:cNvSpPr>
            <a:spLocks noChangeShapeType="1"/>
          </p:cNvSpPr>
          <p:nvPr/>
        </p:nvSpPr>
        <p:spPr bwMode="auto">
          <a:xfrm>
            <a:off x="8945563" y="6591300"/>
            <a:ext cx="1587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768" name="Rectangle 254"/>
          <p:cNvSpPr>
            <a:spLocks noChangeArrowheads="1"/>
          </p:cNvSpPr>
          <p:nvPr/>
        </p:nvSpPr>
        <p:spPr bwMode="auto">
          <a:xfrm>
            <a:off x="8945563" y="6591300"/>
            <a:ext cx="12700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3769" name="Line 255"/>
          <p:cNvSpPr>
            <a:spLocks noChangeShapeType="1"/>
          </p:cNvSpPr>
          <p:nvPr/>
        </p:nvSpPr>
        <p:spPr bwMode="auto">
          <a:xfrm>
            <a:off x="8945563" y="6591300"/>
            <a:ext cx="127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770" name="Line 256"/>
          <p:cNvSpPr>
            <a:spLocks noChangeShapeType="1"/>
          </p:cNvSpPr>
          <p:nvPr/>
        </p:nvSpPr>
        <p:spPr bwMode="auto">
          <a:xfrm>
            <a:off x="8945563" y="6591300"/>
            <a:ext cx="1587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771" name="Rectangle 257"/>
          <p:cNvSpPr>
            <a:spLocks noChangeArrowheads="1"/>
          </p:cNvSpPr>
          <p:nvPr/>
        </p:nvSpPr>
        <p:spPr bwMode="auto">
          <a:xfrm>
            <a:off x="-127000" y="6604000"/>
            <a:ext cx="1809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800">
                <a:solidFill>
                  <a:srgbClr val="010000"/>
                </a:solidFill>
                <a:latin typeface="Times New Roman" pitchFamily="18" charset="0"/>
              </a:rPr>
              <a:t> </a:t>
            </a: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70210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9" name="Rectangle 3"/>
          <p:cNvSpPr>
            <a:spLocks noChangeArrowheads="1"/>
          </p:cNvSpPr>
          <p:nvPr/>
        </p:nvSpPr>
        <p:spPr bwMode="auto">
          <a:xfrm>
            <a:off x="827584" y="406986"/>
            <a:ext cx="761366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tr-T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Değişik İletişim Amaçlarının </a:t>
            </a:r>
          </a:p>
          <a:p>
            <a:pPr>
              <a:defRPr/>
            </a:pPr>
            <a:r>
              <a:rPr lang="tr-T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Çeşitli İletişim Amaçları Açısından Etkinliklikleri</a:t>
            </a:r>
          </a:p>
        </p:txBody>
      </p:sp>
      <p:sp>
        <p:nvSpPr>
          <p:cNvPr id="24579" name="Rectangle 10"/>
          <p:cNvSpPr>
            <a:spLocks noChangeArrowheads="1"/>
          </p:cNvSpPr>
          <p:nvPr/>
        </p:nvSpPr>
        <p:spPr bwMode="auto">
          <a:xfrm>
            <a:off x="3027363" y="1712913"/>
            <a:ext cx="7937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580" name="Rectangle 15"/>
          <p:cNvSpPr>
            <a:spLocks noChangeArrowheads="1"/>
          </p:cNvSpPr>
          <p:nvPr/>
        </p:nvSpPr>
        <p:spPr bwMode="auto">
          <a:xfrm>
            <a:off x="3027363" y="1720850"/>
            <a:ext cx="7937" cy="3270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581" name="Rectangle 25"/>
          <p:cNvSpPr>
            <a:spLocks noChangeArrowheads="1"/>
          </p:cNvSpPr>
          <p:nvPr/>
        </p:nvSpPr>
        <p:spPr bwMode="auto">
          <a:xfrm>
            <a:off x="860425" y="2047875"/>
            <a:ext cx="7938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582" name="Rectangle 26"/>
          <p:cNvSpPr>
            <a:spLocks noChangeArrowheads="1"/>
          </p:cNvSpPr>
          <p:nvPr/>
        </p:nvSpPr>
        <p:spPr bwMode="auto">
          <a:xfrm>
            <a:off x="3027363" y="2047875"/>
            <a:ext cx="7937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584" name="Rectangle 28"/>
          <p:cNvSpPr>
            <a:spLocks noChangeArrowheads="1"/>
          </p:cNvSpPr>
          <p:nvPr/>
        </p:nvSpPr>
        <p:spPr bwMode="auto">
          <a:xfrm>
            <a:off x="3878263" y="2047875"/>
            <a:ext cx="11112" cy="11113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586" name="Rectangle 30"/>
          <p:cNvSpPr>
            <a:spLocks noChangeArrowheads="1"/>
          </p:cNvSpPr>
          <p:nvPr/>
        </p:nvSpPr>
        <p:spPr bwMode="auto">
          <a:xfrm>
            <a:off x="4532313" y="2047875"/>
            <a:ext cx="12700" cy="11113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588" name="Rectangle 32"/>
          <p:cNvSpPr>
            <a:spLocks noChangeArrowheads="1"/>
          </p:cNvSpPr>
          <p:nvPr/>
        </p:nvSpPr>
        <p:spPr bwMode="auto">
          <a:xfrm>
            <a:off x="5224463" y="2047875"/>
            <a:ext cx="11112" cy="11113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590" name="Rectangle 34"/>
          <p:cNvSpPr>
            <a:spLocks noChangeArrowheads="1"/>
          </p:cNvSpPr>
          <p:nvPr/>
        </p:nvSpPr>
        <p:spPr bwMode="auto">
          <a:xfrm>
            <a:off x="5913438" y="2047875"/>
            <a:ext cx="11112" cy="11113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592" name="Rectangle 36"/>
          <p:cNvSpPr>
            <a:spLocks noChangeArrowheads="1"/>
          </p:cNvSpPr>
          <p:nvPr/>
        </p:nvSpPr>
        <p:spPr bwMode="auto">
          <a:xfrm>
            <a:off x="6865938" y="2047875"/>
            <a:ext cx="12700" cy="11113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594" name="Rectangle 38"/>
          <p:cNvSpPr>
            <a:spLocks noChangeArrowheads="1"/>
          </p:cNvSpPr>
          <p:nvPr/>
        </p:nvSpPr>
        <p:spPr bwMode="auto">
          <a:xfrm>
            <a:off x="7678738" y="2047875"/>
            <a:ext cx="7937" cy="11113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595" name="Rectangle 40"/>
          <p:cNvSpPr>
            <a:spLocks noChangeArrowheads="1"/>
          </p:cNvSpPr>
          <p:nvPr/>
        </p:nvSpPr>
        <p:spPr bwMode="auto">
          <a:xfrm>
            <a:off x="3027363" y="2058988"/>
            <a:ext cx="7937" cy="3254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597" name="Rectangle 51"/>
          <p:cNvSpPr>
            <a:spLocks noChangeArrowheads="1"/>
          </p:cNvSpPr>
          <p:nvPr/>
        </p:nvSpPr>
        <p:spPr bwMode="auto">
          <a:xfrm>
            <a:off x="3027363" y="2384425"/>
            <a:ext cx="7937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598" name="Rectangle 53"/>
          <p:cNvSpPr>
            <a:spLocks noChangeArrowheads="1"/>
          </p:cNvSpPr>
          <p:nvPr/>
        </p:nvSpPr>
        <p:spPr bwMode="auto">
          <a:xfrm>
            <a:off x="3878263" y="2384425"/>
            <a:ext cx="7937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599" name="Rectangle 57"/>
          <p:cNvSpPr>
            <a:spLocks noChangeArrowheads="1"/>
          </p:cNvSpPr>
          <p:nvPr/>
        </p:nvSpPr>
        <p:spPr bwMode="auto">
          <a:xfrm>
            <a:off x="5224463" y="2384425"/>
            <a:ext cx="7937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601" name="Rectangle 65"/>
          <p:cNvSpPr>
            <a:spLocks noChangeArrowheads="1"/>
          </p:cNvSpPr>
          <p:nvPr/>
        </p:nvSpPr>
        <p:spPr bwMode="auto">
          <a:xfrm>
            <a:off x="3027363" y="2392363"/>
            <a:ext cx="7937" cy="3270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603" name="Rectangle 78"/>
          <p:cNvSpPr>
            <a:spLocks noChangeArrowheads="1"/>
          </p:cNvSpPr>
          <p:nvPr/>
        </p:nvSpPr>
        <p:spPr bwMode="auto">
          <a:xfrm>
            <a:off x="3027363" y="2719388"/>
            <a:ext cx="7937" cy="3254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604" name="Rectangle 79"/>
          <p:cNvSpPr>
            <a:spLocks noChangeArrowheads="1"/>
          </p:cNvSpPr>
          <p:nvPr/>
        </p:nvSpPr>
        <p:spPr bwMode="auto">
          <a:xfrm>
            <a:off x="7683500" y="2719388"/>
            <a:ext cx="7938" cy="3254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605" name="Rectangle 88"/>
          <p:cNvSpPr>
            <a:spLocks noChangeArrowheads="1"/>
          </p:cNvSpPr>
          <p:nvPr/>
        </p:nvSpPr>
        <p:spPr bwMode="auto">
          <a:xfrm>
            <a:off x="3027363" y="3044825"/>
            <a:ext cx="7937" cy="325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607" name="Rectangle 100"/>
          <p:cNvSpPr>
            <a:spLocks noChangeArrowheads="1"/>
          </p:cNvSpPr>
          <p:nvPr/>
        </p:nvSpPr>
        <p:spPr bwMode="auto">
          <a:xfrm>
            <a:off x="3027363" y="3370263"/>
            <a:ext cx="7937" cy="3270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609" name="Rectangle 112"/>
          <p:cNvSpPr>
            <a:spLocks noChangeArrowheads="1"/>
          </p:cNvSpPr>
          <p:nvPr/>
        </p:nvSpPr>
        <p:spPr bwMode="auto">
          <a:xfrm>
            <a:off x="3027363" y="3697288"/>
            <a:ext cx="7937" cy="3254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611" name="Rectangle 125"/>
          <p:cNvSpPr>
            <a:spLocks noChangeArrowheads="1"/>
          </p:cNvSpPr>
          <p:nvPr/>
        </p:nvSpPr>
        <p:spPr bwMode="auto">
          <a:xfrm>
            <a:off x="3027363" y="4022725"/>
            <a:ext cx="7937" cy="325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613" name="Rectangle 137"/>
          <p:cNvSpPr>
            <a:spLocks noChangeArrowheads="1"/>
          </p:cNvSpPr>
          <p:nvPr/>
        </p:nvSpPr>
        <p:spPr bwMode="auto">
          <a:xfrm>
            <a:off x="3027363" y="4348163"/>
            <a:ext cx="7937" cy="3270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615" name="Rectangle 147"/>
          <p:cNvSpPr>
            <a:spLocks noChangeArrowheads="1"/>
          </p:cNvSpPr>
          <p:nvPr/>
        </p:nvSpPr>
        <p:spPr bwMode="auto">
          <a:xfrm>
            <a:off x="860425" y="5000625"/>
            <a:ext cx="793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616" name="Rectangle 148"/>
          <p:cNvSpPr>
            <a:spLocks noChangeArrowheads="1"/>
          </p:cNvSpPr>
          <p:nvPr/>
        </p:nvSpPr>
        <p:spPr bwMode="auto">
          <a:xfrm>
            <a:off x="860425" y="5000625"/>
            <a:ext cx="793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617" name="Rectangle 149"/>
          <p:cNvSpPr>
            <a:spLocks noChangeArrowheads="1"/>
          </p:cNvSpPr>
          <p:nvPr/>
        </p:nvSpPr>
        <p:spPr bwMode="auto">
          <a:xfrm>
            <a:off x="868363" y="5000625"/>
            <a:ext cx="215900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618" name="Rectangle 150"/>
          <p:cNvSpPr>
            <a:spLocks noChangeArrowheads="1"/>
          </p:cNvSpPr>
          <p:nvPr/>
        </p:nvSpPr>
        <p:spPr bwMode="auto">
          <a:xfrm>
            <a:off x="3027363" y="4675188"/>
            <a:ext cx="7937" cy="3254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619" name="Rectangle 151"/>
          <p:cNvSpPr>
            <a:spLocks noChangeArrowheads="1"/>
          </p:cNvSpPr>
          <p:nvPr/>
        </p:nvSpPr>
        <p:spPr bwMode="auto">
          <a:xfrm>
            <a:off x="3027363" y="5000625"/>
            <a:ext cx="7937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620" name="Rectangle 152"/>
          <p:cNvSpPr>
            <a:spLocks noChangeArrowheads="1"/>
          </p:cNvSpPr>
          <p:nvPr/>
        </p:nvSpPr>
        <p:spPr bwMode="auto">
          <a:xfrm>
            <a:off x="3035300" y="5000625"/>
            <a:ext cx="842963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621" name="Rectangle 153"/>
          <p:cNvSpPr>
            <a:spLocks noChangeArrowheads="1"/>
          </p:cNvSpPr>
          <p:nvPr/>
        </p:nvSpPr>
        <p:spPr bwMode="auto">
          <a:xfrm>
            <a:off x="3878263" y="5000625"/>
            <a:ext cx="7937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623" name="Rectangle 155"/>
          <p:cNvSpPr>
            <a:spLocks noChangeArrowheads="1"/>
          </p:cNvSpPr>
          <p:nvPr/>
        </p:nvSpPr>
        <p:spPr bwMode="auto">
          <a:xfrm>
            <a:off x="4532313" y="5000625"/>
            <a:ext cx="7937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625" name="Rectangle 157"/>
          <p:cNvSpPr>
            <a:spLocks noChangeArrowheads="1"/>
          </p:cNvSpPr>
          <p:nvPr/>
        </p:nvSpPr>
        <p:spPr bwMode="auto">
          <a:xfrm>
            <a:off x="5224463" y="5000625"/>
            <a:ext cx="7937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627" name="Rectangle 159"/>
          <p:cNvSpPr>
            <a:spLocks noChangeArrowheads="1"/>
          </p:cNvSpPr>
          <p:nvPr/>
        </p:nvSpPr>
        <p:spPr bwMode="auto">
          <a:xfrm>
            <a:off x="5913438" y="5000625"/>
            <a:ext cx="7937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629" name="Rectangle 161"/>
          <p:cNvSpPr>
            <a:spLocks noChangeArrowheads="1"/>
          </p:cNvSpPr>
          <p:nvPr/>
        </p:nvSpPr>
        <p:spPr bwMode="auto">
          <a:xfrm>
            <a:off x="6865938" y="5000625"/>
            <a:ext cx="7937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632" name="Rectangle 164"/>
          <p:cNvSpPr>
            <a:spLocks noChangeArrowheads="1"/>
          </p:cNvSpPr>
          <p:nvPr/>
        </p:nvSpPr>
        <p:spPr bwMode="auto">
          <a:xfrm>
            <a:off x="7683500" y="5000625"/>
            <a:ext cx="793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633" name="Rectangle 165"/>
          <p:cNvSpPr>
            <a:spLocks noChangeArrowheads="1"/>
          </p:cNvSpPr>
          <p:nvPr/>
        </p:nvSpPr>
        <p:spPr bwMode="auto">
          <a:xfrm>
            <a:off x="7683500" y="5000625"/>
            <a:ext cx="793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634" name="Rectangle 4"/>
          <p:cNvSpPr>
            <a:spLocks noChangeArrowheads="1"/>
          </p:cNvSpPr>
          <p:nvPr/>
        </p:nvSpPr>
        <p:spPr bwMode="auto">
          <a:xfrm>
            <a:off x="5175250" y="1584325"/>
            <a:ext cx="800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800" b="1">
                <a:solidFill>
                  <a:srgbClr val="000000"/>
                </a:solidFill>
                <a:latin typeface="Times New Roman" pitchFamily="18" charset="0"/>
              </a:rPr>
              <a:t>Etkililik</a:t>
            </a:r>
            <a:endParaRPr lang="tr-TR" altLang="tr-TR" sz="1800" b="1"/>
          </a:p>
        </p:txBody>
      </p:sp>
      <p:sp>
        <p:nvSpPr>
          <p:cNvPr id="24635" name="Rectangle 12"/>
          <p:cNvSpPr>
            <a:spLocks noChangeArrowheads="1"/>
          </p:cNvSpPr>
          <p:nvPr/>
        </p:nvSpPr>
        <p:spPr bwMode="auto">
          <a:xfrm>
            <a:off x="7983538" y="1447800"/>
            <a:ext cx="7937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636" name="Rectangle 13"/>
          <p:cNvSpPr>
            <a:spLocks noChangeArrowheads="1"/>
          </p:cNvSpPr>
          <p:nvPr/>
        </p:nvSpPr>
        <p:spPr bwMode="auto">
          <a:xfrm>
            <a:off x="7983538" y="1447800"/>
            <a:ext cx="7937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637" name="Rectangle 17"/>
          <p:cNvSpPr>
            <a:spLocks noChangeArrowheads="1"/>
          </p:cNvSpPr>
          <p:nvPr/>
        </p:nvSpPr>
        <p:spPr bwMode="auto">
          <a:xfrm>
            <a:off x="1295400" y="1922463"/>
            <a:ext cx="14906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 b="1" dirty="0">
                <a:solidFill>
                  <a:srgbClr val="000000"/>
                </a:solidFill>
                <a:latin typeface="Times New Roman" pitchFamily="18" charset="0"/>
              </a:rPr>
              <a:t>İletişim görevleri</a:t>
            </a:r>
            <a:endParaRPr lang="tr-TR" altLang="tr-TR" sz="1600" b="1" dirty="0"/>
          </a:p>
        </p:txBody>
      </p:sp>
      <p:sp>
        <p:nvSpPr>
          <p:cNvPr id="24638" name="Rectangle 18"/>
          <p:cNvSpPr>
            <a:spLocks noChangeArrowheads="1"/>
          </p:cNvSpPr>
          <p:nvPr/>
        </p:nvSpPr>
        <p:spPr bwMode="auto">
          <a:xfrm>
            <a:off x="3668713" y="1922463"/>
            <a:ext cx="2698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TV</a:t>
            </a:r>
            <a:endParaRPr lang="tr-TR" altLang="tr-TR" sz="1600"/>
          </a:p>
        </p:txBody>
      </p:sp>
      <p:sp>
        <p:nvSpPr>
          <p:cNvPr id="24639" name="Rectangle 19"/>
          <p:cNvSpPr>
            <a:spLocks noChangeArrowheads="1"/>
          </p:cNvSpPr>
          <p:nvPr/>
        </p:nvSpPr>
        <p:spPr bwMode="auto">
          <a:xfrm>
            <a:off x="4327525" y="1922463"/>
            <a:ext cx="463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 dirty="0">
                <a:solidFill>
                  <a:srgbClr val="000000"/>
                </a:solidFill>
                <a:latin typeface="Times New Roman" pitchFamily="18" charset="0"/>
              </a:rPr>
              <a:t>Dergi</a:t>
            </a:r>
            <a:endParaRPr lang="tr-TR" altLang="tr-TR" sz="1600" dirty="0"/>
          </a:p>
        </p:txBody>
      </p:sp>
      <p:sp>
        <p:nvSpPr>
          <p:cNvPr id="24640" name="Rectangle 20"/>
          <p:cNvSpPr>
            <a:spLocks noChangeArrowheads="1"/>
          </p:cNvSpPr>
          <p:nvPr/>
        </p:nvSpPr>
        <p:spPr bwMode="auto">
          <a:xfrm>
            <a:off x="4948238" y="1922463"/>
            <a:ext cx="565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Gazete</a:t>
            </a:r>
            <a:endParaRPr lang="tr-TR" altLang="tr-TR" sz="1600"/>
          </a:p>
        </p:txBody>
      </p:sp>
      <p:sp>
        <p:nvSpPr>
          <p:cNvPr id="24641" name="Rectangle 21"/>
          <p:cNvSpPr>
            <a:spLocks noChangeArrowheads="1"/>
          </p:cNvSpPr>
          <p:nvPr/>
        </p:nvSpPr>
        <p:spPr bwMode="auto">
          <a:xfrm>
            <a:off x="5656263" y="1922463"/>
            <a:ext cx="530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Radyo</a:t>
            </a:r>
            <a:endParaRPr lang="tr-TR" altLang="tr-TR" sz="1600"/>
          </a:p>
        </p:txBody>
      </p:sp>
      <p:sp>
        <p:nvSpPr>
          <p:cNvPr id="24642" name="Rectangle 22"/>
          <p:cNvSpPr>
            <a:spLocks noChangeArrowheads="1"/>
          </p:cNvSpPr>
          <p:nvPr/>
        </p:nvSpPr>
        <p:spPr bwMode="auto">
          <a:xfrm>
            <a:off x="6327775" y="1922463"/>
            <a:ext cx="236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Aç</a:t>
            </a:r>
            <a:endParaRPr lang="tr-TR" altLang="tr-TR" sz="1600"/>
          </a:p>
        </p:txBody>
      </p:sp>
      <p:sp>
        <p:nvSpPr>
          <p:cNvPr id="24643" name="Rectangle 23"/>
          <p:cNvSpPr>
            <a:spLocks noChangeArrowheads="1"/>
          </p:cNvSpPr>
          <p:nvPr/>
        </p:nvSpPr>
        <p:spPr bwMode="auto">
          <a:xfrm>
            <a:off x="6586538" y="1922463"/>
            <a:ext cx="593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ık hava</a:t>
            </a:r>
            <a:endParaRPr lang="tr-TR" altLang="tr-TR" sz="1600"/>
          </a:p>
        </p:txBody>
      </p:sp>
      <p:sp>
        <p:nvSpPr>
          <p:cNvPr id="24644" name="Rectangle 24"/>
          <p:cNvSpPr>
            <a:spLocks noChangeArrowheads="1"/>
          </p:cNvSpPr>
          <p:nvPr/>
        </p:nvSpPr>
        <p:spPr bwMode="auto">
          <a:xfrm>
            <a:off x="7316788" y="1922463"/>
            <a:ext cx="6334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Mektup</a:t>
            </a:r>
            <a:endParaRPr lang="tr-TR" altLang="tr-TR" sz="1600"/>
          </a:p>
        </p:txBody>
      </p:sp>
      <p:sp>
        <p:nvSpPr>
          <p:cNvPr id="490538" name="Rectangle 42"/>
          <p:cNvSpPr>
            <a:spLocks noChangeArrowheads="1"/>
          </p:cNvSpPr>
          <p:nvPr/>
        </p:nvSpPr>
        <p:spPr bwMode="auto">
          <a:xfrm>
            <a:off x="1239838" y="2255838"/>
            <a:ext cx="1203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tr-TR" sz="1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Dikkat çekme</a:t>
            </a:r>
            <a:endParaRPr lang="tr-TR" sz="16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646" name="Rectangle 43"/>
          <p:cNvSpPr>
            <a:spLocks noChangeArrowheads="1"/>
          </p:cNvSpPr>
          <p:nvPr/>
        </p:nvSpPr>
        <p:spPr bwMode="auto">
          <a:xfrm>
            <a:off x="3749675" y="2255838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tr-TR" altLang="tr-TR" sz="1600"/>
          </a:p>
        </p:txBody>
      </p:sp>
      <p:sp>
        <p:nvSpPr>
          <p:cNvPr id="24647" name="Rectangle 44"/>
          <p:cNvSpPr>
            <a:spLocks noChangeArrowheads="1"/>
          </p:cNvSpPr>
          <p:nvPr/>
        </p:nvSpPr>
        <p:spPr bwMode="auto">
          <a:xfrm>
            <a:off x="4500563" y="2255838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tr-TR" altLang="tr-TR" sz="1600"/>
          </a:p>
        </p:txBody>
      </p:sp>
      <p:sp>
        <p:nvSpPr>
          <p:cNvPr id="24648" name="Rectangle 45"/>
          <p:cNvSpPr>
            <a:spLocks noChangeArrowheads="1"/>
          </p:cNvSpPr>
          <p:nvPr/>
        </p:nvSpPr>
        <p:spPr bwMode="auto">
          <a:xfrm>
            <a:off x="5173663" y="2255838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tr-TR" altLang="tr-TR" sz="1600"/>
          </a:p>
        </p:txBody>
      </p:sp>
      <p:sp>
        <p:nvSpPr>
          <p:cNvPr id="24649" name="Rectangle 46"/>
          <p:cNvSpPr>
            <a:spLocks noChangeArrowheads="1"/>
          </p:cNvSpPr>
          <p:nvPr/>
        </p:nvSpPr>
        <p:spPr bwMode="auto">
          <a:xfrm>
            <a:off x="5864225" y="2255838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5</a:t>
            </a:r>
            <a:endParaRPr lang="tr-TR" altLang="tr-TR" sz="1600"/>
          </a:p>
        </p:txBody>
      </p:sp>
      <p:sp>
        <p:nvSpPr>
          <p:cNvPr id="24650" name="Rectangle 47"/>
          <p:cNvSpPr>
            <a:spLocks noChangeArrowheads="1"/>
          </p:cNvSpPr>
          <p:nvPr/>
        </p:nvSpPr>
        <p:spPr bwMode="auto">
          <a:xfrm>
            <a:off x="6684963" y="2255838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tr-TR" altLang="tr-TR" sz="1600"/>
          </a:p>
        </p:txBody>
      </p:sp>
      <p:sp>
        <p:nvSpPr>
          <p:cNvPr id="24651" name="Rectangle 48"/>
          <p:cNvSpPr>
            <a:spLocks noChangeArrowheads="1"/>
          </p:cNvSpPr>
          <p:nvPr/>
        </p:nvSpPr>
        <p:spPr bwMode="auto">
          <a:xfrm>
            <a:off x="7572375" y="2255838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tr-TR" altLang="tr-TR" sz="1600"/>
          </a:p>
        </p:txBody>
      </p:sp>
      <p:sp>
        <p:nvSpPr>
          <p:cNvPr id="24652" name="Rectangle 49"/>
          <p:cNvSpPr>
            <a:spLocks noChangeArrowheads="1"/>
          </p:cNvSpPr>
          <p:nvPr/>
        </p:nvSpPr>
        <p:spPr bwMode="auto">
          <a:xfrm>
            <a:off x="1165225" y="2119313"/>
            <a:ext cx="7938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653" name="Rectangle 55"/>
          <p:cNvSpPr>
            <a:spLocks noChangeArrowheads="1"/>
          </p:cNvSpPr>
          <p:nvPr/>
        </p:nvSpPr>
        <p:spPr bwMode="auto">
          <a:xfrm>
            <a:off x="4837113" y="2119313"/>
            <a:ext cx="7937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654" name="Rectangle 59"/>
          <p:cNvSpPr>
            <a:spLocks noChangeArrowheads="1"/>
          </p:cNvSpPr>
          <p:nvPr/>
        </p:nvSpPr>
        <p:spPr bwMode="auto">
          <a:xfrm>
            <a:off x="6218238" y="2119313"/>
            <a:ext cx="7937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4655" name="Rectangle 61"/>
          <p:cNvSpPr>
            <a:spLocks noChangeArrowheads="1"/>
          </p:cNvSpPr>
          <p:nvPr/>
        </p:nvSpPr>
        <p:spPr bwMode="auto">
          <a:xfrm>
            <a:off x="7170738" y="2119313"/>
            <a:ext cx="7937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490563" name="Rectangle 67"/>
          <p:cNvSpPr>
            <a:spLocks noChangeArrowheads="1"/>
          </p:cNvSpPr>
          <p:nvPr/>
        </p:nvSpPr>
        <p:spPr bwMode="auto">
          <a:xfrm>
            <a:off x="1246188" y="2582863"/>
            <a:ext cx="11922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tr-TR" sz="1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Ürün tanıtma</a:t>
            </a:r>
            <a:endParaRPr lang="tr-TR" sz="16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657" name="Rectangle 71"/>
          <p:cNvSpPr>
            <a:spLocks noChangeArrowheads="1"/>
          </p:cNvSpPr>
          <p:nvPr/>
        </p:nvSpPr>
        <p:spPr bwMode="auto">
          <a:xfrm>
            <a:off x="3749675" y="2582863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tr-TR" altLang="tr-TR" sz="1600"/>
          </a:p>
        </p:txBody>
      </p:sp>
      <p:sp>
        <p:nvSpPr>
          <p:cNvPr id="24658" name="Rectangle 72"/>
          <p:cNvSpPr>
            <a:spLocks noChangeArrowheads="1"/>
          </p:cNvSpPr>
          <p:nvPr/>
        </p:nvSpPr>
        <p:spPr bwMode="auto">
          <a:xfrm>
            <a:off x="4500563" y="2582863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tr-TR" altLang="tr-TR" sz="1600"/>
          </a:p>
        </p:txBody>
      </p:sp>
      <p:sp>
        <p:nvSpPr>
          <p:cNvPr id="24659" name="Rectangle 73"/>
          <p:cNvSpPr>
            <a:spLocks noChangeArrowheads="1"/>
          </p:cNvSpPr>
          <p:nvPr/>
        </p:nvSpPr>
        <p:spPr bwMode="auto">
          <a:xfrm>
            <a:off x="5173663" y="2582863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tr-TR" altLang="tr-TR" sz="1600"/>
          </a:p>
        </p:txBody>
      </p:sp>
      <p:sp>
        <p:nvSpPr>
          <p:cNvPr id="24660" name="Rectangle 74"/>
          <p:cNvSpPr>
            <a:spLocks noChangeArrowheads="1"/>
          </p:cNvSpPr>
          <p:nvPr/>
        </p:nvSpPr>
        <p:spPr bwMode="auto">
          <a:xfrm>
            <a:off x="5864225" y="2582863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tr-TR" altLang="tr-TR" sz="1600"/>
          </a:p>
        </p:txBody>
      </p:sp>
      <p:sp>
        <p:nvSpPr>
          <p:cNvPr id="24661" name="Rectangle 75"/>
          <p:cNvSpPr>
            <a:spLocks noChangeArrowheads="1"/>
          </p:cNvSpPr>
          <p:nvPr/>
        </p:nvSpPr>
        <p:spPr bwMode="auto">
          <a:xfrm>
            <a:off x="6684963" y="2582863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5</a:t>
            </a:r>
            <a:endParaRPr lang="tr-TR" altLang="tr-TR" sz="1600"/>
          </a:p>
        </p:txBody>
      </p:sp>
      <p:sp>
        <p:nvSpPr>
          <p:cNvPr id="24662" name="Rectangle 76"/>
          <p:cNvSpPr>
            <a:spLocks noChangeArrowheads="1"/>
          </p:cNvSpPr>
          <p:nvPr/>
        </p:nvSpPr>
        <p:spPr bwMode="auto">
          <a:xfrm>
            <a:off x="7572375" y="2582863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tr-TR" altLang="tr-TR" sz="1600"/>
          </a:p>
        </p:txBody>
      </p:sp>
      <p:sp>
        <p:nvSpPr>
          <p:cNvPr id="490576" name="Rectangle 80"/>
          <p:cNvSpPr>
            <a:spLocks noChangeArrowheads="1"/>
          </p:cNvSpPr>
          <p:nvPr/>
        </p:nvSpPr>
        <p:spPr bwMode="auto">
          <a:xfrm>
            <a:off x="1219200" y="2908300"/>
            <a:ext cx="1692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tr-TR" sz="1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Kaliteyi vurgulama</a:t>
            </a:r>
            <a:endParaRPr lang="tr-TR" sz="16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664" name="Rectangle 81"/>
          <p:cNvSpPr>
            <a:spLocks noChangeArrowheads="1"/>
          </p:cNvSpPr>
          <p:nvPr/>
        </p:nvSpPr>
        <p:spPr bwMode="auto">
          <a:xfrm>
            <a:off x="3749675" y="2908300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tr-TR" altLang="tr-TR" sz="1600"/>
          </a:p>
        </p:txBody>
      </p:sp>
      <p:sp>
        <p:nvSpPr>
          <p:cNvPr id="24665" name="Rectangle 82"/>
          <p:cNvSpPr>
            <a:spLocks noChangeArrowheads="1"/>
          </p:cNvSpPr>
          <p:nvPr/>
        </p:nvSpPr>
        <p:spPr bwMode="auto">
          <a:xfrm>
            <a:off x="4500563" y="2908300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tr-TR" altLang="tr-TR" sz="1600"/>
          </a:p>
        </p:txBody>
      </p:sp>
      <p:sp>
        <p:nvSpPr>
          <p:cNvPr id="24666" name="Rectangle 83"/>
          <p:cNvSpPr>
            <a:spLocks noChangeArrowheads="1"/>
          </p:cNvSpPr>
          <p:nvPr/>
        </p:nvSpPr>
        <p:spPr bwMode="auto">
          <a:xfrm>
            <a:off x="5173663" y="2908300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5</a:t>
            </a:r>
            <a:endParaRPr lang="tr-TR" altLang="tr-TR" sz="1600"/>
          </a:p>
        </p:txBody>
      </p:sp>
      <p:sp>
        <p:nvSpPr>
          <p:cNvPr id="24667" name="Rectangle 84"/>
          <p:cNvSpPr>
            <a:spLocks noChangeArrowheads="1"/>
          </p:cNvSpPr>
          <p:nvPr/>
        </p:nvSpPr>
        <p:spPr bwMode="auto">
          <a:xfrm>
            <a:off x="5864225" y="2908300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tr-TR" altLang="tr-TR" sz="1600"/>
          </a:p>
        </p:txBody>
      </p:sp>
      <p:sp>
        <p:nvSpPr>
          <p:cNvPr id="24668" name="Rectangle 85"/>
          <p:cNvSpPr>
            <a:spLocks noChangeArrowheads="1"/>
          </p:cNvSpPr>
          <p:nvPr/>
        </p:nvSpPr>
        <p:spPr bwMode="auto">
          <a:xfrm>
            <a:off x="6684963" y="2908300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tr-TR" altLang="tr-TR" sz="1600"/>
          </a:p>
        </p:txBody>
      </p:sp>
      <p:sp>
        <p:nvSpPr>
          <p:cNvPr id="24669" name="Rectangle 86"/>
          <p:cNvSpPr>
            <a:spLocks noChangeArrowheads="1"/>
          </p:cNvSpPr>
          <p:nvPr/>
        </p:nvSpPr>
        <p:spPr bwMode="auto">
          <a:xfrm>
            <a:off x="7572375" y="2908300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tr-TR" altLang="tr-TR" sz="1600"/>
          </a:p>
        </p:txBody>
      </p:sp>
      <p:sp>
        <p:nvSpPr>
          <p:cNvPr id="490586" name="Rectangle 90"/>
          <p:cNvSpPr>
            <a:spLocks noChangeArrowheads="1"/>
          </p:cNvSpPr>
          <p:nvPr/>
        </p:nvSpPr>
        <p:spPr bwMode="auto">
          <a:xfrm>
            <a:off x="1195388" y="3233738"/>
            <a:ext cx="11890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tr-TR" sz="1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Bilgilendirme</a:t>
            </a:r>
            <a:endParaRPr lang="tr-TR" sz="16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671" name="Rectangle 93"/>
          <p:cNvSpPr>
            <a:spLocks noChangeArrowheads="1"/>
          </p:cNvSpPr>
          <p:nvPr/>
        </p:nvSpPr>
        <p:spPr bwMode="auto">
          <a:xfrm>
            <a:off x="3749675" y="3233738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tr-TR" altLang="tr-TR" sz="1600"/>
          </a:p>
        </p:txBody>
      </p:sp>
      <p:sp>
        <p:nvSpPr>
          <p:cNvPr id="24672" name="Rectangle 94"/>
          <p:cNvSpPr>
            <a:spLocks noChangeArrowheads="1"/>
          </p:cNvSpPr>
          <p:nvPr/>
        </p:nvSpPr>
        <p:spPr bwMode="auto">
          <a:xfrm>
            <a:off x="4500563" y="3233738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tr-TR" altLang="tr-TR" sz="1600"/>
          </a:p>
        </p:txBody>
      </p:sp>
      <p:sp>
        <p:nvSpPr>
          <p:cNvPr id="24673" name="Rectangle 95"/>
          <p:cNvSpPr>
            <a:spLocks noChangeArrowheads="1"/>
          </p:cNvSpPr>
          <p:nvPr/>
        </p:nvSpPr>
        <p:spPr bwMode="auto">
          <a:xfrm>
            <a:off x="5173663" y="3233738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tr-TR" altLang="tr-TR" sz="1600"/>
          </a:p>
        </p:txBody>
      </p:sp>
      <p:sp>
        <p:nvSpPr>
          <p:cNvPr id="24674" name="Rectangle 96"/>
          <p:cNvSpPr>
            <a:spLocks noChangeArrowheads="1"/>
          </p:cNvSpPr>
          <p:nvPr/>
        </p:nvSpPr>
        <p:spPr bwMode="auto">
          <a:xfrm>
            <a:off x="5864225" y="3233738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tr-TR" altLang="tr-TR" sz="1600"/>
          </a:p>
        </p:txBody>
      </p:sp>
      <p:sp>
        <p:nvSpPr>
          <p:cNvPr id="24675" name="Rectangle 97"/>
          <p:cNvSpPr>
            <a:spLocks noChangeArrowheads="1"/>
          </p:cNvSpPr>
          <p:nvPr/>
        </p:nvSpPr>
        <p:spPr bwMode="auto">
          <a:xfrm>
            <a:off x="6684963" y="3233738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5</a:t>
            </a:r>
            <a:endParaRPr lang="tr-TR" altLang="tr-TR" sz="1600"/>
          </a:p>
        </p:txBody>
      </p:sp>
      <p:sp>
        <p:nvSpPr>
          <p:cNvPr id="24676" name="Rectangle 98"/>
          <p:cNvSpPr>
            <a:spLocks noChangeArrowheads="1"/>
          </p:cNvSpPr>
          <p:nvPr/>
        </p:nvSpPr>
        <p:spPr bwMode="auto">
          <a:xfrm>
            <a:off x="7572375" y="3233738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tr-TR" altLang="tr-TR" sz="1600"/>
          </a:p>
        </p:txBody>
      </p:sp>
      <p:sp>
        <p:nvSpPr>
          <p:cNvPr id="490598" name="Rectangle 102"/>
          <p:cNvSpPr>
            <a:spLocks noChangeArrowheads="1"/>
          </p:cNvSpPr>
          <p:nvPr/>
        </p:nvSpPr>
        <p:spPr bwMode="auto">
          <a:xfrm>
            <a:off x="1219200" y="3560763"/>
            <a:ext cx="1566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tr-TR" sz="1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Tutum değiştirme</a:t>
            </a:r>
            <a:endParaRPr lang="tr-TR" sz="16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678" name="Rectangle 105"/>
          <p:cNvSpPr>
            <a:spLocks noChangeArrowheads="1"/>
          </p:cNvSpPr>
          <p:nvPr/>
        </p:nvSpPr>
        <p:spPr bwMode="auto">
          <a:xfrm>
            <a:off x="3749675" y="3560763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tr-TR" altLang="tr-TR" sz="1600"/>
          </a:p>
        </p:txBody>
      </p:sp>
      <p:sp>
        <p:nvSpPr>
          <p:cNvPr id="24679" name="Rectangle 106"/>
          <p:cNvSpPr>
            <a:spLocks noChangeArrowheads="1"/>
          </p:cNvSpPr>
          <p:nvPr/>
        </p:nvSpPr>
        <p:spPr bwMode="auto">
          <a:xfrm>
            <a:off x="4500563" y="3560763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tr-TR" altLang="tr-TR" sz="1600"/>
          </a:p>
        </p:txBody>
      </p:sp>
      <p:sp>
        <p:nvSpPr>
          <p:cNvPr id="24680" name="Rectangle 107"/>
          <p:cNvSpPr>
            <a:spLocks noChangeArrowheads="1"/>
          </p:cNvSpPr>
          <p:nvPr/>
        </p:nvSpPr>
        <p:spPr bwMode="auto">
          <a:xfrm>
            <a:off x="5173663" y="3560763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tr-TR" altLang="tr-TR" sz="1600"/>
          </a:p>
        </p:txBody>
      </p:sp>
      <p:sp>
        <p:nvSpPr>
          <p:cNvPr id="24681" name="Rectangle 108"/>
          <p:cNvSpPr>
            <a:spLocks noChangeArrowheads="1"/>
          </p:cNvSpPr>
          <p:nvPr/>
        </p:nvSpPr>
        <p:spPr bwMode="auto">
          <a:xfrm>
            <a:off x="5864225" y="3560763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tr-TR" altLang="tr-TR" sz="1600"/>
          </a:p>
        </p:txBody>
      </p:sp>
      <p:sp>
        <p:nvSpPr>
          <p:cNvPr id="24682" name="Rectangle 109"/>
          <p:cNvSpPr>
            <a:spLocks noChangeArrowheads="1"/>
          </p:cNvSpPr>
          <p:nvPr/>
        </p:nvSpPr>
        <p:spPr bwMode="auto">
          <a:xfrm>
            <a:off x="6684963" y="3560763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5</a:t>
            </a:r>
            <a:endParaRPr lang="tr-TR" altLang="tr-TR" sz="1600"/>
          </a:p>
        </p:txBody>
      </p:sp>
      <p:sp>
        <p:nvSpPr>
          <p:cNvPr id="24683" name="Rectangle 110"/>
          <p:cNvSpPr>
            <a:spLocks noChangeArrowheads="1"/>
          </p:cNvSpPr>
          <p:nvPr/>
        </p:nvSpPr>
        <p:spPr bwMode="auto">
          <a:xfrm>
            <a:off x="7572375" y="3560763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tr-TR" altLang="tr-TR" sz="1600"/>
          </a:p>
        </p:txBody>
      </p:sp>
      <p:sp>
        <p:nvSpPr>
          <p:cNvPr id="490610" name="Rectangle 114"/>
          <p:cNvSpPr>
            <a:spLocks noChangeArrowheads="1"/>
          </p:cNvSpPr>
          <p:nvPr/>
        </p:nvSpPr>
        <p:spPr bwMode="auto">
          <a:xfrm>
            <a:off x="1211263" y="3886200"/>
            <a:ext cx="2217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tr-TR" sz="1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Mağaza adını yerleştirme</a:t>
            </a:r>
            <a:endParaRPr lang="tr-TR" sz="16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685" name="Rectangle 118"/>
          <p:cNvSpPr>
            <a:spLocks noChangeArrowheads="1"/>
          </p:cNvSpPr>
          <p:nvPr/>
        </p:nvSpPr>
        <p:spPr bwMode="auto">
          <a:xfrm>
            <a:off x="3749675" y="3886200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tr-TR" altLang="tr-TR" sz="1600"/>
          </a:p>
        </p:txBody>
      </p:sp>
      <p:sp>
        <p:nvSpPr>
          <p:cNvPr id="24686" name="Rectangle 119"/>
          <p:cNvSpPr>
            <a:spLocks noChangeArrowheads="1"/>
          </p:cNvSpPr>
          <p:nvPr/>
        </p:nvSpPr>
        <p:spPr bwMode="auto">
          <a:xfrm>
            <a:off x="4500563" y="3886200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tr-TR" altLang="tr-TR" sz="1600"/>
          </a:p>
        </p:txBody>
      </p:sp>
      <p:sp>
        <p:nvSpPr>
          <p:cNvPr id="24687" name="Rectangle 120"/>
          <p:cNvSpPr>
            <a:spLocks noChangeArrowheads="1"/>
          </p:cNvSpPr>
          <p:nvPr/>
        </p:nvSpPr>
        <p:spPr bwMode="auto">
          <a:xfrm>
            <a:off x="5173663" y="3886200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tr-TR" altLang="tr-TR" sz="1600"/>
          </a:p>
        </p:txBody>
      </p:sp>
      <p:sp>
        <p:nvSpPr>
          <p:cNvPr id="24688" name="Rectangle 121"/>
          <p:cNvSpPr>
            <a:spLocks noChangeArrowheads="1"/>
          </p:cNvSpPr>
          <p:nvPr/>
        </p:nvSpPr>
        <p:spPr bwMode="auto">
          <a:xfrm>
            <a:off x="5864225" y="3886200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5</a:t>
            </a:r>
            <a:endParaRPr lang="tr-TR" altLang="tr-TR" sz="1600"/>
          </a:p>
        </p:txBody>
      </p:sp>
      <p:sp>
        <p:nvSpPr>
          <p:cNvPr id="24689" name="Rectangle 122"/>
          <p:cNvSpPr>
            <a:spLocks noChangeArrowheads="1"/>
          </p:cNvSpPr>
          <p:nvPr/>
        </p:nvSpPr>
        <p:spPr bwMode="auto">
          <a:xfrm>
            <a:off x="6684963" y="3886200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tr-TR" altLang="tr-TR" sz="1600"/>
          </a:p>
        </p:txBody>
      </p:sp>
      <p:sp>
        <p:nvSpPr>
          <p:cNvPr id="24690" name="Rectangle 123"/>
          <p:cNvSpPr>
            <a:spLocks noChangeArrowheads="1"/>
          </p:cNvSpPr>
          <p:nvPr/>
        </p:nvSpPr>
        <p:spPr bwMode="auto">
          <a:xfrm>
            <a:off x="7572375" y="3886200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tr-TR" altLang="tr-TR" sz="1600"/>
          </a:p>
        </p:txBody>
      </p:sp>
      <p:sp>
        <p:nvSpPr>
          <p:cNvPr id="490623" name="Rectangle 127"/>
          <p:cNvSpPr>
            <a:spLocks noChangeArrowheads="1"/>
          </p:cNvSpPr>
          <p:nvPr/>
        </p:nvSpPr>
        <p:spPr bwMode="auto">
          <a:xfrm>
            <a:off x="1227138" y="4211638"/>
            <a:ext cx="1363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tr-TR" sz="1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İmaj oluşturma</a:t>
            </a:r>
            <a:endParaRPr lang="tr-TR" sz="16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692" name="Rectangle 128"/>
          <p:cNvSpPr>
            <a:spLocks noChangeArrowheads="1"/>
          </p:cNvSpPr>
          <p:nvPr/>
        </p:nvSpPr>
        <p:spPr bwMode="auto">
          <a:xfrm>
            <a:off x="1935163" y="4211638"/>
            <a:ext cx="79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ş</a:t>
            </a:r>
            <a:endParaRPr lang="tr-TR" altLang="tr-TR" sz="1600"/>
          </a:p>
        </p:txBody>
      </p:sp>
      <p:sp>
        <p:nvSpPr>
          <p:cNvPr id="24693" name="Rectangle 130"/>
          <p:cNvSpPr>
            <a:spLocks noChangeArrowheads="1"/>
          </p:cNvSpPr>
          <p:nvPr/>
        </p:nvSpPr>
        <p:spPr bwMode="auto">
          <a:xfrm>
            <a:off x="3749675" y="4211638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tr-TR" altLang="tr-TR" sz="1600"/>
          </a:p>
        </p:txBody>
      </p:sp>
      <p:sp>
        <p:nvSpPr>
          <p:cNvPr id="24694" name="Rectangle 131"/>
          <p:cNvSpPr>
            <a:spLocks noChangeArrowheads="1"/>
          </p:cNvSpPr>
          <p:nvPr/>
        </p:nvSpPr>
        <p:spPr bwMode="auto">
          <a:xfrm>
            <a:off x="4500563" y="4211638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tr-TR" altLang="tr-TR" sz="1600"/>
          </a:p>
        </p:txBody>
      </p:sp>
      <p:sp>
        <p:nvSpPr>
          <p:cNvPr id="24695" name="Rectangle 132"/>
          <p:cNvSpPr>
            <a:spLocks noChangeArrowheads="1"/>
          </p:cNvSpPr>
          <p:nvPr/>
        </p:nvSpPr>
        <p:spPr bwMode="auto">
          <a:xfrm>
            <a:off x="5173663" y="4211638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5</a:t>
            </a:r>
            <a:endParaRPr lang="tr-TR" altLang="tr-TR" sz="1600"/>
          </a:p>
        </p:txBody>
      </p:sp>
      <p:sp>
        <p:nvSpPr>
          <p:cNvPr id="24696" name="Rectangle 133"/>
          <p:cNvSpPr>
            <a:spLocks noChangeArrowheads="1"/>
          </p:cNvSpPr>
          <p:nvPr/>
        </p:nvSpPr>
        <p:spPr bwMode="auto">
          <a:xfrm>
            <a:off x="5864225" y="4211638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tr-TR" altLang="tr-TR" sz="1600"/>
          </a:p>
        </p:txBody>
      </p:sp>
      <p:sp>
        <p:nvSpPr>
          <p:cNvPr id="24697" name="Rectangle 134"/>
          <p:cNvSpPr>
            <a:spLocks noChangeArrowheads="1"/>
          </p:cNvSpPr>
          <p:nvPr/>
        </p:nvSpPr>
        <p:spPr bwMode="auto">
          <a:xfrm>
            <a:off x="6684963" y="4211638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tr-TR" altLang="tr-TR" sz="1600"/>
          </a:p>
        </p:txBody>
      </p:sp>
      <p:sp>
        <p:nvSpPr>
          <p:cNvPr id="24698" name="Rectangle 135"/>
          <p:cNvSpPr>
            <a:spLocks noChangeArrowheads="1"/>
          </p:cNvSpPr>
          <p:nvPr/>
        </p:nvSpPr>
        <p:spPr bwMode="auto">
          <a:xfrm>
            <a:off x="7572375" y="4211638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tr-TR" altLang="tr-TR" sz="1600"/>
          </a:p>
        </p:txBody>
      </p:sp>
      <p:sp>
        <p:nvSpPr>
          <p:cNvPr id="490635" name="Rectangle 139"/>
          <p:cNvSpPr>
            <a:spLocks noChangeArrowheads="1"/>
          </p:cNvSpPr>
          <p:nvPr/>
        </p:nvSpPr>
        <p:spPr bwMode="auto">
          <a:xfrm>
            <a:off x="1208088" y="4538663"/>
            <a:ext cx="925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tr-TR" sz="1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Duyurular</a:t>
            </a:r>
            <a:endParaRPr lang="tr-TR" sz="16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700" name="Rectangle 140"/>
          <p:cNvSpPr>
            <a:spLocks noChangeArrowheads="1"/>
          </p:cNvSpPr>
          <p:nvPr/>
        </p:nvSpPr>
        <p:spPr bwMode="auto">
          <a:xfrm>
            <a:off x="3749675" y="4538663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tr-TR" altLang="tr-TR" sz="1600"/>
          </a:p>
        </p:txBody>
      </p:sp>
      <p:sp>
        <p:nvSpPr>
          <p:cNvPr id="24701" name="Rectangle 141"/>
          <p:cNvSpPr>
            <a:spLocks noChangeArrowheads="1"/>
          </p:cNvSpPr>
          <p:nvPr/>
        </p:nvSpPr>
        <p:spPr bwMode="auto">
          <a:xfrm>
            <a:off x="4500563" y="4538663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tr-TR" altLang="tr-TR" sz="1600"/>
          </a:p>
        </p:txBody>
      </p:sp>
      <p:sp>
        <p:nvSpPr>
          <p:cNvPr id="24702" name="Rectangle 142"/>
          <p:cNvSpPr>
            <a:spLocks noChangeArrowheads="1"/>
          </p:cNvSpPr>
          <p:nvPr/>
        </p:nvSpPr>
        <p:spPr bwMode="auto">
          <a:xfrm>
            <a:off x="5173663" y="4538663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tr-TR" altLang="tr-TR" sz="1600"/>
          </a:p>
        </p:txBody>
      </p:sp>
      <p:sp>
        <p:nvSpPr>
          <p:cNvPr id="24703" name="Rectangle 143"/>
          <p:cNvSpPr>
            <a:spLocks noChangeArrowheads="1"/>
          </p:cNvSpPr>
          <p:nvPr/>
        </p:nvSpPr>
        <p:spPr bwMode="auto">
          <a:xfrm>
            <a:off x="5864225" y="4538663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tr-TR" altLang="tr-TR" sz="1600"/>
          </a:p>
        </p:txBody>
      </p:sp>
      <p:sp>
        <p:nvSpPr>
          <p:cNvPr id="24704" name="Rectangle 144"/>
          <p:cNvSpPr>
            <a:spLocks noChangeArrowheads="1"/>
          </p:cNvSpPr>
          <p:nvPr/>
        </p:nvSpPr>
        <p:spPr bwMode="auto">
          <a:xfrm>
            <a:off x="6684963" y="4538663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5</a:t>
            </a:r>
            <a:endParaRPr lang="tr-TR" altLang="tr-TR" sz="1600"/>
          </a:p>
        </p:txBody>
      </p:sp>
      <p:sp>
        <p:nvSpPr>
          <p:cNvPr id="24705" name="Rectangle 145"/>
          <p:cNvSpPr>
            <a:spLocks noChangeArrowheads="1"/>
          </p:cNvSpPr>
          <p:nvPr/>
        </p:nvSpPr>
        <p:spPr bwMode="auto">
          <a:xfrm>
            <a:off x="7572375" y="4538663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tr-TR" altLang="tr-TR" sz="1600"/>
          </a:p>
        </p:txBody>
      </p:sp>
      <p:sp>
        <p:nvSpPr>
          <p:cNvPr id="24706" name="Rectangle 166"/>
          <p:cNvSpPr>
            <a:spLocks noChangeArrowheads="1"/>
          </p:cNvSpPr>
          <p:nvPr/>
        </p:nvSpPr>
        <p:spPr bwMode="auto">
          <a:xfrm>
            <a:off x="1625600" y="5327650"/>
            <a:ext cx="2244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>
                <a:solidFill>
                  <a:srgbClr val="000000"/>
                </a:solidFill>
                <a:latin typeface="Times New Roman" pitchFamily="18" charset="0"/>
              </a:rPr>
              <a:t>1= çok etkili, 5=en az etkili</a:t>
            </a:r>
            <a:endParaRPr lang="tr-TR" altLang="tr-TR" sz="1600"/>
          </a:p>
        </p:txBody>
      </p:sp>
      <p:sp>
        <p:nvSpPr>
          <p:cNvPr id="24707" name="Rectangle 167"/>
          <p:cNvSpPr>
            <a:spLocks noChangeArrowheads="1"/>
          </p:cNvSpPr>
          <p:nvPr/>
        </p:nvSpPr>
        <p:spPr bwMode="auto">
          <a:xfrm>
            <a:off x="1085850" y="5708650"/>
            <a:ext cx="7250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tr-TR" altLang="tr-TR" sz="1600" dirty="0">
                <a:solidFill>
                  <a:srgbClr val="000000"/>
                </a:solidFill>
                <a:latin typeface="Monotype Corsiva" pitchFamily="66" charset="0"/>
              </a:rPr>
              <a:t>Kaynak: Michael LEVY ve Barton A. WEITZ, Retailing Management, Irwin, Boston, 1992, s.547. </a:t>
            </a:r>
            <a:endParaRPr lang="tr-TR" altLang="tr-TR" sz="1600" dirty="0">
              <a:latin typeface="Monotype Corsiva" pitchFamily="66" charset="0"/>
            </a:endParaRPr>
          </a:p>
        </p:txBody>
      </p:sp>
      <p:grpSp>
        <p:nvGrpSpPr>
          <p:cNvPr id="24708" name="Group 181"/>
          <p:cNvGrpSpPr>
            <a:grpSpLocks/>
          </p:cNvGrpSpPr>
          <p:nvPr/>
        </p:nvGrpSpPr>
        <p:grpSpPr bwMode="auto">
          <a:xfrm>
            <a:off x="838200" y="1295400"/>
            <a:ext cx="7162800" cy="3733800"/>
            <a:chOff x="336" y="1104"/>
            <a:chExt cx="4512" cy="2352"/>
          </a:xfrm>
        </p:grpSpPr>
        <p:sp>
          <p:nvSpPr>
            <p:cNvPr id="24710" name="Line 175"/>
            <p:cNvSpPr>
              <a:spLocks noChangeShapeType="1"/>
            </p:cNvSpPr>
            <p:nvPr/>
          </p:nvSpPr>
          <p:spPr bwMode="auto">
            <a:xfrm>
              <a:off x="4848" y="1104"/>
              <a:ext cx="0" cy="235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711" name="Line 177"/>
            <p:cNvSpPr>
              <a:spLocks noChangeShapeType="1"/>
            </p:cNvSpPr>
            <p:nvPr/>
          </p:nvSpPr>
          <p:spPr bwMode="auto">
            <a:xfrm flipH="1">
              <a:off x="336" y="1104"/>
              <a:ext cx="451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712" name="Line 178"/>
            <p:cNvSpPr>
              <a:spLocks noChangeShapeType="1"/>
            </p:cNvSpPr>
            <p:nvPr/>
          </p:nvSpPr>
          <p:spPr bwMode="auto">
            <a:xfrm>
              <a:off x="336" y="1104"/>
              <a:ext cx="0" cy="235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713" name="Line 179"/>
            <p:cNvSpPr>
              <a:spLocks noChangeShapeType="1"/>
            </p:cNvSpPr>
            <p:nvPr/>
          </p:nvSpPr>
          <p:spPr bwMode="auto">
            <a:xfrm>
              <a:off x="336" y="3456"/>
              <a:ext cx="451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24709" name="Line 180"/>
          <p:cNvSpPr>
            <a:spLocks noChangeShapeType="1"/>
          </p:cNvSpPr>
          <p:nvPr/>
        </p:nvSpPr>
        <p:spPr bwMode="auto">
          <a:xfrm>
            <a:off x="838200" y="2173288"/>
            <a:ext cx="7162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7321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Reklamın Fonksiyonları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tr-TR" b="1" dirty="0" smtClean="0"/>
              <a:t>Hatırlatma</a:t>
            </a:r>
          </a:p>
          <a:p>
            <a:pPr algn="ctr">
              <a:lnSpc>
                <a:spcPct val="200000"/>
              </a:lnSpc>
            </a:pPr>
            <a:r>
              <a:rPr lang="tr-TR" b="1" dirty="0" smtClean="0"/>
              <a:t>İkna Etme</a:t>
            </a:r>
          </a:p>
          <a:p>
            <a:pPr algn="ctr">
              <a:lnSpc>
                <a:spcPct val="200000"/>
              </a:lnSpc>
            </a:pPr>
            <a:r>
              <a:rPr lang="tr-TR" b="1" dirty="0" smtClean="0"/>
              <a:t>Bilgilendirme</a:t>
            </a:r>
          </a:p>
          <a:p>
            <a:pPr algn="ctr">
              <a:lnSpc>
                <a:spcPct val="200000"/>
              </a:lnSpc>
            </a:pPr>
            <a:r>
              <a:rPr lang="tr-TR" b="1" dirty="0" smtClean="0"/>
              <a:t>Örgütün Diğer Fonksiyonlarına Yardımcı Olma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937209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Reklamın İşletmeler Sağladığı Yararlar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457200" y="1781968"/>
            <a:ext cx="3931920" cy="39512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tr-TR" dirty="0" smtClean="0"/>
              <a:t>Satışları arttırır</a:t>
            </a:r>
          </a:p>
          <a:p>
            <a:pPr>
              <a:lnSpc>
                <a:spcPct val="110000"/>
              </a:lnSpc>
            </a:pPr>
            <a:r>
              <a:rPr lang="tr-TR" dirty="0" smtClean="0"/>
              <a:t>Üretim kapasitesini genişletir. </a:t>
            </a:r>
          </a:p>
          <a:p>
            <a:pPr>
              <a:lnSpc>
                <a:spcPct val="110000"/>
              </a:lnSpc>
            </a:pPr>
            <a:r>
              <a:rPr lang="tr-TR" dirty="0" smtClean="0"/>
              <a:t>İşletmenin büyümesini sağlar. </a:t>
            </a:r>
          </a:p>
          <a:p>
            <a:pPr>
              <a:lnSpc>
                <a:spcPct val="110000"/>
              </a:lnSpc>
            </a:pPr>
            <a:r>
              <a:rPr lang="tr-TR" dirty="0" smtClean="0"/>
              <a:t>Satıcıların ulaşamadığı kişilere ulaşarak, mal ve hizmetler hakkında bilgi verir.</a:t>
            </a:r>
          </a:p>
          <a:p>
            <a:pPr>
              <a:lnSpc>
                <a:spcPct val="110000"/>
              </a:lnSpc>
            </a:pPr>
            <a:r>
              <a:rPr lang="tr-TR" dirty="0" smtClean="0"/>
              <a:t>Kişisel satış faaliyetlerini destekler.</a:t>
            </a:r>
          </a:p>
          <a:p>
            <a:pPr>
              <a:lnSpc>
                <a:spcPct val="110000"/>
              </a:lnSpc>
            </a:pPr>
            <a:r>
              <a:rPr lang="tr-TR" dirty="0" smtClean="0"/>
              <a:t>Marka bağımlılığı yaratır. </a:t>
            </a:r>
            <a:endParaRPr lang="tr-TR" dirty="0"/>
          </a:p>
          <a:p>
            <a:pPr>
              <a:lnSpc>
                <a:spcPct val="110000"/>
              </a:lnSpc>
            </a:pPr>
            <a:r>
              <a:rPr lang="tr-TR" dirty="0" smtClean="0"/>
              <a:t>Talebi istikrarlı hale getirir, ürün planlaması ve satış tahminlerine katkıda bulunur.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754880" y="1781968"/>
            <a:ext cx="3931920" cy="39512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tr-TR" dirty="0"/>
              <a:t>İşletmeye karşı olumlu izlenim edilmesine yardımcı olur.</a:t>
            </a:r>
          </a:p>
          <a:p>
            <a:pPr>
              <a:lnSpc>
                <a:spcPct val="110000"/>
              </a:lnSpc>
            </a:pPr>
            <a:r>
              <a:rPr lang="tr-TR" dirty="0"/>
              <a:t>Müşteriyi işletmeye ve reklama karşı ilgili tutmaya fayda sağlar</a:t>
            </a:r>
            <a:r>
              <a:rPr lang="tr-TR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tr-TR" dirty="0" smtClean="0"/>
              <a:t>Marka </a:t>
            </a:r>
            <a:r>
              <a:rPr lang="tr-TR" dirty="0"/>
              <a:t>bağımlılığı yaratır. </a:t>
            </a:r>
          </a:p>
          <a:p>
            <a:pPr>
              <a:lnSpc>
                <a:spcPct val="110000"/>
              </a:lnSpc>
            </a:pPr>
            <a:r>
              <a:rPr lang="tr-TR" dirty="0"/>
              <a:t>Talebi istikrarlı hale getirir, ürün planlaması ve satış tahminlerine katkıda bulunur.</a:t>
            </a:r>
          </a:p>
          <a:p>
            <a:pPr>
              <a:lnSpc>
                <a:spcPct val="110000"/>
              </a:lnSpc>
            </a:pPr>
            <a:r>
              <a:rPr lang="tr-TR" dirty="0"/>
              <a:t>İşletmeye karşı olumlu izlenim edilmesine yardımcı olur.</a:t>
            </a:r>
          </a:p>
          <a:p>
            <a:pPr>
              <a:lnSpc>
                <a:spcPct val="110000"/>
              </a:lnSpc>
            </a:pPr>
            <a:r>
              <a:rPr lang="tr-TR" dirty="0"/>
              <a:t>Müşteriyi işletmeye ve reklama karşı ilgili tutmaya fayda sağlar.</a:t>
            </a:r>
          </a:p>
          <a:p>
            <a:pPr>
              <a:lnSpc>
                <a:spcPct val="11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905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Reklamcılığın Dünyadaki Gelişimi</a:t>
            </a: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İlk çağlara dayanır. </a:t>
            </a:r>
            <a:r>
              <a:rPr lang="tr-TR" dirty="0" err="1" smtClean="0"/>
              <a:t>Pompei</a:t>
            </a:r>
            <a:r>
              <a:rPr lang="tr-TR" dirty="0" smtClean="0"/>
              <a:t>’ de ortaya çıkan mağara resimlerinde, insanların barınma, giyecek gibi temel fizyolojik ihtiyaçlarını karşılamak için birbirleriyle ticari ilişkilerde bulunduğunu görülmüştür.</a:t>
            </a:r>
          </a:p>
          <a:p>
            <a:r>
              <a:rPr lang="tr-TR" dirty="0" smtClean="0"/>
              <a:t>M.Ö.3000’lerde tacirler, taş üzerine yazı ve resim oyarak, reklam levhaları hazırladıkları görülmüştür. </a:t>
            </a:r>
          </a:p>
          <a:p>
            <a:r>
              <a:rPr lang="tr-TR" dirty="0" smtClean="0"/>
              <a:t>1444 yılında Alman Jean Gutenberg</a:t>
            </a:r>
            <a:r>
              <a:rPr lang="tr-TR" dirty="0" smtClean="0"/>
              <a:t>’in </a:t>
            </a:r>
            <a:r>
              <a:rPr lang="tr-TR" b="1" dirty="0" smtClean="0"/>
              <a:t>matbaay</a:t>
            </a:r>
            <a:r>
              <a:rPr lang="tr-TR" dirty="0" smtClean="0"/>
              <a:t>ı icadıyla reklamcılıkta çığır açılmıştır. El ilanları ve gazeteler basılmaya başlanmıştır. Okuma yazma oranı artmıştır.</a:t>
            </a:r>
          </a:p>
          <a:p>
            <a:pPr lvl="1"/>
            <a:r>
              <a:rPr lang="tr-TR" dirty="0" smtClean="0"/>
              <a:t>1480’de ilk duvar afişi Londra’da kilise kapısına asılır.</a:t>
            </a:r>
          </a:p>
          <a:p>
            <a:r>
              <a:rPr lang="tr-TR" dirty="0" smtClean="0"/>
              <a:t>Teknolojinin ilerlemesi ile üretim önemli bir hale gelmiş, çok sayıda mal üretilmeye başlanmıştır.</a:t>
            </a:r>
          </a:p>
          <a:p>
            <a:r>
              <a:rPr lang="tr-TR" dirty="0" smtClean="0"/>
              <a:t>1883’ de ilk dergi reklamcılığı yapılır.</a:t>
            </a:r>
          </a:p>
          <a:p>
            <a:r>
              <a:rPr lang="tr-TR" dirty="0"/>
              <a:t>1907’de ilk radyo yayını yapılmış ve yeni bir reklam medyası ortaya çıkmıştır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1941’de ise Amerika’da ilk </a:t>
            </a:r>
            <a:r>
              <a:rPr lang="tr-TR" dirty="0" err="1" smtClean="0"/>
              <a:t>tv</a:t>
            </a:r>
            <a:r>
              <a:rPr lang="tr-TR" dirty="0" smtClean="0"/>
              <a:t> reklamı yapılmıştır.</a:t>
            </a:r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8700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Reklamcılığın Dünyadaki Gelişimi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Reklamcılığın 3 temel dönemi:</a:t>
            </a:r>
          </a:p>
          <a:p>
            <a:pPr lvl="1"/>
            <a:r>
              <a:rPr lang="tr-TR" dirty="0" smtClean="0"/>
              <a:t>Pazar öncesi dönem: Ürünlerin mübadele edildiği tarih öncesi dönemlerden 18.yy ortalarına kadar alıcı ve satıcı ilkel bir iletişim içindedir. Tabletler ve çığırtkanlar iletişim kanalları olarak kullanılmıştır.</a:t>
            </a:r>
          </a:p>
          <a:p>
            <a:pPr lvl="1"/>
            <a:r>
              <a:rPr lang="tr-TR" dirty="0" smtClean="0"/>
              <a:t>Kitle iletişim çağı: 1700’lerin ortalarından itibaren 20.yy ‘</a:t>
            </a:r>
            <a:r>
              <a:rPr lang="tr-TR" dirty="0" err="1" smtClean="0"/>
              <a:t>ın</a:t>
            </a:r>
            <a:r>
              <a:rPr lang="tr-TR" dirty="0" smtClean="0"/>
              <a:t> başlarına kadar önce basılı medya sonrasında ise işitsel ve görsel medya kullanılmıştır.</a:t>
            </a:r>
          </a:p>
          <a:p>
            <a:pPr lvl="1"/>
            <a:r>
              <a:rPr lang="tr-TR" dirty="0" smtClean="0"/>
              <a:t>Araştırma çağı: Son 70 yıldır daha küçük </a:t>
            </a:r>
            <a:r>
              <a:rPr lang="tr-TR" dirty="0" err="1" smtClean="0"/>
              <a:t>segmentlere</a:t>
            </a:r>
            <a:r>
              <a:rPr lang="tr-TR" dirty="0" smtClean="0"/>
              <a:t>, kişiye özel mesajlarla ulaşma olanağı elde edilmiştir. Modern iletişim teknolojisi, etkili reklam kampanyalarının temel taşı olmuştur.</a:t>
            </a:r>
          </a:p>
          <a:p>
            <a:pPr lvl="2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2483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Reklamcılığın Türkiye’deki Gelişimi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Reklamcılığın ilk örnekleri sözlü reklamlardır. – </a:t>
            </a:r>
            <a:r>
              <a:rPr lang="tr-TR" sz="2000" dirty="0" smtClean="0"/>
              <a:t>(tellallar, çığırtkanlar, işportacılar, tezgahtarlar)</a:t>
            </a:r>
          </a:p>
          <a:p>
            <a:r>
              <a:rPr lang="tr-TR" dirty="0"/>
              <a:t>İlk basılı </a:t>
            </a:r>
            <a:r>
              <a:rPr lang="tr-TR" dirty="0" smtClean="0"/>
              <a:t>ilanlar, 1841 yılında Ceride-i Havadis Gazetesi’nde yer almıştır.- </a:t>
            </a:r>
            <a:r>
              <a:rPr lang="tr-TR" sz="2000" dirty="0" smtClean="0"/>
              <a:t>(ölüm ilanları)</a:t>
            </a:r>
          </a:p>
          <a:p>
            <a:r>
              <a:rPr lang="tr-TR" dirty="0"/>
              <a:t>1864’de Tercüman-ı Ahval’ de ticari değer taşıyan ilk duyuru yer almıştır</a:t>
            </a:r>
            <a:r>
              <a:rPr lang="tr-TR" sz="2000" dirty="0" smtClean="0"/>
              <a:t>.(bir İngiliz kumpanyasının ilanı)</a:t>
            </a:r>
          </a:p>
          <a:p>
            <a:r>
              <a:rPr lang="tr-TR" dirty="0"/>
              <a:t>1908’de meşrutiyetin ilanı ile özgürlük sınırları genişlemiş, gazete-dergi satışları artmıştır ve birer reklam aracı olarak kullanılır hale gelmiştir.</a:t>
            </a:r>
          </a:p>
          <a:p>
            <a:r>
              <a:rPr lang="tr-TR" dirty="0"/>
              <a:t>1909’da ilk profesyonel reklam ajansı kurulmuş ve profesyonel reklamcılığa adım atılmıştır</a:t>
            </a:r>
            <a:r>
              <a:rPr lang="tr-TR" dirty="0" smtClean="0"/>
              <a:t>.(</a:t>
            </a:r>
            <a:r>
              <a:rPr lang="tr-TR" sz="2200" dirty="0" smtClean="0"/>
              <a:t>İlancılık </a:t>
            </a:r>
            <a:r>
              <a:rPr lang="tr-TR" sz="2200" dirty="0" err="1" smtClean="0"/>
              <a:t>Kollektif</a:t>
            </a:r>
            <a:r>
              <a:rPr lang="tr-TR" sz="2200" dirty="0" smtClean="0"/>
              <a:t> Şirketi</a:t>
            </a:r>
            <a:r>
              <a:rPr lang="tr-TR" dirty="0" smtClean="0"/>
              <a:t>)</a:t>
            </a:r>
            <a:endParaRPr lang="tr-TR" dirty="0"/>
          </a:p>
          <a:p>
            <a:r>
              <a:rPr lang="tr-TR" dirty="0"/>
              <a:t>1910’da sektörün ilk dergisi ‘Reklam’ yayın yaşamına başlamıştır.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393642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Reklamcılığın Türkiye’deki Gelişimi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1936 yılına gelindiğinde 300 bin liralık ticari ve 200 bin liralık resmi ilan yayınlanırken, gazeteler ortalama 3 bin liralık reklam geliri elde etmiştir. </a:t>
            </a:r>
          </a:p>
          <a:p>
            <a:r>
              <a:rPr lang="tr-TR" dirty="0" smtClean="0"/>
              <a:t>1938’de ‘Radyo’ kurma ve işletme yetkisi verilmiş ve Ankara Radyo’su kurulmuştur.</a:t>
            </a:r>
          </a:p>
          <a:p>
            <a:r>
              <a:rPr lang="tr-TR" dirty="0" smtClean="0"/>
              <a:t>Bu dönem ‘Yerli Malı Yurdun Malı’ sloganı ile dönemin en büyük reklam vereni konumunda olan Sümerbank’ı ikinci Tekel idaresi, </a:t>
            </a:r>
            <a:r>
              <a:rPr lang="tr-TR" dirty="0" err="1" smtClean="0"/>
              <a:t>Philips</a:t>
            </a:r>
            <a:r>
              <a:rPr lang="tr-TR" dirty="0" smtClean="0"/>
              <a:t>, </a:t>
            </a:r>
            <a:r>
              <a:rPr lang="tr-TR" dirty="0" err="1" smtClean="0"/>
              <a:t>Grundig</a:t>
            </a:r>
            <a:r>
              <a:rPr lang="tr-TR" dirty="0" smtClean="0"/>
              <a:t>, </a:t>
            </a:r>
            <a:r>
              <a:rPr lang="tr-TR" dirty="0" err="1" smtClean="0"/>
              <a:t>Telefunken</a:t>
            </a:r>
            <a:r>
              <a:rPr lang="tr-TR" dirty="0" smtClean="0"/>
              <a:t>, Siemens radyo reklamları ile takip etmiştir. </a:t>
            </a:r>
          </a:p>
          <a:p>
            <a:r>
              <a:rPr lang="tr-TR" dirty="0" smtClean="0"/>
              <a:t>1940’lı yıllarda okuma yazma oranı artmış, gazete satışları reklamcılığına canlanmasına yol açmıştır.</a:t>
            </a:r>
          </a:p>
          <a:p>
            <a:r>
              <a:rPr lang="tr-TR" dirty="0" smtClean="0"/>
              <a:t>1950’lerde çok partili dönem ile liberal ekonominin etkilerinin artması reklamcılığın vazgeçilmez bir öğe haline gelmesine yol açmıştır.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3279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Reklamcılığın Türkiye’deki Gelişimi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1961’de Reklamcılık kanun yürürlüğünde resmi bir meslek olarak kabul edilmiş.</a:t>
            </a:r>
          </a:p>
          <a:p>
            <a:r>
              <a:rPr lang="tr-TR" dirty="0" smtClean="0"/>
              <a:t>1972’de</a:t>
            </a:r>
            <a:r>
              <a:rPr lang="tr-TR" dirty="0" smtClean="0"/>
              <a:t> TRT ilk televizyon reklamını kabul etmiş.</a:t>
            </a:r>
            <a:endParaRPr lang="tr-TR" dirty="0" smtClean="0"/>
          </a:p>
          <a:p>
            <a:r>
              <a:rPr lang="tr-TR" dirty="0" smtClean="0"/>
              <a:t>1980’lerde özel televizyon kanalları ortaya çıkmasıyla, televizyonlar Türkiye’nin her yanına yayılmış ve </a:t>
            </a:r>
            <a:r>
              <a:rPr lang="tr-TR" dirty="0" err="1" smtClean="0"/>
              <a:t>tv</a:t>
            </a:r>
            <a:r>
              <a:rPr lang="tr-TR" dirty="0" smtClean="0"/>
              <a:t> izleme oranı %98’lere kadar çıkmıştır. </a:t>
            </a:r>
            <a:endParaRPr lang="tr-TR" dirty="0"/>
          </a:p>
          <a:p>
            <a:r>
              <a:rPr lang="tr-TR" dirty="0" smtClean="0"/>
              <a:t>1983’de renkli yayınlar ile </a:t>
            </a:r>
            <a:r>
              <a:rPr lang="tr-TR" dirty="0" err="1" smtClean="0"/>
              <a:t>tv</a:t>
            </a:r>
            <a:r>
              <a:rPr lang="tr-TR" dirty="0" smtClean="0"/>
              <a:t> daha önemli bir teknolojik aygıt haline gelmiş, izleyici sayısı ve izlenme oranları artmıştır. Paralelinde reklam yayınları da artmıştır.</a:t>
            </a:r>
          </a:p>
          <a:p>
            <a:r>
              <a:rPr lang="tr-TR" dirty="0" smtClean="0"/>
              <a:t>1990’lar da dijital teknolojinin gelişimiyle ‘İnternet’ etkin bir iletişim platformu olmuş, dünyanın her tarafına aynı anda ve büyük hızla reklam mesajları iletilmiştir.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632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Araştırma Soruları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tr-TR" dirty="0" smtClean="0"/>
              <a:t>İşletmeler reklam yapmaya neden ihtiyaç duyarlar?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Reklamcılığın gelişmesindeki etkenler nelerdir?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Reklamın işletmelere sağladığı yaralar nelerdir?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Reklamcılığın gelişimini tarihsel açıdan değerlendiriniz.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894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3202" r="-13202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2000" b="1" dirty="0"/>
              <a:t>1909 yılında kurulan ve Türkiye'nin yaşayan en eski reklam ajansı olan’ İlancılık Reklam Ajansı ‘, 100. yaşını kutluyor- (2009)</a:t>
            </a:r>
            <a:endParaRPr lang="tr-TR" sz="20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2683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64146"/>
            <a:ext cx="5334237" cy="649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04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43644"/>
            <a:ext cx="4550743" cy="651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31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8065802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85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076"/>
            <a:ext cx="9144000" cy="650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94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74322"/>
            <a:ext cx="5035866" cy="648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01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453290"/>
            <a:ext cx="4647989" cy="640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9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359056"/>
            <a:ext cx="4391286" cy="652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57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01041"/>
            <a:ext cx="4750477" cy="645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4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Reklamcılığın Gelişmesindeki Etkenler</a:t>
            </a:r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40000"/>
              </a:lnSpc>
            </a:pPr>
            <a:r>
              <a:rPr lang="tr-TR" dirty="0" smtClean="0"/>
              <a:t>İş başına verimliliğin artması </a:t>
            </a:r>
          </a:p>
          <a:p>
            <a:pPr>
              <a:lnSpc>
                <a:spcPct val="140000"/>
              </a:lnSpc>
            </a:pPr>
            <a:r>
              <a:rPr lang="tr-TR" dirty="0" smtClean="0"/>
              <a:t>Teknolojik gelişmeler</a:t>
            </a:r>
          </a:p>
          <a:p>
            <a:pPr>
              <a:lnSpc>
                <a:spcPct val="140000"/>
              </a:lnSpc>
            </a:pPr>
            <a:r>
              <a:rPr lang="tr-TR" dirty="0" smtClean="0"/>
              <a:t>Gelirdeki artış – </a:t>
            </a:r>
            <a:r>
              <a:rPr lang="tr-TR" sz="2000" dirty="0" smtClean="0"/>
              <a:t>teknolojik ve ekonomik gelişmelere bağlı olarak</a:t>
            </a:r>
          </a:p>
          <a:p>
            <a:pPr>
              <a:lnSpc>
                <a:spcPct val="140000"/>
              </a:lnSpc>
            </a:pPr>
            <a:r>
              <a:rPr lang="tr-TR" dirty="0"/>
              <a:t>Orta Sınıfın </a:t>
            </a:r>
            <a:r>
              <a:rPr lang="tr-TR" dirty="0" smtClean="0"/>
              <a:t>Gelişmesi</a:t>
            </a:r>
          </a:p>
          <a:p>
            <a:pPr>
              <a:lnSpc>
                <a:spcPct val="140000"/>
              </a:lnSpc>
            </a:pPr>
            <a:r>
              <a:rPr lang="tr-TR" dirty="0" smtClean="0"/>
              <a:t>Eğitimde Gelişme- </a:t>
            </a:r>
            <a:r>
              <a:rPr lang="tr-TR" sz="2000" dirty="0" smtClean="0"/>
              <a:t>tüketici bilinç düzeyinin artması</a:t>
            </a:r>
          </a:p>
          <a:p>
            <a:pPr>
              <a:lnSpc>
                <a:spcPct val="140000"/>
              </a:lnSpc>
            </a:pPr>
            <a:r>
              <a:rPr lang="tr-TR" dirty="0"/>
              <a:t>Kişisel Satış Kullanımının </a:t>
            </a:r>
            <a:r>
              <a:rPr lang="tr-TR" dirty="0" smtClean="0"/>
              <a:t>Azalması</a:t>
            </a:r>
          </a:p>
          <a:p>
            <a:pPr>
              <a:lnSpc>
                <a:spcPct val="140000"/>
              </a:lnSpc>
            </a:pPr>
            <a:r>
              <a:rPr lang="tr-TR" dirty="0"/>
              <a:t>Reklam Ajanslarındaki </a:t>
            </a:r>
            <a:r>
              <a:rPr lang="tr-TR" dirty="0" smtClean="0"/>
              <a:t>Gelişme- çok sayıda ve çeşitli ürün üretilmesi, artan rekabet farklılaştırmayı ve bunu iletmeyi gerekli kılmıştır.</a:t>
            </a:r>
            <a:endParaRPr lang="tr-TR" dirty="0"/>
          </a:p>
          <a:p>
            <a:pPr>
              <a:lnSpc>
                <a:spcPct val="140000"/>
              </a:lnSpc>
            </a:pPr>
            <a:r>
              <a:rPr lang="tr-TR" dirty="0"/>
              <a:t>Araştırmada Gelişme-</a:t>
            </a:r>
            <a:r>
              <a:rPr lang="tr-TR" sz="2400" dirty="0"/>
              <a:t>AR-GE</a:t>
            </a:r>
          </a:p>
          <a:p>
            <a:pPr>
              <a:lnSpc>
                <a:spcPct val="120000"/>
              </a:lnSpc>
            </a:pPr>
            <a:endParaRPr lang="tr-TR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40000"/>
              </a:lnSpc>
            </a:pPr>
            <a:r>
              <a:rPr lang="tr-TR" dirty="0" smtClean="0"/>
              <a:t>Ambalajda </a:t>
            </a:r>
            <a:r>
              <a:rPr lang="tr-TR" dirty="0"/>
              <a:t>Gelişme- </a:t>
            </a:r>
            <a:r>
              <a:rPr lang="tr-TR" sz="2400" dirty="0"/>
              <a:t>ambalaj marka tanıtımı, rafta dikkat çekmek, ürünün içeriğini, kullanımını anlatmak gibi işlevlere sahiptir.</a:t>
            </a:r>
          </a:p>
          <a:p>
            <a:pPr>
              <a:lnSpc>
                <a:spcPct val="140000"/>
              </a:lnSpc>
            </a:pPr>
            <a:r>
              <a:rPr lang="tr-TR" dirty="0"/>
              <a:t>Üretim ve Serviste Gelişme-küreselleşme ve üretimin denizaşırı ülkelere kayması ve Üreticinin Tüketiciden Uzaklaşması</a:t>
            </a:r>
          </a:p>
          <a:p>
            <a:pPr>
              <a:lnSpc>
                <a:spcPct val="140000"/>
              </a:lnSpc>
            </a:pPr>
            <a:r>
              <a:rPr lang="tr-TR" dirty="0"/>
              <a:t>Pazarlama Anlayışındaki Değişme – geleneksel pazarlamadan, müşteri odaklı çağdaş pazarlamaya geçiş</a:t>
            </a:r>
          </a:p>
          <a:p>
            <a:pPr>
              <a:lnSpc>
                <a:spcPct val="140000"/>
              </a:lnSpc>
            </a:pPr>
            <a:r>
              <a:rPr lang="tr-TR" dirty="0"/>
              <a:t>Self-Servis satışlarının doğuşu – gıda ve hizmet sektörü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5071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128" y="620688"/>
            <a:ext cx="5983312" cy="598331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DERS KİTABI</a:t>
            </a:r>
            <a:endParaRPr lang="tr-T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dirty="0" smtClean="0"/>
              <a:t>Dr. Gıyasettin Tayfur</a:t>
            </a:r>
          </a:p>
          <a:p>
            <a:endParaRPr lang="tr-TR" dirty="0"/>
          </a:p>
          <a:p>
            <a:r>
              <a:rPr lang="tr-TR" dirty="0" err="1" smtClean="0"/>
              <a:t>Doç.Dr</a:t>
            </a:r>
            <a:r>
              <a:rPr lang="tr-TR" dirty="0" smtClean="0"/>
              <a:t>. </a:t>
            </a:r>
            <a:r>
              <a:rPr lang="tr-TR" dirty="0" err="1" smtClean="0"/>
              <a:t>M.Kemal</a:t>
            </a:r>
            <a:r>
              <a:rPr lang="tr-TR" dirty="0" smtClean="0"/>
              <a:t> Yılmaz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6617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Reklamın Yapılış Amaçları</a:t>
            </a:r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dirty="0" smtClean="0"/>
              <a:t>Ürün hakkında </a:t>
            </a:r>
            <a:r>
              <a:rPr lang="tr-TR" dirty="0" smtClean="0">
                <a:solidFill>
                  <a:srgbClr val="FF0000"/>
                </a:solidFill>
              </a:rPr>
              <a:t>bilgi vermek 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Pazarın belirli bir bölümün ürünün </a:t>
            </a:r>
            <a:r>
              <a:rPr lang="tr-TR" dirty="0" smtClean="0">
                <a:solidFill>
                  <a:srgbClr val="FF0000"/>
                </a:solidFill>
              </a:rPr>
              <a:t>farkında olmasını </a:t>
            </a:r>
            <a:r>
              <a:rPr lang="tr-TR" dirty="0" smtClean="0"/>
              <a:t>sağlamak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Reklamı yapılan üründe </a:t>
            </a:r>
            <a:r>
              <a:rPr lang="tr-TR" dirty="0" smtClean="0">
                <a:solidFill>
                  <a:srgbClr val="FF0000"/>
                </a:solidFill>
              </a:rPr>
              <a:t>deneme arzusu </a:t>
            </a:r>
            <a:r>
              <a:rPr lang="tr-TR" dirty="0" smtClean="0"/>
              <a:t>yaratmak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Ürünün tüketici gruba olan </a:t>
            </a:r>
            <a:r>
              <a:rPr lang="tr-TR" dirty="0" smtClean="0">
                <a:solidFill>
                  <a:srgbClr val="FF0000"/>
                </a:solidFill>
              </a:rPr>
              <a:t>uygunluğunu</a:t>
            </a:r>
            <a:r>
              <a:rPr lang="tr-TR" dirty="0" smtClean="0"/>
              <a:t> göstermek</a:t>
            </a:r>
          </a:p>
          <a:p>
            <a:pPr lvl="1"/>
            <a:r>
              <a:rPr lang="tr-TR" dirty="0" smtClean="0"/>
              <a:t>Ürünler, tüketicinin arzu ve ihtiyaçlarına cevap verdikleri sürece alıcı bulabilirler. Ürün ihtiyacı gidermelidir, eğer gidermiyorsa bile değişik sunum teknikleri ile bir ihtiyaca dönüştürülmelidir. 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Üründe yapılan </a:t>
            </a:r>
            <a:r>
              <a:rPr lang="tr-TR" dirty="0" smtClean="0">
                <a:solidFill>
                  <a:srgbClr val="FF0000"/>
                </a:solidFill>
              </a:rPr>
              <a:t>değişiklikleri göstermek</a:t>
            </a:r>
          </a:p>
          <a:p>
            <a:pPr lvl="1"/>
            <a:r>
              <a:rPr lang="tr-TR" dirty="0" smtClean="0"/>
              <a:t>Özellikle ürünün olgunluk ve düşüş aşamalarında üründe değişiklik yapılır- ambalaj, fiyat, kalite gibi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>
                <a:solidFill>
                  <a:srgbClr val="FF0000"/>
                </a:solidFill>
              </a:rPr>
              <a:t>Marka imajı </a:t>
            </a:r>
            <a:r>
              <a:rPr lang="tr-TR" dirty="0" smtClean="0"/>
              <a:t>oluşturmak</a:t>
            </a:r>
          </a:p>
          <a:p>
            <a:pPr lvl="1"/>
            <a:r>
              <a:rPr lang="tr-TR" dirty="0" smtClean="0"/>
              <a:t>Ürünü diğerlerinden ayırır, yaşam eğrisini uzatır.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5868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Reklamın Özellikleri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tr-TR" dirty="0" smtClean="0"/>
              <a:t>Farklı mecralarda görünmek markaya olan güveni arttırır.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Marka imajı yaratmak fark edilir ve uzun süreli reklamlar yapılmalıdır.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Resimler, renkler ve dil kullanılarak reklamlar, markanın duygusal ve fonksiyonel faydalarını daha yaratıcı bir şekilde oraya konar.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Yayılabilme ve karşılaştırma özelliğine sahiptir.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Geniş kitlelere seslenir.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Yüz yüze değildir, tek yönlüdür.(gayri şahsilik içerir)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Kişiyi satın almaya yöneltir, harekete geçirir.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9049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395536" y="1844824"/>
            <a:ext cx="3931920" cy="39512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tr-TR" sz="2600" b="1" dirty="0" smtClean="0">
                <a:solidFill>
                  <a:srgbClr val="FF0000"/>
                </a:solidFill>
              </a:rPr>
              <a:t>Pazarlama</a:t>
            </a:r>
          </a:p>
          <a:p>
            <a:pPr marL="0" indent="0" algn="ctr">
              <a:buNone/>
            </a:pPr>
            <a:endParaRPr lang="tr-TR" sz="26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tr-TR" sz="2600" b="1" dirty="0" smtClean="0">
                <a:solidFill>
                  <a:srgbClr val="00B050"/>
                </a:solidFill>
              </a:rPr>
              <a:t>Pazarlama Bileşenleri(4P)</a:t>
            </a:r>
          </a:p>
          <a:p>
            <a:pPr marL="0" indent="0" algn="ctr">
              <a:buNone/>
            </a:pPr>
            <a:endParaRPr lang="tr-TR" sz="2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sz="2600" b="1" dirty="0" smtClean="0">
                <a:solidFill>
                  <a:srgbClr val="00B0F0"/>
                </a:solidFill>
              </a:rPr>
              <a:t>Tutundurma </a:t>
            </a:r>
            <a:endParaRPr lang="tr-TR" sz="2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tr-TR" sz="2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sz="2600" b="1" dirty="0" smtClean="0">
                <a:solidFill>
                  <a:schemeClr val="accent3"/>
                </a:solidFill>
              </a:rPr>
              <a:t>İletişim</a:t>
            </a:r>
            <a:r>
              <a:rPr lang="tr-TR" sz="2600" b="1" dirty="0" smtClean="0">
                <a:solidFill>
                  <a:srgbClr val="FF0000"/>
                </a:solidFill>
              </a:rPr>
              <a:t/>
            </a:r>
            <a:br>
              <a:rPr lang="tr-TR" sz="2600" b="1" dirty="0" smtClean="0">
                <a:solidFill>
                  <a:srgbClr val="FF0000"/>
                </a:solidFill>
              </a:rPr>
            </a:br>
            <a:endParaRPr lang="tr-TR" sz="2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sz="2600" b="1" dirty="0" smtClean="0">
                <a:solidFill>
                  <a:srgbClr val="FF0000"/>
                </a:solidFill>
              </a:rPr>
              <a:t>Strateji</a:t>
            </a:r>
          </a:p>
          <a:p>
            <a:pPr marL="0" indent="0" algn="ctr">
              <a:buNone/>
            </a:pPr>
            <a:endParaRPr lang="tr-TR" sz="2600" b="1" dirty="0">
              <a:solidFill>
                <a:srgbClr val="FF0000"/>
              </a:solidFill>
            </a:endParaRPr>
          </a:p>
          <a:p>
            <a:pPr algn="ctr"/>
            <a:endParaRPr lang="tr-TR" dirty="0">
              <a:solidFill>
                <a:srgbClr val="FF0000"/>
              </a:solidFill>
            </a:endParaRPr>
          </a:p>
          <a:p>
            <a:pPr algn="ctr"/>
            <a:endParaRPr lang="tr-TR" dirty="0" smtClean="0">
              <a:solidFill>
                <a:srgbClr val="FF0000"/>
              </a:solidFill>
            </a:endParaRPr>
          </a:p>
          <a:p>
            <a:pPr algn="ctr"/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4"/>
          </p:nvPr>
        </p:nvSpPr>
        <p:spPr>
          <a:xfrm>
            <a:off x="4788024" y="1781968"/>
            <a:ext cx="4032448" cy="4383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b="1" dirty="0" smtClean="0">
                <a:solidFill>
                  <a:srgbClr val="7030A0"/>
                </a:solidFill>
              </a:rPr>
              <a:t>Ürün</a:t>
            </a:r>
          </a:p>
          <a:p>
            <a:pPr marL="0" indent="0" algn="ctr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b="1" dirty="0" smtClean="0">
                <a:solidFill>
                  <a:srgbClr val="CC3300"/>
                </a:solidFill>
              </a:rPr>
              <a:t>Hizmet</a:t>
            </a:r>
          </a:p>
          <a:p>
            <a:pPr marL="0" indent="0" algn="ctr">
              <a:buNone/>
            </a:pPr>
            <a:endParaRPr lang="tr-T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Tüketici</a:t>
            </a:r>
          </a:p>
          <a:p>
            <a:pPr marL="0" indent="0" algn="ctr">
              <a:buNone/>
            </a:pPr>
            <a:endParaRPr lang="tr-TR" b="1" dirty="0">
              <a:solidFill>
                <a:srgbClr val="CC3300"/>
              </a:solidFill>
            </a:endParaRPr>
          </a:p>
          <a:p>
            <a:pPr marL="0" indent="0" algn="ctr">
              <a:buNone/>
            </a:pPr>
            <a:r>
              <a:rPr lang="tr-TR" b="1" dirty="0" smtClean="0">
                <a:solidFill>
                  <a:srgbClr val="FFC000"/>
                </a:solidFill>
              </a:rPr>
              <a:t>Müşteri</a:t>
            </a:r>
          </a:p>
          <a:p>
            <a:pPr marL="0" indent="0" algn="ctr">
              <a:buNone/>
            </a:pPr>
            <a:endParaRPr lang="tr-TR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tr-TR" b="1" dirty="0">
                <a:solidFill>
                  <a:srgbClr val="002060"/>
                </a:solidFill>
              </a:rPr>
              <a:t>Reklam</a:t>
            </a:r>
          </a:p>
          <a:p>
            <a:pPr marL="0" indent="0" algn="ctr">
              <a:buNone/>
            </a:pPr>
            <a:endParaRPr lang="tr-TR" b="1" dirty="0">
              <a:solidFill>
                <a:srgbClr val="FFC0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4793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Pazarlama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b="1" dirty="0" smtClean="0"/>
              <a:t>Ürün, hizmet, faaliyet, kişi, yer, örgüt</a:t>
            </a:r>
            <a:r>
              <a:rPr lang="tr-TR" dirty="0" smtClean="0"/>
              <a:t> ve </a:t>
            </a:r>
            <a:r>
              <a:rPr lang="tr-TR" b="1" dirty="0" smtClean="0"/>
              <a:t>fikirlerin</a:t>
            </a:r>
            <a:r>
              <a:rPr lang="tr-TR" dirty="0" smtClean="0"/>
              <a:t>, </a:t>
            </a:r>
            <a:r>
              <a:rPr lang="tr-TR" b="1" dirty="0" smtClean="0">
                <a:solidFill>
                  <a:srgbClr val="FF0000"/>
                </a:solidFill>
              </a:rPr>
              <a:t>değişim</a:t>
            </a:r>
            <a:r>
              <a:rPr lang="tr-TR" dirty="0" smtClean="0"/>
              <a:t> süreci aracılığıyla istek ve gereksinimlerini belirlemeye, şekillendirmeye ve karşılamaya yönelik insan faaliyetleri bütünüdür. </a:t>
            </a:r>
          </a:p>
          <a:p>
            <a:endParaRPr lang="tr-TR" dirty="0"/>
          </a:p>
          <a:p>
            <a:r>
              <a:rPr lang="tr-TR" dirty="0"/>
              <a:t>Tüketiciler ve işletmeler için ürün ve hizmetlerin yaratılması, bu ürün ve hizmetlerinin promosyonlarının yapılması ve bunların teslim edilmesidir. 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2169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8768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endParaRPr lang="tr-TR" dirty="0" smtClean="0"/>
          </a:p>
          <a:p>
            <a:pPr marL="0" indent="0" algn="ctr">
              <a:lnSpc>
                <a:spcPct val="150000"/>
              </a:lnSpc>
              <a:buNone/>
            </a:pPr>
            <a:endParaRPr lang="tr-TR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tr-TR" dirty="0" smtClean="0"/>
              <a:t>‘ </a:t>
            </a:r>
            <a:r>
              <a:rPr lang="tr-TR" i="1" dirty="0" smtClean="0"/>
              <a:t>Herkesin satacağı bir şey vardır ve bu satılacak şey bir düşünce bile olabilir</a:t>
            </a:r>
            <a:r>
              <a:rPr lang="tr-TR" dirty="0" smtClean="0"/>
              <a:t>’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dirty="0" smtClean="0"/>
              <a:t>					</a:t>
            </a:r>
            <a:r>
              <a:rPr lang="tr-TR" dirty="0" err="1" smtClean="0"/>
              <a:t>Nigel</a:t>
            </a:r>
            <a:r>
              <a:rPr lang="tr-TR" dirty="0" smtClean="0"/>
              <a:t> </a:t>
            </a:r>
            <a:r>
              <a:rPr lang="tr-TR" dirty="0" err="1" smtClean="0"/>
              <a:t>Foster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622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Reklam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sz="2600" dirty="0"/>
          </a:p>
          <a:p>
            <a:pPr marL="0" indent="0" algn="ctr">
              <a:buNone/>
            </a:pPr>
            <a:r>
              <a:rPr lang="tr-TR" sz="2600" dirty="0" smtClean="0"/>
              <a:t>‘Reklam veren tarafından bir ürünün, hizmetin veya fikrin, bedeli ödenerek, kişisel olmayan yollarla sunumudur</a:t>
            </a:r>
            <a:r>
              <a:rPr lang="tr-TR" dirty="0" smtClean="0"/>
              <a:t>.’</a:t>
            </a:r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			Amerikan Pazarlama Derneği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Tutundurma nedir?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/>
              <a:t>Tutundurma, bir işletmenin mal veya hizmetinin satışını kolaylaştırmak amacıyla üretici-pazarlamacı işletmenin denetimi altında yürütülen, </a:t>
            </a:r>
            <a:r>
              <a:rPr lang="tr-TR" altLang="tr-TR" dirty="0">
                <a:solidFill>
                  <a:srgbClr val="FF0000"/>
                </a:solidFill>
              </a:rPr>
              <a:t>müşteriyi ikna etme amacı</a:t>
            </a:r>
            <a:r>
              <a:rPr lang="tr-TR" altLang="tr-TR" dirty="0"/>
              <a:t>na yönelik, bilinçli, programlanmış ve eşgüdümlü faaliyetlerden oluşan bir iletişim sürecidir.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8970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Reklam Nedir?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İletişimin</a:t>
            </a:r>
            <a:r>
              <a:rPr lang="tr-TR" dirty="0" smtClean="0"/>
              <a:t> en görülebilir olan biçimidir. </a:t>
            </a:r>
          </a:p>
          <a:p>
            <a:endParaRPr lang="tr-TR" dirty="0"/>
          </a:p>
          <a:p>
            <a:r>
              <a:rPr lang="tr-TR" dirty="0" smtClean="0"/>
              <a:t>Hem</a:t>
            </a:r>
            <a:r>
              <a:rPr lang="tr-TR" b="1" dirty="0" smtClean="0"/>
              <a:t> işletmeler</a:t>
            </a:r>
            <a:r>
              <a:rPr lang="tr-TR" dirty="0" smtClean="0"/>
              <a:t>, hem de</a:t>
            </a:r>
            <a:r>
              <a:rPr lang="tr-TR" b="1" dirty="0" smtClean="0"/>
              <a:t> tüketiciler </a:t>
            </a:r>
            <a:r>
              <a:rPr lang="tr-TR" dirty="0" smtClean="0"/>
              <a:t>için vazgeçilmez bir olgudur. </a:t>
            </a:r>
          </a:p>
          <a:p>
            <a:endParaRPr lang="tr-TR" dirty="0"/>
          </a:p>
          <a:p>
            <a:r>
              <a:rPr lang="tr-TR" dirty="0" smtClean="0"/>
              <a:t>Tüketicilerin ürün ve hizmetlerden </a:t>
            </a:r>
            <a:r>
              <a:rPr lang="tr-TR" b="1" dirty="0" smtClean="0"/>
              <a:t>haberdar olmalarını </a:t>
            </a:r>
            <a:r>
              <a:rPr lang="tr-TR" dirty="0" smtClean="0"/>
              <a:t>sağlar.</a:t>
            </a:r>
          </a:p>
          <a:p>
            <a:endParaRPr lang="tr-TR" dirty="0"/>
          </a:p>
          <a:p>
            <a:r>
              <a:rPr lang="tr-TR" b="1" dirty="0" smtClean="0"/>
              <a:t>Yaratıcılık ve ikna </a:t>
            </a:r>
            <a:r>
              <a:rPr lang="tr-TR" dirty="0" smtClean="0"/>
              <a:t>gücünün birleşimidir.</a:t>
            </a:r>
          </a:p>
          <a:p>
            <a:endParaRPr lang="tr-TR" dirty="0"/>
          </a:p>
          <a:p>
            <a:r>
              <a:rPr lang="tr-TR" b="1" dirty="0" smtClean="0"/>
              <a:t>Duygu ve mantık </a:t>
            </a:r>
            <a:r>
              <a:rPr lang="tr-TR" dirty="0" smtClean="0"/>
              <a:t>öğelerini beraber içerir.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3056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lik">
  <a:themeElements>
    <a:clrScheme name="Netlik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tl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703</TotalTime>
  <Words>1550</Words>
  <Application>Microsoft Macintosh PowerPoint</Application>
  <PresentationFormat>On-screen Show (4:3)</PresentationFormat>
  <Paragraphs>312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Netlik</vt:lpstr>
      <vt:lpstr>REKLAM</vt:lpstr>
      <vt:lpstr>Araştırma Soruları</vt:lpstr>
      <vt:lpstr>DERS KİTABI</vt:lpstr>
      <vt:lpstr>PowerPoint Presentation</vt:lpstr>
      <vt:lpstr>Pazarlama nedir?</vt:lpstr>
      <vt:lpstr>PowerPoint Presentation</vt:lpstr>
      <vt:lpstr>Reklam Nedir?</vt:lpstr>
      <vt:lpstr>Tutundurma nedir?</vt:lpstr>
      <vt:lpstr>Reklam Nedir?</vt:lpstr>
      <vt:lpstr>Reklamın Amacı</vt:lpstr>
      <vt:lpstr>PowerPoint Presentation</vt:lpstr>
      <vt:lpstr>PowerPoint Presentation</vt:lpstr>
      <vt:lpstr>Reklamın Fonksiyonları</vt:lpstr>
      <vt:lpstr>Reklamın İşletmeler Sağladığı Yararlar</vt:lpstr>
      <vt:lpstr>Reklamcılığın Dünyadaki Gelişimi</vt:lpstr>
      <vt:lpstr>Reklamcılığın Dünyadaki Gelişimi</vt:lpstr>
      <vt:lpstr>Reklamcılığın Türkiye’deki Gelişimi</vt:lpstr>
      <vt:lpstr>Reklamcılığın Türkiye’deki Gelişimi</vt:lpstr>
      <vt:lpstr>Reklamcılığın Türkiye’deki Gelişimi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Reklamcılığın Gelişmesindeki Etkenler</vt:lpstr>
      <vt:lpstr>Reklamın Yapılış Amaçları</vt:lpstr>
      <vt:lpstr>Reklamın Özellikleri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REKLAM</dc:title>
  <dc:creator>Duygu GUR</dc:creator>
  <cp:lastModifiedBy>DUYGU DEMIRCAN</cp:lastModifiedBy>
  <cp:revision>32</cp:revision>
  <dcterms:created xsi:type="dcterms:W3CDTF">2018-10-02T11:46:13Z</dcterms:created>
  <dcterms:modified xsi:type="dcterms:W3CDTF">2018-10-10T00:27:35Z</dcterms:modified>
</cp:coreProperties>
</file>