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8"/>
  </p:notesMasterIdLst>
  <p:handoutMasterIdLst>
    <p:handoutMasterId r:id="rId29"/>
  </p:handoutMasterIdLst>
  <p:sldIdLst>
    <p:sldId id="353" r:id="rId3"/>
    <p:sldId id="434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20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9261" autoAdjust="0"/>
  </p:normalViewPr>
  <p:slideViewPr>
    <p:cSldViewPr snapToGrid="0" showGuides="1">
      <p:cViewPr varScale="1">
        <p:scale>
          <a:sx n="69" d="100"/>
          <a:sy n="69" d="100"/>
        </p:scale>
        <p:origin x="72" y="1110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1D14-E9AE-409B-A6B5-28C88E526931}" type="datetimeFigureOut">
              <a:rPr lang="tr-TR" smtClean="0"/>
              <a:t>21.03.2025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6EFB-6A06-4F35-B6D2-828E606BB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11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87A53-5F07-4AC5-8610-AEAC1847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2EC8DB-58DA-4222-A19E-9D5D1F27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DF76F9-432D-4109-9CEC-825FCFE3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6D3B3-9E7E-4CAC-B116-E92AF22439A3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CD131E-2E64-4137-88CC-EF615DDD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Çağ Üniversitesi 2021 - 2022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31DD39-7C08-4925-A5E4-BFF31371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52EEF-FA5D-47A2-A60C-F3DF87C23B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252729" y="3791638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7972" y="2288400"/>
            <a:ext cx="4869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SOSYAL SORUMLULUK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VE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İŞ ETİĞİ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144982"/>
            <a:ext cx="71491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B050"/>
                </a:solidFill>
              </a:rPr>
              <a:t>✅ </a:t>
            </a:r>
            <a:r>
              <a:rPr lang="tr-TR" sz="2400" b="1" dirty="0">
                <a:solidFill>
                  <a:srgbClr val="FF0000"/>
                </a:solidFill>
              </a:rPr>
              <a:t>Gerçek Hayattan </a:t>
            </a:r>
            <a:r>
              <a:rPr lang="tr-TR" sz="2400" b="1" dirty="0" smtClean="0">
                <a:solidFill>
                  <a:srgbClr val="FF0000"/>
                </a:solidFill>
              </a:rPr>
              <a:t>Örnekler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pPr algn="just"/>
            <a:r>
              <a:rPr lang="tr-TR" sz="2000" dirty="0" smtClean="0"/>
              <a:t>Koç </a:t>
            </a:r>
            <a:r>
              <a:rPr lang="tr-TR" sz="2000" dirty="0"/>
              <a:t>Holding, “Ülkem İçin” projesi kapsamında birçok eğitim ve sağlık projesini hayata geçirmiştir.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48640" y="2750850"/>
            <a:ext cx="7149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“Baba Beni Okula Gönder” kampanyası, eğitimde fırsat eşitliği yaratmaya yönelik en başarılı projelerden biridir.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48640" y="4908118"/>
            <a:ext cx="7149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Türkiye’de </a:t>
            </a:r>
            <a:r>
              <a:rPr lang="tr-TR" sz="2000" dirty="0"/>
              <a:t>bazı büyük fabrikalar, </a:t>
            </a:r>
            <a:r>
              <a:rPr lang="tr-TR" sz="2000" b="1" dirty="0"/>
              <a:t>iş sağlığı ve güvenliği farkındalık haftaları</a:t>
            </a:r>
            <a:r>
              <a:rPr lang="tr-TR" sz="2000" dirty="0"/>
              <a:t> düzenleyerek çalışanlarını bilinçlendirmektedir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548640" y="3636995"/>
            <a:ext cx="7149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Türkiye’deki bazı belediyeler, </a:t>
            </a:r>
            <a:r>
              <a:rPr lang="tr-TR" sz="2000" b="1" dirty="0"/>
              <a:t>hastane ve kamu kurumlarında işaret dili çeviri hizmetleri</a:t>
            </a:r>
            <a:r>
              <a:rPr lang="tr-TR" sz="2000" dirty="0"/>
              <a:t> sunmaya başlamıştır.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20138"/>
            <a:ext cx="72237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C. Ekonomik Sorumluluk </a:t>
            </a:r>
            <a:r>
              <a:rPr lang="tr-TR" sz="2400" b="1" dirty="0" smtClean="0">
                <a:solidFill>
                  <a:srgbClr val="FF0000"/>
                </a:solidFill>
              </a:rPr>
              <a:t>💰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algn="just"/>
            <a:r>
              <a:rPr lang="tr-TR" sz="2000" dirty="0" smtClean="0"/>
              <a:t>İşletmelerin </a:t>
            </a:r>
            <a:r>
              <a:rPr lang="tr-TR" sz="2000" b="1" dirty="0"/>
              <a:t>uzun vadeli ekonomik büyümeyi destekleyerek adil ve etik ticaret uygulamalarını benimsemesi</a:t>
            </a:r>
            <a:r>
              <a:rPr lang="tr-TR" sz="2000" dirty="0"/>
              <a:t> ekonomik sorumluluk alanına girer.</a:t>
            </a:r>
          </a:p>
          <a:p>
            <a:endParaRPr lang="tr-TR" b="1" dirty="0" smtClean="0"/>
          </a:p>
          <a:p>
            <a:r>
              <a:rPr lang="tr-TR" sz="2000" b="1" dirty="0" smtClean="0">
                <a:solidFill>
                  <a:srgbClr val="FF0000"/>
                </a:solidFill>
              </a:rPr>
              <a:t>Ekonomik </a:t>
            </a:r>
            <a:r>
              <a:rPr lang="tr-TR" sz="2000" b="1" dirty="0">
                <a:solidFill>
                  <a:srgbClr val="FF0000"/>
                </a:solidFill>
              </a:rPr>
              <a:t>Sorumluluk Kapsamındaki Faaliyetler:</a:t>
            </a:r>
            <a:endParaRPr lang="tr-TR" sz="2000" dirty="0">
              <a:solidFill>
                <a:srgbClr val="FF0000"/>
              </a:solidFill>
            </a:endParaRPr>
          </a:p>
          <a:p>
            <a:pPr lvl="0"/>
            <a:endParaRPr lang="tr-TR" b="1" dirty="0" smtClean="0"/>
          </a:p>
          <a:p>
            <a:pPr lvl="0"/>
            <a:r>
              <a:rPr lang="tr-TR" sz="2000" b="1" dirty="0" smtClean="0">
                <a:solidFill>
                  <a:srgbClr val="00B050"/>
                </a:solidFill>
              </a:rPr>
              <a:t>Adil </a:t>
            </a:r>
            <a:r>
              <a:rPr lang="tr-TR" sz="2000" b="1" dirty="0">
                <a:solidFill>
                  <a:srgbClr val="00B050"/>
                </a:solidFill>
              </a:rPr>
              <a:t>Ticaret Uygulamaları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dirty="0"/>
              <a:t>Küçük üreticilere destek verme</a:t>
            </a:r>
          </a:p>
          <a:p>
            <a:pPr lvl="1"/>
            <a:r>
              <a:rPr lang="tr-TR" sz="2000" dirty="0"/>
              <a:t>Sürdürülebilir tedarik zinciri oluşturma</a:t>
            </a:r>
          </a:p>
          <a:p>
            <a:pPr lvl="1"/>
            <a:r>
              <a:rPr lang="tr-TR" sz="2000" dirty="0"/>
              <a:t>Etik çalışma koşullarını </a:t>
            </a:r>
            <a:r>
              <a:rPr lang="tr-TR" sz="2000" dirty="0" smtClean="0"/>
              <a:t>benimseme</a:t>
            </a:r>
          </a:p>
          <a:p>
            <a:pPr lvl="0"/>
            <a:endParaRPr lang="tr-TR" b="1" dirty="0" smtClean="0"/>
          </a:p>
          <a:p>
            <a:pPr lvl="0"/>
            <a:r>
              <a:rPr lang="tr-TR" sz="2000" b="1" dirty="0" smtClean="0">
                <a:solidFill>
                  <a:srgbClr val="00B050"/>
                </a:solidFill>
              </a:rPr>
              <a:t>Çalışan Hakları ve İş Güvencesi</a:t>
            </a:r>
            <a:endParaRPr lang="tr-TR" sz="2000" dirty="0" smtClean="0">
              <a:solidFill>
                <a:srgbClr val="00B050"/>
              </a:solidFill>
            </a:endParaRPr>
          </a:p>
          <a:p>
            <a:pPr lvl="1"/>
            <a:r>
              <a:rPr lang="tr-TR" sz="2000" dirty="0" smtClean="0"/>
              <a:t>Çalışanlara </a:t>
            </a:r>
            <a:r>
              <a:rPr lang="tr-TR" sz="2000" dirty="0"/>
              <a:t>adil ücret politikası uygulama</a:t>
            </a:r>
          </a:p>
          <a:p>
            <a:pPr lvl="1"/>
            <a:r>
              <a:rPr lang="tr-TR" sz="2000" dirty="0"/>
              <a:t>İş sağlığı ve güvenliği standartlarını yükseltme</a:t>
            </a:r>
          </a:p>
          <a:p>
            <a:pPr lvl="1"/>
            <a:r>
              <a:rPr lang="tr-TR" sz="2000" dirty="0"/>
              <a:t>Çalışanlarına eğitim ve kariyer gelişim fırsatları sunma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48640" y="1218413"/>
            <a:ext cx="7667106" cy="157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✅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Gerçek Hayattan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Örnekler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tr-TR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Starbucks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lang="tr-T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Fair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Trade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Coffee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(Adil Ticaret Kahvesi)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projesiyle, kahve üreticilerinin daha iyi ücretler almasını sağlamaktadır.</a:t>
            </a:r>
            <a:endParaRPr lang="tr-T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8637" y="4154121"/>
            <a:ext cx="7667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AÇEV (Anne Çocuk Eğitim Vakfı), ebeveynlerin çocuk gelişimi konusunda bilinçlenmesi için ücretsiz eğitimler sunmaktadır.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8639" y="3005097"/>
            <a:ext cx="766710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Birleşmiş Milletler, mültecilere hukuki destek vermek amacıyla birçok dilde 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ücretsiz çeviri hizmeti sunmaktadır.</a:t>
            </a:r>
            <a:endParaRPr lang="tr-T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48637" y="5260056"/>
            <a:ext cx="7667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BASF, işçi sağlığı ve güvenliği konusunda öncü politikalar geliştiren bir kimya şirketidir.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158337"/>
            <a:ext cx="74565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D. Etik Sorumluluk </a:t>
            </a:r>
            <a:r>
              <a:rPr lang="tr-TR" sz="2400" b="1" dirty="0" smtClean="0">
                <a:solidFill>
                  <a:srgbClr val="FF0000"/>
                </a:solidFill>
              </a:rPr>
              <a:t>🔍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algn="just"/>
            <a:r>
              <a:rPr lang="tr-TR" sz="2000" dirty="0" smtClean="0"/>
              <a:t>İşletmelerin </a:t>
            </a:r>
            <a:r>
              <a:rPr lang="tr-TR" sz="2000" b="1" dirty="0"/>
              <a:t>ahlaki değerler ve etik iş yapma kurallarına uygun hareket etmesi</a:t>
            </a:r>
            <a:r>
              <a:rPr lang="tr-TR" sz="2000" dirty="0"/>
              <a:t> etik sorumluluk kapsamına girer.</a:t>
            </a:r>
          </a:p>
          <a:p>
            <a:endParaRPr lang="tr-TR" b="1" dirty="0" smtClean="0"/>
          </a:p>
          <a:p>
            <a:r>
              <a:rPr lang="tr-TR" sz="2000" b="1" dirty="0" smtClean="0">
                <a:solidFill>
                  <a:srgbClr val="FF0000"/>
                </a:solidFill>
              </a:rPr>
              <a:t>Etik </a:t>
            </a:r>
            <a:r>
              <a:rPr lang="tr-TR" sz="2000" b="1" dirty="0">
                <a:solidFill>
                  <a:srgbClr val="FF0000"/>
                </a:solidFill>
              </a:rPr>
              <a:t>Sorumluluk Kapsamındaki Faaliyetler:</a:t>
            </a:r>
            <a:endParaRPr lang="tr-TR" sz="2000" dirty="0">
              <a:solidFill>
                <a:srgbClr val="FF0000"/>
              </a:solidFill>
            </a:endParaRPr>
          </a:p>
          <a:p>
            <a:pPr lvl="0"/>
            <a:endParaRPr lang="tr-TR" b="1" dirty="0" smtClean="0"/>
          </a:p>
          <a:p>
            <a:pPr lvl="0"/>
            <a:r>
              <a:rPr lang="tr-TR" sz="2000" b="1" dirty="0" smtClean="0">
                <a:solidFill>
                  <a:srgbClr val="00B050"/>
                </a:solidFill>
              </a:rPr>
              <a:t>Şeffaf </a:t>
            </a:r>
            <a:r>
              <a:rPr lang="tr-TR" sz="2000" b="1" dirty="0">
                <a:solidFill>
                  <a:srgbClr val="00B050"/>
                </a:solidFill>
              </a:rPr>
              <a:t>Yönetim</a:t>
            </a:r>
            <a:endParaRPr lang="tr-TR" sz="2000" dirty="0">
              <a:solidFill>
                <a:srgbClr val="00B050"/>
              </a:solidFill>
            </a:endParaRPr>
          </a:p>
          <a:p>
            <a:pPr lvl="1" algn="just"/>
            <a:r>
              <a:rPr lang="tr-TR" dirty="0"/>
              <a:t>İşletmelerin finansal süreçlerini açık ve dürüst bir şekilde yürütmesi</a:t>
            </a:r>
            <a:endParaRPr lang="tr-TR" sz="1600" dirty="0"/>
          </a:p>
          <a:p>
            <a:pPr lvl="1" algn="just"/>
            <a:r>
              <a:rPr lang="tr-TR" dirty="0"/>
              <a:t>Paydaşların bilgilendirilmesi ve yönetime katılımının sağlanması</a:t>
            </a:r>
            <a:endParaRPr lang="tr-TR" sz="1600" dirty="0"/>
          </a:p>
          <a:p>
            <a:pPr lvl="1" algn="just"/>
            <a:r>
              <a:rPr lang="tr-TR" dirty="0"/>
              <a:t>Rüşvet, yolsuzluk ve etik dışı uygulamalardan kaçınılması</a:t>
            </a:r>
            <a:endParaRPr lang="tr-TR" sz="1600" dirty="0"/>
          </a:p>
          <a:p>
            <a:pPr lvl="0"/>
            <a:endParaRPr lang="tr-TR" b="1" dirty="0" smtClean="0"/>
          </a:p>
          <a:p>
            <a:pPr lvl="0"/>
            <a:r>
              <a:rPr lang="tr-TR" sz="2000" b="1" dirty="0" smtClean="0">
                <a:solidFill>
                  <a:srgbClr val="00B050"/>
                </a:solidFill>
              </a:rPr>
              <a:t>Etik </a:t>
            </a:r>
            <a:r>
              <a:rPr lang="tr-TR" sz="2000" b="1" dirty="0">
                <a:solidFill>
                  <a:srgbClr val="00B050"/>
                </a:solidFill>
              </a:rPr>
              <a:t>İş Yapma İlkeleri</a:t>
            </a:r>
            <a:endParaRPr lang="tr-TR" sz="2000" dirty="0">
              <a:solidFill>
                <a:srgbClr val="00B050"/>
              </a:solidFill>
            </a:endParaRPr>
          </a:p>
          <a:p>
            <a:pPr lvl="1" algn="just"/>
            <a:r>
              <a:rPr lang="tr-TR" dirty="0"/>
              <a:t>Tüketicilere yanlış bilgi verilmemesi</a:t>
            </a:r>
            <a:endParaRPr lang="tr-TR" sz="1600" dirty="0"/>
          </a:p>
          <a:p>
            <a:pPr lvl="1" algn="just"/>
            <a:r>
              <a:rPr lang="tr-TR" dirty="0"/>
              <a:t>Rekabet kurallarına uygun davranılması</a:t>
            </a:r>
            <a:endParaRPr lang="tr-TR" sz="1600" dirty="0"/>
          </a:p>
          <a:p>
            <a:pPr lvl="1" algn="just"/>
            <a:r>
              <a:rPr lang="tr-TR" dirty="0"/>
              <a:t>Çalışanlara, müşterilere ve iş ortaklarına adil davranılması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20342"/>
            <a:ext cx="7190508" cy="190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✅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Gerçek Hayattan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Örnekler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Apple, tedarikçilerini düzenli olarak denetleyerek 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çocuk işçi çalıştırma ve kötü çalışma koşulları gibi etik dışı uygulamalara karşı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mücadele etmektedir.</a:t>
            </a:r>
            <a:endParaRPr lang="tr-T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48639" y="3289092"/>
            <a:ext cx="7190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UNICEF, çocuk haklarının korunması için dünya çapında projeler yürütmektedir.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8639" y="4212785"/>
            <a:ext cx="719050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Google </a:t>
            </a:r>
            <a:r>
              <a:rPr lang="tr-T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Translate’in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çeviri politikaları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yanlış yönlendiren veya ayrımcı ifadeler içeren çevirileri önlemeye yöneliktir.</a:t>
            </a:r>
            <a:endParaRPr lang="tr-T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8639" y="5179568"/>
            <a:ext cx="719050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Türkiye’deki bazı sanayi kuruluşları, </a:t>
            </a:r>
            <a:r>
              <a:rPr lang="tr-T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iş güvenliği raporlarını kamuya açık olarak paylaşarak şeffaf bir yönetim anlayışı benimsemektedir.</a:t>
            </a:r>
            <a:endParaRPr lang="tr-T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223495"/>
            <a:ext cx="88099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KSS Neden Önemlidir?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algn="just"/>
            <a:r>
              <a:rPr lang="tr-TR" sz="2000" dirty="0" smtClean="0"/>
              <a:t>KSS </a:t>
            </a:r>
            <a:r>
              <a:rPr lang="tr-TR" sz="2000" dirty="0"/>
              <a:t>uygulamaları, </a:t>
            </a:r>
            <a:r>
              <a:rPr lang="tr-TR" sz="2000" b="1" dirty="0"/>
              <a:t>işletmelerin uzun vadede sürdürülebilir büyümesini sağlarken</a:t>
            </a:r>
            <a:r>
              <a:rPr lang="tr-TR" sz="2000" dirty="0"/>
              <a:t>, aynı zamanda topluma ve çevreye olumlu katkılar sunar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b="1" dirty="0">
                <a:solidFill>
                  <a:srgbClr val="00B050"/>
                </a:solidFill>
              </a:rPr>
              <a:t>KSS’nin İşletmelere Sağladığı Faydalar</a:t>
            </a:r>
            <a:r>
              <a:rPr lang="tr-TR" sz="20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>
                <a:solidFill>
                  <a:srgbClr val="0070C0"/>
                </a:solidFill>
              </a:rPr>
              <a:t>✅</a:t>
            </a:r>
            <a:r>
              <a:rPr lang="tr-TR" sz="2000" dirty="0"/>
              <a:t> Marka değerini ve itibarını artırır.</a:t>
            </a:r>
            <a:br>
              <a:rPr lang="tr-TR" sz="2000" dirty="0"/>
            </a:br>
            <a:r>
              <a:rPr lang="tr-TR" sz="2000" dirty="0">
                <a:solidFill>
                  <a:srgbClr val="0070C0"/>
                </a:solidFill>
              </a:rPr>
              <a:t>✅</a:t>
            </a:r>
            <a:r>
              <a:rPr lang="tr-TR" sz="2000" dirty="0"/>
              <a:t> Müşteri ve çalışan bağlılığını güçlendirir.</a:t>
            </a:r>
            <a:br>
              <a:rPr lang="tr-TR" sz="2000" dirty="0"/>
            </a:br>
            <a:r>
              <a:rPr lang="tr-TR" sz="2000" dirty="0">
                <a:solidFill>
                  <a:srgbClr val="0070C0"/>
                </a:solidFill>
              </a:rPr>
              <a:t>✅</a:t>
            </a:r>
            <a:r>
              <a:rPr lang="tr-TR" sz="2000" dirty="0"/>
              <a:t> Rekabet avantajı sağlar.</a:t>
            </a:r>
            <a:br>
              <a:rPr lang="tr-TR" sz="2000" dirty="0"/>
            </a:br>
            <a:r>
              <a:rPr lang="tr-TR" sz="2000" dirty="0">
                <a:solidFill>
                  <a:srgbClr val="0070C0"/>
                </a:solidFill>
              </a:rPr>
              <a:t>✅</a:t>
            </a:r>
            <a:r>
              <a:rPr lang="tr-TR" sz="2000" dirty="0"/>
              <a:t> Sürdürülebilir ekonomik büyümeye katkıda bulunur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b="1" dirty="0">
                <a:solidFill>
                  <a:srgbClr val="00B050"/>
                </a:solidFill>
              </a:rPr>
              <a:t>KSS’nin Topluma Sağladığı Faydalar</a:t>
            </a:r>
            <a:r>
              <a:rPr lang="tr-TR" sz="20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>
                <a:solidFill>
                  <a:srgbClr val="0070C0"/>
                </a:solidFill>
              </a:rPr>
              <a:t>✅</a:t>
            </a:r>
            <a:r>
              <a:rPr lang="tr-TR" sz="2000" dirty="0"/>
              <a:t> Sosyal adaleti ve eşitliği teşvik eder.</a:t>
            </a:r>
            <a:br>
              <a:rPr lang="tr-TR" sz="2000" dirty="0"/>
            </a:br>
            <a:r>
              <a:rPr lang="tr-TR" sz="2000" dirty="0">
                <a:solidFill>
                  <a:srgbClr val="0070C0"/>
                </a:solidFill>
              </a:rPr>
              <a:t>✅</a:t>
            </a:r>
            <a:r>
              <a:rPr lang="tr-TR" sz="2000" dirty="0"/>
              <a:t> Çevrenin korunmasına yardımcı olur.</a:t>
            </a:r>
            <a:br>
              <a:rPr lang="tr-TR" sz="2000" dirty="0"/>
            </a:br>
            <a:r>
              <a:rPr lang="tr-TR" sz="2000" dirty="0">
                <a:solidFill>
                  <a:srgbClr val="0070C0"/>
                </a:solidFill>
              </a:rPr>
              <a:t>✅</a:t>
            </a:r>
            <a:r>
              <a:rPr lang="tr-TR" sz="2000" dirty="0"/>
              <a:t> Eğitime ve sağlığa katkı sağlar.</a:t>
            </a:r>
          </a:p>
        </p:txBody>
      </p:sp>
    </p:spTree>
    <p:extLst>
      <p:ext uri="{BB962C8B-B14F-4D97-AF65-F5344CB8AC3E}">
        <p14:creationId xmlns:p14="http://schemas.microsoft.com/office/powerpoint/2010/main" val="4151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33906"/>
            <a:ext cx="663593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İŞLETMELER ÜZERİNDEKİ ETKİLERİ</a:t>
            </a:r>
          </a:p>
          <a:p>
            <a:endParaRPr lang="tr-TR" dirty="0" smtClean="0"/>
          </a:p>
          <a:p>
            <a:pPr algn="just"/>
            <a:r>
              <a:rPr lang="tr-TR" sz="2000" dirty="0" smtClean="0"/>
              <a:t>Kurumsal </a:t>
            </a:r>
            <a:r>
              <a:rPr lang="tr-TR" sz="2000" dirty="0"/>
              <a:t>Sosyal Sorumluluk (KSS), işletmelerin sadece kâr amacı gütmeyip, toplum, çevre ve etik değerler doğrultusunda sorumlu hareket etmesini ifade eder. </a:t>
            </a:r>
            <a:endParaRPr lang="tr-TR" sz="2000" dirty="0" smtClean="0"/>
          </a:p>
          <a:p>
            <a:pPr algn="just"/>
            <a:endParaRPr lang="tr-TR" sz="2000" b="1" dirty="0"/>
          </a:p>
          <a:p>
            <a:pPr algn="just"/>
            <a:r>
              <a:rPr lang="tr-TR" sz="2000" b="1" dirty="0" smtClean="0"/>
              <a:t>İyi </a:t>
            </a:r>
            <a:r>
              <a:rPr lang="tr-TR" sz="2000" b="1" dirty="0"/>
              <a:t>yapılandırılmış bir KSS stratejisi, işletmelerin itibarını güçlendirebilir, müşteri ve çalışan bağlılığını artırabilir ve uzun vadeli finansal başarıya katkı sağlayabilir.</a:t>
            </a:r>
            <a:endParaRPr lang="tr-TR" sz="2000" dirty="0"/>
          </a:p>
          <a:p>
            <a:pPr algn="just"/>
            <a:endParaRPr lang="tr-TR" sz="2000" dirty="0" smtClean="0"/>
          </a:p>
          <a:p>
            <a:pPr algn="just"/>
            <a:r>
              <a:rPr lang="tr-TR" sz="2000" b="1" dirty="0" smtClean="0"/>
              <a:t>KSS’nin </a:t>
            </a:r>
            <a:r>
              <a:rPr lang="tr-TR" sz="2000" b="1" dirty="0"/>
              <a:t>işletmeler üzerindeki en önemli </a:t>
            </a:r>
            <a:r>
              <a:rPr lang="tr-TR" sz="2000" b="1" dirty="0" smtClean="0"/>
              <a:t>etkisini dört alt boyutta </a:t>
            </a:r>
            <a:r>
              <a:rPr lang="tr-TR" sz="2000" dirty="0" smtClean="0"/>
              <a:t>inceleyeceğiz.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51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262417"/>
            <a:ext cx="68577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r-TR" sz="2400" b="1" dirty="0" smtClean="0">
                <a:solidFill>
                  <a:srgbClr val="FF0000"/>
                </a:solidFill>
              </a:rPr>
              <a:t>Marka </a:t>
            </a:r>
            <a:r>
              <a:rPr lang="tr-TR" sz="2400" b="1" dirty="0">
                <a:solidFill>
                  <a:srgbClr val="FF0000"/>
                </a:solidFill>
              </a:rPr>
              <a:t>İmajı ve Müşteri </a:t>
            </a:r>
            <a:r>
              <a:rPr lang="tr-TR" sz="2400" b="1" dirty="0" smtClean="0">
                <a:solidFill>
                  <a:srgbClr val="FF0000"/>
                </a:solidFill>
              </a:rPr>
              <a:t>Güveni</a:t>
            </a:r>
          </a:p>
          <a:p>
            <a:endParaRPr lang="tr-TR" dirty="0"/>
          </a:p>
          <a:p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Güçlü bir marka imajı oluşturur.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Müşteri sadakatini artırır.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Tüketici beklentilerine duyarlı işletmeleri öne çıkarır.</a:t>
            </a:r>
            <a:endParaRPr lang="tr-TR" sz="2000" dirty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Günümüzde </a:t>
            </a:r>
            <a:r>
              <a:rPr lang="tr-TR" sz="2000" dirty="0"/>
              <a:t>müşteriler </a:t>
            </a:r>
            <a:r>
              <a:rPr lang="tr-TR" sz="2000" b="1" dirty="0"/>
              <a:t>yalnızca ürün veya hizmet kalitesine değil, markanın etik değerlerine ve topluma karşı duyarlılığına da önem </a:t>
            </a:r>
            <a:r>
              <a:rPr lang="tr-TR" sz="2000" b="1" dirty="0" smtClean="0"/>
              <a:t>vermektedir.</a:t>
            </a:r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Bir </a:t>
            </a:r>
            <a:r>
              <a:rPr lang="tr-TR" sz="2000" dirty="0"/>
              <a:t>işletmenin </a:t>
            </a:r>
            <a:r>
              <a:rPr lang="tr-TR" sz="2000" b="1" dirty="0"/>
              <a:t>çevreye duyarlı, etik ve topluma katkı sağlayan projeler yürütmesi</a:t>
            </a:r>
            <a:r>
              <a:rPr lang="tr-TR" sz="2000" dirty="0"/>
              <a:t>, müşteri güvenini artırır.</a:t>
            </a:r>
          </a:p>
        </p:txBody>
      </p:sp>
    </p:spTree>
    <p:extLst>
      <p:ext uri="{BB962C8B-B14F-4D97-AF65-F5344CB8AC3E}">
        <p14:creationId xmlns:p14="http://schemas.microsoft.com/office/powerpoint/2010/main" val="4151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158337"/>
            <a:ext cx="95263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📌 Örnek Olay: Patagonia – Çevre Dostu Üretim</a:t>
            </a:r>
            <a:endParaRPr lang="tr-TR" sz="2400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algn="just"/>
            <a:r>
              <a:rPr lang="tr-TR" sz="2000" dirty="0" smtClean="0"/>
              <a:t>Amerikan </a:t>
            </a:r>
            <a:r>
              <a:rPr lang="tr-TR" sz="2000" dirty="0"/>
              <a:t>giyim markası </a:t>
            </a:r>
            <a:r>
              <a:rPr lang="tr-TR" sz="2000" b="1" dirty="0"/>
              <a:t>Patagonia</a:t>
            </a:r>
            <a:r>
              <a:rPr lang="tr-TR" sz="2000" dirty="0"/>
              <a:t>, sürdürülebilir üretim politikaları ve çevreye duyarlılığı sayesinde güçlü bir marka imajı oluşturmuştur. Kullanıcılarına </a:t>
            </a:r>
            <a:r>
              <a:rPr lang="tr-TR" sz="2000" b="1" dirty="0"/>
              <a:t>eskimiş ürünlerini tamir ettirme ve ikinci el olarak değiştirme fırsatı sunarak</a:t>
            </a:r>
            <a:r>
              <a:rPr lang="tr-TR" sz="2000" dirty="0"/>
              <a:t> hem çevreye duyarlı hem de müşteri güveni kazanan bir marka haline gelmiştir.</a:t>
            </a: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>
                <a:solidFill>
                  <a:srgbClr val="FF0000"/>
                </a:solidFill>
              </a:rPr>
              <a:t>📌 </a:t>
            </a:r>
            <a:r>
              <a:rPr lang="tr-TR" sz="2000" b="1" dirty="0">
                <a:solidFill>
                  <a:srgbClr val="FF0000"/>
                </a:solidFill>
              </a:rPr>
              <a:t>Araştırmalar ne diyor?</a:t>
            </a:r>
            <a:endParaRPr lang="tr-TR" sz="2000" dirty="0">
              <a:solidFill>
                <a:srgbClr val="FF0000"/>
              </a:solidFill>
            </a:endParaRPr>
          </a:p>
          <a:p>
            <a:pPr lvl="0" algn="just"/>
            <a:endParaRPr lang="tr-TR" sz="2000" b="1" dirty="0" smtClean="0"/>
          </a:p>
          <a:p>
            <a:pPr lvl="0" algn="just"/>
            <a:r>
              <a:rPr lang="tr-TR" sz="2000" b="1" dirty="0" err="1" smtClean="0"/>
              <a:t>Nielsen</a:t>
            </a:r>
            <a:r>
              <a:rPr lang="tr-TR" sz="2000" b="1" dirty="0" smtClean="0"/>
              <a:t> </a:t>
            </a:r>
            <a:r>
              <a:rPr lang="tr-TR" sz="2000" b="1" dirty="0"/>
              <a:t>(2022) raporuna göre, tüketicilerin %66’sı çevre dostu şirketleri tercih ediyor.</a:t>
            </a:r>
            <a:endParaRPr lang="tr-TR" sz="2000" dirty="0"/>
          </a:p>
          <a:p>
            <a:pPr lvl="0" algn="just"/>
            <a:endParaRPr lang="tr-TR" sz="2000" b="1" dirty="0" smtClean="0"/>
          </a:p>
          <a:p>
            <a:pPr lvl="0" algn="just"/>
            <a:r>
              <a:rPr lang="tr-TR" sz="2000" b="1" dirty="0" smtClean="0"/>
              <a:t>Genç </a:t>
            </a:r>
            <a:r>
              <a:rPr lang="tr-TR" sz="2000" b="1" dirty="0"/>
              <a:t>tüketicilerin %80’i (18-34 yaş) sosyal sorumluluk projelerine destek veren markaları satın almayı tercih ediyor.</a:t>
            </a:r>
            <a:endParaRPr lang="tr-TR" sz="2000" dirty="0"/>
          </a:p>
          <a:p>
            <a:pPr algn="just"/>
            <a:endParaRPr lang="tr-TR" sz="2000" dirty="0" smtClean="0"/>
          </a:p>
          <a:p>
            <a:pPr algn="just"/>
            <a:r>
              <a:rPr lang="tr-TR" sz="2000" b="1" dirty="0" smtClean="0">
                <a:solidFill>
                  <a:srgbClr val="0070C0"/>
                </a:solidFill>
              </a:rPr>
              <a:t>🔍 </a:t>
            </a:r>
            <a:r>
              <a:rPr lang="tr-TR" sz="2000" b="1" dirty="0">
                <a:solidFill>
                  <a:srgbClr val="0070C0"/>
                </a:solidFill>
              </a:rPr>
              <a:t>Sonuç: </a:t>
            </a:r>
            <a:r>
              <a:rPr lang="tr-TR" sz="2000" dirty="0"/>
              <a:t>KSS projelerine yatırım yapan işletmeler, </a:t>
            </a:r>
            <a:r>
              <a:rPr lang="tr-TR" sz="2000" b="1" dirty="0"/>
              <a:t>marka değerlerini ve müşteri sadakatini güçlendirerek uzun vadede rekabet avantajı elde edebilir.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51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05745"/>
            <a:ext cx="623454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2. Çalışan Motivasyonu ve </a:t>
            </a:r>
            <a:r>
              <a:rPr lang="tr-TR" sz="2400" b="1" dirty="0" smtClean="0">
                <a:solidFill>
                  <a:srgbClr val="FF0000"/>
                </a:solidFill>
              </a:rPr>
              <a:t>Bağlılığı</a:t>
            </a:r>
          </a:p>
          <a:p>
            <a:endParaRPr lang="tr-TR" dirty="0"/>
          </a:p>
          <a:p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Çalışanların işletmeye olan bağlılığını artırır.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İç motivasyonu güçlendirerek verimliliği artırır.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Çalışanlar arasında aidiyet duygusu yaratır</a:t>
            </a:r>
            <a:r>
              <a:rPr lang="tr-TR" sz="2000" b="1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Çalışanlar, yalnızca maaş ve yan haklarla değil, aynı zamanda çalıştıkları şirketin değerleriyle de motive olurlar.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Bir </a:t>
            </a:r>
            <a:r>
              <a:rPr lang="tr-TR" sz="2000" dirty="0"/>
              <a:t>işletme </a:t>
            </a:r>
            <a:r>
              <a:rPr lang="tr-TR" sz="2000" b="1" dirty="0"/>
              <a:t>çevresel, etik ve toplumsal sorumlulukları ön planda tutuyorsa</a:t>
            </a:r>
            <a:r>
              <a:rPr lang="tr-TR" sz="2000" dirty="0"/>
              <a:t>, çalışanlar kendilerini bu misyona daha bağlı hissederler.</a:t>
            </a:r>
          </a:p>
        </p:txBody>
      </p:sp>
    </p:spTree>
    <p:extLst>
      <p:ext uri="{BB962C8B-B14F-4D97-AF65-F5344CB8AC3E}">
        <p14:creationId xmlns:p14="http://schemas.microsoft.com/office/powerpoint/2010/main" val="4151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00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91" y="1142240"/>
            <a:ext cx="3912016" cy="223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9680" y="3624183"/>
            <a:ext cx="11532637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2400" dirty="0">
                <a:solidFill>
                  <a:srgbClr val="00B0F0"/>
                </a:solidFill>
              </a:rPr>
              <a:t>📅</a:t>
            </a:r>
            <a:r>
              <a:rPr lang="tr-TR" sz="2400" dirty="0"/>
              <a:t> </a:t>
            </a:r>
            <a:r>
              <a:rPr lang="tr-TR" sz="2400" b="1" dirty="0"/>
              <a:t>Ders Süresi:</a:t>
            </a:r>
            <a:r>
              <a:rPr lang="tr-TR" sz="2400" dirty="0"/>
              <a:t> 80 Dakika (40 dk + 40 dk)</a:t>
            </a:r>
            <a:br>
              <a:rPr lang="tr-TR" sz="2400" dirty="0"/>
            </a:br>
            <a:r>
              <a:rPr lang="tr-TR" sz="2400" dirty="0">
                <a:solidFill>
                  <a:srgbClr val="FF0000"/>
                </a:solidFill>
              </a:rPr>
              <a:t>🎯</a:t>
            </a:r>
            <a:r>
              <a:rPr lang="tr-TR" sz="2400" dirty="0"/>
              <a:t> </a:t>
            </a:r>
            <a:r>
              <a:rPr lang="tr-TR" sz="2400" b="1" dirty="0"/>
              <a:t>Hedefler: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>
                <a:solidFill>
                  <a:srgbClr val="00B050"/>
                </a:solidFill>
              </a:rPr>
              <a:t>✅</a:t>
            </a:r>
            <a:r>
              <a:rPr lang="tr-TR" sz="2400" dirty="0"/>
              <a:t> Kurumsal Sosyal Sorumluluk (KSS) kavramını tanımlamak</a:t>
            </a:r>
            <a:br>
              <a:rPr lang="tr-TR" sz="2400" dirty="0"/>
            </a:br>
            <a:r>
              <a:rPr lang="tr-TR" sz="2400" dirty="0">
                <a:solidFill>
                  <a:srgbClr val="00B050"/>
                </a:solidFill>
              </a:rPr>
              <a:t>✅</a:t>
            </a:r>
            <a:r>
              <a:rPr lang="tr-TR" sz="2400" dirty="0"/>
              <a:t> Şirketlerin KSS politikalarının neden önemli olduğunu anlamak</a:t>
            </a:r>
            <a:br>
              <a:rPr lang="tr-TR" sz="2400" dirty="0"/>
            </a:br>
            <a:r>
              <a:rPr lang="tr-TR" sz="2400" dirty="0">
                <a:solidFill>
                  <a:srgbClr val="00B050"/>
                </a:solidFill>
              </a:rPr>
              <a:t>✅</a:t>
            </a:r>
            <a:r>
              <a:rPr lang="tr-TR" sz="2400" dirty="0"/>
              <a:t> Başarılı KSS örneklerini inceleyerek </a:t>
            </a:r>
            <a:r>
              <a:rPr lang="tr-TR" sz="2400" dirty="0" smtClean="0"/>
              <a:t>bu </a:t>
            </a:r>
            <a:r>
              <a:rPr lang="tr-TR" sz="2400" dirty="0"/>
              <a:t>alanda fikir </a:t>
            </a:r>
            <a:r>
              <a:rPr lang="tr-TR" sz="2400" dirty="0" smtClean="0"/>
              <a:t>geliştirebilmek</a:t>
            </a:r>
            <a:endParaRPr lang="tr-TR" sz="2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52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440350"/>
            <a:ext cx="109811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📌 Örnek Olay: Google – Çalışan Katılımlı KSS </a:t>
            </a:r>
            <a:r>
              <a:rPr lang="tr-TR" sz="2400" b="1" dirty="0" smtClean="0">
                <a:solidFill>
                  <a:srgbClr val="FF0000"/>
                </a:solidFill>
              </a:rPr>
              <a:t>Projeleri</a:t>
            </a:r>
          </a:p>
          <a:p>
            <a:endParaRPr lang="tr-TR" dirty="0"/>
          </a:p>
          <a:p>
            <a:pPr algn="just"/>
            <a:r>
              <a:rPr lang="tr-TR" sz="2000" dirty="0"/>
              <a:t>Google, çalışanlarına yılda </a:t>
            </a:r>
            <a:r>
              <a:rPr lang="tr-TR" sz="2000" b="1" dirty="0"/>
              <a:t>20 saat gönüllü çalışma hakkı</a:t>
            </a:r>
            <a:r>
              <a:rPr lang="tr-TR" sz="2000" dirty="0"/>
              <a:t> vererek </a:t>
            </a:r>
            <a:r>
              <a:rPr lang="tr-TR" sz="2000" b="1" dirty="0"/>
              <a:t>onları toplumsal projelere katılmaya teşvik ediyor.</a:t>
            </a:r>
            <a:r>
              <a:rPr lang="tr-TR" sz="2000" dirty="0"/>
              <a:t> Aynı zamanda çalışanların önerdiği projelere maddi destek sağlayarak </a:t>
            </a:r>
            <a:r>
              <a:rPr lang="tr-TR" sz="2000" b="1" dirty="0"/>
              <a:t>sosyal sorumluluk bilinci yüksek bir şirket kültürü oluşturuyor</a:t>
            </a:r>
            <a:r>
              <a:rPr lang="tr-TR" sz="2000" b="1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📌 </a:t>
            </a:r>
            <a:r>
              <a:rPr lang="tr-TR" sz="2000" b="1" dirty="0">
                <a:solidFill>
                  <a:srgbClr val="FF0000"/>
                </a:solidFill>
              </a:rPr>
              <a:t>Araştırmalar ne diyor</a:t>
            </a:r>
            <a:r>
              <a:rPr lang="tr-TR" sz="2000" b="1" dirty="0" smtClean="0">
                <a:solidFill>
                  <a:srgbClr val="FF0000"/>
                </a:solidFill>
              </a:rPr>
              <a:t>?</a:t>
            </a:r>
          </a:p>
          <a:p>
            <a:pPr algn="just"/>
            <a:endParaRPr lang="tr-TR" sz="2000" dirty="0"/>
          </a:p>
          <a:p>
            <a:pPr lvl="0" algn="just"/>
            <a:r>
              <a:rPr lang="tr-TR" sz="2000" b="1" dirty="0"/>
              <a:t>LinkedIn raporuna göre, çalışanların %71’i sosyal sorumluluk projeleri yürüten şirketlerde daha uzun süre çalışmak istiyor</a:t>
            </a:r>
            <a:r>
              <a:rPr lang="tr-TR" sz="2000" b="1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b="1" dirty="0"/>
              <a:t>Deloitte’un yaptığı bir ankette, çalışanların %86’sı etik ve sürdürülebilir iş uygulamalarına sahip şirketleri tercih ettiklerini belirtti.</a:t>
            </a:r>
            <a:endParaRPr lang="tr-TR" sz="2000" dirty="0"/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🔍 </a:t>
            </a:r>
            <a:r>
              <a:rPr lang="tr-TR" sz="2000" b="1" dirty="0"/>
              <a:t>Sonuç:</a:t>
            </a:r>
            <a:r>
              <a:rPr lang="tr-TR" sz="2000" dirty="0"/>
              <a:t> KSS projeleri yürüten işletmeler, </a:t>
            </a:r>
            <a:r>
              <a:rPr lang="tr-TR" sz="2000" b="1" dirty="0"/>
              <a:t>çalışanlarının motivasyonunu artırarak işten ayrılma oranlarını düşürebilir ve yetenekli çalışanları bünyelerine çekebilir.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518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07883"/>
            <a:ext cx="714894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3. Yatırımcıların ve Ortakların İlgisini </a:t>
            </a:r>
            <a:r>
              <a:rPr lang="tr-TR" sz="2400" b="1" dirty="0" smtClean="0">
                <a:solidFill>
                  <a:srgbClr val="FF0000"/>
                </a:solidFill>
              </a:rPr>
              <a:t>Çekme</a:t>
            </a:r>
          </a:p>
          <a:p>
            <a:endParaRPr lang="tr-TR" dirty="0"/>
          </a:p>
          <a:p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Şirketin sürdürülebilir büyüme stratejisini destekler.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Yatırımcıların ve paydaşların güvenini artırır.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Kurumsal riskleri minimize eder</a:t>
            </a:r>
            <a:r>
              <a:rPr lang="tr-TR" sz="2000" b="1" dirty="0" smtClean="0"/>
              <a:t>.</a:t>
            </a:r>
          </a:p>
          <a:p>
            <a:endParaRPr lang="tr-TR" sz="2000" dirty="0"/>
          </a:p>
          <a:p>
            <a:pPr algn="just"/>
            <a:r>
              <a:rPr lang="tr-TR" sz="2000" dirty="0"/>
              <a:t>KSS, yalnızca müşteriler ve çalışanlar için değil, aynı zamanda </a:t>
            </a:r>
            <a:r>
              <a:rPr lang="tr-TR" sz="2000" b="1" dirty="0"/>
              <a:t>yatırımcılar ve iş ortakları için de büyük bir öneme sahiptir.</a:t>
            </a:r>
            <a:r>
              <a:rPr lang="tr-TR" sz="2000" dirty="0"/>
              <a:t> Özellikle büyük yatırımcılar ve fon yöneticileri, </a:t>
            </a:r>
            <a:r>
              <a:rPr lang="tr-TR" sz="2000" b="1" dirty="0"/>
              <a:t>çevresel, sosyal ve yönetişim (ESG) kriterlerine uyan şirketleri</a:t>
            </a:r>
            <a:r>
              <a:rPr lang="tr-TR" sz="2000" dirty="0"/>
              <a:t> desteklemeye daha yatkındır.</a:t>
            </a:r>
          </a:p>
        </p:txBody>
      </p:sp>
    </p:spTree>
    <p:extLst>
      <p:ext uri="{BB962C8B-B14F-4D97-AF65-F5344CB8AC3E}">
        <p14:creationId xmlns:p14="http://schemas.microsoft.com/office/powerpoint/2010/main" val="15319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30280"/>
            <a:ext cx="105987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📌 Örnek Olay: Tesla – Sürdürülebilir Enerjiye Yatırım </a:t>
            </a:r>
            <a:r>
              <a:rPr lang="tr-TR" sz="2400" b="1" dirty="0" smtClean="0">
                <a:solidFill>
                  <a:srgbClr val="FF0000"/>
                </a:solidFill>
              </a:rPr>
              <a:t>Çekme</a:t>
            </a:r>
          </a:p>
          <a:p>
            <a:endParaRPr lang="tr-TR" dirty="0"/>
          </a:p>
          <a:p>
            <a:pPr algn="just"/>
            <a:r>
              <a:rPr lang="tr-TR" sz="2000" dirty="0"/>
              <a:t>Tesla’nın </a:t>
            </a:r>
            <a:r>
              <a:rPr lang="tr-TR" sz="2000" b="1" dirty="0"/>
              <a:t>elektrikli araç ve sürdürülebilir enerji çözümlerine yaptığı yatırımlar</a:t>
            </a:r>
            <a:r>
              <a:rPr lang="tr-TR" sz="2000" dirty="0"/>
              <a:t>, şirketin </a:t>
            </a:r>
            <a:r>
              <a:rPr lang="tr-TR" sz="2000" b="1" dirty="0"/>
              <a:t>çevresel sorumluluk bilincini</a:t>
            </a:r>
            <a:r>
              <a:rPr lang="tr-TR" sz="2000" dirty="0"/>
              <a:t> ön plana çıkarmıştır. Bu sayede, Tesla </a:t>
            </a:r>
            <a:r>
              <a:rPr lang="tr-TR" sz="2000" b="1" dirty="0"/>
              <a:t>dünyanın en büyük yatırımcılarından milyarlarca dolarlık fon toplamayı başarmıştır</a:t>
            </a:r>
            <a:r>
              <a:rPr lang="tr-TR" sz="2000" b="1" dirty="0" smtClean="0"/>
              <a:t>.</a:t>
            </a:r>
          </a:p>
          <a:p>
            <a:endParaRPr lang="tr-TR" dirty="0"/>
          </a:p>
          <a:p>
            <a:r>
              <a:rPr lang="tr-TR" sz="2000" dirty="0">
                <a:solidFill>
                  <a:srgbClr val="FF0000"/>
                </a:solidFill>
              </a:rPr>
              <a:t>📌 </a:t>
            </a:r>
            <a:r>
              <a:rPr lang="tr-TR" sz="2000" b="1" dirty="0">
                <a:solidFill>
                  <a:srgbClr val="FF0000"/>
                </a:solidFill>
              </a:rPr>
              <a:t>Araştırmalar ne diyor</a:t>
            </a:r>
            <a:r>
              <a:rPr lang="tr-TR" sz="2000" b="1" dirty="0" smtClean="0">
                <a:solidFill>
                  <a:srgbClr val="FF0000"/>
                </a:solidFill>
              </a:rPr>
              <a:t>?</a:t>
            </a:r>
          </a:p>
          <a:p>
            <a:endParaRPr lang="tr-TR" dirty="0"/>
          </a:p>
          <a:p>
            <a:pPr lvl="0" algn="just"/>
            <a:r>
              <a:rPr lang="tr-TR" sz="2000" b="1" dirty="0"/>
              <a:t>ESG yatırımları 2023 itibarıyla küresel yatırım pazarının %40’ını oluşturuyor.</a:t>
            </a:r>
            <a:endParaRPr lang="tr-TR" sz="2000" dirty="0"/>
          </a:p>
          <a:p>
            <a:pPr lvl="0" algn="just"/>
            <a:r>
              <a:rPr lang="tr-TR" sz="2000" b="1" dirty="0"/>
              <a:t>Harvard Business Review’e göre, KSS odaklı şirketler yatırımcılardan %25 daha fazla fon sağlıyor.</a:t>
            </a:r>
            <a:endParaRPr lang="tr-TR" sz="2000" dirty="0"/>
          </a:p>
          <a:p>
            <a:pPr algn="just"/>
            <a:endParaRPr lang="tr-TR" sz="2000" dirty="0" smtClean="0"/>
          </a:p>
          <a:p>
            <a:pPr algn="just"/>
            <a:r>
              <a:rPr lang="tr-TR" sz="2000" b="1" dirty="0" smtClean="0">
                <a:solidFill>
                  <a:srgbClr val="0070C0"/>
                </a:solidFill>
              </a:rPr>
              <a:t>🔍 </a:t>
            </a:r>
            <a:r>
              <a:rPr lang="tr-TR" sz="2000" b="1" dirty="0">
                <a:solidFill>
                  <a:srgbClr val="0070C0"/>
                </a:solidFill>
              </a:rPr>
              <a:t>Sonuç: </a:t>
            </a:r>
            <a:r>
              <a:rPr lang="tr-TR" sz="2000" dirty="0"/>
              <a:t>KSS projeleri yürüten işletmeler, </a:t>
            </a:r>
            <a:r>
              <a:rPr lang="tr-TR" sz="2000" b="1" dirty="0"/>
              <a:t>yatırımcıların ilgisini çekerek finansal kaynaklarını artırabilir ve sürdürülebilir büyümelerini destekleyebilir.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319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238564"/>
            <a:ext cx="77391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4. Uzun Vadeli </a:t>
            </a:r>
            <a:r>
              <a:rPr lang="tr-TR" sz="2400" b="1" dirty="0" smtClean="0">
                <a:solidFill>
                  <a:srgbClr val="FF0000"/>
                </a:solidFill>
              </a:rPr>
              <a:t>Karlılık</a:t>
            </a:r>
          </a:p>
          <a:p>
            <a:endParaRPr lang="tr-TR" dirty="0"/>
          </a:p>
          <a:p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Tüketici sadakatini artırarak sürekli gelir elde etmeyi sağlar.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İşletmelerin kriz yönetimini güçlendirir.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b="1" dirty="0">
                <a:solidFill>
                  <a:srgbClr val="00B050"/>
                </a:solidFill>
              </a:rPr>
              <a:t>✅</a:t>
            </a:r>
            <a:r>
              <a:rPr lang="tr-TR" sz="2000" dirty="0"/>
              <a:t> </a:t>
            </a:r>
            <a:r>
              <a:rPr lang="tr-TR" sz="2000" b="1" dirty="0"/>
              <a:t>Rekabet avantajı sunar</a:t>
            </a:r>
            <a:r>
              <a:rPr lang="tr-TR" sz="2000" b="1" dirty="0" smtClean="0"/>
              <a:t>.</a:t>
            </a:r>
          </a:p>
          <a:p>
            <a:endParaRPr lang="tr-TR" dirty="0"/>
          </a:p>
          <a:p>
            <a:pPr algn="just"/>
            <a:r>
              <a:rPr lang="tr-TR" sz="2000" dirty="0"/>
              <a:t>Kısa vadede KSS projeleri maliyetli görünebilir, ancak uzun vadede işletmelere </a:t>
            </a:r>
            <a:r>
              <a:rPr lang="tr-TR" sz="2000" b="1" dirty="0"/>
              <a:t>sürdürülebilir kârlılık sağlar.</a:t>
            </a:r>
            <a:r>
              <a:rPr lang="tr-TR" sz="2000" dirty="0"/>
              <a:t> Çünkü müşteriler, yatırımcılar ve çalışanlar </a:t>
            </a:r>
            <a:r>
              <a:rPr lang="tr-TR" sz="2000" b="1" dirty="0"/>
              <a:t>etik değerlere sahip şirketleri desteklemeye daha yatkındır.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319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00221"/>
            <a:ext cx="95762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📌 Örnek Olay: Unilever – Sürdürülebilirlik ile Uzun Vadeli </a:t>
            </a:r>
            <a:r>
              <a:rPr lang="tr-TR" sz="2400" b="1" dirty="0" smtClean="0">
                <a:solidFill>
                  <a:srgbClr val="FF0000"/>
                </a:solidFill>
              </a:rPr>
              <a:t>Kârlılık</a:t>
            </a:r>
          </a:p>
          <a:p>
            <a:endParaRPr lang="tr-TR" dirty="0"/>
          </a:p>
          <a:p>
            <a:r>
              <a:rPr lang="tr-TR" sz="2000" dirty="0"/>
              <a:t>Unilever, 2010 yılında “Sürdürülebilir Yaşam Planı”nı hayata </a:t>
            </a:r>
            <a:r>
              <a:rPr lang="tr-TR" sz="2000" dirty="0" smtClean="0"/>
              <a:t>geçirdi. Bu </a:t>
            </a:r>
            <a:r>
              <a:rPr lang="tr-TR" sz="2000" dirty="0"/>
              <a:t>plana göre: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/>
              <a:t>Plastik kullanımını azaltarak çevre dostu ambalajlar geliştirdi.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/>
              <a:t>Su ve enerji tüketimini minimize etti.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dirty="0"/>
              <a:t>Fair Trade (Adil Ticaret) sertifikalı ürünler üretti.</a:t>
            </a:r>
          </a:p>
          <a:p>
            <a:r>
              <a:rPr lang="tr-TR" sz="2000" dirty="0" smtClean="0">
                <a:solidFill>
                  <a:srgbClr val="0070C0"/>
                </a:solidFill>
              </a:rPr>
              <a:t>Sonuç </a:t>
            </a:r>
            <a:r>
              <a:rPr lang="tr-TR" sz="2000" dirty="0">
                <a:solidFill>
                  <a:srgbClr val="0070C0"/>
                </a:solidFill>
              </a:rPr>
              <a:t>olarak, </a:t>
            </a:r>
            <a:r>
              <a:rPr lang="tr-TR" sz="2000" b="1" dirty="0"/>
              <a:t>Unilever’in satışları %30 arttı ve müşteri sadakati yükseldi.</a:t>
            </a:r>
            <a:endParaRPr lang="tr-TR" sz="2000" dirty="0"/>
          </a:p>
          <a:p>
            <a:endParaRPr lang="tr-TR" sz="2000" dirty="0" smtClean="0"/>
          </a:p>
          <a:p>
            <a:r>
              <a:rPr lang="tr-TR" sz="2000" dirty="0" smtClean="0"/>
              <a:t>📌 </a:t>
            </a:r>
            <a:r>
              <a:rPr lang="tr-TR" sz="2000" b="1" dirty="0"/>
              <a:t>Araştırmalar ne diyor?</a:t>
            </a:r>
            <a:endParaRPr lang="tr-TR" sz="2000" dirty="0"/>
          </a:p>
          <a:p>
            <a:pPr lvl="0"/>
            <a:endParaRPr lang="tr-TR" sz="2000" b="1" dirty="0" smtClean="0"/>
          </a:p>
          <a:p>
            <a:pPr lvl="0" algn="just"/>
            <a:r>
              <a:rPr lang="tr-TR" sz="2000" b="1" dirty="0" err="1" smtClean="0"/>
              <a:t>PwC</a:t>
            </a:r>
            <a:r>
              <a:rPr lang="tr-TR" sz="2000" b="1" dirty="0" smtClean="0"/>
              <a:t> </a:t>
            </a:r>
            <a:r>
              <a:rPr lang="tr-TR" sz="2000" b="1" dirty="0"/>
              <a:t>raporuna göre, KSS’ye yatırım yapan şirketlerin uzun vadeli kârlılığı %20 daha </a:t>
            </a:r>
            <a:r>
              <a:rPr lang="tr-TR" sz="2000" b="1" dirty="0" smtClean="0"/>
              <a:t>fazla. KSS </a:t>
            </a:r>
            <a:r>
              <a:rPr lang="tr-TR" sz="2000" b="1" dirty="0"/>
              <a:t>odaklı şirketler, kriz dönemlerinde %40 daha az müşteri kaybediyor.</a:t>
            </a:r>
            <a:endParaRPr lang="tr-TR" sz="2000" dirty="0"/>
          </a:p>
          <a:p>
            <a:endParaRPr lang="tr-TR" sz="2000" dirty="0" smtClean="0"/>
          </a:p>
          <a:p>
            <a:pPr algn="just"/>
            <a:r>
              <a:rPr lang="tr-TR" sz="2000" dirty="0" smtClean="0">
                <a:solidFill>
                  <a:srgbClr val="00B050"/>
                </a:solidFill>
              </a:rPr>
              <a:t>🔍 </a:t>
            </a:r>
            <a:r>
              <a:rPr lang="tr-TR" sz="2000" b="1" dirty="0">
                <a:solidFill>
                  <a:srgbClr val="00B050"/>
                </a:solidFill>
              </a:rPr>
              <a:t>Sonuç:</a:t>
            </a:r>
            <a:r>
              <a:rPr lang="tr-TR" sz="2000" dirty="0">
                <a:solidFill>
                  <a:srgbClr val="00B050"/>
                </a:solidFill>
              </a:rPr>
              <a:t> </a:t>
            </a:r>
            <a:r>
              <a:rPr lang="tr-TR" sz="2000" dirty="0"/>
              <a:t>KSS uygulamaları, </a:t>
            </a:r>
            <a:r>
              <a:rPr lang="tr-TR" sz="2000" b="1" dirty="0"/>
              <a:t>sadece topluma fayda sağlamakla kalmaz, işletmelerin uzun vadeli kârlılığını ve sürdürülebilir büyümesini de destekler.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319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186911" y="3828554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08384" y="2783113"/>
            <a:ext cx="486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Teşekkürler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Soru - Cevap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 EĞİTİM DÖNEMİ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8640" y="1179666"/>
            <a:ext cx="651463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Kurumsal Sosyal Sorumluluk (KSS) Nedir</a:t>
            </a:r>
            <a:r>
              <a:rPr lang="tr-TR" sz="2400" b="1" dirty="0" smtClean="0">
                <a:solidFill>
                  <a:srgbClr val="FF0000"/>
                </a:solidFill>
              </a:rPr>
              <a:t>?</a:t>
            </a:r>
          </a:p>
          <a:p>
            <a:endParaRPr lang="tr-TR" b="1" dirty="0"/>
          </a:p>
          <a:p>
            <a:pPr algn="just"/>
            <a:r>
              <a:rPr lang="tr-TR" sz="2000" dirty="0"/>
              <a:t>Kurumsal Sosyal Sorumluluk (KSS), işletmelerin yalnızca </a:t>
            </a:r>
            <a:r>
              <a:rPr lang="tr-TR" sz="2000" b="1" dirty="0"/>
              <a:t>kâr amacı gütmek yerine topluma, çevreye ve ekonomiye karşı sorumluluklarını</a:t>
            </a:r>
            <a:r>
              <a:rPr lang="tr-TR" sz="2000" dirty="0"/>
              <a:t> da yerine getirmesi </a:t>
            </a:r>
            <a:r>
              <a:rPr lang="tr-TR" sz="2000" dirty="0" smtClean="0"/>
              <a:t>anlayışıdır.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KSS</a:t>
            </a:r>
            <a:r>
              <a:rPr lang="tr-TR" sz="2000" dirty="0"/>
              <a:t>, bir işletmenin </a:t>
            </a:r>
            <a:r>
              <a:rPr lang="tr-TR" sz="2000" b="1" dirty="0"/>
              <a:t>faaliyetlerini etik ve sürdürülebilir bir şekilde yürütmesini</a:t>
            </a:r>
            <a:r>
              <a:rPr lang="tr-TR" sz="2000" dirty="0"/>
              <a:t>, paydaşlarının beklentilerine duyarlılık göstermesini ve toplum için değer yaratmasını kapsar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Bir işletme yalnızca hissedarlarına değil; </a:t>
            </a:r>
            <a:r>
              <a:rPr lang="tr-TR" sz="2000" b="1" dirty="0"/>
              <a:t>çalışanlarına, müşterilerine, tedarikçilerine, topluma ve çevreye karşı da sorumludur.</a:t>
            </a:r>
            <a:r>
              <a:rPr lang="tr-TR" sz="2000" dirty="0"/>
              <a:t> Bu nedenle KSS, günümüzde iş dünyasının vazgeçilmez bir unsuru haline gelmiştir.</a:t>
            </a:r>
          </a:p>
        </p:txBody>
      </p:sp>
    </p:spTree>
    <p:extLst>
      <p:ext uri="{BB962C8B-B14F-4D97-AF65-F5344CB8AC3E}">
        <p14:creationId xmlns:p14="http://schemas.microsoft.com/office/powerpoint/2010/main" val="10895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48641" y="1172367"/>
            <a:ext cx="448055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</a:rPr>
              <a:t>KSS’nin temel amacı: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tr-TR" sz="2000" b="1" dirty="0" smtClean="0"/>
              <a:t>İşletmelerin </a:t>
            </a:r>
            <a:r>
              <a:rPr lang="tr-TR" sz="2000" b="1" dirty="0"/>
              <a:t>faaliyetlerinin sosyal ve çevresel etkilerini en aza </a:t>
            </a:r>
            <a:r>
              <a:rPr lang="tr-TR" sz="2000" b="1" dirty="0" smtClean="0"/>
              <a:t>indirmek,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tr-TR" sz="2000" b="1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tr-TR" sz="2000" b="1" dirty="0" smtClean="0"/>
              <a:t>Topluma </a:t>
            </a:r>
            <a:r>
              <a:rPr lang="tr-TR" sz="2000" b="1" dirty="0"/>
              <a:t>ve çevreye uzun vadeli faydalar sağlayacak projeler </a:t>
            </a:r>
            <a:r>
              <a:rPr lang="tr-TR" sz="2000" b="1" dirty="0" smtClean="0"/>
              <a:t>geliştirmek,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tr-TR" sz="20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tr-TR" sz="2000" b="1" dirty="0" smtClean="0"/>
              <a:t>Adil</a:t>
            </a:r>
            <a:r>
              <a:rPr lang="tr-TR" sz="2000" b="1" dirty="0"/>
              <a:t>, etik ve sürdürülebilir iş modelleri benimsemek</a:t>
            </a:r>
            <a:r>
              <a:rPr lang="tr-TR" sz="2000" dirty="0"/>
              <a:t> şeklinde özetlenebilir.</a:t>
            </a:r>
          </a:p>
        </p:txBody>
      </p:sp>
    </p:spTree>
    <p:extLst>
      <p:ext uri="{BB962C8B-B14F-4D97-AF65-F5344CB8AC3E}">
        <p14:creationId xmlns:p14="http://schemas.microsoft.com/office/powerpoint/2010/main" val="35734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1" y="1215528"/>
            <a:ext cx="61227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KSS’nin Temel </a:t>
            </a:r>
            <a:r>
              <a:rPr lang="tr-TR" sz="2400" b="1" dirty="0" smtClean="0">
                <a:solidFill>
                  <a:srgbClr val="FF0000"/>
                </a:solidFill>
              </a:rPr>
              <a:t>Özellikleri</a:t>
            </a:r>
          </a:p>
          <a:p>
            <a:endParaRPr lang="tr-TR" sz="2400" dirty="0">
              <a:solidFill>
                <a:srgbClr val="FF0000"/>
              </a:solidFill>
            </a:endParaRPr>
          </a:p>
          <a:p>
            <a:pPr lvl="0" algn="just"/>
            <a:r>
              <a:rPr lang="tr-TR" sz="2000" b="1" dirty="0"/>
              <a:t>Gönüllülük Esasına Dayalıdır</a:t>
            </a:r>
            <a:r>
              <a:rPr lang="tr-TR" sz="2000" dirty="0"/>
              <a:t>: Yasal zorunluluklar haricinde işletmelerin kendi insiyatifleriyle sosyal sorumluluk projeleri geliştirmesini içerir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b="1" dirty="0"/>
              <a:t>Uzun Vadeli Fayda Hedefler</a:t>
            </a:r>
            <a:r>
              <a:rPr lang="tr-TR" sz="2000" dirty="0"/>
              <a:t>: Kısa vadeli kazançlardan ziyade, sürdürülebilir kalkınmayı hedefler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b="1" dirty="0"/>
              <a:t>Paydaş Odaklıdır</a:t>
            </a:r>
            <a:r>
              <a:rPr lang="tr-TR" sz="2000" dirty="0"/>
              <a:t>: Sadece hissedarların değil, tüm paydaşların (çalışanlar, müşteriler, toplum, çevre) beklentilerini gözetir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b="1" dirty="0"/>
              <a:t>Rekabet Avantajı Sağlar</a:t>
            </a:r>
            <a:r>
              <a:rPr lang="tr-TR" sz="2000" dirty="0"/>
              <a:t>: Markaların itibarını güçlendirir ve müşteri sadakati yaratır.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43164" y="1213180"/>
            <a:ext cx="4704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Kurumsal Sosyal Sorumluluk, </a:t>
            </a:r>
            <a:endParaRPr lang="tr-TR" sz="2000" dirty="0" smtClean="0"/>
          </a:p>
          <a:p>
            <a:pPr algn="just"/>
            <a:r>
              <a:rPr lang="tr-TR" sz="2000" b="1" dirty="0"/>
              <a:t>Ç</a:t>
            </a:r>
            <a:r>
              <a:rPr lang="tr-TR" sz="2000" b="1" dirty="0" smtClean="0"/>
              <a:t>evresel</a:t>
            </a:r>
            <a:r>
              <a:rPr lang="tr-TR" sz="2000" b="1" dirty="0"/>
              <a:t>, </a:t>
            </a:r>
            <a:endParaRPr lang="tr-TR" sz="2000" b="1" dirty="0" smtClean="0"/>
          </a:p>
          <a:p>
            <a:pPr algn="just"/>
            <a:r>
              <a:rPr lang="tr-TR" sz="2000" b="1" dirty="0"/>
              <a:t>T</a:t>
            </a:r>
            <a:r>
              <a:rPr lang="tr-TR" sz="2000" b="1" dirty="0" smtClean="0"/>
              <a:t>oplumsal</a:t>
            </a:r>
            <a:r>
              <a:rPr lang="tr-TR" sz="2000" b="1" dirty="0"/>
              <a:t>, </a:t>
            </a:r>
            <a:endParaRPr lang="tr-TR" sz="2000" b="1" dirty="0" smtClean="0"/>
          </a:p>
          <a:p>
            <a:pPr algn="just"/>
            <a:r>
              <a:rPr lang="tr-TR" sz="2000" b="1" dirty="0" smtClean="0"/>
              <a:t>Ekonomik,</a:t>
            </a:r>
          </a:p>
          <a:p>
            <a:pPr algn="just"/>
            <a:r>
              <a:rPr lang="tr-TR" sz="2000" b="1" dirty="0" smtClean="0"/>
              <a:t>Etik Sorumluluklar</a:t>
            </a:r>
            <a:r>
              <a:rPr lang="tr-TR" sz="2000" dirty="0" smtClean="0"/>
              <a:t> </a:t>
            </a:r>
          </a:p>
          <a:p>
            <a:pPr algn="just"/>
            <a:r>
              <a:rPr lang="tr-TR" sz="2000" dirty="0" smtClean="0"/>
              <a:t>olmak </a:t>
            </a:r>
            <a:r>
              <a:rPr lang="tr-TR" sz="2000" dirty="0"/>
              <a:t>üzere dört ana bileşenden oluşur.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74320" y="1213180"/>
            <a:ext cx="774440" cy="795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📌 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8640" y="3411685"/>
            <a:ext cx="5199018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A. Çevresel Sorumluluk </a:t>
            </a:r>
            <a:r>
              <a:rPr lang="tr-TR" sz="3200" b="1" dirty="0">
                <a:solidFill>
                  <a:srgbClr val="00B050"/>
                </a:solidFill>
              </a:rPr>
              <a:t>🌿</a:t>
            </a:r>
            <a:endParaRPr lang="tr-TR" sz="3200" dirty="0">
              <a:solidFill>
                <a:srgbClr val="00B050"/>
              </a:solidFill>
            </a:endParaRP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İşletmelerin </a:t>
            </a:r>
            <a:r>
              <a:rPr lang="tr-TR" b="1" dirty="0"/>
              <a:t>doğaya zarar vermeden, çevresel sürdürülebilirliği gözeterek</a:t>
            </a:r>
            <a:r>
              <a:rPr lang="tr-TR" dirty="0"/>
              <a:t> faaliyetlerini yürütmesi çevresel sorumluluk kapsamına girer.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1" y="1206197"/>
            <a:ext cx="71957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Çevresel Sorumluluk Kapsamındaki </a:t>
            </a:r>
            <a:r>
              <a:rPr lang="tr-TR" sz="2400" b="1" dirty="0" smtClean="0">
                <a:solidFill>
                  <a:srgbClr val="FF0000"/>
                </a:solidFill>
              </a:rPr>
              <a:t>Faaliyetler</a:t>
            </a:r>
            <a:endParaRPr lang="tr-TR" sz="2400" dirty="0">
              <a:solidFill>
                <a:srgbClr val="FF0000"/>
              </a:solidFill>
            </a:endParaRPr>
          </a:p>
          <a:p>
            <a:pPr lvl="0"/>
            <a:endParaRPr lang="tr-TR" b="1" dirty="0" smtClean="0"/>
          </a:p>
          <a:p>
            <a:pPr lvl="0"/>
            <a:r>
              <a:rPr lang="tr-TR" sz="2000" b="1" dirty="0" smtClean="0">
                <a:solidFill>
                  <a:srgbClr val="00B050"/>
                </a:solidFill>
              </a:rPr>
              <a:t>Karbon </a:t>
            </a:r>
            <a:r>
              <a:rPr lang="tr-TR" sz="2000" b="1" dirty="0">
                <a:solidFill>
                  <a:srgbClr val="00B050"/>
                </a:solidFill>
              </a:rPr>
              <a:t>Ayak İzini Azaltma</a:t>
            </a:r>
          </a:p>
          <a:p>
            <a:pPr lvl="1"/>
            <a:r>
              <a:rPr lang="tr-TR" sz="2000" dirty="0"/>
              <a:t>Enerji verimliliğini artırma</a:t>
            </a:r>
          </a:p>
          <a:p>
            <a:pPr lvl="1"/>
            <a:r>
              <a:rPr lang="tr-TR" sz="2000" dirty="0"/>
              <a:t>Fosil yakıt kullanımını azaltma</a:t>
            </a:r>
          </a:p>
          <a:p>
            <a:pPr lvl="1"/>
            <a:r>
              <a:rPr lang="tr-TR" sz="2000" dirty="0"/>
              <a:t>Yenilenebilir enerjiye yatırım yapma</a:t>
            </a:r>
          </a:p>
          <a:p>
            <a:pPr lvl="1"/>
            <a:r>
              <a:rPr lang="tr-TR" sz="2000" dirty="0"/>
              <a:t>Çevre dostu taşımacılık yöntemleri kullanma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>
                <a:solidFill>
                  <a:srgbClr val="00B050"/>
                </a:solidFill>
              </a:rPr>
              <a:t>Sürdürülebilir </a:t>
            </a:r>
            <a:r>
              <a:rPr lang="tr-TR" sz="2000" b="1" dirty="0">
                <a:solidFill>
                  <a:srgbClr val="00B050"/>
                </a:solidFill>
              </a:rPr>
              <a:t>Üretim</a:t>
            </a:r>
            <a:endParaRPr lang="tr-TR" sz="2000" dirty="0">
              <a:solidFill>
                <a:srgbClr val="00B050"/>
              </a:solidFill>
            </a:endParaRPr>
          </a:p>
          <a:p>
            <a:pPr lvl="1"/>
            <a:r>
              <a:rPr lang="tr-TR" sz="2000" dirty="0"/>
              <a:t>Geri dönüştürülebilir malzemeler kullanma</a:t>
            </a:r>
          </a:p>
          <a:p>
            <a:pPr lvl="1"/>
            <a:r>
              <a:rPr lang="tr-TR" sz="2000" dirty="0"/>
              <a:t>Atık yönetim sistemleri oluşturma</a:t>
            </a:r>
          </a:p>
          <a:p>
            <a:pPr lvl="1"/>
            <a:r>
              <a:rPr lang="tr-TR" sz="2000" dirty="0"/>
              <a:t>Doğal kaynak kullanımını en aza indirme</a:t>
            </a:r>
          </a:p>
          <a:p>
            <a:pPr lvl="1"/>
            <a:r>
              <a:rPr lang="tr-TR" sz="2000" dirty="0"/>
              <a:t>Sürdürülebilir tedarik zinciri oluşturma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45269"/>
            <a:ext cx="71397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✅</a:t>
            </a:r>
            <a:r>
              <a:rPr lang="tr-TR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Gerçek Hayattan </a:t>
            </a:r>
            <a:r>
              <a:rPr lang="tr-TR" sz="2400" b="1" dirty="0" smtClean="0">
                <a:solidFill>
                  <a:srgbClr val="FF0000"/>
                </a:solidFill>
              </a:rPr>
              <a:t>Örnekler</a:t>
            </a: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  <a:p>
            <a:pPr algn="just"/>
            <a:r>
              <a:rPr lang="tr-TR" sz="2000" dirty="0" smtClean="0"/>
              <a:t>IKEA</a:t>
            </a:r>
            <a:r>
              <a:rPr lang="tr-TR" sz="2000" dirty="0"/>
              <a:t>, tüm ürünlerinde sürdürülebilir ahşap kullanma taahhüdü vermiştir ve geri dönüştürülebilir ambalajlara geçiş yapmıştır.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48640" y="4345098"/>
            <a:ext cx="7139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Türkiye’de bazı anaokulları “Doğa Dostu Okul” projeleri kapsamında </a:t>
            </a:r>
            <a:r>
              <a:rPr lang="tr-TR" sz="2000" b="1" dirty="0" smtClean="0"/>
              <a:t>geri dönüşüm ve enerji tasarrufu</a:t>
            </a:r>
            <a:r>
              <a:rPr lang="tr-TR" sz="2000" dirty="0" smtClean="0"/>
              <a:t> bilinci oluşturan etkinlikler yapmaktadır.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548640" y="5635888"/>
            <a:ext cx="7139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WWF </a:t>
            </a:r>
            <a:r>
              <a:rPr lang="tr-TR" sz="2000" dirty="0"/>
              <a:t>gibi çevreci kuruluşlar, sürdürülebilirlik raporlarını farklı dillerde yayınlamak için çeviri hizmetleri alır.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48640" y="3307683"/>
            <a:ext cx="7139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Büyük </a:t>
            </a:r>
            <a:r>
              <a:rPr lang="tr-TR" sz="2000" dirty="0"/>
              <a:t>sanayi kuruluşları, karbon salınımını azaltmak için “yeşil üretim” politikaları benimsemektedir.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Kurumsal Sosyal Sorumluluk (KSS) Kavramı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48640" y="1394268"/>
            <a:ext cx="640266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B. Toplumsal Sorumluluk </a:t>
            </a:r>
            <a:r>
              <a:rPr lang="tr-TR" sz="2400" b="1" dirty="0" smtClean="0">
                <a:solidFill>
                  <a:srgbClr val="00B050"/>
                </a:solidFill>
              </a:rPr>
              <a:t>🏥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</a:rPr>
              <a:t>🎓</a:t>
            </a:r>
            <a:endParaRPr lang="tr-TR" sz="2400" dirty="0">
              <a:solidFill>
                <a:srgbClr val="0070C0"/>
              </a:solidFill>
            </a:endParaRPr>
          </a:p>
          <a:p>
            <a:endParaRPr lang="tr-TR" dirty="0" smtClean="0"/>
          </a:p>
          <a:p>
            <a:pPr algn="just"/>
            <a:r>
              <a:rPr lang="tr-TR" sz="2000" dirty="0" smtClean="0"/>
              <a:t>İşletmelerin </a:t>
            </a:r>
            <a:r>
              <a:rPr lang="tr-TR" sz="2000" b="1" dirty="0"/>
              <a:t>bulundukları toplumun refahına katkıda bulunması</a:t>
            </a:r>
            <a:r>
              <a:rPr lang="tr-TR" sz="2000" dirty="0"/>
              <a:t> toplumsal sorumluluk olarak adlandırılır.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Toplumsal </a:t>
            </a:r>
            <a:r>
              <a:rPr lang="tr-TR" sz="2000" b="1" dirty="0">
                <a:solidFill>
                  <a:srgbClr val="FF0000"/>
                </a:solidFill>
              </a:rPr>
              <a:t>Sorumluluk Kapsamındaki </a:t>
            </a:r>
            <a:r>
              <a:rPr lang="tr-TR" sz="2000" b="1" dirty="0" smtClean="0">
                <a:solidFill>
                  <a:srgbClr val="FF0000"/>
                </a:solidFill>
              </a:rPr>
              <a:t>Faaliyetler</a:t>
            </a:r>
            <a:endParaRPr lang="tr-TR" sz="2000" b="1" dirty="0">
              <a:solidFill>
                <a:srgbClr val="FF0000"/>
              </a:solidFill>
            </a:endParaRPr>
          </a:p>
          <a:p>
            <a:pPr lvl="0" algn="just"/>
            <a:endParaRPr lang="tr-TR" b="1" dirty="0" smtClean="0"/>
          </a:p>
          <a:p>
            <a:pPr lvl="0" algn="just"/>
            <a:r>
              <a:rPr lang="tr-TR" sz="2000" b="1" dirty="0" smtClean="0">
                <a:solidFill>
                  <a:srgbClr val="00B050"/>
                </a:solidFill>
              </a:rPr>
              <a:t>Eğitim </a:t>
            </a:r>
            <a:r>
              <a:rPr lang="tr-TR" sz="2000" b="1" dirty="0">
                <a:solidFill>
                  <a:srgbClr val="00B050"/>
                </a:solidFill>
              </a:rPr>
              <a:t>ve Sağlık Projeleri</a:t>
            </a:r>
          </a:p>
          <a:p>
            <a:pPr lvl="1" algn="just"/>
            <a:r>
              <a:rPr lang="tr-TR" sz="2000" dirty="0"/>
              <a:t>Okul inşa etme ve eğitim bursları sağlama</a:t>
            </a:r>
          </a:p>
          <a:p>
            <a:pPr lvl="1" algn="just"/>
            <a:r>
              <a:rPr lang="tr-TR" sz="2000" dirty="0"/>
              <a:t>Kamu sağlık programlarına destek verme</a:t>
            </a:r>
          </a:p>
          <a:p>
            <a:pPr lvl="1" algn="just"/>
            <a:r>
              <a:rPr lang="tr-TR" sz="2000" dirty="0"/>
              <a:t>Aşı ve sağlık hizmetlerine erişimi artırma</a:t>
            </a:r>
          </a:p>
          <a:p>
            <a:pPr lvl="0" algn="just"/>
            <a:endParaRPr lang="tr-TR" sz="2000" b="1" dirty="0" smtClean="0"/>
          </a:p>
          <a:p>
            <a:pPr lvl="0" algn="just"/>
            <a:r>
              <a:rPr lang="tr-TR" sz="2000" b="1" dirty="0" smtClean="0">
                <a:solidFill>
                  <a:srgbClr val="00B050"/>
                </a:solidFill>
              </a:rPr>
              <a:t>Bağış </a:t>
            </a:r>
            <a:r>
              <a:rPr lang="tr-TR" sz="2000" b="1" dirty="0">
                <a:solidFill>
                  <a:srgbClr val="00B050"/>
                </a:solidFill>
              </a:rPr>
              <a:t>ve Gönüllülük Çalışmaları</a:t>
            </a:r>
          </a:p>
          <a:p>
            <a:pPr lvl="1" algn="just"/>
            <a:r>
              <a:rPr lang="tr-TR" sz="2000" dirty="0"/>
              <a:t>Dezavantajlı gruplara yardım yapma</a:t>
            </a:r>
          </a:p>
          <a:p>
            <a:pPr lvl="1" algn="just"/>
            <a:r>
              <a:rPr lang="tr-TR" sz="2000" dirty="0"/>
              <a:t>Gönüllü sosyal projeler düzenleme</a:t>
            </a:r>
          </a:p>
          <a:p>
            <a:pPr lvl="1" algn="just"/>
            <a:r>
              <a:rPr lang="tr-TR" sz="2000" dirty="0"/>
              <a:t>Yerel kalkınma projelerini destekleme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1592</Words>
  <Application>Microsoft Office PowerPoint</Application>
  <PresentationFormat>Geniş ekran</PresentationFormat>
  <Paragraphs>277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Arial Unicode MS</vt:lpstr>
      <vt:lpstr>Calibri</vt:lpstr>
      <vt:lpstr>Times New Roman</vt:lpstr>
      <vt:lpstr>Wingdings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Taylan Tutkunca</dc:creator>
  <cp:lastModifiedBy>TT</cp:lastModifiedBy>
  <cp:revision>225</cp:revision>
  <dcterms:created xsi:type="dcterms:W3CDTF">2020-01-20T05:08:25Z</dcterms:created>
  <dcterms:modified xsi:type="dcterms:W3CDTF">2025-03-21T07:12:54Z</dcterms:modified>
</cp:coreProperties>
</file>