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6"/>
  </p:notesMasterIdLst>
  <p:handoutMasterIdLst>
    <p:handoutMasterId r:id="rId27"/>
  </p:handoutMasterIdLst>
  <p:sldIdLst>
    <p:sldId id="442" r:id="rId2"/>
    <p:sldId id="443" r:id="rId3"/>
    <p:sldId id="637" r:id="rId4"/>
    <p:sldId id="445" r:id="rId5"/>
    <p:sldId id="447" r:id="rId6"/>
    <p:sldId id="455" r:id="rId7"/>
    <p:sldId id="456" r:id="rId8"/>
    <p:sldId id="458" r:id="rId9"/>
    <p:sldId id="464" r:id="rId10"/>
    <p:sldId id="845" r:id="rId11"/>
    <p:sldId id="810" r:id="rId12"/>
    <p:sldId id="811" r:id="rId13"/>
    <p:sldId id="468" r:id="rId14"/>
    <p:sldId id="639" r:id="rId15"/>
    <p:sldId id="638" r:id="rId16"/>
    <p:sldId id="640" r:id="rId17"/>
    <p:sldId id="812" r:id="rId18"/>
    <p:sldId id="842" r:id="rId19"/>
    <p:sldId id="481" r:id="rId20"/>
    <p:sldId id="482" r:id="rId21"/>
    <p:sldId id="843" r:id="rId22"/>
    <p:sldId id="844" r:id="rId23"/>
    <p:sldId id="846" r:id="rId24"/>
    <p:sldId id="809" r:id="rId25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9BBAC-B052-49E4-9AAA-30B4B046875C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2AB08-12ED-4EB6-BAEA-0EABDF0FEB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418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EB392-6C72-45E0-B97D-7525F65F9D5E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2B6F1-8115-4DA6-8FF9-D25BAD76E8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77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Dikdörtgen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3EA076F-4D52-4E12-9242-51080A08E950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02FEF9-E3C5-466C-84DC-CE101FB1513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altLang="tr-TR" sz="4400" smtClean="0"/>
              <a:t>Bütçe Çeşitleri</a:t>
            </a:r>
            <a:endParaRPr lang="en-US" altLang="tr-TR" sz="4400" smtClean="0"/>
          </a:p>
        </p:txBody>
      </p:sp>
    </p:spTree>
    <p:extLst>
      <p:ext uri="{BB962C8B-B14F-4D97-AF65-F5344CB8AC3E}">
        <p14:creationId xmlns:p14="http://schemas.microsoft.com/office/powerpoint/2010/main" val="10936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3912"/>
            <a:ext cx="866115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9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mtClean="0"/>
              <a:t>b. Sosyal Güvenlik Kurumları Bütçeleri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endParaRPr lang="tr-TR" sz="2400" dirty="0" smtClean="0">
              <a:latin typeface="+mj-lt"/>
            </a:endParaRP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Kamu tüzel kişiliğin haiz olup, idari ve mali açıdan özerktir. 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Sunulan hizmetin finansmanı, bu kurumların topladıkları primler ve plasman gelirleri ile yapılmakla birlikte genel bütçeden aktarım da yapılmaktadır. 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Bütçelerinin hazırlanması, uygulanması ve diğer mali işlemleri, kendi kanunlarındaki hükümlere tabidir. 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SGK bütçesi, SGK Yönetim Kurulunca görüşülerek kabul edilir ve mali yıl başından itibaren yürürlüğe girer. TBMM’ nce görüşülüp kabul edilmediği için kanun değil bir belgedir. </a:t>
            </a:r>
          </a:p>
        </p:txBody>
      </p:sp>
    </p:spTree>
    <p:extLst>
      <p:ext uri="{BB962C8B-B14F-4D97-AF65-F5344CB8AC3E}">
        <p14:creationId xmlns:p14="http://schemas.microsoft.com/office/powerpoint/2010/main" val="1440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mtClean="0"/>
              <a:t>b. Sosyal Güvenlik Kurumları Bütçeleri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endParaRPr lang="tr-TR" sz="2400" dirty="0" smtClean="0">
              <a:latin typeface="+mj-lt"/>
            </a:endParaRP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SGK bütçe tasarısı 5018 sayılı kanun gereği merkezi yönetim bütçesi tasarısına eklenmek üzere Cumhurbaşkanlığı’ na gönderilir. Gönderilmesinin nedeni MYBT, TBMM’ nde görüşülürken makro ekonomik dengelerin ne mahiyete olduğunun tespiti içindir. 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Ayrıca, Sosyal güvenlik kurumlarının ayrıntılı harcama programları ve finansman programları bütçe ile birlikte hazırlanır, görüşülür ve onaylanır. 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Ödenekler de bu usul ve esaslara göre kullanılır. Sayıştay denetimine tabidir. 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Bu kuruluşlar; 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SGK</a:t>
            </a:r>
            <a:r>
              <a:rPr lang="tr-TR" sz="2400" dirty="0" smtClean="0">
                <a:latin typeface="+mj-lt"/>
              </a:rPr>
              <a:t> ve Türkiye İş Kurumu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0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c. Mahalli İdareler Bütçesi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2400" dirty="0" smtClean="0">
                <a:latin typeface="+mj-lt"/>
              </a:rPr>
              <a:t>Türkiye’de mahalli idareler bütçeleri; 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tr-TR" sz="2000" dirty="0" smtClean="0">
                <a:latin typeface="+mj-lt"/>
              </a:rPr>
              <a:t>İl Özel idaresi Bütçesi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tr-TR" sz="2000" dirty="0" smtClean="0">
                <a:latin typeface="+mj-lt"/>
              </a:rPr>
              <a:t>Belediye Bütçesi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tr-TR" sz="2000" dirty="0" smtClean="0">
                <a:latin typeface="+mj-lt"/>
              </a:rPr>
              <a:t>Köy İdaresi Bütçesi</a:t>
            </a:r>
          </a:p>
          <a:p>
            <a:pPr marL="514350" indent="-457200" algn="just">
              <a:defRPr/>
            </a:pPr>
            <a:r>
              <a:rPr lang="tr-TR" sz="2400" dirty="0" smtClean="0">
                <a:latin typeface="+mj-lt"/>
              </a:rPr>
              <a:t>Gelir kaynakları devlet bütçesinden aldıkları pay (yaklaşık yarısından fazlası) ve kendi öz gelirleridir. 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19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i="1" smtClean="0"/>
              <a:t>5018 Sayılı Kamu Mali Yönetimi ve Kontrol Kanunu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89"/>
          <a:stretch/>
        </p:blipFill>
        <p:spPr bwMode="auto">
          <a:xfrm>
            <a:off x="600075" y="1714500"/>
            <a:ext cx="7943850" cy="15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1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Mahalli İdareler Bütçesi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2800" b="1" dirty="0" smtClean="0"/>
              <a:t>Mahalli </a:t>
            </a:r>
            <a:r>
              <a:rPr lang="tr-TR" sz="2800" b="1" dirty="0"/>
              <a:t>idarelerde bütçe hazırlanırken</a:t>
            </a:r>
            <a:r>
              <a:rPr lang="tr-TR" sz="2800" dirty="0"/>
              <a:t>, KMYKK hükümleri saklı kalmak kaydıyla, ilgili kanunlardaki hükümlerin uygulanacağı hükme bağlandığından (KMYKK, md. 77) bu idarelerin bütçeleri KMYKK ve kendi özel kanunlarındaki düzenlemeler çerçevesinde hazırlanmaktadır. </a:t>
            </a:r>
          </a:p>
        </p:txBody>
      </p:sp>
    </p:spTree>
    <p:extLst>
      <p:ext uri="{BB962C8B-B14F-4D97-AF65-F5344CB8AC3E}">
        <p14:creationId xmlns:p14="http://schemas.microsoft.com/office/powerpoint/2010/main" val="13022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Mahalli İdareler Bütçesi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dirty="0" smtClean="0"/>
              <a:t>Mahalli </a:t>
            </a:r>
            <a:r>
              <a:rPr lang="tr-TR" dirty="0"/>
              <a:t>idarelerin </a:t>
            </a:r>
            <a:r>
              <a:rPr lang="tr-TR" dirty="0" smtClean="0"/>
              <a:t>bütçeleri;</a:t>
            </a:r>
          </a:p>
          <a:p>
            <a:pPr lvl="1" algn="just"/>
            <a:r>
              <a:rPr lang="tr-TR" dirty="0" smtClean="0"/>
              <a:t>Belediye </a:t>
            </a:r>
            <a:r>
              <a:rPr lang="tr-TR" dirty="0"/>
              <a:t>ve il özel idarelerinin görev ve teşkilatını düzenleyen kanunlar </a:t>
            </a:r>
            <a:endParaRPr lang="tr-TR" dirty="0" smtClean="0"/>
          </a:p>
          <a:p>
            <a:pPr lvl="2" algn="just"/>
            <a:r>
              <a:rPr lang="tr-TR" dirty="0" smtClean="0"/>
              <a:t>5302 </a:t>
            </a:r>
            <a:r>
              <a:rPr lang="tr-TR" dirty="0"/>
              <a:t>sayılı İl Özel İdaresi Kanunu, </a:t>
            </a:r>
            <a:endParaRPr lang="tr-TR" dirty="0" smtClean="0"/>
          </a:p>
          <a:p>
            <a:pPr lvl="2" algn="just"/>
            <a:r>
              <a:rPr lang="tr-TR" dirty="0" smtClean="0"/>
              <a:t>5393 </a:t>
            </a:r>
            <a:r>
              <a:rPr lang="tr-TR" dirty="0"/>
              <a:t>sayılı Belediye Kanunu, </a:t>
            </a:r>
            <a:endParaRPr lang="tr-TR" dirty="0" smtClean="0"/>
          </a:p>
          <a:p>
            <a:pPr lvl="2" algn="just"/>
            <a:r>
              <a:rPr lang="tr-TR" dirty="0" smtClean="0"/>
              <a:t>5216 </a:t>
            </a:r>
            <a:r>
              <a:rPr lang="tr-TR" dirty="0"/>
              <a:t>sayılı Büyükşehir Belediyesi </a:t>
            </a:r>
            <a:r>
              <a:rPr lang="tr-TR" dirty="0" smtClean="0"/>
              <a:t>Kanunu,</a:t>
            </a:r>
          </a:p>
          <a:p>
            <a:pPr lvl="2" algn="just"/>
            <a:r>
              <a:rPr lang="tr-TR" dirty="0" smtClean="0"/>
              <a:t>5355 </a:t>
            </a:r>
            <a:r>
              <a:rPr lang="tr-TR" dirty="0"/>
              <a:t>sayılı Mahalli İdare Birlikleri </a:t>
            </a:r>
            <a:r>
              <a:rPr lang="tr-TR" dirty="0" smtClean="0"/>
              <a:t>Kanunu,</a:t>
            </a:r>
          </a:p>
          <a:p>
            <a:pPr lvl="1" algn="just"/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Köy Bütçeleri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2000" dirty="0"/>
              <a:t>Köy bütçelerinin hazırlanması, onayı, gelir tahsilâtı ve harcamaların yapılmasına ilişkin işlemler </a:t>
            </a:r>
            <a:r>
              <a:rPr lang="tr-TR" sz="2000" b="1" dirty="0" smtClean="0">
                <a:solidFill>
                  <a:srgbClr val="FF0000"/>
                </a:solidFill>
              </a:rPr>
              <a:t>Köy Kanununa (1924) istinaden çıkarılmış olan (21.01.1942 </a:t>
            </a:r>
            <a:r>
              <a:rPr lang="tr-TR" sz="2000" b="1" dirty="0">
                <a:solidFill>
                  <a:srgbClr val="FF0000"/>
                </a:solidFill>
              </a:rPr>
              <a:t>tarih ve 5012 sayılı Resmi Gazetede </a:t>
            </a:r>
            <a:r>
              <a:rPr lang="tr-TR" sz="2000" b="1" dirty="0" smtClean="0">
                <a:solidFill>
                  <a:srgbClr val="FF0000"/>
                </a:solidFill>
              </a:rPr>
              <a:t>yayımlanan) Köy </a:t>
            </a:r>
            <a:r>
              <a:rPr lang="tr-TR" sz="2000" b="1" dirty="0">
                <a:solidFill>
                  <a:srgbClr val="FF0000"/>
                </a:solidFill>
              </a:rPr>
              <a:t>İdareleri Hesap </a:t>
            </a:r>
            <a:r>
              <a:rPr lang="tr-TR" sz="2000" b="1" dirty="0" smtClean="0">
                <a:solidFill>
                  <a:srgbClr val="FF0000"/>
                </a:solidFill>
              </a:rPr>
              <a:t>Talimatnamesi</a:t>
            </a:r>
            <a:r>
              <a:rPr lang="tr-TR" sz="2000" dirty="0" smtClean="0"/>
              <a:t> </a:t>
            </a:r>
            <a:r>
              <a:rPr lang="tr-TR" sz="2000" dirty="0"/>
              <a:t>uyarınca </a:t>
            </a:r>
            <a:r>
              <a:rPr lang="tr-TR" sz="2000" dirty="0" smtClean="0"/>
              <a:t>yürütülmektedir.</a:t>
            </a:r>
          </a:p>
          <a:p>
            <a:pPr algn="just"/>
            <a:r>
              <a:rPr lang="tr-TR" sz="2000" dirty="0" smtClean="0"/>
              <a:t>Köy </a:t>
            </a:r>
            <a:r>
              <a:rPr lang="tr-TR" sz="2000" dirty="0"/>
              <a:t>bütçesi, köyün bir yıllık gelir ve gider tahminleriyle imece ve salmaya ilişkin hususları içeren </a:t>
            </a:r>
            <a:r>
              <a:rPr lang="tr-TR" sz="2000" b="1" dirty="0">
                <a:solidFill>
                  <a:srgbClr val="FF0000"/>
                </a:solidFill>
              </a:rPr>
              <a:t>köy ihtiyar meclisi kararıyla kabul edilir ve ilgisine göre kaymakam veya vali tarafından onaylandıktan sonra kesinleşir</a:t>
            </a:r>
            <a:r>
              <a:rPr lang="tr-TR" sz="2000" b="1" dirty="0" smtClean="0">
                <a:solidFill>
                  <a:srgbClr val="FF0000"/>
                </a:solidFill>
              </a:rPr>
              <a:t>.</a:t>
            </a:r>
            <a:r>
              <a:rPr lang="tr-TR" sz="2000" dirty="0" smtClean="0"/>
              <a:t> </a:t>
            </a:r>
            <a:endParaRPr lang="tr-TR" sz="2000" dirty="0" smtClean="0"/>
          </a:p>
          <a:p>
            <a:pPr algn="just"/>
            <a:r>
              <a:rPr lang="tr-TR" altLang="tr-TR" sz="2000" b="1" dirty="0" smtClean="0">
                <a:solidFill>
                  <a:srgbClr val="FF0000"/>
                </a:solidFill>
              </a:rPr>
              <a:t>Vali </a:t>
            </a:r>
            <a:r>
              <a:rPr lang="tr-TR" altLang="tr-TR" sz="2000" b="1" dirty="0">
                <a:solidFill>
                  <a:srgbClr val="FF0000"/>
                </a:solidFill>
              </a:rPr>
              <a:t>veya kaymakam onaylamadan önce bütçe üzerinde değişiklikler yapabilir veya yaptırabilir. </a:t>
            </a:r>
          </a:p>
        </p:txBody>
      </p:sp>
    </p:spTree>
    <p:extLst>
      <p:ext uri="{BB962C8B-B14F-4D97-AF65-F5344CB8AC3E}">
        <p14:creationId xmlns:p14="http://schemas.microsoft.com/office/powerpoint/2010/main" val="25306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4201706812\Desktop\kö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218044" cy="194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78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DİĞER BÜTÇELER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27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SmartArt Yer Tutucusu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76672"/>
            <a:ext cx="8712200" cy="6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Özerk Bütçe</a:t>
            </a:r>
          </a:p>
        </p:txBody>
      </p:sp>
      <p:sp>
        <p:nvSpPr>
          <p:cNvPr id="44035" name="3 İçerik Yer Tutucusu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3886200"/>
          </a:xfrm>
        </p:spPr>
        <p:txBody>
          <a:bodyPr>
            <a:noAutofit/>
          </a:bodyPr>
          <a:lstStyle/>
          <a:p>
            <a:r>
              <a:rPr lang="tr-TR" altLang="tr-TR" sz="2400" dirty="0" smtClean="0"/>
              <a:t>KİT bütçeleridir. </a:t>
            </a:r>
          </a:p>
          <a:p>
            <a:r>
              <a:rPr lang="tr-TR" altLang="tr-TR" sz="2400" dirty="0" smtClean="0"/>
              <a:t>Kitlerin; </a:t>
            </a:r>
          </a:p>
          <a:p>
            <a:pPr lvl="1"/>
            <a:r>
              <a:rPr lang="tr-TR" altLang="tr-TR" sz="2000" dirty="0" smtClean="0"/>
              <a:t>Ayrı tüzel kişilikleri vardır. </a:t>
            </a:r>
          </a:p>
          <a:p>
            <a:pPr lvl="1" algn="just"/>
            <a:r>
              <a:rPr lang="tr-TR" altLang="tr-TR" sz="2000" dirty="0" smtClean="0"/>
              <a:t>Bütçeleri devlet bütçesi dışında yönetilir. Bütçeden yardım gördükleri gibi, karları kısmen ya da tamamen bütçeye aktarılabilir. </a:t>
            </a:r>
          </a:p>
          <a:p>
            <a:pPr lvl="1" algn="just"/>
            <a:r>
              <a:rPr lang="tr-TR" altLang="tr-TR" sz="2000" dirty="0" smtClean="0"/>
              <a:t>Faaliyetleri TBMM (ve Sayıştay) denetimine tabidirler. </a:t>
            </a:r>
          </a:p>
          <a:p>
            <a:pPr lvl="1" algn="just"/>
            <a:r>
              <a:rPr lang="tr-TR" altLang="tr-TR" sz="2000" dirty="0" smtClean="0"/>
              <a:t>Faaliyetleri özel hukuk kuralları çerçevesinde yapılır. </a:t>
            </a:r>
          </a:p>
          <a:p>
            <a:pPr lvl="1" algn="just"/>
            <a:r>
              <a:rPr lang="tr-TR" altLang="tr-TR" sz="2000" dirty="0" smtClean="0"/>
              <a:t>Kar elde etme (İDT) ya da kamu hizmeti verme (KİK) amacı olabilir.</a:t>
            </a:r>
          </a:p>
        </p:txBody>
      </p:sp>
    </p:spTree>
    <p:extLst>
      <p:ext uri="{BB962C8B-B14F-4D97-AF65-F5344CB8AC3E}">
        <p14:creationId xmlns:p14="http://schemas.microsoft.com/office/powerpoint/2010/main" val="32153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962150"/>
            <a:ext cx="68389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34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233488"/>
            <a:ext cx="67246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76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6" y="1700808"/>
            <a:ext cx="7701157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5018 KMYKK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4028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1916832"/>
            <a:ext cx="80295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Geçici Bütçe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312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i="1" dirty="0"/>
              <a:t>5018 Sayılı Kamu Mali Yönetimi ve Kontrol </a:t>
            </a:r>
            <a:r>
              <a:rPr lang="tr-TR" i="1" dirty="0" smtClean="0"/>
              <a:t>Kanunu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5" y="1701336"/>
            <a:ext cx="8532595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a. Merkezi Yönetim Bütçesi</a:t>
            </a:r>
          </a:p>
        </p:txBody>
      </p:sp>
      <p:sp>
        <p:nvSpPr>
          <p:cNvPr id="512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tr-TR" sz="2400" dirty="0" smtClean="0">
                <a:latin typeface="+mj-lt"/>
              </a:rPr>
              <a:t>Genel Bütçe (KMYKK I Sayılı Cetvel)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Özel Bütçe (KMYKK II Sayılı Cetvel)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Düzenleyici ve Denetleyici Kurum Bütçeleri (KMYKK III Sayılı Cetvel)</a:t>
            </a:r>
          </a:p>
          <a:p>
            <a:pPr algn="just">
              <a:defRPr/>
            </a:pPr>
            <a:endParaRPr lang="tr-TR" sz="2400" dirty="0" smtClean="0">
              <a:latin typeface="+mj-lt"/>
            </a:endParaRP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Merkezi Yönetim Bütçesi=(Genel Bütçe+Özel Bütçe+DDK Bütçeleri)-Genel Bütçeden Özel Bütçeli İdarelere ve DDK’lara Yapılan Hazine Yardımları (Mali Transferler) </a:t>
            </a:r>
          </a:p>
        </p:txBody>
      </p:sp>
    </p:spTree>
    <p:extLst>
      <p:ext uri="{BB962C8B-B14F-4D97-AF65-F5344CB8AC3E}">
        <p14:creationId xmlns:p14="http://schemas.microsoft.com/office/powerpoint/2010/main" val="7722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Genel Bütçe</a:t>
            </a:r>
            <a:endParaRPr lang="en-US" altLang="tr-TR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tr-TR" sz="2400" dirty="0" smtClean="0">
                <a:latin typeface="+mj-lt"/>
              </a:rPr>
              <a:t>Devlet tüzel kişiliğine dahildirler. </a:t>
            </a:r>
          </a:p>
          <a:p>
            <a:pPr algn="just" eaLnBrk="1" hangingPunct="1">
              <a:defRPr/>
            </a:pPr>
            <a:r>
              <a:rPr lang="tr-TR" sz="2400" dirty="0" smtClean="0">
                <a:latin typeface="+mj-lt"/>
              </a:rPr>
              <a:t>Devleti meydana getiren organların (erklerin) ve kurumların bütçesidir. </a:t>
            </a:r>
          </a:p>
          <a:p>
            <a:pPr algn="just" eaLnBrk="1" hangingPunct="1">
              <a:defRPr/>
            </a:pPr>
            <a:r>
              <a:rPr lang="tr-TR" sz="2400" dirty="0" smtClean="0">
                <a:latin typeface="+mj-lt"/>
              </a:rPr>
              <a:t>Hazine birliği kapsamında idarelerdir. </a:t>
            </a:r>
          </a:p>
          <a:p>
            <a:pPr algn="just" eaLnBrk="1" hangingPunct="1">
              <a:defRPr/>
            </a:pPr>
            <a:r>
              <a:rPr lang="tr-TR" sz="2400" dirty="0" smtClean="0">
                <a:latin typeface="+mj-lt"/>
              </a:rPr>
              <a:t>KMYKK’ nun (I) sayılı cetvelinde yer alırlar. </a:t>
            </a:r>
          </a:p>
          <a:p>
            <a:pPr algn="just" eaLnBrk="1" hangingPunct="1">
              <a:defRPr/>
            </a:pPr>
            <a:r>
              <a:rPr lang="tr-TR" sz="2400" dirty="0" smtClean="0">
                <a:latin typeface="+mj-lt"/>
              </a:rPr>
              <a:t>Genellikle 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tam kamusal mallar üretilirler</a:t>
            </a:r>
            <a:r>
              <a:rPr lang="tr-TR" sz="2400" dirty="0" smtClean="0">
                <a:latin typeface="+mj-lt"/>
              </a:rPr>
              <a:t>.</a:t>
            </a:r>
          </a:p>
          <a:p>
            <a:pPr algn="just" eaLnBrk="1" hangingPunct="1">
              <a:defRPr/>
            </a:pPr>
            <a:r>
              <a:rPr lang="tr-TR" sz="2400" dirty="0" smtClean="0">
                <a:latin typeface="+mj-lt"/>
              </a:rPr>
              <a:t>Finansman biçimi esas itibariyle vergilerdir. Kendilerine ait gelirleri yoktur. </a:t>
            </a:r>
          </a:p>
          <a:p>
            <a:pPr algn="just" eaLnBrk="1" hangingPunct="1">
              <a:defRPr/>
            </a:pPr>
            <a:endParaRPr lang="tr-TR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4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Özel Bütçe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Bir bakanlığa bağlı veya ilgili</a:t>
            </a:r>
            <a:r>
              <a:rPr lang="tr-TR" sz="2400" dirty="0" smtClean="0">
                <a:latin typeface="+mj-lt"/>
              </a:rPr>
              <a:t> olarak 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belirli bir kamu hizmetini yürütmek</a:t>
            </a:r>
            <a:r>
              <a:rPr lang="tr-TR" sz="2400" dirty="0" smtClean="0">
                <a:latin typeface="+mj-lt"/>
              </a:rPr>
              <a:t> üzere kurulan, gelir tahsis edilen, bu gelirlerden harcama yetkisi olan kuruluşların bütçesidir. Kuruluş ve çalışma esasları kanunla (veya Cumhurbaşkanlığı Kararnamesi) düzenlenir. 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Esas itibariyle 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yarı kamusal malları sunarlar</a:t>
            </a:r>
            <a:r>
              <a:rPr lang="tr-TR" sz="2400" dirty="0" smtClean="0">
                <a:latin typeface="+mj-lt"/>
              </a:rPr>
              <a:t>. Sunulan hizmetlerin finansmanı, vergi (toplumsal faydaya karşılık gelen bölümü) ve ücret, fiyat, harç (özel faydaya karşılık gelen bölümü) ile olur. 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Kendilerine ait gelirleri vardır. Harcamaları gelirlerinden fazla ise, genel bütçeden özel bütçeli idarelere gelir (cari transfer ödenekleri-hazine yardımı) aktarılır.</a:t>
            </a:r>
          </a:p>
        </p:txBody>
      </p:sp>
    </p:spTree>
    <p:extLst>
      <p:ext uri="{BB962C8B-B14F-4D97-AF65-F5344CB8AC3E}">
        <p14:creationId xmlns:p14="http://schemas.microsoft.com/office/powerpoint/2010/main" val="33383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Özel Bütçe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2400" dirty="0" smtClean="0">
                <a:latin typeface="+mj-lt"/>
              </a:rPr>
              <a:t>2/3’ ünü eğitim kurumları oluşturur. 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Ayrı tüzel kişilikleri vardır. </a:t>
            </a:r>
          </a:p>
          <a:p>
            <a:pPr algn="just">
              <a:defRPr/>
            </a:pPr>
            <a:r>
              <a:rPr lang="tr-TR" sz="2400" dirty="0" smtClean="0">
                <a:latin typeface="+mj-lt"/>
              </a:rPr>
              <a:t>Sosyal, bilimsel, teknik, kültürel alanlarda görevlidirler.</a:t>
            </a:r>
          </a:p>
          <a:p>
            <a:pPr algn="just">
              <a:defRPr/>
            </a:pPr>
            <a:r>
              <a:rPr lang="tr-TR" sz="2400" dirty="0" smtClean="0"/>
              <a:t>Genel bütçenin tabi olduğu esaslara tabidir. (Hazırlanma, görüşülme, uygulama,denetleme)</a:t>
            </a:r>
            <a:r>
              <a:rPr lang="tr-TR" sz="2400" dirty="0" smtClean="0">
                <a:latin typeface="+mj-lt"/>
              </a:rPr>
              <a:t> </a:t>
            </a:r>
          </a:p>
          <a:p>
            <a:pPr algn="just">
              <a:defRPr/>
            </a:pPr>
            <a:endParaRPr lang="tr-T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2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r="30563"/>
          <a:stretch>
            <a:fillRect/>
          </a:stretch>
        </p:blipFill>
        <p:spPr bwMode="auto">
          <a:xfrm>
            <a:off x="971600" y="2204864"/>
            <a:ext cx="662473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Genel ve Özel Bütçe İlişkisi</a:t>
            </a:r>
          </a:p>
        </p:txBody>
      </p:sp>
    </p:spTree>
    <p:extLst>
      <p:ext uri="{BB962C8B-B14F-4D97-AF65-F5344CB8AC3E}">
        <p14:creationId xmlns:p14="http://schemas.microsoft.com/office/powerpoint/2010/main" val="26828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mtClean="0"/>
              <a:t>Düzenleyici ve Denetleyici Kurum Bütçeleri</a:t>
            </a:r>
          </a:p>
        </p:txBody>
      </p:sp>
      <p:sp>
        <p:nvSpPr>
          <p:cNvPr id="25603" name="3 İçerik Yer Tutucusu"/>
          <p:cNvSpPr>
            <a:spLocks noGrp="1"/>
          </p:cNvSpPr>
          <p:nvPr>
            <p:ph idx="1"/>
          </p:nvPr>
        </p:nvSpPr>
        <p:spPr>
          <a:xfrm>
            <a:off x="457200" y="1857374"/>
            <a:ext cx="8229600" cy="466796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tr-TR" altLang="tr-TR" sz="2200" dirty="0" smtClean="0"/>
              <a:t>Devletin regülasyon görevi doğrultusunda, ekonomik yapının sağlıklı çalışmasını düzenlemek ve denetlemek amacıyla kurduğu kurumlardır. </a:t>
            </a:r>
          </a:p>
          <a:p>
            <a:pPr algn="just">
              <a:lnSpc>
                <a:spcPct val="120000"/>
              </a:lnSpc>
            </a:pPr>
            <a:r>
              <a:rPr lang="tr-TR" altLang="tr-TR" sz="2200" dirty="0" smtClean="0"/>
              <a:t>Böylece,</a:t>
            </a:r>
          </a:p>
          <a:p>
            <a:pPr lvl="1" algn="just">
              <a:lnSpc>
                <a:spcPct val="120000"/>
              </a:lnSpc>
            </a:pPr>
            <a:r>
              <a:rPr lang="tr-TR" altLang="tr-TR" sz="1600" dirty="0" smtClean="0"/>
              <a:t>Piyasada tekelleşme önlenmek istenmektedir. </a:t>
            </a:r>
          </a:p>
          <a:p>
            <a:pPr lvl="1" algn="just">
              <a:lnSpc>
                <a:spcPct val="120000"/>
              </a:lnSpc>
            </a:pPr>
            <a:r>
              <a:rPr lang="tr-TR" altLang="tr-TR" sz="1600" dirty="0" smtClean="0"/>
              <a:t>Aşırı kar elde etme odaklı fiyat politikalarına müdahale edilmektedir. </a:t>
            </a:r>
          </a:p>
          <a:p>
            <a:pPr lvl="1" algn="just">
              <a:lnSpc>
                <a:spcPct val="120000"/>
              </a:lnSpc>
            </a:pPr>
            <a:r>
              <a:rPr lang="tr-TR" altLang="tr-TR" sz="1600" dirty="0" smtClean="0"/>
              <a:t>Üretimde düşük maliyet hedeflenmektedir. </a:t>
            </a:r>
          </a:p>
          <a:p>
            <a:pPr lvl="1" algn="just">
              <a:lnSpc>
                <a:spcPct val="120000"/>
              </a:lnSpc>
            </a:pPr>
            <a:r>
              <a:rPr lang="tr-TR" altLang="tr-TR" sz="1600" dirty="0" smtClean="0"/>
              <a:t>İleri teknolojinin kullanımı takip edilmektedir. </a:t>
            </a:r>
          </a:p>
          <a:p>
            <a:pPr algn="just">
              <a:lnSpc>
                <a:spcPct val="120000"/>
              </a:lnSpc>
            </a:pPr>
            <a:r>
              <a:rPr lang="tr-TR" altLang="tr-TR" sz="2100" dirty="0" smtClean="0"/>
              <a:t>Bu kurumlar, özel kanunlarındaki hükümlere göre, bütçelerini kurum içinde hazırlamakla birlikte, bütçelerini görüşülmek üzere doğrudan TBMM’ ne gönderirler</a:t>
            </a:r>
            <a:r>
              <a:rPr lang="tr-TR" altLang="tr-TR" sz="2100" i="1" dirty="0" smtClean="0"/>
              <a:t>. (Bir örneğini de Cumhurbaşkanlığı’na)</a:t>
            </a:r>
          </a:p>
          <a:p>
            <a:pPr algn="just">
              <a:lnSpc>
                <a:spcPct val="120000"/>
              </a:lnSpc>
            </a:pPr>
            <a:r>
              <a:rPr lang="tr-TR" altLang="tr-TR" sz="2100" dirty="0" smtClean="0"/>
              <a:t>Sayıştay denetimine tabidirler. </a:t>
            </a:r>
          </a:p>
        </p:txBody>
      </p:sp>
    </p:spTree>
    <p:extLst>
      <p:ext uri="{BB962C8B-B14F-4D97-AF65-F5344CB8AC3E}">
        <p14:creationId xmlns:p14="http://schemas.microsoft.com/office/powerpoint/2010/main" val="23320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ül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11702</TotalTime>
  <Words>782</Words>
  <Application>Microsoft Office PowerPoint</Application>
  <PresentationFormat>Ekran Gösterisi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Modül</vt:lpstr>
      <vt:lpstr>Bütçe Çeşitleri</vt:lpstr>
      <vt:lpstr>PowerPoint Sunusu</vt:lpstr>
      <vt:lpstr>5018 Sayılı Kamu Mali Yönetimi ve Kontrol Kanunu</vt:lpstr>
      <vt:lpstr>a. Merkezi Yönetim Bütçesi</vt:lpstr>
      <vt:lpstr>Genel Bütçe</vt:lpstr>
      <vt:lpstr>Özel Bütçe</vt:lpstr>
      <vt:lpstr>Özel Bütçe</vt:lpstr>
      <vt:lpstr>Genel ve Özel Bütçe İlişkisi</vt:lpstr>
      <vt:lpstr>Düzenleyici ve Denetleyici Kurum Bütçeleri</vt:lpstr>
      <vt:lpstr>PowerPoint Sunusu</vt:lpstr>
      <vt:lpstr>b. Sosyal Güvenlik Kurumları Bütçeleri</vt:lpstr>
      <vt:lpstr>b. Sosyal Güvenlik Kurumları Bütçeleri</vt:lpstr>
      <vt:lpstr>c. Mahalli İdareler Bütçesi</vt:lpstr>
      <vt:lpstr>PowerPoint Sunusu</vt:lpstr>
      <vt:lpstr>Mahalli İdareler Bütçesi</vt:lpstr>
      <vt:lpstr>Mahalli İdareler Bütçesi</vt:lpstr>
      <vt:lpstr>Köy Bütçeleri</vt:lpstr>
      <vt:lpstr>PowerPoint Sunusu</vt:lpstr>
      <vt:lpstr>DİĞER BÜTÇELER</vt:lpstr>
      <vt:lpstr>Özerk Bütçe</vt:lpstr>
      <vt:lpstr>PowerPoint Sunusu</vt:lpstr>
      <vt:lpstr>PowerPoint Sunusu</vt:lpstr>
      <vt:lpstr>5018 KMYKK</vt:lpstr>
      <vt:lpstr>Geçici Bütçe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 Hukuk</dc:title>
  <dc:creator>Senol KANDEMIR</dc:creator>
  <cp:lastModifiedBy>Senol KANDEMIR</cp:lastModifiedBy>
  <cp:revision>136</cp:revision>
  <cp:lastPrinted>2018-10-01T13:28:08Z</cp:lastPrinted>
  <dcterms:created xsi:type="dcterms:W3CDTF">2017-09-15T05:55:16Z</dcterms:created>
  <dcterms:modified xsi:type="dcterms:W3CDTF">2023-01-13T06:07:09Z</dcterms:modified>
</cp:coreProperties>
</file>