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57"/>
  </p:notesMasterIdLst>
  <p:handoutMasterIdLst>
    <p:handoutMasterId r:id="rId58"/>
  </p:handoutMasterIdLst>
  <p:sldIdLst>
    <p:sldId id="330" r:id="rId3"/>
    <p:sldId id="408" r:id="rId4"/>
    <p:sldId id="414" r:id="rId5"/>
    <p:sldId id="415" r:id="rId6"/>
    <p:sldId id="448" r:id="rId7"/>
    <p:sldId id="449" r:id="rId8"/>
    <p:sldId id="416" r:id="rId9"/>
    <p:sldId id="417" r:id="rId10"/>
    <p:sldId id="451" r:id="rId11"/>
    <p:sldId id="450" r:id="rId12"/>
    <p:sldId id="418" r:id="rId13"/>
    <p:sldId id="419" r:id="rId14"/>
    <p:sldId id="421" r:id="rId15"/>
    <p:sldId id="422" r:id="rId16"/>
    <p:sldId id="423" r:id="rId17"/>
    <p:sldId id="424" r:id="rId18"/>
    <p:sldId id="425" r:id="rId19"/>
    <p:sldId id="426" r:id="rId20"/>
    <p:sldId id="427" r:id="rId21"/>
    <p:sldId id="428" r:id="rId22"/>
    <p:sldId id="429" r:id="rId23"/>
    <p:sldId id="452" r:id="rId24"/>
    <p:sldId id="430" r:id="rId25"/>
    <p:sldId id="453" r:id="rId26"/>
    <p:sldId id="431" r:id="rId27"/>
    <p:sldId id="463" r:id="rId28"/>
    <p:sldId id="432" r:id="rId29"/>
    <p:sldId id="433" r:id="rId30"/>
    <p:sldId id="434" r:id="rId31"/>
    <p:sldId id="435" r:id="rId32"/>
    <p:sldId id="436" r:id="rId33"/>
    <p:sldId id="437" r:id="rId34"/>
    <p:sldId id="438" r:id="rId35"/>
    <p:sldId id="439" r:id="rId36"/>
    <p:sldId id="454" r:id="rId37"/>
    <p:sldId id="440" r:id="rId38"/>
    <p:sldId id="441" r:id="rId39"/>
    <p:sldId id="442" r:id="rId40"/>
    <p:sldId id="443" r:id="rId41"/>
    <p:sldId id="444" r:id="rId42"/>
    <p:sldId id="445" r:id="rId43"/>
    <p:sldId id="446" r:id="rId44"/>
    <p:sldId id="447" r:id="rId45"/>
    <p:sldId id="410" r:id="rId46"/>
    <p:sldId id="413" r:id="rId47"/>
    <p:sldId id="455" r:id="rId48"/>
    <p:sldId id="456" r:id="rId49"/>
    <p:sldId id="457" r:id="rId50"/>
    <p:sldId id="458" r:id="rId51"/>
    <p:sldId id="459" r:id="rId52"/>
    <p:sldId id="460" r:id="rId53"/>
    <p:sldId id="461" r:id="rId54"/>
    <p:sldId id="462" r:id="rId55"/>
    <p:sldId id="298" r:id="rId56"/>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Noto Sans Symbols" panose="020B0604020202020204" charset="0"/>
      <p:regular r:id="rId63"/>
    </p:embeddedFont>
    <p:embeddedFont>
      <p:font typeface="Verdana" panose="020B060403050404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74"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10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58" autoAdjust="0"/>
    <p:restoredTop sz="72200" autoAdjust="0"/>
  </p:normalViewPr>
  <p:slideViewPr>
    <p:cSldViewPr snapToGrid="0" snapToObjects="1">
      <p:cViewPr varScale="1">
        <p:scale>
          <a:sx n="28" d="100"/>
          <a:sy n="28" d="100"/>
        </p:scale>
        <p:origin x="644" y="36"/>
      </p:cViewPr>
      <p:guideLst>
        <p:guide orient="horz" pos="3974"/>
        <p:guide pos="295"/>
        <p:guide orient="horz" pos="4178"/>
        <p:guide orient="horz" pos="119"/>
        <p:guide orient="horz" pos="822"/>
        <p:guide orient="horz" pos="981"/>
        <p:guide pos="635"/>
        <p:guide pos="1008"/>
      </p:guideLst>
    </p:cSldViewPr>
  </p:slideViewPr>
  <p:outlineViewPr>
    <p:cViewPr>
      <p:scale>
        <a:sx n="33" d="100"/>
        <a:sy n="33" d="100"/>
      </p:scale>
      <p:origin x="0" y="-56100"/>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1" d="100"/>
          <a:sy n="51" d="100"/>
        </p:scale>
        <p:origin x="269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245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6.3, Page 324. </a:t>
            </a:r>
          </a:p>
          <a:p>
            <a:pPr lvl="0" defTabSz="914400"/>
            <a:r>
              <a:rPr lang="en-US" sz="1200" b="0" i="0" u="none" strike="noStrike" kern="1200" cap="none" dirty="0">
                <a:solidFill>
                  <a:prstClr val="black"/>
                </a:solidFill>
                <a:latin typeface="Arial"/>
                <a:ea typeface="Arial"/>
                <a:cs typeface="Arial"/>
                <a:sym typeface="Arial"/>
              </a:rPr>
              <a:t>In this general model of online consumer behavior, the decision to purchase is shaped by background demographic factors, several intervening factors, and, finally, influenced greatly by clickstream behavior very near to the precise moment of purchase.</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a:t>
            </a:r>
            <a:r>
              <a:rPr lang="en-US" sz="1200" b="0" i="0" u="none" strike="noStrike" kern="1200" cap="none" baseline="0" noProof="0" dirty="0">
                <a:solidFill>
                  <a:schemeClr val="dk1"/>
                </a:solidFill>
                <a:latin typeface="+mn-lt"/>
                <a:ea typeface="Arial"/>
                <a:cs typeface="Arial"/>
                <a:sym typeface="Arial"/>
              </a:rPr>
              <a:t>description</a:t>
            </a:r>
            <a:r>
              <a:rPr lang="en-US" sz="1200" b="0" i="0" u="none" strike="noStrike" kern="1200" cap="none" baseline="0" dirty="0">
                <a:solidFill>
                  <a:schemeClr val="dk1"/>
                </a:solidFill>
                <a:latin typeface="+mn-lt"/>
                <a:ea typeface="Arial"/>
                <a:cs typeface="Arial"/>
                <a:sym typeface="Arial"/>
              </a:rPr>
              <a:t>: </a:t>
            </a:r>
            <a:r>
              <a:rPr lang="en-US" sz="1200" b="0" i="0" u="none" strike="noStrike" kern="1200" cap="none" dirty="0">
                <a:solidFill>
                  <a:schemeClr val="dk1"/>
                </a:solidFill>
                <a:effectLst/>
                <a:latin typeface="Arial"/>
                <a:ea typeface="Calibri" panose="020F0502020204030204" pitchFamily="34" charset="0"/>
                <a:cs typeface="Arial"/>
                <a:sym typeface="Arial"/>
              </a:rPr>
              <a:t>Background factors include culture, social norms, psychological factors, and background demographic factors. Intervening factors include brand, marketing communications stimuli, firm capabilities, website, and mobile platform features, consumer skills, product characteristics, purchasing attitudes, perceived behavioral control, and social networks. The final influence is clickstream behavior and purchase.</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7516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727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4415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4200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812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3524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059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931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7184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816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88031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32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47993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561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350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6.6, Page 338. </a:t>
            </a:r>
          </a:p>
          <a:p>
            <a:pPr lvl="0" defTabSz="914400"/>
            <a:r>
              <a:rPr lang="en-US" sz="1200" b="0" i="0" u="none" strike="noStrike" kern="1200" cap="none" dirty="0">
                <a:solidFill>
                  <a:prstClr val="black"/>
                </a:solidFill>
                <a:latin typeface="Arial"/>
                <a:ea typeface="Arial"/>
                <a:cs typeface="Arial"/>
                <a:sym typeface="Arial"/>
              </a:rPr>
              <a:t>Millions of publishers have audiences to sell, and pages to fill with ads. Thousands of advertisers are looking for audiences. Ad networks are intermediaries that connect publishers with marketers.</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a:t>
            </a:r>
            <a:r>
              <a:rPr lang="en-US" sz="1200" b="0" i="0" u="none" strike="noStrike" kern="1200" cap="none" baseline="0" noProof="0" dirty="0">
                <a:solidFill>
                  <a:schemeClr val="dk1"/>
                </a:solidFill>
                <a:latin typeface="+mn-lt"/>
                <a:ea typeface="Arial"/>
                <a:cs typeface="Arial"/>
                <a:sym typeface="Arial"/>
              </a:rPr>
              <a:t>description</a:t>
            </a:r>
            <a:r>
              <a:rPr lang="en-US" sz="1200" b="0" i="0" u="none" strike="noStrike" kern="1200" cap="none" baseline="0" dirty="0">
                <a:solidFill>
                  <a:schemeClr val="dk1"/>
                </a:solidFill>
                <a:latin typeface="+mn-lt"/>
                <a:ea typeface="Arial"/>
                <a:cs typeface="Arial"/>
                <a:sym typeface="Arial"/>
              </a:rPr>
              <a:t>: </a:t>
            </a:r>
            <a:r>
              <a:rPr lang="en-US" sz="1200" b="0" i="0" u="none" strike="noStrike" kern="1200" cap="none" dirty="0">
                <a:solidFill>
                  <a:schemeClr val="dk1"/>
                </a:solidFill>
                <a:effectLst/>
                <a:latin typeface="Arial"/>
                <a:ea typeface="Calibri" panose="020F0502020204030204" pitchFamily="34" charset="0"/>
                <a:cs typeface="Arial"/>
                <a:sym typeface="Arial"/>
              </a:rPr>
              <a:t>The five steps involved in an advertising network are as follows. Step 1, consumer requests web page from ad network member site. 2, merchant server connects to ad network ad server. 3, ad server reads cookie, checks database for profile. 4, ad server selects and serves an appropriate display ad based in profile. 5, ad network follows consumer from site to site through use of tracking files.</a:t>
            </a:r>
            <a:endParaRPr lang="en-US"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261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23780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7677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9785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850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735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7529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9816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2810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2933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36614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1440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7285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8827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978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791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2330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1497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2120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5050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0620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4769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0580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6.9, Page 366. </a:t>
            </a:r>
          </a:p>
          <a:p>
            <a:pPr lvl="0" defTabSz="914400"/>
            <a:r>
              <a:rPr lang="en-US" sz="1200" b="0" i="0" u="none" strike="noStrike" kern="1200" cap="none" dirty="0">
                <a:solidFill>
                  <a:prstClr val="black"/>
                </a:solidFill>
                <a:latin typeface="Arial"/>
                <a:ea typeface="Arial"/>
                <a:cs typeface="Arial"/>
                <a:sym typeface="Arial"/>
              </a:rPr>
              <a:t>This is an example of a CRM system. The system captures customer information from all customer touchpoints as well as other data sources, merges the data, and aggregates it into a single customer data repository or data warehouse where it can be used to provide better service, as well as to construct customer profiles for marketing purposes. Online analytical processing (OLAP) allows managers to dynamically analyze customer activities to spot trends or problems involving customers. Other analytical software programs analyze aggregate customer behavior to identify profitable and unprofitable customers as well as customer activities.</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Customer touch points include telephone, sales force, website, in store, social networks, and mail. The touch points lead to transaction processing and operational data collection, followed by data aggregation, data cleaning, and customer database and data warehouse, leading to business intelligence, data mining, analysis and reporting and modelling, which contributes to marketing campaign management, advertising campaign management, and behavioral targeting.</a:t>
            </a:r>
            <a:endParaRPr lang="en-IN"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2248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8174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6.10, Page 370. </a:t>
            </a:r>
          </a:p>
          <a:p>
            <a:pPr lvl="0" defTabSz="914400"/>
            <a:r>
              <a:rPr lang="en-US" sz="1200" b="0" i="0" u="none" strike="noStrike" kern="1200" cap="none" dirty="0">
                <a:solidFill>
                  <a:prstClr val="black"/>
                </a:solidFill>
                <a:latin typeface="Arial"/>
                <a:ea typeface="Arial"/>
                <a:cs typeface="Arial"/>
                <a:sym typeface="Arial"/>
              </a:rPr>
              <a:t>The conversion of visitors into customers, and then loyal customers, is a complex and long-term process that may take several months.</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800" b="0" i="0" u="none" strike="noStrike" dirty="0">
                <a:solidFill>
                  <a:srgbClr val="000000"/>
                </a:solidFill>
                <a:effectLst/>
                <a:latin typeface="Calibri" panose="020F0502020204030204" pitchFamily="34" charset="0"/>
              </a:rPr>
              <a:t>The process on top from left to right is as follows. Awareness and need recognition; search; evaluation of alternatives; purchase, and post-purchase behavior loyalty. The funnel stages corresponding to the steps are as follows. Awareness needs recognition: market communications like search engines, display ads, e-mail, affiliates, social networks, blogs, mobile ads, and apps; 100,000 impressions, 10,000 search clicks, and 1,500 likes. Search: website hits;  1,000 unique visitors, 1 percent of the impressions. Evaluation of alternatives: page views, stickiness, and site design. Purchase phase: acquisition, conversion, 50 purchases, a 5 percent rate. Post-purchase behavior and loyalty phase: 12 loyal customers and 25 percent retention.</a:t>
            </a:r>
            <a:r>
              <a:rPr lang="en-US" dirty="0"/>
              <a:t> </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3491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050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3179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6305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3346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6.11, Page 374. </a:t>
            </a:r>
          </a:p>
          <a:p>
            <a:pPr lvl="0" defTabSz="914400">
              <a:defRPr/>
            </a:pPr>
            <a:r>
              <a:rPr lang="en-US" sz="1200" b="0" i="0" u="none" strike="noStrike" kern="1200" cap="none" dirty="0">
                <a:solidFill>
                  <a:prstClr val="black"/>
                </a:solidFill>
                <a:latin typeface="Arial"/>
                <a:ea typeface="Arial"/>
                <a:cs typeface="Arial"/>
                <a:sym typeface="Arial"/>
              </a:rPr>
              <a:t>Marketing analytics help e-commerce firms to better understand consumer behavior at each stage of the online purchasing process.</a:t>
            </a:r>
          </a:p>
          <a:p>
            <a:pPr lvl="0" defTabSz="914400">
              <a:defRPr/>
            </a:pPr>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steps in the online purchasing process and the corresponding analytics from left to right are as follows. Awareness in-bound: unique visitors. Engagement: page views, duration, and content views. Interaction: posts, likes, pins and tweets, and comments. Purchase: enter cart page, register, purchase, and abandon. Post-purchase service or loyalty: repeat customers, social site buzz, and service requests.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1646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23376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4280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6.1, Page 322. </a:t>
            </a:r>
          </a:p>
          <a:p>
            <a:pPr lvl="0" defTabSz="914400"/>
            <a:r>
              <a:rPr lang="en-US" sz="1200" b="0" i="0" u="none" strike="noStrike" kern="1200" cap="none" dirty="0">
                <a:solidFill>
                  <a:prstClr val="black"/>
                </a:solidFill>
                <a:latin typeface="Arial"/>
                <a:ea typeface="Arial"/>
                <a:cs typeface="Arial"/>
                <a:sym typeface="Arial"/>
              </a:rPr>
              <a:t>Consumer behavior models try to predict the decisions that consumers make in the marketplace.</a:t>
            </a:r>
          </a:p>
          <a:p>
            <a:r>
              <a:rPr lang="en-US" sz="1200" b="0" i="0" u="none" strike="noStrike" kern="1200" cap="none" dirty="0">
                <a:solidFill>
                  <a:prstClr val="black"/>
                </a:solidFill>
                <a:latin typeface="Arial"/>
                <a:ea typeface="Arial"/>
                <a:cs typeface="Arial"/>
                <a:sym typeface="Arial"/>
              </a:rPr>
              <a:t>SOURCE: Based on </a:t>
            </a:r>
            <a:r>
              <a:rPr lang="en-US" sz="1200" b="0" i="0" u="none" strike="noStrike" kern="1200" cap="none" baseline="0" dirty="0">
                <a:solidFill>
                  <a:schemeClr val="dk1"/>
                </a:solidFill>
                <a:latin typeface="Arial"/>
                <a:ea typeface="Arial"/>
                <a:cs typeface="Arial"/>
                <a:sym typeface="Arial"/>
              </a:rPr>
              <a:t>Kotler and Armstrong, 2009.</a:t>
            </a: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chart includes three sections from left to right labeled independent demographic variables or background factors, intervening variables or market stimuli social networks communities, and dependent variables. Independent demographic variables such as cultural, social, and psychological variables are background factors. Intervening variables include brand, marketing communications stimuli, and firm capabilities. Dependent variables include in-store behavior and buyer decisions.</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1783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061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3087"/>
            <a:ext cx="5927942" cy="4949325"/>
          </a:xfrm>
        </p:spPr>
        <p:txBody>
          <a:bodyPr/>
          <a:lstStyle/>
          <a:p>
            <a:pPr lvl="0" defTabSz="914400">
              <a:defRPr/>
            </a:pPr>
            <a:r>
              <a:rPr lang="en-US" sz="1400" b="0" i="1" u="none" strike="noStrike" kern="1200" cap="none" dirty="0">
                <a:solidFill>
                  <a:prstClr val="black"/>
                </a:solidFill>
                <a:latin typeface="Arial"/>
                <a:ea typeface="Arial"/>
                <a:cs typeface="Arial"/>
                <a:sym typeface="Arial"/>
              </a:rPr>
              <a:t>Figure 6.2, Page 323. </a:t>
            </a:r>
          </a:p>
          <a:p>
            <a:pPr lvl="0" defTabSz="914400">
              <a:defRPr/>
            </a:pPr>
            <a:endParaRPr lang="en-US" sz="14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The consumer decision process from left to right is as follows. Awareness- needs recognition, search, evaluation of alternatives, purchase, and post-purchase behavior or loyalty. Online marketing communications tools supporting awareness and need recognition include targeted display ads, targeted e-mail ads, and social media. Offline marketing communications supporting awareness and need recognition include mass media, T V, radio, print media, and social networks. Online marketing communications supporting search include search engines, online catalogs, site visits, targeted e-mail, and social networks. Offline marketing communications supporting search include catalogs, print ads, mass media, salespeople, product raters, store visits, and social networks. Online marketing communications supporting the evaluation of alternatives include search engines, online catalogs, site visits, product reviews, user evaluations, and social networks. Offline marketing communications supporting the evaluation of alternatives include reference groups, opinion leaders, mass media, product raters, store visits, and social networks. Online marketing communications supporting purchases include online promotions, discounts, targeted e-mail, and flash sales. Offline marketing communications supporting purchases include promotions, direct mail, mass media, and print mail. Online marketing communications supporting post-purchase behavior include communities of consumption, newsletters, customer e mail, online updates, and social networks. Offline communications for supporting post purchase behavior include warranties, service calls, parts and repair, consumer groups, social networks.</a:t>
            </a:r>
            <a:endParaRPr lang="en-IN"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636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marL="1143000"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47121803"/>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2024, 2022, 2030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 uri="{C183D7F6-B498-43B3-948B-1728B52AA6E4}">
                <adec:decorative xmlns:adec="http://schemas.microsoft.com/office/drawing/2017/decorative" val="0"/>
              </a:ext>
            </a:extLst>
          </p:cNvPr>
          <p:cNvSpPr>
            <a:spLocks noGrp="1"/>
          </p:cNvSpPr>
          <p:nvPr>
            <p:ph type="title"/>
          </p:nvPr>
        </p:nvSpPr>
        <p:spPr>
          <a:xfrm>
            <a:off x="457199" y="143692"/>
            <a:ext cx="8229601" cy="987333"/>
          </a:xfrm>
        </p:spPr>
        <p:txBody>
          <a:bodyPr anchor="ctr"/>
          <a:lstStyle/>
          <a:p>
            <a:r>
              <a:rPr lang="en-US" altLang="en-US" sz="3000" noProof="0" dirty="0">
                <a:solidFill>
                  <a:schemeClr val="tx2"/>
                </a:solidFill>
                <a:cs typeface="Times New Roman" panose="02020603050405020304" pitchFamily="18" charset="0"/>
              </a:rPr>
              <a:t>E-commerce 2023: business. technology. society.</a:t>
            </a:r>
            <a:endParaRPr lang="en-US" sz="3000" noProof="0" dirty="0"/>
          </a:p>
        </p:txBody>
      </p:sp>
      <p:sp>
        <p:nvSpPr>
          <p:cNvPr id="3" name="Content Placeholder 2">
            <a:extLst>
              <a:ext uri="{FF2B5EF4-FFF2-40B4-BE49-F238E27FC236}">
                <a16:creationId xmlns:a16="http://schemas.microsoft.com/office/drawing/2014/main" id="{ABE18F80-D4FC-4D8F-B2BD-E7BEE7E012B5}"/>
              </a:ext>
              <a:ext uri="{C183D7F6-B498-43B3-948B-1728B52AA6E4}">
                <adec:decorative xmlns:adec="http://schemas.microsoft.com/office/drawing/2017/decorative" val="0"/>
              </a:ext>
            </a:extLst>
          </p:cNvPr>
          <p:cNvSpPr>
            <a:spLocks noGrp="1"/>
          </p:cNvSpPr>
          <p:nvPr>
            <p:ph type="body" idx="1"/>
          </p:nvPr>
        </p:nvSpPr>
        <p:spPr>
          <a:xfrm>
            <a:off x="457200" y="1212419"/>
            <a:ext cx="8229600" cy="413524"/>
          </a:xfrm>
        </p:spPr>
        <p:txBody>
          <a:bodyPr anchor="ctr"/>
          <a:lstStyle/>
          <a:p>
            <a:r>
              <a:rPr lang="en-US" noProof="0" dirty="0">
                <a:solidFill>
                  <a:schemeClr val="tx2"/>
                </a:solidFill>
              </a:rPr>
              <a:t>Seventeenth Edition</a:t>
            </a:r>
          </a:p>
        </p:txBody>
      </p:sp>
      <p:pic>
        <p:nvPicPr>
          <p:cNvPr id="7" name="Picture 6" descr="Front cover: E-commerce 20 23: business. technology. society. Seventeenth edition. By Kenneth C. Laudon and Carol G. Traver">
            <a:extLst>
              <a:ext uri="{FF2B5EF4-FFF2-40B4-BE49-F238E27FC236}">
                <a16:creationId xmlns:a16="http://schemas.microsoft.com/office/drawing/2014/main" id="{C3B1BF81-3E97-B48C-7D3C-23407937A432}"/>
              </a:ext>
            </a:extLst>
          </p:cNvPr>
          <p:cNvPicPr>
            <a:picLocks noChangeAspect="1"/>
          </p:cNvPicPr>
          <p:nvPr/>
        </p:nvPicPr>
        <p:blipFill>
          <a:blip r:embed="rId3"/>
          <a:stretch>
            <a:fillRect/>
          </a:stretch>
        </p:blipFill>
        <p:spPr>
          <a:xfrm>
            <a:off x="576469" y="1625943"/>
            <a:ext cx="3657600" cy="4572000"/>
          </a:xfrm>
          <a:prstGeom prst="rect">
            <a:avLst/>
          </a:prstGeom>
        </p:spPr>
      </p:pic>
      <p:sp>
        <p:nvSpPr>
          <p:cNvPr id="5" name="Content Placeholder 4">
            <a:extLst>
              <a:ext uri="{FF2B5EF4-FFF2-40B4-BE49-F238E27FC236}">
                <a16:creationId xmlns:a16="http://schemas.microsoft.com/office/drawing/2014/main" id="{2D222376-7AD7-4443-B67A-120BE12F4DDB}"/>
              </a:ext>
              <a:ext uri="{C183D7F6-B498-43B3-948B-1728B52AA6E4}">
                <adec:decorative xmlns:adec="http://schemas.microsoft.com/office/drawing/2017/decorative" val="0"/>
              </a:ext>
            </a:extLst>
          </p:cNvPr>
          <p:cNvSpPr>
            <a:spLocks noGrp="1"/>
          </p:cNvSpPr>
          <p:nvPr>
            <p:ph sz="quarter" idx="14"/>
          </p:nvPr>
        </p:nvSpPr>
        <p:spPr>
          <a:xfrm>
            <a:off x="5029200" y="1906104"/>
            <a:ext cx="3657600" cy="1186345"/>
          </a:xfrm>
        </p:spPr>
        <p:txBody>
          <a:bodyPr/>
          <a:lstStyle/>
          <a:p>
            <a:pPr marL="0" algn="ctr"/>
            <a:r>
              <a:rPr lang="en-US" b="1" noProof="0" dirty="0">
                <a:latin typeface="+mn-lt"/>
              </a:rPr>
              <a:t>Chapter 6</a:t>
            </a:r>
          </a:p>
        </p:txBody>
      </p:sp>
      <p:sp>
        <p:nvSpPr>
          <p:cNvPr id="6" name="Content Placeholder 5">
            <a:extLst>
              <a:ext uri="{FF2B5EF4-FFF2-40B4-BE49-F238E27FC236}">
                <a16:creationId xmlns:a16="http://schemas.microsoft.com/office/drawing/2014/main" id="{82FD4EC9-4778-4E2F-B136-2A176CA2BA69}"/>
              </a:ext>
              <a:ext uri="{C183D7F6-B498-43B3-948B-1728B52AA6E4}">
                <adec:decorative xmlns:adec="http://schemas.microsoft.com/office/drawing/2017/decorative" val="0"/>
              </a:ext>
            </a:extLst>
          </p:cNvPr>
          <p:cNvSpPr>
            <a:spLocks noGrp="1"/>
          </p:cNvSpPr>
          <p:nvPr>
            <p:ph sz="quarter" idx="15"/>
          </p:nvPr>
        </p:nvSpPr>
        <p:spPr>
          <a:xfrm>
            <a:off x="5118754" y="3252790"/>
            <a:ext cx="3589821" cy="970868"/>
          </a:xfrm>
        </p:spPr>
        <p:txBody>
          <a:bodyPr/>
          <a:lstStyle/>
          <a:p>
            <a:r>
              <a:rPr lang="en-US" noProof="0" dirty="0"/>
              <a:t>E-commerce Marketing and Advertising Concepts</a:t>
            </a:r>
          </a:p>
        </p:txBody>
      </p:sp>
      <p:pic>
        <p:nvPicPr>
          <p:cNvPr id="22" name="Picture Placeholder 21" descr="Pearson Logo">
            <a:extLst>
              <a:ext uri="{FF2B5EF4-FFF2-40B4-BE49-F238E27FC236}">
                <a16:creationId xmlns:a16="http://schemas.microsoft.com/office/drawing/2014/main"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
        <p:nvSpPr>
          <p:cNvPr id="8" name="Content Placeholder 7">
            <a:extLst>
              <a:ext uri="{FF2B5EF4-FFF2-40B4-BE49-F238E27FC236}">
                <a16:creationId xmlns:a16="http://schemas.microsoft.com/office/drawing/2014/main" id="{C8E88D28-1A9F-4FC4-946F-10B4629D1438}"/>
              </a:ext>
              <a:ext uri="{C183D7F6-B498-43B3-948B-1728B52AA6E4}">
                <adec:decorative xmlns:adec="http://schemas.microsoft.com/office/drawing/2017/decorative" val="0"/>
              </a:ext>
            </a:extLst>
          </p:cNvPr>
          <p:cNvSpPr>
            <a:spLocks noGrp="1"/>
          </p:cNvSpPr>
          <p:nvPr>
            <p:ph sz="quarter" idx="17"/>
          </p:nvPr>
        </p:nvSpPr>
        <p:spPr>
          <a:xfrm>
            <a:off x="2173000" y="6415232"/>
            <a:ext cx="6589712" cy="228600"/>
          </a:xfrm>
        </p:spPr>
        <p:txBody>
          <a:bodyPr/>
          <a:lstStyle/>
          <a:p>
            <a:pPr marL="0" indent="0"/>
            <a:r>
              <a:rPr lang="en-US" altLang="en-US" sz="1200" b="0" noProof="0" dirty="0">
                <a:latin typeface="Verdana"/>
                <a:ea typeface="Verdana" panose="020B0604030504040204" pitchFamily="34" charset="0"/>
                <a:cs typeface="Verdana" panose="020B0604030504040204" pitchFamily="34" charset="0"/>
              </a:rPr>
              <a:t>Copyright © </a:t>
            </a:r>
            <a:r>
              <a:rPr lang="en-US" noProof="0" dirty="0"/>
              <a:t>2024, 2022, 2020 </a:t>
            </a:r>
            <a:r>
              <a:rPr lang="en-US" altLang="en-US" sz="1200" b="0" noProof="0" dirty="0">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The Online Purchasing Decision </a:t>
            </a:r>
            <a:r>
              <a:rPr lang="en-US" sz="2000" b="0" kern="1200" noProof="0" dirty="0">
                <a:cs typeface="Times New Roman" panose="02020603050405020304" pitchFamily="18" charset="0"/>
              </a:rPr>
              <a:t>(2 of 2)</a:t>
            </a:r>
            <a:endParaRPr lang="en-US" noProof="0" dirty="0"/>
          </a:p>
        </p:txBody>
      </p:sp>
      <p:sp>
        <p:nvSpPr>
          <p:cNvPr id="3" name="Content Placeholder 2"/>
          <p:cNvSpPr>
            <a:spLocks noGrp="1"/>
          </p:cNvSpPr>
          <p:nvPr>
            <p:ph sz="quarter" idx="13"/>
          </p:nvPr>
        </p:nvSpPr>
        <p:spPr>
          <a:xfrm>
            <a:off x="457200" y="1554920"/>
            <a:ext cx="8232775" cy="414249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Decision process similar for online and offline behavior</a:t>
            </a:r>
          </a:p>
          <a:p>
            <a:pPr marL="255651" lvl="0" indent="-255651">
              <a:spcAft>
                <a:spcPct val="0"/>
              </a:spcAft>
              <a:buSzPts val="2400"/>
              <a:tabLst/>
            </a:pPr>
            <a:r>
              <a:rPr lang="en-US" kern="1200" noProof="0" dirty="0">
                <a:solidFill>
                  <a:srgbClr val="000000"/>
                </a:solidFill>
                <a:latin typeface="Arial" panose="020B0604020202020204" pitchFamily="34" charset="0"/>
              </a:rPr>
              <a:t>General online behavior model</a:t>
            </a:r>
          </a:p>
          <a:p>
            <a:pPr marL="741553" lvl="1" indent="-284353">
              <a:spcAft>
                <a:spcPct val="0"/>
              </a:spcAft>
              <a:buSzPts val="2400"/>
            </a:pPr>
            <a:r>
              <a:rPr lang="en-US" kern="1200" noProof="0" dirty="0">
                <a:solidFill>
                  <a:srgbClr val="000000"/>
                </a:solidFill>
                <a:latin typeface="Arial" panose="020B0604020202020204" pitchFamily="34" charset="0"/>
              </a:rPr>
              <a:t>User characteristics</a:t>
            </a:r>
          </a:p>
          <a:p>
            <a:pPr marL="741553" lvl="1" indent="-284353">
              <a:spcAft>
                <a:spcPct val="0"/>
              </a:spcAft>
              <a:buSzPts val="2400"/>
            </a:pPr>
            <a:r>
              <a:rPr lang="en-US" kern="1200" noProof="0" dirty="0">
                <a:solidFill>
                  <a:srgbClr val="000000"/>
                </a:solidFill>
                <a:latin typeface="Arial" panose="020B0604020202020204" pitchFamily="34" charset="0"/>
              </a:rPr>
              <a:t>Product characteristics</a:t>
            </a:r>
          </a:p>
          <a:p>
            <a:pPr marL="741553" lvl="1" indent="-284353">
              <a:spcAft>
                <a:spcPct val="0"/>
              </a:spcAft>
              <a:buSzPts val="2400"/>
            </a:pPr>
            <a:r>
              <a:rPr lang="en-US" kern="1200" noProof="0" dirty="0">
                <a:solidFill>
                  <a:srgbClr val="000000"/>
                </a:solidFill>
                <a:latin typeface="Arial" panose="020B0604020202020204" pitchFamily="34" charset="0"/>
              </a:rPr>
              <a:t>Website features: latency, usability, security</a:t>
            </a:r>
          </a:p>
          <a:p>
            <a:pPr marL="741553" lvl="1" indent="-284353">
              <a:spcAft>
                <a:spcPct val="0"/>
              </a:spcAft>
              <a:buSzPts val="2400"/>
            </a:pPr>
            <a:r>
              <a:rPr lang="en-US" kern="1200" noProof="0" dirty="0">
                <a:solidFill>
                  <a:srgbClr val="000000"/>
                </a:solidFill>
                <a:latin typeface="Arial" panose="020B0604020202020204" pitchFamily="34" charset="0"/>
              </a:rPr>
              <a:t>Attitudes toward online purchasing</a:t>
            </a:r>
          </a:p>
          <a:p>
            <a:pPr marL="741553" lvl="1" indent="-284353">
              <a:spcAft>
                <a:spcPct val="0"/>
              </a:spcAft>
              <a:buSzPts val="2400"/>
            </a:pPr>
            <a:r>
              <a:rPr lang="en-US" kern="1200" noProof="0" dirty="0">
                <a:solidFill>
                  <a:srgbClr val="000000"/>
                </a:solidFill>
                <a:latin typeface="Arial" panose="020B0604020202020204" pitchFamily="34" charset="0"/>
              </a:rPr>
              <a:t>Perceptions about control over Web environment</a:t>
            </a:r>
          </a:p>
          <a:p>
            <a:pPr marL="255651" lvl="0" indent="-255651">
              <a:spcAft>
                <a:spcPct val="0"/>
              </a:spcAft>
              <a:buSzPts val="2400"/>
              <a:tabLst/>
            </a:pPr>
            <a:r>
              <a:rPr lang="en-US" kern="1200" noProof="0" dirty="0">
                <a:solidFill>
                  <a:srgbClr val="000000"/>
                </a:solidFill>
                <a:latin typeface="Arial" panose="020B0604020202020204" pitchFamily="34" charset="0"/>
              </a:rPr>
              <a:t>Clickstream behavior</a:t>
            </a:r>
          </a:p>
        </p:txBody>
      </p:sp>
    </p:spTree>
    <p:extLst>
      <p:ext uri="{BB962C8B-B14F-4D97-AF65-F5344CB8AC3E}">
        <p14:creationId xmlns:p14="http://schemas.microsoft.com/office/powerpoint/2010/main" val="85055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6.3 A Model of Online Consumer Behavior</a:t>
            </a:r>
            <a:endParaRPr lang="en-US" sz="3200" noProof="0" dirty="0"/>
          </a:p>
        </p:txBody>
      </p:sp>
      <p:pic>
        <p:nvPicPr>
          <p:cNvPr id="4" name="Picture 3" descr="A chart of a model of online consumer behavior. For a full description, see Notes. Press F6.">
            <a:extLst>
              <a:ext uri="{FF2B5EF4-FFF2-40B4-BE49-F238E27FC236}">
                <a16:creationId xmlns:a16="http://schemas.microsoft.com/office/drawing/2014/main" id="{0610024F-A7D6-1487-F626-1DF27394DDE4}"/>
              </a:ext>
            </a:extLst>
          </p:cNvPr>
          <p:cNvPicPr>
            <a:picLocks noChangeAspect="1"/>
          </p:cNvPicPr>
          <p:nvPr/>
        </p:nvPicPr>
        <p:blipFill>
          <a:blip r:embed="rId3"/>
          <a:stretch>
            <a:fillRect/>
          </a:stretch>
        </p:blipFill>
        <p:spPr>
          <a:xfrm>
            <a:off x="1936894" y="1465276"/>
            <a:ext cx="5270211" cy="4706422"/>
          </a:xfrm>
          <a:prstGeom prst="rect">
            <a:avLst/>
          </a:prstGeom>
        </p:spPr>
      </p:pic>
    </p:spTree>
    <p:extLst>
      <p:ext uri="{BB962C8B-B14F-4D97-AF65-F5344CB8AC3E}">
        <p14:creationId xmlns:p14="http://schemas.microsoft.com/office/powerpoint/2010/main" val="3402082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55"/>
            <a:ext cx="8229600" cy="1097279"/>
          </a:xfrm>
        </p:spPr>
        <p:txBody>
          <a:bodyPr/>
          <a:lstStyle/>
          <a:p>
            <a:r>
              <a:rPr lang="en-US" kern="1200" noProof="0" dirty="0">
                <a:cs typeface="Times New Roman" panose="02020603050405020304" pitchFamily="18" charset="0"/>
              </a:rPr>
              <a:t>Shoppers: Browsers and Buyers</a:t>
            </a:r>
            <a:endParaRPr lang="en-US" noProof="0" dirty="0"/>
          </a:p>
        </p:txBody>
      </p:sp>
      <p:sp>
        <p:nvSpPr>
          <p:cNvPr id="3" name="Content Placeholder 2"/>
          <p:cNvSpPr>
            <a:spLocks noGrp="1"/>
          </p:cNvSpPr>
          <p:nvPr>
            <p:ph sz="quarter" idx="13"/>
          </p:nvPr>
        </p:nvSpPr>
        <p:spPr>
          <a:xfrm>
            <a:off x="457200" y="1448904"/>
            <a:ext cx="8232775" cy="4673600"/>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Shoppers: More than 92.5% of Internet users</a:t>
            </a:r>
          </a:p>
          <a:p>
            <a:pPr marL="741553" lvl="1" indent="-284353">
              <a:spcAft>
                <a:spcPct val="0"/>
              </a:spcAft>
              <a:buSzPts val="2400"/>
            </a:pPr>
            <a:r>
              <a:rPr lang="en-US" kern="1200" noProof="0" dirty="0">
                <a:solidFill>
                  <a:srgbClr val="000000"/>
                </a:solidFill>
                <a:latin typeface="Arial" panose="020B0604020202020204" pitchFamily="34" charset="0"/>
              </a:rPr>
              <a:t>83.5% are buyers</a:t>
            </a:r>
          </a:p>
          <a:p>
            <a:pPr marL="741553" lvl="1" indent="-284353">
              <a:spcAft>
                <a:spcPct val="0"/>
              </a:spcAft>
              <a:buSzPts val="2400"/>
            </a:pPr>
            <a:r>
              <a:rPr lang="en-US" noProof="0" dirty="0"/>
              <a:t>About 9% </a:t>
            </a:r>
            <a:r>
              <a:rPr lang="en-US" kern="1200" noProof="0" dirty="0">
                <a:solidFill>
                  <a:srgbClr val="000000"/>
                </a:solidFill>
                <a:latin typeface="Arial" panose="020B0604020202020204" pitchFamily="34" charset="0"/>
              </a:rPr>
              <a:t>are browsers (purchase offline)</a:t>
            </a:r>
          </a:p>
          <a:p>
            <a:pPr marL="741553" lvl="1" indent="-284353">
              <a:spcAft>
                <a:spcPct val="0"/>
              </a:spcAft>
              <a:buSzPts val="2400"/>
            </a:pPr>
            <a:r>
              <a:rPr lang="en-US" kern="1200" noProof="0" dirty="0">
                <a:solidFill>
                  <a:srgbClr val="000000"/>
                </a:solidFill>
                <a:latin typeface="Arial" panose="020B0604020202020204" pitchFamily="34" charset="0"/>
              </a:rPr>
              <a:t>Only 7.4% don’t shop online</a:t>
            </a:r>
          </a:p>
          <a:p>
            <a:pPr marL="255651" lvl="0" indent="-255651">
              <a:spcAft>
                <a:spcPct val="0"/>
              </a:spcAft>
              <a:buSzPts val="2400"/>
              <a:tabLst/>
            </a:pPr>
            <a:r>
              <a:rPr lang="en-US" kern="1200" noProof="0" dirty="0">
                <a:solidFill>
                  <a:srgbClr val="000000"/>
                </a:solidFill>
                <a:latin typeface="Arial" panose="020B0604020202020204" pitchFamily="34" charset="0"/>
              </a:rPr>
              <a:t>Online research influences </a:t>
            </a:r>
            <a:r>
              <a:rPr lang="en-US" kern="1200" dirty="0">
                <a:solidFill>
                  <a:srgbClr val="000000"/>
                </a:solidFill>
                <a:latin typeface="Arial" panose="020B0604020202020204" pitchFamily="34" charset="0"/>
              </a:rPr>
              <a:t>nearly two-thirds </a:t>
            </a:r>
            <a:r>
              <a:rPr lang="en-US" kern="1200" noProof="0" dirty="0">
                <a:solidFill>
                  <a:srgbClr val="000000"/>
                </a:solidFill>
                <a:latin typeface="Arial" panose="020B0604020202020204" pitchFamily="34" charset="0"/>
              </a:rPr>
              <a:t>of all U.S. retail sales</a:t>
            </a:r>
          </a:p>
          <a:p>
            <a:pPr marL="255651" lvl="0" indent="-255651">
              <a:spcAft>
                <a:spcPct val="0"/>
              </a:spcAft>
              <a:buSzPts val="2400"/>
              <a:tabLst/>
            </a:pPr>
            <a:r>
              <a:rPr lang="en-US" kern="1200" noProof="0" dirty="0">
                <a:solidFill>
                  <a:srgbClr val="000000"/>
                </a:solidFill>
                <a:latin typeface="Arial" panose="020B0604020202020204" pitchFamily="34" charset="0"/>
              </a:rPr>
              <a:t>Online traffic also influenced by offline brands and shopping</a:t>
            </a:r>
          </a:p>
          <a:p>
            <a:pPr marL="255651" lvl="0" indent="-255651">
              <a:spcAft>
                <a:spcPct val="0"/>
              </a:spcAft>
              <a:buSzPts val="2400"/>
              <a:tabLst/>
            </a:pPr>
            <a:r>
              <a:rPr lang="en-US" kern="1200" noProof="0" dirty="0">
                <a:solidFill>
                  <a:srgbClr val="000000"/>
                </a:solidFill>
                <a:latin typeface="Arial" panose="020B0604020202020204" pitchFamily="34" charset="0"/>
              </a:rPr>
              <a:t>E-commerce and traditional commerce are coupled: Part of a continuum of consuming behavior</a:t>
            </a:r>
          </a:p>
        </p:txBody>
      </p:sp>
    </p:spTree>
    <p:extLst>
      <p:ext uri="{BB962C8B-B14F-4D97-AF65-F5344CB8AC3E}">
        <p14:creationId xmlns:p14="http://schemas.microsoft.com/office/powerpoint/2010/main" val="95100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How Shoppers Find Vendors Online</a:t>
            </a:r>
            <a:endParaRPr lang="en-US" noProof="0" dirty="0"/>
          </a:p>
        </p:txBody>
      </p:sp>
      <p:sp>
        <p:nvSpPr>
          <p:cNvPr id="3" name="Content Placeholder 2"/>
          <p:cNvSpPr>
            <a:spLocks noGrp="1"/>
          </p:cNvSpPr>
          <p:nvPr>
            <p:ph sz="quarter" idx="13"/>
          </p:nvPr>
        </p:nvSpPr>
        <p:spPr>
          <a:xfrm>
            <a:off x="457200" y="1554920"/>
            <a:ext cx="8232775" cy="4072157"/>
          </a:xfrm>
        </p:spPr>
        <p:txBody>
          <a:bodyPr/>
          <a:lstStyle/>
          <a:p>
            <a:pPr marL="255651" lvl="0" indent="-255651">
              <a:spcAft>
                <a:spcPct val="0"/>
              </a:spcAft>
              <a:buSzPts val="2400"/>
              <a:tabLst/>
            </a:pPr>
            <a:r>
              <a:rPr lang="en-US" altLang="en-US" kern="1200" noProof="0" dirty="0">
                <a:solidFill>
                  <a:srgbClr val="000000"/>
                </a:solidFill>
              </a:rPr>
              <a:t>Shoppers are highly intentional and goal-oriented</a:t>
            </a:r>
          </a:p>
          <a:p>
            <a:pPr marL="742569" lvl="1" indent="-255651">
              <a:spcAft>
                <a:spcPct val="0"/>
              </a:spcAft>
              <a:buSzPts val="2400"/>
            </a:pPr>
            <a:r>
              <a:rPr lang="en-US" altLang="en-US" kern="1200" dirty="0">
                <a:solidFill>
                  <a:srgbClr val="000000"/>
                </a:solidFill>
              </a:rPr>
              <a:t>Typically, focused browsers</a:t>
            </a:r>
          </a:p>
          <a:p>
            <a:pPr marL="255651" lvl="0" indent="-255651">
              <a:spcAft>
                <a:spcPct val="0"/>
              </a:spcAft>
              <a:buSzPts val="2400"/>
              <a:tabLst/>
            </a:pPr>
            <a:r>
              <a:rPr lang="en-US" altLang="en-US" kern="1200" dirty="0">
                <a:solidFill>
                  <a:srgbClr val="000000"/>
                </a:solidFill>
              </a:rPr>
              <a:t>Use search engines </a:t>
            </a:r>
          </a:p>
          <a:p>
            <a:pPr marL="255651" lvl="0" indent="-255651">
              <a:spcAft>
                <a:spcPct val="0"/>
              </a:spcAft>
              <a:buSzPts val="2400"/>
              <a:tabLst/>
            </a:pPr>
            <a:r>
              <a:rPr lang="en-US" altLang="en-US" kern="1200" noProof="0" dirty="0">
                <a:solidFill>
                  <a:srgbClr val="000000"/>
                </a:solidFill>
              </a:rPr>
              <a:t>Many go directly to online marketplace (Amazon, eBay)</a:t>
            </a:r>
          </a:p>
          <a:p>
            <a:pPr marL="255651" lvl="0" indent="-255651">
              <a:spcAft>
                <a:spcPct val="0"/>
              </a:spcAft>
              <a:buSzPts val="2400"/>
              <a:tabLst/>
            </a:pPr>
            <a:r>
              <a:rPr lang="en-US" altLang="en-US" kern="1200" dirty="0">
                <a:solidFill>
                  <a:srgbClr val="000000"/>
                </a:solidFill>
              </a:rPr>
              <a:t>Some go directly to specific retail websites</a:t>
            </a:r>
            <a:endParaRPr lang="en-US" altLang="en-US" kern="1200" noProof="0" dirty="0">
              <a:solidFill>
                <a:srgbClr val="000000"/>
              </a:solidFill>
            </a:endParaRPr>
          </a:p>
        </p:txBody>
      </p:sp>
    </p:spTree>
    <p:extLst>
      <p:ext uri="{BB962C8B-B14F-4D97-AF65-F5344CB8AC3E}">
        <p14:creationId xmlns:p14="http://schemas.microsoft.com/office/powerpoint/2010/main" val="384177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Trust, Utility, and Opportunism in Online Markets</a:t>
            </a:r>
            <a:endParaRPr lang="en-US" sz="3200" noProof="0" dirty="0"/>
          </a:p>
        </p:txBody>
      </p:sp>
      <p:sp>
        <p:nvSpPr>
          <p:cNvPr id="3" name="Content Placeholder 2"/>
          <p:cNvSpPr>
            <a:spLocks noGrp="1"/>
          </p:cNvSpPr>
          <p:nvPr>
            <p:ph sz="quarter" idx="13"/>
          </p:nvPr>
        </p:nvSpPr>
        <p:spPr>
          <a:xfrm>
            <a:off x="457201" y="1554921"/>
            <a:ext cx="8128660" cy="4128428"/>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Two most important factors shaping decision to purchase online</a:t>
            </a:r>
          </a:p>
          <a:p>
            <a:pPr marL="741553" lvl="1" indent="-284353">
              <a:spcAft>
                <a:spcPct val="0"/>
              </a:spcAft>
              <a:buSzPts val="2400"/>
            </a:pPr>
            <a:r>
              <a:rPr lang="en-US" kern="1200" noProof="0" dirty="0">
                <a:solidFill>
                  <a:srgbClr val="000000"/>
                </a:solidFill>
                <a:latin typeface="Arial" panose="020B0604020202020204" pitchFamily="34" charset="0"/>
              </a:rPr>
              <a:t>Utility</a:t>
            </a:r>
          </a:p>
          <a:p>
            <a:pPr marL="1144778" lvl="2" indent="-230378">
              <a:spcAft>
                <a:spcPct val="0"/>
              </a:spcAft>
              <a:buSzPts val="2400"/>
            </a:pPr>
            <a:r>
              <a:rPr lang="en-US" kern="1200" noProof="0" dirty="0">
                <a:solidFill>
                  <a:srgbClr val="000000"/>
                </a:solidFill>
                <a:latin typeface="Arial" panose="020B0604020202020204" pitchFamily="34" charset="0"/>
              </a:rPr>
              <a:t>Better prices, convenience, speed</a:t>
            </a:r>
          </a:p>
          <a:p>
            <a:pPr marL="741553" lvl="1" indent="-284353">
              <a:spcAft>
                <a:spcPct val="0"/>
              </a:spcAft>
              <a:buSzPts val="2400"/>
            </a:pPr>
            <a:r>
              <a:rPr lang="en-US" kern="1200" noProof="0" dirty="0">
                <a:solidFill>
                  <a:srgbClr val="000000"/>
                </a:solidFill>
                <a:latin typeface="Arial" panose="020B0604020202020204" pitchFamily="34" charset="0"/>
              </a:rPr>
              <a:t>Trust</a:t>
            </a:r>
          </a:p>
          <a:p>
            <a:pPr marL="1144778" lvl="2" indent="-230378">
              <a:spcAft>
                <a:spcPct val="0"/>
              </a:spcAft>
              <a:buSzPts val="2400"/>
            </a:pPr>
            <a:r>
              <a:rPr lang="en-US" kern="1200" noProof="0" dirty="0">
                <a:solidFill>
                  <a:srgbClr val="000000"/>
                </a:solidFill>
                <a:latin typeface="Arial" panose="020B0604020202020204" pitchFamily="34" charset="0"/>
              </a:rPr>
              <a:t>Perception of credibility, ease of use, perceived risk</a:t>
            </a:r>
          </a:p>
          <a:p>
            <a:pPr marL="1144778" lvl="2" indent="-230378">
              <a:spcAft>
                <a:spcPct val="0"/>
              </a:spcAft>
              <a:buSzPts val="2400"/>
            </a:pPr>
            <a:r>
              <a:rPr lang="en-US" kern="1200" noProof="0" dirty="0">
                <a:solidFill>
                  <a:srgbClr val="000000"/>
                </a:solidFill>
                <a:latin typeface="Arial" panose="020B0604020202020204" pitchFamily="34" charset="0"/>
              </a:rPr>
              <a:t>Sellers develop trust by building strong reputations for honesty, fairness, delivery</a:t>
            </a:r>
          </a:p>
        </p:txBody>
      </p:sp>
    </p:spTree>
    <p:extLst>
      <p:ext uri="{BB962C8B-B14F-4D97-AF65-F5344CB8AC3E}">
        <p14:creationId xmlns:p14="http://schemas.microsoft.com/office/powerpoint/2010/main" val="121933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Digital Commerce Marketing and Advertising: Strategies and Tools</a:t>
            </a:r>
            <a:endParaRPr lang="en-US" sz="3200" noProof="0" dirty="0"/>
          </a:p>
        </p:txBody>
      </p:sp>
      <p:sp>
        <p:nvSpPr>
          <p:cNvPr id="3" name="Content Placeholder 2"/>
          <p:cNvSpPr>
            <a:spLocks noGrp="1"/>
          </p:cNvSpPr>
          <p:nvPr>
            <p:ph sz="quarter" idx="13"/>
          </p:nvPr>
        </p:nvSpPr>
        <p:spPr>
          <a:xfrm>
            <a:off x="457201" y="1554921"/>
            <a:ext cx="8045532" cy="3861142"/>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Features of Internet marketing (</a:t>
            </a:r>
            <a:r>
              <a:rPr lang="en-US" kern="1200" noProof="0" dirty="0">
                <a:solidFill>
                  <a:schemeClr val="tx1"/>
                </a:solidFill>
                <a:latin typeface="Arial" panose="020B0604020202020204" pitchFamily="34" charset="0"/>
              </a:rPr>
              <a:t>versus</a:t>
            </a:r>
            <a:r>
              <a:rPr lang="en-US" kern="1200" noProof="0" dirty="0">
                <a:solidFill>
                  <a:srgbClr val="000000"/>
                </a:solidFill>
                <a:latin typeface="Arial" panose="020B0604020202020204" pitchFamily="34" charset="0"/>
              </a:rPr>
              <a:t> traditional)</a:t>
            </a:r>
          </a:p>
          <a:p>
            <a:pPr marL="741553" lvl="1" indent="-284353">
              <a:spcAft>
                <a:spcPct val="0"/>
              </a:spcAft>
              <a:buSzPts val="2400"/>
            </a:pPr>
            <a:r>
              <a:rPr lang="en-US" kern="1200" noProof="0" dirty="0">
                <a:solidFill>
                  <a:srgbClr val="000000"/>
                </a:solidFill>
                <a:latin typeface="Arial" panose="020B0604020202020204" pitchFamily="34" charset="0"/>
              </a:rPr>
              <a:t>More personalized</a:t>
            </a:r>
          </a:p>
          <a:p>
            <a:pPr marL="741553" lvl="1" indent="-284353">
              <a:spcAft>
                <a:spcPct val="0"/>
              </a:spcAft>
              <a:buSzPts val="2400"/>
            </a:pPr>
            <a:r>
              <a:rPr lang="en-US" kern="1200" noProof="0" dirty="0">
                <a:solidFill>
                  <a:srgbClr val="000000"/>
                </a:solidFill>
                <a:latin typeface="Arial" panose="020B0604020202020204" pitchFamily="34" charset="0"/>
              </a:rPr>
              <a:t>More participatory</a:t>
            </a:r>
          </a:p>
          <a:p>
            <a:pPr marL="741553" lvl="1" indent="-284353">
              <a:spcAft>
                <a:spcPct val="0"/>
              </a:spcAft>
              <a:buSzPts val="2400"/>
            </a:pPr>
            <a:r>
              <a:rPr lang="en-US" kern="1200" noProof="0" dirty="0">
                <a:solidFill>
                  <a:srgbClr val="000000"/>
                </a:solidFill>
                <a:latin typeface="Arial" panose="020B0604020202020204" pitchFamily="34" charset="0"/>
              </a:rPr>
              <a:t>More peer-to-peer</a:t>
            </a:r>
          </a:p>
          <a:p>
            <a:pPr marL="741553" lvl="1" indent="-284353">
              <a:spcAft>
                <a:spcPct val="0"/>
              </a:spcAft>
              <a:buSzPts val="2400"/>
            </a:pPr>
            <a:r>
              <a:rPr lang="en-US" kern="1200" noProof="0" dirty="0">
                <a:solidFill>
                  <a:srgbClr val="000000"/>
                </a:solidFill>
                <a:latin typeface="Arial" panose="020B0604020202020204" pitchFamily="34" charset="0"/>
              </a:rPr>
              <a:t>More communal</a:t>
            </a:r>
          </a:p>
          <a:p>
            <a:pPr marL="255651" lvl="0" indent="-255651">
              <a:spcAft>
                <a:spcPct val="0"/>
              </a:spcAft>
              <a:buSzPts val="2400"/>
              <a:tabLst/>
            </a:pPr>
            <a:r>
              <a:rPr lang="en-US" kern="1200" noProof="0" dirty="0">
                <a:solidFill>
                  <a:srgbClr val="000000"/>
                </a:solidFill>
                <a:latin typeface="Arial" panose="020B0604020202020204" pitchFamily="34" charset="0"/>
              </a:rPr>
              <a:t>The most effective Internet marketing has all four features</a:t>
            </a:r>
          </a:p>
        </p:txBody>
      </p:sp>
    </p:spTree>
    <p:extLst>
      <p:ext uri="{BB962C8B-B14F-4D97-AF65-F5344CB8AC3E}">
        <p14:creationId xmlns:p14="http://schemas.microsoft.com/office/powerpoint/2010/main" val="190582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Main Elements of a Comprehensive </a:t>
            </a:r>
            <a:r>
              <a:rPr lang="en-US" kern="1200" noProof="0" dirty="0">
                <a:cs typeface="Times New Roman" panose="02020603050405020304" pitchFamily="18" charset="0"/>
              </a:rPr>
              <a:t>Multi-Channel Marketing Plan</a:t>
            </a:r>
            <a:endParaRPr lang="en-US" noProof="0" dirty="0"/>
          </a:p>
        </p:txBody>
      </p:sp>
      <p:sp>
        <p:nvSpPr>
          <p:cNvPr id="3" name="Content Placeholder 2"/>
          <p:cNvSpPr>
            <a:spLocks noGrp="1"/>
          </p:cNvSpPr>
          <p:nvPr>
            <p:ph sz="quarter" idx="13"/>
          </p:nvPr>
        </p:nvSpPr>
        <p:spPr>
          <a:xfrm>
            <a:off x="457200" y="1449990"/>
            <a:ext cx="8232775" cy="4845879"/>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Website</a:t>
            </a:r>
          </a:p>
          <a:p>
            <a:pPr marL="255651" lvl="0" indent="-255651">
              <a:spcAft>
                <a:spcPct val="0"/>
              </a:spcAft>
              <a:buSzPts val="2400"/>
              <a:tabLst/>
            </a:pPr>
            <a:r>
              <a:rPr lang="en-US" kern="1200" noProof="0" dirty="0">
                <a:solidFill>
                  <a:srgbClr val="000000"/>
                </a:solidFill>
                <a:latin typeface="Arial" panose="020B0604020202020204" pitchFamily="34" charset="0"/>
              </a:rPr>
              <a:t>Traditional online marketing</a:t>
            </a:r>
          </a:p>
          <a:p>
            <a:pPr marL="741553" lvl="1" indent="-284353">
              <a:spcAft>
                <a:spcPct val="0"/>
              </a:spcAft>
              <a:buSzPts val="2400"/>
            </a:pPr>
            <a:r>
              <a:rPr lang="en-US" kern="1200" noProof="0" dirty="0">
                <a:solidFill>
                  <a:srgbClr val="000000"/>
                </a:solidFill>
                <a:latin typeface="Arial" panose="020B0604020202020204" pitchFamily="34" charset="0"/>
              </a:rPr>
              <a:t>Search engine, display, e-mail, affiliate</a:t>
            </a:r>
          </a:p>
          <a:p>
            <a:pPr marL="255651" lvl="0" indent="-255651">
              <a:spcAft>
                <a:spcPct val="0"/>
              </a:spcAft>
              <a:buSzPts val="2400"/>
              <a:tabLst/>
            </a:pPr>
            <a:r>
              <a:rPr lang="en-US" kern="1200" noProof="0" dirty="0">
                <a:solidFill>
                  <a:srgbClr val="000000"/>
                </a:solidFill>
                <a:latin typeface="Arial" panose="020B0604020202020204" pitchFamily="34" charset="0"/>
              </a:rPr>
              <a:t>Social marketing</a:t>
            </a:r>
          </a:p>
          <a:p>
            <a:pPr marL="741553" lvl="1" indent="-284353">
              <a:spcAft>
                <a:spcPct val="0"/>
              </a:spcAft>
              <a:buSzPts val="2400"/>
            </a:pPr>
            <a:r>
              <a:rPr lang="en-US" kern="1200" noProof="0" dirty="0">
                <a:solidFill>
                  <a:srgbClr val="000000"/>
                </a:solidFill>
                <a:latin typeface="Arial" panose="020B0604020202020204" pitchFamily="34" charset="0"/>
              </a:rPr>
              <a:t>Social networks, blogs, visual, video, game, metaverse and NFT</a:t>
            </a:r>
          </a:p>
          <a:p>
            <a:pPr marL="255651" lvl="0" indent="-255651">
              <a:spcAft>
                <a:spcPct val="0"/>
              </a:spcAft>
              <a:buSzPts val="2400"/>
              <a:tabLst/>
            </a:pPr>
            <a:r>
              <a:rPr lang="en-US" kern="1200" noProof="0" dirty="0">
                <a:solidFill>
                  <a:srgbClr val="000000"/>
                </a:solidFill>
                <a:latin typeface="Arial" panose="020B0604020202020204" pitchFamily="34" charset="0"/>
              </a:rPr>
              <a:t>Mobile marketing</a:t>
            </a:r>
          </a:p>
          <a:p>
            <a:pPr marL="741553" lvl="1" indent="-284353">
              <a:spcAft>
                <a:spcPct val="0"/>
              </a:spcAft>
              <a:buSzPts val="2400"/>
            </a:pPr>
            <a:r>
              <a:rPr lang="en-US" kern="1200" noProof="0" dirty="0">
                <a:solidFill>
                  <a:srgbClr val="000000"/>
                </a:solidFill>
                <a:latin typeface="Arial" panose="020B0604020202020204" pitchFamily="34" charset="0"/>
              </a:rPr>
              <a:t>Mobile/tablet sites, apps</a:t>
            </a:r>
          </a:p>
          <a:p>
            <a:pPr marL="255651" lvl="0" indent="-255651">
              <a:spcAft>
                <a:spcPct val="0"/>
              </a:spcAft>
              <a:buSzPts val="2400"/>
              <a:tabLst/>
            </a:pPr>
            <a:r>
              <a:rPr lang="en-US" kern="1200" noProof="0" dirty="0">
                <a:solidFill>
                  <a:srgbClr val="000000"/>
                </a:solidFill>
                <a:latin typeface="Arial" panose="020B0604020202020204" pitchFamily="34" charset="0"/>
              </a:rPr>
              <a:t>Offline marketing</a:t>
            </a:r>
          </a:p>
          <a:p>
            <a:pPr marL="741553" lvl="1" indent="-284353">
              <a:spcAft>
                <a:spcPct val="0"/>
              </a:spcAft>
              <a:buSzPts val="2400"/>
            </a:pPr>
            <a:r>
              <a:rPr lang="en-US" kern="1200" noProof="0" dirty="0">
                <a:solidFill>
                  <a:srgbClr val="000000"/>
                </a:solidFill>
                <a:latin typeface="Arial" panose="020B0604020202020204" pitchFamily="34" charset="0"/>
              </a:rPr>
              <a:t>Television, newspapers, magazines, radio</a:t>
            </a:r>
          </a:p>
        </p:txBody>
      </p:sp>
    </p:spTree>
    <p:extLst>
      <p:ext uri="{BB962C8B-B14F-4D97-AF65-F5344CB8AC3E}">
        <p14:creationId xmlns:p14="http://schemas.microsoft.com/office/powerpoint/2010/main" val="226863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Strategic Issues and Questions</a:t>
            </a:r>
            <a:endParaRPr lang="en-US" noProof="0" dirty="0"/>
          </a:p>
        </p:txBody>
      </p:sp>
      <p:sp>
        <p:nvSpPr>
          <p:cNvPr id="3" name="Content Placeholder 2"/>
          <p:cNvSpPr>
            <a:spLocks noGrp="1"/>
          </p:cNvSpPr>
          <p:nvPr>
            <p:ph sz="quarter" idx="13"/>
          </p:nvPr>
        </p:nvSpPr>
        <p:spPr>
          <a:xfrm>
            <a:off x="457200" y="1554920"/>
            <a:ext cx="8232775" cy="408622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Which part of the marketing plan should you focus on first?</a:t>
            </a:r>
          </a:p>
          <a:p>
            <a:pPr marL="255651" lvl="0" indent="-255651">
              <a:spcAft>
                <a:spcPct val="0"/>
              </a:spcAft>
              <a:buSzPts val="2400"/>
              <a:tabLst/>
            </a:pPr>
            <a:r>
              <a:rPr lang="en-US" kern="1200" noProof="0" dirty="0">
                <a:solidFill>
                  <a:srgbClr val="000000"/>
                </a:solidFill>
                <a:latin typeface="Arial" panose="020B0604020202020204" pitchFamily="34" charset="0"/>
              </a:rPr>
              <a:t>How do you integrate the different platforms for a coherent message?</a:t>
            </a:r>
          </a:p>
          <a:p>
            <a:pPr marL="255651" lvl="0" indent="-255651">
              <a:spcAft>
                <a:spcPct val="0"/>
              </a:spcAft>
              <a:buSzPts val="2400"/>
              <a:tabLst/>
            </a:pPr>
            <a:r>
              <a:rPr lang="en-US" kern="1200" noProof="0" dirty="0">
                <a:solidFill>
                  <a:srgbClr val="000000"/>
                </a:solidFill>
                <a:latin typeface="Arial" panose="020B0604020202020204" pitchFamily="34" charset="0"/>
              </a:rPr>
              <a:t>How do you allocate resources?</a:t>
            </a:r>
          </a:p>
          <a:p>
            <a:pPr marL="741553" lvl="1" indent="-284353">
              <a:spcAft>
                <a:spcPct val="0"/>
              </a:spcAft>
              <a:buSzPts val="2400"/>
            </a:pPr>
            <a:r>
              <a:rPr lang="en-US" kern="1200" noProof="0" dirty="0">
                <a:solidFill>
                  <a:srgbClr val="000000"/>
                </a:solidFill>
                <a:latin typeface="Arial" panose="020B0604020202020204" pitchFamily="34" charset="0"/>
              </a:rPr>
              <a:t>How do you measure and compare metrics from different platforms?</a:t>
            </a:r>
          </a:p>
          <a:p>
            <a:pPr marL="741553" lvl="1" indent="-284353">
              <a:spcAft>
                <a:spcPct val="0"/>
              </a:spcAft>
              <a:buSzPts val="2400"/>
            </a:pPr>
            <a:r>
              <a:rPr lang="en-US" kern="1200" noProof="0" dirty="0">
                <a:solidFill>
                  <a:srgbClr val="000000"/>
                </a:solidFill>
                <a:latin typeface="Arial" panose="020B0604020202020204" pitchFamily="34" charset="0"/>
              </a:rPr>
              <a:t>How do you link each to sales revenues?</a:t>
            </a:r>
          </a:p>
        </p:txBody>
      </p:sp>
    </p:spTree>
    <p:extLst>
      <p:ext uri="{BB962C8B-B14F-4D97-AF65-F5344CB8AC3E}">
        <p14:creationId xmlns:p14="http://schemas.microsoft.com/office/powerpoint/2010/main" val="4038649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The Website as a Marketing Platform: E</a:t>
            </a:r>
            <a:r>
              <a:rPr lang="en-US" sz="3200" kern="1200" noProof="0" dirty="0">
                <a:cs typeface="Times New Roman" panose="02020603050405020304" pitchFamily="18" charset="0"/>
              </a:rPr>
              <a:t>stablishing the Customer Relationship</a:t>
            </a:r>
            <a:endParaRPr lang="en-US" sz="3200" noProof="0" dirty="0"/>
          </a:p>
        </p:txBody>
      </p:sp>
      <p:sp>
        <p:nvSpPr>
          <p:cNvPr id="3" name="Content Placeholder 2"/>
          <p:cNvSpPr>
            <a:spLocks noGrp="1"/>
          </p:cNvSpPr>
          <p:nvPr>
            <p:ph sz="quarter" idx="13"/>
          </p:nvPr>
        </p:nvSpPr>
        <p:spPr>
          <a:xfrm>
            <a:off x="457200" y="1554920"/>
            <a:ext cx="8232775" cy="3621991"/>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Website functions to:</a:t>
            </a:r>
          </a:p>
          <a:p>
            <a:pPr marL="741553" lvl="1" indent="-284353">
              <a:spcAft>
                <a:spcPct val="0"/>
              </a:spcAft>
              <a:buSzPts val="2400"/>
            </a:pPr>
            <a:r>
              <a:rPr lang="en-US" kern="1200" noProof="0" dirty="0">
                <a:solidFill>
                  <a:srgbClr val="000000"/>
                </a:solidFill>
                <a:latin typeface="Arial" panose="020B0604020202020204" pitchFamily="34" charset="0"/>
              </a:rPr>
              <a:t>Establish brand identity and customer expectations</a:t>
            </a:r>
          </a:p>
          <a:p>
            <a:pPr marL="1144778" lvl="2" indent="-230378">
              <a:spcAft>
                <a:spcPct val="0"/>
              </a:spcAft>
              <a:buSzPts val="2400"/>
            </a:pPr>
            <a:r>
              <a:rPr lang="en-US" kern="1200" noProof="0" dirty="0">
                <a:solidFill>
                  <a:srgbClr val="000000"/>
                </a:solidFill>
                <a:latin typeface="Arial" panose="020B0604020202020204" pitchFamily="34" charset="0"/>
              </a:rPr>
              <a:t>Differentiating product</a:t>
            </a:r>
          </a:p>
          <a:p>
            <a:pPr marL="741553" lvl="1" indent="-284353">
              <a:spcAft>
                <a:spcPct val="0"/>
              </a:spcAft>
              <a:buSzPts val="2400"/>
            </a:pPr>
            <a:r>
              <a:rPr lang="en-US" kern="1200" noProof="0" dirty="0">
                <a:solidFill>
                  <a:srgbClr val="000000"/>
                </a:solidFill>
                <a:latin typeface="Arial" panose="020B0604020202020204" pitchFamily="34" charset="0"/>
              </a:rPr>
              <a:t>Anchor the brand online</a:t>
            </a:r>
          </a:p>
          <a:p>
            <a:pPr marL="1144778" lvl="2" indent="-230378">
              <a:spcAft>
                <a:spcPct val="0"/>
              </a:spcAft>
              <a:buSzPts val="2400"/>
            </a:pPr>
            <a:r>
              <a:rPr lang="en-US" kern="1200" noProof="0" dirty="0">
                <a:solidFill>
                  <a:srgbClr val="000000"/>
                </a:solidFill>
                <a:latin typeface="Arial" panose="020B0604020202020204" pitchFamily="34" charset="0"/>
              </a:rPr>
              <a:t>Central point for all marketing messages</a:t>
            </a:r>
          </a:p>
          <a:p>
            <a:pPr marL="741553" lvl="1" indent="-284353">
              <a:spcAft>
                <a:spcPct val="0"/>
              </a:spcAft>
              <a:buSzPts val="2400"/>
            </a:pPr>
            <a:r>
              <a:rPr lang="en-US" kern="1200" noProof="0" dirty="0">
                <a:solidFill>
                  <a:srgbClr val="000000"/>
                </a:solidFill>
                <a:latin typeface="Arial" panose="020B0604020202020204" pitchFamily="34" charset="0"/>
              </a:rPr>
              <a:t>Inform and educate customer</a:t>
            </a:r>
          </a:p>
          <a:p>
            <a:pPr marL="741553" lvl="1" indent="-284353">
              <a:spcAft>
                <a:spcPct val="0"/>
              </a:spcAft>
              <a:buSzPts val="2400"/>
            </a:pPr>
            <a:r>
              <a:rPr lang="en-US" kern="1200" noProof="0" dirty="0">
                <a:solidFill>
                  <a:srgbClr val="000000"/>
                </a:solidFill>
                <a:latin typeface="Arial" panose="020B0604020202020204" pitchFamily="34" charset="0"/>
              </a:rPr>
              <a:t>Shape customer experience</a:t>
            </a:r>
          </a:p>
        </p:txBody>
      </p:sp>
    </p:spTree>
    <p:extLst>
      <p:ext uri="{BB962C8B-B14F-4D97-AF65-F5344CB8AC3E}">
        <p14:creationId xmlns:p14="http://schemas.microsoft.com/office/powerpoint/2010/main" val="183964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Online Marketing and Advertising</a:t>
            </a:r>
            <a:endParaRPr lang="en-US" noProof="0" dirty="0"/>
          </a:p>
        </p:txBody>
      </p:sp>
      <p:sp>
        <p:nvSpPr>
          <p:cNvPr id="3" name="Content Placeholder 2"/>
          <p:cNvSpPr>
            <a:spLocks noGrp="1"/>
          </p:cNvSpPr>
          <p:nvPr>
            <p:ph sz="quarter" idx="13"/>
          </p:nvPr>
        </p:nvSpPr>
        <p:spPr>
          <a:xfrm>
            <a:off x="457200" y="1554921"/>
            <a:ext cx="8232775" cy="3734532"/>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Online advertising</a:t>
            </a:r>
          </a:p>
          <a:p>
            <a:pPr marL="741553" lvl="1" indent="-284353">
              <a:spcAft>
                <a:spcPct val="0"/>
              </a:spcAft>
              <a:buSzPts val="2400"/>
            </a:pPr>
            <a:r>
              <a:rPr lang="en-US" altLang="en-US" kern="1200" noProof="0" dirty="0">
                <a:solidFill>
                  <a:srgbClr val="000000"/>
                </a:solidFill>
                <a:latin typeface="Arial" panose="020B0604020202020204" pitchFamily="34" charset="0"/>
              </a:rPr>
              <a:t>Display, search, mobile messaging, sponsorships, classifieds, lead generation, e-mail</a:t>
            </a:r>
          </a:p>
          <a:p>
            <a:pPr marL="741553" lvl="1" indent="-284353">
              <a:spcAft>
                <a:spcPct val="0"/>
              </a:spcAft>
              <a:buSzPts val="2400"/>
            </a:pPr>
            <a:r>
              <a:rPr lang="en-US" altLang="en-US" kern="1200" noProof="0" dirty="0">
                <a:solidFill>
                  <a:srgbClr val="000000"/>
                </a:solidFill>
                <a:latin typeface="Arial" panose="020B0604020202020204" pitchFamily="34" charset="0"/>
              </a:rPr>
              <a:t>Advantages</a:t>
            </a:r>
          </a:p>
          <a:p>
            <a:pPr marL="1144778" lvl="2" indent="-230378">
              <a:spcAft>
                <a:spcPct val="0"/>
              </a:spcAft>
              <a:buSzPts val="2400"/>
            </a:pPr>
            <a:r>
              <a:rPr lang="en-US" altLang="en-US" kern="1200" noProof="0" dirty="0">
                <a:solidFill>
                  <a:srgbClr val="000000"/>
                </a:solidFill>
                <a:latin typeface="Arial" panose="020B0604020202020204" pitchFamily="34" charset="0"/>
              </a:rPr>
              <a:t>Best way to reach the 18-to-34-year-old audience</a:t>
            </a:r>
          </a:p>
          <a:p>
            <a:pPr marL="1144778" lvl="2" indent="-230378">
              <a:spcAft>
                <a:spcPct val="0"/>
              </a:spcAft>
              <a:buSzPts val="2400"/>
            </a:pPr>
            <a:r>
              <a:rPr lang="en-US" altLang="en-US" kern="1200" noProof="0" dirty="0">
                <a:solidFill>
                  <a:srgbClr val="000000"/>
                </a:solidFill>
                <a:latin typeface="Arial" panose="020B0604020202020204" pitchFamily="34" charset="0"/>
              </a:rPr>
              <a:t>Ad targeting to individuals</a:t>
            </a:r>
          </a:p>
          <a:p>
            <a:pPr marL="1144778" lvl="2" indent="-230378">
              <a:spcAft>
                <a:spcPct val="0"/>
              </a:spcAft>
              <a:buSzPts val="2400"/>
            </a:pPr>
            <a:r>
              <a:rPr lang="en-US" altLang="en-US" kern="1200" noProof="0" dirty="0">
                <a:solidFill>
                  <a:srgbClr val="000000"/>
                </a:solidFill>
                <a:latin typeface="Arial" panose="020B0604020202020204" pitchFamily="34" charset="0"/>
              </a:rPr>
              <a:t>Price discrimination</a:t>
            </a:r>
          </a:p>
          <a:p>
            <a:pPr marL="1144778" lvl="2" indent="-230378">
              <a:spcAft>
                <a:spcPct val="0"/>
              </a:spcAft>
              <a:buSzPts val="2400"/>
            </a:pPr>
            <a:r>
              <a:rPr lang="en-US" altLang="en-US" kern="1200" noProof="0" dirty="0">
                <a:solidFill>
                  <a:srgbClr val="000000"/>
                </a:solidFill>
                <a:latin typeface="Arial" panose="020B0604020202020204" pitchFamily="34" charset="0"/>
              </a:rPr>
              <a:t>Personalization</a:t>
            </a:r>
          </a:p>
        </p:txBody>
      </p:sp>
    </p:spTree>
    <p:extLst>
      <p:ext uri="{BB962C8B-B14F-4D97-AF65-F5344CB8AC3E}">
        <p14:creationId xmlns:p14="http://schemas.microsoft.com/office/powerpoint/2010/main" val="328827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Learning Objectives</a:t>
            </a:r>
            <a:endParaRPr lang="en-US" noProof="0" dirty="0"/>
          </a:p>
        </p:txBody>
      </p:sp>
      <p:sp>
        <p:nvSpPr>
          <p:cNvPr id="3" name="Content Placeholder 2"/>
          <p:cNvSpPr>
            <a:spLocks noGrp="1"/>
          </p:cNvSpPr>
          <p:nvPr>
            <p:ph sz="quarter" idx="13"/>
          </p:nvPr>
        </p:nvSpPr>
        <p:spPr>
          <a:xfrm>
            <a:off x="457200" y="1554920"/>
            <a:ext cx="8232775" cy="4753805"/>
          </a:xfrm>
        </p:spPr>
        <p:txBody>
          <a:bodyPr/>
          <a:lstStyle/>
          <a:p>
            <a:pPr marL="0" lvl="0" indent="0">
              <a:spcAft>
                <a:spcPct val="0"/>
              </a:spcAft>
              <a:buSzPts val="2400"/>
              <a:buNone/>
            </a:pPr>
            <a:r>
              <a:rPr lang="en-US" b="1" kern="1200" noProof="0" dirty="0">
                <a:solidFill>
                  <a:schemeClr val="tx2"/>
                </a:solidFill>
                <a:latin typeface="Arial" panose="020B0604020202020204" pitchFamily="34" charset="0"/>
              </a:rPr>
              <a:t>6.1</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Understand the key features of the Internet audience, the basic concepts of consumer behavior and purchasing, and how consumers behave online.</a:t>
            </a:r>
          </a:p>
          <a:p>
            <a:pPr marL="0" lvl="0" indent="0">
              <a:spcAft>
                <a:spcPct val="0"/>
              </a:spcAft>
              <a:buSzPts val="2400"/>
              <a:buNone/>
            </a:pPr>
            <a:r>
              <a:rPr lang="en-US" b="1" kern="1200" noProof="0" dirty="0">
                <a:solidFill>
                  <a:schemeClr val="tx2"/>
                </a:solidFill>
                <a:latin typeface="Arial" panose="020B0604020202020204" pitchFamily="34" charset="0"/>
              </a:rPr>
              <a:t>6.2</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Identify and describe the basic digital commerce marketing and advertising strategies and tools.</a:t>
            </a:r>
          </a:p>
          <a:p>
            <a:pPr marL="0" lvl="0" indent="0">
              <a:spcAft>
                <a:spcPct val="0"/>
              </a:spcAft>
              <a:buSzPts val="2400"/>
              <a:buNone/>
            </a:pPr>
            <a:r>
              <a:rPr lang="en-US" b="1" kern="1200" noProof="0" dirty="0">
                <a:solidFill>
                  <a:schemeClr val="tx2"/>
                </a:solidFill>
                <a:latin typeface="Arial" panose="020B0604020202020204" pitchFamily="34" charset="0"/>
              </a:rPr>
              <a:t>6.3</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Identify and describe the main technologies that support online marketing.</a:t>
            </a:r>
          </a:p>
          <a:p>
            <a:pPr marL="0" lvl="0" indent="0">
              <a:spcAft>
                <a:spcPct val="0"/>
              </a:spcAft>
              <a:buSzPts val="2400"/>
              <a:buNone/>
            </a:pPr>
            <a:r>
              <a:rPr lang="en-US" b="1" kern="1200" noProof="0" dirty="0">
                <a:solidFill>
                  <a:schemeClr val="tx2"/>
                </a:solidFill>
                <a:latin typeface="Arial" panose="020B0604020202020204" pitchFamily="34" charset="0"/>
              </a:rPr>
              <a:t>6.4</a:t>
            </a:r>
            <a:r>
              <a:rPr lang="en-US" b="1"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Understand the costs and benefits of online marketing communications.</a:t>
            </a:r>
          </a:p>
        </p:txBody>
      </p:sp>
    </p:spTree>
    <p:extLst>
      <p:ext uri="{BB962C8B-B14F-4D97-AF65-F5344CB8AC3E}">
        <p14:creationId xmlns:p14="http://schemas.microsoft.com/office/powerpoint/2010/main"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Traditional Online Marketing and Advertising Tools</a:t>
            </a:r>
            <a:endParaRPr lang="en-US" sz="3200" noProof="0" dirty="0"/>
          </a:p>
        </p:txBody>
      </p:sp>
      <p:sp>
        <p:nvSpPr>
          <p:cNvPr id="3" name="Content Placeholder 2"/>
          <p:cNvSpPr>
            <a:spLocks noGrp="1"/>
          </p:cNvSpPr>
          <p:nvPr>
            <p:ph sz="quarter" idx="13"/>
          </p:nvPr>
        </p:nvSpPr>
        <p:spPr>
          <a:xfrm>
            <a:off x="457201" y="1554920"/>
            <a:ext cx="7308166" cy="3706397"/>
          </a:xfrm>
        </p:spPr>
        <p:txBody>
          <a:bodyPr/>
          <a:lstStyle/>
          <a:p>
            <a:pPr marL="255651" lvl="0" indent="-255651">
              <a:spcAft>
                <a:spcPct val="0"/>
              </a:spcAft>
              <a:buSzPts val="2400"/>
              <a:tabLst/>
            </a:pPr>
            <a:r>
              <a:rPr lang="en-US" kern="1200" noProof="0" dirty="0">
                <a:solidFill>
                  <a:srgbClr val="000000"/>
                </a:solidFill>
              </a:rPr>
              <a:t>Search engine marketing and advertising</a:t>
            </a:r>
          </a:p>
          <a:p>
            <a:pPr marL="255651" lvl="0" indent="-255651">
              <a:spcAft>
                <a:spcPct val="0"/>
              </a:spcAft>
              <a:buSzPts val="2400"/>
              <a:tabLst/>
            </a:pPr>
            <a:r>
              <a:rPr lang="en-US" kern="1200" noProof="0" dirty="0">
                <a:solidFill>
                  <a:srgbClr val="000000"/>
                </a:solidFill>
              </a:rPr>
              <a:t>Display ad marketing (including video ads)</a:t>
            </a:r>
          </a:p>
          <a:p>
            <a:pPr marL="255651" lvl="0" indent="-255651">
              <a:spcAft>
                <a:spcPct val="0"/>
              </a:spcAft>
              <a:buSzPts val="2400"/>
              <a:tabLst/>
            </a:pPr>
            <a:r>
              <a:rPr lang="en-US" kern="1200" noProof="0" dirty="0">
                <a:solidFill>
                  <a:srgbClr val="000000"/>
                </a:solidFill>
              </a:rPr>
              <a:t>E</a:t>
            </a:r>
            <a:r>
              <a:rPr lang="en-US" noProof="0" dirty="0"/>
              <a:t>-</a:t>
            </a:r>
            <a:r>
              <a:rPr lang="en-US" kern="1200" noProof="0" dirty="0">
                <a:solidFill>
                  <a:srgbClr val="000000"/>
                </a:solidFill>
              </a:rPr>
              <a:t>mail marketing</a:t>
            </a:r>
          </a:p>
          <a:p>
            <a:pPr marL="255651" lvl="0" indent="-255651">
              <a:spcAft>
                <a:spcPct val="0"/>
              </a:spcAft>
              <a:buSzPts val="2400"/>
              <a:tabLst/>
            </a:pPr>
            <a:r>
              <a:rPr lang="en-US" kern="1200" noProof="0" dirty="0">
                <a:solidFill>
                  <a:srgbClr val="000000"/>
                </a:solidFill>
              </a:rPr>
              <a:t>Affiliate marketing</a:t>
            </a:r>
          </a:p>
          <a:p>
            <a:pPr marL="255651" lvl="0" indent="-255651">
              <a:spcAft>
                <a:spcPct val="0"/>
              </a:spcAft>
              <a:buSzPts val="2400"/>
              <a:tabLst/>
            </a:pPr>
            <a:r>
              <a:rPr lang="en-US" kern="1200" noProof="0" dirty="0">
                <a:solidFill>
                  <a:srgbClr val="000000"/>
                </a:solidFill>
              </a:rPr>
              <a:t>Lead generation marketing</a:t>
            </a:r>
          </a:p>
        </p:txBody>
      </p:sp>
    </p:spTree>
    <p:extLst>
      <p:ext uri="{BB962C8B-B14F-4D97-AF65-F5344CB8AC3E}">
        <p14:creationId xmlns:p14="http://schemas.microsoft.com/office/powerpoint/2010/main" val="182655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61385" cy="1097279"/>
          </a:xfrm>
        </p:spPr>
        <p:txBody>
          <a:bodyPr/>
          <a:lstStyle/>
          <a:p>
            <a:r>
              <a:rPr lang="en-US" sz="3200" kern="1200" noProof="0" dirty="0">
                <a:cs typeface="Times New Roman" panose="02020603050405020304" pitchFamily="18" charset="0"/>
              </a:rPr>
              <a:t>Search Engine Marketing and Advertising </a:t>
            </a:r>
            <a:r>
              <a:rPr lang="en-US" sz="2000" b="0" kern="1200" noProof="0" dirty="0">
                <a:cs typeface="Times New Roman" panose="02020603050405020304" pitchFamily="18" charset="0"/>
              </a:rPr>
              <a:t>(1 of 2)</a:t>
            </a:r>
            <a:endParaRPr lang="en-US" sz="2000" noProof="0" dirty="0"/>
          </a:p>
        </p:txBody>
      </p:sp>
      <p:sp>
        <p:nvSpPr>
          <p:cNvPr id="3" name="Content Placeholder 2"/>
          <p:cNvSpPr>
            <a:spLocks noGrp="1"/>
          </p:cNvSpPr>
          <p:nvPr>
            <p:ph sz="quarter" idx="13"/>
          </p:nvPr>
        </p:nvSpPr>
        <p:spPr>
          <a:xfrm>
            <a:off x="457200" y="1345060"/>
            <a:ext cx="8232775" cy="5010770"/>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Search engine marketing (S</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E</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M)</a:t>
            </a:r>
          </a:p>
          <a:p>
            <a:pPr marL="741553" lvl="1" indent="-284353">
              <a:spcAft>
                <a:spcPct val="0"/>
              </a:spcAft>
              <a:buSzPts val="2400"/>
            </a:pPr>
            <a:r>
              <a:rPr lang="en-US" kern="1200" noProof="0" dirty="0">
                <a:solidFill>
                  <a:srgbClr val="000000"/>
                </a:solidFill>
                <a:latin typeface="Arial" panose="020B0604020202020204" pitchFamily="34" charset="0"/>
              </a:rPr>
              <a:t>Use of search engines for branding</a:t>
            </a:r>
          </a:p>
          <a:p>
            <a:pPr marL="255651" lvl="0" indent="-255651">
              <a:spcAft>
                <a:spcPct val="0"/>
              </a:spcAft>
              <a:buSzPts val="2400"/>
              <a:tabLst/>
            </a:pPr>
            <a:r>
              <a:rPr lang="en-US" kern="1200" noProof="0" dirty="0">
                <a:solidFill>
                  <a:srgbClr val="000000"/>
                </a:solidFill>
                <a:latin typeface="Arial" panose="020B0604020202020204" pitchFamily="34" charset="0"/>
              </a:rPr>
              <a:t>Search engine advertising</a:t>
            </a:r>
          </a:p>
          <a:p>
            <a:pPr marL="741553" lvl="1" indent="-284353">
              <a:spcAft>
                <a:spcPct val="0"/>
              </a:spcAft>
              <a:buSzPts val="2400"/>
            </a:pPr>
            <a:r>
              <a:rPr lang="en-US" kern="1200" noProof="0" dirty="0">
                <a:solidFill>
                  <a:srgbClr val="000000"/>
                </a:solidFill>
                <a:latin typeface="Arial" panose="020B0604020202020204" pitchFamily="34" charset="0"/>
              </a:rPr>
              <a:t>Use of search engines to support direct sales</a:t>
            </a:r>
          </a:p>
          <a:p>
            <a:pPr marL="742569" lvl="1" indent="-255651">
              <a:spcAft>
                <a:spcPct val="0"/>
              </a:spcAft>
              <a:buSzPts val="2400"/>
            </a:pPr>
            <a:r>
              <a:rPr lang="en-US" kern="1200" noProof="0" dirty="0">
                <a:solidFill>
                  <a:srgbClr val="000000"/>
                </a:solidFill>
                <a:latin typeface="Arial" panose="020B0604020202020204" pitchFamily="34" charset="0"/>
              </a:rPr>
              <a:t>Pay-per-</a:t>
            </a:r>
            <a:r>
              <a:rPr lang="en-US" kern="1200" dirty="0">
                <a:solidFill>
                  <a:srgbClr val="000000"/>
                </a:solidFill>
                <a:latin typeface="Arial" panose="020B0604020202020204" pitchFamily="34" charset="0"/>
              </a:rPr>
              <a:t>click (PPC) search ads</a:t>
            </a:r>
            <a:endParaRPr lang="en-US" kern="1200" noProof="0" dirty="0">
              <a:solidFill>
                <a:srgbClr val="000000"/>
              </a:solidFill>
              <a:latin typeface="Arial" panose="020B0604020202020204" pitchFamily="34" charset="0"/>
            </a:endParaRPr>
          </a:p>
          <a:p>
            <a:pPr marL="1141603" lvl="2" indent="-284353">
              <a:spcAft>
                <a:spcPct val="0"/>
              </a:spcAft>
              <a:buSzPts val="2400"/>
            </a:pPr>
            <a:r>
              <a:rPr lang="en-US" kern="1200" noProof="0" dirty="0">
                <a:solidFill>
                  <a:srgbClr val="000000"/>
                </a:solidFill>
                <a:latin typeface="Arial" panose="020B0604020202020204" pitchFamily="34" charset="0"/>
              </a:rPr>
              <a:t>Keyword advertising: Google Ads</a:t>
            </a:r>
          </a:p>
          <a:p>
            <a:pPr marL="1141603" lvl="2" indent="-284353">
              <a:spcAft>
                <a:spcPct val="0"/>
              </a:spcAft>
              <a:buSzPts val="2400"/>
            </a:pPr>
            <a:r>
              <a:rPr lang="en-US" kern="1200" dirty="0">
                <a:solidFill>
                  <a:srgbClr val="000000"/>
                </a:solidFill>
                <a:latin typeface="Arial" panose="020B0604020202020204" pitchFamily="34" charset="0"/>
              </a:rPr>
              <a:t>Google AdSense: Publishers (websites) allow Google to place relevant ads on their sites</a:t>
            </a:r>
            <a:endParaRPr lang="en-US" kern="1200" noProof="0" dirty="0">
              <a:solidFill>
                <a:srgbClr val="000000"/>
              </a:solidFill>
              <a:latin typeface="Arial" panose="020B0604020202020204" pitchFamily="34" charset="0"/>
            </a:endParaRPr>
          </a:p>
          <a:p>
            <a:pPr marL="255651" lvl="0" indent="-255651">
              <a:spcAft>
                <a:spcPct val="0"/>
              </a:spcAft>
              <a:buSzPts val="2400"/>
              <a:tabLst/>
            </a:pPr>
            <a:r>
              <a:rPr lang="en-US" kern="1200" noProof="0" dirty="0">
                <a:solidFill>
                  <a:srgbClr val="000000"/>
                </a:solidFill>
                <a:latin typeface="Arial" panose="020B0604020202020204" pitchFamily="34" charset="0"/>
              </a:rPr>
              <a:t>Search engine optimization</a:t>
            </a:r>
          </a:p>
          <a:p>
            <a:pPr marL="742569" lvl="1" indent="-255651">
              <a:spcAft>
                <a:spcPct val="0"/>
              </a:spcAft>
              <a:buSzPts val="2400"/>
            </a:pPr>
            <a:r>
              <a:rPr lang="en-US" kern="1200" noProof="0" dirty="0">
                <a:solidFill>
                  <a:srgbClr val="000000"/>
                </a:solidFill>
                <a:latin typeface="Arial" panose="020B0604020202020204" pitchFamily="34" charset="0"/>
              </a:rPr>
              <a:t>Important because Google makes frequent changes to its algorithms</a:t>
            </a:r>
          </a:p>
        </p:txBody>
      </p:sp>
    </p:spTree>
    <p:extLst>
      <p:ext uri="{BB962C8B-B14F-4D97-AF65-F5344CB8AC3E}">
        <p14:creationId xmlns:p14="http://schemas.microsoft.com/office/powerpoint/2010/main" val="1217340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45791" cy="1097279"/>
          </a:xfrm>
        </p:spPr>
        <p:txBody>
          <a:bodyPr/>
          <a:lstStyle/>
          <a:p>
            <a:r>
              <a:rPr lang="en-US" sz="3200" kern="1200" noProof="0" dirty="0">
                <a:cs typeface="Times New Roman" panose="02020603050405020304" pitchFamily="18" charset="0"/>
              </a:rPr>
              <a:t>Search Engine Marketing and Advertising </a:t>
            </a:r>
            <a:r>
              <a:rPr lang="en-US" sz="2000" b="0" kern="1200" noProof="0" dirty="0">
                <a:cs typeface="Times New Roman" panose="02020603050405020304" pitchFamily="18" charset="0"/>
              </a:rPr>
              <a:t>(2 of 2)</a:t>
            </a:r>
            <a:endParaRPr lang="en-US" sz="2000" noProof="0" dirty="0"/>
          </a:p>
        </p:txBody>
      </p:sp>
      <p:sp>
        <p:nvSpPr>
          <p:cNvPr id="3" name="Content Placeholder 2"/>
          <p:cNvSpPr>
            <a:spLocks noGrp="1"/>
          </p:cNvSpPr>
          <p:nvPr>
            <p:ph sz="quarter" idx="13"/>
          </p:nvPr>
        </p:nvSpPr>
        <p:spPr>
          <a:xfrm>
            <a:off x="457200" y="1312650"/>
            <a:ext cx="8232775" cy="5058170"/>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Visual search</a:t>
            </a:r>
          </a:p>
          <a:p>
            <a:pPr marL="742569" lvl="1" indent="-255651">
              <a:spcAft>
                <a:spcPct val="0"/>
              </a:spcAft>
              <a:buSzPts val="2400"/>
            </a:pPr>
            <a:r>
              <a:rPr lang="en-US" altLang="en-US" kern="1200" dirty="0">
                <a:solidFill>
                  <a:srgbClr val="000000"/>
                </a:solidFill>
                <a:latin typeface="Arial" panose="020B0604020202020204" pitchFamily="34" charset="0"/>
              </a:rPr>
              <a:t>Machine learning and computer vision</a:t>
            </a:r>
          </a:p>
          <a:p>
            <a:pPr marL="742569" lvl="1" indent="-255651">
              <a:spcAft>
                <a:spcPct val="0"/>
              </a:spcAft>
              <a:buSzPts val="2400"/>
            </a:pPr>
            <a:r>
              <a:rPr lang="en-US" altLang="en-US" kern="1200" dirty="0">
                <a:solidFill>
                  <a:srgbClr val="000000"/>
                </a:solidFill>
                <a:latin typeface="Arial" panose="020B0604020202020204" pitchFamily="34" charset="0"/>
              </a:rPr>
              <a:t>Examples: Google Lens; Pinterest Lens</a:t>
            </a:r>
            <a:endParaRPr lang="en-US" altLang="en-US" kern="1200" noProof="0" dirty="0">
              <a:solidFill>
                <a:srgbClr val="000000"/>
              </a:solidFill>
              <a:latin typeface="Arial" panose="020B0604020202020204" pitchFamily="34" charset="0"/>
            </a:endParaRPr>
          </a:p>
          <a:p>
            <a:pPr marL="255651" lvl="0" indent="-255651">
              <a:spcAft>
                <a:spcPct val="0"/>
              </a:spcAft>
              <a:buSzPts val="2400"/>
              <a:tabLst/>
            </a:pPr>
            <a:r>
              <a:rPr lang="en-US" altLang="en-US" kern="1200" dirty="0">
                <a:solidFill>
                  <a:srgbClr val="000000"/>
                </a:solidFill>
                <a:latin typeface="Arial" panose="020B0604020202020204" pitchFamily="34" charset="0"/>
              </a:rPr>
              <a:t>Voice search</a:t>
            </a:r>
          </a:p>
          <a:p>
            <a:pPr marL="742569" lvl="1" indent="-255651">
              <a:spcAft>
                <a:spcPct val="0"/>
              </a:spcAft>
              <a:buSzPts val="2400"/>
            </a:pPr>
            <a:r>
              <a:rPr lang="en-US" altLang="en-US" kern="1200" dirty="0">
                <a:solidFill>
                  <a:srgbClr val="000000"/>
                </a:solidFill>
                <a:latin typeface="Arial" panose="020B0604020202020204" pitchFamily="34" charset="0"/>
              </a:rPr>
              <a:t>Natural language processing</a:t>
            </a:r>
          </a:p>
          <a:p>
            <a:pPr marL="255651" lvl="0" indent="-255651">
              <a:spcAft>
                <a:spcPct val="0"/>
              </a:spcAft>
              <a:buSzPts val="2400"/>
              <a:tabLst/>
            </a:pPr>
            <a:r>
              <a:rPr lang="en-US" altLang="en-US" kern="1200" noProof="0" dirty="0">
                <a:solidFill>
                  <a:srgbClr val="000000"/>
                </a:solidFill>
                <a:latin typeface="Arial" panose="020B0604020202020204" pitchFamily="34" charset="0"/>
              </a:rPr>
              <a:t>Search engine issues</a:t>
            </a:r>
          </a:p>
          <a:p>
            <a:pPr marL="741553" lvl="1" indent="-284353">
              <a:spcAft>
                <a:spcPct val="0"/>
              </a:spcAft>
              <a:buSzPts val="2400"/>
            </a:pPr>
            <a:r>
              <a:rPr lang="en-US" altLang="en-US" kern="1200" noProof="0" dirty="0">
                <a:solidFill>
                  <a:srgbClr val="000000"/>
                </a:solidFill>
                <a:latin typeface="Arial" panose="020B0604020202020204" pitchFamily="34" charset="0"/>
              </a:rPr>
              <a:t>Ranking practices</a:t>
            </a:r>
          </a:p>
          <a:p>
            <a:pPr marL="741553" lvl="1" indent="-284353">
              <a:spcAft>
                <a:spcPct val="0"/>
              </a:spcAft>
              <a:buSzPts val="2400"/>
            </a:pPr>
            <a:r>
              <a:rPr lang="en-US" altLang="en-US" kern="1200" noProof="0" dirty="0">
                <a:solidFill>
                  <a:srgbClr val="000000"/>
                </a:solidFill>
                <a:latin typeface="Arial" panose="020B0604020202020204" pitchFamily="34" charset="0"/>
              </a:rPr>
              <a:t>Click fraud</a:t>
            </a:r>
          </a:p>
          <a:p>
            <a:pPr marL="741553" lvl="1" indent="-284353">
              <a:spcAft>
                <a:spcPct val="0"/>
              </a:spcAft>
              <a:buSzPts val="2400"/>
            </a:pPr>
            <a:r>
              <a:rPr lang="en-US" altLang="en-US" kern="1200" noProof="0" dirty="0">
                <a:solidFill>
                  <a:srgbClr val="000000"/>
                </a:solidFill>
                <a:latin typeface="Arial" panose="020B0604020202020204" pitchFamily="34" charset="0"/>
              </a:rPr>
              <a:t>Content farms and link farms</a:t>
            </a:r>
          </a:p>
          <a:p>
            <a:pPr marL="741553" lvl="1" indent="-284353">
              <a:spcAft>
                <a:spcPct val="0"/>
              </a:spcAft>
              <a:buSzPts val="2400"/>
            </a:pPr>
            <a:endParaRPr lang="en-US" alt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00141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Display Ad Marketing </a:t>
            </a:r>
            <a:r>
              <a:rPr lang="en-US" sz="2000" b="0" kern="1200" noProof="0" dirty="0">
                <a:cs typeface="Times New Roman" panose="02020603050405020304" pitchFamily="18" charset="0"/>
              </a:rPr>
              <a:t>(1 of 3)</a:t>
            </a:r>
            <a:endParaRPr lang="en-US" noProof="0" dirty="0"/>
          </a:p>
        </p:txBody>
      </p:sp>
      <p:sp>
        <p:nvSpPr>
          <p:cNvPr id="3" name="Content Placeholder 2"/>
          <p:cNvSpPr>
            <a:spLocks noGrp="1"/>
          </p:cNvSpPr>
          <p:nvPr>
            <p:ph sz="quarter" idx="13"/>
          </p:nvPr>
        </p:nvSpPr>
        <p:spPr>
          <a:xfrm>
            <a:off x="457200" y="1554920"/>
            <a:ext cx="8232775" cy="4800909"/>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Banner ads</a:t>
            </a:r>
          </a:p>
          <a:p>
            <a:pPr marL="255651" lvl="0" indent="-255651">
              <a:spcAft>
                <a:spcPct val="0"/>
              </a:spcAft>
              <a:buSzPts val="2400"/>
              <a:tabLst/>
            </a:pPr>
            <a:r>
              <a:rPr lang="en-US" kern="1200" noProof="0" dirty="0">
                <a:solidFill>
                  <a:srgbClr val="000000"/>
                </a:solidFill>
                <a:latin typeface="Arial" panose="020B0604020202020204" pitchFamily="34" charset="0"/>
              </a:rPr>
              <a:t>Rich media ads</a:t>
            </a:r>
          </a:p>
          <a:p>
            <a:pPr marL="741553" lvl="1" indent="-284353">
              <a:spcAft>
                <a:spcPct val="0"/>
              </a:spcAft>
              <a:buSzPts val="2400"/>
            </a:pPr>
            <a:r>
              <a:rPr lang="en-US" kern="1200" noProof="0" dirty="0">
                <a:solidFill>
                  <a:srgbClr val="000000"/>
                </a:solidFill>
                <a:latin typeface="Arial" panose="020B0604020202020204" pitchFamily="34" charset="0"/>
              </a:rPr>
              <a:t>Interstitial ads</a:t>
            </a:r>
          </a:p>
          <a:p>
            <a:pPr marL="255651" lvl="0" indent="-255651">
              <a:spcAft>
                <a:spcPct val="0"/>
              </a:spcAft>
              <a:buSzPts val="2400"/>
              <a:tabLst/>
            </a:pPr>
            <a:r>
              <a:rPr lang="en-US" kern="1200" noProof="0" dirty="0">
                <a:solidFill>
                  <a:srgbClr val="000000"/>
                </a:solidFill>
                <a:latin typeface="Arial" panose="020B0604020202020204" pitchFamily="34" charset="0"/>
              </a:rPr>
              <a:t>Video ads</a:t>
            </a:r>
          </a:p>
          <a:p>
            <a:pPr marL="741553" lvl="1" indent="-284353">
              <a:spcAft>
                <a:spcPct val="0"/>
              </a:spcAft>
              <a:buSzPts val="2400"/>
            </a:pPr>
            <a:r>
              <a:rPr lang="en-US" kern="1200" noProof="0" dirty="0">
                <a:solidFill>
                  <a:srgbClr val="000000"/>
                </a:solidFill>
                <a:latin typeface="Arial" panose="020B0604020202020204" pitchFamily="34" charset="0"/>
              </a:rPr>
              <a:t>Far more effective than other display formats</a:t>
            </a:r>
          </a:p>
          <a:p>
            <a:pPr marL="255651" lvl="0" indent="-255651">
              <a:spcAft>
                <a:spcPct val="0"/>
              </a:spcAft>
              <a:buSzPts val="2400"/>
              <a:tabLst/>
            </a:pPr>
            <a:r>
              <a:rPr lang="en-US" kern="1200" noProof="0" dirty="0">
                <a:solidFill>
                  <a:srgbClr val="000000"/>
                </a:solidFill>
                <a:latin typeface="Arial" panose="020B0604020202020204" pitchFamily="34" charset="0"/>
              </a:rPr>
              <a:t>Sponsorships</a:t>
            </a:r>
          </a:p>
          <a:p>
            <a:pPr marL="255651" lvl="0" indent="-255651">
              <a:spcAft>
                <a:spcPct val="0"/>
              </a:spcAft>
              <a:buSzPts val="2400"/>
              <a:tabLst/>
            </a:pPr>
            <a:r>
              <a:rPr lang="en-US" kern="1200" noProof="0" dirty="0">
                <a:solidFill>
                  <a:srgbClr val="000000"/>
                </a:solidFill>
                <a:latin typeface="Arial" panose="020B0604020202020204" pitchFamily="34" charset="0"/>
              </a:rPr>
              <a:t>Native advertising</a:t>
            </a:r>
          </a:p>
          <a:p>
            <a:pPr marL="255651" lvl="0" indent="-255651">
              <a:spcAft>
                <a:spcPct val="0"/>
              </a:spcAft>
              <a:buSzPts val="2400"/>
              <a:tabLst/>
            </a:pPr>
            <a:r>
              <a:rPr lang="en-US" kern="1200" dirty="0">
                <a:solidFill>
                  <a:srgbClr val="000000"/>
                </a:solidFill>
                <a:latin typeface="Arial" panose="020B0604020202020204" pitchFamily="34" charset="0"/>
              </a:rPr>
              <a:t>Content marketing</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68249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Display Ad Marketing </a:t>
            </a:r>
            <a:r>
              <a:rPr lang="en-US" sz="2000" b="0" kern="1200" noProof="0" dirty="0">
                <a:cs typeface="Times New Roman" panose="02020603050405020304" pitchFamily="18" charset="0"/>
              </a:rPr>
              <a:t>(2 of 3)</a:t>
            </a:r>
            <a:endParaRPr lang="en-US" noProof="0" dirty="0"/>
          </a:p>
        </p:txBody>
      </p:sp>
      <p:sp>
        <p:nvSpPr>
          <p:cNvPr id="3" name="Content Placeholder 2"/>
          <p:cNvSpPr>
            <a:spLocks noGrp="1"/>
          </p:cNvSpPr>
          <p:nvPr>
            <p:ph sz="quarter" idx="13"/>
          </p:nvPr>
        </p:nvSpPr>
        <p:spPr>
          <a:xfrm>
            <a:off x="457200" y="1554920"/>
            <a:ext cx="8232775" cy="4276253"/>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Advertising networks</a:t>
            </a:r>
          </a:p>
          <a:p>
            <a:pPr marL="742569" lvl="1" indent="-255651">
              <a:spcAft>
                <a:spcPct val="0"/>
              </a:spcAft>
              <a:buSzPts val="2400"/>
            </a:pPr>
            <a:r>
              <a:rPr lang="en-US" kern="1200" noProof="0" dirty="0">
                <a:solidFill>
                  <a:srgbClr val="000000"/>
                </a:solidFill>
                <a:latin typeface="Arial" panose="020B0604020202020204" pitchFamily="34" charset="0"/>
              </a:rPr>
              <a:t>Specialized marketing firms </a:t>
            </a:r>
            <a:r>
              <a:rPr lang="en-US" kern="1200" dirty="0">
                <a:solidFill>
                  <a:srgbClr val="000000"/>
                </a:solidFill>
                <a:latin typeface="Arial" panose="020B0604020202020204" pitchFamily="34" charset="0"/>
              </a:rPr>
              <a:t>involved in process of buying and selling online ads</a:t>
            </a:r>
            <a:endParaRPr lang="en-US" kern="1200" noProof="0" dirty="0">
              <a:solidFill>
                <a:srgbClr val="000000"/>
              </a:solidFill>
              <a:latin typeface="Arial" panose="020B0604020202020204" pitchFamily="34" charset="0"/>
            </a:endParaRPr>
          </a:p>
          <a:p>
            <a:pPr marL="255651" lvl="0" indent="-255651">
              <a:spcAft>
                <a:spcPct val="0"/>
              </a:spcAft>
              <a:buSzPts val="2400"/>
              <a:tabLst/>
            </a:pPr>
            <a:r>
              <a:rPr lang="en-US" kern="1200" noProof="0" dirty="0">
                <a:solidFill>
                  <a:srgbClr val="000000"/>
                </a:solidFill>
                <a:latin typeface="Arial" panose="020B0604020202020204" pitchFamily="34" charset="0"/>
              </a:rPr>
              <a:t>Ad exchanges</a:t>
            </a:r>
          </a:p>
          <a:p>
            <a:pPr marL="742569" lvl="1" indent="-255651">
              <a:spcAft>
                <a:spcPct val="0"/>
              </a:spcAft>
              <a:buSzPts val="2400"/>
            </a:pPr>
            <a:r>
              <a:rPr lang="en-US" kern="1200" dirty="0">
                <a:solidFill>
                  <a:srgbClr val="000000"/>
                </a:solidFill>
                <a:latin typeface="Arial" panose="020B0604020202020204" pitchFamily="34" charset="0"/>
              </a:rPr>
              <a:t>Digital marketplace that uses automated auction method known as p</a:t>
            </a:r>
            <a:r>
              <a:rPr lang="en-US" kern="1200" noProof="0" dirty="0">
                <a:solidFill>
                  <a:srgbClr val="000000"/>
                </a:solidFill>
                <a:latin typeface="Arial" panose="020B0604020202020204" pitchFamily="34" charset="0"/>
              </a:rPr>
              <a:t>rogrammatic advertising</a:t>
            </a:r>
          </a:p>
          <a:p>
            <a:pPr marL="255651" lvl="0" indent="-255651">
              <a:spcAft>
                <a:spcPct val="0"/>
              </a:spcAft>
              <a:buSzPts val="2400"/>
              <a:tabLst/>
            </a:pPr>
            <a:r>
              <a:rPr lang="en-US" kern="1200" dirty="0">
                <a:solidFill>
                  <a:srgbClr val="000000"/>
                </a:solidFill>
                <a:latin typeface="Arial" panose="020B0604020202020204" pitchFamily="34" charset="0"/>
              </a:rPr>
              <a:t>R</a:t>
            </a:r>
            <a:r>
              <a:rPr lang="en-US" kern="1200" noProof="0" dirty="0">
                <a:solidFill>
                  <a:srgbClr val="000000"/>
                </a:solidFill>
                <a:latin typeface="Arial" panose="020B0604020202020204" pitchFamily="34" charset="0"/>
              </a:rPr>
              <a:t>eal-time bidding (R</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T</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B)</a:t>
            </a:r>
          </a:p>
          <a:p>
            <a:pPr marL="742569" lvl="1" indent="-255651">
              <a:spcAft>
                <a:spcPct val="0"/>
              </a:spcAft>
              <a:buSzPts val="2400"/>
            </a:pPr>
            <a:r>
              <a:rPr lang="en-US" kern="1200" dirty="0">
                <a:solidFill>
                  <a:srgbClr val="000000"/>
                </a:solidFill>
                <a:latin typeface="Arial" panose="020B0604020202020204" pitchFamily="34" charset="0"/>
              </a:rPr>
              <a:t>Process used to match advertising demand with publisher supply</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307813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6.6 How an Advertising Network Works</a:t>
            </a:r>
            <a:endParaRPr lang="en-US" sz="3200" noProof="0" dirty="0"/>
          </a:p>
        </p:txBody>
      </p:sp>
      <p:pic>
        <p:nvPicPr>
          <p:cNvPr id="4" name="Picture 3" descr="An illustration depicts how an advertising network works. For a full description, see Notes. Press F6.">
            <a:extLst>
              <a:ext uri="{FF2B5EF4-FFF2-40B4-BE49-F238E27FC236}">
                <a16:creationId xmlns:a16="http://schemas.microsoft.com/office/drawing/2014/main" id="{1D8CA194-6E69-B010-767D-CA4BA90DDC01}"/>
              </a:ext>
            </a:extLst>
          </p:cNvPr>
          <p:cNvPicPr>
            <a:picLocks noChangeAspect="1"/>
          </p:cNvPicPr>
          <p:nvPr/>
        </p:nvPicPr>
        <p:blipFill>
          <a:blip r:embed="rId3"/>
          <a:stretch>
            <a:fillRect/>
          </a:stretch>
        </p:blipFill>
        <p:spPr>
          <a:xfrm>
            <a:off x="1607842" y="1312650"/>
            <a:ext cx="5928315" cy="4911484"/>
          </a:xfrm>
          <a:prstGeom prst="rect">
            <a:avLst/>
          </a:prstGeom>
        </p:spPr>
      </p:pic>
    </p:spTree>
    <p:extLst>
      <p:ext uri="{BB962C8B-B14F-4D97-AF65-F5344CB8AC3E}">
        <p14:creationId xmlns:p14="http://schemas.microsoft.com/office/powerpoint/2010/main" val="240699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Display Ad Marketing </a:t>
            </a:r>
            <a:r>
              <a:rPr lang="en-US" sz="2000" b="0" kern="1200" noProof="0" dirty="0">
                <a:cs typeface="Times New Roman" panose="02020603050405020304" pitchFamily="18" charset="0"/>
              </a:rPr>
              <a:t>(3 of 3)</a:t>
            </a:r>
            <a:endParaRPr lang="en-US" noProof="0" dirty="0"/>
          </a:p>
        </p:txBody>
      </p:sp>
      <p:sp>
        <p:nvSpPr>
          <p:cNvPr id="3" name="Content Placeholder 2"/>
          <p:cNvSpPr>
            <a:spLocks noGrp="1"/>
          </p:cNvSpPr>
          <p:nvPr>
            <p:ph sz="quarter" idx="13"/>
          </p:nvPr>
        </p:nvSpPr>
        <p:spPr>
          <a:xfrm>
            <a:off x="457200" y="1554921"/>
            <a:ext cx="8232775" cy="4029954"/>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Display advertising issues</a:t>
            </a:r>
          </a:p>
          <a:p>
            <a:pPr marL="741553" lvl="1" indent="-284353">
              <a:spcAft>
                <a:spcPct val="0"/>
              </a:spcAft>
              <a:buSzPts val="2400"/>
            </a:pPr>
            <a:r>
              <a:rPr lang="en-US" kern="1200" noProof="0" dirty="0">
                <a:solidFill>
                  <a:srgbClr val="000000"/>
                </a:solidFill>
                <a:latin typeface="Arial" panose="020B0604020202020204" pitchFamily="34" charset="0"/>
              </a:rPr>
              <a:t>Ad fraud</a:t>
            </a:r>
          </a:p>
          <a:p>
            <a:pPr marL="1141603" lvl="2" indent="-284353">
              <a:spcAft>
                <a:spcPct val="0"/>
              </a:spcAft>
              <a:buSzPts val="2400"/>
            </a:pPr>
            <a:r>
              <a:rPr lang="en-US" kern="1200" dirty="0">
                <a:solidFill>
                  <a:srgbClr val="000000"/>
                </a:solidFill>
                <a:latin typeface="Arial" panose="020B0604020202020204" pitchFamily="34" charset="0"/>
              </a:rPr>
              <a:t>Sources: Botnets, browser extensions, ad targeting firms; hired individuals</a:t>
            </a:r>
            <a:endParaRPr lang="en-US" kern="1200" noProof="0" dirty="0">
              <a:solidFill>
                <a:srgbClr val="000000"/>
              </a:solidFill>
              <a:latin typeface="Arial" panose="020B0604020202020204" pitchFamily="34" charset="0"/>
            </a:endParaRPr>
          </a:p>
          <a:p>
            <a:pPr marL="741553" lvl="1" indent="-284353">
              <a:spcAft>
                <a:spcPct val="0"/>
              </a:spcAft>
              <a:buSzPts val="2400"/>
            </a:pPr>
            <a:r>
              <a:rPr lang="en-US" kern="1200" noProof="0" dirty="0">
                <a:solidFill>
                  <a:srgbClr val="000000"/>
                </a:solidFill>
                <a:latin typeface="Arial" panose="020B0604020202020204" pitchFamily="34" charset="0"/>
              </a:rPr>
              <a:t>Viewability</a:t>
            </a:r>
          </a:p>
          <a:p>
            <a:pPr marL="1141603" lvl="2" indent="-284353">
              <a:spcAft>
                <a:spcPct val="0"/>
              </a:spcAft>
              <a:buSzPts val="2400"/>
            </a:pPr>
            <a:r>
              <a:rPr lang="en-US" kern="1200" dirty="0">
                <a:solidFill>
                  <a:srgbClr val="000000"/>
                </a:solidFill>
                <a:latin typeface="Arial" panose="020B0604020202020204" pitchFamily="34" charset="0"/>
              </a:rPr>
              <a:t>Significant portion of online ads are not actually viewed or viewable</a:t>
            </a:r>
            <a:endParaRPr lang="en-US" kern="1200" noProof="0" dirty="0">
              <a:solidFill>
                <a:srgbClr val="000000"/>
              </a:solidFill>
              <a:latin typeface="Arial" panose="020B0604020202020204" pitchFamily="34" charset="0"/>
            </a:endParaRPr>
          </a:p>
          <a:p>
            <a:pPr marL="741553" lvl="1" indent="-284353">
              <a:spcAft>
                <a:spcPct val="0"/>
              </a:spcAft>
              <a:buSzPts val="2400"/>
            </a:pPr>
            <a:r>
              <a:rPr lang="en-US" kern="1200" noProof="0" dirty="0">
                <a:solidFill>
                  <a:srgbClr val="000000"/>
                </a:solidFill>
                <a:latin typeface="Arial" panose="020B0604020202020204" pitchFamily="34" charset="0"/>
              </a:rPr>
              <a:t>Ad blocking software</a:t>
            </a:r>
          </a:p>
          <a:p>
            <a:pPr marL="1141603" lvl="2" indent="-284353">
              <a:spcAft>
                <a:spcPct val="0"/>
              </a:spcAft>
              <a:buSzPts val="2400"/>
            </a:pPr>
            <a:r>
              <a:rPr lang="en-US" kern="1200" noProof="0" dirty="0">
                <a:solidFill>
                  <a:srgbClr val="000000"/>
                </a:solidFill>
                <a:latin typeface="Arial" panose="020B0604020202020204" pitchFamily="34" charset="0"/>
              </a:rPr>
              <a:t>Use is growing</a:t>
            </a:r>
          </a:p>
          <a:p>
            <a:pPr marL="1141603" lvl="2" indent="-284353">
              <a:spcAft>
                <a:spcPct val="0"/>
              </a:spcAft>
              <a:buSzPts val="2400"/>
            </a:pP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3692015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95"/>
            <a:ext cx="8229600" cy="1097279"/>
          </a:xfrm>
        </p:spPr>
        <p:txBody>
          <a:bodyPr/>
          <a:lstStyle/>
          <a:p>
            <a:r>
              <a:rPr lang="en-US" kern="1200" noProof="0" dirty="0">
                <a:cs typeface="Times New Roman" panose="02020603050405020304" pitchFamily="18" charset="0"/>
              </a:rPr>
              <a:t>E-mail Marketing</a:t>
            </a:r>
            <a:endParaRPr lang="en-US" noProof="0" dirty="0"/>
          </a:p>
        </p:txBody>
      </p:sp>
      <p:sp>
        <p:nvSpPr>
          <p:cNvPr id="3" name="Content Placeholder 2"/>
          <p:cNvSpPr>
            <a:spLocks noGrp="1"/>
          </p:cNvSpPr>
          <p:nvPr>
            <p:ph sz="quarter" idx="13"/>
          </p:nvPr>
        </p:nvSpPr>
        <p:spPr>
          <a:xfrm>
            <a:off x="457200" y="1210364"/>
            <a:ext cx="8232775" cy="5084419"/>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Direct e-mail marketing</a:t>
            </a:r>
          </a:p>
          <a:p>
            <a:pPr marL="741553" lvl="1" indent="-284353">
              <a:spcAft>
                <a:spcPct val="0"/>
              </a:spcAft>
              <a:buSzPts val="2400"/>
            </a:pPr>
            <a:r>
              <a:rPr lang="en-US" kern="1200" noProof="0" dirty="0">
                <a:solidFill>
                  <a:srgbClr val="000000"/>
                </a:solidFill>
                <a:latin typeface="Arial" panose="020B0604020202020204" pitchFamily="34" charset="0"/>
              </a:rPr>
              <a:t>Messages sent directly to interested users</a:t>
            </a:r>
          </a:p>
          <a:p>
            <a:pPr marL="741553" lvl="1" indent="-284353">
              <a:spcAft>
                <a:spcPct val="0"/>
              </a:spcAft>
              <a:buSzPts val="2400"/>
            </a:pPr>
            <a:r>
              <a:rPr lang="en-US" kern="1200" noProof="0" dirty="0">
                <a:solidFill>
                  <a:srgbClr val="000000"/>
                </a:solidFill>
                <a:latin typeface="Arial" panose="020B0604020202020204" pitchFamily="34" charset="0"/>
              </a:rPr>
              <a:t>Benefits include</a:t>
            </a:r>
          </a:p>
          <a:p>
            <a:pPr marL="1144778" lvl="2" indent="-230378">
              <a:spcAft>
                <a:spcPct val="0"/>
              </a:spcAft>
              <a:buSzPts val="2400"/>
            </a:pPr>
            <a:r>
              <a:rPr lang="en-US" kern="1200" noProof="0" dirty="0">
                <a:solidFill>
                  <a:srgbClr val="000000"/>
                </a:solidFill>
                <a:latin typeface="Arial" panose="020B0604020202020204" pitchFamily="34" charset="0"/>
              </a:rPr>
              <a:t>Inexpensive</a:t>
            </a:r>
          </a:p>
          <a:p>
            <a:pPr marL="1144778" lvl="2" indent="-230378">
              <a:spcAft>
                <a:spcPct val="0"/>
              </a:spcAft>
              <a:buSzPts val="2400"/>
            </a:pPr>
            <a:r>
              <a:rPr lang="en-US" kern="1200" noProof="0" dirty="0">
                <a:solidFill>
                  <a:srgbClr val="000000"/>
                </a:solidFill>
                <a:latin typeface="Arial" panose="020B0604020202020204" pitchFamily="34" charset="0"/>
              </a:rPr>
              <a:t>Average around 3% to 4% click-throughs</a:t>
            </a:r>
          </a:p>
          <a:p>
            <a:pPr marL="1144778" lvl="2" indent="-230378">
              <a:spcAft>
                <a:spcPct val="0"/>
              </a:spcAft>
              <a:buSzPts val="2400"/>
            </a:pPr>
            <a:r>
              <a:rPr lang="en-US" kern="1200" noProof="0" dirty="0">
                <a:solidFill>
                  <a:srgbClr val="000000"/>
                </a:solidFill>
                <a:latin typeface="Arial" panose="020B0604020202020204" pitchFamily="34" charset="0"/>
              </a:rPr>
              <a:t>Ability to measure and track responses</a:t>
            </a:r>
          </a:p>
          <a:p>
            <a:pPr marL="1144778" lvl="2" indent="-230378">
              <a:spcAft>
                <a:spcPct val="0"/>
              </a:spcAft>
              <a:buSzPts val="2400"/>
            </a:pPr>
            <a:r>
              <a:rPr lang="en-US" kern="1200" noProof="0" dirty="0">
                <a:solidFill>
                  <a:srgbClr val="000000"/>
                </a:solidFill>
                <a:latin typeface="Arial" panose="020B0604020202020204" pitchFamily="34" charset="0"/>
              </a:rPr>
              <a:t>Personalization and targeting</a:t>
            </a:r>
          </a:p>
          <a:p>
            <a:pPr marL="255651" lvl="0" indent="-255651">
              <a:spcAft>
                <a:spcPct val="0"/>
              </a:spcAft>
              <a:buSzPts val="2400"/>
              <a:tabLst/>
            </a:pPr>
            <a:r>
              <a:rPr lang="en-US" kern="1200" noProof="0" dirty="0">
                <a:solidFill>
                  <a:srgbClr val="000000"/>
                </a:solidFill>
                <a:latin typeface="Arial" panose="020B0604020202020204" pitchFamily="34" charset="0"/>
              </a:rPr>
              <a:t>Three main challenges</a:t>
            </a:r>
          </a:p>
          <a:p>
            <a:pPr marL="741553" lvl="1" indent="-284353">
              <a:spcAft>
                <a:spcPct val="0"/>
              </a:spcAft>
              <a:buSzPts val="2400"/>
            </a:pPr>
            <a:r>
              <a:rPr lang="en-US" kern="1200" noProof="0" dirty="0">
                <a:solidFill>
                  <a:srgbClr val="000000"/>
                </a:solidFill>
                <a:latin typeface="Arial" panose="020B0604020202020204" pitchFamily="34" charset="0"/>
              </a:rPr>
              <a:t>Spam</a:t>
            </a:r>
          </a:p>
          <a:p>
            <a:pPr marL="741553" lvl="1" indent="-284353">
              <a:spcAft>
                <a:spcPct val="0"/>
              </a:spcAft>
              <a:buSzPts val="2400"/>
            </a:pPr>
            <a:r>
              <a:rPr lang="en-US" kern="1200" noProof="0" dirty="0">
                <a:solidFill>
                  <a:srgbClr val="000000"/>
                </a:solidFill>
                <a:latin typeface="Arial" panose="020B0604020202020204" pitchFamily="34" charset="0"/>
              </a:rPr>
              <a:t>Anti-spam software</a:t>
            </a:r>
          </a:p>
          <a:p>
            <a:pPr marL="741553" lvl="1" indent="-284353">
              <a:spcAft>
                <a:spcPct val="0"/>
              </a:spcAft>
              <a:buSzPts val="2400"/>
            </a:pPr>
            <a:r>
              <a:rPr lang="en-US" kern="1200" noProof="0" dirty="0">
                <a:solidFill>
                  <a:srgbClr val="000000"/>
                </a:solidFill>
                <a:latin typeface="Arial" panose="020B0604020202020204" pitchFamily="34" charset="0"/>
              </a:rPr>
              <a:t>Poorly targeted purchased e-mail lists</a:t>
            </a:r>
          </a:p>
        </p:txBody>
      </p:sp>
    </p:spTree>
    <p:extLst>
      <p:ext uri="{BB962C8B-B14F-4D97-AF65-F5344CB8AC3E}">
        <p14:creationId xmlns:p14="http://schemas.microsoft.com/office/powerpoint/2010/main" val="272311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Spam</a:t>
            </a:r>
            <a:endParaRPr lang="en-US" noProof="0" dirty="0"/>
          </a:p>
        </p:txBody>
      </p:sp>
      <p:sp>
        <p:nvSpPr>
          <p:cNvPr id="3" name="Content Placeholder 2"/>
          <p:cNvSpPr>
            <a:spLocks noGrp="1"/>
          </p:cNvSpPr>
          <p:nvPr>
            <p:ph sz="quarter" idx="13"/>
          </p:nvPr>
        </p:nvSpPr>
        <p:spPr>
          <a:xfrm>
            <a:off x="457201" y="1554920"/>
            <a:ext cx="7589520" cy="4142495"/>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Unsolicited commercial e-mail</a:t>
            </a:r>
          </a:p>
          <a:p>
            <a:pPr marL="255651" lvl="0" indent="-255651">
              <a:spcAft>
                <a:spcPct val="0"/>
              </a:spcAft>
              <a:buSzPts val="2400"/>
              <a:tabLst/>
            </a:pPr>
            <a:r>
              <a:rPr lang="en-US" altLang="en-US" kern="1200" noProof="0" dirty="0">
                <a:solidFill>
                  <a:srgbClr val="000000"/>
                </a:solidFill>
                <a:latin typeface="Arial" panose="020B0604020202020204" pitchFamily="34" charset="0"/>
              </a:rPr>
              <a:t>Around 45% of all e-mail in 2022</a:t>
            </a:r>
          </a:p>
          <a:p>
            <a:pPr marL="255651" lvl="0" indent="-255651">
              <a:spcAft>
                <a:spcPct val="0"/>
              </a:spcAft>
              <a:buSzPts val="2400"/>
              <a:tabLst/>
            </a:pPr>
            <a:r>
              <a:rPr lang="en-US" altLang="en-US" kern="1200" noProof="0" dirty="0">
                <a:solidFill>
                  <a:srgbClr val="000000"/>
                </a:solidFill>
                <a:latin typeface="Arial" panose="020B0604020202020204" pitchFamily="34" charset="0"/>
              </a:rPr>
              <a:t>Most originates from bot networks</a:t>
            </a:r>
          </a:p>
          <a:p>
            <a:pPr marL="255651" lvl="0" indent="-255651">
              <a:spcAft>
                <a:spcPct val="0"/>
              </a:spcAft>
              <a:buSzPts val="2400"/>
              <a:tabLst/>
            </a:pPr>
            <a:r>
              <a:rPr lang="en-US" altLang="en-US" kern="1200" noProof="0" dirty="0">
                <a:solidFill>
                  <a:srgbClr val="000000"/>
                </a:solidFill>
                <a:latin typeface="Arial" panose="020B0604020202020204" pitchFamily="34" charset="0"/>
              </a:rPr>
              <a:t>Legislative efforts to control spam (CAN-SPAM Act) have largely failed</a:t>
            </a:r>
          </a:p>
        </p:txBody>
      </p:sp>
    </p:spTree>
    <p:extLst>
      <p:ext uri="{BB962C8B-B14F-4D97-AF65-F5344CB8AC3E}">
        <p14:creationId xmlns:p14="http://schemas.microsoft.com/office/powerpoint/2010/main" val="4837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Other Types of Traditional Online Marketing</a:t>
            </a:r>
            <a:endParaRPr lang="en-US" sz="3200" noProof="0" dirty="0"/>
          </a:p>
        </p:txBody>
      </p:sp>
      <p:sp>
        <p:nvSpPr>
          <p:cNvPr id="3" name="Content Placeholder 2"/>
          <p:cNvSpPr>
            <a:spLocks noGrp="1"/>
          </p:cNvSpPr>
          <p:nvPr>
            <p:ph sz="quarter" idx="13"/>
          </p:nvPr>
        </p:nvSpPr>
        <p:spPr>
          <a:xfrm>
            <a:off x="457200" y="1554921"/>
            <a:ext cx="8232775" cy="4184698"/>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Affiliate marketing</a:t>
            </a:r>
          </a:p>
          <a:p>
            <a:pPr marL="741553" lvl="1" indent="-284353">
              <a:spcAft>
                <a:spcPct val="0"/>
              </a:spcAft>
              <a:buSzPts val="2400"/>
            </a:pPr>
            <a:r>
              <a:rPr lang="en-US" kern="1200" noProof="0" dirty="0">
                <a:solidFill>
                  <a:srgbClr val="000000"/>
                </a:solidFill>
                <a:latin typeface="Arial" panose="020B0604020202020204" pitchFamily="34" charset="0"/>
              </a:rPr>
              <a:t>Commission fee paid to other websites for sending customers to their website</a:t>
            </a:r>
          </a:p>
          <a:p>
            <a:pPr marL="255651" lvl="0" indent="-255651">
              <a:spcAft>
                <a:spcPct val="0"/>
              </a:spcAft>
              <a:buSzPts val="2400"/>
              <a:tabLst/>
            </a:pPr>
            <a:r>
              <a:rPr lang="en-US" kern="1200" noProof="0" dirty="0">
                <a:solidFill>
                  <a:srgbClr val="000000"/>
                </a:solidFill>
                <a:latin typeface="Arial" panose="020B0604020202020204" pitchFamily="34" charset="0"/>
              </a:rPr>
              <a:t>Lead generation marketing</a:t>
            </a:r>
          </a:p>
          <a:p>
            <a:pPr marL="741553" lvl="1" indent="-284353">
              <a:spcAft>
                <a:spcPct val="0"/>
              </a:spcAft>
              <a:buSzPts val="2400"/>
            </a:pPr>
            <a:r>
              <a:rPr lang="en-US" kern="1200" noProof="0" dirty="0">
                <a:solidFill>
                  <a:srgbClr val="000000"/>
                </a:solidFill>
                <a:latin typeface="Arial" panose="020B0604020202020204" pitchFamily="34" charset="0"/>
              </a:rPr>
              <a:t>Services and tools for collecting, managing, and converting leads</a:t>
            </a:r>
          </a:p>
        </p:txBody>
      </p:sp>
    </p:spTree>
    <p:extLst>
      <p:ext uri="{BB962C8B-B14F-4D97-AF65-F5344CB8AC3E}">
        <p14:creationId xmlns:p14="http://schemas.microsoft.com/office/powerpoint/2010/main" val="221175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1200" noProof="0" dirty="0">
                <a:cs typeface="Times New Roman" panose="02020603050405020304" pitchFamily="18" charset="0"/>
              </a:rPr>
              <a:t>Video Ads: Shoot, Click, Buy</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rPr>
              <a:t>Class Discussion</a:t>
            </a:r>
          </a:p>
          <a:p>
            <a:pPr marL="741553" lvl="1" indent="-284353">
              <a:spcAft>
                <a:spcPct val="0"/>
              </a:spcAft>
              <a:buSzPts val="2400"/>
              <a:defRPr/>
            </a:pPr>
            <a:r>
              <a:rPr lang="en-US" altLang="en-US" kern="1200" noProof="0" dirty="0">
                <a:solidFill>
                  <a:srgbClr val="000000"/>
                </a:solidFill>
              </a:rPr>
              <a:t>What advantages do video ads have over traditional banner ads?</a:t>
            </a:r>
          </a:p>
          <a:p>
            <a:pPr marL="741553" lvl="1" indent="-284353">
              <a:spcAft>
                <a:spcPct val="0"/>
              </a:spcAft>
              <a:buSzPts val="2400"/>
              <a:defRPr/>
            </a:pPr>
            <a:r>
              <a:rPr lang="en-US" altLang="en-US" kern="1200" noProof="0" dirty="0">
                <a:solidFill>
                  <a:srgbClr val="000000"/>
                </a:solidFill>
              </a:rPr>
              <a:t>Where do sites such as YouTube fit into a marketing strategy featuring video ads?</a:t>
            </a:r>
          </a:p>
          <a:p>
            <a:pPr marL="741553" lvl="1" indent="-284353">
              <a:spcAft>
                <a:spcPct val="0"/>
              </a:spcAft>
              <a:buSzPts val="2400"/>
              <a:defRPr/>
            </a:pPr>
            <a:r>
              <a:rPr lang="en-US" altLang="en-US" kern="1200" noProof="0" dirty="0">
                <a:solidFill>
                  <a:srgbClr val="000000"/>
                </a:solidFill>
              </a:rPr>
              <a:t>What are some of the challenges and risks of placing video ads online?</a:t>
            </a:r>
          </a:p>
        </p:txBody>
      </p:sp>
    </p:spTree>
    <p:extLst>
      <p:ext uri="{BB962C8B-B14F-4D97-AF65-F5344CB8AC3E}">
        <p14:creationId xmlns:p14="http://schemas.microsoft.com/office/powerpoint/2010/main" val="1106424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Social, Mobile, and Local Marketing and Advertising</a:t>
            </a:r>
            <a:endParaRPr lang="en-US" sz="3200" noProof="0" dirty="0"/>
          </a:p>
        </p:txBody>
      </p:sp>
      <p:sp>
        <p:nvSpPr>
          <p:cNvPr id="3" name="Content Placeholder 2"/>
          <p:cNvSpPr>
            <a:spLocks noGrp="1"/>
          </p:cNvSpPr>
          <p:nvPr>
            <p:ph sz="quarter" idx="13"/>
          </p:nvPr>
        </p:nvSpPr>
        <p:spPr>
          <a:xfrm>
            <a:off x="457201" y="1345060"/>
            <a:ext cx="7856806" cy="5085720"/>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Social marketing and advertising</a:t>
            </a:r>
          </a:p>
          <a:p>
            <a:pPr marL="741553" lvl="1" indent="-284353">
              <a:spcAft>
                <a:spcPct val="0"/>
              </a:spcAft>
              <a:buSzPts val="2400"/>
            </a:pPr>
            <a:r>
              <a:rPr lang="en-US" kern="1200" noProof="0" dirty="0">
                <a:solidFill>
                  <a:srgbClr val="000000"/>
                </a:solidFill>
                <a:latin typeface="Arial" panose="020B0604020202020204" pitchFamily="34" charset="0"/>
              </a:rPr>
              <a:t>Use of online social networks and communities; b</a:t>
            </a:r>
            <a:r>
              <a:rPr lang="en-US" kern="1200" dirty="0">
                <a:solidFill>
                  <a:srgbClr val="000000"/>
                </a:solidFill>
                <a:latin typeface="Arial" panose="020B0604020202020204" pitchFamily="34" charset="0"/>
              </a:rPr>
              <a:t>logs; i</a:t>
            </a:r>
            <a:r>
              <a:rPr lang="en-US" kern="1200" noProof="0" dirty="0">
                <a:solidFill>
                  <a:srgbClr val="000000"/>
                </a:solidFill>
                <a:latin typeface="Arial" panose="020B0604020202020204" pitchFamily="34" charset="0"/>
              </a:rPr>
              <a:t>nfluencer marketing</a:t>
            </a:r>
          </a:p>
          <a:p>
            <a:pPr marL="255651" lvl="0" indent="-255651">
              <a:spcAft>
                <a:spcPct val="0"/>
              </a:spcAft>
              <a:buSzPts val="2400"/>
              <a:tabLst/>
            </a:pPr>
            <a:r>
              <a:rPr lang="en-US" kern="1200" noProof="0" dirty="0">
                <a:solidFill>
                  <a:srgbClr val="000000"/>
                </a:solidFill>
                <a:latin typeface="Arial" panose="020B0604020202020204" pitchFamily="34" charset="0"/>
              </a:rPr>
              <a:t>Mobile marketing and advertising</a:t>
            </a:r>
          </a:p>
          <a:p>
            <a:pPr marL="742569" lvl="1" indent="-255651">
              <a:spcAft>
                <a:spcPct val="0"/>
              </a:spcAft>
              <a:buSzPts val="2400"/>
            </a:pPr>
            <a:r>
              <a:rPr lang="en-US" kern="1200" noProof="0" dirty="0">
                <a:solidFill>
                  <a:srgbClr val="000000"/>
                </a:solidFill>
                <a:latin typeface="Arial" panose="020B0604020202020204" pitchFamily="34" charset="0"/>
              </a:rPr>
              <a:t>Search, display ads, games, e-mail, text messaging, in-store messaging, Quick Response codes; couponing</a:t>
            </a:r>
          </a:p>
          <a:p>
            <a:pPr marL="255651" lvl="0" indent="-255651">
              <a:spcAft>
                <a:spcPct val="0"/>
              </a:spcAft>
              <a:buSzPts val="2400"/>
              <a:tabLst/>
            </a:pPr>
            <a:r>
              <a:rPr lang="en-US" kern="1200" noProof="0" dirty="0">
                <a:solidFill>
                  <a:srgbClr val="000000"/>
                </a:solidFill>
                <a:latin typeface="Arial" panose="020B0604020202020204" pitchFamily="34" charset="0"/>
              </a:rPr>
              <a:t>Local marketing</a:t>
            </a:r>
          </a:p>
          <a:p>
            <a:pPr marL="741553" lvl="1" indent="-284353">
              <a:spcAft>
                <a:spcPct val="0"/>
              </a:spcAft>
              <a:buSzPts val="2400"/>
            </a:pPr>
            <a:r>
              <a:rPr lang="en-US" kern="1200" noProof="0" dirty="0">
                <a:solidFill>
                  <a:srgbClr val="000000"/>
                </a:solidFill>
                <a:latin typeface="Arial" panose="020B0604020202020204" pitchFamily="34" charset="0"/>
              </a:rPr>
              <a:t>Local search; local advertising on social networks; daily deal </a:t>
            </a:r>
            <a:r>
              <a:rPr lang="en-US" kern="1200" dirty="0">
                <a:solidFill>
                  <a:srgbClr val="000000"/>
                </a:solidFill>
                <a:latin typeface="Arial" panose="020B0604020202020204" pitchFamily="34" charset="0"/>
              </a:rPr>
              <a:t>sites</a:t>
            </a:r>
            <a:endParaRPr lang="en-US" kern="1200" noProof="0" dirty="0">
              <a:solidFill>
                <a:srgbClr val="000000"/>
              </a:solidFill>
              <a:latin typeface="Arial" panose="020B0604020202020204" pitchFamily="34" charset="0"/>
            </a:endParaRPr>
          </a:p>
          <a:p>
            <a:pPr marL="255651" lvl="0" indent="-255651">
              <a:spcAft>
                <a:spcPct val="0"/>
              </a:spcAft>
              <a:buSzPts val="2400"/>
              <a:tabLst/>
            </a:pPr>
            <a:r>
              <a:rPr lang="en-US" kern="1200" noProof="0" dirty="0">
                <a:solidFill>
                  <a:srgbClr val="000000"/>
                </a:solidFill>
                <a:latin typeface="Arial" panose="020B0604020202020204" pitchFamily="34" charset="0"/>
              </a:rPr>
              <a:t>Examined in greater depth in Chapter 7</a:t>
            </a:r>
          </a:p>
        </p:txBody>
      </p:sp>
    </p:spTree>
    <p:extLst>
      <p:ext uri="{BB962C8B-B14F-4D97-AF65-F5344CB8AC3E}">
        <p14:creationId xmlns:p14="http://schemas.microsoft.com/office/powerpoint/2010/main" val="2717302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Multi-Channel Marketing</a:t>
            </a:r>
            <a:endParaRPr lang="en-US" noProof="0" dirty="0"/>
          </a:p>
        </p:txBody>
      </p:sp>
      <p:sp>
        <p:nvSpPr>
          <p:cNvPr id="3" name="Content Placeholder 2"/>
          <p:cNvSpPr>
            <a:spLocks noGrp="1"/>
          </p:cNvSpPr>
          <p:nvPr>
            <p:ph sz="quarter" idx="13"/>
          </p:nvPr>
        </p:nvSpPr>
        <p:spPr>
          <a:xfrm>
            <a:off x="457200" y="1554921"/>
            <a:ext cx="8104909" cy="3382840"/>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Integration of online and offline marketing</a:t>
            </a:r>
          </a:p>
          <a:p>
            <a:pPr marL="255651" lvl="0" indent="-255651">
              <a:spcAft>
                <a:spcPct val="0"/>
              </a:spcAft>
              <a:buSzPts val="2400"/>
              <a:tabLst/>
            </a:pPr>
            <a:r>
              <a:rPr lang="en-US" kern="1200" noProof="0" dirty="0">
                <a:solidFill>
                  <a:srgbClr val="000000"/>
                </a:solidFill>
                <a:latin typeface="Arial" panose="020B0604020202020204" pitchFamily="34" charset="0"/>
              </a:rPr>
              <a:t>Increasing percentage of American media consumers use several media at once</a:t>
            </a:r>
          </a:p>
          <a:p>
            <a:pPr marL="255651" lvl="0" indent="-255651">
              <a:spcAft>
                <a:spcPct val="0"/>
              </a:spcAft>
              <a:buSzPts val="2400"/>
              <a:tabLst/>
            </a:pPr>
            <a:r>
              <a:rPr lang="en-US" kern="1200" noProof="0" dirty="0">
                <a:solidFill>
                  <a:srgbClr val="000000"/>
                </a:solidFill>
                <a:latin typeface="Arial" panose="020B0604020202020204" pitchFamily="34" charset="0"/>
              </a:rPr>
              <a:t>Reinforce branding messages across media</a:t>
            </a:r>
          </a:p>
          <a:p>
            <a:pPr marL="255651" lvl="0" indent="-255651">
              <a:spcAft>
                <a:spcPct val="0"/>
              </a:spcAft>
              <a:buSzPts val="2400"/>
              <a:tabLst/>
            </a:pPr>
            <a:r>
              <a:rPr lang="en-US" kern="1200" noProof="0" dirty="0">
                <a:solidFill>
                  <a:srgbClr val="000000"/>
                </a:solidFill>
                <a:latin typeface="Arial" panose="020B0604020202020204" pitchFamily="34" charset="0"/>
              </a:rPr>
              <a:t>Most effective multi-channel campaigns use consistent imagery across media</a:t>
            </a:r>
          </a:p>
        </p:txBody>
      </p:sp>
    </p:spTree>
    <p:extLst>
      <p:ext uri="{BB962C8B-B14F-4D97-AF65-F5344CB8AC3E}">
        <p14:creationId xmlns:p14="http://schemas.microsoft.com/office/powerpoint/2010/main" val="316539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Insight on Business: Are the Very Rich Different From You and Me?</a:t>
            </a:r>
            <a:endParaRPr lang="en-US" sz="3200" noProof="0" dirty="0"/>
          </a:p>
        </p:txBody>
      </p:sp>
      <p:sp>
        <p:nvSpPr>
          <p:cNvPr id="3" name="Content Placeholder 2"/>
          <p:cNvSpPr>
            <a:spLocks noGrp="1"/>
          </p:cNvSpPr>
          <p:nvPr>
            <p:ph sz="quarter" idx="13"/>
          </p:nvPr>
        </p:nvSpPr>
        <p:spPr>
          <a:xfrm>
            <a:off x="457201" y="1554921"/>
            <a:ext cx="8081158" cy="4128428"/>
          </a:xfrm>
        </p:spPr>
        <p:txBody>
          <a:bodyPr/>
          <a:lstStyle/>
          <a:p>
            <a:pPr marL="255651" lvl="0" indent="-255651">
              <a:spcAft>
                <a:spcPct val="0"/>
              </a:spcAft>
              <a:buSzPts val="2400"/>
              <a:tabLst/>
              <a:defRPr/>
            </a:pPr>
            <a:r>
              <a:rPr lang="en-US" kern="1200" noProof="0" dirty="0">
                <a:solidFill>
                  <a:srgbClr val="000000"/>
                </a:solidFill>
                <a:latin typeface="Arial" panose="020B0604020202020204" pitchFamily="34" charset="0"/>
              </a:rPr>
              <a:t>Class Discussion</a:t>
            </a:r>
          </a:p>
          <a:p>
            <a:pPr marL="741553" lvl="1" indent="-284353">
              <a:spcAft>
                <a:spcPct val="0"/>
              </a:spcAft>
              <a:buSzPts val="2400"/>
              <a:defRPr/>
            </a:pPr>
            <a:r>
              <a:rPr lang="en-US" kern="1200" noProof="0" dirty="0">
                <a:solidFill>
                  <a:srgbClr val="000000"/>
                </a:solidFill>
                <a:latin typeface="Arial" panose="020B0604020202020204" pitchFamily="34" charset="0"/>
              </a:rPr>
              <a:t>What distinguishes luxury marketing from ordinary retail marketing?</a:t>
            </a:r>
          </a:p>
          <a:p>
            <a:pPr marL="741553" lvl="1" indent="-284353">
              <a:spcAft>
                <a:spcPct val="0"/>
              </a:spcAft>
              <a:buSzPts val="2400"/>
              <a:defRPr/>
            </a:pPr>
            <a:r>
              <a:rPr lang="en-US" kern="1200" noProof="0" dirty="0">
                <a:solidFill>
                  <a:srgbClr val="000000"/>
                </a:solidFill>
                <a:latin typeface="Arial" panose="020B0604020202020204" pitchFamily="34" charset="0"/>
              </a:rPr>
              <a:t>What challenges do luxury retailers have in translating their brands and the look and feel of luxury shops into websites?</a:t>
            </a:r>
          </a:p>
          <a:p>
            <a:pPr marL="741553" lvl="1" indent="-284353">
              <a:spcAft>
                <a:spcPct val="0"/>
              </a:spcAft>
              <a:buSzPts val="2400"/>
              <a:defRPr/>
            </a:pPr>
            <a:r>
              <a:rPr lang="en-US" kern="1200" noProof="0" dirty="0">
                <a:solidFill>
                  <a:srgbClr val="000000"/>
                </a:solidFill>
                <a:latin typeface="Arial" panose="020B0604020202020204" pitchFamily="34" charset="0"/>
              </a:rPr>
              <a:t>How has social media affected luxury marketing?</a:t>
            </a:r>
          </a:p>
          <a:p>
            <a:pPr marL="741553" lvl="1" indent="-284353">
              <a:spcAft>
                <a:spcPct val="0"/>
              </a:spcAft>
              <a:buSzPts val="2400"/>
              <a:defRPr/>
            </a:pPr>
            <a:r>
              <a:rPr lang="en-US" kern="1200" noProof="0" dirty="0">
                <a:solidFill>
                  <a:srgbClr val="000000"/>
                </a:solidFill>
                <a:latin typeface="Arial" panose="020B0604020202020204" pitchFamily="34" charset="0"/>
              </a:rPr>
              <a:t>Visit the Net-a-Porter website. What do you find there?</a:t>
            </a:r>
          </a:p>
        </p:txBody>
      </p:sp>
    </p:spTree>
    <p:extLst>
      <p:ext uri="{BB962C8B-B14F-4D97-AF65-F5344CB8AC3E}">
        <p14:creationId xmlns:p14="http://schemas.microsoft.com/office/powerpoint/2010/main" val="59224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Other Online Marketing Strategies</a:t>
            </a:r>
            <a:endParaRPr lang="en-US" noProof="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Customer retention strategies</a:t>
            </a:r>
          </a:p>
          <a:p>
            <a:pPr marL="741553" lvl="1" indent="-284353">
              <a:spcAft>
                <a:spcPct val="0"/>
              </a:spcAft>
              <a:buSzPts val="2400"/>
            </a:pPr>
            <a:r>
              <a:rPr lang="en-US" kern="1200" noProof="0" dirty="0">
                <a:solidFill>
                  <a:srgbClr val="000000"/>
                </a:solidFill>
                <a:latin typeface="Arial" panose="020B0604020202020204" pitchFamily="34" charset="0"/>
              </a:rPr>
              <a:t>One-to-one marketing (personalization)</a:t>
            </a:r>
          </a:p>
          <a:p>
            <a:pPr marL="741553" lvl="1" indent="-284353">
              <a:spcAft>
                <a:spcPct val="0"/>
              </a:spcAft>
              <a:buSzPts val="2400"/>
            </a:pPr>
            <a:r>
              <a:rPr lang="en-US" kern="1200" noProof="0" dirty="0">
                <a:solidFill>
                  <a:srgbClr val="000000"/>
                </a:solidFill>
                <a:latin typeface="Arial" panose="020B0604020202020204" pitchFamily="34" charset="0"/>
              </a:rPr>
              <a:t>Behavioral targeting (interest-based advertising)</a:t>
            </a:r>
          </a:p>
          <a:p>
            <a:pPr marL="741553" lvl="1" indent="-284353">
              <a:spcAft>
                <a:spcPct val="0"/>
              </a:spcAft>
              <a:buSzPts val="2400"/>
            </a:pPr>
            <a:r>
              <a:rPr lang="en-US" kern="1200" noProof="0" dirty="0">
                <a:solidFill>
                  <a:srgbClr val="000000"/>
                </a:solidFill>
                <a:latin typeface="Arial" panose="020B0604020202020204" pitchFamily="34" charset="0"/>
              </a:rPr>
              <a:t>Retargeting</a:t>
            </a:r>
          </a:p>
          <a:p>
            <a:pPr marL="255651" lvl="0" indent="-255651">
              <a:spcAft>
                <a:spcPct val="0"/>
              </a:spcAft>
              <a:buSzPts val="2400"/>
              <a:tabLst/>
            </a:pPr>
            <a:r>
              <a:rPr lang="en-US" kern="1200" noProof="0" dirty="0">
                <a:solidFill>
                  <a:srgbClr val="000000"/>
                </a:solidFill>
                <a:latin typeface="Arial" panose="020B0604020202020204" pitchFamily="34" charset="0"/>
              </a:rPr>
              <a:t>Customization and customer co-production</a:t>
            </a:r>
          </a:p>
          <a:p>
            <a:pPr marL="255651" lvl="0" indent="-255651">
              <a:spcAft>
                <a:spcPct val="0"/>
              </a:spcAft>
              <a:buSzPts val="2400"/>
              <a:tabLst/>
            </a:pPr>
            <a:r>
              <a:rPr lang="en-US" kern="1200" noProof="0" dirty="0">
                <a:solidFill>
                  <a:srgbClr val="000000"/>
                </a:solidFill>
                <a:latin typeface="Arial" panose="020B0604020202020204" pitchFamily="34" charset="0"/>
              </a:rPr>
              <a:t>Customer service</a:t>
            </a:r>
          </a:p>
          <a:p>
            <a:pPr marL="741553" lvl="1" indent="-284353">
              <a:spcAft>
                <a:spcPct val="0"/>
              </a:spcAft>
              <a:buSzPts val="2400"/>
            </a:pPr>
            <a:r>
              <a:rPr lang="en-US" kern="1200" noProof="0" dirty="0">
                <a:solidFill>
                  <a:srgbClr val="000000"/>
                </a:solidFill>
                <a:latin typeface="Arial" panose="020B0604020202020204" pitchFamily="34" charset="0"/>
              </a:rPr>
              <a:t>F</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A</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Q</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a:t>
            </a:r>
          </a:p>
          <a:p>
            <a:pPr marL="741553" lvl="1" indent="-284353">
              <a:spcAft>
                <a:spcPct val="0"/>
              </a:spcAft>
              <a:buSzPts val="2400"/>
            </a:pPr>
            <a:r>
              <a:rPr lang="en-US" kern="1200" noProof="0" dirty="0">
                <a:solidFill>
                  <a:srgbClr val="000000"/>
                </a:solidFill>
                <a:latin typeface="Arial" panose="020B0604020202020204" pitchFamily="34" charset="0"/>
              </a:rPr>
              <a:t>Real-time customer service chat systems</a:t>
            </a:r>
          </a:p>
          <a:p>
            <a:pPr marL="741553" lvl="1" indent="-284353">
              <a:spcAft>
                <a:spcPct val="0"/>
              </a:spcAft>
              <a:buSzPts val="2400"/>
            </a:pPr>
            <a:r>
              <a:rPr lang="en-US" kern="1200" noProof="0" dirty="0">
                <a:solidFill>
                  <a:srgbClr val="000000"/>
                </a:solidFill>
                <a:latin typeface="Arial" panose="020B0604020202020204" pitchFamily="34" charset="0"/>
              </a:rPr>
              <a:t>Automated response systems</a:t>
            </a:r>
          </a:p>
        </p:txBody>
      </p:sp>
    </p:spTree>
    <p:extLst>
      <p:ext uri="{BB962C8B-B14F-4D97-AF65-F5344CB8AC3E}">
        <p14:creationId xmlns:p14="http://schemas.microsoft.com/office/powerpoint/2010/main" val="2658192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Pricing Strategies </a:t>
            </a:r>
            <a:r>
              <a:rPr lang="en-US" sz="2000" b="0" kern="1200" noProof="0" dirty="0">
                <a:cs typeface="Times New Roman" panose="02020603050405020304" pitchFamily="18" charset="0"/>
              </a:rPr>
              <a:t>(1 of 2)</a:t>
            </a:r>
            <a:endParaRPr lang="en-US" noProof="0" dirty="0"/>
          </a:p>
        </p:txBody>
      </p:sp>
      <p:sp>
        <p:nvSpPr>
          <p:cNvPr id="3" name="Content Placeholder 2"/>
          <p:cNvSpPr>
            <a:spLocks noGrp="1"/>
          </p:cNvSpPr>
          <p:nvPr>
            <p:ph sz="quarter" idx="13"/>
          </p:nvPr>
        </p:nvSpPr>
        <p:spPr>
          <a:xfrm>
            <a:off x="457200" y="1554921"/>
            <a:ext cx="8232775" cy="3861142"/>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Pricing: integral part of marketing strategy</a:t>
            </a:r>
          </a:p>
          <a:p>
            <a:pPr marL="255651" lvl="0" indent="-255651">
              <a:spcAft>
                <a:spcPct val="0"/>
              </a:spcAft>
              <a:buSzPts val="2400"/>
              <a:tabLst/>
            </a:pPr>
            <a:r>
              <a:rPr lang="en-US" kern="1200" noProof="0" dirty="0">
                <a:solidFill>
                  <a:srgbClr val="000000"/>
                </a:solidFill>
                <a:latin typeface="Arial" panose="020B0604020202020204" pitchFamily="34" charset="0"/>
              </a:rPr>
              <a:t>Traditional pricing based on fixed costs, variable costs, demand curve</a:t>
            </a:r>
          </a:p>
          <a:p>
            <a:pPr marL="741553" lvl="1" indent="-284353">
              <a:spcAft>
                <a:spcPct val="0"/>
              </a:spcAft>
              <a:buSzPts val="2400"/>
            </a:pPr>
            <a:r>
              <a:rPr lang="en-US" kern="1200" noProof="0" dirty="0">
                <a:solidFill>
                  <a:srgbClr val="000000"/>
                </a:solidFill>
                <a:latin typeface="Arial" panose="020B0604020202020204" pitchFamily="34" charset="0"/>
              </a:rPr>
              <a:t>Marginal costs</a:t>
            </a:r>
          </a:p>
          <a:p>
            <a:pPr marL="741553" lvl="1" indent="-284353">
              <a:spcAft>
                <a:spcPct val="0"/>
              </a:spcAft>
              <a:buSzPts val="2400"/>
            </a:pPr>
            <a:r>
              <a:rPr lang="en-US" kern="1200" noProof="0" dirty="0">
                <a:solidFill>
                  <a:srgbClr val="000000"/>
                </a:solidFill>
                <a:latin typeface="Arial" panose="020B0604020202020204" pitchFamily="34" charset="0"/>
              </a:rPr>
              <a:t>Marginal revenue</a:t>
            </a:r>
          </a:p>
          <a:p>
            <a:pPr marL="255651" lvl="0" indent="-255651">
              <a:spcAft>
                <a:spcPct val="0"/>
              </a:spcAft>
              <a:buSzPts val="2400"/>
              <a:tabLst/>
            </a:pPr>
            <a:r>
              <a:rPr lang="en-US" kern="1200" noProof="0" dirty="0">
                <a:solidFill>
                  <a:srgbClr val="000000"/>
                </a:solidFill>
                <a:latin typeface="Arial" panose="020B0604020202020204" pitchFamily="34" charset="0"/>
              </a:rPr>
              <a:t>Piggyback strategy</a:t>
            </a:r>
          </a:p>
          <a:p>
            <a:pPr marL="255651" lvl="0" indent="-255651">
              <a:spcAft>
                <a:spcPct val="0"/>
              </a:spcAft>
              <a:buSzPts val="2400"/>
              <a:tabLst/>
            </a:pPr>
            <a:r>
              <a:rPr lang="en-US" kern="1200" noProof="0" dirty="0">
                <a:solidFill>
                  <a:srgbClr val="000000"/>
                </a:solidFill>
                <a:latin typeface="Arial" panose="020B0604020202020204" pitchFamily="34" charset="0"/>
              </a:rPr>
              <a:t>Price discrimination</a:t>
            </a:r>
          </a:p>
        </p:txBody>
      </p:sp>
    </p:spTree>
    <p:extLst>
      <p:ext uri="{BB962C8B-B14F-4D97-AF65-F5344CB8AC3E}">
        <p14:creationId xmlns:p14="http://schemas.microsoft.com/office/powerpoint/2010/main" val="226190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Pricing Strategies </a:t>
            </a:r>
            <a:r>
              <a:rPr lang="en-US" sz="2000" b="0" kern="1200" noProof="0" dirty="0">
                <a:cs typeface="Times New Roman" panose="02020603050405020304" pitchFamily="18" charset="0"/>
              </a:rPr>
              <a:t>(2 of 2)</a:t>
            </a:r>
            <a:endParaRPr lang="en-US" noProof="0" dirty="0"/>
          </a:p>
        </p:txBody>
      </p:sp>
      <p:sp>
        <p:nvSpPr>
          <p:cNvPr id="3" name="Content Placeholder 2"/>
          <p:cNvSpPr>
            <a:spLocks noGrp="1"/>
          </p:cNvSpPr>
          <p:nvPr>
            <p:ph sz="quarter" idx="13"/>
          </p:nvPr>
        </p:nvSpPr>
        <p:spPr>
          <a:xfrm>
            <a:off x="457200" y="1554921"/>
            <a:ext cx="8232775" cy="4226902"/>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Free and freemium</a:t>
            </a:r>
          </a:p>
          <a:p>
            <a:pPr marL="255651" lvl="0" indent="-255651">
              <a:spcAft>
                <a:spcPct val="0"/>
              </a:spcAft>
              <a:buSzPts val="2400"/>
              <a:tabLst/>
            </a:pPr>
            <a:r>
              <a:rPr lang="en-US" kern="1200" noProof="0" dirty="0">
                <a:solidFill>
                  <a:srgbClr val="000000"/>
                </a:solidFill>
                <a:latin typeface="Arial" panose="020B0604020202020204" pitchFamily="34" charset="0"/>
              </a:rPr>
              <a:t>Versioning</a:t>
            </a:r>
          </a:p>
          <a:p>
            <a:pPr marL="255651" lvl="0" indent="-255651">
              <a:spcAft>
                <a:spcPct val="0"/>
              </a:spcAft>
              <a:buSzPts val="2400"/>
              <a:tabLst/>
            </a:pPr>
            <a:r>
              <a:rPr lang="en-US" kern="1200" noProof="0" dirty="0">
                <a:solidFill>
                  <a:srgbClr val="000000"/>
                </a:solidFill>
                <a:latin typeface="Arial" panose="020B0604020202020204" pitchFamily="34" charset="0"/>
              </a:rPr>
              <a:t>Bundling</a:t>
            </a:r>
          </a:p>
          <a:p>
            <a:pPr marL="255651" lvl="0" indent="-255651">
              <a:spcAft>
                <a:spcPct val="0"/>
              </a:spcAft>
              <a:buSzPts val="2400"/>
              <a:tabLst/>
            </a:pPr>
            <a:r>
              <a:rPr lang="en-US" kern="1200" noProof="0" dirty="0">
                <a:solidFill>
                  <a:srgbClr val="000000"/>
                </a:solidFill>
                <a:latin typeface="Arial" panose="020B0604020202020204" pitchFamily="34" charset="0"/>
              </a:rPr>
              <a:t>Dynamic pricing</a:t>
            </a:r>
          </a:p>
          <a:p>
            <a:pPr marL="741553" lvl="1" indent="-284353">
              <a:spcAft>
                <a:spcPct val="0"/>
              </a:spcAft>
              <a:buSzPts val="2400"/>
            </a:pPr>
            <a:r>
              <a:rPr lang="en-US" kern="1200" noProof="0" dirty="0">
                <a:solidFill>
                  <a:srgbClr val="000000"/>
                </a:solidFill>
                <a:latin typeface="Arial" panose="020B0604020202020204" pitchFamily="34" charset="0"/>
              </a:rPr>
              <a:t>Auctions</a:t>
            </a:r>
          </a:p>
          <a:p>
            <a:pPr marL="741553" lvl="1" indent="-284353">
              <a:spcAft>
                <a:spcPct val="0"/>
              </a:spcAft>
              <a:buSzPts val="2400"/>
            </a:pPr>
            <a:r>
              <a:rPr lang="en-US" kern="1200" noProof="0" dirty="0">
                <a:solidFill>
                  <a:srgbClr val="000000"/>
                </a:solidFill>
                <a:latin typeface="Arial" panose="020B0604020202020204" pitchFamily="34" charset="0"/>
              </a:rPr>
              <a:t>Yield management</a:t>
            </a:r>
          </a:p>
          <a:p>
            <a:pPr marL="741553" lvl="1" indent="-284353">
              <a:spcAft>
                <a:spcPct val="0"/>
              </a:spcAft>
              <a:buSzPts val="2400"/>
            </a:pPr>
            <a:r>
              <a:rPr lang="en-US" kern="1200" noProof="0" dirty="0">
                <a:solidFill>
                  <a:srgbClr val="000000"/>
                </a:solidFill>
                <a:latin typeface="Arial" panose="020B0604020202020204" pitchFamily="34" charset="0"/>
              </a:rPr>
              <a:t>Surge pricing</a:t>
            </a:r>
          </a:p>
          <a:p>
            <a:pPr marL="741553" lvl="1" indent="-284353">
              <a:spcAft>
                <a:spcPct val="0"/>
              </a:spcAft>
              <a:buSzPts val="2400"/>
            </a:pPr>
            <a:r>
              <a:rPr lang="en-US" kern="1200" noProof="0" dirty="0">
                <a:solidFill>
                  <a:srgbClr val="000000"/>
                </a:solidFill>
                <a:latin typeface="Arial" panose="020B0604020202020204" pitchFamily="34" charset="0"/>
              </a:rPr>
              <a:t>Flash marketing</a:t>
            </a:r>
          </a:p>
        </p:txBody>
      </p:sp>
    </p:spTree>
    <p:extLst>
      <p:ext uri="{BB962C8B-B14F-4D97-AF65-F5344CB8AC3E}">
        <p14:creationId xmlns:p14="http://schemas.microsoft.com/office/powerpoint/2010/main" val="43232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Long Tail Marketing</a:t>
            </a:r>
            <a:endParaRPr lang="en-US" noProof="0" dirty="0"/>
          </a:p>
        </p:txBody>
      </p:sp>
      <p:sp>
        <p:nvSpPr>
          <p:cNvPr id="3" name="Content Placeholder 2"/>
          <p:cNvSpPr>
            <a:spLocks noGrp="1"/>
          </p:cNvSpPr>
          <p:nvPr>
            <p:ph sz="quarter" idx="13"/>
          </p:nvPr>
        </p:nvSpPr>
        <p:spPr>
          <a:xfrm>
            <a:off x="457200" y="1554920"/>
            <a:ext cx="8232775" cy="3326569"/>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Internet and e-commerce enables sales of obscure products with little demand</a:t>
            </a:r>
          </a:p>
          <a:p>
            <a:pPr marL="255651" lvl="0" indent="-255651">
              <a:spcAft>
                <a:spcPct val="0"/>
              </a:spcAft>
              <a:buSzPts val="2400"/>
              <a:tabLst/>
            </a:pPr>
            <a:r>
              <a:rPr lang="en-US" kern="1200" noProof="0" dirty="0">
                <a:solidFill>
                  <a:srgbClr val="000000"/>
                </a:solidFill>
                <a:latin typeface="Arial" panose="020B0604020202020204" pitchFamily="34" charset="0"/>
              </a:rPr>
              <a:t>Substantial revenue because:</a:t>
            </a:r>
          </a:p>
          <a:p>
            <a:pPr marL="741553" lvl="1" indent="-284353">
              <a:spcAft>
                <a:spcPct val="0"/>
              </a:spcAft>
              <a:buSzPts val="2400"/>
            </a:pPr>
            <a:r>
              <a:rPr lang="en-US" kern="1200" noProof="0" dirty="0">
                <a:solidFill>
                  <a:srgbClr val="000000"/>
                </a:solidFill>
                <a:latin typeface="Arial" panose="020B0604020202020204" pitchFamily="34" charset="0"/>
              </a:rPr>
              <a:t>Near zero inventory costs</a:t>
            </a:r>
          </a:p>
          <a:p>
            <a:pPr marL="741553" lvl="1" indent="-284353">
              <a:spcAft>
                <a:spcPct val="0"/>
              </a:spcAft>
              <a:buSzPts val="2400"/>
            </a:pPr>
            <a:r>
              <a:rPr lang="en-US" kern="1200" noProof="0" dirty="0">
                <a:solidFill>
                  <a:srgbClr val="000000"/>
                </a:solidFill>
                <a:latin typeface="Arial" panose="020B0604020202020204" pitchFamily="34" charset="0"/>
              </a:rPr>
              <a:t>Little marketing costs</a:t>
            </a:r>
          </a:p>
          <a:p>
            <a:pPr marL="741553" lvl="1" indent="-284353">
              <a:spcAft>
                <a:spcPct val="0"/>
              </a:spcAft>
              <a:buSzPts val="2400"/>
            </a:pPr>
            <a:r>
              <a:rPr lang="en-US" kern="1200" noProof="0" dirty="0">
                <a:solidFill>
                  <a:srgbClr val="000000"/>
                </a:solidFill>
                <a:latin typeface="Arial" panose="020B0604020202020204" pitchFamily="34" charset="0"/>
              </a:rPr>
              <a:t>Search and recommendation engines</a:t>
            </a:r>
          </a:p>
        </p:txBody>
      </p:sp>
    </p:spTree>
    <p:extLst>
      <p:ext uri="{BB962C8B-B14F-4D97-AF65-F5344CB8AC3E}">
        <p14:creationId xmlns:p14="http://schemas.microsoft.com/office/powerpoint/2010/main" val="1496387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Insight on Technology: The Long Tail: Big Hits and Big Misses</a:t>
            </a:r>
            <a:endParaRPr lang="en-US" sz="3200" noProof="0" dirty="0"/>
          </a:p>
        </p:txBody>
      </p:sp>
      <p:sp>
        <p:nvSpPr>
          <p:cNvPr id="3" name="Content Placeholder 2"/>
          <p:cNvSpPr>
            <a:spLocks noGrp="1"/>
          </p:cNvSpPr>
          <p:nvPr>
            <p:ph sz="quarter" idx="13"/>
          </p:nvPr>
        </p:nvSpPr>
        <p:spPr>
          <a:xfrm>
            <a:off x="457201" y="1554920"/>
            <a:ext cx="7772400" cy="3242163"/>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pPr>
            <a:r>
              <a:rPr lang="en-US" altLang="en-US" kern="1200" noProof="0" dirty="0">
                <a:solidFill>
                  <a:srgbClr val="000000"/>
                </a:solidFill>
                <a:latin typeface="Arial" panose="020B0604020202020204" pitchFamily="34" charset="0"/>
              </a:rPr>
              <a:t>What are </a:t>
            </a:r>
            <a:r>
              <a:rPr lang="en-US" altLang="ja-JP" kern="1200" noProof="0" dirty="0">
                <a:solidFill>
                  <a:srgbClr val="000000"/>
                </a:solidFill>
                <a:latin typeface="Arial" panose="020B0604020202020204" pitchFamily="34" charset="0"/>
              </a:rPr>
              <a:t>recommender systems? Give an example of one you have used.</a:t>
            </a:r>
          </a:p>
          <a:p>
            <a:pPr marL="741553" lvl="1" indent="-284353">
              <a:spcAft>
                <a:spcPct val="0"/>
              </a:spcAft>
              <a:buSzPts val="2400"/>
            </a:pPr>
            <a:r>
              <a:rPr lang="en-US" altLang="en-US" kern="1200" noProof="0" dirty="0">
                <a:solidFill>
                  <a:srgbClr val="000000"/>
                </a:solidFill>
                <a:latin typeface="Arial" panose="020B0604020202020204" pitchFamily="34" charset="0"/>
              </a:rPr>
              <a:t>What is the </a:t>
            </a:r>
            <a:r>
              <a:rPr lang="en-US" altLang="ja-JP" kern="1200" noProof="0" dirty="0">
                <a:solidFill>
                  <a:srgbClr val="000000"/>
                </a:solidFill>
                <a:latin typeface="Arial" panose="020B0604020202020204" pitchFamily="34" charset="0"/>
              </a:rPr>
              <a:t>Long Tail and how do recommender systems support sales of items in the Long Tail?</a:t>
            </a:r>
          </a:p>
          <a:p>
            <a:pPr marL="741553" lvl="1" indent="-284353">
              <a:spcAft>
                <a:spcPct val="0"/>
              </a:spcAft>
              <a:buSzPts val="2400"/>
            </a:pPr>
            <a:r>
              <a:rPr lang="en-US" altLang="en-US" kern="1200" noProof="0" dirty="0">
                <a:solidFill>
                  <a:srgbClr val="000000"/>
                </a:solidFill>
                <a:latin typeface="Arial" panose="020B0604020202020204" pitchFamily="34" charset="0"/>
              </a:rPr>
              <a:t>How can human editors, including consumers, make recommender systems more helpful?</a:t>
            </a:r>
          </a:p>
        </p:txBody>
      </p:sp>
    </p:spTree>
    <p:extLst>
      <p:ext uri="{BB962C8B-B14F-4D97-AF65-F5344CB8AC3E}">
        <p14:creationId xmlns:p14="http://schemas.microsoft.com/office/powerpoint/2010/main" val="3536500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Online Marketing Technologies</a:t>
            </a:r>
            <a:endParaRPr lang="en-US" noProof="0" dirty="0"/>
          </a:p>
        </p:txBody>
      </p:sp>
      <p:sp>
        <p:nvSpPr>
          <p:cNvPr id="3" name="Content Placeholder 2"/>
          <p:cNvSpPr>
            <a:spLocks noGrp="1"/>
          </p:cNvSpPr>
          <p:nvPr>
            <p:ph sz="quarter" idx="13"/>
          </p:nvPr>
        </p:nvSpPr>
        <p:spPr>
          <a:xfrm>
            <a:off x="457200" y="1554921"/>
            <a:ext cx="8232775" cy="3115554"/>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Internet’</a:t>
            </a:r>
            <a:r>
              <a:rPr lang="en-US" altLang="ja-JP" kern="1200" noProof="0" dirty="0">
                <a:solidFill>
                  <a:srgbClr val="000000"/>
                </a:solidFill>
                <a:latin typeface="Arial" panose="020B0604020202020204" pitchFamily="34" charset="0"/>
              </a:rPr>
              <a:t>s main impacts on marketing</a:t>
            </a:r>
          </a:p>
          <a:p>
            <a:pPr marL="741553" lvl="1" indent="-284353">
              <a:spcAft>
                <a:spcPct val="0"/>
              </a:spcAft>
              <a:buSzPts val="2400"/>
            </a:pPr>
            <a:r>
              <a:rPr lang="en-US" altLang="en-US" kern="1200" noProof="0" dirty="0">
                <a:solidFill>
                  <a:srgbClr val="000000"/>
                </a:solidFill>
                <a:latin typeface="Arial" panose="020B0604020202020204" pitchFamily="34" charset="0"/>
              </a:rPr>
              <a:t>Scope of marketing communications broadened</a:t>
            </a:r>
          </a:p>
          <a:p>
            <a:pPr marL="741553" lvl="1" indent="-284353">
              <a:spcAft>
                <a:spcPct val="0"/>
              </a:spcAft>
              <a:buSzPts val="2400"/>
            </a:pPr>
            <a:r>
              <a:rPr lang="en-US" altLang="en-US" kern="1200" noProof="0" dirty="0">
                <a:solidFill>
                  <a:srgbClr val="000000"/>
                </a:solidFill>
                <a:latin typeface="Arial" panose="020B0604020202020204" pitchFamily="34" charset="0"/>
              </a:rPr>
              <a:t>Richness of marketing communications increased</a:t>
            </a:r>
          </a:p>
          <a:p>
            <a:pPr marL="741553" lvl="1" indent="-284353">
              <a:spcAft>
                <a:spcPct val="0"/>
              </a:spcAft>
              <a:buSzPts val="2400"/>
            </a:pPr>
            <a:r>
              <a:rPr lang="en-US" altLang="en-US" kern="1200" noProof="0" dirty="0">
                <a:solidFill>
                  <a:srgbClr val="000000"/>
                </a:solidFill>
                <a:latin typeface="Arial" panose="020B0604020202020204" pitchFamily="34" charset="0"/>
              </a:rPr>
              <a:t>Information intensity of marketplace expanded</a:t>
            </a:r>
          </a:p>
          <a:p>
            <a:pPr marL="741553" lvl="1" indent="-284353">
              <a:spcAft>
                <a:spcPct val="0"/>
              </a:spcAft>
              <a:buSzPts val="2400"/>
            </a:pPr>
            <a:r>
              <a:rPr lang="en-US" altLang="en-US" kern="1200" noProof="0" dirty="0">
                <a:solidFill>
                  <a:srgbClr val="000000"/>
                </a:solidFill>
                <a:latin typeface="Arial" panose="020B0604020202020204" pitchFamily="34" charset="0"/>
              </a:rPr>
              <a:t>Always-on mobile environment expands marketing opportunities</a:t>
            </a:r>
          </a:p>
        </p:txBody>
      </p:sp>
    </p:spTree>
    <p:extLst>
      <p:ext uri="{BB962C8B-B14F-4D97-AF65-F5344CB8AC3E}">
        <p14:creationId xmlns:p14="http://schemas.microsoft.com/office/powerpoint/2010/main" val="3978711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Web Transaction Logs</a:t>
            </a:r>
            <a:endParaRPr lang="en-US" noProof="0" dirty="0"/>
          </a:p>
        </p:txBody>
      </p:sp>
      <p:sp>
        <p:nvSpPr>
          <p:cNvPr id="3" name="Content Placeholder 2"/>
          <p:cNvSpPr>
            <a:spLocks noGrp="1"/>
          </p:cNvSpPr>
          <p:nvPr>
            <p:ph sz="quarter" idx="13"/>
          </p:nvPr>
        </p:nvSpPr>
        <p:spPr>
          <a:xfrm>
            <a:off x="457200" y="1554920"/>
            <a:ext cx="8104909"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Built into web server software</a:t>
            </a:r>
          </a:p>
          <a:p>
            <a:pPr marL="255651" lvl="0" indent="-255651">
              <a:spcAft>
                <a:spcPct val="0"/>
              </a:spcAft>
              <a:buSzPts val="2400"/>
              <a:tabLst/>
            </a:pPr>
            <a:r>
              <a:rPr lang="en-US" kern="1200" noProof="0" dirty="0">
                <a:solidFill>
                  <a:srgbClr val="000000"/>
                </a:solidFill>
                <a:latin typeface="Arial" panose="020B0604020202020204" pitchFamily="34" charset="0"/>
              </a:rPr>
              <a:t>Records user activity at website</a:t>
            </a:r>
          </a:p>
          <a:p>
            <a:pPr marL="255651" lvl="0" indent="-255651">
              <a:spcAft>
                <a:spcPct val="0"/>
              </a:spcAft>
              <a:buSzPts val="2400"/>
              <a:tabLst/>
            </a:pPr>
            <a:r>
              <a:rPr lang="en-US" kern="1200" noProof="0" dirty="0">
                <a:solidFill>
                  <a:srgbClr val="000000"/>
                </a:solidFill>
                <a:latin typeface="Arial" panose="020B0604020202020204" pitchFamily="34" charset="0"/>
              </a:rPr>
              <a:t>Provides much marketing data, especially combined with:</a:t>
            </a:r>
          </a:p>
          <a:p>
            <a:pPr marL="741553" lvl="1" indent="-284353">
              <a:spcAft>
                <a:spcPct val="0"/>
              </a:spcAft>
              <a:buSzPts val="2400"/>
            </a:pPr>
            <a:r>
              <a:rPr lang="en-US" kern="1200" noProof="0" dirty="0">
                <a:solidFill>
                  <a:srgbClr val="000000"/>
                </a:solidFill>
                <a:latin typeface="Arial" panose="020B0604020202020204" pitchFamily="34" charset="0"/>
              </a:rPr>
              <a:t>Registration forms</a:t>
            </a:r>
          </a:p>
          <a:p>
            <a:pPr marL="741553" lvl="1" indent="-284353">
              <a:spcAft>
                <a:spcPct val="0"/>
              </a:spcAft>
              <a:buSzPts val="2400"/>
            </a:pPr>
            <a:r>
              <a:rPr lang="en-US" kern="1200" noProof="0" dirty="0">
                <a:solidFill>
                  <a:srgbClr val="000000"/>
                </a:solidFill>
                <a:latin typeface="Arial" panose="020B0604020202020204" pitchFamily="34" charset="0"/>
              </a:rPr>
              <a:t>Shopping cart database</a:t>
            </a:r>
          </a:p>
          <a:p>
            <a:pPr marL="255651" lvl="0" indent="-255651">
              <a:spcAft>
                <a:spcPct val="0"/>
              </a:spcAft>
              <a:buSzPts val="2400"/>
              <a:tabLst/>
            </a:pPr>
            <a:r>
              <a:rPr lang="en-US" kern="1200" noProof="0" dirty="0">
                <a:solidFill>
                  <a:srgbClr val="000000"/>
                </a:solidFill>
                <a:latin typeface="Arial" panose="020B0604020202020204" pitchFamily="34" charset="0"/>
              </a:rPr>
              <a:t>Answers questions such as:</a:t>
            </a:r>
          </a:p>
          <a:p>
            <a:pPr marL="741553" lvl="1" indent="-284353">
              <a:spcAft>
                <a:spcPct val="0"/>
              </a:spcAft>
              <a:buSzPts val="2400"/>
            </a:pPr>
            <a:r>
              <a:rPr lang="en-US" kern="1200" noProof="0" dirty="0">
                <a:solidFill>
                  <a:srgbClr val="000000"/>
                </a:solidFill>
                <a:latin typeface="Arial" panose="020B0604020202020204" pitchFamily="34" charset="0"/>
              </a:rPr>
              <a:t>What are major patterns of interest and purchase?</a:t>
            </a:r>
          </a:p>
          <a:p>
            <a:pPr marL="741553" lvl="1" indent="-284353">
              <a:spcAft>
                <a:spcPct val="0"/>
              </a:spcAft>
              <a:buSzPts val="2400"/>
            </a:pPr>
            <a:r>
              <a:rPr lang="en-US" kern="1200" noProof="0" dirty="0">
                <a:solidFill>
                  <a:srgbClr val="000000"/>
                </a:solidFill>
                <a:latin typeface="Arial" panose="020B0604020202020204" pitchFamily="34" charset="0"/>
              </a:rPr>
              <a:t>After home page, where do users go first? Second?</a:t>
            </a:r>
          </a:p>
        </p:txBody>
      </p:sp>
    </p:spTree>
    <p:extLst>
      <p:ext uri="{BB962C8B-B14F-4D97-AF65-F5344CB8AC3E}">
        <p14:creationId xmlns:p14="http://schemas.microsoft.com/office/powerpoint/2010/main" val="398598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Consumers Online: The Internet Audience and Consumer Behavior </a:t>
            </a:r>
            <a:r>
              <a:rPr lang="en-US" sz="2000" b="0" kern="1200" noProof="0" dirty="0">
                <a:cs typeface="Times New Roman" panose="02020603050405020304" pitchFamily="18" charset="0"/>
              </a:rPr>
              <a:t>(1 of 3)</a:t>
            </a:r>
            <a:endParaRPr lang="en-US" sz="2000" noProof="0" dirty="0"/>
          </a:p>
        </p:txBody>
      </p:sp>
      <p:sp>
        <p:nvSpPr>
          <p:cNvPr id="3" name="Content Placeholder 2"/>
          <p:cNvSpPr>
            <a:spLocks noGrp="1"/>
          </p:cNvSpPr>
          <p:nvPr>
            <p:ph sz="quarter" idx="13"/>
          </p:nvPr>
        </p:nvSpPr>
        <p:spPr>
          <a:xfrm>
            <a:off x="457201" y="1554920"/>
            <a:ext cx="8001000" cy="4663335"/>
          </a:xfrm>
        </p:spPr>
        <p:txBody>
          <a:bodyPr/>
          <a:lstStyle/>
          <a:p>
            <a:pPr marL="255651" lvl="0" indent="-255651">
              <a:spcAft>
                <a:spcPct val="0"/>
              </a:spcAft>
              <a:buSzPts val="2400"/>
              <a:tabLst/>
              <a:defRPr/>
            </a:pPr>
            <a:r>
              <a:rPr lang="en-US" noProof="0" dirty="0"/>
              <a:t>Around 300 million in the U.S. have</a:t>
            </a:r>
            <a:r>
              <a:rPr lang="en-US" kern="1200" noProof="0" dirty="0">
                <a:solidFill>
                  <a:srgbClr val="000000"/>
                </a:solidFill>
                <a:latin typeface="Arial" panose="020B0604020202020204" pitchFamily="34" charset="0"/>
              </a:rPr>
              <a:t> Internet access in 2022</a:t>
            </a:r>
          </a:p>
          <a:p>
            <a:pPr marL="255651" lvl="0" indent="-255651">
              <a:spcAft>
                <a:spcPct val="0"/>
              </a:spcAft>
              <a:buSzPts val="2400"/>
              <a:tabLst/>
              <a:defRPr/>
            </a:pPr>
            <a:r>
              <a:rPr lang="en-US" kern="1200" noProof="0" dirty="0">
                <a:solidFill>
                  <a:srgbClr val="000000"/>
                </a:solidFill>
                <a:latin typeface="Arial" panose="020B0604020202020204" pitchFamily="34" charset="0"/>
              </a:rPr>
              <a:t>Growth rate has slowed</a:t>
            </a:r>
          </a:p>
          <a:p>
            <a:pPr marL="255651" lvl="0" indent="-255651">
              <a:spcAft>
                <a:spcPct val="0"/>
              </a:spcAft>
              <a:buSzPts val="2400"/>
              <a:tabLst/>
              <a:defRPr/>
            </a:pPr>
            <a:r>
              <a:rPr lang="en-US" kern="1200" noProof="0" dirty="0">
                <a:solidFill>
                  <a:srgbClr val="000000"/>
                </a:solidFill>
                <a:latin typeface="Arial" panose="020B0604020202020204" pitchFamily="34" charset="0"/>
              </a:rPr>
              <a:t>Intensity and scope of use both increasing</a:t>
            </a:r>
          </a:p>
          <a:p>
            <a:pPr marL="255651" lvl="0" indent="-255651">
              <a:spcAft>
                <a:spcPct val="0"/>
              </a:spcAft>
              <a:buSzPts val="2400"/>
              <a:tabLst/>
              <a:defRPr/>
            </a:pPr>
            <a:r>
              <a:rPr lang="en-US" kern="1200" noProof="0" dirty="0">
                <a:solidFill>
                  <a:srgbClr val="000000"/>
                </a:solidFill>
                <a:latin typeface="Arial" panose="020B0604020202020204" pitchFamily="34" charset="0"/>
              </a:rPr>
              <a:t>Some demographic groups have much higher percentages of online usage</a:t>
            </a:r>
          </a:p>
          <a:p>
            <a:pPr marL="741553" lvl="1" indent="-284353">
              <a:spcAft>
                <a:spcPct val="0"/>
              </a:spcAft>
              <a:buSzPts val="2400"/>
              <a:defRPr/>
            </a:pPr>
            <a:r>
              <a:rPr lang="en-US" kern="1200" noProof="0" dirty="0">
                <a:solidFill>
                  <a:srgbClr val="000000"/>
                </a:solidFill>
                <a:latin typeface="Arial" panose="020B0604020202020204" pitchFamily="34" charset="0"/>
                <a:ea typeface="ＭＳ Ｐゴシック" charset="0"/>
              </a:rPr>
              <a:t>Income, education, age, racial and ethnic dimensions</a:t>
            </a:r>
          </a:p>
        </p:txBody>
      </p:sp>
    </p:spTree>
    <p:extLst>
      <p:ext uri="{BB962C8B-B14F-4D97-AF65-F5344CB8AC3E}">
        <p14:creationId xmlns:p14="http://schemas.microsoft.com/office/powerpoint/2010/main" val="315911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51"/>
            <a:ext cx="8229600" cy="1097279"/>
          </a:xfrm>
        </p:spPr>
        <p:txBody>
          <a:bodyPr/>
          <a:lstStyle/>
          <a:p>
            <a:r>
              <a:rPr lang="en-US" kern="1200" noProof="0" dirty="0">
                <a:cs typeface="Times New Roman" panose="02020603050405020304" pitchFamily="18" charset="0"/>
              </a:rPr>
              <a:t>Cookies and Tracking Files</a:t>
            </a:r>
            <a:endParaRPr lang="en-US" noProof="0" dirty="0"/>
          </a:p>
        </p:txBody>
      </p:sp>
      <p:sp>
        <p:nvSpPr>
          <p:cNvPr id="3" name="Content Placeholder 2"/>
          <p:cNvSpPr>
            <a:spLocks noGrp="1"/>
          </p:cNvSpPr>
          <p:nvPr>
            <p:ph sz="quarter" idx="13"/>
          </p:nvPr>
        </p:nvSpPr>
        <p:spPr>
          <a:xfrm>
            <a:off x="457200" y="1255120"/>
            <a:ext cx="8232775" cy="4995778"/>
          </a:xfrm>
        </p:spPr>
        <p:txBody>
          <a:bodyPr/>
          <a:lstStyle/>
          <a:p>
            <a:pPr marL="255651" lvl="0" indent="-255651">
              <a:spcAft>
                <a:spcPct val="0"/>
              </a:spcAft>
              <a:buSzPts val="2400"/>
              <a:tabLst/>
            </a:pPr>
            <a:r>
              <a:rPr lang="en-US" altLang="en-US" kern="1200" noProof="0" dirty="0">
                <a:solidFill>
                  <a:srgbClr val="000000"/>
                </a:solidFill>
                <a:latin typeface="Arial" panose="020B0604020202020204" pitchFamily="34" charset="0"/>
              </a:rPr>
              <a:t>First-party versus third-party tracking</a:t>
            </a:r>
          </a:p>
          <a:p>
            <a:pPr marL="255651" lvl="0" indent="-255651">
              <a:spcAft>
                <a:spcPct val="0"/>
              </a:spcAft>
              <a:buSzPts val="2400"/>
              <a:tabLst/>
            </a:pPr>
            <a:r>
              <a:rPr lang="en-US" altLang="en-US" kern="1200" noProof="0" dirty="0">
                <a:solidFill>
                  <a:srgbClr val="000000"/>
                </a:solidFill>
                <a:latin typeface="Arial" panose="020B0604020202020204" pitchFamily="34" charset="0"/>
              </a:rPr>
              <a:t>Types of tracking files</a:t>
            </a:r>
          </a:p>
          <a:p>
            <a:pPr marL="741553" lvl="1" indent="-284353">
              <a:spcAft>
                <a:spcPct val="0"/>
              </a:spcAft>
              <a:buSzPts val="2400"/>
            </a:pPr>
            <a:r>
              <a:rPr lang="en-US" altLang="en-US" kern="1200" noProof="0" dirty="0">
                <a:solidFill>
                  <a:srgbClr val="000000"/>
                </a:solidFill>
                <a:latin typeface="Arial" panose="020B0604020202020204" pitchFamily="34" charset="0"/>
              </a:rPr>
              <a:t>Cookies</a:t>
            </a:r>
          </a:p>
          <a:p>
            <a:pPr marL="1141603" lvl="2" indent="-284353">
              <a:spcAft>
                <a:spcPct val="0"/>
              </a:spcAft>
              <a:buSzPts val="2400"/>
            </a:pPr>
            <a:r>
              <a:rPr lang="en-US" altLang="en-US" kern="1200" dirty="0">
                <a:solidFill>
                  <a:srgbClr val="000000"/>
                </a:solidFill>
                <a:latin typeface="Arial" panose="020B0604020202020204" pitchFamily="34" charset="0"/>
              </a:rPr>
              <a:t>First-party uses data only from website user is visiting</a:t>
            </a:r>
          </a:p>
          <a:p>
            <a:pPr marL="1141603" lvl="2" indent="-284353">
              <a:spcAft>
                <a:spcPct val="0"/>
              </a:spcAft>
              <a:buSzPts val="2400"/>
            </a:pPr>
            <a:r>
              <a:rPr lang="en-US" altLang="en-US" kern="1200" noProof="0" dirty="0">
                <a:solidFill>
                  <a:srgbClr val="000000"/>
                </a:solidFill>
                <a:latin typeface="Arial" panose="020B0604020202020204" pitchFamily="34" charset="0"/>
              </a:rPr>
              <a:t>Third-party tracks </a:t>
            </a:r>
            <a:r>
              <a:rPr lang="en-US" altLang="en-US" kern="1200" dirty="0">
                <a:solidFill>
                  <a:srgbClr val="000000"/>
                </a:solidFill>
                <a:latin typeface="Arial" panose="020B0604020202020204" pitchFamily="34" charset="0"/>
              </a:rPr>
              <a:t>users across websites</a:t>
            </a:r>
            <a:endParaRPr lang="en-US" altLang="en-US" kern="1200" noProof="0" dirty="0">
              <a:solidFill>
                <a:srgbClr val="000000"/>
              </a:solidFill>
              <a:latin typeface="Arial" panose="020B0604020202020204" pitchFamily="34" charset="0"/>
            </a:endParaRPr>
          </a:p>
          <a:p>
            <a:pPr marL="741553" lvl="1" indent="-284353">
              <a:spcAft>
                <a:spcPct val="0"/>
              </a:spcAft>
              <a:buSzPts val="2400"/>
            </a:pPr>
            <a:r>
              <a:rPr lang="en-US" altLang="en-US" kern="1200" noProof="0" dirty="0">
                <a:solidFill>
                  <a:srgbClr val="000000"/>
                </a:solidFill>
                <a:latin typeface="Arial" panose="020B0604020202020204" pitchFamily="34" charset="0"/>
              </a:rPr>
              <a:t>Web beacons (</a:t>
            </a:r>
            <a:r>
              <a:rPr lang="en-US" altLang="ja-JP" kern="1200" noProof="0" dirty="0">
                <a:solidFill>
                  <a:srgbClr val="000000"/>
                </a:solidFill>
                <a:latin typeface="Arial" panose="020B0604020202020204" pitchFamily="34" charset="0"/>
              </a:rPr>
              <a:t>“bugs”)</a:t>
            </a:r>
          </a:p>
          <a:p>
            <a:pPr marL="255651" lvl="0" indent="-255651">
              <a:spcAft>
                <a:spcPct val="0"/>
              </a:spcAft>
              <a:buSzPts val="2400"/>
              <a:tabLst/>
            </a:pPr>
            <a:r>
              <a:rPr lang="en-US" altLang="en-US" kern="1200" noProof="0" dirty="0">
                <a:solidFill>
                  <a:srgbClr val="000000"/>
                </a:solidFill>
                <a:latin typeface="Arial" panose="020B0604020202020204" pitchFamily="34" charset="0"/>
              </a:rPr>
              <a:t>Third-party tracking being phased out due </a:t>
            </a:r>
            <a:r>
              <a:rPr lang="en-US" altLang="en-US" kern="1200" dirty="0">
                <a:solidFill>
                  <a:srgbClr val="000000"/>
                </a:solidFill>
                <a:latin typeface="Arial" panose="020B0604020202020204" pitchFamily="34" charset="0"/>
              </a:rPr>
              <a:t>public and political resistance</a:t>
            </a:r>
          </a:p>
          <a:p>
            <a:pPr marL="742569" lvl="1" indent="-255651">
              <a:spcAft>
                <a:spcPct val="0"/>
              </a:spcAft>
              <a:buSzPts val="2400"/>
            </a:pPr>
            <a:r>
              <a:rPr lang="en-US" altLang="en-US" kern="1200" noProof="0" dirty="0">
                <a:solidFill>
                  <a:srgbClr val="000000"/>
                </a:solidFill>
                <a:latin typeface="Arial" panose="020B0604020202020204" pitchFamily="34" charset="0"/>
              </a:rPr>
              <a:t>Example: Apple’s Intelligent Tracking Prevention program for Safari browser</a:t>
            </a:r>
          </a:p>
        </p:txBody>
      </p:sp>
    </p:spTree>
    <p:extLst>
      <p:ext uri="{BB962C8B-B14F-4D97-AF65-F5344CB8AC3E}">
        <p14:creationId xmlns:p14="http://schemas.microsoft.com/office/powerpoint/2010/main" val="4049178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noProof="0" dirty="0">
                <a:cs typeface="Times New Roman" panose="02020603050405020304" pitchFamily="18" charset="0"/>
              </a:rPr>
              <a:t>Insight on Society: Going From Third to First</a:t>
            </a:r>
            <a:endParaRPr lang="en-US" sz="2800" noProof="0" dirty="0"/>
          </a:p>
        </p:txBody>
      </p:sp>
      <p:sp>
        <p:nvSpPr>
          <p:cNvPr id="3" name="Content Placeholder 2"/>
          <p:cNvSpPr>
            <a:spLocks noGrp="1"/>
          </p:cNvSpPr>
          <p:nvPr>
            <p:ph sz="quarter" idx="13"/>
          </p:nvPr>
        </p:nvSpPr>
        <p:spPr>
          <a:xfrm>
            <a:off x="457200" y="1554921"/>
            <a:ext cx="8069283" cy="4029954"/>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Class Discussion</a:t>
            </a:r>
          </a:p>
          <a:p>
            <a:pPr marL="741553" lvl="1" indent="-284353">
              <a:spcAft>
                <a:spcPct val="0"/>
              </a:spcAft>
              <a:buSzPts val="2400"/>
              <a:defRPr/>
            </a:pPr>
            <a:r>
              <a:rPr lang="en-US" kern="1200" noProof="0" dirty="0">
                <a:solidFill>
                  <a:srgbClr val="000000"/>
                </a:solidFill>
                <a:latin typeface="Arial" panose="020B0604020202020204" pitchFamily="34" charset="0"/>
              </a:rPr>
              <a:t>Do you mind being tracked by third-party cookies?</a:t>
            </a:r>
          </a:p>
          <a:p>
            <a:pPr marL="741553" lvl="1" indent="-284353">
              <a:spcAft>
                <a:spcPct val="0"/>
              </a:spcAft>
              <a:buSzPts val="2400"/>
              <a:defRPr/>
            </a:pPr>
            <a:r>
              <a:rPr lang="en-US" kern="1200" noProof="0" dirty="0">
                <a:solidFill>
                  <a:srgbClr val="000000"/>
                </a:solidFill>
                <a:latin typeface="Arial" panose="020B0604020202020204" pitchFamily="34" charset="0"/>
              </a:rPr>
              <a:t>Why has Google been so slow to eliminate third-party tracking compared to Apple?</a:t>
            </a:r>
          </a:p>
          <a:p>
            <a:pPr marL="741553" lvl="1" indent="-284353">
              <a:spcAft>
                <a:spcPct val="0"/>
              </a:spcAft>
              <a:buSzPts val="2400"/>
              <a:defRPr/>
            </a:pPr>
            <a:r>
              <a:rPr lang="en-US" dirty="0"/>
              <a:t>What do you think of Google’s current Privacy Sandbox alternatives: FLEDGE and Topics</a:t>
            </a:r>
            <a:r>
              <a:rPr lang="en-US" noProof="0" dirty="0"/>
              <a:t>?</a:t>
            </a:r>
          </a:p>
          <a:p>
            <a:pPr marL="741553" lvl="1" indent="-284353">
              <a:spcAft>
                <a:spcPct val="0"/>
              </a:spcAft>
              <a:buSzPts val="2400"/>
              <a:defRPr/>
            </a:pPr>
            <a:r>
              <a:rPr lang="en-US" noProof="0" dirty="0"/>
              <a:t>What is a data clean room and how does it help preserve user privacy?</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85877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61"/>
            <a:ext cx="8229600" cy="1097279"/>
          </a:xfrm>
        </p:spPr>
        <p:txBody>
          <a:bodyPr/>
          <a:lstStyle/>
          <a:p>
            <a:r>
              <a:rPr lang="en-US" kern="1200" noProof="0" dirty="0">
                <a:cs typeface="Times New Roman" panose="02020603050405020304" pitchFamily="18" charset="0"/>
              </a:rPr>
              <a:t>Databases</a:t>
            </a:r>
            <a:endParaRPr lang="en-US" noProof="0" dirty="0"/>
          </a:p>
        </p:txBody>
      </p:sp>
      <p:sp>
        <p:nvSpPr>
          <p:cNvPr id="3" name="Content Placeholder 2"/>
          <p:cNvSpPr>
            <a:spLocks noGrp="1"/>
          </p:cNvSpPr>
          <p:nvPr>
            <p:ph sz="quarter" idx="13"/>
          </p:nvPr>
        </p:nvSpPr>
        <p:spPr>
          <a:xfrm>
            <a:off x="457200" y="1240129"/>
            <a:ext cx="8232775" cy="5025760"/>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Store data in form of fields, records and files</a:t>
            </a:r>
          </a:p>
          <a:p>
            <a:pPr marL="255651" lvl="0" indent="-255651">
              <a:spcAft>
                <a:spcPct val="0"/>
              </a:spcAft>
              <a:buSzPts val="2400"/>
              <a:tabLst/>
            </a:pPr>
            <a:r>
              <a:rPr lang="en-US" kern="1200" dirty="0">
                <a:solidFill>
                  <a:srgbClr val="000000"/>
                </a:solidFill>
                <a:latin typeface="Arial" panose="020B0604020202020204" pitchFamily="34" charset="0"/>
              </a:rPr>
              <a:t>Relational database: represents data as two-dimensional table</a:t>
            </a:r>
            <a:endParaRPr lang="en-US" kern="1200" noProof="0" dirty="0">
              <a:solidFill>
                <a:srgbClr val="000000"/>
              </a:solidFill>
              <a:latin typeface="Arial" panose="020B0604020202020204" pitchFamily="34" charset="0"/>
            </a:endParaRPr>
          </a:p>
          <a:p>
            <a:pPr marL="255651" lvl="0" indent="-255651">
              <a:spcAft>
                <a:spcPct val="0"/>
              </a:spcAft>
              <a:buSzPts val="2400"/>
              <a:tabLst/>
            </a:pPr>
            <a:r>
              <a:rPr lang="en-US" kern="1200" noProof="0" dirty="0">
                <a:solidFill>
                  <a:srgbClr val="000000"/>
                </a:solidFill>
                <a:latin typeface="Arial" panose="020B0604020202020204" pitchFamily="34" charset="0"/>
              </a:rPr>
              <a:t>Database management system (D</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B</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M</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S)</a:t>
            </a:r>
          </a:p>
          <a:p>
            <a:pPr marL="255651" lvl="0" indent="-255651">
              <a:spcAft>
                <a:spcPct val="0"/>
              </a:spcAft>
              <a:buSzPts val="2400"/>
              <a:tabLst/>
            </a:pPr>
            <a:r>
              <a:rPr lang="en-US" kern="1200" noProof="0" dirty="0">
                <a:solidFill>
                  <a:srgbClr val="000000"/>
                </a:solidFill>
                <a:latin typeface="Arial" panose="020B0604020202020204" pitchFamily="34" charset="0"/>
              </a:rPr>
              <a:t>S</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Q</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L (Structured Query Language)</a:t>
            </a:r>
          </a:p>
          <a:p>
            <a:pPr marL="741553" lvl="1" indent="-284353">
              <a:spcAft>
                <a:spcPct val="0"/>
              </a:spcAft>
              <a:buSzPts val="2400"/>
            </a:pPr>
            <a:r>
              <a:rPr lang="en-US" kern="1200" noProof="0" dirty="0">
                <a:solidFill>
                  <a:srgbClr val="000000"/>
                </a:solidFill>
                <a:latin typeface="Arial" panose="020B0604020202020204" pitchFamily="34" charset="0"/>
              </a:rPr>
              <a:t>Industry-standard database query and manipulation language used in a relational database</a:t>
            </a:r>
          </a:p>
          <a:p>
            <a:pPr marL="255651" lvl="0" indent="-255651">
              <a:spcAft>
                <a:spcPct val="0"/>
              </a:spcAft>
              <a:buSzPts val="2400"/>
              <a:tabLst/>
            </a:pPr>
            <a:r>
              <a:rPr lang="en-US" kern="1200" dirty="0">
                <a:solidFill>
                  <a:srgbClr val="000000"/>
                </a:solidFill>
                <a:latin typeface="Arial" panose="020B0604020202020204" pitchFamily="34" charset="0"/>
              </a:rPr>
              <a:t>Nonrelational (NoSQL) databases</a:t>
            </a:r>
          </a:p>
          <a:p>
            <a:pPr marL="742569" lvl="1" indent="-255651">
              <a:spcAft>
                <a:spcPct val="0"/>
              </a:spcAft>
              <a:buSzPts val="2400"/>
            </a:pPr>
            <a:r>
              <a:rPr lang="en-US" kern="1200" noProof="0" dirty="0">
                <a:solidFill>
                  <a:srgbClr val="000000"/>
                </a:solidFill>
                <a:latin typeface="Arial" panose="020B0604020202020204" pitchFamily="34" charset="0"/>
              </a:rPr>
              <a:t>More flexible </a:t>
            </a:r>
            <a:r>
              <a:rPr lang="en-US" kern="1200" dirty="0">
                <a:solidFill>
                  <a:srgbClr val="000000"/>
                </a:solidFill>
                <a:latin typeface="Arial" panose="020B0604020202020204" pitchFamily="34" charset="0"/>
              </a:rPr>
              <a:t>data model; designed for managing large sets of structured and unstructured data</a:t>
            </a:r>
            <a:endParaRPr 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7013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61"/>
            <a:ext cx="8229600" cy="1097279"/>
          </a:xfrm>
        </p:spPr>
        <p:txBody>
          <a:bodyPr/>
          <a:lstStyle/>
          <a:p>
            <a:r>
              <a:rPr lang="en-US" kern="1200" noProof="0" dirty="0">
                <a:cs typeface="Times New Roman" panose="02020603050405020304" pitchFamily="18" charset="0"/>
              </a:rPr>
              <a:t>Data Warehouses and Data Mining</a:t>
            </a:r>
            <a:endParaRPr lang="en-US" noProof="0" dirty="0"/>
          </a:p>
        </p:txBody>
      </p:sp>
      <p:sp>
        <p:nvSpPr>
          <p:cNvPr id="3" name="Content Placeholder 2"/>
          <p:cNvSpPr>
            <a:spLocks noGrp="1"/>
          </p:cNvSpPr>
          <p:nvPr>
            <p:ph sz="quarter" idx="13"/>
          </p:nvPr>
        </p:nvSpPr>
        <p:spPr>
          <a:xfrm>
            <a:off x="457200" y="1300090"/>
            <a:ext cx="8232775" cy="4753805"/>
          </a:xfrm>
        </p:spPr>
        <p:txBody>
          <a:bodyPr/>
          <a:lstStyle/>
          <a:p>
            <a:pPr marL="255651" lvl="0" indent="-255651">
              <a:spcAft>
                <a:spcPct val="0"/>
              </a:spcAft>
              <a:buSzPts val="2400"/>
              <a:tabLst/>
            </a:pPr>
            <a:r>
              <a:rPr lang="en-US" altLang="en-US" kern="1200" noProof="0" dirty="0">
                <a:solidFill>
                  <a:srgbClr val="000000"/>
                </a:solidFill>
              </a:rPr>
              <a:t>Data warehouse: Collects firm</a:t>
            </a:r>
            <a:r>
              <a:rPr lang="en-US" altLang="ja-JP" kern="1200" noProof="0" dirty="0">
                <a:solidFill>
                  <a:srgbClr val="000000"/>
                </a:solidFill>
              </a:rPr>
              <a:t>’s transactional and customer data in single location for offline analysis by marketers and site managers</a:t>
            </a:r>
          </a:p>
          <a:p>
            <a:pPr marL="255651" lvl="0" indent="-255651">
              <a:spcAft>
                <a:spcPct val="0"/>
              </a:spcAft>
              <a:buSzPts val="2400"/>
              <a:tabLst/>
            </a:pPr>
            <a:r>
              <a:rPr lang="en-US" altLang="en-US" kern="1200" noProof="0" dirty="0">
                <a:solidFill>
                  <a:srgbClr val="000000"/>
                </a:solidFill>
              </a:rPr>
              <a:t>Data mart: </a:t>
            </a:r>
            <a:r>
              <a:rPr lang="en-US" altLang="en-US" kern="1200" dirty="0">
                <a:solidFill>
                  <a:srgbClr val="000000"/>
                </a:solidFill>
              </a:rPr>
              <a:t>Subset of data warehouse in which a  summarized or highly focused portion of organization’s data is placed</a:t>
            </a:r>
            <a:endParaRPr lang="en-US" altLang="en-US" kern="1200" noProof="0" dirty="0">
              <a:solidFill>
                <a:srgbClr val="000000"/>
              </a:solidFill>
            </a:endParaRPr>
          </a:p>
          <a:p>
            <a:pPr marL="255651" lvl="0" indent="-255651">
              <a:spcAft>
                <a:spcPct val="0"/>
              </a:spcAft>
              <a:buSzPts val="2400"/>
              <a:tabLst/>
            </a:pPr>
            <a:r>
              <a:rPr lang="en-US" altLang="en-US" kern="1200" noProof="0" dirty="0">
                <a:solidFill>
                  <a:srgbClr val="000000"/>
                </a:solidFill>
              </a:rPr>
              <a:t>Data lake: </a:t>
            </a:r>
            <a:r>
              <a:rPr lang="en-US" altLang="en-US" kern="1200" dirty="0">
                <a:solidFill>
                  <a:srgbClr val="000000"/>
                </a:solidFill>
              </a:rPr>
              <a:t>Repository of raw unstructured or structured data that has not yet been analyzed</a:t>
            </a:r>
            <a:endParaRPr lang="en-US" altLang="en-US" kern="1200" noProof="0" dirty="0">
              <a:solidFill>
                <a:srgbClr val="000000"/>
              </a:solidFill>
            </a:endParaRPr>
          </a:p>
          <a:p>
            <a:pPr marL="255651" lvl="0" indent="-255651">
              <a:spcAft>
                <a:spcPct val="0"/>
              </a:spcAft>
              <a:buSzPts val="2400"/>
              <a:tabLst/>
            </a:pPr>
            <a:r>
              <a:rPr lang="en-US" altLang="en-US" kern="1200" noProof="0" dirty="0">
                <a:solidFill>
                  <a:srgbClr val="000000"/>
                </a:solidFill>
              </a:rPr>
              <a:t>Data mining: Analytical techniques to find patterns in data, model behavior of customers, develop customer profiles</a:t>
            </a:r>
          </a:p>
        </p:txBody>
      </p:sp>
    </p:spTree>
    <p:extLst>
      <p:ext uri="{BB962C8B-B14F-4D97-AF65-F5344CB8AC3E}">
        <p14:creationId xmlns:p14="http://schemas.microsoft.com/office/powerpoint/2010/main" val="918043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843"/>
            <a:ext cx="8229600" cy="1097279"/>
          </a:xfrm>
        </p:spPr>
        <p:txBody>
          <a:bodyPr/>
          <a:lstStyle/>
          <a:p>
            <a:r>
              <a:rPr lang="en-US" sz="3200" kern="1200" noProof="0" dirty="0">
                <a:cs typeface="Times New Roman" panose="02020603050405020304" pitchFamily="18" charset="0"/>
              </a:rPr>
              <a:t>The Challenge of Big Data</a:t>
            </a:r>
            <a:endParaRPr lang="en-US" sz="3200" noProof="0" dirty="0"/>
          </a:p>
        </p:txBody>
      </p:sp>
      <p:sp>
        <p:nvSpPr>
          <p:cNvPr id="2" name="Content Placeholder 1"/>
          <p:cNvSpPr>
            <a:spLocks noGrp="1"/>
          </p:cNvSpPr>
          <p:nvPr>
            <p:ph sz="quarter" idx="13"/>
          </p:nvPr>
        </p:nvSpPr>
        <p:spPr>
          <a:xfrm>
            <a:off x="457200" y="1250124"/>
            <a:ext cx="8232775" cy="5018156"/>
          </a:xfrm>
        </p:spPr>
        <p:txBody>
          <a:bodyPr/>
          <a:lstStyle/>
          <a:p>
            <a:pPr marL="255600" lvl="0">
              <a:spcAft>
                <a:spcPct val="0"/>
              </a:spcAft>
              <a:buSzPts val="2400"/>
              <a:tabLst/>
            </a:pPr>
            <a:r>
              <a:rPr lang="en-US" altLang="ja-JP" kern="1200" noProof="0" dirty="0">
                <a:solidFill>
                  <a:srgbClr val="000000"/>
                </a:solidFill>
                <a:latin typeface="Arial" panose="020B0604020202020204" pitchFamily="34" charset="0"/>
              </a:rPr>
              <a:t>Big data</a:t>
            </a:r>
          </a:p>
          <a:p>
            <a:pPr marL="741553" lvl="1" indent="-284353">
              <a:spcAft>
                <a:spcPct val="0"/>
              </a:spcAft>
              <a:buSzPts val="2400"/>
            </a:pPr>
            <a:r>
              <a:rPr lang="en-US" altLang="en-US" kern="1200" noProof="0" dirty="0">
                <a:solidFill>
                  <a:srgbClr val="000000"/>
                </a:solidFill>
                <a:latin typeface="Arial" panose="020B0604020202020204" pitchFamily="34" charset="0"/>
              </a:rPr>
              <a:t>Petabyte, exabyte range</a:t>
            </a:r>
          </a:p>
          <a:p>
            <a:pPr marL="741553" lvl="1" indent="-284353">
              <a:spcAft>
                <a:spcPct val="0"/>
              </a:spcAft>
              <a:buSzPts val="2400"/>
            </a:pPr>
            <a:r>
              <a:rPr lang="en-US" altLang="en-US" kern="1200" noProof="0" dirty="0">
                <a:solidFill>
                  <a:srgbClr val="000000"/>
                </a:solidFill>
                <a:latin typeface="Arial" panose="020B0604020202020204" pitchFamily="34" charset="0"/>
              </a:rPr>
              <a:t>Web traffic, e-mail, social media, content</a:t>
            </a:r>
          </a:p>
          <a:p>
            <a:pPr marL="741553" lvl="1" indent="-284353">
              <a:spcAft>
                <a:spcPct val="0"/>
              </a:spcAft>
              <a:buSzPts val="2400"/>
            </a:pPr>
            <a:r>
              <a:rPr lang="en-US" altLang="en-US" kern="1200" noProof="0" dirty="0">
                <a:solidFill>
                  <a:srgbClr val="000000"/>
                </a:solidFill>
                <a:latin typeface="Arial" panose="020B0604020202020204" pitchFamily="34" charset="0"/>
              </a:rPr>
              <a:t>Traditional D</a:t>
            </a:r>
            <a:r>
              <a:rPr lang="en-US" altLang="en-US" sz="100" kern="1200" noProof="0" dirty="0">
                <a:solidFill>
                  <a:srgbClr val="000000"/>
                </a:solidFill>
                <a:latin typeface="Arial" panose="020B0604020202020204" pitchFamily="34" charset="0"/>
              </a:rPr>
              <a:t> </a:t>
            </a:r>
            <a:r>
              <a:rPr lang="en-US" altLang="en-US" kern="1200" noProof="0" dirty="0">
                <a:solidFill>
                  <a:srgbClr val="000000"/>
                </a:solidFill>
                <a:latin typeface="Arial" panose="020B0604020202020204" pitchFamily="34" charset="0"/>
              </a:rPr>
              <a:t>B</a:t>
            </a:r>
            <a:r>
              <a:rPr lang="en-US" altLang="en-US" sz="100" kern="1200" noProof="0" dirty="0">
                <a:solidFill>
                  <a:srgbClr val="000000"/>
                </a:solidFill>
                <a:latin typeface="Arial" panose="020B0604020202020204" pitchFamily="34" charset="0"/>
              </a:rPr>
              <a:t> </a:t>
            </a:r>
            <a:r>
              <a:rPr lang="en-US" altLang="en-US" kern="1200" noProof="0" dirty="0">
                <a:solidFill>
                  <a:srgbClr val="000000"/>
                </a:solidFill>
                <a:latin typeface="Arial" panose="020B0604020202020204" pitchFamily="34" charset="0"/>
              </a:rPr>
              <a:t>M</a:t>
            </a:r>
            <a:r>
              <a:rPr lang="en-US" altLang="en-US" sz="100" kern="1200" noProof="0" dirty="0">
                <a:solidFill>
                  <a:srgbClr val="000000"/>
                </a:solidFill>
                <a:latin typeface="Arial" panose="020B0604020202020204" pitchFamily="34" charset="0"/>
              </a:rPr>
              <a:t> </a:t>
            </a:r>
            <a:r>
              <a:rPr lang="en-US" altLang="en-US" kern="1200" noProof="0" dirty="0">
                <a:solidFill>
                  <a:srgbClr val="000000"/>
                </a:solidFill>
                <a:latin typeface="Arial" panose="020B0604020202020204" pitchFamily="34" charset="0"/>
              </a:rPr>
              <a:t>S unable to process </a:t>
            </a:r>
            <a:r>
              <a:rPr lang="en-US" noProof="0" dirty="0"/>
              <a:t>the increasing volume of data</a:t>
            </a:r>
          </a:p>
          <a:p>
            <a:pPr marL="255600">
              <a:spcAft>
                <a:spcPct val="0"/>
              </a:spcAft>
              <a:buSzPts val="2400"/>
            </a:pPr>
            <a:r>
              <a:rPr lang="en-US" altLang="en-US" kern="1200" noProof="0" dirty="0">
                <a:solidFill>
                  <a:srgbClr val="000000"/>
                </a:solidFill>
                <a:latin typeface="Arial" panose="020B0604020202020204" pitchFamily="34" charset="0"/>
              </a:rPr>
              <a:t>Hadoop</a:t>
            </a:r>
          </a:p>
          <a:p>
            <a:pPr marL="741553" lvl="1" indent="-284353">
              <a:spcAft>
                <a:spcPct val="0"/>
              </a:spcAft>
              <a:buSzPts val="2400"/>
            </a:pPr>
            <a:r>
              <a:rPr lang="en-US" altLang="en-US" kern="1200" noProof="0" dirty="0">
                <a:solidFill>
                  <a:srgbClr val="000000"/>
                </a:solidFill>
                <a:latin typeface="Arial" panose="020B0604020202020204" pitchFamily="34" charset="0"/>
              </a:rPr>
              <a:t>Open-source software framework</a:t>
            </a:r>
          </a:p>
          <a:p>
            <a:pPr marL="741553" lvl="1" indent="-284353">
              <a:spcAft>
                <a:spcPct val="0"/>
              </a:spcAft>
              <a:buSzPts val="2400"/>
            </a:pPr>
            <a:r>
              <a:rPr lang="en-US" altLang="en-US" kern="1200" noProof="0" dirty="0">
                <a:solidFill>
                  <a:srgbClr val="000000"/>
                </a:solidFill>
                <a:latin typeface="Arial" panose="020B0604020202020204" pitchFamily="34" charset="0"/>
              </a:rPr>
              <a:t>Processes any type of data, even unstructured</a:t>
            </a:r>
          </a:p>
          <a:p>
            <a:pPr marL="741553" lvl="1" indent="-284353">
              <a:spcAft>
                <a:spcPct val="0"/>
              </a:spcAft>
              <a:buSzPts val="2400"/>
            </a:pPr>
            <a:r>
              <a:rPr lang="en-US" altLang="en-US" kern="1200" noProof="0" dirty="0">
                <a:solidFill>
                  <a:srgbClr val="000000"/>
                </a:solidFill>
                <a:latin typeface="Arial" panose="020B0604020202020204" pitchFamily="34" charset="0"/>
              </a:rPr>
              <a:t>Distributed processing</a:t>
            </a:r>
          </a:p>
          <a:p>
            <a:pPr marL="255600">
              <a:spcAft>
                <a:spcPct val="0"/>
              </a:spcAft>
              <a:buSzPts val="2400"/>
            </a:pPr>
            <a:r>
              <a:rPr lang="en-US" altLang="en-US" kern="1200" noProof="0" dirty="0">
                <a:solidFill>
                  <a:srgbClr val="000000"/>
                </a:solidFill>
                <a:latin typeface="Arial" panose="020B0604020202020204" pitchFamily="34" charset="0"/>
              </a:rPr>
              <a:t>Apache Spark</a:t>
            </a:r>
          </a:p>
          <a:p>
            <a:pPr marL="742518" lvl="1">
              <a:spcAft>
                <a:spcPct val="0"/>
              </a:spcAft>
              <a:buSzPts val="2400"/>
            </a:pPr>
            <a:r>
              <a:rPr lang="en-US" altLang="en-US" kern="1200" dirty="0">
                <a:solidFill>
                  <a:srgbClr val="000000"/>
                </a:solidFill>
                <a:latin typeface="Arial" panose="020B0604020202020204" pitchFamily="34" charset="0"/>
              </a:rPr>
              <a:t>Hadoop alternative</a:t>
            </a:r>
            <a:endParaRPr lang="en-US" altLang="en-US" kern="1200" noProof="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12661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kern="1200" noProof="0" dirty="0">
                <a:cs typeface="Times New Roman" panose="02020603050405020304" pitchFamily="18" charset="0"/>
              </a:rPr>
              <a:t>Marketing Automation and Customer Relationship Management (C</a:t>
            </a:r>
            <a:r>
              <a:rPr lang="en-US" sz="100" kern="1200" noProof="0" dirty="0">
                <a:cs typeface="Times New Roman" panose="02020603050405020304" pitchFamily="18" charset="0"/>
              </a:rPr>
              <a:t> </a:t>
            </a:r>
            <a:r>
              <a:rPr lang="en-US" sz="3000" kern="1200" noProof="0" dirty="0">
                <a:cs typeface="Times New Roman" panose="02020603050405020304" pitchFamily="18" charset="0"/>
              </a:rPr>
              <a:t>R</a:t>
            </a:r>
            <a:r>
              <a:rPr lang="en-US" sz="100" kern="1200" noProof="0" dirty="0">
                <a:cs typeface="Times New Roman" panose="02020603050405020304" pitchFamily="18" charset="0"/>
              </a:rPr>
              <a:t> </a:t>
            </a:r>
            <a:r>
              <a:rPr lang="en-US" sz="3000" kern="1200" noProof="0" dirty="0">
                <a:cs typeface="Times New Roman" panose="02020603050405020304" pitchFamily="18" charset="0"/>
              </a:rPr>
              <a:t>M) Systems</a:t>
            </a:r>
            <a:endParaRPr lang="en-US" sz="3000" noProof="0" dirty="0"/>
          </a:p>
        </p:txBody>
      </p:sp>
      <p:sp>
        <p:nvSpPr>
          <p:cNvPr id="2" name="Content Placeholder 1"/>
          <p:cNvSpPr>
            <a:spLocks noGrp="1"/>
          </p:cNvSpPr>
          <p:nvPr>
            <p:ph sz="quarter" idx="13"/>
          </p:nvPr>
        </p:nvSpPr>
        <p:spPr>
          <a:xfrm>
            <a:off x="457201" y="1554920"/>
            <a:ext cx="8081158" cy="475380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Marketing automation systems</a:t>
            </a:r>
          </a:p>
          <a:p>
            <a:pPr marL="741553" lvl="1" indent="-284353">
              <a:spcAft>
                <a:spcPct val="0"/>
              </a:spcAft>
              <a:buSzPts val="2400"/>
            </a:pPr>
            <a:r>
              <a:rPr lang="en-US" kern="1200" noProof="0" dirty="0">
                <a:solidFill>
                  <a:srgbClr val="000000"/>
                </a:solidFill>
                <a:latin typeface="Arial" panose="020B0604020202020204" pitchFamily="34" charset="0"/>
              </a:rPr>
              <a:t>Track steps in lead generation</a:t>
            </a:r>
          </a:p>
          <a:p>
            <a:pPr marL="255651" lvl="0" indent="-255651">
              <a:spcAft>
                <a:spcPct val="0"/>
              </a:spcAft>
              <a:buSzPts val="2400"/>
              <a:tabLst/>
            </a:pPr>
            <a:r>
              <a:rPr lang="en-US" kern="1200" noProof="0" dirty="0">
                <a:solidFill>
                  <a:srgbClr val="000000"/>
                </a:solidFill>
                <a:latin typeface="Arial" panose="020B0604020202020204" pitchFamily="34" charset="0"/>
              </a:rPr>
              <a:t>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R</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M systems</a:t>
            </a:r>
          </a:p>
          <a:p>
            <a:pPr marL="741553" lvl="1" indent="-284353">
              <a:spcAft>
                <a:spcPct val="0"/>
              </a:spcAft>
              <a:buSzPts val="2400"/>
            </a:pPr>
            <a:r>
              <a:rPr lang="en-US" kern="1200" noProof="0" dirty="0">
                <a:solidFill>
                  <a:srgbClr val="000000"/>
                </a:solidFill>
                <a:latin typeface="Arial" panose="020B0604020202020204" pitchFamily="34" charset="0"/>
              </a:rPr>
              <a:t>Manage relationship with customers once purchase is made</a:t>
            </a:r>
          </a:p>
          <a:p>
            <a:pPr marL="741553" lvl="1" indent="-284353">
              <a:spcAft>
                <a:spcPct val="0"/>
              </a:spcAft>
              <a:buSzPts val="2400"/>
            </a:pPr>
            <a:r>
              <a:rPr lang="en-US" kern="1200" noProof="0" dirty="0">
                <a:solidFill>
                  <a:srgbClr val="000000"/>
                </a:solidFill>
                <a:latin typeface="Arial" panose="020B0604020202020204" pitchFamily="34" charset="0"/>
              </a:rPr>
              <a:t>Create customer profiles</a:t>
            </a:r>
          </a:p>
          <a:p>
            <a:pPr marL="255651" lvl="0" indent="-255651">
              <a:spcAft>
                <a:spcPct val="0"/>
              </a:spcAft>
              <a:buSzPts val="2400"/>
              <a:tabLst/>
            </a:pPr>
            <a:r>
              <a:rPr lang="en-US" kern="1200" noProof="0" dirty="0">
                <a:solidFill>
                  <a:srgbClr val="000000"/>
                </a:solidFill>
                <a:latin typeface="Arial" panose="020B0604020202020204" pitchFamily="34" charset="0"/>
              </a:rPr>
              <a:t>Customer data used to:</a:t>
            </a:r>
          </a:p>
          <a:p>
            <a:pPr marL="741553" lvl="1" indent="-284353">
              <a:spcAft>
                <a:spcPct val="0"/>
              </a:spcAft>
              <a:buSzPts val="2400"/>
            </a:pPr>
            <a:r>
              <a:rPr lang="en-US" kern="1200" noProof="0" dirty="0">
                <a:solidFill>
                  <a:srgbClr val="000000"/>
                </a:solidFill>
                <a:latin typeface="Arial" panose="020B0604020202020204" pitchFamily="34" charset="0"/>
              </a:rPr>
              <a:t>Develop and sell additional products</a:t>
            </a:r>
          </a:p>
          <a:p>
            <a:pPr marL="741553" lvl="1" indent="-284353">
              <a:spcAft>
                <a:spcPct val="0"/>
              </a:spcAft>
              <a:buSzPts val="2400"/>
            </a:pPr>
            <a:r>
              <a:rPr lang="en-US" kern="1200" noProof="0" dirty="0">
                <a:solidFill>
                  <a:srgbClr val="000000"/>
                </a:solidFill>
                <a:latin typeface="Arial" panose="020B0604020202020204" pitchFamily="34" charset="0"/>
              </a:rPr>
              <a:t>Identify profitable customers</a:t>
            </a:r>
          </a:p>
          <a:p>
            <a:pPr marL="741553" lvl="1" indent="-284353">
              <a:spcAft>
                <a:spcPct val="0"/>
              </a:spcAft>
              <a:buSzPts val="2400"/>
            </a:pPr>
            <a:r>
              <a:rPr lang="en-US" kern="1200" noProof="0" dirty="0">
                <a:solidFill>
                  <a:srgbClr val="000000"/>
                </a:solidFill>
                <a:latin typeface="Arial" panose="020B0604020202020204" pitchFamily="34" charset="0"/>
              </a:rPr>
              <a:t>Optimize service delivery, and so on</a:t>
            </a:r>
          </a:p>
        </p:txBody>
      </p:sp>
    </p:spTree>
    <p:extLst>
      <p:ext uri="{BB962C8B-B14F-4D97-AF65-F5344CB8AC3E}">
        <p14:creationId xmlns:p14="http://schemas.microsoft.com/office/powerpoint/2010/main" val="1651138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solidFill>
                  <a:schemeClr val="tx2"/>
                </a:solidFill>
                <a:cs typeface="Times New Roman" panose="02020603050405020304" pitchFamily="18" charset="0"/>
              </a:rPr>
              <a:t>Figure 6.9 A Customer Relationship Management System</a:t>
            </a:r>
            <a:endParaRPr lang="en-US" sz="3200" noProof="0" dirty="0"/>
          </a:p>
        </p:txBody>
      </p:sp>
      <p:pic>
        <p:nvPicPr>
          <p:cNvPr id="4" name="Picture 3" descr="An illustration of a customer relationship management system. For a full description, see Notes. Press F6.">
            <a:extLst>
              <a:ext uri="{FF2B5EF4-FFF2-40B4-BE49-F238E27FC236}">
                <a16:creationId xmlns:a16="http://schemas.microsoft.com/office/drawing/2014/main" id="{2ABAD1FF-A04B-82D0-E5A7-1D3D496A950F}"/>
              </a:ext>
            </a:extLst>
          </p:cNvPr>
          <p:cNvPicPr>
            <a:picLocks noChangeAspect="1"/>
          </p:cNvPicPr>
          <p:nvPr/>
        </p:nvPicPr>
        <p:blipFill>
          <a:blip r:embed="rId3"/>
          <a:stretch>
            <a:fillRect/>
          </a:stretch>
        </p:blipFill>
        <p:spPr>
          <a:xfrm>
            <a:off x="1827333" y="1484244"/>
            <a:ext cx="5489334" cy="4856922"/>
          </a:xfrm>
          <a:prstGeom prst="rect">
            <a:avLst/>
          </a:prstGeom>
        </p:spPr>
      </p:pic>
    </p:spTree>
    <p:extLst>
      <p:ext uri="{BB962C8B-B14F-4D97-AF65-F5344CB8AC3E}">
        <p14:creationId xmlns:p14="http://schemas.microsoft.com/office/powerpoint/2010/main" val="574786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Online Marketing Metrics: Lexicon</a:t>
            </a:r>
            <a:endParaRPr lang="en-US" noProof="0" dirty="0"/>
          </a:p>
        </p:txBody>
      </p:sp>
      <p:sp>
        <p:nvSpPr>
          <p:cNvPr id="7" name="Content Placeholder 6"/>
          <p:cNvSpPr>
            <a:spLocks noGrp="1"/>
          </p:cNvSpPr>
          <p:nvPr>
            <p:ph sz="quarter" idx="13"/>
          </p:nvPr>
        </p:nvSpPr>
        <p:spPr>
          <a:xfrm>
            <a:off x="457200" y="1554920"/>
            <a:ext cx="8232775" cy="4753805"/>
          </a:xfrm>
        </p:spPr>
        <p:txBody>
          <a:bodyPr/>
          <a:lstStyle/>
          <a:p>
            <a:pPr marL="255651" lvl="0" indent="-255651">
              <a:spcAft>
                <a:spcPct val="0"/>
              </a:spcAft>
              <a:buSzPts val="2400"/>
              <a:tabLst/>
            </a:pPr>
            <a:r>
              <a:rPr lang="en-US" sz="2200" kern="1200" noProof="0" dirty="0">
                <a:solidFill>
                  <a:srgbClr val="000000"/>
                </a:solidFill>
                <a:latin typeface="Arial" panose="020B0604020202020204" pitchFamily="34" charset="0"/>
              </a:rPr>
              <a:t>Audience size/market share metrics</a:t>
            </a:r>
          </a:p>
          <a:p>
            <a:pPr marL="741553" lvl="1" indent="-284353">
              <a:spcAft>
                <a:spcPct val="0"/>
              </a:spcAft>
              <a:buSzPts val="2400"/>
            </a:pPr>
            <a:r>
              <a:rPr lang="en-US" sz="2200" kern="1200" noProof="0" dirty="0">
                <a:solidFill>
                  <a:srgbClr val="000000"/>
                </a:solidFill>
                <a:latin typeface="Arial" panose="020B0604020202020204" pitchFamily="34" charset="0"/>
              </a:rPr>
              <a:t>Impressions, click-through rate (C</a:t>
            </a:r>
            <a:r>
              <a:rPr lang="en-US" sz="100" kern="1200" noProof="0" dirty="0">
                <a:solidFill>
                  <a:srgbClr val="000000"/>
                </a:solidFill>
                <a:latin typeface="Arial" panose="020B0604020202020204" pitchFamily="34" charset="0"/>
              </a:rPr>
              <a:t> </a:t>
            </a:r>
            <a:r>
              <a:rPr lang="en-US" sz="2200" kern="1200" noProof="0" dirty="0">
                <a:solidFill>
                  <a:srgbClr val="000000"/>
                </a:solidFill>
                <a:latin typeface="Arial" panose="020B0604020202020204" pitchFamily="34" charset="0"/>
              </a:rPr>
              <a:t>T</a:t>
            </a:r>
            <a:r>
              <a:rPr lang="en-US" sz="100" kern="1200" noProof="0" dirty="0">
                <a:solidFill>
                  <a:srgbClr val="000000"/>
                </a:solidFill>
                <a:latin typeface="Arial" panose="020B0604020202020204" pitchFamily="34" charset="0"/>
              </a:rPr>
              <a:t> </a:t>
            </a:r>
            <a:r>
              <a:rPr lang="en-US" sz="2200" kern="1200" noProof="0" dirty="0">
                <a:solidFill>
                  <a:srgbClr val="000000"/>
                </a:solidFill>
                <a:latin typeface="Arial" panose="020B0604020202020204" pitchFamily="34" charset="0"/>
              </a:rPr>
              <a:t>R), page views, viewability rate, stickiness, loyalty, reach, recency</a:t>
            </a:r>
          </a:p>
          <a:p>
            <a:pPr marL="255651" lvl="0" indent="-255651">
              <a:spcAft>
                <a:spcPct val="0"/>
              </a:spcAft>
              <a:buSzPts val="2400"/>
              <a:tabLst/>
            </a:pPr>
            <a:r>
              <a:rPr lang="en-US" sz="2200" kern="1200" noProof="0" dirty="0">
                <a:solidFill>
                  <a:srgbClr val="000000"/>
                </a:solidFill>
                <a:latin typeface="Arial" panose="020B0604020202020204" pitchFamily="34" charset="0"/>
              </a:rPr>
              <a:t>Conversion to customer metrics</a:t>
            </a:r>
          </a:p>
          <a:p>
            <a:pPr marL="741553" lvl="1" indent="-284353">
              <a:spcAft>
                <a:spcPct val="0"/>
              </a:spcAft>
              <a:buSzPts val="2400"/>
            </a:pPr>
            <a:r>
              <a:rPr lang="en-US" sz="2200" kern="1200" noProof="0" dirty="0">
                <a:solidFill>
                  <a:srgbClr val="000000"/>
                </a:solidFill>
                <a:latin typeface="Arial" panose="020B0604020202020204" pitchFamily="34" charset="0"/>
              </a:rPr>
              <a:t>Acquisition rate, conversion rate, browse-to-buy ratio, cart conversion rate, abandonment rate</a:t>
            </a:r>
          </a:p>
          <a:p>
            <a:pPr marL="255651" lvl="0" indent="-255651">
              <a:spcAft>
                <a:spcPct val="0"/>
              </a:spcAft>
              <a:buSzPts val="2400"/>
              <a:tabLst/>
            </a:pPr>
            <a:r>
              <a:rPr lang="en-US" sz="2200" kern="1200" noProof="0" dirty="0">
                <a:solidFill>
                  <a:srgbClr val="000000"/>
                </a:solidFill>
                <a:latin typeface="Arial" panose="020B0604020202020204" pitchFamily="34" charset="0"/>
              </a:rPr>
              <a:t>Video ad metrics</a:t>
            </a:r>
          </a:p>
          <a:p>
            <a:pPr marL="741553" lvl="1" indent="-284353">
              <a:spcAft>
                <a:spcPct val="0"/>
              </a:spcAft>
              <a:buSzPts val="2400"/>
            </a:pPr>
            <a:r>
              <a:rPr lang="en-US" sz="2200" kern="1200" noProof="0" dirty="0">
                <a:solidFill>
                  <a:srgbClr val="000000"/>
                </a:solidFill>
                <a:latin typeface="Arial" panose="020B0604020202020204" pitchFamily="34" charset="0"/>
              </a:rPr>
              <a:t>View time, completion rate</a:t>
            </a:r>
          </a:p>
          <a:p>
            <a:pPr marL="255651" lvl="0" indent="-255651">
              <a:spcAft>
                <a:spcPct val="0"/>
              </a:spcAft>
              <a:buSzPts val="2400"/>
              <a:tabLst/>
            </a:pPr>
            <a:r>
              <a:rPr lang="en-US" sz="2200" kern="1200" noProof="0" dirty="0">
                <a:solidFill>
                  <a:srgbClr val="000000"/>
                </a:solidFill>
                <a:latin typeface="Arial" panose="020B0604020202020204" pitchFamily="34" charset="0"/>
              </a:rPr>
              <a:t>E-mail campaign metrics</a:t>
            </a:r>
          </a:p>
          <a:p>
            <a:pPr marL="741553" lvl="1" indent="-284353">
              <a:spcAft>
                <a:spcPct val="0"/>
              </a:spcAft>
              <a:buSzPts val="2400"/>
            </a:pPr>
            <a:r>
              <a:rPr lang="en-US" sz="2200" kern="1200" noProof="0" dirty="0">
                <a:solidFill>
                  <a:srgbClr val="000000"/>
                </a:solidFill>
                <a:latin typeface="Arial" panose="020B0604020202020204" pitchFamily="34" charset="0"/>
              </a:rPr>
              <a:t>Open rate, delivery rate, click-through rate, bounce-back rate</a:t>
            </a:r>
          </a:p>
        </p:txBody>
      </p:sp>
    </p:spTree>
    <p:extLst>
      <p:ext uri="{BB962C8B-B14F-4D97-AF65-F5344CB8AC3E}">
        <p14:creationId xmlns:p14="http://schemas.microsoft.com/office/powerpoint/2010/main" val="3469889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5859"/>
            <a:ext cx="8229600" cy="1097279"/>
          </a:xfrm>
        </p:spPr>
        <p:txBody>
          <a:bodyPr/>
          <a:lstStyle/>
          <a:p>
            <a:r>
              <a:rPr lang="en-US" sz="3200" kern="1200" noProof="0" dirty="0">
                <a:cs typeface="Times New Roman" panose="02020603050405020304" pitchFamily="18" charset="0"/>
              </a:rPr>
              <a:t>Figure 6.10 An Online Consumer Purchasing Model</a:t>
            </a:r>
            <a:endParaRPr lang="en-US" sz="3200" noProof="0" dirty="0"/>
          </a:p>
        </p:txBody>
      </p:sp>
      <p:pic>
        <p:nvPicPr>
          <p:cNvPr id="3" name="Picture 2" descr="An illustration of an online consumer purchasing model. For a full description, see Notes. Press F6.">
            <a:extLst>
              <a:ext uri="{FF2B5EF4-FFF2-40B4-BE49-F238E27FC236}">
                <a16:creationId xmlns:a16="http://schemas.microsoft.com/office/drawing/2014/main" id="{D708641D-B22D-7B63-FFED-9CD29A6B338E}"/>
              </a:ext>
            </a:extLst>
          </p:cNvPr>
          <p:cNvPicPr>
            <a:picLocks noChangeAspect="1"/>
          </p:cNvPicPr>
          <p:nvPr/>
        </p:nvPicPr>
        <p:blipFill>
          <a:blip r:embed="rId3"/>
          <a:stretch>
            <a:fillRect/>
          </a:stretch>
        </p:blipFill>
        <p:spPr>
          <a:xfrm>
            <a:off x="2043481" y="1418666"/>
            <a:ext cx="5057037" cy="4690585"/>
          </a:xfrm>
          <a:prstGeom prst="rect">
            <a:avLst/>
          </a:prstGeom>
        </p:spPr>
      </p:pic>
    </p:spTree>
    <p:extLst>
      <p:ext uri="{BB962C8B-B14F-4D97-AF65-F5344CB8AC3E}">
        <p14:creationId xmlns:p14="http://schemas.microsoft.com/office/powerpoint/2010/main" val="789306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1"/>
            <a:ext cx="8341112" cy="1097279"/>
          </a:xfrm>
        </p:spPr>
        <p:txBody>
          <a:bodyPr/>
          <a:lstStyle/>
          <a:p>
            <a:r>
              <a:rPr lang="en-US" sz="3200" kern="1200" noProof="0" dirty="0">
                <a:cs typeface="Times New Roman" panose="02020603050405020304" pitchFamily="18" charset="0"/>
              </a:rPr>
              <a:t>How Well Does Online Advertising Work?</a:t>
            </a:r>
            <a:endParaRPr lang="en-US" sz="3200" noProof="0" dirty="0"/>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Use R</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O</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I to measure ad campaign</a:t>
            </a:r>
          </a:p>
          <a:p>
            <a:pPr marL="255651" lvl="0" indent="-255651">
              <a:spcAft>
                <a:spcPct val="0"/>
              </a:spcAft>
              <a:buSzPts val="2400"/>
              <a:tabLst/>
            </a:pPr>
            <a:r>
              <a:rPr lang="en-US" kern="1200" noProof="0" dirty="0">
                <a:solidFill>
                  <a:srgbClr val="000000"/>
                </a:solidFill>
                <a:latin typeface="Arial" panose="020B0604020202020204" pitchFamily="34" charset="0"/>
              </a:rPr>
              <a:t>Difficulty of cross-platform attribution</a:t>
            </a:r>
          </a:p>
          <a:p>
            <a:pPr marL="742569" lvl="1" indent="-255651">
              <a:spcAft>
                <a:spcPct val="0"/>
              </a:spcAft>
              <a:buSzPts val="2400"/>
            </a:pPr>
            <a:r>
              <a:rPr lang="en-US" kern="1200" dirty="0">
                <a:solidFill>
                  <a:srgbClr val="000000"/>
                </a:solidFill>
                <a:latin typeface="Arial" panose="020B0604020202020204" pitchFamily="34" charset="0"/>
              </a:rPr>
              <a:t>Google update to ad attribution model</a:t>
            </a:r>
            <a:endParaRPr lang="en-US" kern="1200" noProof="0" dirty="0">
              <a:solidFill>
                <a:srgbClr val="000000"/>
              </a:solidFill>
              <a:latin typeface="Arial" panose="020B0604020202020204" pitchFamily="34" charset="0"/>
            </a:endParaRPr>
          </a:p>
          <a:p>
            <a:pPr marL="255651" lvl="0" indent="-255651">
              <a:spcAft>
                <a:spcPct val="0"/>
              </a:spcAft>
              <a:buSzPts val="2400"/>
              <a:tabLst/>
            </a:pPr>
            <a:r>
              <a:rPr lang="en-US" kern="1200" noProof="0" dirty="0">
                <a:solidFill>
                  <a:srgbClr val="000000"/>
                </a:solidFill>
                <a:latin typeface="Arial" panose="020B0604020202020204" pitchFamily="34" charset="0"/>
              </a:rPr>
              <a:t>Highest click-through rates: Search engine ads, permission e-mail campaigns</a:t>
            </a:r>
          </a:p>
          <a:p>
            <a:pPr marL="255651" lvl="0" indent="-255651">
              <a:spcAft>
                <a:spcPct val="0"/>
              </a:spcAft>
              <a:buSzPts val="2400"/>
              <a:tabLst/>
            </a:pPr>
            <a:r>
              <a:rPr lang="en-US" kern="1200" noProof="0" dirty="0">
                <a:solidFill>
                  <a:srgbClr val="000000"/>
                </a:solidFill>
                <a:latin typeface="Arial" panose="020B0604020202020204" pitchFamily="34" charset="0"/>
              </a:rPr>
              <a:t>Online channels compare favorably with traditional</a:t>
            </a:r>
          </a:p>
          <a:p>
            <a:pPr marL="255651" lvl="0" indent="-255651">
              <a:spcAft>
                <a:spcPct val="0"/>
              </a:spcAft>
              <a:buSzPts val="2400"/>
              <a:tabLst/>
            </a:pPr>
            <a:r>
              <a:rPr lang="en-US" kern="1200" noProof="0" dirty="0">
                <a:solidFill>
                  <a:srgbClr val="000000"/>
                </a:solidFill>
                <a:latin typeface="Arial" panose="020B0604020202020204" pitchFamily="34" charset="0"/>
              </a:rPr>
              <a:t>Most powerful marketing campaigns use multiple channels, including online, catalog, T</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V, radio, newspapers, stores</a:t>
            </a:r>
          </a:p>
        </p:txBody>
      </p:sp>
    </p:spTree>
    <p:extLst>
      <p:ext uri="{BB962C8B-B14F-4D97-AF65-F5344CB8AC3E}">
        <p14:creationId xmlns:p14="http://schemas.microsoft.com/office/powerpoint/2010/main" val="183978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499"/>
            <a:ext cx="8229600" cy="1097279"/>
          </a:xfrm>
        </p:spPr>
        <p:txBody>
          <a:bodyPr/>
          <a:lstStyle/>
          <a:p>
            <a:r>
              <a:rPr lang="en-US" sz="3200" kern="1200" noProof="0" dirty="0">
                <a:cs typeface="Times New Roman" panose="02020603050405020304" pitchFamily="18" charset="0"/>
              </a:rPr>
              <a:t>Consumers Online: The Internet Audience and Consumer Behavior </a:t>
            </a:r>
            <a:r>
              <a:rPr lang="en-US" sz="2000" b="0" kern="1200" noProof="0" dirty="0">
                <a:cs typeface="Times New Roman" panose="02020603050405020304" pitchFamily="18" charset="0"/>
              </a:rPr>
              <a:t>(2 of 3)</a:t>
            </a:r>
            <a:endParaRPr lang="en-US" sz="2000" noProof="0" dirty="0"/>
          </a:p>
        </p:txBody>
      </p:sp>
      <p:sp>
        <p:nvSpPr>
          <p:cNvPr id="3" name="Content Placeholder 2"/>
          <p:cNvSpPr>
            <a:spLocks noGrp="1"/>
          </p:cNvSpPr>
          <p:nvPr>
            <p:ph sz="quarter" idx="13"/>
          </p:nvPr>
        </p:nvSpPr>
        <p:spPr>
          <a:xfrm>
            <a:off x="457200" y="1259248"/>
            <a:ext cx="8501270" cy="4995780"/>
          </a:xfrm>
        </p:spPr>
        <p:txBody>
          <a:bodyPr/>
          <a:lstStyle/>
          <a:p>
            <a:pPr marL="255651" lvl="0" indent="-255651">
              <a:spcAft>
                <a:spcPct val="0"/>
              </a:spcAft>
              <a:buSzPts val="2400"/>
              <a:tabLst/>
            </a:pPr>
            <a:r>
              <a:rPr lang="en-US" altLang="en-US" sz="2200" kern="1200" noProof="0" dirty="0">
                <a:solidFill>
                  <a:srgbClr val="000000"/>
                </a:solidFill>
              </a:rPr>
              <a:t>Broadband and mobile</a:t>
            </a:r>
          </a:p>
          <a:p>
            <a:pPr marL="741553" lvl="1" indent="-284353">
              <a:spcAft>
                <a:spcPct val="0"/>
              </a:spcAft>
              <a:buSzPts val="2400"/>
            </a:pPr>
            <a:r>
              <a:rPr lang="en-US" altLang="en-US" sz="2200" kern="1200" noProof="0" dirty="0">
                <a:solidFill>
                  <a:srgbClr val="000000"/>
                </a:solidFill>
              </a:rPr>
              <a:t>Inequalities in broadband access persist</a:t>
            </a:r>
          </a:p>
          <a:p>
            <a:pPr marL="1141603" lvl="2" indent="-284353">
              <a:spcAft>
                <a:spcPct val="0"/>
              </a:spcAft>
              <a:buSzPts val="2400"/>
            </a:pPr>
            <a:r>
              <a:rPr lang="en-US" altLang="en-US" sz="2200" kern="1200" noProof="0" dirty="0">
                <a:solidFill>
                  <a:srgbClr val="000000"/>
                </a:solidFill>
              </a:rPr>
              <a:t>Older adults, lower income, lower educational levels have lower broadband adoption levels</a:t>
            </a:r>
          </a:p>
          <a:p>
            <a:pPr marL="741553" lvl="1" indent="-284353">
              <a:spcAft>
                <a:spcPct val="0"/>
              </a:spcAft>
              <a:buSzPts val="2400"/>
            </a:pPr>
            <a:r>
              <a:rPr lang="en-US" altLang="en-US" sz="2200" kern="1200" noProof="0" dirty="0">
                <a:solidFill>
                  <a:srgbClr val="000000"/>
                </a:solidFill>
              </a:rPr>
              <a:t>Non-broadband households still access Internet via mobile or other locations</a:t>
            </a:r>
          </a:p>
          <a:p>
            <a:pPr marL="255651" lvl="0" indent="-255651">
              <a:spcAft>
                <a:spcPct val="0"/>
              </a:spcAft>
              <a:buSzPts val="2400"/>
              <a:tabLst/>
            </a:pPr>
            <a:r>
              <a:rPr lang="en-US" altLang="en-US" sz="2200" kern="1200" noProof="0" dirty="0">
                <a:solidFill>
                  <a:srgbClr val="000000"/>
                </a:solidFill>
              </a:rPr>
              <a:t>Community effects</a:t>
            </a:r>
          </a:p>
          <a:p>
            <a:pPr marL="741553" lvl="1" indent="-284353">
              <a:spcAft>
                <a:spcPct val="0"/>
              </a:spcAft>
              <a:buSzPts val="2400"/>
            </a:pPr>
            <a:r>
              <a:rPr lang="en-US" altLang="en-US" sz="2200" kern="1200" noProof="0" dirty="0">
                <a:solidFill>
                  <a:srgbClr val="000000"/>
                </a:solidFill>
              </a:rPr>
              <a:t>Neighborhood effects</a:t>
            </a:r>
          </a:p>
          <a:p>
            <a:pPr marL="741553" lvl="1" indent="-284353">
              <a:spcAft>
                <a:spcPct val="0"/>
              </a:spcAft>
              <a:buSzPts val="2400"/>
            </a:pPr>
            <a:r>
              <a:rPr lang="en-US" altLang="en-US" sz="2200" kern="1200" noProof="0" dirty="0">
                <a:solidFill>
                  <a:srgbClr val="000000"/>
                </a:solidFill>
              </a:rPr>
              <a:t>Role of social emulation in consumption decisions</a:t>
            </a:r>
          </a:p>
          <a:p>
            <a:pPr marL="741553" lvl="1" indent="-284353">
              <a:spcAft>
                <a:spcPct val="0"/>
              </a:spcAft>
              <a:buSzPts val="2400"/>
            </a:pPr>
            <a:r>
              <a:rPr lang="en-US" altLang="ja-JP" sz="2200" kern="1200" noProof="0" dirty="0">
                <a:solidFill>
                  <a:srgbClr val="000000"/>
                </a:solidFill>
              </a:rPr>
              <a:t>Relationship between being </a:t>
            </a:r>
            <a:r>
              <a:rPr lang="en-US" altLang="ja-JP" sz="2200" kern="1200" dirty="0">
                <a:solidFill>
                  <a:srgbClr val="000000"/>
                </a:solidFill>
              </a:rPr>
              <a:t>member of social networks and purchasing decisions</a:t>
            </a:r>
          </a:p>
          <a:p>
            <a:pPr marL="1141603" lvl="2" indent="-284353">
              <a:spcAft>
                <a:spcPct val="0"/>
              </a:spcAft>
              <a:buSzPts val="2400"/>
            </a:pPr>
            <a:r>
              <a:rPr lang="en-US" altLang="en-US" sz="2200" kern="1200" noProof="0" dirty="0">
                <a:solidFill>
                  <a:srgbClr val="000000"/>
                </a:solidFill>
              </a:rPr>
              <a:t>Increases research online/purchase offline(webrooming)</a:t>
            </a:r>
          </a:p>
        </p:txBody>
      </p:sp>
    </p:spTree>
    <p:extLst>
      <p:ext uri="{BB962C8B-B14F-4D97-AF65-F5344CB8AC3E}">
        <p14:creationId xmlns:p14="http://schemas.microsoft.com/office/powerpoint/2010/main" val="1117746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The Costs of Online Advertising</a:t>
            </a:r>
            <a:endParaRPr lang="en-US" noProof="0" dirty="0"/>
          </a:p>
        </p:txBody>
      </p:sp>
      <p:sp>
        <p:nvSpPr>
          <p:cNvPr id="7" name="Content Placeholder 6"/>
          <p:cNvSpPr>
            <a:spLocks noGrp="1"/>
          </p:cNvSpPr>
          <p:nvPr>
            <p:ph sz="quarter" idx="13"/>
          </p:nvPr>
        </p:nvSpPr>
        <p:spPr>
          <a:xfrm>
            <a:off x="457200" y="1554920"/>
            <a:ext cx="7449015" cy="466333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Pricing models</a:t>
            </a:r>
          </a:p>
          <a:p>
            <a:pPr marL="741553" lvl="1" indent="-284353">
              <a:spcAft>
                <a:spcPct val="0"/>
              </a:spcAft>
              <a:buSzPts val="2400"/>
            </a:pPr>
            <a:r>
              <a:rPr lang="en-US" kern="1200" noProof="0" dirty="0">
                <a:solidFill>
                  <a:srgbClr val="000000"/>
                </a:solidFill>
                <a:latin typeface="Arial" panose="020B0604020202020204" pitchFamily="34" charset="0"/>
              </a:rPr>
              <a:t>Barter, cost per thousand (C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M), cost per click (C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C), cost per action (C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A), hybrid, sponsorship</a:t>
            </a:r>
          </a:p>
          <a:p>
            <a:pPr marL="255651" lvl="0" indent="-255651">
              <a:spcAft>
                <a:spcPct val="0"/>
              </a:spcAft>
              <a:buSzPts val="2400"/>
              <a:tabLst/>
            </a:pPr>
            <a:r>
              <a:rPr lang="en-US" kern="1200" noProof="0" dirty="0">
                <a:solidFill>
                  <a:srgbClr val="000000"/>
                </a:solidFill>
                <a:latin typeface="Arial" panose="020B0604020202020204" pitchFamily="34" charset="0"/>
              </a:rPr>
              <a:t>Measuring issues</a:t>
            </a:r>
          </a:p>
          <a:p>
            <a:pPr marL="741553" lvl="1" indent="-284353">
              <a:spcAft>
                <a:spcPct val="0"/>
              </a:spcAft>
              <a:buSzPts val="2400"/>
            </a:pPr>
            <a:r>
              <a:rPr lang="en-US" kern="1200" noProof="0" dirty="0">
                <a:solidFill>
                  <a:srgbClr val="000000"/>
                </a:solidFill>
                <a:latin typeface="Arial" panose="020B0604020202020204" pitchFamily="34" charset="0"/>
              </a:rPr>
              <a:t>Correlating online marketing to online or offline sales</a:t>
            </a:r>
          </a:p>
          <a:p>
            <a:pPr marL="255651" lvl="0" indent="-255651">
              <a:spcAft>
                <a:spcPct val="0"/>
              </a:spcAft>
              <a:buSzPts val="2400"/>
              <a:tabLst/>
            </a:pPr>
            <a:r>
              <a:rPr lang="en-US" kern="1200" noProof="0" dirty="0">
                <a:solidFill>
                  <a:srgbClr val="000000"/>
                </a:solidFill>
                <a:latin typeface="Arial" panose="020B0604020202020204" pitchFamily="34" charset="0"/>
              </a:rPr>
              <a:t>In general, online marketing is more expensive on 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M basis, but more efficient in producing sales</a:t>
            </a:r>
          </a:p>
          <a:p>
            <a:pPr marL="255651" lvl="0" indent="-255651">
              <a:spcAft>
                <a:spcPct val="0"/>
              </a:spcAft>
              <a:buSzPts val="2400"/>
              <a:tabLst/>
            </a:pPr>
            <a:r>
              <a:rPr lang="en-US" kern="1200" noProof="0" dirty="0">
                <a:solidFill>
                  <a:srgbClr val="000000"/>
                </a:solidFill>
                <a:latin typeface="Arial" panose="020B0604020202020204" pitchFamily="34" charset="0"/>
              </a:rPr>
              <a:t>Effective cost-per-thousand (e</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C</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P</a:t>
            </a:r>
            <a:r>
              <a:rPr lang="en-US" sz="100" kern="1200" noProof="0" dirty="0">
                <a:solidFill>
                  <a:srgbClr val="000000"/>
                </a:solidFill>
                <a:latin typeface="Arial" panose="020B0604020202020204" pitchFamily="34" charset="0"/>
              </a:rPr>
              <a:t> </a:t>
            </a:r>
            <a:r>
              <a:rPr lang="en-US" kern="1200" noProof="0" dirty="0">
                <a:solidFill>
                  <a:srgbClr val="000000"/>
                </a:solidFill>
                <a:latin typeface="Arial" panose="020B0604020202020204" pitchFamily="34" charset="0"/>
              </a:rPr>
              <a:t>M)</a:t>
            </a:r>
          </a:p>
        </p:txBody>
      </p:sp>
    </p:spTree>
    <p:extLst>
      <p:ext uri="{BB962C8B-B14F-4D97-AF65-F5344CB8AC3E}">
        <p14:creationId xmlns:p14="http://schemas.microsoft.com/office/powerpoint/2010/main" val="2989454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591"/>
            <a:ext cx="8229600" cy="1097279"/>
          </a:xfrm>
        </p:spPr>
        <p:txBody>
          <a:bodyPr/>
          <a:lstStyle/>
          <a:p>
            <a:r>
              <a:rPr lang="en-US" kern="1200" noProof="0" dirty="0">
                <a:cs typeface="Times New Roman" panose="02020603050405020304" pitchFamily="18" charset="0"/>
              </a:rPr>
              <a:t>Marketing Analytics</a:t>
            </a:r>
            <a:endParaRPr lang="en-US" noProof="0" dirty="0"/>
          </a:p>
        </p:txBody>
      </p:sp>
      <p:sp>
        <p:nvSpPr>
          <p:cNvPr id="7" name="Content Placeholder 6"/>
          <p:cNvSpPr>
            <a:spLocks noGrp="1"/>
          </p:cNvSpPr>
          <p:nvPr>
            <p:ph sz="quarter" idx="13"/>
          </p:nvPr>
        </p:nvSpPr>
        <p:spPr>
          <a:xfrm>
            <a:off x="457200" y="1250122"/>
            <a:ext cx="8232775" cy="4965148"/>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Software that analyzes data at each stage of the customer conversion process</a:t>
            </a:r>
          </a:p>
          <a:p>
            <a:pPr marL="741553" lvl="1" indent="-284353">
              <a:spcAft>
                <a:spcPct val="0"/>
              </a:spcAft>
              <a:buSzPts val="2400"/>
            </a:pPr>
            <a:r>
              <a:rPr lang="en-US" kern="1200" noProof="0" dirty="0">
                <a:solidFill>
                  <a:srgbClr val="000000"/>
                </a:solidFill>
                <a:latin typeface="Arial" panose="020B0604020202020204" pitchFamily="34" charset="0"/>
              </a:rPr>
              <a:t>Awareness</a:t>
            </a:r>
          </a:p>
          <a:p>
            <a:pPr marL="741553" lvl="1" indent="-284353">
              <a:spcAft>
                <a:spcPct val="0"/>
              </a:spcAft>
              <a:buSzPts val="2400"/>
            </a:pPr>
            <a:r>
              <a:rPr lang="en-US" kern="1200" noProof="0" dirty="0">
                <a:solidFill>
                  <a:srgbClr val="000000"/>
                </a:solidFill>
                <a:latin typeface="Arial" panose="020B0604020202020204" pitchFamily="34" charset="0"/>
              </a:rPr>
              <a:t>Engagement</a:t>
            </a:r>
          </a:p>
          <a:p>
            <a:pPr marL="741553" lvl="1" indent="-284353">
              <a:spcAft>
                <a:spcPct val="0"/>
              </a:spcAft>
              <a:buSzPts val="2400"/>
            </a:pPr>
            <a:r>
              <a:rPr lang="en-US" kern="1200" noProof="0" dirty="0">
                <a:solidFill>
                  <a:srgbClr val="000000"/>
                </a:solidFill>
                <a:latin typeface="Arial" panose="020B0604020202020204" pitchFamily="34" charset="0"/>
              </a:rPr>
              <a:t>Interaction</a:t>
            </a:r>
          </a:p>
          <a:p>
            <a:pPr marL="741553" lvl="1" indent="-284353">
              <a:spcAft>
                <a:spcPct val="0"/>
              </a:spcAft>
              <a:buSzPts val="2400"/>
            </a:pPr>
            <a:r>
              <a:rPr lang="en-US" kern="1200" noProof="0" dirty="0">
                <a:solidFill>
                  <a:srgbClr val="000000"/>
                </a:solidFill>
                <a:latin typeface="Arial" panose="020B0604020202020204" pitchFamily="34" charset="0"/>
              </a:rPr>
              <a:t>Purchase activity</a:t>
            </a:r>
          </a:p>
          <a:p>
            <a:pPr marL="741553" lvl="1" indent="-284353">
              <a:spcAft>
                <a:spcPct val="0"/>
              </a:spcAft>
              <a:buSzPts val="2400"/>
            </a:pPr>
            <a:r>
              <a:rPr lang="en-US" kern="1200" noProof="0" dirty="0">
                <a:solidFill>
                  <a:srgbClr val="000000"/>
                </a:solidFill>
                <a:latin typeface="Arial" panose="020B0604020202020204" pitchFamily="34" charset="0"/>
              </a:rPr>
              <a:t>Loyalty and post-purchase</a:t>
            </a:r>
          </a:p>
          <a:p>
            <a:pPr marL="255651" lvl="0" indent="-255651">
              <a:spcAft>
                <a:spcPct val="0"/>
              </a:spcAft>
              <a:buSzPts val="2400"/>
              <a:tabLst/>
            </a:pPr>
            <a:r>
              <a:rPr lang="en-US" kern="1200" noProof="0" dirty="0">
                <a:solidFill>
                  <a:srgbClr val="000000"/>
                </a:solidFill>
                <a:latin typeface="Arial" panose="020B0604020202020204" pitchFamily="34" charset="0"/>
              </a:rPr>
              <a:t>Helps managers</a:t>
            </a:r>
          </a:p>
          <a:p>
            <a:pPr marL="741553" lvl="1" indent="-284353">
              <a:spcAft>
                <a:spcPct val="0"/>
              </a:spcAft>
              <a:buSzPts val="2400"/>
            </a:pPr>
            <a:r>
              <a:rPr lang="en-US" kern="1200" noProof="0" dirty="0">
                <a:solidFill>
                  <a:srgbClr val="000000"/>
                </a:solidFill>
                <a:latin typeface="Arial" panose="020B0604020202020204" pitchFamily="34" charset="0"/>
              </a:rPr>
              <a:t>Optimize R O I on website and marketing efforts</a:t>
            </a:r>
          </a:p>
          <a:p>
            <a:pPr marL="741553" lvl="1" indent="-284353">
              <a:spcAft>
                <a:spcPct val="0"/>
              </a:spcAft>
              <a:buSzPts val="2400"/>
            </a:pPr>
            <a:r>
              <a:rPr lang="en-US" kern="1200" noProof="0" dirty="0">
                <a:solidFill>
                  <a:srgbClr val="000000"/>
                </a:solidFill>
                <a:latin typeface="Arial" panose="020B0604020202020204" pitchFamily="34" charset="0"/>
              </a:rPr>
              <a:t>Build detailed customer profiles</a:t>
            </a:r>
          </a:p>
          <a:p>
            <a:pPr marL="741553" lvl="1" indent="-284353">
              <a:spcAft>
                <a:spcPct val="0"/>
              </a:spcAft>
              <a:buSzPts val="2400"/>
            </a:pPr>
            <a:r>
              <a:rPr lang="en-US" kern="1200" noProof="0" dirty="0">
                <a:solidFill>
                  <a:srgbClr val="000000"/>
                </a:solidFill>
                <a:latin typeface="Arial" panose="020B0604020202020204" pitchFamily="34" charset="0"/>
              </a:rPr>
              <a:t>Measure impact of marketing campaigns</a:t>
            </a:r>
          </a:p>
        </p:txBody>
      </p:sp>
    </p:spTree>
    <p:extLst>
      <p:ext uri="{BB962C8B-B14F-4D97-AF65-F5344CB8AC3E}">
        <p14:creationId xmlns:p14="http://schemas.microsoft.com/office/powerpoint/2010/main" val="387324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kern="1200" noProof="0" dirty="0">
                <a:cs typeface="Times New Roman" panose="02020603050405020304" pitchFamily="18" charset="0"/>
              </a:rPr>
              <a:t>Figure 6.11 Marketing Analytics and the Online Purchasing Process</a:t>
            </a:r>
            <a:endParaRPr lang="en-US" sz="3200" noProof="0" dirty="0"/>
          </a:p>
        </p:txBody>
      </p:sp>
      <p:pic>
        <p:nvPicPr>
          <p:cNvPr id="5" name="Content Placeholder 4" descr="A flow process illustration depicts marketing analytics and the online purchasing process. For a full description, see Notes. Press F6."/>
          <p:cNvPicPr>
            <a:picLocks noGrp="1" noChangeAspect="1"/>
          </p:cNvPicPr>
          <p:nvPr>
            <p:ph sz="quarter" idx="13"/>
          </p:nvPr>
        </p:nvPicPr>
        <p:blipFill rotWithShape="1">
          <a:blip r:embed="rId3"/>
          <a:srcRect b="5663"/>
          <a:stretch/>
        </p:blipFill>
        <p:spPr>
          <a:xfrm>
            <a:off x="457200" y="1687450"/>
            <a:ext cx="8229600" cy="4238338"/>
          </a:xfrm>
          <a:prstGeom prst="rect">
            <a:avLst/>
          </a:prstGeom>
        </p:spPr>
      </p:pic>
    </p:spTree>
    <p:extLst>
      <p:ext uri="{BB962C8B-B14F-4D97-AF65-F5344CB8AC3E}">
        <p14:creationId xmlns:p14="http://schemas.microsoft.com/office/powerpoint/2010/main" val="4018347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noProof="0" dirty="0">
                <a:cs typeface="Times New Roman" panose="02020603050405020304" pitchFamily="18" charset="0"/>
              </a:rPr>
              <a:t>Careers in E-commerce</a:t>
            </a:r>
            <a:endParaRPr lang="en-US" noProof="0" dirty="0"/>
          </a:p>
        </p:txBody>
      </p:sp>
      <p:sp>
        <p:nvSpPr>
          <p:cNvPr id="7" name="Content Placeholder 6"/>
          <p:cNvSpPr>
            <a:spLocks noGrp="1"/>
          </p:cNvSpPr>
          <p:nvPr>
            <p:ph sz="quarter" idx="13"/>
          </p:nvPr>
        </p:nvSpPr>
        <p:spPr>
          <a:xfrm>
            <a:off x="457200" y="1554920"/>
            <a:ext cx="7280031" cy="2679455"/>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Position: Digital Marketing Assistant</a:t>
            </a:r>
          </a:p>
          <a:p>
            <a:pPr marL="255651" lvl="0" indent="-255651">
              <a:spcAft>
                <a:spcPct val="0"/>
              </a:spcAft>
              <a:buSzPts val="2400"/>
              <a:tabLst/>
            </a:pPr>
            <a:r>
              <a:rPr lang="en-US" kern="1200" noProof="0" dirty="0">
                <a:solidFill>
                  <a:srgbClr val="000000"/>
                </a:solidFill>
                <a:latin typeface="Arial" panose="020B0604020202020204" pitchFamily="34" charset="0"/>
              </a:rPr>
              <a:t>Qualification/Skills</a:t>
            </a:r>
          </a:p>
          <a:p>
            <a:pPr marL="255651" lvl="0" indent="-255651">
              <a:spcAft>
                <a:spcPct val="0"/>
              </a:spcAft>
              <a:buSzPts val="2400"/>
              <a:tabLst/>
            </a:pPr>
            <a:r>
              <a:rPr lang="en-US" kern="1200" noProof="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noProof="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val="598592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noProof="0"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noProof="0" dirty="0"/>
              <a:t>This work is protected by United States copyright laws and is</a:t>
            </a:r>
            <a:r>
              <a:rPr lang="en-US" b="1" baseline="0" noProof="0" dirty="0"/>
              <a:t> </a:t>
            </a:r>
            <a:r>
              <a:rPr lang="en-US" b="1" noProof="0"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Consumers Online: The Internet Audience and Consumer Behavior </a:t>
            </a:r>
            <a:r>
              <a:rPr lang="en-US" sz="2000" b="0" kern="1200" noProof="0" dirty="0">
                <a:cs typeface="Times New Roman" panose="02020603050405020304" pitchFamily="18" charset="0"/>
              </a:rPr>
              <a:t>(3 of 3)</a:t>
            </a:r>
            <a:endParaRPr lang="en-US" sz="2000" noProof="0" dirty="0"/>
          </a:p>
        </p:txBody>
      </p:sp>
      <p:sp>
        <p:nvSpPr>
          <p:cNvPr id="3" name="Content Placeholder 2"/>
          <p:cNvSpPr>
            <a:spLocks noGrp="1"/>
          </p:cNvSpPr>
          <p:nvPr>
            <p:ph sz="quarter" idx="13"/>
          </p:nvPr>
        </p:nvSpPr>
        <p:spPr>
          <a:xfrm>
            <a:off x="457201" y="1554920"/>
            <a:ext cx="8045532" cy="4255037"/>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Consumer behavior models</a:t>
            </a:r>
          </a:p>
          <a:p>
            <a:pPr marL="741553" lvl="1" indent="-284353">
              <a:spcAft>
                <a:spcPct val="0"/>
              </a:spcAft>
              <a:buSzPts val="2400"/>
            </a:pPr>
            <a:r>
              <a:rPr lang="en-US" kern="1200" noProof="0" dirty="0">
                <a:solidFill>
                  <a:srgbClr val="000000"/>
                </a:solidFill>
                <a:latin typeface="Arial" panose="020B0604020202020204" pitchFamily="34" charset="0"/>
              </a:rPr>
              <a:t>Study of consumer behavior; social science discipline</a:t>
            </a:r>
          </a:p>
          <a:p>
            <a:pPr marL="741553" lvl="1" indent="-284353">
              <a:spcAft>
                <a:spcPct val="0"/>
              </a:spcAft>
              <a:buSzPts val="2400"/>
            </a:pPr>
            <a:r>
              <a:rPr lang="en-US" kern="1200" noProof="0" dirty="0">
                <a:solidFill>
                  <a:srgbClr val="000000"/>
                </a:solidFill>
                <a:latin typeface="Arial" panose="020B0604020202020204" pitchFamily="34" charset="0"/>
              </a:rPr>
              <a:t>Attempt to predict or explain wide range of consumer decisions</a:t>
            </a:r>
          </a:p>
          <a:p>
            <a:pPr marL="741553" lvl="1" indent="-284353">
              <a:spcAft>
                <a:spcPct val="0"/>
              </a:spcAft>
              <a:buSzPts val="2400"/>
            </a:pPr>
            <a:r>
              <a:rPr lang="en-US" kern="1200" noProof="0" dirty="0">
                <a:solidFill>
                  <a:srgbClr val="000000"/>
                </a:solidFill>
                <a:latin typeface="Arial" panose="020B0604020202020204" pitchFamily="34" charset="0"/>
              </a:rPr>
              <a:t>Based on background demographic factors and other intervening, more immediate variables</a:t>
            </a:r>
          </a:p>
          <a:p>
            <a:pPr marL="255651" lvl="0" indent="-255651">
              <a:spcAft>
                <a:spcPct val="0"/>
              </a:spcAft>
              <a:buSzPts val="2400"/>
              <a:tabLst/>
            </a:pPr>
            <a:r>
              <a:rPr lang="en-US" kern="1200" noProof="0" dirty="0">
                <a:solidFill>
                  <a:srgbClr val="000000"/>
                </a:solidFill>
                <a:latin typeface="Arial" panose="020B0604020202020204" pitchFamily="34" charset="0"/>
              </a:rPr>
              <a:t>Profiles of online consumers</a:t>
            </a:r>
          </a:p>
          <a:p>
            <a:pPr marL="741553" lvl="1" indent="-284353">
              <a:spcAft>
                <a:spcPct val="0"/>
              </a:spcAft>
              <a:buSzPts val="2400"/>
            </a:pPr>
            <a:r>
              <a:rPr lang="en-US" kern="1200" noProof="0" dirty="0">
                <a:solidFill>
                  <a:srgbClr val="000000"/>
                </a:solidFill>
                <a:latin typeface="Arial" panose="020B0604020202020204" pitchFamily="34" charset="0"/>
              </a:rPr>
              <a:t>Consumers shop online primarily for convenience</a:t>
            </a:r>
          </a:p>
        </p:txBody>
      </p:sp>
    </p:spTree>
    <p:extLst>
      <p:ext uri="{BB962C8B-B14F-4D97-AF65-F5344CB8AC3E}">
        <p14:creationId xmlns:p14="http://schemas.microsoft.com/office/powerpoint/2010/main" val="55522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noProof="0" dirty="0">
                <a:cs typeface="Times New Roman" panose="02020603050405020304" pitchFamily="18" charset="0"/>
              </a:rPr>
              <a:t>Figure 6.1 A General Model of Consumer Behavior</a:t>
            </a:r>
            <a:endParaRPr lang="en-US" sz="3200" noProof="0" dirty="0"/>
          </a:p>
        </p:txBody>
      </p:sp>
      <p:pic>
        <p:nvPicPr>
          <p:cNvPr id="4" name="Picture 3" descr="A chart of a general model of consumer behavior. For a full description, see Notes. Press F6.">
            <a:extLst>
              <a:ext uri="{FF2B5EF4-FFF2-40B4-BE49-F238E27FC236}">
                <a16:creationId xmlns:a16="http://schemas.microsoft.com/office/drawing/2014/main" id="{8332176D-A3A9-2C8F-1BF9-3B311634AE44}"/>
              </a:ext>
            </a:extLst>
          </p:cNvPr>
          <p:cNvPicPr>
            <a:picLocks noChangeAspect="1"/>
          </p:cNvPicPr>
          <p:nvPr/>
        </p:nvPicPr>
        <p:blipFill>
          <a:blip r:embed="rId3"/>
          <a:stretch>
            <a:fillRect/>
          </a:stretch>
        </p:blipFill>
        <p:spPr>
          <a:xfrm>
            <a:off x="986479" y="1424539"/>
            <a:ext cx="7171042" cy="4741011"/>
          </a:xfrm>
          <a:prstGeom prst="rect">
            <a:avLst/>
          </a:prstGeom>
        </p:spPr>
      </p:pic>
    </p:spTree>
    <p:extLst>
      <p:ext uri="{BB962C8B-B14F-4D97-AF65-F5344CB8AC3E}">
        <p14:creationId xmlns:p14="http://schemas.microsoft.com/office/powerpoint/2010/main" val="301211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noProof="0" dirty="0">
                <a:cs typeface="Times New Roman" panose="02020603050405020304" pitchFamily="18" charset="0"/>
              </a:rPr>
              <a:t>The Online Purchasing Decision </a:t>
            </a:r>
            <a:r>
              <a:rPr lang="en-US" sz="2000" b="0" kern="1200" noProof="0" dirty="0">
                <a:cs typeface="Times New Roman" panose="02020603050405020304" pitchFamily="18" charset="0"/>
              </a:rPr>
              <a:t>(1 of 2)</a:t>
            </a:r>
            <a:endParaRPr lang="en-US" noProof="0" dirty="0"/>
          </a:p>
        </p:txBody>
      </p:sp>
      <p:sp>
        <p:nvSpPr>
          <p:cNvPr id="3" name="Content Placeholder 2"/>
          <p:cNvSpPr>
            <a:spLocks noGrp="1"/>
          </p:cNvSpPr>
          <p:nvPr>
            <p:ph sz="quarter" idx="13"/>
          </p:nvPr>
        </p:nvSpPr>
        <p:spPr>
          <a:xfrm>
            <a:off x="457200" y="1554921"/>
            <a:ext cx="8232775" cy="3284366"/>
          </a:xfrm>
        </p:spPr>
        <p:txBody>
          <a:bodyPr/>
          <a:lstStyle/>
          <a:p>
            <a:pPr marL="255651" lvl="0" indent="-255651">
              <a:spcAft>
                <a:spcPct val="0"/>
              </a:spcAft>
              <a:buSzPts val="2400"/>
              <a:tabLst/>
            </a:pPr>
            <a:r>
              <a:rPr lang="en-US" kern="1200" noProof="0" dirty="0">
                <a:solidFill>
                  <a:srgbClr val="000000"/>
                </a:solidFill>
                <a:latin typeface="Arial" panose="020B0604020202020204" pitchFamily="34" charset="0"/>
              </a:rPr>
              <a:t>Five stages in consumer decision process</a:t>
            </a:r>
          </a:p>
          <a:p>
            <a:pPr marL="741553" lvl="1" indent="-284353">
              <a:spcAft>
                <a:spcPct val="0"/>
              </a:spcAft>
              <a:buSzPts val="2400"/>
            </a:pPr>
            <a:r>
              <a:rPr lang="en-US" kern="1200" noProof="0" dirty="0">
                <a:solidFill>
                  <a:srgbClr val="000000"/>
                </a:solidFill>
                <a:latin typeface="Arial" panose="020B0604020202020204" pitchFamily="34" charset="0"/>
              </a:rPr>
              <a:t>Awareness of need</a:t>
            </a:r>
          </a:p>
          <a:p>
            <a:pPr marL="741553" lvl="1" indent="-284353">
              <a:spcAft>
                <a:spcPct val="0"/>
              </a:spcAft>
              <a:buSzPts val="2400"/>
            </a:pPr>
            <a:r>
              <a:rPr lang="en-US" kern="1200" noProof="0" dirty="0">
                <a:solidFill>
                  <a:srgbClr val="000000"/>
                </a:solidFill>
                <a:latin typeface="Arial" panose="020B0604020202020204" pitchFamily="34" charset="0"/>
              </a:rPr>
              <a:t>Search for more information</a:t>
            </a:r>
          </a:p>
          <a:p>
            <a:pPr marL="741553" lvl="1" indent="-284353">
              <a:spcAft>
                <a:spcPct val="0"/>
              </a:spcAft>
              <a:buSzPts val="2400"/>
            </a:pPr>
            <a:r>
              <a:rPr lang="en-US" kern="1200" noProof="0" dirty="0">
                <a:solidFill>
                  <a:srgbClr val="000000"/>
                </a:solidFill>
                <a:latin typeface="Arial" panose="020B0604020202020204" pitchFamily="34" charset="0"/>
              </a:rPr>
              <a:t>Evaluation of alternatives</a:t>
            </a:r>
          </a:p>
          <a:p>
            <a:pPr marL="741553" lvl="1" indent="-284353">
              <a:spcAft>
                <a:spcPct val="0"/>
              </a:spcAft>
              <a:buSzPts val="2400"/>
            </a:pPr>
            <a:r>
              <a:rPr lang="en-US" kern="1200" noProof="0" dirty="0">
                <a:solidFill>
                  <a:srgbClr val="000000"/>
                </a:solidFill>
                <a:latin typeface="Arial" panose="020B0604020202020204" pitchFamily="34" charset="0"/>
              </a:rPr>
              <a:t>Actual purchase decision</a:t>
            </a:r>
          </a:p>
          <a:p>
            <a:pPr marL="741553" lvl="1" indent="-284353">
              <a:spcAft>
                <a:spcPct val="0"/>
              </a:spcAft>
              <a:buSzPts val="2400"/>
            </a:pPr>
            <a:r>
              <a:rPr lang="en-US" kern="1200" noProof="0" dirty="0">
                <a:solidFill>
                  <a:srgbClr val="000000"/>
                </a:solidFill>
                <a:latin typeface="Arial" panose="020B0604020202020204" pitchFamily="34" charset="0"/>
              </a:rPr>
              <a:t>Post-purchase contact with firm</a:t>
            </a:r>
          </a:p>
        </p:txBody>
      </p:sp>
    </p:spTree>
    <p:extLst>
      <p:ext uri="{BB962C8B-B14F-4D97-AF65-F5344CB8AC3E}">
        <p14:creationId xmlns:p14="http://schemas.microsoft.com/office/powerpoint/2010/main" val="309037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1200" noProof="0" dirty="0">
                <a:cs typeface="Times New Roman" panose="02020603050405020304" pitchFamily="18" charset="0"/>
              </a:rPr>
              <a:t>Figure 6.2 The Consumer Decision Process and Supporting Communications</a:t>
            </a:r>
            <a:endParaRPr lang="en-US" sz="3000" noProof="0" dirty="0"/>
          </a:p>
        </p:txBody>
      </p:sp>
      <p:pic>
        <p:nvPicPr>
          <p:cNvPr id="4" name="Picture 3" descr="An illustration depicts the consumer decision process along with online and offline marketing communications. For a full description, see Notes. Press F6.">
            <a:extLst>
              <a:ext uri="{FF2B5EF4-FFF2-40B4-BE49-F238E27FC236}">
                <a16:creationId xmlns:a16="http://schemas.microsoft.com/office/drawing/2014/main" id="{C9053973-D68A-5B57-BECA-7B64208CE444}"/>
              </a:ext>
            </a:extLst>
          </p:cNvPr>
          <p:cNvPicPr>
            <a:picLocks noChangeAspect="1"/>
          </p:cNvPicPr>
          <p:nvPr/>
        </p:nvPicPr>
        <p:blipFill>
          <a:blip r:embed="rId3"/>
          <a:stretch>
            <a:fillRect/>
          </a:stretch>
        </p:blipFill>
        <p:spPr>
          <a:xfrm>
            <a:off x="1285462" y="1630017"/>
            <a:ext cx="6404394" cy="4634430"/>
          </a:xfrm>
          <a:prstGeom prst="rect">
            <a:avLst/>
          </a:prstGeom>
        </p:spPr>
      </p:pic>
    </p:spTree>
    <p:extLst>
      <p:ext uri="{BB962C8B-B14F-4D97-AF65-F5344CB8AC3E}">
        <p14:creationId xmlns:p14="http://schemas.microsoft.com/office/powerpoint/2010/main" val="4080529433"/>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146575</TotalTime>
  <Words>3580</Words>
  <Application>Microsoft Office PowerPoint</Application>
  <PresentationFormat>On-screen Show (4:3)</PresentationFormat>
  <Paragraphs>447</Paragraphs>
  <Slides>54</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Wingdings</vt:lpstr>
      <vt:lpstr>Verdana</vt:lpstr>
      <vt:lpstr>Times New Roman</vt:lpstr>
      <vt:lpstr>Noto Sans Symbols</vt:lpstr>
      <vt:lpstr>Calibri</vt:lpstr>
      <vt:lpstr>USHE</vt:lpstr>
      <vt:lpstr>USHE_slide options</vt:lpstr>
      <vt:lpstr>E-commerce 2023: business. technology. society.</vt:lpstr>
      <vt:lpstr>Learning Objectives</vt:lpstr>
      <vt:lpstr>Video Ads: Shoot, Click, Buy</vt:lpstr>
      <vt:lpstr>Consumers Online: The Internet Audience and Consumer Behavior (1 of 3)</vt:lpstr>
      <vt:lpstr>Consumers Online: The Internet Audience and Consumer Behavior (2 of 3)</vt:lpstr>
      <vt:lpstr>Consumers Online: The Internet Audience and Consumer Behavior (3 of 3)</vt:lpstr>
      <vt:lpstr>Figure 6.1 A General Model of Consumer Behavior</vt:lpstr>
      <vt:lpstr>The Online Purchasing Decision (1 of 2)</vt:lpstr>
      <vt:lpstr>Figure 6.2 The Consumer Decision Process and Supporting Communications</vt:lpstr>
      <vt:lpstr>The Online Purchasing Decision (2 of 2)</vt:lpstr>
      <vt:lpstr>Figure 6.3 A Model of Online Consumer Behavior</vt:lpstr>
      <vt:lpstr>Shoppers: Browsers and Buyers</vt:lpstr>
      <vt:lpstr>How Shoppers Find Vendors Online</vt:lpstr>
      <vt:lpstr>Trust, Utility, and Opportunism in Online Markets</vt:lpstr>
      <vt:lpstr>Digital Commerce Marketing and Advertising: Strategies and Tools</vt:lpstr>
      <vt:lpstr>Main Elements of a Comprehensive Multi-Channel Marketing Plan</vt:lpstr>
      <vt:lpstr>Strategic Issues and Questions</vt:lpstr>
      <vt:lpstr>The Website as a Marketing Platform: Establishing the Customer Relationship</vt:lpstr>
      <vt:lpstr>Online Marketing and Advertising</vt:lpstr>
      <vt:lpstr>Traditional Online Marketing and Advertising Tools</vt:lpstr>
      <vt:lpstr>Search Engine Marketing and Advertising (1 of 2)</vt:lpstr>
      <vt:lpstr>Search Engine Marketing and Advertising (2 of 2)</vt:lpstr>
      <vt:lpstr>Display Ad Marketing (1 of 3)</vt:lpstr>
      <vt:lpstr>Display Ad Marketing (2 of 3)</vt:lpstr>
      <vt:lpstr>Figure 6.6 How an Advertising Network Works</vt:lpstr>
      <vt:lpstr>Display Ad Marketing (3 of 3)</vt:lpstr>
      <vt:lpstr>E-mail Marketing</vt:lpstr>
      <vt:lpstr>Spam</vt:lpstr>
      <vt:lpstr>Other Types of Traditional Online Marketing</vt:lpstr>
      <vt:lpstr>Social, Mobile, and Local Marketing and Advertising</vt:lpstr>
      <vt:lpstr>Multi-Channel Marketing</vt:lpstr>
      <vt:lpstr>Insight on Business: Are the Very Rich Different From You and Me?</vt:lpstr>
      <vt:lpstr>Other Online Marketing Strategies</vt:lpstr>
      <vt:lpstr>Pricing Strategies (1 of 2)</vt:lpstr>
      <vt:lpstr>Pricing Strategies (2 of 2)</vt:lpstr>
      <vt:lpstr>Long Tail Marketing</vt:lpstr>
      <vt:lpstr>Insight on Technology: The Long Tail: Big Hits and Big Misses</vt:lpstr>
      <vt:lpstr>Online Marketing Technologies</vt:lpstr>
      <vt:lpstr>Web Transaction Logs</vt:lpstr>
      <vt:lpstr>Cookies and Tracking Files</vt:lpstr>
      <vt:lpstr>Insight on Society: Going From Third to First</vt:lpstr>
      <vt:lpstr>Databases</vt:lpstr>
      <vt:lpstr>Data Warehouses and Data Mining</vt:lpstr>
      <vt:lpstr>The Challenge of Big Data</vt:lpstr>
      <vt:lpstr>Marketing Automation and Customer Relationship Management (C R M) Systems</vt:lpstr>
      <vt:lpstr>Figure 6.9 A Customer Relationship Management System</vt:lpstr>
      <vt:lpstr>Online Marketing Metrics: Lexicon</vt:lpstr>
      <vt:lpstr>Figure 6.10 An Online Consumer Purchasing Model</vt:lpstr>
      <vt:lpstr>How Well Does Online Advertising Work?</vt:lpstr>
      <vt:lpstr>The Costs of Online Advertising</vt:lpstr>
      <vt:lpstr>Marketing Analytics</vt:lpstr>
      <vt:lpstr>Figure 6.11 Marketing Analytics and the Online Purchasing Process</vt:lpstr>
      <vt:lpstr>Careers in E-commerce</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2023: business. technology. society., Seventeenth Edition, Chapter 6, E-commerce Marketing and Advertising</dc:title>
  <dc:subject>MIS</dc:subject>
  <dc:creator>Laudon/Traver</dc:creator>
  <cp:keywords>E-commerce 2023</cp:keywords>
  <dc:description>Long description alt-text is inserted in the notes pane.</dc:description>
  <cp:lastModifiedBy>Carol Traver</cp:lastModifiedBy>
  <cp:revision>749</cp:revision>
  <dcterms:modified xsi:type="dcterms:W3CDTF">2023-03-22T16:58:50Z</dcterms:modified>
</cp:coreProperties>
</file>