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9586B-C1E1-4959-8F23-A1DB9071BBA4}" type="datetimeFigureOut">
              <a:rPr lang="tr-TR" smtClean="0"/>
              <a:t>05.12.2017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8E35-82DA-4F5A-93D0-2D97D8A5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1741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9586B-C1E1-4959-8F23-A1DB9071BBA4}" type="datetimeFigureOut">
              <a:rPr lang="tr-TR" smtClean="0"/>
              <a:t>05.12.2017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8E35-82DA-4F5A-93D0-2D97D8A5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9539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9586B-C1E1-4959-8F23-A1DB9071BBA4}" type="datetimeFigureOut">
              <a:rPr lang="tr-TR" smtClean="0"/>
              <a:t>05.12.2017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8E35-82DA-4F5A-93D0-2D97D8A5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0080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9586B-C1E1-4959-8F23-A1DB9071BBA4}" type="datetimeFigureOut">
              <a:rPr lang="tr-TR" smtClean="0"/>
              <a:t>05.12.2017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8E35-82DA-4F5A-93D0-2D97D8A5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5926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9586B-C1E1-4959-8F23-A1DB9071BBA4}" type="datetimeFigureOut">
              <a:rPr lang="tr-TR" smtClean="0"/>
              <a:t>05.12.2017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8E35-82DA-4F5A-93D0-2D97D8A5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131412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9586B-C1E1-4959-8F23-A1DB9071BBA4}" type="datetimeFigureOut">
              <a:rPr lang="tr-TR" smtClean="0"/>
              <a:t>05.12.2017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8E35-82DA-4F5A-93D0-2D97D8A5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4646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9586B-C1E1-4959-8F23-A1DB9071BBA4}" type="datetimeFigureOut">
              <a:rPr lang="tr-TR" smtClean="0"/>
              <a:t>05.12.2017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8E35-82DA-4F5A-93D0-2D97D8A5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585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9586B-C1E1-4959-8F23-A1DB9071BBA4}" type="datetimeFigureOut">
              <a:rPr lang="tr-TR" smtClean="0"/>
              <a:t>05.12.2017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8E35-82DA-4F5A-93D0-2D97D8A5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0779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9586B-C1E1-4959-8F23-A1DB9071BBA4}" type="datetimeFigureOut">
              <a:rPr lang="tr-TR" smtClean="0"/>
              <a:t>05.12.2017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8E35-82DA-4F5A-93D0-2D97D8A5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4263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9586B-C1E1-4959-8F23-A1DB9071BBA4}" type="datetimeFigureOut">
              <a:rPr lang="tr-TR" smtClean="0"/>
              <a:t>05.12.2017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8E35-82DA-4F5A-93D0-2D97D8A5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402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A9586B-C1E1-4959-8F23-A1DB9071BBA4}" type="datetimeFigureOut">
              <a:rPr lang="tr-TR" smtClean="0"/>
              <a:t>05.12.2017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E48E35-82DA-4F5A-93D0-2D97D8A5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39798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A9586B-C1E1-4959-8F23-A1DB9071BBA4}" type="datetimeFigureOut">
              <a:rPr lang="tr-TR" smtClean="0"/>
              <a:t>05.12.2017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E48E35-82DA-4F5A-93D0-2D97D8A502A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87525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All%20Users\Belgeler\M&#252;zi&#287;im\&#214;rnek%20M&#252;zik\Beethoven%209%20Nolu%20Senfonisi%20(Scherzo).wm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6600" b="1" dirty="0" smtClean="0">
                <a:solidFill>
                  <a:srgbClr val="002060"/>
                </a:solidFill>
              </a:rPr>
              <a:t>Üretim ve Üretim Yönetimi Temel Bilgileri</a:t>
            </a:r>
            <a:endParaRPr lang="tr-TR" sz="6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61007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solidFill>
                  <a:srgbClr val="FF0000"/>
                </a:solidFill>
                <a:ea typeface="MS PGothic" pitchFamily="34" charset="-128"/>
              </a:rPr>
              <a:t>Üretim Yönetiminin Amaçları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0" fontAlgn="base" hangingPunct="0">
              <a:spcAft>
                <a:spcPct val="0"/>
              </a:spcAft>
            </a:pPr>
            <a:r>
              <a:rPr lang="tr-TR" altLang="tr-TR" dirty="0">
                <a:solidFill>
                  <a:prstClr val="black"/>
                </a:solidFill>
                <a:ea typeface="MS PGothic" pitchFamily="34" charset="-128"/>
              </a:rPr>
              <a:t>Müşteri taleplerinin fiyat, zaman, miktar ve kalite açısından en iyi biçimde karşılanması</a:t>
            </a:r>
          </a:p>
          <a:p>
            <a:pPr lvl="0" eaLnBrk="0" fontAlgn="base" hangingPunct="0">
              <a:spcAft>
                <a:spcPct val="0"/>
              </a:spcAft>
            </a:pPr>
            <a:r>
              <a:rPr lang="tr-TR" altLang="tr-TR" dirty="0">
                <a:solidFill>
                  <a:prstClr val="black"/>
                </a:solidFill>
                <a:ea typeface="MS PGothic" pitchFamily="34" charset="-128"/>
              </a:rPr>
              <a:t>Stok miktarının mümkün olduğu kadar düşük düzeyde tutulması</a:t>
            </a:r>
          </a:p>
          <a:p>
            <a:pPr lvl="0" eaLnBrk="0" fontAlgn="base" hangingPunct="0">
              <a:spcAft>
                <a:spcPct val="0"/>
              </a:spcAft>
            </a:pPr>
            <a:r>
              <a:rPr lang="tr-TR" altLang="tr-TR" dirty="0">
                <a:solidFill>
                  <a:prstClr val="black"/>
                </a:solidFill>
                <a:ea typeface="MS PGothic" pitchFamily="34" charset="-128"/>
              </a:rPr>
              <a:t>İşletmenin işgücü ve makine kaynaklarından yararlanma derecesinin yükseltilmesi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612861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dirty="0">
                <a:solidFill>
                  <a:srgbClr val="FF0000"/>
                </a:solidFill>
                <a:ea typeface="MS PGothic" pitchFamily="34" charset="-128"/>
              </a:rPr>
              <a:t>Üretim yönetiminin görevleri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 eaLnBrk="0" fontAlgn="base" hangingPunct="0">
              <a:spcAft>
                <a:spcPct val="0"/>
              </a:spcAft>
            </a:pPr>
            <a:r>
              <a:rPr lang="tr-TR" altLang="tr-TR" sz="2000" dirty="0">
                <a:solidFill>
                  <a:prstClr val="black"/>
                </a:solidFill>
                <a:ea typeface="MS PGothic" pitchFamily="34" charset="-128"/>
              </a:rPr>
              <a:t>Üretim yöneticileri, belirli bir mamulün üretiminde çeşitli alternatif üretim metotları uygulamalıdırlar.</a:t>
            </a:r>
          </a:p>
          <a:p>
            <a:pPr lvl="0" eaLnBrk="0" fontAlgn="base" hangingPunct="0">
              <a:spcAft>
                <a:spcPct val="0"/>
              </a:spcAft>
            </a:pPr>
            <a:r>
              <a:rPr lang="tr-TR" altLang="tr-TR" sz="2000" dirty="0">
                <a:solidFill>
                  <a:prstClr val="black"/>
                </a:solidFill>
                <a:ea typeface="MS PGothic" pitchFamily="34" charset="-128"/>
              </a:rPr>
              <a:t>Taşıma maliyetleri minimize edilmelidir.</a:t>
            </a:r>
          </a:p>
          <a:p>
            <a:pPr lvl="0" eaLnBrk="0" fontAlgn="base" hangingPunct="0">
              <a:spcAft>
                <a:spcPct val="0"/>
              </a:spcAft>
            </a:pPr>
            <a:r>
              <a:rPr lang="tr-TR" altLang="tr-TR" sz="2000" dirty="0">
                <a:solidFill>
                  <a:prstClr val="black"/>
                </a:solidFill>
                <a:ea typeface="MS PGothic" pitchFamily="34" charset="-128"/>
              </a:rPr>
              <a:t>İmalatta kullanılan ham </a:t>
            </a:r>
            <a:r>
              <a:rPr lang="tr-TR" altLang="tr-TR" sz="2000" dirty="0" smtClean="0">
                <a:solidFill>
                  <a:prstClr val="black"/>
                </a:solidFill>
                <a:ea typeface="MS PGothic" pitchFamily="34" charset="-128"/>
              </a:rPr>
              <a:t>madde</a:t>
            </a:r>
            <a:r>
              <a:rPr lang="tr-TR" altLang="tr-TR" sz="2000" dirty="0">
                <a:solidFill>
                  <a:prstClr val="black"/>
                </a:solidFill>
                <a:ea typeface="MS PGothic" pitchFamily="34" charset="-128"/>
              </a:rPr>
              <a:t>, yarı mamul, yardımcı malzeme, mamullerin stok miktarlarının ekonomik düzeyde olması için stok kontrolü yapılmalıdır.</a:t>
            </a:r>
          </a:p>
          <a:p>
            <a:pPr lvl="0" eaLnBrk="0" fontAlgn="base" hangingPunct="0">
              <a:spcAft>
                <a:spcPct val="0"/>
              </a:spcAft>
            </a:pPr>
            <a:r>
              <a:rPr lang="tr-TR" altLang="tr-TR" sz="2000" dirty="0">
                <a:solidFill>
                  <a:prstClr val="black"/>
                </a:solidFill>
                <a:ea typeface="MS PGothic" pitchFamily="34" charset="-128"/>
              </a:rPr>
              <a:t>Gelecekte üretilecek mamuller için gerekli olan olanaklar, izlenmesi gereken politika, üretim süreçlerinin önceden saptanması, üretim kapasitesi gibi konular belirlenerek, üretim planlaması yapılmalıdır. </a:t>
            </a:r>
          </a:p>
          <a:p>
            <a:pPr lvl="0" eaLnBrk="0" fontAlgn="base" hangingPunct="0">
              <a:spcAft>
                <a:spcPct val="0"/>
              </a:spcAft>
            </a:pPr>
            <a:r>
              <a:rPr lang="tr-TR" altLang="tr-TR" sz="2000" dirty="0">
                <a:solidFill>
                  <a:prstClr val="black"/>
                </a:solidFill>
                <a:ea typeface="MS PGothic" pitchFamily="34" charset="-128"/>
              </a:rPr>
              <a:t>Planlamada saptanan hususların uygulanıp uygulanmadığı üretim kontrolü ile denetlenmelidir. </a:t>
            </a:r>
          </a:p>
          <a:p>
            <a:pPr lvl="0" eaLnBrk="0" fontAlgn="base" hangingPunct="0">
              <a:spcAft>
                <a:spcPct val="0"/>
              </a:spcAft>
            </a:pPr>
            <a:r>
              <a:rPr lang="tr-TR" altLang="tr-TR" sz="2000" dirty="0">
                <a:solidFill>
                  <a:prstClr val="black"/>
                </a:solidFill>
                <a:ea typeface="MS PGothic" pitchFamily="34" charset="-128"/>
              </a:rPr>
              <a:t>Düzenli kalite kontrolü yapılmalıdır.</a:t>
            </a:r>
          </a:p>
          <a:p>
            <a:pPr lvl="0" eaLnBrk="0" fontAlgn="base" hangingPunct="0">
              <a:spcAft>
                <a:spcPct val="0"/>
              </a:spcAft>
            </a:pPr>
            <a:r>
              <a:rPr lang="tr-TR" altLang="tr-TR" sz="2000" dirty="0">
                <a:solidFill>
                  <a:prstClr val="black"/>
                </a:solidFill>
                <a:ea typeface="MS PGothic" pitchFamily="34" charset="-128"/>
              </a:rPr>
              <a:t>İşçilik maliyetlerini kontrol edebilmek için hareket ve zaman etütleri yapılmalıdır. </a:t>
            </a:r>
          </a:p>
          <a:p>
            <a:pPr lvl="0" eaLnBrk="0" fontAlgn="base" hangingPunct="0">
              <a:spcAft>
                <a:spcPct val="0"/>
              </a:spcAft>
            </a:pPr>
            <a:r>
              <a:rPr lang="tr-TR" altLang="tr-TR" sz="2000" dirty="0">
                <a:solidFill>
                  <a:prstClr val="black"/>
                </a:solidFill>
                <a:ea typeface="MS PGothic" pitchFamily="34" charset="-128"/>
              </a:rPr>
              <a:t>Çalışanlara etkin/adil bir ücret yönetimi uygulanmalıdır.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41014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tr-TR" altLang="tr-TR" sz="3800" dirty="0">
                <a:solidFill>
                  <a:srgbClr val="FF0000"/>
                </a:solidFill>
                <a:ea typeface="MS PGothic" pitchFamily="34" charset="-128"/>
              </a:rPr>
              <a:t>Üretim yönetiminin diğer işletme fonksiyonları ile ilişkisi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600200"/>
            <a:ext cx="9144000" cy="5257800"/>
          </a:xfrm>
        </p:spPr>
        <p:txBody>
          <a:bodyPr/>
          <a:lstStyle/>
          <a:p>
            <a:pPr marL="0" lvl="0" indent="0" eaLnBrk="0" fontAlgn="base" hangingPunct="0">
              <a:spcAft>
                <a:spcPct val="0"/>
              </a:spcAft>
              <a:buNone/>
            </a:pPr>
            <a:endParaRPr lang="tr-TR" altLang="tr-TR" dirty="0" smtClean="0">
              <a:solidFill>
                <a:prstClr val="black"/>
              </a:solidFill>
              <a:ea typeface="MS PGothic" pitchFamily="34" charset="-128"/>
            </a:endParaRPr>
          </a:p>
          <a:p>
            <a:pPr marL="0" lvl="0" indent="0" eaLnBrk="0" fontAlgn="base" hangingPunct="0">
              <a:spcAft>
                <a:spcPct val="0"/>
              </a:spcAft>
              <a:buNone/>
            </a:pPr>
            <a:endParaRPr lang="tr-TR" altLang="tr-TR" dirty="0">
              <a:solidFill>
                <a:prstClr val="black"/>
              </a:solidFill>
              <a:ea typeface="MS PGothic" pitchFamily="34" charset="-128"/>
            </a:endParaRPr>
          </a:p>
          <a:p>
            <a:pPr marL="0" lvl="0" indent="0" eaLnBrk="0" fontAlgn="base" hangingPunct="0">
              <a:spcAft>
                <a:spcPct val="0"/>
              </a:spcAft>
              <a:buNone/>
            </a:pPr>
            <a:endParaRPr lang="tr-TR" altLang="tr-TR" dirty="0" smtClean="0">
              <a:solidFill>
                <a:prstClr val="black"/>
              </a:solidFill>
              <a:ea typeface="MS PGothic" pitchFamily="34" charset="-128"/>
            </a:endParaRPr>
          </a:p>
          <a:p>
            <a:pPr marL="0" lvl="0" indent="0" eaLnBrk="0" fontAlgn="base" hangingPunct="0">
              <a:spcAft>
                <a:spcPct val="0"/>
              </a:spcAft>
              <a:buNone/>
            </a:pPr>
            <a:r>
              <a:rPr lang="tr-TR" altLang="tr-TR" dirty="0" smtClean="0">
                <a:solidFill>
                  <a:prstClr val="black"/>
                </a:solidFill>
                <a:ea typeface="MS PGothic" pitchFamily="34" charset="-128"/>
              </a:rPr>
              <a:t>Üretim yönetimi</a:t>
            </a:r>
          </a:p>
          <a:p>
            <a:pPr marL="0" lvl="0" indent="0" eaLnBrk="0" fontAlgn="base" hangingPunct="0">
              <a:spcAft>
                <a:spcPct val="0"/>
              </a:spcAft>
              <a:buNone/>
            </a:pPr>
            <a:endParaRPr lang="tr-TR" altLang="tr-TR" dirty="0" smtClean="0">
              <a:solidFill>
                <a:prstClr val="black"/>
              </a:solidFill>
              <a:ea typeface="MS PGothic" pitchFamily="34" charset="-128"/>
            </a:endParaRPr>
          </a:p>
          <a:p>
            <a:pPr marL="0" indent="0">
              <a:buNone/>
            </a:pPr>
            <a:endParaRPr lang="tr-TR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2915816" y="3717032"/>
            <a:ext cx="165618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Düz Ok Bağlayıcısı 8"/>
          <p:cNvCxnSpPr/>
          <p:nvPr/>
        </p:nvCxnSpPr>
        <p:spPr>
          <a:xfrm flipV="1">
            <a:off x="2843808" y="3012921"/>
            <a:ext cx="1616585" cy="4880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Düz Ok Bağlayıcısı 10"/>
          <p:cNvCxnSpPr/>
          <p:nvPr/>
        </p:nvCxnSpPr>
        <p:spPr>
          <a:xfrm>
            <a:off x="2915816" y="3833015"/>
            <a:ext cx="1512168" cy="89848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Düz Ok Bağlayıcısı 14"/>
          <p:cNvCxnSpPr/>
          <p:nvPr/>
        </p:nvCxnSpPr>
        <p:spPr>
          <a:xfrm>
            <a:off x="2627784" y="3933056"/>
            <a:ext cx="1624902" cy="1596887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Dikdörtgen 15"/>
          <p:cNvSpPr/>
          <p:nvPr/>
        </p:nvSpPr>
        <p:spPr>
          <a:xfrm>
            <a:off x="4593169" y="2689756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Pazarlama araştırması- </a:t>
            </a:r>
            <a:r>
              <a:rPr lang="tr-TR" altLang="tr-TR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pazardaki talep, beklenen satış miktarlarının belirlenmesi</a:t>
            </a:r>
            <a:endParaRPr lang="tr-TR" altLang="tr-TR" dirty="0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17" name="Dikdörtgen 16"/>
          <p:cNvSpPr/>
          <p:nvPr/>
        </p:nvSpPr>
        <p:spPr>
          <a:xfrm>
            <a:off x="4735152" y="3602183"/>
            <a:ext cx="443001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400" b="1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Satış- </a:t>
            </a:r>
            <a:r>
              <a:rPr lang="tr-TR" altLang="tr-TR" sz="24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gerçek alıcı talebinin, teslim tarihlerinin belirlenmesi </a:t>
            </a:r>
            <a:r>
              <a:rPr lang="tr-TR" altLang="tr-TR" sz="2400" b="1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 </a:t>
            </a:r>
            <a:endParaRPr lang="tr-TR" altLang="tr-TR" sz="2400" b="1" dirty="0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24" name="Dikdörtgen 23"/>
          <p:cNvSpPr/>
          <p:nvPr/>
        </p:nvSpPr>
        <p:spPr>
          <a:xfrm>
            <a:off x="4572000" y="4464609"/>
            <a:ext cx="457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000" b="1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Planlama ve kontrol-</a:t>
            </a:r>
            <a:r>
              <a:rPr lang="tr-TR" altLang="tr-TR" sz="20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ekonomik sipariş miktarı, teslim zamanı, yeterli sayıda işçi çalıştırma</a:t>
            </a:r>
            <a:r>
              <a:rPr lang="tr-TR" altLang="tr-TR" sz="2000" b="1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 </a:t>
            </a:r>
            <a:endParaRPr lang="tr-TR" altLang="tr-TR" sz="2000" b="1" dirty="0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26" name="Dikdörtgen 25"/>
          <p:cNvSpPr/>
          <p:nvPr/>
        </p:nvSpPr>
        <p:spPr>
          <a:xfrm>
            <a:off x="4460393" y="559127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sz="2000" b="1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Mühendislik- </a:t>
            </a:r>
            <a:r>
              <a:rPr lang="tr-TR" altLang="tr-TR" sz="2000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teknik bilgiler, plan taslağı, malzeme, istek fişi, araç-gereç-makine tasarımı, kalite standartları</a:t>
            </a:r>
            <a:endParaRPr lang="tr-TR" altLang="tr-TR" sz="2000" dirty="0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34029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tr-TR" altLang="tr-TR" sz="2500" b="1" dirty="0">
                <a:solidFill>
                  <a:srgbClr val="0000FF"/>
                </a:solidFill>
                <a:ea typeface="MS PGothic" pitchFamily="34" charset="-128"/>
              </a:rPr>
              <a:t>ARAŞTIRMA - GELİŞTİRME</a:t>
            </a:r>
            <a:endParaRPr lang="tr-TR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692696"/>
            <a:ext cx="7431668" cy="841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95661"/>
            <a:ext cx="3255963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6140" y="1463886"/>
            <a:ext cx="1139825" cy="1828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5008" y="1695660"/>
            <a:ext cx="3541713" cy="159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429000"/>
            <a:ext cx="8016875" cy="841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429" y="4112171"/>
            <a:ext cx="7426325" cy="1670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89" y="5815013"/>
            <a:ext cx="7426325" cy="104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7553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611188" y="115888"/>
            <a:ext cx="8229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MS PGothic" pitchFamily="34" charset="-128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3600" b="1" i="0" u="none" strike="noStrike" kern="1200" cap="none" spc="0" normalizeH="0" baseline="0" noProof="0" smtClean="0">
                <a:ln>
                  <a:noFill/>
                </a:ln>
                <a:solidFill>
                  <a:srgbClr val="D99694"/>
                </a:solidFill>
                <a:effectLst/>
                <a:uLnTx/>
                <a:uFillTx/>
                <a:latin typeface="Calibri"/>
                <a:ea typeface="MS PGothic" pitchFamily="34" charset="-128"/>
              </a:rPr>
              <a:t>ÜRETİM</a:t>
            </a:r>
          </a:p>
        </p:txBody>
      </p:sp>
      <p:pic>
        <p:nvPicPr>
          <p:cNvPr id="5" name="Beethoven%209%20Nolu%20Senfonisi%20(Scherzo).wma">
            <a:hlinkClick r:id="" action="ppaction://media"/>
          </p:cNvPr>
          <p:cNvPicPr>
            <a:picLocks noRot="1" noChangeAspect="1" noChangeArrowheads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263" y="32051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1258888" y="692150"/>
            <a:ext cx="7200900" cy="576263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50000">
                <a:srgbClr val="00008F"/>
              </a:gs>
              <a:gs pos="100000">
                <a:srgbClr val="0000FF"/>
              </a:gs>
            </a:gsLst>
            <a:lin ang="18900000" scaled="1"/>
          </a:gradFill>
          <a:ln w="9525">
            <a:solidFill>
              <a:srgbClr val="FF66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tr-TR" altLang="tr-TR" sz="2000">
                <a:solidFill>
                  <a:srgbClr val="FFCC00"/>
                </a:solidFill>
                <a:latin typeface="Arial" pitchFamily="34" charset="0"/>
              </a:rPr>
              <a:t>İŞLETME FONKSİYONLARI ve ÜRETİM</a:t>
            </a:r>
          </a:p>
        </p:txBody>
      </p:sp>
      <p:sp>
        <p:nvSpPr>
          <p:cNvPr id="7" name="Oval 4"/>
          <p:cNvSpPr>
            <a:spLocks noChangeArrowheads="1"/>
          </p:cNvSpPr>
          <p:nvPr/>
        </p:nvSpPr>
        <p:spPr bwMode="auto">
          <a:xfrm>
            <a:off x="2195513" y="1341438"/>
            <a:ext cx="4537075" cy="3816350"/>
          </a:xfrm>
          <a:prstGeom prst="ellipse">
            <a:avLst/>
          </a:prstGeom>
          <a:gradFill rotWithShape="1">
            <a:gsLst>
              <a:gs pos="0">
                <a:srgbClr val="5E6D76"/>
              </a:gs>
              <a:gs pos="50000">
                <a:srgbClr val="CCECFF"/>
              </a:gs>
              <a:gs pos="100000">
                <a:srgbClr val="5E6D76"/>
              </a:gs>
            </a:gsLst>
            <a:lin ang="2700000" scaled="1"/>
          </a:gradFill>
          <a:ln w="57150">
            <a:solidFill>
              <a:srgbClr val="0000CC"/>
            </a:solidFill>
            <a:prstDash val="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tr-TR" b="1">
              <a:solidFill>
                <a:prstClr val="white"/>
              </a:solidFill>
              <a:latin typeface="Arial" charset="0"/>
              <a:ea typeface="ＭＳ Ｐゴシック" charset="0"/>
            </a:endParaRPr>
          </a:p>
        </p:txBody>
      </p:sp>
      <p:sp>
        <p:nvSpPr>
          <p:cNvPr id="8" name="Oval 5"/>
          <p:cNvSpPr>
            <a:spLocks noChangeArrowheads="1"/>
          </p:cNvSpPr>
          <p:nvPr/>
        </p:nvSpPr>
        <p:spPr bwMode="auto">
          <a:xfrm>
            <a:off x="2555875" y="1773238"/>
            <a:ext cx="3960813" cy="3168650"/>
          </a:xfrm>
          <a:prstGeom prst="ellipse">
            <a:avLst/>
          </a:prstGeom>
          <a:gradFill rotWithShape="1">
            <a:gsLst>
              <a:gs pos="0">
                <a:srgbClr val="4F81BD"/>
              </a:gs>
              <a:gs pos="50000">
                <a:srgbClr val="FFFFFF"/>
              </a:gs>
              <a:gs pos="100000">
                <a:srgbClr val="4F81BD"/>
              </a:gs>
            </a:gsLst>
            <a:lin ang="2700000" scaled="1"/>
          </a:gradFill>
          <a:ln w="57150">
            <a:solidFill>
              <a:srgbClr val="0000CC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tr-TR" sz="18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charset="0"/>
            </a:endParaRP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755650" y="5229225"/>
            <a:ext cx="8010525" cy="336550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50000">
                <a:srgbClr val="4774AA"/>
              </a:gs>
              <a:gs pos="100000">
                <a:srgbClr val="4F81BD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6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</a:rPr>
              <a:t>ÜRETİM: İnsan ihtiyaçlarını karşılayan mal ve hizmetlerin meydana getirilmesidir.</a:t>
            </a:r>
          </a:p>
        </p:txBody>
      </p:sp>
      <p:sp>
        <p:nvSpPr>
          <p:cNvPr id="10" name="Oval 7"/>
          <p:cNvSpPr>
            <a:spLocks noChangeArrowheads="1"/>
          </p:cNvSpPr>
          <p:nvPr/>
        </p:nvSpPr>
        <p:spPr bwMode="auto">
          <a:xfrm>
            <a:off x="2411413" y="1989138"/>
            <a:ext cx="1801812" cy="1511300"/>
          </a:xfrm>
          <a:prstGeom prst="ellipse">
            <a:avLst/>
          </a:prstGeom>
          <a:gradFill rotWithShape="1">
            <a:gsLst>
              <a:gs pos="0">
                <a:srgbClr val="0066FF"/>
              </a:gs>
              <a:gs pos="100000">
                <a:srgbClr val="F5F9FF"/>
              </a:gs>
            </a:gsLst>
            <a:lin ang="2700000" scaled="1"/>
          </a:gradFill>
          <a:ln w="57150">
            <a:solidFill>
              <a:srgbClr val="0000CC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 sz="2000">
                <a:solidFill>
                  <a:prstClr val="black"/>
                </a:solidFill>
                <a:latin typeface="Arial" pitchFamily="34" charset="0"/>
              </a:rPr>
              <a:t>ÜRETİM</a:t>
            </a:r>
          </a:p>
        </p:txBody>
      </p:sp>
      <p:sp>
        <p:nvSpPr>
          <p:cNvPr id="11" name="Oval 8"/>
          <p:cNvSpPr>
            <a:spLocks noChangeArrowheads="1"/>
          </p:cNvSpPr>
          <p:nvPr/>
        </p:nvSpPr>
        <p:spPr bwMode="auto">
          <a:xfrm>
            <a:off x="3563938" y="2852738"/>
            <a:ext cx="1728787" cy="1223962"/>
          </a:xfrm>
          <a:prstGeom prst="ellipse">
            <a:avLst/>
          </a:prstGeom>
          <a:gradFill rotWithShape="1">
            <a:gsLst>
              <a:gs pos="0">
                <a:srgbClr val="0066FF"/>
              </a:gs>
              <a:gs pos="50000">
                <a:srgbClr val="00255C"/>
              </a:gs>
              <a:gs pos="100000">
                <a:srgbClr val="0066FF"/>
              </a:gs>
            </a:gsLst>
            <a:lin ang="18900000" scaled="1"/>
          </a:gradFill>
          <a:ln w="57150">
            <a:solidFill>
              <a:srgbClr val="0000CC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 sz="1800">
                <a:solidFill>
                  <a:srgbClr val="FFCC00"/>
                </a:solidFill>
                <a:latin typeface="Arial" pitchFamily="34" charset="0"/>
              </a:rPr>
              <a:t>İNSAN </a:t>
            </a:r>
          </a:p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 sz="1800">
                <a:solidFill>
                  <a:srgbClr val="FFCC00"/>
                </a:solidFill>
                <a:latin typeface="Arial" pitchFamily="34" charset="0"/>
              </a:rPr>
              <a:t>KAYNAKLARI</a:t>
            </a:r>
          </a:p>
        </p:txBody>
      </p:sp>
      <p:sp>
        <p:nvSpPr>
          <p:cNvPr id="12" name="Oval 9"/>
          <p:cNvSpPr>
            <a:spLocks noChangeArrowheads="1"/>
          </p:cNvSpPr>
          <p:nvPr/>
        </p:nvSpPr>
        <p:spPr bwMode="auto">
          <a:xfrm>
            <a:off x="3635375" y="3933825"/>
            <a:ext cx="1728788" cy="1223963"/>
          </a:xfrm>
          <a:prstGeom prst="ellipse">
            <a:avLst/>
          </a:prstGeom>
          <a:gradFill rotWithShape="1">
            <a:gsLst>
              <a:gs pos="0">
                <a:srgbClr val="0066FF"/>
              </a:gs>
              <a:gs pos="100000">
                <a:srgbClr val="FFFFFF"/>
              </a:gs>
            </a:gsLst>
            <a:lin ang="2700000" scaled="1"/>
          </a:gradFill>
          <a:ln w="57150">
            <a:solidFill>
              <a:srgbClr val="0000CC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tr-TR" altLang="tr-TR">
                <a:solidFill>
                  <a:prstClr val="black"/>
                </a:solidFill>
                <a:latin typeface="Arial" pitchFamily="34" charset="0"/>
              </a:rPr>
              <a:t>FİNANS</a:t>
            </a:r>
          </a:p>
        </p:txBody>
      </p:sp>
      <p:sp>
        <p:nvSpPr>
          <p:cNvPr id="13" name="Oval 10"/>
          <p:cNvSpPr>
            <a:spLocks noChangeArrowheads="1"/>
          </p:cNvSpPr>
          <p:nvPr/>
        </p:nvSpPr>
        <p:spPr bwMode="auto">
          <a:xfrm>
            <a:off x="4500563" y="1989138"/>
            <a:ext cx="2016125" cy="1439862"/>
          </a:xfrm>
          <a:prstGeom prst="ellipse">
            <a:avLst/>
          </a:prstGeom>
          <a:gradFill rotWithShape="1">
            <a:gsLst>
              <a:gs pos="0">
                <a:srgbClr val="0066FF"/>
              </a:gs>
              <a:gs pos="100000">
                <a:srgbClr val="FFFFFF"/>
              </a:gs>
            </a:gsLst>
            <a:lin ang="2700000" scaled="1"/>
          </a:gradFill>
          <a:ln w="57150">
            <a:solidFill>
              <a:srgbClr val="0000CC"/>
            </a:solidFill>
            <a:prstDash val="sysDot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tr-TR" sz="2000" b="1">
                <a:solidFill>
                  <a:prstClr val="black"/>
                </a:solidFill>
                <a:latin typeface="Arial" charset="0"/>
                <a:ea typeface="ＭＳ Ｐゴシック" charset="0"/>
              </a:rPr>
              <a:t>PAZARLAMA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3851275" y="1412875"/>
            <a:ext cx="12969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tr-TR" altLang="tr-TR" sz="1800">
                <a:solidFill>
                  <a:prstClr val="black"/>
                </a:solidFill>
                <a:latin typeface="Arial" pitchFamily="34" charset="0"/>
              </a:rPr>
              <a:t>YÖNETİM</a:t>
            </a:r>
          </a:p>
        </p:txBody>
      </p:sp>
      <p:sp>
        <p:nvSpPr>
          <p:cNvPr id="15" name="Text Box 12"/>
          <p:cNvSpPr txBox="1">
            <a:spLocks noChangeArrowheads="1"/>
          </p:cNvSpPr>
          <p:nvPr/>
        </p:nvSpPr>
        <p:spPr bwMode="auto">
          <a:xfrm>
            <a:off x="3924300" y="1917700"/>
            <a:ext cx="1008063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tr-TR" sz="1600" dirty="0" smtClean="0">
                <a:solidFill>
                  <a:prstClr val="white"/>
                </a:solidFill>
                <a:latin typeface="Arial" charset="0"/>
              </a:rPr>
              <a:t>AR - GE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2124075" y="5876925"/>
            <a:ext cx="4783138" cy="336550"/>
          </a:xfrm>
          <a:prstGeom prst="rect">
            <a:avLst/>
          </a:prstGeom>
          <a:gradFill rotWithShape="1">
            <a:gsLst>
              <a:gs pos="0">
                <a:srgbClr val="4F81BD"/>
              </a:gs>
              <a:gs pos="50000">
                <a:srgbClr val="4774AA"/>
              </a:gs>
              <a:gs pos="100000">
                <a:srgbClr val="4F81BD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1pPr>
            <a:lvl2pPr marL="742950" indent="-28575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ahoma" pitchFamily="34" charset="0"/>
                <a:ea typeface="MS PGothic" pitchFamily="34" charset="-128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altLang="tr-TR" sz="16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MS PGothic" pitchFamily="34" charset="-128"/>
              </a:rPr>
              <a:t>Ekonomistlere göre; ÜRETİM fayda yaratmaktır.</a:t>
            </a:r>
          </a:p>
        </p:txBody>
      </p:sp>
    </p:spTree>
    <p:extLst>
      <p:ext uri="{BB962C8B-B14F-4D97-AF65-F5344CB8AC3E}">
        <p14:creationId xmlns:p14="http://schemas.microsoft.com/office/powerpoint/2010/main" val="3376674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" dur="1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1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3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6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7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9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0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3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5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6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8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29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1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2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5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7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38" presetID="2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0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1" presetID="24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3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44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İşletme Fonksiyonları ve Üretim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İki işlemin yerine getirilmesi gerekir. Herhangi bir şey üretilmesi ve üretilen mal yada hizmetin pazarlamasıdır. Üretim; </a:t>
            </a:r>
            <a:r>
              <a:rPr lang="tr-TR" dirty="0" err="1" smtClean="0"/>
              <a:t>insangücü</a:t>
            </a:r>
            <a:r>
              <a:rPr lang="tr-TR" dirty="0" smtClean="0"/>
              <a:t>, malzeme, bina, makine, araç-gereç, vb. üretim faktörlerini tedarik etmek ve bunlardan yararlanmayı sağlar. Pazarlama; pazarlama araştırması, promosyon, satış, fiyatlandırma, dağıtım </a:t>
            </a:r>
            <a:r>
              <a:rPr lang="tr-TR" dirty="0" err="1" smtClean="0"/>
              <a:t>vb</a:t>
            </a:r>
            <a:r>
              <a:rPr lang="tr-TR" dirty="0" smtClean="0"/>
              <a:t> faaliyetleri içerir.</a:t>
            </a:r>
          </a:p>
          <a:p>
            <a:pPr marL="0" indent="0">
              <a:buNone/>
            </a:pPr>
            <a:r>
              <a:rPr lang="tr-TR" dirty="0" smtClean="0"/>
              <a:t>Üretim ve pazarlamayı gerçekleştirebilmek için paraya ihtiyaç vardır. Finansman da işletmenin 3. fonksiyonu olarak karşımıza çıkmaktadır.</a:t>
            </a:r>
          </a:p>
          <a:p>
            <a:pPr marL="0" indent="0">
              <a:buNone/>
            </a:pPr>
            <a:r>
              <a:rPr lang="tr-TR" dirty="0" smtClean="0"/>
              <a:t>3 fonksiyonu yerine getirebilmek için insana ihtiyaç vardır. Yani, personel alımı, seçimi, eğitimi, motivasyonu ve yönetimi gerçekleştirilmektedir.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50264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5888"/>
            <a:ext cx="9144000" cy="6625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655363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rgbClr val="FF0000"/>
                </a:solidFill>
              </a:rPr>
              <a:t>Üretim Yönetiminin Tanımı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Üretim, mal ve hizmet sürecidir. Üretim yönetimi, istenilen miktar, yer, kalite ve en düşük maliyetle mal ve hizmet üretilmesi için, üretim sisteminin tasarımı ve kontrolü olmak üzere 2 geniş faaliyet alanıyla ilişkilidir. Eldeki kaynakları bir araya getirirken, işletmenin diğer fonksiyonlarının çok büyük önemi vardır. Çünkü üretim yönetimine ilişkin faaliyetler, bu fonksiyonlarında belirli ölçülerde yerine getirilmesini öngörür.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655102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Üretim Yönetiminin Tarihsel Gelişimi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</a:pPr>
            <a:r>
              <a:rPr lang="tr-TR" altLang="tr-TR" dirty="0"/>
              <a:t>1776 yılında Adam Smith işin bölümlere ayrılması ve üretim arasında ilişki üzerine çalışmalar yapmıştır</a:t>
            </a:r>
            <a:r>
              <a:rPr lang="tr-TR" altLang="tr-TR" dirty="0" smtClean="0"/>
              <a:t>.</a:t>
            </a:r>
          </a:p>
          <a:p>
            <a:pPr>
              <a:lnSpc>
                <a:spcPct val="80000"/>
              </a:lnSpc>
            </a:pPr>
            <a:endParaRPr lang="tr-TR" altLang="tr-TR" dirty="0"/>
          </a:p>
          <a:p>
            <a:pPr>
              <a:lnSpc>
                <a:spcPct val="80000"/>
              </a:lnSpc>
            </a:pPr>
            <a:r>
              <a:rPr lang="tr-TR" altLang="tr-TR" dirty="0"/>
              <a:t>1799’da Eli </a:t>
            </a:r>
            <a:r>
              <a:rPr lang="tr-TR" altLang="tr-TR" dirty="0" err="1"/>
              <a:t>Whitney</a:t>
            </a:r>
            <a:r>
              <a:rPr lang="tr-TR" altLang="tr-TR" dirty="0"/>
              <a:t> ve diğer araştırmacılar</a:t>
            </a:r>
            <a:r>
              <a:rPr lang="tr-TR" altLang="tr-TR" dirty="0" smtClean="0"/>
              <a:t>, işin </a:t>
            </a:r>
            <a:r>
              <a:rPr lang="tr-TR" altLang="tr-TR" dirty="0"/>
              <a:t>parçalara ayrılması ve maliyet muhasebesiyle ilgili çalışmalar gerçekleştirmişlerdir</a:t>
            </a:r>
            <a:r>
              <a:rPr lang="tr-TR" altLang="tr-TR" dirty="0" smtClean="0"/>
              <a:t>.</a:t>
            </a:r>
          </a:p>
          <a:p>
            <a:pPr>
              <a:lnSpc>
                <a:spcPct val="80000"/>
              </a:lnSpc>
            </a:pPr>
            <a:endParaRPr lang="tr-TR" altLang="tr-TR" dirty="0"/>
          </a:p>
          <a:p>
            <a:pPr>
              <a:lnSpc>
                <a:spcPct val="80000"/>
              </a:lnSpc>
            </a:pPr>
            <a:r>
              <a:rPr lang="tr-TR" altLang="tr-TR" dirty="0"/>
              <a:t>1832’de Charles </a:t>
            </a:r>
            <a:r>
              <a:rPr lang="tr-TR" altLang="tr-TR" dirty="0" err="1"/>
              <a:t>Babbage</a:t>
            </a:r>
            <a:r>
              <a:rPr lang="tr-TR" altLang="tr-TR" dirty="0"/>
              <a:t>, işbölümünün sağlanacağı faydalar ile uzmanlaşma ve iş basitleştirmenin faydaları ve zaman analizi esasları üzerine araştırmalar yapmıştır</a:t>
            </a:r>
            <a:r>
              <a:rPr lang="tr-TR" altLang="tr-TR" dirty="0" smtClean="0"/>
              <a:t>.</a:t>
            </a:r>
          </a:p>
          <a:p>
            <a:pPr>
              <a:lnSpc>
                <a:spcPct val="80000"/>
              </a:lnSpc>
            </a:pPr>
            <a:endParaRPr lang="tr-TR" altLang="tr-TR" dirty="0"/>
          </a:p>
          <a:p>
            <a:pPr>
              <a:lnSpc>
                <a:spcPct val="80000"/>
              </a:lnSpc>
            </a:pPr>
            <a:r>
              <a:rPr lang="tr-TR" altLang="tr-TR" dirty="0"/>
              <a:t>1990 yılında </a:t>
            </a:r>
            <a:r>
              <a:rPr lang="tr-TR" altLang="tr-TR" dirty="0" err="1"/>
              <a:t>Frederick</a:t>
            </a:r>
            <a:r>
              <a:rPr lang="tr-TR" altLang="tr-TR" dirty="0"/>
              <a:t> W. Taylor Bilimsel Yönetim Yaklaşımını öne sürmüştür</a:t>
            </a:r>
            <a:r>
              <a:rPr lang="tr-TR" altLang="tr-TR" dirty="0" smtClean="0"/>
              <a:t>.</a:t>
            </a:r>
          </a:p>
          <a:p>
            <a:pPr>
              <a:lnSpc>
                <a:spcPct val="80000"/>
              </a:lnSpc>
            </a:pPr>
            <a:endParaRPr lang="tr-TR" altLang="tr-TR" dirty="0"/>
          </a:p>
          <a:p>
            <a:pPr>
              <a:lnSpc>
                <a:spcPct val="80000"/>
              </a:lnSpc>
            </a:pPr>
            <a:r>
              <a:rPr lang="tr-TR" altLang="tr-TR" dirty="0"/>
              <a:t>Yine 1990 yılında Frank B. </a:t>
            </a:r>
            <a:r>
              <a:rPr lang="tr-TR" altLang="tr-TR" dirty="0" err="1"/>
              <a:t>Gilberth</a:t>
            </a:r>
            <a:r>
              <a:rPr lang="tr-TR" altLang="tr-TR" dirty="0"/>
              <a:t> iş ve hareket analizi konusunda çalışmıştır.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833059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80000"/>
              </a:lnSpc>
            </a:pPr>
            <a:r>
              <a:rPr lang="tr-TR" altLang="tr-TR" dirty="0"/>
              <a:t>1901 de Henry L. </a:t>
            </a:r>
            <a:r>
              <a:rPr lang="tr-TR" altLang="tr-TR" dirty="0" err="1"/>
              <a:t>Gantt</a:t>
            </a:r>
            <a:r>
              <a:rPr lang="tr-TR" altLang="tr-TR" dirty="0"/>
              <a:t> fabrikadaki makine, iş ve işçiler için şemalar geliştirmiştir</a:t>
            </a:r>
            <a:r>
              <a:rPr lang="tr-TR" altLang="tr-TR" dirty="0" smtClean="0"/>
              <a:t>.</a:t>
            </a:r>
          </a:p>
          <a:p>
            <a:pPr>
              <a:lnSpc>
                <a:spcPct val="80000"/>
              </a:lnSpc>
            </a:pPr>
            <a:endParaRPr lang="tr-TR" altLang="tr-TR" dirty="0"/>
          </a:p>
          <a:p>
            <a:pPr>
              <a:lnSpc>
                <a:spcPct val="80000"/>
              </a:lnSpc>
            </a:pPr>
            <a:r>
              <a:rPr lang="tr-TR" altLang="tr-TR" dirty="0"/>
              <a:t>1915 yılında F. W. Harris ekonomik stok miktarı üzerine araştırmalar yapmıştır</a:t>
            </a:r>
            <a:r>
              <a:rPr lang="tr-TR" altLang="tr-TR" dirty="0" smtClean="0"/>
              <a:t>.</a:t>
            </a:r>
          </a:p>
          <a:p>
            <a:pPr>
              <a:lnSpc>
                <a:spcPct val="80000"/>
              </a:lnSpc>
            </a:pPr>
            <a:endParaRPr lang="tr-TR" altLang="tr-TR" dirty="0"/>
          </a:p>
          <a:p>
            <a:pPr>
              <a:lnSpc>
                <a:spcPct val="80000"/>
              </a:lnSpc>
            </a:pPr>
            <a:r>
              <a:rPr lang="tr-TR" altLang="tr-TR" dirty="0"/>
              <a:t>1927’de </a:t>
            </a:r>
            <a:r>
              <a:rPr lang="tr-TR" altLang="tr-TR" dirty="0" err="1"/>
              <a:t>Elton</a:t>
            </a:r>
            <a:r>
              <a:rPr lang="tr-TR" altLang="tr-TR" dirty="0"/>
              <a:t> Mayo tarafından insan </a:t>
            </a:r>
            <a:r>
              <a:rPr lang="tr-TR" altLang="tr-TR" dirty="0" smtClean="0"/>
              <a:t>ilişkilerinin </a:t>
            </a:r>
            <a:r>
              <a:rPr lang="tr-TR" altLang="tr-TR" dirty="0"/>
              <a:t>araştırmasını yapmıştır</a:t>
            </a:r>
            <a:r>
              <a:rPr lang="tr-TR" altLang="tr-TR" dirty="0" smtClean="0"/>
              <a:t>.</a:t>
            </a:r>
          </a:p>
          <a:p>
            <a:pPr>
              <a:lnSpc>
                <a:spcPct val="80000"/>
              </a:lnSpc>
            </a:pPr>
            <a:endParaRPr lang="tr-TR" altLang="tr-TR" dirty="0"/>
          </a:p>
          <a:p>
            <a:pPr>
              <a:lnSpc>
                <a:spcPct val="80000"/>
              </a:lnSpc>
            </a:pPr>
            <a:r>
              <a:rPr lang="tr-TR" altLang="tr-TR" dirty="0"/>
              <a:t>1930’larda W. </a:t>
            </a:r>
            <a:r>
              <a:rPr lang="tr-TR" altLang="tr-TR" dirty="0" err="1"/>
              <a:t>Shewhart’ın</a:t>
            </a:r>
            <a:r>
              <a:rPr lang="tr-TR" altLang="tr-TR" dirty="0"/>
              <a:t> istatistik yöntemlerini ve  olasılık </a:t>
            </a:r>
            <a:r>
              <a:rPr lang="tr-TR" altLang="tr-TR" dirty="0" smtClean="0"/>
              <a:t>teorisini </a:t>
            </a:r>
            <a:r>
              <a:rPr lang="tr-TR" altLang="tr-TR" dirty="0"/>
              <a:t>kalite kontrolünde uygulaması yöntemini geliştirmiştir</a:t>
            </a:r>
            <a:r>
              <a:rPr lang="tr-TR" altLang="tr-TR" dirty="0" smtClean="0"/>
              <a:t>.</a:t>
            </a:r>
          </a:p>
          <a:p>
            <a:pPr>
              <a:lnSpc>
                <a:spcPct val="80000"/>
              </a:lnSpc>
            </a:pPr>
            <a:endParaRPr lang="tr-TR" altLang="tr-TR" dirty="0"/>
          </a:p>
          <a:p>
            <a:pPr>
              <a:lnSpc>
                <a:spcPct val="80000"/>
              </a:lnSpc>
            </a:pPr>
            <a:r>
              <a:rPr lang="tr-TR" altLang="tr-TR" dirty="0"/>
              <a:t>Savaştan sonraki yıllarda lineer programlama ve diğer matematik yöntemlerin </a:t>
            </a:r>
            <a:r>
              <a:rPr lang="tr-TR" altLang="tr-TR" dirty="0" err="1"/>
              <a:t>geliştirilmesi,modellerle</a:t>
            </a:r>
            <a:r>
              <a:rPr lang="tr-TR" altLang="tr-TR" dirty="0"/>
              <a:t> simülasyon yönteminin uygulanması, otomasyonun gelişmesi ve </a:t>
            </a:r>
            <a:r>
              <a:rPr lang="tr-TR" altLang="tr-TR" dirty="0" err="1"/>
              <a:t>ergonometrenin</a:t>
            </a:r>
            <a:r>
              <a:rPr lang="tr-TR" altLang="tr-TR" dirty="0"/>
              <a:t> önem kazanması</a:t>
            </a:r>
            <a:r>
              <a:rPr lang="tr-TR" altLang="tr-TR" dirty="0" smtClean="0"/>
              <a:t>.</a:t>
            </a:r>
          </a:p>
          <a:p>
            <a:pPr>
              <a:lnSpc>
                <a:spcPct val="80000"/>
              </a:lnSpc>
            </a:pPr>
            <a:endParaRPr lang="tr-TR" altLang="tr-TR" dirty="0"/>
          </a:p>
          <a:p>
            <a:pPr>
              <a:lnSpc>
                <a:spcPct val="80000"/>
              </a:lnSpc>
            </a:pPr>
            <a:r>
              <a:rPr lang="tr-TR" altLang="tr-TR" dirty="0"/>
              <a:t>1970’li yıllardan sonra üretim yönetiminde iki önemli gelişme ortaya çıkmıştır.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1040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Üretim Yönetiminin Temel Sorunları</a:t>
            </a:r>
            <a:endParaRPr lang="tr-TR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Stok kontrolü</a:t>
            </a:r>
          </a:p>
          <a:p>
            <a:r>
              <a:rPr lang="tr-TR" dirty="0" smtClean="0"/>
              <a:t>Üretim planlaması ve kontrolü</a:t>
            </a:r>
          </a:p>
          <a:p>
            <a:r>
              <a:rPr lang="tr-TR" dirty="0" smtClean="0"/>
              <a:t>Makine araç-gereç seçimi ve yenilemesi</a:t>
            </a:r>
          </a:p>
          <a:p>
            <a:r>
              <a:rPr lang="tr-TR" dirty="0" smtClean="0"/>
              <a:t>Bakım planlaması</a:t>
            </a:r>
          </a:p>
          <a:p>
            <a:r>
              <a:rPr lang="tr-TR" dirty="0" smtClean="0"/>
              <a:t>Fabrika yeri ve fabrika büyüklüğünün saptanması</a:t>
            </a:r>
          </a:p>
          <a:p>
            <a:r>
              <a:rPr lang="tr-TR" dirty="0" smtClean="0"/>
              <a:t>Fabrika düzenlemesi</a:t>
            </a:r>
          </a:p>
          <a:p>
            <a:r>
              <a:rPr lang="tr-TR" dirty="0" smtClean="0"/>
              <a:t>Kalite kontrolü</a:t>
            </a:r>
          </a:p>
          <a:p>
            <a:r>
              <a:rPr lang="tr-TR" dirty="0" smtClean="0"/>
              <a:t>Hareket ve zaman </a:t>
            </a:r>
            <a:r>
              <a:rPr lang="tr-TR" dirty="0" err="1" smtClean="0"/>
              <a:t>etüdleri</a:t>
            </a:r>
            <a:endParaRPr lang="tr-TR" dirty="0" smtClean="0"/>
          </a:p>
          <a:p>
            <a:r>
              <a:rPr lang="tr-TR" dirty="0" smtClean="0"/>
              <a:t>Materyal yönetimi</a:t>
            </a:r>
          </a:p>
          <a:p>
            <a:r>
              <a:rPr lang="tr-TR" dirty="0" smtClean="0"/>
              <a:t>Ücret yönetimi</a:t>
            </a:r>
          </a:p>
          <a:p>
            <a:pPr marL="0" indent="0">
              <a:buNone/>
            </a:pPr>
            <a:r>
              <a:rPr lang="tr-TR" dirty="0" smtClean="0"/>
              <a:t>Bu sorunlar birbirinden bağımsız düşünülemez. Birbirleriyle ilişkilidirler.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62734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0" y="332656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tr-TR" dirty="0" smtClean="0">
                <a:solidFill>
                  <a:srgbClr val="FF0000"/>
                </a:solidFill>
              </a:rPr>
              <a:t>Üretim Yönetiminin Amaçları ve Görevleri</a:t>
            </a:r>
            <a:endParaRPr lang="tr-TR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2816"/>
            <a:ext cx="3670110" cy="252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Dikdörtgen 3"/>
          <p:cNvSpPr/>
          <p:nvPr/>
        </p:nvSpPr>
        <p:spPr>
          <a:xfrm>
            <a:off x="4139952" y="1916832"/>
            <a:ext cx="500404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Üretim yönetiminin ana amacı bu faktörler için en uygun değerlerin bulunmasına yönelmiştir.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tr-TR" altLang="tr-TR" b="1" dirty="0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Hangi mal?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Ne miktarda?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Hangi özelliklerde?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>
                <a:solidFill>
                  <a:prstClr val="black"/>
                </a:solidFill>
                <a:latin typeface="Calibri" pitchFamily="34" charset="0"/>
                <a:ea typeface="MS PGothic" pitchFamily="34" charset="-128"/>
              </a:rPr>
              <a:t>Nerede ve kim tarafından yapılacak?</a:t>
            </a:r>
            <a:endParaRPr lang="tr-TR" altLang="tr-TR" b="1" dirty="0">
              <a:solidFill>
                <a:prstClr val="black"/>
              </a:solidFill>
              <a:latin typeface="Calibri" pitchFamily="34" charset="0"/>
              <a:ea typeface="MS PGothic" pitchFamily="34" charset="-128"/>
            </a:endParaRPr>
          </a:p>
        </p:txBody>
      </p:sp>
      <p:sp>
        <p:nvSpPr>
          <p:cNvPr id="5" name="Dikdörtgen 4"/>
          <p:cNvSpPr/>
          <p:nvPr/>
        </p:nvSpPr>
        <p:spPr>
          <a:xfrm>
            <a:off x="611560" y="4725144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tr-TR" altLang="tr-TR" b="1" dirty="0">
                <a:solidFill>
                  <a:srgbClr val="17375E"/>
                </a:solidFill>
                <a:latin typeface="Tahoma" pitchFamily="34" charset="0"/>
                <a:ea typeface="MS PGothic" pitchFamily="34" charset="-128"/>
              </a:rPr>
              <a:t>Sorularına en düşük maliyeti veya en fazla karı sağlayan cevabı bulmaya yönelik çalışır.</a:t>
            </a:r>
            <a:endParaRPr lang="tr-TR" altLang="tr-TR" b="1" dirty="0">
              <a:solidFill>
                <a:srgbClr val="17375E"/>
              </a:solidFill>
              <a:latin typeface="Tahoma" pitchFamily="34" charset="0"/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99245753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</TotalTime>
  <Words>665</Words>
  <Application>Microsoft Office PowerPoint</Application>
  <PresentationFormat>Ekran Gösterisi (4:3)</PresentationFormat>
  <Paragraphs>82</Paragraphs>
  <Slides>13</Slides>
  <Notes>0</Notes>
  <HiddenSlides>0</HiddenSlides>
  <MMClips>1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Ofis Teması</vt:lpstr>
      <vt:lpstr>Üretim ve Üretim Yönetimi Temel Bilgileri</vt:lpstr>
      <vt:lpstr>PowerPoint Sunusu</vt:lpstr>
      <vt:lpstr>İşletme Fonksiyonları ve Üretim</vt:lpstr>
      <vt:lpstr>PowerPoint Sunusu</vt:lpstr>
      <vt:lpstr>Üretim Yönetiminin Tanımı</vt:lpstr>
      <vt:lpstr>Üretim Yönetiminin Tarihsel Gelişimi</vt:lpstr>
      <vt:lpstr>PowerPoint Sunusu</vt:lpstr>
      <vt:lpstr>Üretim Yönetiminin Temel Sorunları</vt:lpstr>
      <vt:lpstr>Üretim Yönetiminin Amaçları ve Görevleri</vt:lpstr>
      <vt:lpstr>Üretim Yönetiminin Amaçları</vt:lpstr>
      <vt:lpstr>Üretim yönetiminin görevleri</vt:lpstr>
      <vt:lpstr>Üretim yönetiminin diğer işletme fonksiyonları ile ilişkisi</vt:lpstr>
      <vt:lpstr>ARAŞTIRMA - GELİŞTİRME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Üretİm ve Üretİm Yönetİmİ Temel Bİlgİleri</dc:title>
  <dc:creator>Irem PELIT</dc:creator>
  <cp:lastModifiedBy>Irem PELIT</cp:lastModifiedBy>
  <cp:revision>13</cp:revision>
  <dcterms:created xsi:type="dcterms:W3CDTF">2017-12-04T11:25:32Z</dcterms:created>
  <dcterms:modified xsi:type="dcterms:W3CDTF">2017-12-05T08:58:31Z</dcterms:modified>
</cp:coreProperties>
</file>