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1" r:id="rId6"/>
    <p:sldId id="272" r:id="rId7"/>
    <p:sldId id="273" r:id="rId8"/>
    <p:sldId id="260" r:id="rId9"/>
    <p:sldId id="261" r:id="rId10"/>
    <p:sldId id="274" r:id="rId11"/>
    <p:sldId id="262" r:id="rId12"/>
    <p:sldId id="264" r:id="rId13"/>
    <p:sldId id="265" r:id="rId14"/>
    <p:sldId id="266" r:id="rId15"/>
    <p:sldId id="267" r:id="rId16"/>
    <p:sldId id="270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093A5-FDD0-4615-9AF4-51C1B2C55D1D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092BF-BCC0-4871-896E-DFB81E84F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46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093A5-FDD0-4615-9AF4-51C1B2C55D1D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092BF-BCC0-4871-896E-DFB81E84F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9981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093A5-FDD0-4615-9AF4-51C1B2C55D1D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092BF-BCC0-4871-896E-DFB81E84F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9318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093A5-FDD0-4615-9AF4-51C1B2C55D1D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092BF-BCC0-4871-896E-DFB81E84F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3640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093A5-FDD0-4615-9AF4-51C1B2C55D1D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092BF-BCC0-4871-896E-DFB81E84F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5483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093A5-FDD0-4615-9AF4-51C1B2C55D1D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092BF-BCC0-4871-896E-DFB81E84F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1460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093A5-FDD0-4615-9AF4-51C1B2C55D1D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092BF-BCC0-4871-896E-DFB81E84F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5023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093A5-FDD0-4615-9AF4-51C1B2C55D1D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092BF-BCC0-4871-896E-DFB81E84F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9083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093A5-FDD0-4615-9AF4-51C1B2C55D1D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092BF-BCC0-4871-896E-DFB81E84F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8098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093A5-FDD0-4615-9AF4-51C1B2C55D1D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092BF-BCC0-4871-896E-DFB81E84F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85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093A5-FDD0-4615-9AF4-51C1B2C55D1D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092BF-BCC0-4871-896E-DFB81E84F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672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093A5-FDD0-4615-9AF4-51C1B2C55D1D}" type="datetimeFigureOut">
              <a:rPr lang="tr-TR" smtClean="0"/>
              <a:t>11.03.2025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092BF-BCC0-4871-896E-DFB81E84F8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33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corporatefinanceinstitute.com/resources/commercial-lending/interest-coverage-ratio/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corporatefinanceinstitute.com/resources/commercial-lending/interest-coverage-ratio/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corporatefinanceinstitute.com/resources/accounting/inventory-turnover/" TargetMode="External"/><Relationship Id="rId2" Type="http://schemas.openxmlformats.org/officeDocument/2006/relationships/hyperlink" Target="https://corporatefinanceinstitute.com/resources/accounting/asset-turnover-ratio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corporatefinanceinstitute.com/resources/financial-modeling/days-sales-in-inventory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corporatefinanceinstitute.com/resources/accounting/gross-margin-ratio/" TargetMode="External"/><Relationship Id="rId2" Type="http://schemas.openxmlformats.org/officeDocument/2006/relationships/hyperlink" Target="https://corporatefinanceinstitute.com/resources/accounting/profitability-ratios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orporatefinanceinstitute.com/resources/accounting/what-is-return-on-equity-roe/" TargetMode="External"/><Relationship Id="rId5" Type="http://schemas.openxmlformats.org/officeDocument/2006/relationships/hyperlink" Target="https://corporatefinanceinstitute.com/resources/accounting/return-on-assets-roa-formula/" TargetMode="External"/><Relationship Id="rId4" Type="http://schemas.openxmlformats.org/officeDocument/2006/relationships/hyperlink" Target="https://corporatefinanceinstitute.com/resources/accounting/operating-profit-margin/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corporatefinanceinstitute.com/resources/accounting/leverage-ratios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corporatefinanceinstitute.com/resources/commercial-lending/debt-to-asset-ratio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orporatefinanceinstitute.com/resources/commercial-lending/debt-to-equity-ratio-formula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kern="0" dirty="0" smtClean="0">
                <a:solidFill>
                  <a:schemeClr val="accent4"/>
                </a:solidFill>
              </a:rPr>
              <a:t>Financial Ratios</a:t>
            </a:r>
            <a:r>
              <a:rPr lang="tr-TR" altLang="en-US" b="1" dirty="0" smtClean="0">
                <a:solidFill>
                  <a:schemeClr val="accent4"/>
                </a:solidFill>
              </a:rPr>
              <a:t/>
            </a:r>
            <a:br>
              <a:rPr lang="tr-TR" altLang="en-US" b="1" dirty="0" smtClean="0">
                <a:solidFill>
                  <a:schemeClr val="accent4"/>
                </a:solidFill>
              </a:rPr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1762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7504" y="980728"/>
            <a:ext cx="89289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/>
              <a:t>The</a:t>
            </a:r>
            <a:r>
              <a:rPr lang="tr-TR" dirty="0"/>
              <a:t> </a:t>
            </a:r>
            <a:r>
              <a:rPr lang="tr-TR" dirty="0" err="1">
                <a:hlinkClick r:id="rId2"/>
              </a:rPr>
              <a:t>interest</a:t>
            </a:r>
            <a:r>
              <a:rPr lang="tr-TR" dirty="0">
                <a:hlinkClick r:id="rId2"/>
              </a:rPr>
              <a:t> </a:t>
            </a:r>
            <a:r>
              <a:rPr lang="tr-TR" dirty="0" err="1">
                <a:hlinkClick r:id="rId2"/>
              </a:rPr>
              <a:t>coverage</a:t>
            </a:r>
            <a:r>
              <a:rPr lang="tr-TR" dirty="0">
                <a:hlinkClick r:id="rId2"/>
              </a:rPr>
              <a:t> </a:t>
            </a:r>
            <a:r>
              <a:rPr lang="tr-TR" dirty="0" err="1">
                <a:hlinkClick r:id="rId2"/>
              </a:rPr>
              <a:t>ratio</a:t>
            </a:r>
            <a:r>
              <a:rPr lang="tr-TR" dirty="0"/>
              <a:t> </a:t>
            </a:r>
            <a:r>
              <a:rPr lang="tr-TR" dirty="0" err="1"/>
              <a:t>shows</a:t>
            </a:r>
            <a:r>
              <a:rPr lang="tr-TR" dirty="0"/>
              <a:t> how </a:t>
            </a:r>
            <a:r>
              <a:rPr lang="tr-TR" dirty="0" err="1"/>
              <a:t>easily</a:t>
            </a:r>
            <a:r>
              <a:rPr lang="tr-TR" dirty="0"/>
              <a:t> a </a:t>
            </a:r>
            <a:r>
              <a:rPr lang="tr-TR" dirty="0" err="1"/>
              <a:t>company</a:t>
            </a:r>
            <a:r>
              <a:rPr lang="tr-TR" dirty="0"/>
              <a:t> can pay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interest</a:t>
            </a:r>
            <a:r>
              <a:rPr lang="tr-TR" dirty="0"/>
              <a:t> </a:t>
            </a:r>
            <a:r>
              <a:rPr lang="tr-TR" dirty="0" err="1"/>
              <a:t>expenses</a:t>
            </a:r>
            <a:r>
              <a:rPr lang="tr-TR" dirty="0" smtClean="0"/>
              <a:t>:</a:t>
            </a:r>
          </a:p>
          <a:p>
            <a:endParaRPr lang="tr-TR" dirty="0"/>
          </a:p>
          <a:p>
            <a:r>
              <a:rPr lang="tr-TR" b="1" dirty="0" smtClean="0"/>
              <a:t>	</a:t>
            </a:r>
            <a:r>
              <a:rPr lang="tr-TR" b="1" dirty="0" err="1" smtClean="0"/>
              <a:t>Interest</a:t>
            </a:r>
            <a:r>
              <a:rPr lang="tr-TR" b="1" dirty="0" smtClean="0"/>
              <a:t> </a:t>
            </a:r>
            <a:r>
              <a:rPr lang="tr-TR" b="1" dirty="0" err="1"/>
              <a:t>coverage</a:t>
            </a:r>
            <a:r>
              <a:rPr lang="tr-TR" b="1" dirty="0"/>
              <a:t> </a:t>
            </a:r>
            <a:r>
              <a:rPr lang="tr-TR" b="1" dirty="0" err="1"/>
              <a:t>ratio</a:t>
            </a:r>
            <a:r>
              <a:rPr lang="tr-TR" b="1" dirty="0"/>
              <a:t> = Operating </a:t>
            </a:r>
            <a:r>
              <a:rPr lang="tr-TR" b="1" dirty="0" err="1"/>
              <a:t>income</a:t>
            </a:r>
            <a:r>
              <a:rPr lang="tr-TR" b="1" dirty="0"/>
              <a:t> / </a:t>
            </a:r>
            <a:r>
              <a:rPr lang="tr-TR" b="1" dirty="0" err="1"/>
              <a:t>Interest</a:t>
            </a:r>
            <a:r>
              <a:rPr lang="tr-TR" b="1" dirty="0"/>
              <a:t> </a:t>
            </a:r>
            <a:r>
              <a:rPr lang="tr-TR" b="1" dirty="0" err="1"/>
              <a:t>expenses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4509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51520" y="1772816"/>
            <a:ext cx="86409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kern="0" dirty="0" smtClean="0">
                <a:solidFill>
                  <a:schemeClr val="accent2"/>
                </a:solidFill>
              </a:rPr>
              <a:t>Interest cover ratio: </a:t>
            </a:r>
            <a:r>
              <a:rPr lang="en-US" b="0" dirty="0" smtClean="0"/>
              <a:t>measures company’s ability to meet interest expenses on debt using profits.</a:t>
            </a:r>
            <a:r>
              <a:rPr lang="en-US" kern="0" dirty="0" smtClean="0">
                <a:solidFill>
                  <a:srgbClr val="E88A00"/>
                </a:solidFill>
              </a:rPr>
              <a:t> </a:t>
            </a:r>
            <a:endParaRPr lang="tr-TR" kern="0" dirty="0" smtClean="0">
              <a:solidFill>
                <a:srgbClr val="E88A00"/>
              </a:solidFill>
            </a:endParaRPr>
          </a:p>
          <a:p>
            <a:endParaRPr lang="tr-TR" kern="0" dirty="0">
              <a:solidFill>
                <a:srgbClr val="E88A00"/>
              </a:solidFill>
            </a:endParaRPr>
          </a:p>
          <a:p>
            <a:endParaRPr lang="tr-TR" kern="0" dirty="0" smtClean="0">
              <a:solidFill>
                <a:srgbClr val="E88A00"/>
              </a:solidFill>
            </a:endParaRPr>
          </a:p>
          <a:p>
            <a:endParaRPr lang="tr-TR" kern="0" dirty="0">
              <a:solidFill>
                <a:srgbClr val="E88A00"/>
              </a:solidFill>
            </a:endParaRPr>
          </a:p>
          <a:p>
            <a:endParaRPr lang="tr-TR" kern="0" dirty="0" smtClean="0">
              <a:solidFill>
                <a:srgbClr val="E88A00"/>
              </a:solidFill>
            </a:endParaRPr>
          </a:p>
          <a:p>
            <a:endParaRPr lang="tr-TR" kern="0" dirty="0">
              <a:solidFill>
                <a:srgbClr val="E88A00"/>
              </a:solidFill>
            </a:endParaRPr>
          </a:p>
          <a:p>
            <a:endParaRPr lang="tr-TR" kern="0" dirty="0" smtClean="0">
              <a:solidFill>
                <a:srgbClr val="E88A00"/>
              </a:solidFill>
            </a:endParaRPr>
          </a:p>
          <a:p>
            <a:r>
              <a:rPr lang="tr-TR" dirty="0" err="1" smtClean="0"/>
              <a:t>The</a:t>
            </a:r>
            <a:r>
              <a:rPr lang="tr-TR" dirty="0" smtClean="0"/>
              <a:t> </a:t>
            </a:r>
            <a:r>
              <a:rPr lang="tr-TR" dirty="0" err="1" smtClean="0">
                <a:hlinkClick r:id="rId3"/>
              </a:rPr>
              <a:t>interest</a:t>
            </a:r>
            <a:r>
              <a:rPr lang="tr-TR" dirty="0" smtClean="0">
                <a:hlinkClick r:id="rId3"/>
              </a:rPr>
              <a:t> </a:t>
            </a:r>
            <a:r>
              <a:rPr lang="tr-TR" dirty="0" err="1" smtClean="0">
                <a:hlinkClick r:id="rId3"/>
              </a:rPr>
              <a:t>coverage</a:t>
            </a:r>
            <a:r>
              <a:rPr lang="tr-TR" dirty="0" smtClean="0">
                <a:hlinkClick r:id="rId3"/>
              </a:rPr>
              <a:t> </a:t>
            </a:r>
            <a:r>
              <a:rPr lang="tr-TR" dirty="0" err="1" smtClean="0">
                <a:hlinkClick r:id="rId3"/>
              </a:rPr>
              <a:t>ratio</a:t>
            </a:r>
            <a:r>
              <a:rPr lang="tr-TR" dirty="0" smtClean="0"/>
              <a:t> </a:t>
            </a:r>
            <a:r>
              <a:rPr lang="tr-TR" dirty="0" err="1" smtClean="0"/>
              <a:t>shows</a:t>
            </a:r>
            <a:r>
              <a:rPr lang="tr-TR" dirty="0" smtClean="0"/>
              <a:t> how </a:t>
            </a:r>
            <a:r>
              <a:rPr lang="tr-TR" dirty="0" err="1" smtClean="0"/>
              <a:t>easily</a:t>
            </a:r>
            <a:r>
              <a:rPr lang="tr-TR" dirty="0" smtClean="0"/>
              <a:t> a </a:t>
            </a:r>
            <a:r>
              <a:rPr lang="tr-TR" dirty="0" err="1" smtClean="0"/>
              <a:t>company</a:t>
            </a:r>
            <a:r>
              <a:rPr lang="tr-TR" dirty="0" smtClean="0"/>
              <a:t> can pay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interest</a:t>
            </a:r>
            <a:r>
              <a:rPr lang="tr-TR" dirty="0" smtClean="0"/>
              <a:t> </a:t>
            </a:r>
            <a:r>
              <a:rPr lang="tr-TR" dirty="0" err="1" smtClean="0"/>
              <a:t>expenses</a:t>
            </a:r>
            <a:r>
              <a:rPr lang="tr-TR" dirty="0" smtClean="0"/>
              <a:t>:</a:t>
            </a:r>
          </a:p>
          <a:p>
            <a:r>
              <a:rPr lang="tr-TR" b="1" dirty="0" err="1" smtClean="0"/>
              <a:t>Interest</a:t>
            </a:r>
            <a:r>
              <a:rPr lang="tr-TR" b="1" dirty="0" smtClean="0"/>
              <a:t> </a:t>
            </a:r>
            <a:r>
              <a:rPr lang="tr-TR" b="1" dirty="0" err="1" smtClean="0"/>
              <a:t>coverage</a:t>
            </a:r>
            <a:r>
              <a:rPr lang="tr-TR" b="1" dirty="0" smtClean="0"/>
              <a:t> </a:t>
            </a:r>
            <a:r>
              <a:rPr lang="tr-TR" b="1" dirty="0" err="1" smtClean="0"/>
              <a:t>ratio</a:t>
            </a:r>
            <a:r>
              <a:rPr lang="tr-TR" b="1" dirty="0" smtClean="0"/>
              <a:t> = Operating </a:t>
            </a:r>
            <a:r>
              <a:rPr lang="tr-TR" b="1" dirty="0" err="1" smtClean="0"/>
              <a:t>income</a:t>
            </a:r>
            <a:r>
              <a:rPr lang="tr-TR" b="1" dirty="0" smtClean="0"/>
              <a:t> / </a:t>
            </a:r>
            <a:r>
              <a:rPr lang="tr-TR" b="1" dirty="0" err="1" smtClean="0"/>
              <a:t>Interest</a:t>
            </a:r>
            <a:r>
              <a:rPr lang="tr-TR" b="1" dirty="0" smtClean="0"/>
              <a:t> </a:t>
            </a:r>
            <a:r>
              <a:rPr lang="tr-TR" b="1" dirty="0" err="1" smtClean="0"/>
              <a:t>expenses</a:t>
            </a:r>
            <a:endParaRPr lang="tr-TR" dirty="0" smtClean="0"/>
          </a:p>
          <a:p>
            <a:endParaRPr lang="tr-TR" kern="0" dirty="0">
              <a:solidFill>
                <a:srgbClr val="E88A00"/>
              </a:solidFill>
            </a:endParaRPr>
          </a:p>
          <a:p>
            <a:endParaRPr lang="tr-TR" dirty="0"/>
          </a:p>
        </p:txBody>
      </p:sp>
      <p:graphicFrame>
        <p:nvGraphicFramePr>
          <p:cNvPr id="409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9808390"/>
              </p:ext>
            </p:extLst>
          </p:nvPr>
        </p:nvGraphicFramePr>
        <p:xfrm>
          <a:off x="539552" y="2708920"/>
          <a:ext cx="741654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معادلة" r:id="rId4" imgW="6489700" imgH="609600" progId="Equation.3">
                  <p:embed/>
                </p:oleObj>
              </mc:Choice>
              <mc:Fallback>
                <p:oleObj name="معادلة" r:id="rId4" imgW="6489700" imgH="60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708920"/>
                        <a:ext cx="7416540" cy="6096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9532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1142984"/>
            <a:ext cx="914399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b="1" dirty="0" smtClean="0">
                <a:solidFill>
                  <a:schemeClr val="accent1"/>
                </a:solidFill>
              </a:rPr>
              <a:t>Profitability Ratios</a:t>
            </a:r>
            <a:endParaRPr lang="tr-TR" altLang="en-US" b="1" dirty="0" smtClean="0">
              <a:solidFill>
                <a:schemeClr val="accent1"/>
              </a:solidFill>
            </a:endParaRPr>
          </a:p>
          <a:p>
            <a:endParaRPr lang="tr-TR" b="1" dirty="0">
              <a:solidFill>
                <a:schemeClr val="accent1"/>
              </a:solidFill>
            </a:endParaRPr>
          </a:p>
          <a:p>
            <a:endParaRPr lang="tr-TR" b="1" dirty="0" smtClean="0">
              <a:solidFill>
                <a:schemeClr val="accent1"/>
              </a:solidFill>
            </a:endParaRPr>
          </a:p>
          <a:p>
            <a:r>
              <a:rPr lang="en-US" kern="0" dirty="0" smtClean="0">
                <a:solidFill>
                  <a:schemeClr val="accent2"/>
                </a:solidFill>
              </a:rPr>
              <a:t>Gross profit margin: </a:t>
            </a:r>
            <a:r>
              <a:rPr lang="en-US" b="0" dirty="0" smtClean="0"/>
              <a:t>Gross profit margin tells us what percentage of a company’s sales revenue would remain after deducting the cost of goods sold.</a:t>
            </a:r>
            <a:r>
              <a:rPr lang="en-US" kern="0" dirty="0" smtClean="0">
                <a:solidFill>
                  <a:srgbClr val="E88A00"/>
                </a:solidFill>
              </a:rPr>
              <a:t> </a:t>
            </a:r>
            <a:endParaRPr lang="tr-TR" kern="0" dirty="0" smtClean="0">
              <a:solidFill>
                <a:srgbClr val="E88A00"/>
              </a:solidFill>
            </a:endParaRPr>
          </a:p>
          <a:p>
            <a:endParaRPr lang="tr-TR" kern="0" dirty="0">
              <a:solidFill>
                <a:srgbClr val="E88A00"/>
              </a:solidFill>
            </a:endParaRPr>
          </a:p>
          <a:p>
            <a:endParaRPr lang="tr-TR" kern="0" dirty="0" smtClean="0">
              <a:solidFill>
                <a:srgbClr val="E88A00"/>
              </a:solidFill>
            </a:endParaRPr>
          </a:p>
          <a:p>
            <a:endParaRPr lang="en-US" kern="0" dirty="0" smtClean="0">
              <a:solidFill>
                <a:srgbClr val="E88A00"/>
              </a:solidFill>
            </a:endParaRPr>
          </a:p>
          <a:p>
            <a:endParaRPr lang="tr-TR" dirty="0">
              <a:solidFill>
                <a:schemeClr val="accent1"/>
              </a:solidFill>
            </a:endParaRPr>
          </a:p>
        </p:txBody>
      </p:sp>
      <p:graphicFrame>
        <p:nvGraphicFramePr>
          <p:cNvPr id="6146" name="Object 1"/>
          <p:cNvGraphicFramePr>
            <a:graphicFrameLocks noChangeAspect="1"/>
          </p:cNvGraphicFramePr>
          <p:nvPr/>
        </p:nvGraphicFramePr>
        <p:xfrm>
          <a:off x="15875" y="3886200"/>
          <a:ext cx="9163050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" imgW="3517900" imgH="355600" progId="Equation.3">
                  <p:embed/>
                </p:oleObj>
              </mc:Choice>
              <mc:Fallback>
                <p:oleObj name="Equation" r:id="rId3" imgW="3517900" imgH="355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" y="3886200"/>
                        <a:ext cx="9163050" cy="882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3133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1357298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b="1" kern="0" dirty="0">
                <a:solidFill>
                  <a:schemeClr val="accent2"/>
                </a:solidFill>
              </a:rPr>
              <a:t>Net profit margin: </a:t>
            </a:r>
            <a:r>
              <a:rPr lang="en-US" dirty="0"/>
              <a:t>Net profit margin meanwhile indicates what percentage of a company’s sales revenue would remain after all costs have been taken into account</a:t>
            </a:r>
            <a:r>
              <a:rPr lang="en-US" dirty="0" smtClean="0"/>
              <a:t>.</a:t>
            </a:r>
            <a:endParaRPr lang="tr-TR" dirty="0" smtClean="0"/>
          </a:p>
          <a:p>
            <a:pPr algn="just">
              <a:defRPr/>
            </a:pPr>
            <a:endParaRPr lang="tr-TR" dirty="0"/>
          </a:p>
          <a:p>
            <a:pPr algn="just">
              <a:defRPr/>
            </a:pPr>
            <a:endParaRPr lang="tr-TR" dirty="0" smtClean="0"/>
          </a:p>
          <a:p>
            <a:pPr algn="just">
              <a:defRPr/>
            </a:pPr>
            <a:endParaRPr lang="tr-TR" dirty="0"/>
          </a:p>
          <a:p>
            <a:pPr algn="just">
              <a:defRPr/>
            </a:pPr>
            <a:endParaRPr lang="tr-TR" dirty="0" smtClean="0"/>
          </a:p>
          <a:p>
            <a:pPr algn="just">
              <a:defRPr/>
            </a:pPr>
            <a:endParaRPr lang="tr-TR" kern="0" dirty="0">
              <a:solidFill>
                <a:srgbClr val="E88A00"/>
              </a:solidFill>
            </a:endParaRPr>
          </a:p>
          <a:p>
            <a:pPr algn="just">
              <a:defRPr/>
            </a:pPr>
            <a:endParaRPr lang="tr-TR" kern="0" dirty="0" smtClean="0">
              <a:solidFill>
                <a:srgbClr val="E88A00"/>
              </a:solidFill>
            </a:endParaRPr>
          </a:p>
          <a:p>
            <a:pPr algn="just">
              <a:defRPr/>
            </a:pPr>
            <a:endParaRPr lang="tr-TR" kern="0" dirty="0">
              <a:solidFill>
                <a:srgbClr val="E88A00"/>
              </a:solidFill>
            </a:endParaRPr>
          </a:p>
          <a:p>
            <a:pPr algn="just">
              <a:defRPr/>
            </a:pPr>
            <a:endParaRPr lang="en-US" kern="0" dirty="0">
              <a:solidFill>
                <a:srgbClr val="E88A00"/>
              </a:solidFill>
            </a:endParaRPr>
          </a:p>
        </p:txBody>
      </p:sp>
      <p:graphicFrame>
        <p:nvGraphicFramePr>
          <p:cNvPr id="7170" name="Object 1"/>
          <p:cNvGraphicFramePr>
            <a:graphicFrameLocks noChangeAspect="1"/>
          </p:cNvGraphicFramePr>
          <p:nvPr/>
        </p:nvGraphicFramePr>
        <p:xfrm>
          <a:off x="2076450" y="3886200"/>
          <a:ext cx="5426075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" imgW="2082800" imgH="355600" progId="Equation.3">
                  <p:embed/>
                </p:oleObj>
              </mc:Choice>
              <mc:Fallback>
                <p:oleObj name="Equation" r:id="rId3" imgW="2082800" imgH="355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0" y="3886200"/>
                        <a:ext cx="5426075" cy="882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89455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1571612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b="1" kern="0" dirty="0">
                <a:solidFill>
                  <a:schemeClr val="accent2"/>
                </a:solidFill>
              </a:rPr>
              <a:t>Return on assets (ROA): </a:t>
            </a:r>
            <a:r>
              <a:rPr lang="en-US" dirty="0"/>
              <a:t>It is a measurement of management performance. ROA tells the investor how well a company uses its assets to generate income. A higher ROA denotes a higher level of management performance</a:t>
            </a:r>
            <a:r>
              <a:rPr lang="en-US" dirty="0" smtClean="0"/>
              <a:t>.</a:t>
            </a:r>
            <a:endParaRPr lang="tr-TR" dirty="0" smtClean="0"/>
          </a:p>
          <a:p>
            <a:pPr algn="just">
              <a:defRPr/>
            </a:pPr>
            <a:endParaRPr lang="tr-TR" kern="0" dirty="0">
              <a:solidFill>
                <a:srgbClr val="E88A00"/>
              </a:solidFill>
            </a:endParaRPr>
          </a:p>
          <a:p>
            <a:pPr algn="just">
              <a:defRPr/>
            </a:pPr>
            <a:endParaRPr lang="tr-TR" kern="0" dirty="0" smtClean="0">
              <a:solidFill>
                <a:srgbClr val="E88A00"/>
              </a:solidFill>
            </a:endParaRPr>
          </a:p>
          <a:p>
            <a:pPr algn="just">
              <a:defRPr/>
            </a:pPr>
            <a:endParaRPr lang="en-US" kern="0" dirty="0">
              <a:solidFill>
                <a:srgbClr val="E88A00"/>
              </a:solidFill>
            </a:endParaRPr>
          </a:p>
        </p:txBody>
      </p:sp>
      <p:graphicFrame>
        <p:nvGraphicFramePr>
          <p:cNvPr id="8194" name="Object 1"/>
          <p:cNvGraphicFramePr>
            <a:graphicFrameLocks noChangeAspect="1"/>
          </p:cNvGraphicFramePr>
          <p:nvPr/>
        </p:nvGraphicFramePr>
        <p:xfrm>
          <a:off x="806450" y="4352925"/>
          <a:ext cx="8067675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" imgW="3352800" imgH="419100" progId="Equation.3">
                  <p:embed/>
                </p:oleObj>
              </mc:Choice>
              <mc:Fallback>
                <p:oleObj name="Equation" r:id="rId3" imgW="33528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450" y="4352925"/>
                        <a:ext cx="8067675" cy="896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954874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928670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endParaRPr lang="tr-TR" b="1" kern="0" dirty="0" smtClean="0">
              <a:solidFill>
                <a:schemeClr val="accent2"/>
              </a:solidFill>
            </a:endParaRPr>
          </a:p>
          <a:p>
            <a:pPr algn="just">
              <a:defRPr/>
            </a:pPr>
            <a:endParaRPr lang="tr-TR" b="1" kern="0" dirty="0">
              <a:solidFill>
                <a:schemeClr val="accent2"/>
              </a:solidFill>
            </a:endParaRPr>
          </a:p>
          <a:p>
            <a:pPr algn="just">
              <a:defRPr/>
            </a:pPr>
            <a:endParaRPr lang="tr-TR" b="1" kern="0" dirty="0" smtClean="0">
              <a:solidFill>
                <a:schemeClr val="accent2"/>
              </a:solidFill>
            </a:endParaRPr>
          </a:p>
          <a:p>
            <a:pPr algn="just">
              <a:defRPr/>
            </a:pPr>
            <a:endParaRPr lang="tr-TR" b="1" kern="0" dirty="0">
              <a:solidFill>
                <a:schemeClr val="accent2"/>
              </a:solidFill>
            </a:endParaRPr>
          </a:p>
          <a:p>
            <a:pPr algn="just">
              <a:defRPr/>
            </a:pPr>
            <a:endParaRPr lang="tr-TR" b="1" kern="0" dirty="0" smtClean="0">
              <a:solidFill>
                <a:schemeClr val="accent2"/>
              </a:solidFill>
            </a:endParaRPr>
          </a:p>
          <a:p>
            <a:pPr algn="just">
              <a:defRPr/>
            </a:pPr>
            <a:r>
              <a:rPr lang="en-US" b="1" kern="0" dirty="0" smtClean="0">
                <a:solidFill>
                  <a:schemeClr val="accent2"/>
                </a:solidFill>
              </a:rPr>
              <a:t>Return </a:t>
            </a:r>
            <a:r>
              <a:rPr lang="en-US" b="1" kern="0" dirty="0">
                <a:solidFill>
                  <a:schemeClr val="accent2"/>
                </a:solidFill>
              </a:rPr>
              <a:t>on equity (ROE): </a:t>
            </a:r>
            <a:r>
              <a:rPr lang="en-US" dirty="0"/>
              <a:t>It is another measurement of management performance. ROE tells the investor how well a company has used the capital from its shareholders to generate profits. A higher ROE denotes a higher level of management performance.</a:t>
            </a:r>
            <a:r>
              <a:rPr lang="en-US" kern="0" dirty="0">
                <a:solidFill>
                  <a:srgbClr val="E88A00"/>
                </a:solidFill>
              </a:rPr>
              <a:t> </a:t>
            </a:r>
            <a:endParaRPr lang="tr-TR" kern="0" dirty="0" smtClean="0">
              <a:solidFill>
                <a:srgbClr val="E88A00"/>
              </a:solidFill>
            </a:endParaRPr>
          </a:p>
          <a:p>
            <a:pPr algn="just">
              <a:defRPr/>
            </a:pPr>
            <a:endParaRPr lang="tr-TR" kern="0" dirty="0">
              <a:solidFill>
                <a:srgbClr val="E88A00"/>
              </a:solidFill>
            </a:endParaRPr>
          </a:p>
          <a:p>
            <a:pPr algn="just">
              <a:defRPr/>
            </a:pPr>
            <a:endParaRPr lang="tr-TR" kern="0" dirty="0" smtClean="0">
              <a:solidFill>
                <a:srgbClr val="E88A00"/>
              </a:solidFill>
            </a:endParaRPr>
          </a:p>
          <a:p>
            <a:pPr algn="just">
              <a:defRPr/>
            </a:pPr>
            <a:endParaRPr lang="tr-TR" kern="0" dirty="0">
              <a:solidFill>
                <a:srgbClr val="E88A00"/>
              </a:solidFill>
            </a:endParaRPr>
          </a:p>
          <a:p>
            <a:pPr algn="just">
              <a:defRPr/>
            </a:pPr>
            <a:endParaRPr lang="en-US" kern="0" dirty="0">
              <a:solidFill>
                <a:srgbClr val="E88A00"/>
              </a:solidFill>
            </a:endParaRPr>
          </a:p>
        </p:txBody>
      </p:sp>
      <p:graphicFrame>
        <p:nvGraphicFramePr>
          <p:cNvPr id="9218" name="Object 1"/>
          <p:cNvGraphicFramePr>
            <a:graphicFrameLocks noChangeAspect="1"/>
          </p:cNvGraphicFramePr>
          <p:nvPr/>
        </p:nvGraphicFramePr>
        <p:xfrm>
          <a:off x="1955800" y="4953000"/>
          <a:ext cx="59499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3" imgW="2895600" imgH="381000" progId="Equation.3">
                  <p:embed/>
                </p:oleObj>
              </mc:Choice>
              <mc:Fallback>
                <p:oleObj name="Equation" r:id="rId3" imgW="2895600" imgH="38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4953000"/>
                        <a:ext cx="594995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312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1500174"/>
            <a:ext cx="914399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b="1" dirty="0" smtClean="0">
                <a:solidFill>
                  <a:schemeClr val="accent1"/>
                </a:solidFill>
              </a:rPr>
              <a:t>Turnover Ratios</a:t>
            </a:r>
            <a:endParaRPr lang="tr-TR" altLang="en-US" b="1" dirty="0" smtClean="0">
              <a:solidFill>
                <a:schemeClr val="accent1"/>
              </a:solidFill>
            </a:endParaRPr>
          </a:p>
          <a:p>
            <a:endParaRPr lang="tr-TR" b="1" dirty="0">
              <a:solidFill>
                <a:schemeClr val="accent1"/>
              </a:solidFill>
            </a:endParaRPr>
          </a:p>
          <a:p>
            <a:r>
              <a:rPr lang="en-US" b="1" kern="0" dirty="0" smtClean="0">
                <a:solidFill>
                  <a:schemeClr val="accent2"/>
                </a:solidFill>
              </a:rPr>
              <a:t>Inventory turnover: </a:t>
            </a:r>
            <a:r>
              <a:rPr lang="en-US" b="0" dirty="0" smtClean="0"/>
              <a:t>It is  a measure of the number of times </a:t>
            </a:r>
            <a:r>
              <a:rPr lang="en-US" dirty="0" smtClean="0"/>
              <a:t>inventory</a:t>
            </a:r>
            <a:r>
              <a:rPr lang="en-US" b="0" dirty="0" smtClean="0"/>
              <a:t> is sold or used in a time period such as a year</a:t>
            </a:r>
            <a:r>
              <a:rPr lang="en-US" kern="0" dirty="0" smtClean="0">
                <a:solidFill>
                  <a:srgbClr val="E88A00"/>
                </a:solidFill>
              </a:rPr>
              <a:t> </a:t>
            </a:r>
            <a:endParaRPr lang="tr-TR" kern="0" dirty="0" smtClean="0">
              <a:solidFill>
                <a:srgbClr val="E88A00"/>
              </a:solidFill>
            </a:endParaRPr>
          </a:p>
          <a:p>
            <a:endParaRPr lang="tr-TR" kern="0" dirty="0">
              <a:solidFill>
                <a:srgbClr val="E88A00"/>
              </a:solidFill>
            </a:endParaRPr>
          </a:p>
          <a:p>
            <a:endParaRPr lang="tr-TR" kern="0" dirty="0" smtClean="0">
              <a:solidFill>
                <a:srgbClr val="E88A00"/>
              </a:solidFill>
            </a:endParaRPr>
          </a:p>
          <a:p>
            <a:endParaRPr lang="en-US" kern="0" dirty="0" smtClean="0">
              <a:solidFill>
                <a:srgbClr val="E88A00"/>
              </a:solidFill>
            </a:endParaRPr>
          </a:p>
          <a:p>
            <a:endParaRPr lang="tr-TR" dirty="0">
              <a:solidFill>
                <a:schemeClr val="accent1"/>
              </a:solidFill>
            </a:endParaRPr>
          </a:p>
        </p:txBody>
      </p:sp>
      <p:graphicFrame>
        <p:nvGraphicFramePr>
          <p:cNvPr id="12290" name="Object 1"/>
          <p:cNvGraphicFramePr>
            <a:graphicFrameLocks noChangeAspect="1"/>
          </p:cNvGraphicFramePr>
          <p:nvPr/>
        </p:nvGraphicFramePr>
        <p:xfrm>
          <a:off x="2209800" y="3886200"/>
          <a:ext cx="66294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3" imgW="2082800" imgH="381000" progId="Equation.3">
                  <p:embed/>
                </p:oleObj>
              </mc:Choice>
              <mc:Fallback>
                <p:oleObj name="Equation" r:id="rId3" imgW="2082800" imgH="38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886200"/>
                        <a:ext cx="662940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08930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0" y="0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err="1"/>
              <a:t>Efficiency</a:t>
            </a:r>
            <a:r>
              <a:rPr lang="tr-TR" b="1" dirty="0"/>
              <a:t> </a:t>
            </a:r>
            <a:r>
              <a:rPr lang="tr-TR" b="1" dirty="0" err="1"/>
              <a:t>Ratios</a:t>
            </a:r>
            <a:endParaRPr lang="tr-TR" dirty="0"/>
          </a:p>
          <a:p>
            <a:r>
              <a:rPr lang="tr-TR" dirty="0" err="1"/>
              <a:t>Efficiency</a:t>
            </a:r>
            <a:r>
              <a:rPr lang="tr-TR" dirty="0"/>
              <a:t> </a:t>
            </a:r>
            <a:r>
              <a:rPr lang="tr-TR" dirty="0" err="1"/>
              <a:t>ratios</a:t>
            </a:r>
            <a:r>
              <a:rPr lang="tr-TR" dirty="0"/>
              <a:t>,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known</a:t>
            </a:r>
            <a:r>
              <a:rPr lang="tr-TR" dirty="0"/>
              <a:t> as </a:t>
            </a:r>
            <a:r>
              <a:rPr lang="tr-TR" dirty="0" err="1"/>
              <a:t>activity</a:t>
            </a:r>
            <a:r>
              <a:rPr lang="tr-TR" dirty="0"/>
              <a:t> </a:t>
            </a:r>
            <a:r>
              <a:rPr lang="tr-TR" dirty="0" err="1"/>
              <a:t>financial</a:t>
            </a:r>
            <a:r>
              <a:rPr lang="tr-TR" dirty="0"/>
              <a:t> </a:t>
            </a:r>
            <a:r>
              <a:rPr lang="tr-TR" dirty="0" err="1"/>
              <a:t>ratios</a:t>
            </a:r>
            <a:r>
              <a:rPr lang="tr-TR" dirty="0"/>
              <a:t>,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measure</a:t>
            </a:r>
            <a:r>
              <a:rPr lang="tr-TR" dirty="0"/>
              <a:t> how </a:t>
            </a:r>
            <a:r>
              <a:rPr lang="tr-TR" dirty="0" err="1"/>
              <a:t>well</a:t>
            </a:r>
            <a:r>
              <a:rPr lang="tr-TR" dirty="0"/>
              <a:t> a </a:t>
            </a:r>
            <a:r>
              <a:rPr lang="tr-TR" dirty="0" err="1"/>
              <a:t>company</a:t>
            </a:r>
            <a:r>
              <a:rPr lang="tr-TR" dirty="0"/>
              <a:t> is </a:t>
            </a:r>
            <a:r>
              <a:rPr lang="tr-TR" dirty="0" err="1"/>
              <a:t>utilizing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assets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resources</a:t>
            </a:r>
            <a:r>
              <a:rPr lang="tr-TR" dirty="0"/>
              <a:t>. </a:t>
            </a:r>
            <a:r>
              <a:rPr lang="tr-TR" dirty="0" err="1"/>
              <a:t>Common</a:t>
            </a:r>
            <a:r>
              <a:rPr lang="tr-TR" dirty="0"/>
              <a:t> </a:t>
            </a:r>
            <a:r>
              <a:rPr lang="tr-TR" dirty="0" err="1"/>
              <a:t>efficiency</a:t>
            </a:r>
            <a:r>
              <a:rPr lang="tr-TR" dirty="0"/>
              <a:t> </a:t>
            </a:r>
            <a:r>
              <a:rPr lang="tr-TR" dirty="0" err="1"/>
              <a:t>ratios</a:t>
            </a:r>
            <a:r>
              <a:rPr lang="tr-TR" dirty="0"/>
              <a:t> </a:t>
            </a:r>
            <a:r>
              <a:rPr lang="tr-TR" dirty="0" err="1"/>
              <a:t>include</a:t>
            </a:r>
            <a:r>
              <a:rPr lang="tr-TR" dirty="0" smtClean="0"/>
              <a:t>:</a:t>
            </a:r>
          </a:p>
          <a:p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 </a:t>
            </a:r>
            <a:r>
              <a:rPr lang="tr-TR" dirty="0" err="1">
                <a:hlinkClick r:id="rId2"/>
              </a:rPr>
              <a:t>asset</a:t>
            </a:r>
            <a:r>
              <a:rPr lang="tr-TR" dirty="0">
                <a:hlinkClick r:id="rId2"/>
              </a:rPr>
              <a:t> </a:t>
            </a:r>
            <a:r>
              <a:rPr lang="tr-TR" dirty="0" err="1">
                <a:hlinkClick r:id="rId2"/>
              </a:rPr>
              <a:t>turnover</a:t>
            </a:r>
            <a:r>
              <a:rPr lang="tr-TR" dirty="0">
                <a:hlinkClick r:id="rId2"/>
              </a:rPr>
              <a:t> </a:t>
            </a:r>
            <a:r>
              <a:rPr lang="tr-TR" dirty="0" err="1">
                <a:hlinkClick r:id="rId2"/>
              </a:rPr>
              <a:t>ratio</a:t>
            </a:r>
            <a:r>
              <a:rPr lang="tr-TR" dirty="0"/>
              <a:t> </a:t>
            </a:r>
            <a:r>
              <a:rPr lang="tr-TR" dirty="0" err="1"/>
              <a:t>measures</a:t>
            </a:r>
            <a:r>
              <a:rPr lang="tr-TR" dirty="0"/>
              <a:t> a </a:t>
            </a:r>
            <a:r>
              <a:rPr lang="tr-TR" dirty="0" err="1"/>
              <a:t>company’s</a:t>
            </a:r>
            <a:r>
              <a:rPr lang="tr-TR" dirty="0"/>
              <a:t> </a:t>
            </a:r>
            <a:r>
              <a:rPr lang="tr-TR" dirty="0" err="1"/>
              <a:t>ability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generate</a:t>
            </a:r>
            <a:r>
              <a:rPr lang="tr-TR" dirty="0"/>
              <a:t> </a:t>
            </a:r>
            <a:r>
              <a:rPr lang="tr-TR" dirty="0" err="1"/>
              <a:t>sales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assets</a:t>
            </a:r>
            <a:r>
              <a:rPr lang="tr-TR" dirty="0"/>
              <a:t>:</a:t>
            </a:r>
          </a:p>
          <a:p>
            <a:r>
              <a:rPr lang="tr-TR" b="1" dirty="0" err="1"/>
              <a:t>Asset</a:t>
            </a:r>
            <a:r>
              <a:rPr lang="tr-TR" b="1" dirty="0"/>
              <a:t> </a:t>
            </a:r>
            <a:r>
              <a:rPr lang="tr-TR" b="1" dirty="0" err="1"/>
              <a:t>turnover</a:t>
            </a:r>
            <a:r>
              <a:rPr lang="tr-TR" b="1" dirty="0"/>
              <a:t> </a:t>
            </a:r>
            <a:r>
              <a:rPr lang="tr-TR" b="1" dirty="0" err="1"/>
              <a:t>ratio</a:t>
            </a:r>
            <a:r>
              <a:rPr lang="tr-TR" b="1" dirty="0"/>
              <a:t> = Net </a:t>
            </a:r>
            <a:r>
              <a:rPr lang="tr-TR" b="1" dirty="0" err="1"/>
              <a:t>sales</a:t>
            </a:r>
            <a:r>
              <a:rPr lang="tr-TR" b="1" dirty="0"/>
              <a:t> / </a:t>
            </a:r>
            <a:r>
              <a:rPr lang="tr-TR" b="1" dirty="0" err="1"/>
              <a:t>Average</a:t>
            </a:r>
            <a:r>
              <a:rPr lang="tr-TR" b="1" dirty="0"/>
              <a:t> total </a:t>
            </a:r>
            <a:r>
              <a:rPr lang="tr-TR" b="1" dirty="0" err="1" smtClean="0"/>
              <a:t>assets</a:t>
            </a:r>
            <a:endParaRPr lang="tr-TR" b="1" dirty="0" smtClean="0"/>
          </a:p>
          <a:p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 </a:t>
            </a:r>
            <a:r>
              <a:rPr lang="tr-TR" dirty="0" err="1">
                <a:hlinkClick r:id="rId3"/>
              </a:rPr>
              <a:t>inventory</a:t>
            </a:r>
            <a:r>
              <a:rPr lang="tr-TR" dirty="0">
                <a:hlinkClick r:id="rId3"/>
              </a:rPr>
              <a:t> </a:t>
            </a:r>
            <a:r>
              <a:rPr lang="tr-TR" dirty="0" err="1">
                <a:hlinkClick r:id="rId3"/>
              </a:rPr>
              <a:t>turnover</a:t>
            </a:r>
            <a:r>
              <a:rPr lang="tr-TR" dirty="0">
                <a:hlinkClick r:id="rId3"/>
              </a:rPr>
              <a:t> </a:t>
            </a:r>
            <a:r>
              <a:rPr lang="tr-TR" dirty="0" err="1">
                <a:hlinkClick r:id="rId3"/>
              </a:rPr>
              <a:t>ratio</a:t>
            </a:r>
            <a:r>
              <a:rPr lang="tr-TR" dirty="0"/>
              <a:t> </a:t>
            </a:r>
            <a:r>
              <a:rPr lang="tr-TR" dirty="0" err="1"/>
              <a:t>measures</a:t>
            </a:r>
            <a:r>
              <a:rPr lang="tr-TR" dirty="0"/>
              <a:t> how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times</a:t>
            </a:r>
            <a:r>
              <a:rPr lang="tr-TR" dirty="0"/>
              <a:t> a </a:t>
            </a:r>
            <a:r>
              <a:rPr lang="tr-TR" dirty="0" err="1"/>
              <a:t>company’s</a:t>
            </a:r>
            <a:r>
              <a:rPr lang="tr-TR" dirty="0"/>
              <a:t> </a:t>
            </a:r>
            <a:r>
              <a:rPr lang="tr-TR" dirty="0" err="1"/>
              <a:t>inventory</a:t>
            </a:r>
            <a:r>
              <a:rPr lang="tr-TR" dirty="0"/>
              <a:t> is </a:t>
            </a:r>
            <a:r>
              <a:rPr lang="tr-TR" dirty="0" err="1"/>
              <a:t>sold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replaced</a:t>
            </a:r>
            <a:r>
              <a:rPr lang="tr-TR" dirty="0"/>
              <a:t> </a:t>
            </a:r>
            <a:r>
              <a:rPr lang="tr-TR" dirty="0" err="1"/>
              <a:t>over</a:t>
            </a:r>
            <a:r>
              <a:rPr lang="tr-TR" dirty="0"/>
              <a:t> a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period</a:t>
            </a:r>
            <a:r>
              <a:rPr lang="tr-TR" dirty="0"/>
              <a:t>:</a:t>
            </a:r>
          </a:p>
          <a:p>
            <a:r>
              <a:rPr lang="tr-TR" b="1" dirty="0"/>
              <a:t>Inventory </a:t>
            </a:r>
            <a:r>
              <a:rPr lang="tr-TR" b="1" dirty="0" err="1"/>
              <a:t>turnover</a:t>
            </a:r>
            <a:r>
              <a:rPr lang="tr-TR" b="1" dirty="0"/>
              <a:t> </a:t>
            </a:r>
            <a:r>
              <a:rPr lang="tr-TR" b="1" dirty="0" err="1"/>
              <a:t>ratio</a:t>
            </a:r>
            <a:r>
              <a:rPr lang="tr-TR" b="1" dirty="0"/>
              <a:t> = </a:t>
            </a:r>
            <a:r>
              <a:rPr lang="tr-TR" b="1" dirty="0" err="1"/>
              <a:t>Cost</a:t>
            </a:r>
            <a:r>
              <a:rPr lang="tr-TR" b="1" dirty="0"/>
              <a:t> of </a:t>
            </a:r>
            <a:r>
              <a:rPr lang="tr-TR" b="1" dirty="0" err="1"/>
              <a:t>goods</a:t>
            </a:r>
            <a:r>
              <a:rPr lang="tr-TR" b="1" dirty="0"/>
              <a:t> </a:t>
            </a:r>
            <a:r>
              <a:rPr lang="tr-TR" b="1" dirty="0" err="1"/>
              <a:t>sold</a:t>
            </a:r>
            <a:r>
              <a:rPr lang="tr-TR" b="1" dirty="0"/>
              <a:t> / </a:t>
            </a:r>
            <a:r>
              <a:rPr lang="tr-TR" b="1" dirty="0" err="1"/>
              <a:t>Average</a:t>
            </a:r>
            <a:r>
              <a:rPr lang="tr-TR" b="1" dirty="0"/>
              <a:t> </a:t>
            </a:r>
            <a:r>
              <a:rPr lang="tr-TR" b="1" dirty="0" err="1" smtClean="0"/>
              <a:t>inventory</a:t>
            </a:r>
            <a:endParaRPr lang="tr-TR" b="1" dirty="0" smtClean="0"/>
          </a:p>
          <a:p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accounts</a:t>
            </a:r>
            <a:r>
              <a:rPr lang="tr-TR" dirty="0"/>
              <a:t> </a:t>
            </a:r>
            <a:r>
              <a:rPr lang="tr-TR" dirty="0" err="1"/>
              <a:t>receivable</a:t>
            </a:r>
            <a:r>
              <a:rPr lang="tr-TR" dirty="0"/>
              <a:t> </a:t>
            </a:r>
            <a:r>
              <a:rPr lang="tr-TR" dirty="0" err="1"/>
              <a:t>turnover</a:t>
            </a:r>
            <a:r>
              <a:rPr lang="tr-TR" dirty="0"/>
              <a:t> </a:t>
            </a:r>
            <a:r>
              <a:rPr lang="tr-TR" dirty="0" err="1"/>
              <a:t>ratio</a:t>
            </a:r>
            <a:r>
              <a:rPr lang="tr-TR" dirty="0"/>
              <a:t> </a:t>
            </a:r>
            <a:r>
              <a:rPr lang="tr-TR" dirty="0" err="1"/>
              <a:t>measures</a:t>
            </a:r>
            <a:r>
              <a:rPr lang="tr-TR" dirty="0"/>
              <a:t> how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times</a:t>
            </a:r>
            <a:r>
              <a:rPr lang="tr-TR" dirty="0"/>
              <a:t> a </a:t>
            </a:r>
            <a:r>
              <a:rPr lang="tr-TR" dirty="0" err="1"/>
              <a:t>company</a:t>
            </a:r>
            <a:r>
              <a:rPr lang="tr-TR" dirty="0"/>
              <a:t> can </a:t>
            </a:r>
            <a:r>
              <a:rPr lang="tr-TR" dirty="0" err="1"/>
              <a:t>turn</a:t>
            </a:r>
            <a:r>
              <a:rPr lang="tr-TR" dirty="0"/>
              <a:t> </a:t>
            </a:r>
            <a:r>
              <a:rPr lang="tr-TR" dirty="0" err="1"/>
              <a:t>receivables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cash</a:t>
            </a:r>
            <a:r>
              <a:rPr lang="tr-TR" dirty="0"/>
              <a:t> </a:t>
            </a:r>
            <a:r>
              <a:rPr lang="tr-TR" dirty="0" err="1"/>
              <a:t>over</a:t>
            </a:r>
            <a:r>
              <a:rPr lang="tr-TR" dirty="0"/>
              <a:t> a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period</a:t>
            </a:r>
            <a:r>
              <a:rPr lang="tr-TR" dirty="0"/>
              <a:t>:</a:t>
            </a:r>
          </a:p>
          <a:p>
            <a:r>
              <a:rPr lang="tr-TR" b="1" dirty="0" err="1"/>
              <a:t>Receivables</a:t>
            </a:r>
            <a:r>
              <a:rPr lang="tr-TR" b="1" dirty="0"/>
              <a:t> </a:t>
            </a:r>
            <a:r>
              <a:rPr lang="tr-TR" b="1" dirty="0" err="1"/>
              <a:t>turnover</a:t>
            </a:r>
            <a:r>
              <a:rPr lang="tr-TR" b="1" dirty="0"/>
              <a:t> </a:t>
            </a:r>
            <a:r>
              <a:rPr lang="tr-TR" b="1" dirty="0" err="1"/>
              <a:t>ratio</a:t>
            </a:r>
            <a:r>
              <a:rPr lang="tr-TR" b="1" dirty="0"/>
              <a:t> = Net </a:t>
            </a:r>
            <a:r>
              <a:rPr lang="tr-TR" b="1" dirty="0" err="1"/>
              <a:t>credit</a:t>
            </a:r>
            <a:r>
              <a:rPr lang="tr-TR" b="1" dirty="0"/>
              <a:t> </a:t>
            </a:r>
            <a:r>
              <a:rPr lang="tr-TR" b="1" dirty="0" err="1"/>
              <a:t>sales</a:t>
            </a:r>
            <a:r>
              <a:rPr lang="tr-TR" b="1" dirty="0"/>
              <a:t> / </a:t>
            </a:r>
            <a:r>
              <a:rPr lang="tr-TR" b="1" dirty="0" err="1"/>
              <a:t>Average</a:t>
            </a:r>
            <a:r>
              <a:rPr lang="tr-TR" b="1" dirty="0"/>
              <a:t> </a:t>
            </a:r>
            <a:r>
              <a:rPr lang="tr-TR" b="1" dirty="0" err="1"/>
              <a:t>accounts</a:t>
            </a:r>
            <a:r>
              <a:rPr lang="tr-TR" b="1" dirty="0"/>
              <a:t> </a:t>
            </a:r>
            <a:r>
              <a:rPr lang="tr-TR" b="1" dirty="0" err="1" smtClean="0"/>
              <a:t>receivable</a:t>
            </a:r>
            <a:endParaRPr lang="tr-TR" b="1" dirty="0" smtClean="0"/>
          </a:p>
          <a:p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 </a:t>
            </a:r>
            <a:r>
              <a:rPr lang="tr-TR" dirty="0" err="1">
                <a:hlinkClick r:id="rId4"/>
              </a:rPr>
              <a:t>days</a:t>
            </a:r>
            <a:r>
              <a:rPr lang="tr-TR" dirty="0">
                <a:hlinkClick r:id="rId4"/>
              </a:rPr>
              <a:t> </a:t>
            </a:r>
            <a:r>
              <a:rPr lang="tr-TR" dirty="0" err="1">
                <a:hlinkClick r:id="rId4"/>
              </a:rPr>
              <a:t>sales</a:t>
            </a:r>
            <a:r>
              <a:rPr lang="tr-TR" dirty="0">
                <a:hlinkClick r:id="rId4"/>
              </a:rPr>
              <a:t> in </a:t>
            </a:r>
            <a:r>
              <a:rPr lang="tr-TR" dirty="0" err="1">
                <a:hlinkClick r:id="rId4"/>
              </a:rPr>
              <a:t>inventory</a:t>
            </a:r>
            <a:r>
              <a:rPr lang="tr-TR" dirty="0">
                <a:hlinkClick r:id="rId4"/>
              </a:rPr>
              <a:t> </a:t>
            </a:r>
            <a:r>
              <a:rPr lang="tr-TR" dirty="0" err="1">
                <a:hlinkClick r:id="rId4"/>
              </a:rPr>
              <a:t>ratio</a:t>
            </a:r>
            <a:r>
              <a:rPr lang="tr-TR" dirty="0"/>
              <a:t> </a:t>
            </a:r>
            <a:r>
              <a:rPr lang="tr-TR" dirty="0" err="1"/>
              <a:t>measures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average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of </a:t>
            </a:r>
            <a:r>
              <a:rPr lang="tr-TR" dirty="0" err="1"/>
              <a:t>days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a </a:t>
            </a:r>
            <a:r>
              <a:rPr lang="tr-TR" dirty="0" err="1"/>
              <a:t>company</a:t>
            </a:r>
            <a:r>
              <a:rPr lang="tr-TR" dirty="0"/>
              <a:t> </a:t>
            </a:r>
            <a:r>
              <a:rPr lang="tr-TR" dirty="0" err="1"/>
              <a:t>holds</a:t>
            </a:r>
            <a:r>
              <a:rPr lang="tr-TR" dirty="0"/>
              <a:t> on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inventory</a:t>
            </a:r>
            <a:r>
              <a:rPr lang="tr-TR" dirty="0"/>
              <a:t> </a:t>
            </a:r>
            <a:r>
              <a:rPr lang="tr-TR" dirty="0" err="1"/>
              <a:t>before</a:t>
            </a:r>
            <a:r>
              <a:rPr lang="tr-TR" dirty="0"/>
              <a:t> </a:t>
            </a:r>
            <a:r>
              <a:rPr lang="tr-TR" dirty="0" err="1"/>
              <a:t>selling</a:t>
            </a:r>
            <a:r>
              <a:rPr lang="tr-TR" dirty="0"/>
              <a:t> it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customers</a:t>
            </a:r>
            <a:r>
              <a:rPr lang="tr-TR" dirty="0"/>
              <a:t>:</a:t>
            </a:r>
          </a:p>
          <a:p>
            <a:r>
              <a:rPr lang="tr-TR" b="1" dirty="0" err="1"/>
              <a:t>Days</a:t>
            </a:r>
            <a:r>
              <a:rPr lang="tr-TR" b="1" dirty="0"/>
              <a:t> </a:t>
            </a:r>
            <a:r>
              <a:rPr lang="tr-TR" b="1" dirty="0" err="1"/>
              <a:t>sales</a:t>
            </a:r>
            <a:r>
              <a:rPr lang="tr-TR" b="1" dirty="0"/>
              <a:t> in </a:t>
            </a:r>
            <a:r>
              <a:rPr lang="tr-TR" b="1" dirty="0" err="1"/>
              <a:t>inventory</a:t>
            </a:r>
            <a:r>
              <a:rPr lang="tr-TR" b="1" dirty="0"/>
              <a:t> </a:t>
            </a:r>
            <a:r>
              <a:rPr lang="tr-TR" b="1" dirty="0" err="1"/>
              <a:t>ratio</a:t>
            </a:r>
            <a:r>
              <a:rPr lang="tr-TR" b="1" dirty="0"/>
              <a:t> = 365 </a:t>
            </a:r>
            <a:r>
              <a:rPr lang="tr-TR" b="1" dirty="0" err="1"/>
              <a:t>days</a:t>
            </a:r>
            <a:r>
              <a:rPr lang="tr-TR" b="1" dirty="0"/>
              <a:t> / Inventory </a:t>
            </a:r>
            <a:r>
              <a:rPr lang="tr-TR" b="1" dirty="0" err="1"/>
              <a:t>turnover</a:t>
            </a:r>
            <a:r>
              <a:rPr lang="tr-TR" b="1" dirty="0"/>
              <a:t> </a:t>
            </a:r>
            <a:r>
              <a:rPr lang="tr-TR" b="1" dirty="0" err="1"/>
              <a:t>ratio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38279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7504" y="-495151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b="1" dirty="0" smtClean="0"/>
          </a:p>
          <a:p>
            <a:endParaRPr lang="tr-TR" b="1" dirty="0"/>
          </a:p>
          <a:p>
            <a:endParaRPr lang="tr-TR" b="1" dirty="0" smtClean="0"/>
          </a:p>
          <a:p>
            <a:endParaRPr lang="tr-TR" b="1" dirty="0"/>
          </a:p>
          <a:p>
            <a:endParaRPr lang="tr-TR" b="1" dirty="0" smtClean="0"/>
          </a:p>
          <a:p>
            <a:r>
              <a:rPr lang="tr-TR" b="1" dirty="0" err="1" smtClean="0"/>
              <a:t>Profitability</a:t>
            </a:r>
            <a:r>
              <a:rPr lang="tr-TR" b="1" dirty="0" smtClean="0"/>
              <a:t> </a:t>
            </a:r>
            <a:r>
              <a:rPr lang="tr-TR" b="1" dirty="0" err="1"/>
              <a:t>Ratios</a:t>
            </a:r>
            <a:endParaRPr lang="tr-TR" dirty="0"/>
          </a:p>
          <a:p>
            <a:r>
              <a:rPr lang="tr-TR" dirty="0" err="1">
                <a:hlinkClick r:id="rId2"/>
              </a:rPr>
              <a:t>Profitability</a:t>
            </a:r>
            <a:r>
              <a:rPr lang="tr-TR" dirty="0">
                <a:hlinkClick r:id="rId2"/>
              </a:rPr>
              <a:t> </a:t>
            </a:r>
            <a:r>
              <a:rPr lang="tr-TR" dirty="0" err="1">
                <a:hlinkClick r:id="rId2"/>
              </a:rPr>
              <a:t>ratios</a:t>
            </a:r>
            <a:r>
              <a:rPr lang="tr-TR" dirty="0"/>
              <a:t> </a:t>
            </a:r>
            <a:r>
              <a:rPr lang="tr-TR" dirty="0" err="1"/>
              <a:t>measure</a:t>
            </a:r>
            <a:r>
              <a:rPr lang="tr-TR" dirty="0"/>
              <a:t> a </a:t>
            </a:r>
            <a:r>
              <a:rPr lang="tr-TR" dirty="0" err="1"/>
              <a:t>company’s</a:t>
            </a:r>
            <a:r>
              <a:rPr lang="tr-TR" dirty="0"/>
              <a:t> </a:t>
            </a:r>
            <a:r>
              <a:rPr lang="tr-TR" dirty="0" err="1"/>
              <a:t>ability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generate</a:t>
            </a:r>
            <a:r>
              <a:rPr lang="tr-TR" dirty="0"/>
              <a:t> </a:t>
            </a:r>
            <a:r>
              <a:rPr lang="tr-TR" dirty="0" err="1"/>
              <a:t>income</a:t>
            </a:r>
            <a:r>
              <a:rPr lang="tr-TR" dirty="0"/>
              <a:t> </a:t>
            </a:r>
            <a:r>
              <a:rPr lang="tr-TR" dirty="0" err="1"/>
              <a:t>relative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revenue</a:t>
            </a:r>
            <a:r>
              <a:rPr lang="tr-TR" dirty="0"/>
              <a:t>, </a:t>
            </a:r>
            <a:r>
              <a:rPr lang="tr-TR" dirty="0" err="1"/>
              <a:t>balance</a:t>
            </a:r>
            <a:r>
              <a:rPr lang="tr-TR" dirty="0"/>
              <a:t> </a:t>
            </a:r>
            <a:r>
              <a:rPr lang="tr-TR" dirty="0" err="1"/>
              <a:t>sheet</a:t>
            </a:r>
            <a:r>
              <a:rPr lang="tr-TR" dirty="0"/>
              <a:t> </a:t>
            </a:r>
            <a:r>
              <a:rPr lang="tr-TR" dirty="0" err="1"/>
              <a:t>assets</a:t>
            </a:r>
            <a:r>
              <a:rPr lang="tr-TR" dirty="0"/>
              <a:t>, </a:t>
            </a:r>
            <a:r>
              <a:rPr lang="tr-TR" dirty="0" err="1"/>
              <a:t>operating</a:t>
            </a:r>
            <a:r>
              <a:rPr lang="tr-TR" dirty="0"/>
              <a:t> </a:t>
            </a:r>
            <a:r>
              <a:rPr lang="tr-TR" dirty="0" err="1"/>
              <a:t>costs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equity</a:t>
            </a:r>
            <a:r>
              <a:rPr lang="tr-TR" dirty="0"/>
              <a:t>. </a:t>
            </a:r>
            <a:r>
              <a:rPr lang="tr-TR" dirty="0" err="1"/>
              <a:t>Common</a:t>
            </a:r>
            <a:r>
              <a:rPr lang="tr-TR" dirty="0"/>
              <a:t> </a:t>
            </a:r>
            <a:r>
              <a:rPr lang="tr-TR" dirty="0" err="1"/>
              <a:t>profitability</a:t>
            </a:r>
            <a:r>
              <a:rPr lang="tr-TR" dirty="0"/>
              <a:t> </a:t>
            </a:r>
            <a:r>
              <a:rPr lang="tr-TR" dirty="0" err="1"/>
              <a:t>financial</a:t>
            </a:r>
            <a:r>
              <a:rPr lang="tr-TR" dirty="0"/>
              <a:t> </a:t>
            </a:r>
            <a:r>
              <a:rPr lang="tr-TR" dirty="0" err="1"/>
              <a:t>ratios</a:t>
            </a:r>
            <a:r>
              <a:rPr lang="tr-TR" dirty="0"/>
              <a:t> </a:t>
            </a:r>
            <a:r>
              <a:rPr lang="tr-TR" dirty="0" err="1"/>
              <a:t>include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following</a:t>
            </a:r>
            <a:r>
              <a:rPr lang="tr-TR" dirty="0"/>
              <a:t>:</a:t>
            </a:r>
          </a:p>
          <a:p>
            <a:r>
              <a:rPr lang="tr-TR" dirty="0" err="1"/>
              <a:t>The</a:t>
            </a:r>
            <a:r>
              <a:rPr lang="tr-TR" dirty="0"/>
              <a:t> </a:t>
            </a:r>
            <a:r>
              <a:rPr lang="tr-TR" dirty="0" err="1">
                <a:hlinkClick r:id="rId3"/>
              </a:rPr>
              <a:t>gross</a:t>
            </a:r>
            <a:r>
              <a:rPr lang="tr-TR" dirty="0">
                <a:hlinkClick r:id="rId3"/>
              </a:rPr>
              <a:t> </a:t>
            </a:r>
            <a:r>
              <a:rPr lang="tr-TR" dirty="0" err="1">
                <a:hlinkClick r:id="rId3"/>
              </a:rPr>
              <a:t>margin</a:t>
            </a:r>
            <a:r>
              <a:rPr lang="tr-TR" dirty="0">
                <a:hlinkClick r:id="rId3"/>
              </a:rPr>
              <a:t> </a:t>
            </a:r>
            <a:r>
              <a:rPr lang="tr-TR" dirty="0" err="1">
                <a:hlinkClick r:id="rId3"/>
              </a:rPr>
              <a:t>ratio</a:t>
            </a:r>
            <a:r>
              <a:rPr lang="tr-TR" dirty="0"/>
              <a:t> </a:t>
            </a:r>
            <a:r>
              <a:rPr lang="tr-TR" dirty="0" err="1"/>
              <a:t>compares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gross</a:t>
            </a:r>
            <a:r>
              <a:rPr lang="tr-TR" dirty="0"/>
              <a:t> </a:t>
            </a:r>
            <a:r>
              <a:rPr lang="tr-TR" dirty="0" err="1"/>
              <a:t>profit</a:t>
            </a:r>
            <a:r>
              <a:rPr lang="tr-TR" dirty="0"/>
              <a:t> of a </a:t>
            </a:r>
            <a:r>
              <a:rPr lang="tr-TR" dirty="0" err="1"/>
              <a:t>company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net </a:t>
            </a:r>
            <a:r>
              <a:rPr lang="tr-TR" dirty="0" err="1"/>
              <a:t>sales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show</a:t>
            </a:r>
            <a:r>
              <a:rPr lang="tr-TR" dirty="0"/>
              <a:t> how </a:t>
            </a:r>
            <a:r>
              <a:rPr lang="tr-TR" dirty="0" err="1"/>
              <a:t>much</a:t>
            </a:r>
            <a:r>
              <a:rPr lang="tr-TR" dirty="0"/>
              <a:t> </a:t>
            </a:r>
            <a:r>
              <a:rPr lang="tr-TR" dirty="0" err="1"/>
              <a:t>profit</a:t>
            </a:r>
            <a:r>
              <a:rPr lang="tr-TR" dirty="0"/>
              <a:t> a </a:t>
            </a:r>
            <a:r>
              <a:rPr lang="tr-TR" dirty="0" err="1"/>
              <a:t>company</a:t>
            </a:r>
            <a:r>
              <a:rPr lang="tr-TR" dirty="0"/>
              <a:t> </a:t>
            </a:r>
            <a:r>
              <a:rPr lang="tr-TR" dirty="0" err="1"/>
              <a:t>makes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paying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cost</a:t>
            </a:r>
            <a:r>
              <a:rPr lang="tr-TR" dirty="0"/>
              <a:t> of </a:t>
            </a:r>
            <a:r>
              <a:rPr lang="tr-TR" dirty="0" err="1"/>
              <a:t>goods</a:t>
            </a:r>
            <a:r>
              <a:rPr lang="tr-TR" dirty="0"/>
              <a:t> </a:t>
            </a:r>
            <a:r>
              <a:rPr lang="tr-TR" dirty="0" err="1"/>
              <a:t>sold</a:t>
            </a:r>
            <a:r>
              <a:rPr lang="tr-TR" dirty="0"/>
              <a:t>:</a:t>
            </a:r>
          </a:p>
          <a:p>
            <a:r>
              <a:rPr lang="tr-TR" b="1" dirty="0" err="1"/>
              <a:t>Gross</a:t>
            </a:r>
            <a:r>
              <a:rPr lang="tr-TR" b="1" dirty="0"/>
              <a:t> </a:t>
            </a:r>
            <a:r>
              <a:rPr lang="tr-TR" b="1" dirty="0" err="1"/>
              <a:t>margin</a:t>
            </a:r>
            <a:r>
              <a:rPr lang="tr-TR" b="1" dirty="0"/>
              <a:t> </a:t>
            </a:r>
            <a:r>
              <a:rPr lang="tr-TR" b="1" dirty="0" err="1"/>
              <a:t>ratio</a:t>
            </a:r>
            <a:r>
              <a:rPr lang="tr-TR" b="1" dirty="0"/>
              <a:t> = </a:t>
            </a:r>
            <a:r>
              <a:rPr lang="tr-TR" b="1" dirty="0" err="1"/>
              <a:t>Gross</a:t>
            </a:r>
            <a:r>
              <a:rPr lang="tr-TR" b="1" dirty="0"/>
              <a:t> </a:t>
            </a:r>
            <a:r>
              <a:rPr lang="tr-TR" b="1" dirty="0" err="1"/>
              <a:t>profit</a:t>
            </a:r>
            <a:r>
              <a:rPr lang="tr-TR" b="1" dirty="0"/>
              <a:t> / Net </a:t>
            </a:r>
            <a:r>
              <a:rPr lang="tr-TR" b="1" dirty="0" err="1"/>
              <a:t>sales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 </a:t>
            </a:r>
            <a:r>
              <a:rPr lang="tr-TR" dirty="0" err="1">
                <a:hlinkClick r:id="rId4"/>
              </a:rPr>
              <a:t>operating</a:t>
            </a:r>
            <a:r>
              <a:rPr lang="tr-TR" dirty="0">
                <a:hlinkClick r:id="rId4"/>
              </a:rPr>
              <a:t> </a:t>
            </a:r>
            <a:r>
              <a:rPr lang="tr-TR" dirty="0" err="1">
                <a:hlinkClick r:id="rId4"/>
              </a:rPr>
              <a:t>margin</a:t>
            </a:r>
            <a:r>
              <a:rPr lang="tr-TR" dirty="0">
                <a:hlinkClick r:id="rId4"/>
              </a:rPr>
              <a:t> </a:t>
            </a:r>
            <a:r>
              <a:rPr lang="tr-TR" dirty="0" err="1">
                <a:hlinkClick r:id="rId4"/>
              </a:rPr>
              <a:t>ratio</a:t>
            </a:r>
            <a:r>
              <a:rPr lang="tr-TR" dirty="0"/>
              <a:t>, </a:t>
            </a:r>
            <a:r>
              <a:rPr lang="tr-TR" dirty="0" err="1"/>
              <a:t>sometimes</a:t>
            </a:r>
            <a:r>
              <a:rPr lang="tr-TR" dirty="0"/>
              <a:t> </a:t>
            </a:r>
            <a:r>
              <a:rPr lang="tr-TR" dirty="0" err="1"/>
              <a:t>known</a:t>
            </a:r>
            <a:r>
              <a:rPr lang="tr-TR" dirty="0"/>
              <a:t> 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return</a:t>
            </a:r>
            <a:r>
              <a:rPr lang="tr-TR" dirty="0"/>
              <a:t> on </a:t>
            </a:r>
            <a:r>
              <a:rPr lang="tr-TR" dirty="0" err="1"/>
              <a:t>sales</a:t>
            </a:r>
            <a:r>
              <a:rPr lang="tr-TR" dirty="0"/>
              <a:t> </a:t>
            </a:r>
            <a:r>
              <a:rPr lang="tr-TR" dirty="0" err="1"/>
              <a:t>ratio</a:t>
            </a:r>
            <a:r>
              <a:rPr lang="tr-TR" dirty="0"/>
              <a:t>, </a:t>
            </a:r>
            <a:r>
              <a:rPr lang="tr-TR" dirty="0" err="1"/>
              <a:t>compares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operating</a:t>
            </a:r>
            <a:r>
              <a:rPr lang="tr-TR" dirty="0"/>
              <a:t> </a:t>
            </a:r>
            <a:r>
              <a:rPr lang="tr-TR" dirty="0" err="1"/>
              <a:t>income</a:t>
            </a:r>
            <a:r>
              <a:rPr lang="tr-TR" dirty="0"/>
              <a:t> of a </a:t>
            </a:r>
            <a:r>
              <a:rPr lang="tr-TR" dirty="0" err="1"/>
              <a:t>company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net </a:t>
            </a:r>
            <a:r>
              <a:rPr lang="tr-TR" dirty="0" err="1"/>
              <a:t>sales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determine</a:t>
            </a:r>
            <a:r>
              <a:rPr lang="tr-TR" dirty="0"/>
              <a:t> </a:t>
            </a:r>
            <a:r>
              <a:rPr lang="tr-TR" dirty="0" err="1"/>
              <a:t>operating</a:t>
            </a:r>
            <a:r>
              <a:rPr lang="tr-TR" dirty="0"/>
              <a:t> </a:t>
            </a:r>
            <a:r>
              <a:rPr lang="tr-TR" dirty="0" err="1"/>
              <a:t>efficiency</a:t>
            </a:r>
            <a:r>
              <a:rPr lang="tr-TR" dirty="0"/>
              <a:t>:</a:t>
            </a:r>
          </a:p>
          <a:p>
            <a:r>
              <a:rPr lang="tr-TR" b="1" dirty="0"/>
              <a:t>Operating </a:t>
            </a:r>
            <a:r>
              <a:rPr lang="tr-TR" b="1" dirty="0" err="1"/>
              <a:t>margin</a:t>
            </a:r>
            <a:r>
              <a:rPr lang="tr-TR" b="1" dirty="0"/>
              <a:t> </a:t>
            </a:r>
            <a:r>
              <a:rPr lang="tr-TR" b="1" dirty="0" err="1"/>
              <a:t>ratio</a:t>
            </a:r>
            <a:r>
              <a:rPr lang="tr-TR" b="1" dirty="0"/>
              <a:t> = Operating </a:t>
            </a:r>
            <a:r>
              <a:rPr lang="tr-TR" b="1" dirty="0" err="1"/>
              <a:t>income</a:t>
            </a:r>
            <a:r>
              <a:rPr lang="tr-TR" b="1" dirty="0"/>
              <a:t> / Net </a:t>
            </a:r>
            <a:r>
              <a:rPr lang="tr-TR" b="1" dirty="0" err="1"/>
              <a:t>sales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 </a:t>
            </a:r>
            <a:r>
              <a:rPr lang="tr-TR" dirty="0" err="1">
                <a:hlinkClick r:id="rId5"/>
              </a:rPr>
              <a:t>return</a:t>
            </a:r>
            <a:r>
              <a:rPr lang="tr-TR" dirty="0">
                <a:hlinkClick r:id="rId5"/>
              </a:rPr>
              <a:t> on </a:t>
            </a:r>
            <a:r>
              <a:rPr lang="tr-TR" dirty="0" err="1">
                <a:hlinkClick r:id="rId5"/>
              </a:rPr>
              <a:t>assets</a:t>
            </a:r>
            <a:r>
              <a:rPr lang="tr-TR" dirty="0">
                <a:hlinkClick r:id="rId5"/>
              </a:rPr>
              <a:t> </a:t>
            </a:r>
            <a:r>
              <a:rPr lang="tr-TR" dirty="0" err="1">
                <a:hlinkClick r:id="rId5"/>
              </a:rPr>
              <a:t>ratio</a:t>
            </a:r>
            <a:r>
              <a:rPr lang="tr-TR" dirty="0"/>
              <a:t> </a:t>
            </a:r>
            <a:r>
              <a:rPr lang="tr-TR" dirty="0" err="1"/>
              <a:t>measures</a:t>
            </a:r>
            <a:r>
              <a:rPr lang="tr-TR" dirty="0"/>
              <a:t> how </a:t>
            </a:r>
            <a:r>
              <a:rPr lang="tr-TR" dirty="0" err="1"/>
              <a:t>efficiently</a:t>
            </a:r>
            <a:r>
              <a:rPr lang="tr-TR" dirty="0"/>
              <a:t> a </a:t>
            </a:r>
            <a:r>
              <a:rPr lang="tr-TR" dirty="0" err="1"/>
              <a:t>company</a:t>
            </a:r>
            <a:r>
              <a:rPr lang="tr-TR" dirty="0"/>
              <a:t> is </a:t>
            </a:r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assets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generate</a:t>
            </a:r>
            <a:r>
              <a:rPr lang="tr-TR" dirty="0"/>
              <a:t> </a:t>
            </a:r>
            <a:r>
              <a:rPr lang="tr-TR" dirty="0" err="1"/>
              <a:t>profit</a:t>
            </a:r>
            <a:r>
              <a:rPr lang="tr-TR" dirty="0"/>
              <a:t>:</a:t>
            </a:r>
          </a:p>
          <a:p>
            <a:r>
              <a:rPr lang="tr-TR" b="1" dirty="0"/>
              <a:t>Return on </a:t>
            </a:r>
            <a:r>
              <a:rPr lang="tr-TR" b="1" dirty="0" err="1"/>
              <a:t>assets</a:t>
            </a:r>
            <a:r>
              <a:rPr lang="tr-TR" b="1" dirty="0"/>
              <a:t> </a:t>
            </a:r>
            <a:r>
              <a:rPr lang="tr-TR" b="1" dirty="0" err="1"/>
              <a:t>ratio</a:t>
            </a:r>
            <a:r>
              <a:rPr lang="tr-TR" b="1" dirty="0"/>
              <a:t> = Net </a:t>
            </a:r>
            <a:r>
              <a:rPr lang="tr-TR" b="1" dirty="0" err="1"/>
              <a:t>income</a:t>
            </a:r>
            <a:r>
              <a:rPr lang="tr-TR" b="1" dirty="0"/>
              <a:t> / Total </a:t>
            </a:r>
            <a:r>
              <a:rPr lang="tr-TR" b="1" dirty="0" err="1"/>
              <a:t>assets</a:t>
            </a:r>
            <a:endParaRPr lang="tr-TR" dirty="0"/>
          </a:p>
          <a:p>
            <a:r>
              <a:rPr lang="tr-TR" b="1" dirty="0"/>
              <a:t> 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>
                <a:hlinkClick r:id="rId6"/>
              </a:rPr>
              <a:t> </a:t>
            </a:r>
            <a:r>
              <a:rPr lang="tr-TR" dirty="0" err="1">
                <a:hlinkClick r:id="rId6"/>
              </a:rPr>
              <a:t>return</a:t>
            </a:r>
            <a:r>
              <a:rPr lang="tr-TR" dirty="0">
                <a:hlinkClick r:id="rId6"/>
              </a:rPr>
              <a:t> on </a:t>
            </a:r>
            <a:r>
              <a:rPr lang="tr-TR" dirty="0" err="1">
                <a:hlinkClick r:id="rId6"/>
              </a:rPr>
              <a:t>equity</a:t>
            </a:r>
            <a:r>
              <a:rPr lang="tr-TR" dirty="0">
                <a:hlinkClick r:id="rId6"/>
              </a:rPr>
              <a:t> </a:t>
            </a:r>
            <a:r>
              <a:rPr lang="tr-TR" dirty="0" err="1">
                <a:hlinkClick r:id="rId6"/>
              </a:rPr>
              <a:t>ratio</a:t>
            </a:r>
            <a:r>
              <a:rPr lang="tr-TR" dirty="0"/>
              <a:t> </a:t>
            </a:r>
            <a:r>
              <a:rPr lang="tr-TR" dirty="0" err="1"/>
              <a:t>measures</a:t>
            </a:r>
            <a:r>
              <a:rPr lang="tr-TR" dirty="0"/>
              <a:t> how </a:t>
            </a:r>
            <a:r>
              <a:rPr lang="tr-TR" dirty="0" err="1"/>
              <a:t>efficiently</a:t>
            </a:r>
            <a:r>
              <a:rPr lang="tr-TR" dirty="0"/>
              <a:t> a </a:t>
            </a:r>
            <a:r>
              <a:rPr lang="tr-TR" dirty="0" err="1"/>
              <a:t>company</a:t>
            </a:r>
            <a:r>
              <a:rPr lang="tr-TR" dirty="0"/>
              <a:t> is </a:t>
            </a:r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equity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generate</a:t>
            </a:r>
            <a:r>
              <a:rPr lang="tr-TR" dirty="0"/>
              <a:t> </a:t>
            </a:r>
            <a:r>
              <a:rPr lang="tr-TR" dirty="0" err="1"/>
              <a:t>profit</a:t>
            </a:r>
            <a:r>
              <a:rPr lang="tr-TR" dirty="0"/>
              <a:t>:</a:t>
            </a:r>
          </a:p>
          <a:p>
            <a:r>
              <a:rPr lang="tr-TR" b="1" dirty="0"/>
              <a:t>Return on </a:t>
            </a:r>
            <a:r>
              <a:rPr lang="tr-TR" b="1" dirty="0" err="1"/>
              <a:t>equity</a:t>
            </a:r>
            <a:r>
              <a:rPr lang="tr-TR" b="1" dirty="0"/>
              <a:t> </a:t>
            </a:r>
            <a:r>
              <a:rPr lang="tr-TR" b="1" dirty="0" err="1"/>
              <a:t>ratio</a:t>
            </a:r>
            <a:r>
              <a:rPr lang="tr-TR" b="1" dirty="0"/>
              <a:t> = Net </a:t>
            </a:r>
            <a:r>
              <a:rPr lang="tr-TR" b="1" dirty="0" err="1"/>
              <a:t>income</a:t>
            </a:r>
            <a:r>
              <a:rPr lang="tr-TR" b="1" dirty="0"/>
              <a:t> / </a:t>
            </a:r>
            <a:r>
              <a:rPr lang="tr-TR" b="1" dirty="0" err="1"/>
              <a:t>Shareholder’s</a:t>
            </a:r>
            <a:r>
              <a:rPr lang="tr-TR" b="1" dirty="0"/>
              <a:t> </a:t>
            </a:r>
            <a:r>
              <a:rPr lang="tr-TR" b="1" dirty="0" err="1"/>
              <a:t>equity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6577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71600" y="2274838"/>
            <a:ext cx="698477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XYZ </a:t>
            </a:r>
            <a:r>
              <a:rPr lang="tr-TR" dirty="0" err="1"/>
              <a:t>A.Ş.'s</a:t>
            </a:r>
            <a:r>
              <a:rPr lang="tr-TR" dirty="0"/>
              <a:t> </a:t>
            </a:r>
            <a:r>
              <a:rPr lang="tr-TR" dirty="0" err="1"/>
              <a:t>cash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cash</a:t>
            </a:r>
            <a:r>
              <a:rPr lang="tr-TR" dirty="0"/>
              <a:t> </a:t>
            </a:r>
            <a:r>
              <a:rPr lang="tr-TR" dirty="0" err="1"/>
              <a:t>equivalents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TL 300.000,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marketable</a:t>
            </a:r>
            <a:r>
              <a:rPr lang="tr-TR" dirty="0"/>
              <a:t> </a:t>
            </a:r>
            <a:r>
              <a:rPr lang="tr-TR" dirty="0" err="1"/>
              <a:t>securities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TL 500.000, </a:t>
            </a:r>
            <a:r>
              <a:rPr lang="tr-TR" dirty="0" err="1"/>
              <a:t>its</a:t>
            </a:r>
            <a:r>
              <a:rPr lang="tr-TR" dirty="0"/>
              <a:t> total </a:t>
            </a:r>
            <a:r>
              <a:rPr lang="tr-TR" dirty="0" err="1"/>
              <a:t>long-term</a:t>
            </a:r>
            <a:r>
              <a:rPr lang="tr-TR" dirty="0"/>
              <a:t> </a:t>
            </a:r>
            <a:r>
              <a:rPr lang="tr-TR" dirty="0" err="1"/>
              <a:t>liabilities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TL 250.000, </a:t>
            </a:r>
            <a:r>
              <a:rPr lang="tr-TR" dirty="0" err="1"/>
              <a:t>its</a:t>
            </a:r>
            <a:r>
              <a:rPr lang="tr-TR" dirty="0"/>
              <a:t> total </a:t>
            </a:r>
            <a:r>
              <a:rPr lang="tr-TR" dirty="0" err="1"/>
              <a:t>equity</a:t>
            </a:r>
            <a:r>
              <a:rPr lang="tr-TR" dirty="0"/>
              <a:t> is TL 1.500.000, </a:t>
            </a:r>
            <a:r>
              <a:rPr lang="tr-TR" dirty="0" err="1"/>
              <a:t>while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company's</a:t>
            </a:r>
            <a:r>
              <a:rPr lang="tr-TR" dirty="0"/>
              <a:t> Total </a:t>
            </a:r>
            <a:r>
              <a:rPr lang="tr-TR" dirty="0" err="1"/>
              <a:t>Liabilities</a:t>
            </a:r>
            <a:r>
              <a:rPr lang="tr-TR" dirty="0"/>
              <a:t> / </a:t>
            </a:r>
            <a:r>
              <a:rPr lang="tr-TR" dirty="0" err="1"/>
              <a:t>Equity</a:t>
            </a:r>
            <a:r>
              <a:rPr lang="tr-TR" dirty="0"/>
              <a:t> </a:t>
            </a:r>
            <a:r>
              <a:rPr lang="tr-TR" dirty="0" err="1"/>
              <a:t>ratio</a:t>
            </a:r>
            <a:r>
              <a:rPr lang="tr-TR" dirty="0"/>
              <a:t> is 1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acid</a:t>
            </a:r>
            <a:r>
              <a:rPr lang="tr-TR" dirty="0"/>
              <a:t> test </a:t>
            </a:r>
            <a:r>
              <a:rPr lang="tr-TR" dirty="0" err="1"/>
              <a:t>ratio</a:t>
            </a:r>
            <a:r>
              <a:rPr lang="tr-TR" dirty="0"/>
              <a:t> is </a:t>
            </a:r>
            <a:r>
              <a:rPr lang="tr-TR"/>
              <a:t>1,5</a:t>
            </a:r>
            <a:r>
              <a:rPr lang="tr-TR" smtClean="0"/>
              <a:t>;</a:t>
            </a:r>
          </a:p>
          <a:p>
            <a:endParaRPr lang="tr-TR" dirty="0"/>
          </a:p>
          <a:p>
            <a:pPr marL="285750" indent="-285750">
              <a:buFontTx/>
              <a:buChar char="-"/>
            </a:pPr>
            <a:r>
              <a:rPr lang="tr-TR" dirty="0" smtClean="0"/>
              <a:t>A</a:t>
            </a:r>
            <a:r>
              <a:rPr lang="tr-TR" dirty="0"/>
              <a:t>) </a:t>
            </a:r>
            <a:r>
              <a:rPr lang="tr-TR" dirty="0" err="1"/>
              <a:t>What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total </a:t>
            </a:r>
            <a:r>
              <a:rPr lang="tr-TR" dirty="0" err="1"/>
              <a:t>amount</a:t>
            </a:r>
            <a:r>
              <a:rPr lang="tr-TR" dirty="0"/>
              <a:t> of </a:t>
            </a:r>
            <a:r>
              <a:rPr lang="tr-TR" dirty="0" err="1"/>
              <a:t>short-term</a:t>
            </a:r>
            <a:r>
              <a:rPr lang="tr-TR" dirty="0"/>
              <a:t> </a:t>
            </a:r>
            <a:r>
              <a:rPr lang="tr-TR" dirty="0" err="1"/>
              <a:t>liabilities</a:t>
            </a:r>
            <a:r>
              <a:rPr lang="tr-TR" dirty="0"/>
              <a:t> of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company</a:t>
            </a:r>
            <a:r>
              <a:rPr lang="tr-TR" dirty="0" smtClean="0"/>
              <a:t>?</a:t>
            </a:r>
          </a:p>
          <a:p>
            <a:pPr marL="285750" indent="-285750">
              <a:buFontTx/>
              <a:buChar char="-"/>
            </a:pPr>
            <a:r>
              <a:rPr lang="tr-TR" dirty="0"/>
              <a:t>B) How </a:t>
            </a:r>
            <a:r>
              <a:rPr lang="tr-TR" dirty="0" err="1"/>
              <a:t>many</a:t>
            </a:r>
            <a:r>
              <a:rPr lang="tr-TR" dirty="0"/>
              <a:t> TL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trade</a:t>
            </a:r>
            <a:r>
              <a:rPr lang="tr-TR" dirty="0"/>
              <a:t> </a:t>
            </a:r>
            <a:r>
              <a:rPr lang="tr-TR" dirty="0" err="1"/>
              <a:t>receivables</a:t>
            </a:r>
            <a:r>
              <a:rPr lang="tr-TR" dirty="0"/>
              <a:t> of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company</a:t>
            </a:r>
            <a:r>
              <a:rPr lang="tr-TR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7430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2000240"/>
            <a:ext cx="892971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altLang="en-US" dirty="0">
              <a:solidFill>
                <a:srgbClr val="E88A00"/>
              </a:solidFill>
            </a:endParaRPr>
          </a:p>
          <a:p>
            <a:endParaRPr lang="tr-TR" altLang="en-US" dirty="0" smtClean="0">
              <a:solidFill>
                <a:srgbClr val="E88A0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altLang="en-US" dirty="0" smtClean="0"/>
              <a:t>Liquidity Ratios</a:t>
            </a:r>
            <a:endParaRPr lang="tr-TR" alt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alt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altLang="en-US" dirty="0" smtClean="0"/>
              <a:t>Leverage ratios (Capital Structure Ratios)</a:t>
            </a:r>
            <a:endParaRPr lang="tr-TR" alt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alt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altLang="en-US" dirty="0" smtClean="0"/>
              <a:t>Profitability ratios</a:t>
            </a:r>
            <a:endParaRPr lang="tr-TR" alt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alt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altLang="en-US" dirty="0" smtClean="0"/>
              <a:t>Valuation ratios</a:t>
            </a:r>
            <a:endParaRPr lang="tr-TR" alt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alt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altLang="en-US" dirty="0" smtClean="0"/>
              <a:t>Turnover Ratios</a:t>
            </a:r>
          </a:p>
        </p:txBody>
      </p:sp>
    </p:spTree>
    <p:extLst>
      <p:ext uri="{BB962C8B-B14F-4D97-AF65-F5344CB8AC3E}">
        <p14:creationId xmlns:p14="http://schemas.microsoft.com/office/powerpoint/2010/main" val="1485575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07504" y="1268760"/>
            <a:ext cx="88569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altLang="en-US" b="1" dirty="0">
                <a:solidFill>
                  <a:schemeClr val="accent1"/>
                </a:solidFill>
              </a:rPr>
              <a:t>Liquidity </a:t>
            </a:r>
            <a:r>
              <a:rPr lang="en-US" altLang="en-US" b="1" dirty="0" smtClean="0">
                <a:solidFill>
                  <a:schemeClr val="accent1"/>
                </a:solidFill>
              </a:rPr>
              <a:t>Ratios</a:t>
            </a:r>
            <a:endParaRPr lang="tr-TR" altLang="en-US" b="1" dirty="0" smtClean="0">
              <a:solidFill>
                <a:schemeClr val="accent1"/>
              </a:solidFill>
            </a:endParaRPr>
          </a:p>
          <a:p>
            <a:pPr algn="just">
              <a:defRPr/>
            </a:pPr>
            <a:endParaRPr lang="tr-TR" altLang="en-US" b="1" dirty="0" smtClean="0">
              <a:solidFill>
                <a:schemeClr val="accent1"/>
              </a:solidFill>
            </a:endParaRPr>
          </a:p>
          <a:p>
            <a:pPr algn="just">
              <a:defRPr/>
            </a:pPr>
            <a:r>
              <a:rPr lang="en-US" altLang="en-US" b="1" dirty="0" smtClean="0">
                <a:solidFill>
                  <a:schemeClr val="accent2"/>
                </a:solidFill>
              </a:rPr>
              <a:t>Current </a:t>
            </a:r>
            <a:r>
              <a:rPr lang="en-US" altLang="en-US" b="1" dirty="0">
                <a:solidFill>
                  <a:schemeClr val="accent2"/>
                </a:solidFill>
              </a:rPr>
              <a:t>Ratio: </a:t>
            </a:r>
            <a:r>
              <a:rPr lang="en-US" altLang="en-US" dirty="0"/>
              <a:t>The ratio is mainly used to give an idea of the company's ability to pay back its short-term liabilities (debt and payables) with its short-term assets (cash, inventory, receivables</a:t>
            </a:r>
            <a:r>
              <a:rPr lang="en-US" altLang="en-US" dirty="0" smtClean="0"/>
              <a:t>).</a:t>
            </a:r>
            <a:endParaRPr lang="tr-TR" altLang="en-US" dirty="0" smtClean="0"/>
          </a:p>
          <a:p>
            <a:pPr algn="just">
              <a:defRPr/>
            </a:pPr>
            <a:endParaRPr lang="tr-TR" altLang="en-US" dirty="0"/>
          </a:p>
          <a:p>
            <a:pPr algn="just">
              <a:defRPr/>
            </a:pPr>
            <a:endParaRPr lang="tr-TR" altLang="en-US" dirty="0" smtClean="0"/>
          </a:p>
          <a:p>
            <a:pPr algn="just">
              <a:defRPr/>
            </a:pPr>
            <a:endParaRPr lang="tr-TR" altLang="en-US" dirty="0"/>
          </a:p>
          <a:p>
            <a:pPr algn="just">
              <a:defRPr/>
            </a:pPr>
            <a:endParaRPr lang="tr-TR" altLang="en-US" dirty="0" smtClean="0"/>
          </a:p>
          <a:p>
            <a:pPr algn="just">
              <a:defRPr/>
            </a:pPr>
            <a:endParaRPr lang="tr-TR" altLang="en-US" dirty="0"/>
          </a:p>
          <a:p>
            <a:pPr algn="just">
              <a:defRPr/>
            </a:pPr>
            <a:endParaRPr lang="tr-TR" altLang="en-US" dirty="0" smtClean="0"/>
          </a:p>
          <a:p>
            <a:pPr algn="just">
              <a:defRPr/>
            </a:pPr>
            <a:endParaRPr lang="en-US" altLang="en-US" dirty="0"/>
          </a:p>
        </p:txBody>
      </p:sp>
      <p:graphicFrame>
        <p:nvGraphicFramePr>
          <p:cNvPr id="102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7256255"/>
              </p:ext>
            </p:extLst>
          </p:nvPr>
        </p:nvGraphicFramePr>
        <p:xfrm>
          <a:off x="1475656" y="3212976"/>
          <a:ext cx="5562600" cy="102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3" imgW="2057400" imgH="393700" progId="Equation.3">
                  <p:embed/>
                </p:oleObj>
              </mc:Choice>
              <mc:Fallback>
                <p:oleObj name="Equation" r:id="rId3" imgW="20574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3212976"/>
                        <a:ext cx="5562600" cy="1023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9489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79512" y="1412777"/>
            <a:ext cx="88569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altLang="en-US" b="1" dirty="0">
                <a:solidFill>
                  <a:schemeClr val="accent2"/>
                </a:solidFill>
              </a:rPr>
              <a:t>Quick Ratio: </a:t>
            </a:r>
            <a:r>
              <a:rPr lang="en-US" altLang="en-US" dirty="0"/>
              <a:t>The quick ratio measures the dollar amount of liquid assets available for each dollar of current liabilities. </a:t>
            </a:r>
            <a:endParaRPr lang="tr-TR" altLang="en-US" dirty="0" smtClean="0"/>
          </a:p>
          <a:p>
            <a:pPr algn="just">
              <a:defRPr/>
            </a:pPr>
            <a:endParaRPr lang="tr-TR" altLang="en-US" dirty="0"/>
          </a:p>
          <a:p>
            <a:pPr fontAlgn="ctr"/>
            <a:r>
              <a:rPr lang="en-US" dirty="0"/>
              <a:t>Quick </a:t>
            </a:r>
            <a:r>
              <a:rPr lang="en-US" dirty="0" smtClean="0"/>
              <a:t>Ratio</a:t>
            </a:r>
            <a:r>
              <a:rPr lang="tr-TR" dirty="0" smtClean="0"/>
              <a:t> =</a:t>
            </a:r>
            <a:r>
              <a:rPr lang="en-US" dirty="0" smtClean="0"/>
              <a:t>Cash </a:t>
            </a:r>
            <a:r>
              <a:rPr lang="en-US" dirty="0"/>
              <a:t>in hand + Cash at Bank + Receivables + Marketable Securities</a:t>
            </a:r>
            <a:endParaRPr lang="tr-TR" dirty="0"/>
          </a:p>
          <a:p>
            <a:pPr fontAlgn="ctr"/>
            <a:r>
              <a:rPr lang="tr-TR" dirty="0" smtClean="0"/>
              <a:t>			</a:t>
            </a:r>
            <a:r>
              <a:rPr lang="en-US" dirty="0" smtClean="0"/>
              <a:t>Current Liabilities</a:t>
            </a:r>
            <a:endParaRPr lang="tr-TR" dirty="0" smtClean="0"/>
          </a:p>
          <a:p>
            <a:pPr fontAlgn="ctr"/>
            <a:endParaRPr lang="tr-TR" dirty="0"/>
          </a:p>
          <a:p>
            <a:pPr fontAlgn="ctr"/>
            <a:r>
              <a:rPr lang="tr-TR" altLang="en-US" dirty="0" smtClean="0"/>
              <a:t>	    </a:t>
            </a:r>
            <a:r>
              <a:rPr lang="en-US" altLang="en-US" dirty="0" smtClean="0"/>
              <a:t>= (</a:t>
            </a:r>
            <a:r>
              <a:rPr lang="tr-TR" altLang="en-US" dirty="0" smtClean="0"/>
              <a:t>C</a:t>
            </a:r>
            <a:r>
              <a:rPr lang="en-US" altLang="en-US" dirty="0" err="1" smtClean="0"/>
              <a:t>urrent</a:t>
            </a:r>
            <a:r>
              <a:rPr lang="en-US" altLang="en-US" dirty="0" smtClean="0"/>
              <a:t> assets – </a:t>
            </a:r>
            <a:r>
              <a:rPr lang="tr-TR" altLang="en-US" dirty="0" smtClean="0"/>
              <a:t>I</a:t>
            </a:r>
            <a:r>
              <a:rPr lang="en-US" altLang="en-US" dirty="0" err="1" smtClean="0"/>
              <a:t>nventory</a:t>
            </a:r>
            <a:r>
              <a:rPr lang="en-US" altLang="en-US" dirty="0" smtClean="0"/>
              <a:t>)/ Current </a:t>
            </a:r>
            <a:r>
              <a:rPr lang="tr-TR" altLang="en-US" dirty="0" smtClean="0"/>
              <a:t>L</a:t>
            </a:r>
            <a:r>
              <a:rPr lang="en-US" altLang="en-US" dirty="0" err="1" smtClean="0"/>
              <a:t>iabilities</a:t>
            </a:r>
            <a:endParaRPr lang="tr-TR" dirty="0"/>
          </a:p>
          <a:p>
            <a:pPr algn="just">
              <a:defRPr/>
            </a:pPr>
            <a:endParaRPr lang="tr-TR" altLang="en-US" dirty="0" smtClean="0"/>
          </a:p>
          <a:p>
            <a:pPr algn="just">
              <a:defRPr/>
            </a:pPr>
            <a:endParaRPr lang="tr-TR" altLang="en-US" dirty="0" smtClean="0"/>
          </a:p>
          <a:p>
            <a:pPr algn="just">
              <a:defRPr/>
            </a:pPr>
            <a:r>
              <a:rPr lang="tr-TR" dirty="0" err="1"/>
              <a:t>Acid</a:t>
            </a:r>
            <a:r>
              <a:rPr lang="tr-TR" dirty="0"/>
              <a:t>-test </a:t>
            </a:r>
            <a:r>
              <a:rPr lang="tr-TR" dirty="0" err="1"/>
              <a:t>ratio</a:t>
            </a:r>
            <a:r>
              <a:rPr lang="tr-TR" dirty="0"/>
              <a:t> = </a:t>
            </a:r>
            <a:r>
              <a:rPr lang="tr-TR" dirty="0" err="1"/>
              <a:t>Current</a:t>
            </a:r>
            <a:r>
              <a:rPr lang="tr-TR" dirty="0"/>
              <a:t> </a:t>
            </a:r>
            <a:r>
              <a:rPr lang="tr-TR" dirty="0" err="1"/>
              <a:t>assets</a:t>
            </a:r>
            <a:r>
              <a:rPr lang="tr-TR" dirty="0"/>
              <a:t> – </a:t>
            </a:r>
            <a:r>
              <a:rPr lang="tr-TR" dirty="0" err="1"/>
              <a:t>Inventories</a:t>
            </a:r>
            <a:r>
              <a:rPr lang="tr-TR" dirty="0"/>
              <a:t> / </a:t>
            </a:r>
            <a:r>
              <a:rPr lang="tr-TR" dirty="0" err="1"/>
              <a:t>Current</a:t>
            </a:r>
            <a:r>
              <a:rPr lang="tr-TR" dirty="0"/>
              <a:t> </a:t>
            </a:r>
            <a:r>
              <a:rPr lang="tr-TR" dirty="0" err="1"/>
              <a:t>liabilities</a:t>
            </a:r>
            <a:endParaRPr lang="tr-TR" dirty="0"/>
          </a:p>
          <a:p>
            <a:pPr algn="just">
              <a:defRPr/>
            </a:pPr>
            <a:endParaRPr lang="tr-TR" altLang="en-US" dirty="0" smtClean="0"/>
          </a:p>
          <a:p>
            <a:pPr algn="just">
              <a:defRPr/>
            </a:pPr>
            <a:endParaRPr lang="tr-TR" altLang="en-US" dirty="0"/>
          </a:p>
          <a:p>
            <a:pPr algn="just">
              <a:defRPr/>
            </a:pPr>
            <a:endParaRPr lang="tr-TR" altLang="en-US" dirty="0" smtClean="0"/>
          </a:p>
          <a:p>
            <a:pPr algn="just"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5534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7504" y="1988840"/>
            <a:ext cx="892899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 </a:t>
            </a:r>
            <a:r>
              <a:rPr lang="tr-TR" dirty="0" smtClean="0">
                <a:solidFill>
                  <a:srgbClr val="FF0000"/>
                </a:solidFill>
              </a:rPr>
              <a:t>C</a:t>
            </a:r>
            <a:r>
              <a:rPr lang="tr-TR" b="1" dirty="0" smtClean="0">
                <a:solidFill>
                  <a:srgbClr val="FF0000"/>
                </a:solidFill>
              </a:rPr>
              <a:t>ash </a:t>
            </a:r>
            <a:r>
              <a:rPr lang="tr-TR" b="1" dirty="0" err="1" smtClean="0">
                <a:solidFill>
                  <a:srgbClr val="FF0000"/>
                </a:solidFill>
              </a:rPr>
              <a:t>ratio</a:t>
            </a:r>
            <a:r>
              <a:rPr lang="tr-TR" b="1" dirty="0" smtClean="0">
                <a:solidFill>
                  <a:srgbClr val="FF0000"/>
                </a:solidFill>
              </a:rPr>
              <a:t> :</a:t>
            </a:r>
            <a:r>
              <a:rPr lang="tr-TR" dirty="0" err="1" smtClean="0"/>
              <a:t>The</a:t>
            </a:r>
            <a:r>
              <a:rPr lang="tr-TR" dirty="0"/>
              <a:t> </a:t>
            </a:r>
            <a:r>
              <a:rPr lang="tr-TR" dirty="0" err="1"/>
              <a:t>c</a:t>
            </a:r>
            <a:r>
              <a:rPr lang="tr-TR" dirty="0" err="1" smtClean="0"/>
              <a:t>ash</a:t>
            </a:r>
            <a:r>
              <a:rPr lang="tr-TR" dirty="0" smtClean="0"/>
              <a:t> </a:t>
            </a:r>
            <a:r>
              <a:rPr lang="tr-TR" dirty="0" err="1" smtClean="0"/>
              <a:t>ratio</a:t>
            </a:r>
            <a:r>
              <a:rPr lang="tr-TR" dirty="0" smtClean="0"/>
              <a:t> </a:t>
            </a:r>
            <a:r>
              <a:rPr lang="tr-TR" dirty="0" err="1" smtClean="0"/>
              <a:t>measures</a:t>
            </a:r>
            <a:r>
              <a:rPr lang="tr-TR" dirty="0" smtClean="0"/>
              <a:t> </a:t>
            </a:r>
            <a:r>
              <a:rPr lang="tr-TR" dirty="0"/>
              <a:t>a </a:t>
            </a:r>
            <a:r>
              <a:rPr lang="tr-TR" dirty="0" err="1"/>
              <a:t>company’s</a:t>
            </a:r>
            <a:r>
              <a:rPr lang="tr-TR" dirty="0"/>
              <a:t> </a:t>
            </a:r>
            <a:r>
              <a:rPr lang="tr-TR" dirty="0" err="1"/>
              <a:t>ability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pay </a:t>
            </a:r>
            <a:r>
              <a:rPr lang="tr-TR" dirty="0" err="1"/>
              <a:t>off</a:t>
            </a:r>
            <a:r>
              <a:rPr lang="tr-TR" dirty="0"/>
              <a:t> </a:t>
            </a:r>
            <a:r>
              <a:rPr lang="tr-TR" dirty="0" err="1"/>
              <a:t>short-term</a:t>
            </a:r>
            <a:r>
              <a:rPr lang="tr-TR" dirty="0"/>
              <a:t> </a:t>
            </a:r>
            <a:r>
              <a:rPr lang="tr-TR" dirty="0" err="1"/>
              <a:t>liabilities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cash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cash</a:t>
            </a:r>
            <a:r>
              <a:rPr lang="tr-TR" dirty="0"/>
              <a:t> </a:t>
            </a:r>
            <a:r>
              <a:rPr lang="tr-TR" dirty="0" err="1"/>
              <a:t>equivalents</a:t>
            </a:r>
            <a:r>
              <a:rPr lang="tr-TR" dirty="0"/>
              <a:t>:</a:t>
            </a:r>
          </a:p>
          <a:p>
            <a:endParaRPr lang="tr-TR" b="1" dirty="0" smtClean="0"/>
          </a:p>
          <a:p>
            <a:endParaRPr lang="tr-TR" b="1" dirty="0"/>
          </a:p>
          <a:p>
            <a:r>
              <a:rPr lang="tr-TR" b="1" dirty="0" smtClean="0"/>
              <a:t>                      Cash </a:t>
            </a:r>
            <a:r>
              <a:rPr lang="tr-TR" b="1" dirty="0" err="1"/>
              <a:t>ratio</a:t>
            </a:r>
            <a:r>
              <a:rPr lang="tr-TR" b="1" dirty="0"/>
              <a:t> = Cash </a:t>
            </a:r>
            <a:r>
              <a:rPr lang="tr-TR" b="1" dirty="0" err="1"/>
              <a:t>and</a:t>
            </a:r>
            <a:r>
              <a:rPr lang="tr-TR" b="1" dirty="0"/>
              <a:t> Cash </a:t>
            </a:r>
            <a:r>
              <a:rPr lang="tr-TR" b="1" dirty="0" err="1"/>
              <a:t>equivalents</a:t>
            </a:r>
            <a:r>
              <a:rPr lang="tr-TR" b="1" dirty="0"/>
              <a:t> / </a:t>
            </a:r>
            <a:r>
              <a:rPr lang="tr-TR" b="1" dirty="0" err="1"/>
              <a:t>Current</a:t>
            </a:r>
            <a:r>
              <a:rPr lang="tr-TR" b="1" dirty="0"/>
              <a:t> </a:t>
            </a:r>
            <a:r>
              <a:rPr lang="tr-TR" b="1" dirty="0" err="1"/>
              <a:t>Liabilities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4156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7504" y="908720"/>
            <a:ext cx="89289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b="1" dirty="0" smtClean="0">
                <a:solidFill>
                  <a:schemeClr val="tx2"/>
                </a:solidFill>
              </a:rPr>
              <a:t>Leverage (Capital Structure) Ratios</a:t>
            </a:r>
            <a:endParaRPr lang="tr-TR" altLang="en-US" b="1" dirty="0" smtClean="0">
              <a:solidFill>
                <a:schemeClr val="tx2"/>
              </a:solidFill>
            </a:endParaRPr>
          </a:p>
          <a:p>
            <a:endParaRPr lang="tr-TR" dirty="0" smtClean="0">
              <a:hlinkClick r:id="rId2"/>
            </a:endParaRPr>
          </a:p>
          <a:p>
            <a:endParaRPr lang="tr-TR" dirty="0">
              <a:hlinkClick r:id="rId2"/>
            </a:endParaRPr>
          </a:p>
          <a:p>
            <a:pPr algn="just"/>
            <a:r>
              <a:rPr lang="tr-TR" dirty="0" err="1" smtClean="0">
                <a:hlinkClick r:id="rId2"/>
              </a:rPr>
              <a:t>Leverage</a:t>
            </a:r>
            <a:r>
              <a:rPr lang="tr-TR" dirty="0" smtClean="0">
                <a:hlinkClick r:id="rId2"/>
              </a:rPr>
              <a:t> </a:t>
            </a:r>
            <a:r>
              <a:rPr lang="tr-TR" dirty="0" err="1">
                <a:hlinkClick r:id="rId2"/>
              </a:rPr>
              <a:t>ratios</a:t>
            </a:r>
            <a:r>
              <a:rPr lang="tr-TR" dirty="0"/>
              <a:t> </a:t>
            </a:r>
            <a:r>
              <a:rPr lang="tr-TR" dirty="0" err="1"/>
              <a:t>measure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amount</a:t>
            </a:r>
            <a:r>
              <a:rPr lang="tr-TR" dirty="0"/>
              <a:t> of </a:t>
            </a:r>
            <a:r>
              <a:rPr lang="tr-TR" dirty="0" err="1"/>
              <a:t>capital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comes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debt</a:t>
            </a:r>
            <a:r>
              <a:rPr lang="tr-TR" dirty="0"/>
              <a:t>. 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words</a:t>
            </a:r>
            <a:r>
              <a:rPr lang="tr-TR" dirty="0"/>
              <a:t>, </a:t>
            </a:r>
            <a:r>
              <a:rPr lang="tr-TR" dirty="0" err="1"/>
              <a:t>leverage</a:t>
            </a:r>
            <a:r>
              <a:rPr lang="tr-TR" dirty="0"/>
              <a:t> </a:t>
            </a:r>
            <a:r>
              <a:rPr lang="tr-TR" dirty="0" err="1"/>
              <a:t>financial</a:t>
            </a:r>
            <a:r>
              <a:rPr lang="tr-TR" dirty="0"/>
              <a:t> </a:t>
            </a:r>
            <a:r>
              <a:rPr lang="tr-TR" dirty="0" err="1"/>
              <a:t>ratios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evaluate</a:t>
            </a:r>
            <a:r>
              <a:rPr lang="tr-TR" dirty="0"/>
              <a:t> a </a:t>
            </a:r>
            <a:r>
              <a:rPr lang="tr-TR" dirty="0" err="1"/>
              <a:t>company’s</a:t>
            </a:r>
            <a:r>
              <a:rPr lang="tr-TR" dirty="0"/>
              <a:t> </a:t>
            </a:r>
            <a:r>
              <a:rPr lang="tr-TR" dirty="0" err="1"/>
              <a:t>debt</a:t>
            </a:r>
            <a:r>
              <a:rPr lang="tr-TR" dirty="0"/>
              <a:t> </a:t>
            </a:r>
            <a:r>
              <a:rPr lang="tr-TR" dirty="0" err="1"/>
              <a:t>levels</a:t>
            </a:r>
            <a:r>
              <a:rPr lang="tr-TR" dirty="0"/>
              <a:t>. </a:t>
            </a:r>
            <a:r>
              <a:rPr lang="tr-TR" dirty="0" err="1"/>
              <a:t>Common</a:t>
            </a:r>
            <a:r>
              <a:rPr lang="tr-TR" dirty="0"/>
              <a:t> </a:t>
            </a:r>
            <a:r>
              <a:rPr lang="tr-TR" dirty="0" err="1"/>
              <a:t>leverage</a:t>
            </a:r>
            <a:r>
              <a:rPr lang="tr-TR" dirty="0"/>
              <a:t> </a:t>
            </a:r>
            <a:r>
              <a:rPr lang="tr-TR" dirty="0" err="1"/>
              <a:t>ratios</a:t>
            </a:r>
            <a:r>
              <a:rPr lang="tr-TR" dirty="0"/>
              <a:t> </a:t>
            </a:r>
            <a:r>
              <a:rPr lang="tr-TR" dirty="0" err="1"/>
              <a:t>include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following</a:t>
            </a:r>
            <a:r>
              <a:rPr lang="tr-TR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100643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7504" y="1916832"/>
            <a:ext cx="892899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/>
              <a:t>The</a:t>
            </a:r>
            <a:r>
              <a:rPr lang="tr-TR" dirty="0"/>
              <a:t> </a:t>
            </a:r>
            <a:r>
              <a:rPr lang="tr-TR" dirty="0" err="1">
                <a:hlinkClick r:id="rId2"/>
              </a:rPr>
              <a:t>debt</a:t>
            </a:r>
            <a:r>
              <a:rPr lang="tr-TR" dirty="0">
                <a:hlinkClick r:id="rId2"/>
              </a:rPr>
              <a:t> </a:t>
            </a:r>
            <a:r>
              <a:rPr lang="tr-TR" dirty="0" err="1">
                <a:hlinkClick r:id="rId2"/>
              </a:rPr>
              <a:t>ratio</a:t>
            </a:r>
            <a:r>
              <a:rPr lang="tr-TR" dirty="0"/>
              <a:t> </a:t>
            </a:r>
            <a:r>
              <a:rPr lang="tr-TR" dirty="0" err="1"/>
              <a:t>measures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relative</a:t>
            </a:r>
            <a:r>
              <a:rPr lang="tr-TR" dirty="0"/>
              <a:t> </a:t>
            </a:r>
            <a:r>
              <a:rPr lang="tr-TR" dirty="0" err="1"/>
              <a:t>amount</a:t>
            </a:r>
            <a:r>
              <a:rPr lang="tr-TR" dirty="0"/>
              <a:t> of a </a:t>
            </a:r>
            <a:r>
              <a:rPr lang="tr-TR" dirty="0" err="1"/>
              <a:t>company’s</a:t>
            </a:r>
            <a:r>
              <a:rPr lang="tr-TR" dirty="0"/>
              <a:t> </a:t>
            </a:r>
            <a:r>
              <a:rPr lang="tr-TR" dirty="0" err="1"/>
              <a:t>assets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provided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debt</a:t>
            </a:r>
            <a:r>
              <a:rPr lang="tr-TR" dirty="0" smtClean="0"/>
              <a:t>:</a:t>
            </a:r>
          </a:p>
          <a:p>
            <a:endParaRPr lang="tr-TR" dirty="0"/>
          </a:p>
          <a:p>
            <a:endParaRPr lang="tr-TR" dirty="0"/>
          </a:p>
          <a:p>
            <a:r>
              <a:rPr lang="tr-TR" b="1" dirty="0" smtClean="0"/>
              <a:t>		</a:t>
            </a:r>
            <a:r>
              <a:rPr lang="tr-TR" b="1" dirty="0" err="1" smtClean="0"/>
              <a:t>Debt</a:t>
            </a:r>
            <a:r>
              <a:rPr lang="tr-TR" b="1" dirty="0" smtClean="0"/>
              <a:t> </a:t>
            </a:r>
            <a:r>
              <a:rPr lang="tr-TR" b="1" dirty="0" err="1"/>
              <a:t>ratio</a:t>
            </a:r>
            <a:r>
              <a:rPr lang="tr-TR" b="1" dirty="0"/>
              <a:t> = Total </a:t>
            </a:r>
            <a:r>
              <a:rPr lang="tr-TR" b="1" dirty="0" err="1"/>
              <a:t>liabilities</a:t>
            </a:r>
            <a:r>
              <a:rPr lang="tr-TR" b="1" dirty="0"/>
              <a:t> / Total </a:t>
            </a:r>
            <a:r>
              <a:rPr lang="tr-TR" b="1" dirty="0" err="1"/>
              <a:t>assets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3103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323528" y="1484784"/>
            <a:ext cx="8820471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altLang="en-US" b="1" dirty="0">
              <a:solidFill>
                <a:schemeClr val="tx2"/>
              </a:solidFill>
            </a:endParaRPr>
          </a:p>
          <a:p>
            <a:r>
              <a:rPr lang="en-US" b="1" kern="0" dirty="0" smtClean="0">
                <a:solidFill>
                  <a:schemeClr val="accent2"/>
                </a:solidFill>
              </a:rPr>
              <a:t>Debt to equity ratio (DE ratio): </a:t>
            </a:r>
            <a:r>
              <a:rPr lang="en-US" b="0" dirty="0" smtClean="0"/>
              <a:t>It refers a company’s capital structure and whether the company is more reliant on borrowings (debt) or shareholder capital (equity) to fund assets and activities.</a:t>
            </a:r>
            <a:endParaRPr lang="tr-TR" b="0" dirty="0" smtClean="0"/>
          </a:p>
          <a:p>
            <a:endParaRPr lang="tr-TR" dirty="0"/>
          </a:p>
          <a:p>
            <a:endParaRPr lang="tr-TR" b="0" dirty="0" smtClean="0"/>
          </a:p>
          <a:p>
            <a:endParaRPr lang="tr-TR" dirty="0"/>
          </a:p>
          <a:p>
            <a:endParaRPr lang="tr-TR" b="0" dirty="0" smtClean="0"/>
          </a:p>
          <a:p>
            <a:endParaRPr lang="tr-TR" altLang="en-US" dirty="0">
              <a:solidFill>
                <a:schemeClr val="tx2"/>
              </a:solidFill>
            </a:endParaRPr>
          </a:p>
          <a:p>
            <a:endParaRPr lang="tr-TR" altLang="en-US" b="1" dirty="0" smtClean="0">
              <a:solidFill>
                <a:schemeClr val="tx2"/>
              </a:solidFill>
            </a:endParaRPr>
          </a:p>
          <a:p>
            <a:endParaRPr lang="tr-TR" altLang="en-US" b="1" dirty="0">
              <a:solidFill>
                <a:schemeClr val="tx2"/>
              </a:solidFill>
            </a:endParaRPr>
          </a:p>
          <a:p>
            <a:r>
              <a:rPr lang="tr-TR" dirty="0" err="1"/>
              <a:t>The</a:t>
            </a:r>
            <a:r>
              <a:rPr lang="tr-TR" dirty="0"/>
              <a:t> </a:t>
            </a:r>
            <a:r>
              <a:rPr lang="tr-TR" dirty="0" err="1">
                <a:hlinkClick r:id="rId3"/>
              </a:rPr>
              <a:t>debt</a:t>
            </a:r>
            <a:r>
              <a:rPr lang="tr-TR" dirty="0">
                <a:hlinkClick r:id="rId3"/>
              </a:rPr>
              <a:t> </a:t>
            </a:r>
            <a:r>
              <a:rPr lang="tr-TR" dirty="0" err="1">
                <a:hlinkClick r:id="rId3"/>
              </a:rPr>
              <a:t>to</a:t>
            </a:r>
            <a:r>
              <a:rPr lang="tr-TR" dirty="0">
                <a:hlinkClick r:id="rId3"/>
              </a:rPr>
              <a:t> </a:t>
            </a:r>
            <a:r>
              <a:rPr lang="tr-TR" dirty="0" err="1">
                <a:hlinkClick r:id="rId3"/>
              </a:rPr>
              <a:t>equity</a:t>
            </a:r>
            <a:r>
              <a:rPr lang="tr-TR" dirty="0">
                <a:hlinkClick r:id="rId3"/>
              </a:rPr>
              <a:t> </a:t>
            </a:r>
            <a:r>
              <a:rPr lang="tr-TR" dirty="0" err="1">
                <a:hlinkClick r:id="rId3"/>
              </a:rPr>
              <a:t>ratio</a:t>
            </a:r>
            <a:r>
              <a:rPr lang="tr-TR" dirty="0"/>
              <a:t> </a:t>
            </a:r>
            <a:r>
              <a:rPr lang="tr-TR" dirty="0" err="1"/>
              <a:t>calculates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weight</a:t>
            </a:r>
            <a:r>
              <a:rPr lang="tr-TR" dirty="0"/>
              <a:t> of total </a:t>
            </a:r>
            <a:r>
              <a:rPr lang="tr-TR" dirty="0" err="1"/>
              <a:t>debt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financial</a:t>
            </a:r>
            <a:r>
              <a:rPr lang="tr-TR" dirty="0"/>
              <a:t> </a:t>
            </a:r>
            <a:r>
              <a:rPr lang="tr-TR" dirty="0" err="1"/>
              <a:t>liabilities</a:t>
            </a:r>
            <a:r>
              <a:rPr lang="tr-TR" dirty="0"/>
              <a:t>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shareholders</a:t>
            </a:r>
            <a:r>
              <a:rPr lang="tr-TR" dirty="0"/>
              <a:t>’ </a:t>
            </a:r>
            <a:r>
              <a:rPr lang="tr-TR" dirty="0" err="1"/>
              <a:t>equity</a:t>
            </a:r>
            <a:r>
              <a:rPr lang="tr-TR" dirty="0"/>
              <a:t>:</a:t>
            </a:r>
          </a:p>
          <a:p>
            <a:r>
              <a:rPr lang="tr-TR" b="1" dirty="0" err="1"/>
              <a:t>Debt</a:t>
            </a:r>
            <a:r>
              <a:rPr lang="tr-TR" b="1" dirty="0"/>
              <a:t> </a:t>
            </a:r>
            <a:r>
              <a:rPr lang="tr-TR" b="1" dirty="0" err="1"/>
              <a:t>to</a:t>
            </a:r>
            <a:r>
              <a:rPr lang="tr-TR" b="1" dirty="0"/>
              <a:t> </a:t>
            </a:r>
            <a:r>
              <a:rPr lang="tr-TR" b="1" dirty="0" err="1"/>
              <a:t>equity</a:t>
            </a:r>
            <a:r>
              <a:rPr lang="tr-TR" b="1" dirty="0"/>
              <a:t> </a:t>
            </a:r>
            <a:r>
              <a:rPr lang="tr-TR" b="1" dirty="0" err="1"/>
              <a:t>ratio</a:t>
            </a:r>
            <a:r>
              <a:rPr lang="tr-TR" b="1" dirty="0"/>
              <a:t> = Total </a:t>
            </a:r>
            <a:r>
              <a:rPr lang="tr-TR" b="1" dirty="0" err="1"/>
              <a:t>liabilities</a:t>
            </a:r>
            <a:r>
              <a:rPr lang="tr-TR" b="1" dirty="0"/>
              <a:t> / </a:t>
            </a:r>
            <a:r>
              <a:rPr lang="tr-TR" b="1" dirty="0" err="1"/>
              <a:t>Shareholder’s</a:t>
            </a:r>
            <a:r>
              <a:rPr lang="tr-TR" b="1" dirty="0"/>
              <a:t> </a:t>
            </a:r>
            <a:r>
              <a:rPr lang="tr-TR" b="1" dirty="0" err="1"/>
              <a:t>equity</a:t>
            </a:r>
            <a:endParaRPr lang="tr-TR" dirty="0"/>
          </a:p>
          <a:p>
            <a:endParaRPr lang="tr-TR" altLang="en-US" b="1" dirty="0" smtClean="0">
              <a:solidFill>
                <a:schemeClr val="tx2"/>
              </a:solidFill>
            </a:endParaRPr>
          </a:p>
          <a:p>
            <a:endParaRPr lang="tr-TR" altLang="en-US" b="1" dirty="0">
              <a:solidFill>
                <a:schemeClr val="tx2"/>
              </a:solidFill>
            </a:endParaRPr>
          </a:p>
          <a:p>
            <a:endParaRPr lang="tr-TR" altLang="en-US" b="1" dirty="0" smtClean="0">
              <a:solidFill>
                <a:schemeClr val="tx2"/>
              </a:solidFill>
            </a:endParaRPr>
          </a:p>
          <a:p>
            <a:endParaRPr lang="tr-TR" b="1" dirty="0">
              <a:solidFill>
                <a:schemeClr val="tx2"/>
              </a:solidFill>
            </a:endParaRPr>
          </a:p>
          <a:p>
            <a:endParaRPr lang="tr-TR" dirty="0">
              <a:solidFill>
                <a:schemeClr val="tx2"/>
              </a:solidFill>
            </a:endParaRPr>
          </a:p>
        </p:txBody>
      </p:sp>
      <p:graphicFrame>
        <p:nvGraphicFramePr>
          <p:cNvPr id="205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459154"/>
              </p:ext>
            </p:extLst>
          </p:nvPr>
        </p:nvGraphicFramePr>
        <p:xfrm>
          <a:off x="1547664" y="2996952"/>
          <a:ext cx="5996136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معادلة" r:id="rId4" imgW="3365500" imgH="660400" progId="Equation.3">
                  <p:embed/>
                </p:oleObj>
              </mc:Choice>
              <mc:Fallback>
                <p:oleObj name="معادلة" r:id="rId4" imgW="3365500" imgH="660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2996952"/>
                        <a:ext cx="5996136" cy="9906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4166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0" y="2551837"/>
            <a:ext cx="892971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b="1" kern="0" dirty="0">
                <a:solidFill>
                  <a:schemeClr val="accent2"/>
                </a:solidFill>
              </a:rPr>
              <a:t>Total liabilities to total tangible assets (TLTAI): </a:t>
            </a:r>
            <a:r>
              <a:rPr lang="en-US" dirty="0"/>
              <a:t>This ratio provides the relationship between a company’s liabilities and tangible assets. Tangible assets are defined as physical assets, such as property, cash, inventory and receivables</a:t>
            </a:r>
            <a:r>
              <a:rPr lang="en-US" dirty="0" smtClean="0"/>
              <a:t>.</a:t>
            </a:r>
            <a:endParaRPr lang="tr-TR" dirty="0" smtClean="0"/>
          </a:p>
          <a:p>
            <a:pPr algn="just">
              <a:defRPr/>
            </a:pPr>
            <a:endParaRPr lang="tr-TR" kern="0" dirty="0">
              <a:solidFill>
                <a:srgbClr val="E88A00"/>
              </a:solidFill>
            </a:endParaRPr>
          </a:p>
          <a:p>
            <a:pPr algn="just">
              <a:defRPr/>
            </a:pPr>
            <a:endParaRPr lang="tr-TR" kern="0" dirty="0" smtClean="0">
              <a:solidFill>
                <a:srgbClr val="E88A00"/>
              </a:solidFill>
            </a:endParaRPr>
          </a:p>
          <a:p>
            <a:pPr algn="just">
              <a:defRPr/>
            </a:pPr>
            <a:endParaRPr lang="tr-TR" kern="0" dirty="0">
              <a:solidFill>
                <a:srgbClr val="E88A00"/>
              </a:solidFill>
            </a:endParaRPr>
          </a:p>
          <a:p>
            <a:pPr algn="just">
              <a:defRPr/>
            </a:pPr>
            <a:endParaRPr lang="en-US" kern="0" dirty="0">
              <a:solidFill>
                <a:srgbClr val="E88A00"/>
              </a:solidFill>
            </a:endParaRPr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2943225" y="4724400"/>
          <a:ext cx="485616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معادلة" r:id="rId3" imgW="3200400" imgH="660400" progId="Equation.3">
                  <p:embed/>
                </p:oleObj>
              </mc:Choice>
              <mc:Fallback>
                <p:oleObj name="معادلة" r:id="rId3" imgW="3200400" imgH="660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3225" y="4724400"/>
                        <a:ext cx="4856163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067722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447</Words>
  <Application>Microsoft Office PowerPoint</Application>
  <PresentationFormat>Ekran Gösterisi (4:3)</PresentationFormat>
  <Paragraphs>134</Paragraphs>
  <Slides>19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2</vt:i4>
      </vt:variant>
      <vt:variant>
        <vt:lpstr>Slayt Başlıkları</vt:lpstr>
      </vt:variant>
      <vt:variant>
        <vt:i4>19</vt:i4>
      </vt:variant>
    </vt:vector>
  </HeadingPairs>
  <TitlesOfParts>
    <vt:vector size="22" baseType="lpstr">
      <vt:lpstr>Ofis Teması</vt:lpstr>
      <vt:lpstr>Equation</vt:lpstr>
      <vt:lpstr>معادلة</vt:lpstr>
      <vt:lpstr>Financial Ratios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Ratios</dc:title>
  <dc:creator>Aysegul KURTULGAN</dc:creator>
  <cp:lastModifiedBy>Aysegul KURTULGAN</cp:lastModifiedBy>
  <cp:revision>11</cp:revision>
  <dcterms:created xsi:type="dcterms:W3CDTF">2025-03-10T11:52:01Z</dcterms:created>
  <dcterms:modified xsi:type="dcterms:W3CDTF">2025-03-11T12:26:40Z</dcterms:modified>
</cp:coreProperties>
</file>