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60"/>
  </p:notesMasterIdLst>
  <p:sldIdLst>
    <p:sldId id="256" r:id="rId2"/>
    <p:sldId id="311" r:id="rId3"/>
    <p:sldId id="312" r:id="rId4"/>
    <p:sldId id="313" r:id="rId5"/>
    <p:sldId id="314" r:id="rId6"/>
    <p:sldId id="316" r:id="rId7"/>
    <p:sldId id="317" r:id="rId8"/>
    <p:sldId id="315" r:id="rId9"/>
    <p:sldId id="296" r:id="rId10"/>
    <p:sldId id="297" r:id="rId11"/>
    <p:sldId id="298" r:id="rId12"/>
    <p:sldId id="257" r:id="rId13"/>
    <p:sldId id="288" r:id="rId14"/>
    <p:sldId id="289" r:id="rId15"/>
    <p:sldId id="292" r:id="rId16"/>
    <p:sldId id="291" r:id="rId17"/>
    <p:sldId id="290" r:id="rId18"/>
    <p:sldId id="259" r:id="rId19"/>
    <p:sldId id="260" r:id="rId20"/>
    <p:sldId id="293" r:id="rId21"/>
    <p:sldId id="261" r:id="rId22"/>
    <p:sldId id="294" r:id="rId23"/>
    <p:sldId id="262" r:id="rId24"/>
    <p:sldId id="263" r:id="rId25"/>
    <p:sldId id="264" r:id="rId26"/>
    <p:sldId id="299" r:id="rId27"/>
    <p:sldId id="265" r:id="rId28"/>
    <p:sldId id="266" r:id="rId29"/>
    <p:sldId id="295" r:id="rId30"/>
    <p:sldId id="300" r:id="rId31"/>
    <p:sldId id="267" r:id="rId32"/>
    <p:sldId id="268" r:id="rId33"/>
    <p:sldId id="269" r:id="rId34"/>
    <p:sldId id="301" r:id="rId35"/>
    <p:sldId id="270" r:id="rId36"/>
    <p:sldId id="271" r:id="rId37"/>
    <p:sldId id="272" r:id="rId38"/>
    <p:sldId id="273" r:id="rId39"/>
    <p:sldId id="274" r:id="rId40"/>
    <p:sldId id="275" r:id="rId41"/>
    <p:sldId id="305" r:id="rId42"/>
    <p:sldId id="310" r:id="rId43"/>
    <p:sldId id="276" r:id="rId44"/>
    <p:sldId id="277" r:id="rId45"/>
    <p:sldId id="278" r:id="rId46"/>
    <p:sldId id="279" r:id="rId47"/>
    <p:sldId id="302" r:id="rId48"/>
    <p:sldId id="280" r:id="rId49"/>
    <p:sldId id="303" r:id="rId50"/>
    <p:sldId id="281" r:id="rId51"/>
    <p:sldId id="282" r:id="rId52"/>
    <p:sldId id="304" r:id="rId53"/>
    <p:sldId id="306" r:id="rId54"/>
    <p:sldId id="307" r:id="rId55"/>
    <p:sldId id="308" r:id="rId56"/>
    <p:sldId id="309" r:id="rId57"/>
    <p:sldId id="283" r:id="rId58"/>
    <p:sldId id="284" r:id="rId5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47"/>
    <p:restoredTop sz="94721"/>
  </p:normalViewPr>
  <p:slideViewPr>
    <p:cSldViewPr>
      <p:cViewPr varScale="1">
        <p:scale>
          <a:sx n="66" d="100"/>
          <a:sy n="66" d="100"/>
        </p:scale>
        <p:origin x="-160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E5ED5E-4869-49FB-AFB2-03BC1CDDA4FF}" type="datetimeFigureOut">
              <a:rPr lang="tr-TR" smtClean="0"/>
              <a:t>18.10.2021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B9FC7D-6101-44A9-A88C-D2F5D7764FF3}" type="slidenum">
              <a:rPr lang="tr-TR" smtClean="0"/>
              <a:t>‹#›</a:t>
            </a:fld>
            <a:endParaRPr lang="tr-TR"/>
          </a:p>
        </p:txBody>
      </p:sp>
    </p:spTree>
    <p:extLst>
      <p:ext uri="{BB962C8B-B14F-4D97-AF65-F5344CB8AC3E}">
        <p14:creationId xmlns:p14="http://schemas.microsoft.com/office/powerpoint/2010/main" val="281372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026868A-C05A-6848-9B0E-EB330483A0C9}" type="slidenum">
              <a:rPr lang="tr-TR" smtClean="0"/>
              <a:t>4</a:t>
            </a:fld>
            <a:endParaRPr lang="tr-TR"/>
          </a:p>
        </p:txBody>
      </p:sp>
    </p:spTree>
    <p:extLst>
      <p:ext uri="{BB962C8B-B14F-4D97-AF65-F5344CB8AC3E}">
        <p14:creationId xmlns:p14="http://schemas.microsoft.com/office/powerpoint/2010/main" val="1426246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9CFFEF7-8492-4177-AD71-E4A6665D44EA}" type="datetimeFigureOut">
              <a:rPr lang="tr-TR" smtClean="0"/>
              <a:t>18.10.2021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160385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CFFEF7-8492-4177-AD71-E4A6665D44EA}" type="datetimeFigureOut">
              <a:rPr lang="tr-TR" smtClean="0"/>
              <a:t>18.10.2021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127670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CFFEF7-8492-4177-AD71-E4A6665D44EA}" type="datetimeFigureOut">
              <a:rPr lang="tr-TR" smtClean="0"/>
              <a:t>18.10.2021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77551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CFFEF7-8492-4177-AD71-E4A6665D44EA}" type="datetimeFigureOut">
              <a:rPr lang="tr-TR" smtClean="0"/>
              <a:t>18.10.2021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2907141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9CFFEF7-8492-4177-AD71-E4A6665D44EA}" type="datetimeFigureOut">
              <a:rPr lang="tr-TR" smtClean="0"/>
              <a:t>18.10.2021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4205129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9CFFEF7-8492-4177-AD71-E4A6665D44EA}" type="datetimeFigureOut">
              <a:rPr lang="tr-TR" smtClean="0"/>
              <a:t>18.10.2021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376140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9CFFEF7-8492-4177-AD71-E4A6665D44EA}" type="datetimeFigureOut">
              <a:rPr lang="tr-TR" smtClean="0"/>
              <a:t>18.10.2021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65309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9CFFEF7-8492-4177-AD71-E4A6665D44EA}" type="datetimeFigureOut">
              <a:rPr lang="tr-TR" smtClean="0"/>
              <a:t>18.10.2021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921386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CFFEF7-8492-4177-AD71-E4A6665D44EA}" type="datetimeFigureOut">
              <a:rPr lang="tr-TR" smtClean="0"/>
              <a:t>18.10.2021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120686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9CFFEF7-8492-4177-AD71-E4A6665D44EA}" type="datetimeFigureOut">
              <a:rPr lang="tr-TR" smtClean="0"/>
              <a:t>18.10.2021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57838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9CFFEF7-8492-4177-AD71-E4A6665D44EA}" type="datetimeFigureOut">
              <a:rPr lang="tr-TR" smtClean="0"/>
              <a:t>18.10.2021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5C0640-7410-47E3-8BDF-68B99BBF1ACB}" type="slidenum">
              <a:rPr lang="tr-TR" smtClean="0"/>
              <a:t>‹#›</a:t>
            </a:fld>
            <a:endParaRPr lang="tr-TR"/>
          </a:p>
        </p:txBody>
      </p:sp>
    </p:spTree>
    <p:extLst>
      <p:ext uri="{BB962C8B-B14F-4D97-AF65-F5344CB8AC3E}">
        <p14:creationId xmlns:p14="http://schemas.microsoft.com/office/powerpoint/2010/main" val="3116940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FFEF7-8492-4177-AD71-E4A6665D44EA}" type="datetimeFigureOut">
              <a:rPr lang="tr-TR" smtClean="0"/>
              <a:t>18.10.2021</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C0640-7410-47E3-8BDF-68B99BBF1ACB}" type="slidenum">
              <a:rPr lang="tr-TR" smtClean="0"/>
              <a:t>‹#›</a:t>
            </a:fld>
            <a:endParaRPr lang="tr-TR"/>
          </a:p>
        </p:txBody>
      </p:sp>
    </p:spTree>
    <p:extLst>
      <p:ext uri="{BB962C8B-B14F-4D97-AF65-F5344CB8AC3E}">
        <p14:creationId xmlns:p14="http://schemas.microsoft.com/office/powerpoint/2010/main" val="173371881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052737"/>
            <a:ext cx="7772400" cy="2547714"/>
          </a:xfrm>
        </p:spPr>
        <p:txBody>
          <a:bodyPr>
            <a:normAutofit/>
          </a:bodyPr>
          <a:lstStyle/>
          <a:p>
            <a:r>
              <a:rPr lang="tr-TR" dirty="0"/>
              <a:t>ÇAĞ ÜNİVERSİTESİ MESLEK YÜKSEKOKULU SOSYAL HİZMET ve DANIŞMANLIK BÖLÜMÜ</a:t>
            </a:r>
          </a:p>
        </p:txBody>
      </p:sp>
      <p:sp>
        <p:nvSpPr>
          <p:cNvPr id="3" name="Alt Başlık 2"/>
          <p:cNvSpPr>
            <a:spLocks noGrp="1"/>
          </p:cNvSpPr>
          <p:nvPr>
            <p:ph type="subTitle" idx="1"/>
          </p:nvPr>
        </p:nvSpPr>
        <p:spPr/>
        <p:txBody>
          <a:bodyPr/>
          <a:lstStyle/>
          <a:p>
            <a:r>
              <a:rPr lang="tr-TR" dirty="0"/>
              <a:t>MÜLAKATIN AŞAMALARI </a:t>
            </a:r>
          </a:p>
        </p:txBody>
      </p:sp>
    </p:spTree>
    <p:extLst>
      <p:ext uri="{BB962C8B-B14F-4D97-AF65-F5344CB8AC3E}">
        <p14:creationId xmlns:p14="http://schemas.microsoft.com/office/powerpoint/2010/main" val="1782970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C5D124F2-1E40-D346-BD1B-0D3CBE2A60F4}"/>
              </a:ext>
            </a:extLst>
          </p:cNvPr>
          <p:cNvSpPr>
            <a:spLocks noGrp="1"/>
          </p:cNvSpPr>
          <p:nvPr>
            <p:ph type="title"/>
          </p:nvPr>
        </p:nvSpPr>
        <p:spPr/>
        <p:txBody>
          <a:bodyPr/>
          <a:lstStyle/>
          <a:p>
            <a:r>
              <a:rPr lang="tr-TR" dirty="0"/>
              <a:t>BAŞLANGIÇ AŞAMASI</a:t>
            </a:r>
          </a:p>
        </p:txBody>
      </p:sp>
      <p:sp>
        <p:nvSpPr>
          <p:cNvPr id="2" name="İçerik Yer Tutucusu 1">
            <a:extLst>
              <a:ext uri="{FF2B5EF4-FFF2-40B4-BE49-F238E27FC236}">
                <a16:creationId xmlns="" xmlns:a16="http://schemas.microsoft.com/office/drawing/2014/main" id="{6A322206-DCD7-AC44-8E68-FF09403254DA}"/>
              </a:ext>
            </a:extLst>
          </p:cNvPr>
          <p:cNvSpPr>
            <a:spLocks noGrp="1"/>
          </p:cNvSpPr>
          <p:nvPr>
            <p:ph idx="1"/>
          </p:nvPr>
        </p:nvSpPr>
        <p:spPr/>
        <p:txBody>
          <a:bodyPr>
            <a:normAutofit fontScale="92500" lnSpcReduction="20000"/>
          </a:bodyPr>
          <a:lstStyle/>
          <a:p>
            <a:r>
              <a:rPr lang="tr-TR" dirty="0" err="1"/>
              <a:t>Başlangıc</a:t>
            </a:r>
            <a:r>
              <a:rPr lang="tr-TR" dirty="0"/>
              <a:t>̧ </a:t>
            </a:r>
            <a:r>
              <a:rPr lang="tr-TR" dirty="0" err="1"/>
              <a:t>aşaması</a:t>
            </a:r>
            <a:r>
              <a:rPr lang="tr-TR" dirty="0"/>
              <a:t> sosyal hizmet uzmanı ve </a:t>
            </a:r>
            <a:r>
              <a:rPr lang="tr-TR" dirty="0" err="1"/>
              <a:t>müraatçının</a:t>
            </a:r>
            <a:r>
              <a:rPr lang="tr-TR" dirty="0"/>
              <a:t> </a:t>
            </a:r>
            <a:r>
              <a:rPr lang="tr-TR" dirty="0" err="1"/>
              <a:t>gündem</a:t>
            </a:r>
            <a:r>
              <a:rPr lang="tr-TR" dirty="0"/>
              <a:t> ve ele alınacak konu </a:t>
            </a:r>
            <a:r>
              <a:rPr lang="tr-TR" dirty="0" err="1"/>
              <a:t>üzerinde</a:t>
            </a:r>
            <a:r>
              <a:rPr lang="tr-TR" dirty="0"/>
              <a:t> </a:t>
            </a:r>
            <a:r>
              <a:rPr lang="tr-TR" dirty="0" err="1"/>
              <a:t>anlaşmaları</a:t>
            </a:r>
            <a:r>
              <a:rPr lang="tr-TR" dirty="0"/>
              <a:t> ile sona ermektedir. </a:t>
            </a:r>
            <a:r>
              <a:rPr lang="tr-TR" dirty="0" err="1"/>
              <a:t>Mükalat</a:t>
            </a:r>
            <a:r>
              <a:rPr lang="tr-TR" dirty="0"/>
              <a:t> </a:t>
            </a:r>
            <a:r>
              <a:rPr lang="tr-TR" dirty="0" err="1"/>
              <a:t>süreci</a:t>
            </a:r>
            <a:r>
              <a:rPr lang="tr-TR" dirty="0"/>
              <a:t> dinamik bir </a:t>
            </a:r>
            <a:r>
              <a:rPr lang="tr-TR" dirty="0" err="1"/>
              <a:t>süreçtir</a:t>
            </a:r>
            <a:r>
              <a:rPr lang="tr-TR" dirty="0"/>
              <a:t>. Bu dinamizm </a:t>
            </a:r>
            <a:r>
              <a:rPr lang="tr-TR" dirty="0" err="1"/>
              <a:t>içinde</a:t>
            </a:r>
            <a:r>
              <a:rPr lang="tr-TR" dirty="0"/>
              <a:t> </a:t>
            </a:r>
            <a:r>
              <a:rPr lang="tr-TR" dirty="0" err="1"/>
              <a:t>mülakatın</a:t>
            </a:r>
            <a:r>
              <a:rPr lang="tr-TR" dirty="0"/>
              <a:t> sonunda belirlenen (sosyal hizmet uzmanı ve </a:t>
            </a:r>
            <a:r>
              <a:rPr lang="tr-TR" dirty="0" err="1"/>
              <a:t>müracaatçı</a:t>
            </a:r>
            <a:r>
              <a:rPr lang="tr-TR" dirty="0"/>
              <a:t> tarafından hemfikir olunan) amacın </a:t>
            </a:r>
            <a:r>
              <a:rPr lang="tr-TR" dirty="0" err="1"/>
              <a:t>gerçekleşmesi</a:t>
            </a:r>
            <a:r>
              <a:rPr lang="tr-TR" dirty="0"/>
              <a:t> beklenir. </a:t>
            </a:r>
          </a:p>
          <a:p>
            <a:r>
              <a:rPr lang="tr-TR" dirty="0" err="1"/>
              <a:t>Mülakata</a:t>
            </a:r>
            <a:r>
              <a:rPr lang="tr-TR" dirty="0"/>
              <a:t> hazırlanma her </a:t>
            </a:r>
            <a:r>
              <a:rPr lang="tr-TR" dirty="0" err="1"/>
              <a:t>mülakatın</a:t>
            </a:r>
            <a:r>
              <a:rPr lang="tr-TR" dirty="0"/>
              <a:t> hedefine </a:t>
            </a:r>
            <a:r>
              <a:rPr lang="tr-TR" dirty="0" err="1"/>
              <a:t>ulaşması</a:t>
            </a:r>
            <a:r>
              <a:rPr lang="tr-TR" dirty="0"/>
              <a:t> </a:t>
            </a:r>
            <a:r>
              <a:rPr lang="tr-TR" dirty="0" err="1"/>
              <a:t>için</a:t>
            </a:r>
            <a:r>
              <a:rPr lang="tr-TR" dirty="0"/>
              <a:t> gereklidir. </a:t>
            </a:r>
            <a:r>
              <a:rPr lang="tr-TR" dirty="0" err="1"/>
              <a:t>Müracaatçının</a:t>
            </a:r>
            <a:r>
              <a:rPr lang="tr-TR" dirty="0"/>
              <a:t> hem psikolojik olarak hem de </a:t>
            </a:r>
            <a:r>
              <a:rPr lang="tr-TR" dirty="0" err="1"/>
              <a:t>fiziken</a:t>
            </a:r>
            <a:r>
              <a:rPr lang="tr-TR" dirty="0"/>
              <a:t> kendini rahat hissetmesi </a:t>
            </a:r>
            <a:r>
              <a:rPr lang="tr-TR" dirty="0" err="1"/>
              <a:t>sağlanmalıdır</a:t>
            </a:r>
            <a:r>
              <a:rPr lang="tr-TR" dirty="0"/>
              <a:t>. </a:t>
            </a:r>
          </a:p>
          <a:p>
            <a:endParaRPr lang="tr-TR" dirty="0"/>
          </a:p>
        </p:txBody>
      </p:sp>
    </p:spTree>
    <p:extLst>
      <p:ext uri="{BB962C8B-B14F-4D97-AF65-F5344CB8AC3E}">
        <p14:creationId xmlns:p14="http://schemas.microsoft.com/office/powerpoint/2010/main" val="1920274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EFA33FC0-7CB4-8A4F-822F-7F83B7F9BA98}"/>
              </a:ext>
            </a:extLst>
          </p:cNvPr>
          <p:cNvSpPr>
            <a:spLocks noGrp="1"/>
          </p:cNvSpPr>
          <p:nvPr>
            <p:ph type="title"/>
          </p:nvPr>
        </p:nvSpPr>
        <p:spPr/>
        <p:txBody>
          <a:bodyPr/>
          <a:lstStyle/>
          <a:p>
            <a:r>
              <a:rPr lang="tr-TR" dirty="0"/>
              <a:t>BAŞLANGIÇ AŞAMASI</a:t>
            </a:r>
          </a:p>
        </p:txBody>
      </p:sp>
      <p:sp>
        <p:nvSpPr>
          <p:cNvPr id="2" name="İçerik Yer Tutucusu 1">
            <a:extLst>
              <a:ext uri="{FF2B5EF4-FFF2-40B4-BE49-F238E27FC236}">
                <a16:creationId xmlns="" xmlns:a16="http://schemas.microsoft.com/office/drawing/2014/main" id="{D885FA41-0765-4849-A29A-C94F03E49637}"/>
              </a:ext>
            </a:extLst>
          </p:cNvPr>
          <p:cNvSpPr>
            <a:spLocks noGrp="1"/>
          </p:cNvSpPr>
          <p:nvPr>
            <p:ph idx="1"/>
          </p:nvPr>
        </p:nvSpPr>
        <p:spPr/>
        <p:txBody>
          <a:bodyPr/>
          <a:lstStyle/>
          <a:p>
            <a:r>
              <a:rPr lang="tr-TR" dirty="0" err="1"/>
              <a:t>Müracaatçının</a:t>
            </a:r>
            <a:r>
              <a:rPr lang="tr-TR" dirty="0"/>
              <a:t> </a:t>
            </a:r>
            <a:r>
              <a:rPr lang="tr-TR" dirty="0" err="1"/>
              <a:t>karşılanması</a:t>
            </a:r>
            <a:r>
              <a:rPr lang="tr-TR" dirty="0"/>
              <a:t>, </a:t>
            </a:r>
            <a:r>
              <a:rPr lang="tr-TR" dirty="0" err="1"/>
              <a:t>selamlaşma</a:t>
            </a:r>
            <a:r>
              <a:rPr lang="tr-TR" dirty="0"/>
              <a:t>, oturma </a:t>
            </a:r>
            <a:r>
              <a:rPr lang="tr-TR" dirty="0" err="1"/>
              <a:t>düzeni</a:t>
            </a:r>
            <a:r>
              <a:rPr lang="tr-TR" dirty="0"/>
              <a:t>, </a:t>
            </a:r>
            <a:r>
              <a:rPr lang="tr-TR" dirty="0" err="1"/>
              <a:t>mülakata</a:t>
            </a:r>
            <a:r>
              <a:rPr lang="tr-TR" dirty="0"/>
              <a:t> </a:t>
            </a:r>
            <a:r>
              <a:rPr lang="tr-TR" dirty="0" err="1"/>
              <a:t>başlama</a:t>
            </a:r>
            <a:r>
              <a:rPr lang="tr-TR" dirty="0"/>
              <a:t>, kaydın nasıl </a:t>
            </a:r>
            <a:r>
              <a:rPr lang="tr-TR" dirty="0" err="1"/>
              <a:t>yapılacağı</a:t>
            </a:r>
            <a:r>
              <a:rPr lang="tr-TR" dirty="0"/>
              <a:t> konusunda </a:t>
            </a:r>
            <a:r>
              <a:rPr lang="tr-TR" dirty="0" err="1"/>
              <a:t>anlaşmaya</a:t>
            </a:r>
            <a:r>
              <a:rPr lang="tr-TR" dirty="0"/>
              <a:t> varma, </a:t>
            </a:r>
            <a:r>
              <a:rPr lang="tr-TR" dirty="0" err="1"/>
              <a:t>amac</a:t>
            </a:r>
            <a:r>
              <a:rPr lang="tr-TR" dirty="0"/>
              <a:t>̧ ya da </a:t>
            </a:r>
            <a:r>
              <a:rPr lang="tr-TR" dirty="0" err="1"/>
              <a:t>gündeme</a:t>
            </a:r>
            <a:r>
              <a:rPr lang="tr-TR" dirty="0"/>
              <a:t> </a:t>
            </a:r>
            <a:r>
              <a:rPr lang="tr-TR" dirty="0" err="1"/>
              <a:t>başlama</a:t>
            </a:r>
            <a:r>
              <a:rPr lang="tr-TR" dirty="0"/>
              <a:t>, </a:t>
            </a:r>
            <a:r>
              <a:rPr lang="tr-TR" dirty="0" err="1"/>
              <a:t>sürecin</a:t>
            </a:r>
            <a:r>
              <a:rPr lang="tr-TR" dirty="0"/>
              <a:t> etkili </a:t>
            </a:r>
            <a:r>
              <a:rPr lang="tr-TR" dirty="0" err="1"/>
              <a:t>iletişimle</a:t>
            </a:r>
            <a:r>
              <a:rPr lang="tr-TR" dirty="0"/>
              <a:t> </a:t>
            </a:r>
            <a:r>
              <a:rPr lang="tr-TR" dirty="0" err="1"/>
              <a:t>gerçeklemesi</a:t>
            </a:r>
            <a:r>
              <a:rPr lang="tr-TR" dirty="0"/>
              <a:t> ve </a:t>
            </a:r>
            <a:r>
              <a:rPr lang="tr-TR" dirty="0" err="1"/>
              <a:t>mülakatın</a:t>
            </a:r>
            <a:r>
              <a:rPr lang="tr-TR" dirty="0"/>
              <a:t> sonlandırılması, </a:t>
            </a:r>
            <a:r>
              <a:rPr lang="tr-TR" dirty="0" err="1"/>
              <a:t>değerlendirme</a:t>
            </a:r>
            <a:r>
              <a:rPr lang="tr-TR" dirty="0"/>
              <a:t> gibi </a:t>
            </a:r>
            <a:r>
              <a:rPr lang="tr-TR" dirty="0" err="1"/>
              <a:t>tüm</a:t>
            </a:r>
            <a:r>
              <a:rPr lang="tr-TR" dirty="0"/>
              <a:t> boyutların </a:t>
            </a:r>
            <a:r>
              <a:rPr lang="tr-TR" dirty="0" err="1"/>
              <a:t>mülakata</a:t>
            </a:r>
            <a:r>
              <a:rPr lang="tr-TR" dirty="0"/>
              <a:t> </a:t>
            </a:r>
            <a:r>
              <a:rPr lang="tr-TR" dirty="0" err="1"/>
              <a:t>başlamadan</a:t>
            </a:r>
            <a:r>
              <a:rPr lang="tr-TR" dirty="0"/>
              <a:t> </a:t>
            </a:r>
            <a:r>
              <a:rPr lang="tr-TR" dirty="0" err="1"/>
              <a:t>önce</a:t>
            </a:r>
            <a:r>
              <a:rPr lang="tr-TR" dirty="0"/>
              <a:t> planlanması </a:t>
            </a:r>
            <a:r>
              <a:rPr lang="tr-TR" dirty="0" err="1"/>
              <a:t>mülakatın</a:t>
            </a:r>
            <a:r>
              <a:rPr lang="tr-TR" dirty="0"/>
              <a:t> </a:t>
            </a:r>
            <a:r>
              <a:rPr lang="tr-TR" dirty="0" err="1"/>
              <a:t>sağlıklı</a:t>
            </a:r>
            <a:r>
              <a:rPr lang="tr-TR" dirty="0"/>
              <a:t> </a:t>
            </a:r>
            <a:r>
              <a:rPr lang="tr-TR" dirty="0" err="1"/>
              <a:t>gelişmesi</a:t>
            </a:r>
            <a:r>
              <a:rPr lang="tr-TR" dirty="0"/>
              <a:t> </a:t>
            </a:r>
            <a:r>
              <a:rPr lang="tr-TR" dirty="0" err="1"/>
              <a:t>açısından</a:t>
            </a:r>
            <a:r>
              <a:rPr lang="tr-TR" dirty="0"/>
              <a:t> </a:t>
            </a:r>
            <a:r>
              <a:rPr lang="tr-TR" dirty="0" err="1"/>
              <a:t>olduça</a:t>
            </a:r>
            <a:r>
              <a:rPr lang="tr-TR" dirty="0"/>
              <a:t> </a:t>
            </a:r>
            <a:r>
              <a:rPr lang="tr-TR" dirty="0" err="1"/>
              <a:t>önemlidir</a:t>
            </a:r>
            <a:r>
              <a:rPr lang="tr-TR" dirty="0"/>
              <a:t>. </a:t>
            </a:r>
          </a:p>
          <a:p>
            <a:endParaRPr lang="tr-TR" dirty="0"/>
          </a:p>
        </p:txBody>
      </p:sp>
    </p:spTree>
    <p:extLst>
      <p:ext uri="{BB962C8B-B14F-4D97-AF65-F5344CB8AC3E}">
        <p14:creationId xmlns:p14="http://schemas.microsoft.com/office/powerpoint/2010/main" val="2081573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
            </a:r>
            <a:br>
              <a:rPr lang="tr-TR" b="1" dirty="0"/>
            </a:br>
            <a:r>
              <a:rPr lang="tr-TR" b="1" dirty="0"/>
              <a:t>BAŞLANGIÇ AŞAMASI</a:t>
            </a:r>
            <a:endParaRPr lang="tr-TR" dirty="0"/>
          </a:p>
        </p:txBody>
      </p:sp>
      <p:sp>
        <p:nvSpPr>
          <p:cNvPr id="3" name="İçerik Yer Tutucusu 2"/>
          <p:cNvSpPr>
            <a:spLocks noGrp="1"/>
          </p:cNvSpPr>
          <p:nvPr>
            <p:ph idx="1"/>
          </p:nvPr>
        </p:nvSpPr>
        <p:spPr>
          <a:xfrm>
            <a:off x="457200" y="1412776"/>
            <a:ext cx="8229600" cy="4713387"/>
          </a:xfrm>
        </p:spPr>
        <p:txBody>
          <a:bodyPr>
            <a:normAutofit fontScale="92500" lnSpcReduction="10000"/>
          </a:bodyPr>
          <a:lstStyle/>
          <a:p>
            <a:pPr marL="0" indent="0">
              <a:buNone/>
            </a:pPr>
            <a:r>
              <a:rPr lang="tr-TR" b="1" dirty="0"/>
              <a:t>Mülakatın başlangıç aşamasında yapılacak olan hazırlıklar şu şekildedir: </a:t>
            </a:r>
          </a:p>
          <a:p>
            <a:pPr marL="0" indent="0">
              <a:buNone/>
            </a:pPr>
            <a:endParaRPr lang="tr-TR" b="1" dirty="0"/>
          </a:p>
          <a:p>
            <a:pPr marL="0" indent="0">
              <a:buNone/>
            </a:pPr>
            <a:r>
              <a:rPr lang="tr-TR" b="1" dirty="0"/>
              <a:t>*Müracaatçı hakkında genel bilgileri toplama: </a:t>
            </a:r>
            <a:r>
              <a:rPr lang="tr-TR" dirty="0"/>
              <a:t>Müracaatçı hakkında yapılan </a:t>
            </a:r>
            <a:r>
              <a:rPr lang="tr-TR" dirty="0" err="1"/>
              <a:t>psiko</a:t>
            </a:r>
            <a:r>
              <a:rPr lang="tr-TR" dirty="0"/>
              <a:t>-sosyal inceleme raporu, </a:t>
            </a:r>
          </a:p>
          <a:p>
            <a:r>
              <a:rPr lang="tr-TR" dirty="0" err="1"/>
              <a:t>sosyo</a:t>
            </a:r>
            <a:r>
              <a:rPr lang="tr-TR" dirty="0"/>
              <a:t>-ekonomik ve demografik durumu hakkında bilgi, </a:t>
            </a:r>
          </a:p>
          <a:p>
            <a:r>
              <a:rPr lang="tr-TR" dirty="0"/>
              <a:t>şu anki sosyal işlevselliği hakkında elde edilen bilgileri tekrar mülakat öncesi gözden geçirme. </a:t>
            </a:r>
          </a:p>
        </p:txBody>
      </p:sp>
    </p:spTree>
    <p:extLst>
      <p:ext uri="{BB962C8B-B14F-4D97-AF65-F5344CB8AC3E}">
        <p14:creationId xmlns:p14="http://schemas.microsoft.com/office/powerpoint/2010/main" val="3081309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dirty="0"/>
              <a:t>*Sosyal hizmet uzmanının geçmişi: </a:t>
            </a:r>
            <a:br>
              <a:rPr lang="tr-TR" dirty="0"/>
            </a:br>
            <a:endParaRPr lang="tr-TR" dirty="0"/>
          </a:p>
        </p:txBody>
      </p:sp>
      <p:sp>
        <p:nvSpPr>
          <p:cNvPr id="2" name="İçerik Yer Tutucusu 1"/>
          <p:cNvSpPr>
            <a:spLocks noGrp="1"/>
          </p:cNvSpPr>
          <p:nvPr>
            <p:ph idx="1"/>
          </p:nvPr>
        </p:nvSpPr>
        <p:spPr/>
        <p:txBody>
          <a:bodyPr>
            <a:normAutofit/>
          </a:bodyPr>
          <a:lstStyle/>
          <a:p>
            <a:r>
              <a:rPr lang="tr-TR" dirty="0"/>
              <a:t>Sosyal hizmet uzmanının sosyoekonomik ve demografik durumu, </a:t>
            </a:r>
          </a:p>
          <a:p>
            <a:r>
              <a:rPr lang="tr-TR" dirty="0"/>
              <a:t>mezun olduğu okul, aldığı eğitimler, </a:t>
            </a:r>
          </a:p>
          <a:p>
            <a:r>
              <a:rPr lang="tr-TR" dirty="0" err="1"/>
              <a:t>hizmetiçi</a:t>
            </a:r>
            <a:r>
              <a:rPr lang="tr-TR" dirty="0"/>
              <a:t> eğitimler, etik ve mesleki kurallara uygunluğu, çalıştığı kurumun niteliği vs. </a:t>
            </a:r>
          </a:p>
        </p:txBody>
      </p:sp>
    </p:spTree>
    <p:extLst>
      <p:ext uri="{BB962C8B-B14F-4D97-AF65-F5344CB8AC3E}">
        <p14:creationId xmlns:p14="http://schemas.microsoft.com/office/powerpoint/2010/main" val="2639531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dirty="0"/>
              <a:t>*Kurumu seçme ve karar verme süreci:</a:t>
            </a:r>
          </a:p>
        </p:txBody>
      </p:sp>
      <p:sp>
        <p:nvSpPr>
          <p:cNvPr id="2" name="İçerik Yer Tutucusu 1"/>
          <p:cNvSpPr>
            <a:spLocks noGrp="1"/>
          </p:cNvSpPr>
          <p:nvPr>
            <p:ph idx="1"/>
          </p:nvPr>
        </p:nvSpPr>
        <p:spPr/>
        <p:txBody>
          <a:bodyPr/>
          <a:lstStyle/>
          <a:p>
            <a:r>
              <a:rPr lang="tr-TR" dirty="0"/>
              <a:t>Çeşitli kurum ve kuruluşlar olmasına rağmen müracaatçı ”neden o kurumu” seçmiştir? Bu konuda da hazırlanmak gerekir. </a:t>
            </a:r>
          </a:p>
          <a:p>
            <a:r>
              <a:rPr lang="tr-TR" dirty="0"/>
              <a:t>Sonuçta kendi kararıyla, doğrudan doğruya ya da durumu fark eden başka kişilerin aracılığıyla sosyal hizmet kurumuna başvuruda bulunur. </a:t>
            </a:r>
          </a:p>
          <a:p>
            <a:endParaRPr lang="tr-TR" dirty="0"/>
          </a:p>
        </p:txBody>
      </p:sp>
    </p:spTree>
    <p:extLst>
      <p:ext uri="{BB962C8B-B14F-4D97-AF65-F5344CB8AC3E}">
        <p14:creationId xmlns:p14="http://schemas.microsoft.com/office/powerpoint/2010/main" val="394211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a:t>Mülakata Gelme:</a:t>
            </a:r>
          </a:p>
        </p:txBody>
      </p:sp>
      <p:sp>
        <p:nvSpPr>
          <p:cNvPr id="2" name="İçerik Yer Tutucusu 1"/>
          <p:cNvSpPr>
            <a:spLocks noGrp="1"/>
          </p:cNvSpPr>
          <p:nvPr>
            <p:ph idx="1"/>
          </p:nvPr>
        </p:nvSpPr>
        <p:spPr/>
        <p:txBody>
          <a:bodyPr/>
          <a:lstStyle/>
          <a:p>
            <a:r>
              <a:rPr lang="tr-TR" dirty="0"/>
              <a:t>Müracaatçı mülakata gelirken kendisini zihinsel olarak hazırlamaya başlar. Kurumun hizmetleri, sosyal hizmet uzmanının kim olduğu, ona neler söyleyeceği vs. zihinden geçirmeye başlar. </a:t>
            </a:r>
          </a:p>
          <a:p>
            <a:r>
              <a:rPr lang="tr-TR" dirty="0"/>
              <a:t>Bu da müracaatçı da gerginlik ve stres yaratır. Sosyal hizmet uzmanının tüm bu etkenleri göz önünde tutmasında yarar vardır. </a:t>
            </a:r>
          </a:p>
          <a:p>
            <a:endParaRPr lang="tr-TR" dirty="0"/>
          </a:p>
        </p:txBody>
      </p:sp>
    </p:spTree>
    <p:extLst>
      <p:ext uri="{BB962C8B-B14F-4D97-AF65-F5344CB8AC3E}">
        <p14:creationId xmlns:p14="http://schemas.microsoft.com/office/powerpoint/2010/main" val="1022458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dirty="0"/>
              <a:t>*</a:t>
            </a:r>
            <a:r>
              <a:rPr lang="tr-TR" b="1" dirty="0"/>
              <a:t>Sekreterlik hizmetleri ve karşılanma</a:t>
            </a:r>
            <a:r>
              <a:rPr lang="tr-TR" dirty="0"/>
              <a:t>:</a:t>
            </a:r>
          </a:p>
        </p:txBody>
      </p:sp>
      <p:sp>
        <p:nvSpPr>
          <p:cNvPr id="2" name="İçerik Yer Tutucusu 1"/>
          <p:cNvSpPr>
            <a:spLocks noGrp="1"/>
          </p:cNvSpPr>
          <p:nvPr>
            <p:ph idx="1"/>
          </p:nvPr>
        </p:nvSpPr>
        <p:spPr/>
        <p:txBody>
          <a:bodyPr/>
          <a:lstStyle/>
          <a:p>
            <a:r>
              <a:rPr lang="tr-TR" dirty="0"/>
              <a:t>Müracaatçı sosyal hizmet uzmanının odasına ve görüşmeye girene kadar kurum içinde sekreter, güvenlik hizmetleri ya da danışma masalarına uğrayabilir. </a:t>
            </a:r>
          </a:p>
          <a:p>
            <a:r>
              <a:rPr lang="tr-TR" dirty="0"/>
              <a:t>Bazen tüm bunlar sinir bozucu deneyimlere neden olabilir. </a:t>
            </a:r>
          </a:p>
          <a:p>
            <a:endParaRPr lang="tr-TR" dirty="0"/>
          </a:p>
        </p:txBody>
      </p:sp>
    </p:spTree>
    <p:extLst>
      <p:ext uri="{BB962C8B-B14F-4D97-AF65-F5344CB8AC3E}">
        <p14:creationId xmlns:p14="http://schemas.microsoft.com/office/powerpoint/2010/main" val="3018373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a:t>
            </a:r>
            <a:r>
              <a:rPr lang="tr-TR" b="1" dirty="0"/>
              <a:t>Bekleme:</a:t>
            </a:r>
          </a:p>
        </p:txBody>
      </p:sp>
      <p:sp>
        <p:nvSpPr>
          <p:cNvPr id="2" name="İçerik Yer Tutucusu 1"/>
          <p:cNvSpPr>
            <a:spLocks noGrp="1"/>
          </p:cNvSpPr>
          <p:nvPr>
            <p:ph idx="1"/>
          </p:nvPr>
        </p:nvSpPr>
        <p:spPr>
          <a:xfrm>
            <a:off x="457200" y="1481328"/>
            <a:ext cx="8229600" cy="5116024"/>
          </a:xfrm>
        </p:spPr>
        <p:txBody>
          <a:bodyPr>
            <a:normAutofit fontScale="70000" lnSpcReduction="20000"/>
          </a:bodyPr>
          <a:lstStyle/>
          <a:p>
            <a:r>
              <a:rPr lang="tr-TR" dirty="0"/>
              <a:t>Müracaatçı kurum içerisinde mülakat sürecine kadar bekleyebilir. </a:t>
            </a:r>
          </a:p>
          <a:p>
            <a:r>
              <a:rPr lang="tr-TR" dirty="0"/>
              <a:t>Kamu kuruluşlarında uzun kuyruklar, bekleme süresi uzun olabilir, oturduğu sandalyeler rahat değildir çoğu zaman, rahatsızlık verebilir, kalabalık koridorlar vardır, gecikmeler olabilir, randevu sırası kayabilir, sosyal hizmet uzmanı sayısı az olabilir vs. </a:t>
            </a:r>
          </a:p>
          <a:p>
            <a:r>
              <a:rPr lang="tr-TR" dirty="0"/>
              <a:t>Tüm bunlar müracaatçı için başka gerginlik yaratan konulardandır. </a:t>
            </a:r>
          </a:p>
          <a:p>
            <a:r>
              <a:rPr lang="tr-TR" dirty="0"/>
              <a:t>Burada sosyal hizmet uzmanının iletişim ve etkileşimsel becerileri devreye girmeli ve müracaatçı ile ilk karşılaştığı esnada onu rahatlatmalı; gerginliğini empatiyle karşılamalıdır. </a:t>
            </a:r>
          </a:p>
          <a:p>
            <a:r>
              <a:rPr lang="tr-TR" dirty="0"/>
              <a:t>Burada müracaatçının duygularına saygı duyulmalıdır ve bu ona iletilmelidir ki müracaatçı mülakata başlamadan rahatlamalıdır. Tüm bu süreç mülakatın sağlıklı, amacına uygun şekilde geçmesine yardımcı olacaktır. </a:t>
            </a:r>
          </a:p>
          <a:p>
            <a:endParaRPr lang="tr-TR" dirty="0"/>
          </a:p>
        </p:txBody>
      </p:sp>
    </p:spTree>
    <p:extLst>
      <p:ext uri="{BB962C8B-B14F-4D97-AF65-F5344CB8AC3E}">
        <p14:creationId xmlns:p14="http://schemas.microsoft.com/office/powerpoint/2010/main" val="2805877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Sosyal Hizmet Uzmanının Hazırlanması </a:t>
            </a:r>
            <a:endParaRPr lang="tr-TR" dirty="0"/>
          </a:p>
        </p:txBody>
      </p:sp>
      <p:sp>
        <p:nvSpPr>
          <p:cNvPr id="3" name="İçerik Yer Tutucusu 2"/>
          <p:cNvSpPr>
            <a:spLocks noGrp="1"/>
          </p:cNvSpPr>
          <p:nvPr>
            <p:ph idx="1"/>
          </p:nvPr>
        </p:nvSpPr>
        <p:spPr>
          <a:xfrm>
            <a:off x="457200" y="1412776"/>
            <a:ext cx="8229600" cy="5184576"/>
          </a:xfrm>
        </p:spPr>
        <p:txBody>
          <a:bodyPr>
            <a:normAutofit fontScale="77500" lnSpcReduction="20000"/>
          </a:bodyPr>
          <a:lstStyle/>
          <a:p>
            <a:r>
              <a:rPr lang="tr-TR" dirty="0"/>
              <a:t>Fiziki düzenlenmenin yapılması: Fiziksel çevre, başarılı bir mülakat için oldukça önemlidir. Mülakata başlamadan önce aşağıdaki hususları Sosyal hizmet uzmanının gözden geçirmesinde yarar vardır. Bunlar:</a:t>
            </a:r>
          </a:p>
          <a:p>
            <a:r>
              <a:rPr lang="tr-TR" dirty="0"/>
              <a:t> -Gürültü var mı yok mu? Sağlıklı bir mülakat için sessiz bir ortamın olması gerekir. </a:t>
            </a:r>
          </a:p>
          <a:p>
            <a:r>
              <a:rPr lang="tr-TR" dirty="0"/>
              <a:t>-Sandalye rahat mı? </a:t>
            </a:r>
          </a:p>
          <a:p>
            <a:r>
              <a:rPr lang="tr-TR" dirty="0"/>
              <a:t>-Isınma sorunu var mı? </a:t>
            </a:r>
          </a:p>
          <a:p>
            <a:r>
              <a:rPr lang="tr-TR" dirty="0"/>
              <a:t>-Oda görüşme yapmak için uygun mu, kesintiler olabilir mi? </a:t>
            </a:r>
          </a:p>
          <a:p>
            <a:r>
              <a:rPr lang="tr-TR" dirty="0"/>
              <a:t>-Telefon </a:t>
            </a:r>
            <a:r>
              <a:rPr lang="tr-TR" dirty="0" err="1"/>
              <a:t>vs</a:t>
            </a:r>
            <a:r>
              <a:rPr lang="tr-TR" dirty="0"/>
              <a:t> bağlanması engellendi mi?</a:t>
            </a:r>
          </a:p>
          <a:p>
            <a:r>
              <a:rPr lang="tr-TR" dirty="0"/>
              <a:t> -Oda müracaatçının ilgisini dağıtmayacak şekilde düzenlendi mi? Masa üzerinde müracaatçının ilgini çekecek gazete, dergi, evrak </a:t>
            </a:r>
            <a:r>
              <a:rPr lang="tr-TR" dirty="0" err="1"/>
              <a:t>vs</a:t>
            </a:r>
            <a:r>
              <a:rPr lang="tr-TR" dirty="0"/>
              <a:t> var mı?</a:t>
            </a:r>
          </a:p>
          <a:p>
            <a:r>
              <a:rPr lang="tr-TR" dirty="0"/>
              <a:t> -Oda aydınlık ya da karanlık mı?</a:t>
            </a:r>
          </a:p>
        </p:txBody>
      </p:sp>
    </p:spTree>
    <p:extLst>
      <p:ext uri="{BB962C8B-B14F-4D97-AF65-F5344CB8AC3E}">
        <p14:creationId xmlns:p14="http://schemas.microsoft.com/office/powerpoint/2010/main" val="3462993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476672"/>
            <a:ext cx="8229600" cy="5976664"/>
          </a:xfrm>
        </p:spPr>
        <p:txBody>
          <a:bodyPr>
            <a:normAutofit/>
          </a:bodyPr>
          <a:lstStyle/>
          <a:p>
            <a:r>
              <a:rPr lang="tr-TR" dirty="0"/>
              <a:t>Oturma düzeninde dikkat edilmesi gereken en önemli husus, sosyal hizmet uzmanının müracaatçıyı gözlemleyebileceği bir mekân ve alan yaratmasıdır. </a:t>
            </a:r>
          </a:p>
          <a:p>
            <a:r>
              <a:rPr lang="tr-TR" dirty="0"/>
              <a:t>Mülakat için fiziksel gizlilik ve düzenleme kadar psikolojik gizlilik ve düzenleme de gerekir. Sosyal hizmet uzmanı öfkeli müracaatçılar için kendisini koruyacak bir fiziki düzenleme de yapmalıdır. Müracaatçının çocukları varsa ona göre bir düzenleme de yapılmalıdır. </a:t>
            </a:r>
          </a:p>
        </p:txBody>
      </p:sp>
    </p:spTree>
    <p:extLst>
      <p:ext uri="{BB962C8B-B14F-4D97-AF65-F5344CB8AC3E}">
        <p14:creationId xmlns:p14="http://schemas.microsoft.com/office/powerpoint/2010/main" val="306382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MESLEKİ İLİŞKİ </a:t>
            </a:r>
            <a:endParaRPr lang="tr-TR" dirty="0"/>
          </a:p>
        </p:txBody>
      </p:sp>
      <p:sp>
        <p:nvSpPr>
          <p:cNvPr id="3" name="İçerik Yer Tutucusu 2"/>
          <p:cNvSpPr>
            <a:spLocks noGrp="1"/>
          </p:cNvSpPr>
          <p:nvPr>
            <p:ph idx="1"/>
          </p:nvPr>
        </p:nvSpPr>
        <p:spPr>
          <a:xfrm>
            <a:off x="457200" y="1481328"/>
            <a:ext cx="8229600" cy="5102034"/>
          </a:xfrm>
        </p:spPr>
        <p:txBody>
          <a:bodyPr>
            <a:normAutofit fontScale="77500" lnSpcReduction="20000"/>
          </a:bodyPr>
          <a:lstStyle/>
          <a:p>
            <a:r>
              <a:rPr lang="tr-TR" dirty="0"/>
              <a:t>Sosyal hizmet uzmanı ile müracaatçı arasında yer alan ilişki kendine özgüdür ve “mesleki ilişki” olarak adlandırılır. </a:t>
            </a:r>
          </a:p>
          <a:p>
            <a:pPr marL="0" indent="0">
              <a:buNone/>
            </a:pPr>
            <a:r>
              <a:rPr lang="tr-TR" b="1" dirty="0"/>
              <a:t>Etkili iletişim için : </a:t>
            </a:r>
          </a:p>
          <a:p>
            <a:r>
              <a:rPr lang="tr-TR" dirty="0" err="1"/>
              <a:t>Empatik</a:t>
            </a:r>
            <a:r>
              <a:rPr lang="tr-TR" dirty="0"/>
              <a:t> anlayış </a:t>
            </a:r>
          </a:p>
          <a:p>
            <a:r>
              <a:rPr lang="tr-TR" dirty="0"/>
              <a:t>Gerçekçi ve doğal davranmak </a:t>
            </a:r>
          </a:p>
          <a:p>
            <a:r>
              <a:rPr lang="tr-TR" dirty="0"/>
              <a:t>Genellemelerden kaçınmak, ön yargılardan uzaklaşmak </a:t>
            </a:r>
          </a:p>
          <a:p>
            <a:r>
              <a:rPr lang="tr-TR" dirty="0"/>
              <a:t>Bireyin/müracaatçının (müracaatçı sisteminin) bulunduğu yerden başlamak, </a:t>
            </a:r>
          </a:p>
          <a:p>
            <a:r>
              <a:rPr lang="tr-TR" dirty="0"/>
              <a:t>Karşıdaki kişiye saygı duymak, onların varlığını kabul etmek, önemli ve değerli olduğunu hissettirmek, olduğu gibi benimsemek</a:t>
            </a:r>
          </a:p>
          <a:p>
            <a:r>
              <a:rPr lang="tr-TR" dirty="0"/>
              <a:t>İyi bir dinleyici olmak, yani etkin ve katılımlı dinleyici olmak</a:t>
            </a:r>
          </a:p>
          <a:p>
            <a:r>
              <a:rPr lang="tr-TR" dirty="0"/>
              <a:t>Sözsüz iletişim teknikleri etkin ve yerinde kullanmak gerekir. </a:t>
            </a:r>
          </a:p>
        </p:txBody>
      </p:sp>
    </p:spTree>
    <p:extLst>
      <p:ext uri="{BB962C8B-B14F-4D97-AF65-F5344CB8AC3E}">
        <p14:creationId xmlns:p14="http://schemas.microsoft.com/office/powerpoint/2010/main" val="2842407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 </a:t>
            </a:r>
          </a:p>
        </p:txBody>
      </p:sp>
      <p:sp>
        <p:nvSpPr>
          <p:cNvPr id="2" name="İçerik Yer Tutucusu 1"/>
          <p:cNvSpPr>
            <a:spLocks noGrp="1"/>
          </p:cNvSpPr>
          <p:nvPr>
            <p:ph idx="1"/>
          </p:nvPr>
        </p:nvSpPr>
        <p:spPr>
          <a:xfrm>
            <a:off x="457200" y="764704"/>
            <a:ext cx="8229600" cy="5242587"/>
          </a:xfrm>
        </p:spPr>
        <p:txBody>
          <a:bodyPr>
            <a:normAutofit fontScale="92500" lnSpcReduction="20000"/>
          </a:bodyPr>
          <a:lstStyle/>
          <a:p>
            <a:r>
              <a:rPr lang="tr-TR" dirty="0"/>
              <a:t>Çocuklar için ayrı uygun bir ortam sağlanmalıdır. Görüşme yerinin her zaman yukarıdaki niteliklere sahip olması olanaklı değildir. </a:t>
            </a:r>
          </a:p>
          <a:p>
            <a:r>
              <a:rPr lang="tr-TR" dirty="0"/>
              <a:t>Bu durumda, koşullara göre, örneğin hastanede, birkaç kişinin yattığı bir koğuştaki hasta ile görüşmek gerektiğinde, diğer hastaların odada bulunmadıkları bir zamanı seçmek, hastanın sağlık durumu uygun ise izin alarak hemşire, asistan, doktor odasında görüşme yapmak, hastayı tekerlekli sandalye ile görüşme yerine götürmek, kapıya “meşgul” levhası asmak, bir süre odaya girilmemesini ilgililerden talep etmek vb. gibi yollara başvurulabilir. </a:t>
            </a:r>
          </a:p>
          <a:p>
            <a:endParaRPr lang="tr-TR" dirty="0"/>
          </a:p>
        </p:txBody>
      </p:sp>
    </p:spTree>
    <p:extLst>
      <p:ext uri="{BB962C8B-B14F-4D97-AF65-F5344CB8AC3E}">
        <p14:creationId xmlns:p14="http://schemas.microsoft.com/office/powerpoint/2010/main" val="1290893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Mülakat yapılan yer</a:t>
            </a:r>
            <a:endParaRPr lang="tr-TR" dirty="0"/>
          </a:p>
        </p:txBody>
      </p:sp>
      <p:sp>
        <p:nvSpPr>
          <p:cNvPr id="3" name="İçerik Yer Tutucusu 2"/>
          <p:cNvSpPr>
            <a:spLocks noGrp="1"/>
          </p:cNvSpPr>
          <p:nvPr>
            <p:ph idx="1"/>
          </p:nvPr>
        </p:nvSpPr>
        <p:spPr>
          <a:xfrm>
            <a:off x="457200" y="1163782"/>
            <a:ext cx="8229600" cy="4962381"/>
          </a:xfrm>
        </p:spPr>
        <p:txBody>
          <a:bodyPr>
            <a:normAutofit lnSpcReduction="10000"/>
          </a:bodyPr>
          <a:lstStyle/>
          <a:p>
            <a:pPr marL="0" indent="0">
              <a:buNone/>
            </a:pPr>
            <a:r>
              <a:rPr lang="tr-TR" b="1" dirty="0"/>
              <a:t>Ev mülakatları: Bazı müracaatçılar için ise ev </a:t>
            </a:r>
            <a:r>
              <a:rPr lang="tr-TR" dirty="0"/>
              <a:t>mülakatlarının yapılması gerekmektedir. Örneğin koruyucu aile olmak isteyen ailenin incelenmesi, taburcu olmuş bir hastanın izlenmesi gibi durumlarda ev ziyaretleri ile mülakatlar gerçekleşebilir. Bu durumlarda evdeki görüşmelerin de sağlıklı olmasına dikkat etmek gerekir. Ev mülakatları iyi düzenleme ister. Evde yapılacak olan mülakat için mutlaka müracaatçı ile önceden bildirmek gerekir. Ziyaretin saati, günü önceden müracaatçı ile paylaşılmalıdır. </a:t>
            </a:r>
          </a:p>
        </p:txBody>
      </p:sp>
    </p:spTree>
    <p:extLst>
      <p:ext uri="{BB962C8B-B14F-4D97-AF65-F5344CB8AC3E}">
        <p14:creationId xmlns:p14="http://schemas.microsoft.com/office/powerpoint/2010/main" val="3987049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a:t>Ev ödevleri:</a:t>
            </a:r>
          </a:p>
        </p:txBody>
      </p:sp>
      <p:sp>
        <p:nvSpPr>
          <p:cNvPr id="2" name="İçerik Yer Tutucusu 1"/>
          <p:cNvSpPr>
            <a:spLocks noGrp="1"/>
          </p:cNvSpPr>
          <p:nvPr>
            <p:ph idx="1"/>
          </p:nvPr>
        </p:nvSpPr>
        <p:spPr>
          <a:xfrm>
            <a:off x="457200" y="1481328"/>
            <a:ext cx="8229600" cy="5188032"/>
          </a:xfrm>
        </p:spPr>
        <p:txBody>
          <a:bodyPr>
            <a:normAutofit fontScale="92500"/>
          </a:bodyPr>
          <a:lstStyle/>
          <a:p>
            <a:pPr marL="0" indent="0">
              <a:buNone/>
            </a:pPr>
            <a:r>
              <a:rPr lang="tr-TR" dirty="0"/>
              <a:t>Sosyal hizmet uzmanı müracaatçısına hangi ödevler vereceği konusunda hazırlık yapmalıdır. </a:t>
            </a:r>
          </a:p>
          <a:p>
            <a:pPr marL="0" indent="0">
              <a:buNone/>
            </a:pPr>
            <a:r>
              <a:rPr lang="tr-TR" dirty="0"/>
              <a:t>Müracaatçı ile ilgili bilgiler toplamalı ve mülakat öncesinde okumalı ya da gözden geçirmelidir. Çünkü mülakat sadece fiziksel olarak hazırlanmak değil sosyal hizmet uzmanının kişisel ve profesyonel ve de zihinsel olarak kendini hazırlamasını gerektirir. Müracaatçı hakkında aklında tutması gereken bilgileri not alabilir ve masasında bulundurabilir. </a:t>
            </a:r>
          </a:p>
          <a:p>
            <a:pPr marL="0" indent="0">
              <a:buNone/>
            </a:pPr>
            <a:r>
              <a:rPr lang="tr-TR" dirty="0"/>
              <a:t>Örneğin evli ve 3 çocuklu ve bir çocuk engelli gibi.</a:t>
            </a:r>
          </a:p>
          <a:p>
            <a:endParaRPr lang="tr-TR" dirty="0"/>
          </a:p>
        </p:txBody>
      </p:sp>
    </p:spTree>
    <p:extLst>
      <p:ext uri="{BB962C8B-B14F-4D97-AF65-F5344CB8AC3E}">
        <p14:creationId xmlns:p14="http://schemas.microsoft.com/office/powerpoint/2010/main" val="870176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Sosyal hizmet uzmanının bilişsel harita için kendisini hazırlaması</a:t>
            </a:r>
            <a:endParaRPr lang="tr-TR" dirty="0"/>
          </a:p>
        </p:txBody>
      </p:sp>
      <p:sp>
        <p:nvSpPr>
          <p:cNvPr id="3" name="İçerik Yer Tutucusu 2"/>
          <p:cNvSpPr>
            <a:spLocks noGrp="1"/>
          </p:cNvSpPr>
          <p:nvPr>
            <p:ph idx="1"/>
          </p:nvPr>
        </p:nvSpPr>
        <p:spPr>
          <a:xfrm>
            <a:off x="457200" y="1600200"/>
            <a:ext cx="8229600" cy="4997152"/>
          </a:xfrm>
        </p:spPr>
        <p:txBody>
          <a:bodyPr>
            <a:normAutofit fontScale="70000" lnSpcReduction="20000"/>
          </a:bodyPr>
          <a:lstStyle/>
          <a:p>
            <a:r>
              <a:rPr lang="tr-TR" dirty="0"/>
              <a:t>Sosyal hizmet uzmanı ne tür bilgiler alacağını bilmelidir ve bu bilgileri ne amaçla kullanacağına karar vermiş olmalıdır. Zaten müracaatçı psikolojik olarak yorgun ve gergin gelecektir; her bilgiyi toplayarak müracaatçıyı yormak doğru olmayacaktır.</a:t>
            </a:r>
          </a:p>
          <a:p>
            <a:r>
              <a:rPr lang="tr-TR" dirty="0"/>
              <a:t>Bilgi işlevsel olmalıdır. Ne kadar çok şey bilinirse o kadar da sorumluluk gerekir. Sosyal hizmet uzmanı bunu unutmamalıdır. Sosyal hizmet uzmanının kendisini mülakata başlamadan önce bilişsel anlamda hazırlanması ve bilişsel haritasını yapılandırmasında yarar olacaktır.</a:t>
            </a:r>
          </a:p>
          <a:p>
            <a:r>
              <a:rPr lang="tr-TR" dirty="0"/>
              <a:t>Sosyal hizmet uzmanı mülakat sürecinin nasıl olacağı konusunda rehber hazırlamalıdır. Mülakat ile neyi getirmek istediği hakkında açık fikri olmalıdır. Mülakatın amacı açık seçik olmalı müracaatçı da bunu anlamalıdır. Sosyal hizmet uzmanının amacı, müracaatçının amacı ve her iki amacın nasıl gerçekleşeceğine dair sosyal hizmet uzmanı hazırlık yapmalıdır ve mülakata dair bir çerçevesi olmalıdır. </a:t>
            </a:r>
          </a:p>
        </p:txBody>
      </p:sp>
    </p:spTree>
    <p:extLst>
      <p:ext uri="{BB962C8B-B14F-4D97-AF65-F5344CB8AC3E}">
        <p14:creationId xmlns:p14="http://schemas.microsoft.com/office/powerpoint/2010/main" val="920161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lstStyle/>
          <a:p>
            <a:pPr marL="0" indent="0">
              <a:buNone/>
            </a:pPr>
            <a:r>
              <a:rPr lang="tr-TR" b="1" dirty="0"/>
              <a:t>Bu çerçevede olması gerekenler:</a:t>
            </a:r>
          </a:p>
          <a:p>
            <a:r>
              <a:rPr lang="tr-TR" b="1" dirty="0"/>
              <a:t>-Hangi sorular sorulacak? </a:t>
            </a:r>
          </a:p>
          <a:p>
            <a:r>
              <a:rPr lang="tr-TR" b="1" dirty="0"/>
              <a:t>-Nasıl sorulacak?</a:t>
            </a:r>
          </a:p>
          <a:p>
            <a:r>
              <a:rPr lang="tr-TR" b="1" dirty="0"/>
              <a:t>-Hangi içerik kullanacak?</a:t>
            </a:r>
          </a:p>
          <a:p>
            <a:r>
              <a:rPr lang="tr-TR" b="1" dirty="0"/>
              <a:t>-İçeriğin sırası nasıl olacak? </a:t>
            </a:r>
            <a:endParaRPr lang="tr-TR" dirty="0"/>
          </a:p>
        </p:txBody>
      </p:sp>
    </p:spTree>
    <p:extLst>
      <p:ext uri="{BB962C8B-B14F-4D97-AF65-F5344CB8AC3E}">
        <p14:creationId xmlns:p14="http://schemas.microsoft.com/office/powerpoint/2010/main" val="4094322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Rol İmajı</a:t>
            </a:r>
            <a:endParaRPr lang="tr-TR" dirty="0"/>
          </a:p>
        </p:txBody>
      </p:sp>
      <p:sp>
        <p:nvSpPr>
          <p:cNvPr id="3" name="İçerik Yer Tutucusu 2"/>
          <p:cNvSpPr>
            <a:spLocks noGrp="1"/>
          </p:cNvSpPr>
          <p:nvPr>
            <p:ph idx="1"/>
          </p:nvPr>
        </p:nvSpPr>
        <p:spPr>
          <a:xfrm>
            <a:off x="457200" y="1196752"/>
            <a:ext cx="8229600" cy="5256584"/>
          </a:xfrm>
        </p:spPr>
        <p:txBody>
          <a:bodyPr>
            <a:normAutofit lnSpcReduction="10000"/>
          </a:bodyPr>
          <a:lstStyle/>
          <a:p>
            <a:r>
              <a:rPr lang="tr-TR" dirty="0"/>
              <a:t>Sosyal hizmet uzmanının müracaatçıya ilişkin rol imajı oldukça önemlidir. Bunu belirleyen en önemli etken sosyal hizmet uzmanının görev yaptığı kurumun niteliğidir. </a:t>
            </a:r>
          </a:p>
          <a:p>
            <a:r>
              <a:rPr lang="tr-TR" dirty="0"/>
              <a:t>Örneğin cezaevinde görev yapan bir sosyal hizmet uzmanı müracaatçıyı kaba, kötü ve suç işlemiş biri olarak ele alabilir. Burada sosyal hizmet uzmanının damgalamalardan uzak bir şekilde mesleki etik ilke ve değerlerle müracaatçıyı ele almadır ve profesyonel bir ilişki geliştirmesi beklenir. </a:t>
            </a:r>
          </a:p>
        </p:txBody>
      </p:sp>
    </p:spTree>
    <p:extLst>
      <p:ext uri="{BB962C8B-B14F-4D97-AF65-F5344CB8AC3E}">
        <p14:creationId xmlns:p14="http://schemas.microsoft.com/office/powerpoint/2010/main" val="4112223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E8CE826E-30F4-4D4F-8706-761FDA361426}"/>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44A7CC81-D5F6-294D-ACC2-45CA53B7FE89}"/>
              </a:ext>
            </a:extLst>
          </p:cNvPr>
          <p:cNvSpPr>
            <a:spLocks noGrp="1"/>
          </p:cNvSpPr>
          <p:nvPr>
            <p:ph idx="1"/>
          </p:nvPr>
        </p:nvSpPr>
        <p:spPr/>
        <p:txBody>
          <a:bodyPr>
            <a:normAutofit fontScale="92500" lnSpcReduction="10000"/>
          </a:bodyPr>
          <a:lstStyle/>
          <a:p>
            <a:r>
              <a:rPr lang="tr-TR" dirty="0"/>
              <a:t>Her mülakat zor olabilir. Sosyal hizmet uzmanı açısından “oynanırken yazılan bir oyunun ögesi” olması istenebilir. Bu nedenle sosyal hizmet uzmanının yeterli derece hazırlık yapması gerekir. Bu hazırlık müracaatçının kaygısını azaltmaya, gerginliğini ortadan kaldırmaya, sosyal hizmet uzmanı ve müracaatçı arasında sağlıklı mesleki ilişki geliştirmeye yaracaktır. Müracaatçı mülakata ne kadar az stresli girerse mülakat amacına o denli ulaşmış olur. </a:t>
            </a:r>
          </a:p>
          <a:p>
            <a:endParaRPr lang="tr-TR" dirty="0"/>
          </a:p>
        </p:txBody>
      </p:sp>
    </p:spTree>
    <p:extLst>
      <p:ext uri="{BB962C8B-B14F-4D97-AF65-F5344CB8AC3E}">
        <p14:creationId xmlns:p14="http://schemas.microsoft.com/office/powerpoint/2010/main" val="26998564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Sosyal hizmet uzmanının mülakata başlamadan önce:</a:t>
            </a:r>
            <a:endParaRPr lang="tr-TR" dirty="0"/>
          </a:p>
        </p:txBody>
      </p:sp>
      <p:sp>
        <p:nvSpPr>
          <p:cNvPr id="3" name="İçerik Yer Tutucusu 2"/>
          <p:cNvSpPr>
            <a:spLocks noGrp="1"/>
          </p:cNvSpPr>
          <p:nvPr>
            <p:ph idx="1"/>
          </p:nvPr>
        </p:nvSpPr>
        <p:spPr/>
        <p:txBody>
          <a:bodyPr>
            <a:normAutofit fontScale="85000" lnSpcReduction="10000"/>
          </a:bodyPr>
          <a:lstStyle/>
          <a:p>
            <a:r>
              <a:rPr lang="tr-TR" b="1" dirty="0"/>
              <a:t>-</a:t>
            </a:r>
            <a:r>
              <a:rPr lang="tr-TR" dirty="0"/>
              <a:t>İyi bir gözlemci olması </a:t>
            </a:r>
          </a:p>
          <a:p>
            <a:r>
              <a:rPr lang="tr-TR" dirty="0"/>
              <a:t>-Bekleme odasında veya koridorda da müracaatçıyı gözlemlemesi </a:t>
            </a:r>
          </a:p>
          <a:p>
            <a:r>
              <a:rPr lang="tr-TR" dirty="0"/>
              <a:t>-Sözsüz iletişim unsurları ile müracaatçıyı ele alması, giyim, alışkanlıklar, beden duruşu, gözler ve bakış gibi</a:t>
            </a:r>
          </a:p>
          <a:p>
            <a:r>
              <a:rPr lang="tr-TR" dirty="0"/>
              <a:t>- Müracaatçıya nasıl hitap edeceğine karar vermesi, ne çok resmî ne de </a:t>
            </a:r>
            <a:r>
              <a:rPr lang="tr-TR" dirty="0" err="1"/>
              <a:t>informel</a:t>
            </a:r>
            <a:r>
              <a:rPr lang="tr-TR" dirty="0"/>
              <a:t> bir hitap olmamalı; burada yaş önemli bir belirleyicidir; yani çocuk yaşta bir müracaatçıya ismiyle hitap etmek daha olumlu bir ilişki kurulmasına yardımcı olmaktadır.</a:t>
            </a:r>
          </a:p>
        </p:txBody>
      </p:sp>
    </p:spTree>
    <p:extLst>
      <p:ext uri="{BB962C8B-B14F-4D97-AF65-F5344CB8AC3E}">
        <p14:creationId xmlns:p14="http://schemas.microsoft.com/office/powerpoint/2010/main" val="4435156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332656"/>
            <a:ext cx="8229600" cy="6336704"/>
          </a:xfrm>
        </p:spPr>
        <p:txBody>
          <a:bodyPr>
            <a:normAutofit/>
          </a:bodyPr>
          <a:lstStyle/>
          <a:p>
            <a:r>
              <a:rPr lang="tr-TR" b="1" dirty="0"/>
              <a:t>-</a:t>
            </a:r>
            <a:r>
              <a:rPr lang="tr-TR" dirty="0"/>
              <a:t>Tokalaşmaya önem vermesi; çünkü selamlaşmanın sembolik ifadesidir. -Müracaatçının üzerinde manto, kaban, mont vs. varsa çıkarması ve askıya almasına yardımcı olmak, sandalyeye oturmasını beklemek. Sıcak bir şekilde müracaatçıyı karşılamasında yarar olacaktır. </a:t>
            </a:r>
          </a:p>
          <a:p>
            <a:r>
              <a:rPr lang="tr-TR" dirty="0"/>
              <a:t>Örneğin depresif ya da yas içindeki bir müracaatçıya gülümsemesi ya da 5 yaşında bir çocukla tokalaşması uygun olmayabilir. Sosyal hizmet uzmanı karşılamada “buz kırıcı” olmalıdır.</a:t>
            </a:r>
          </a:p>
          <a:p>
            <a:endParaRPr lang="tr-TR" dirty="0"/>
          </a:p>
        </p:txBody>
      </p:sp>
    </p:spTree>
    <p:extLst>
      <p:ext uri="{BB962C8B-B14F-4D97-AF65-F5344CB8AC3E}">
        <p14:creationId xmlns:p14="http://schemas.microsoft.com/office/powerpoint/2010/main" val="39106273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 </a:t>
            </a:r>
          </a:p>
        </p:txBody>
      </p:sp>
      <p:sp>
        <p:nvSpPr>
          <p:cNvPr id="2" name="İçerik Yer Tutucusu 1"/>
          <p:cNvSpPr>
            <a:spLocks noGrp="1"/>
          </p:cNvSpPr>
          <p:nvPr>
            <p:ph idx="1"/>
          </p:nvPr>
        </p:nvSpPr>
        <p:spPr>
          <a:xfrm>
            <a:off x="457200" y="476672"/>
            <a:ext cx="8229600" cy="6120680"/>
          </a:xfrm>
        </p:spPr>
        <p:txBody>
          <a:bodyPr>
            <a:normAutofit/>
          </a:bodyPr>
          <a:lstStyle/>
          <a:p>
            <a:r>
              <a:rPr lang="tr-TR" dirty="0" smtClean="0"/>
              <a:t>Görüşmeye </a:t>
            </a:r>
            <a:r>
              <a:rPr lang="tr-TR" dirty="0"/>
              <a:t>vaktinde başlama, görüşme sırasında bireyi dikkatle dinleme, rahat bir biçimde oturmasını sağlama, kendini ifade etmede güçlük çekiyorsa yardımcı olma ve nazik muamele etme gibi hususlar uzmanın onu önemsediğini, ona değer verdiğini, saygı duyduğunu ifade eder ve aralarında iletişim kurulmasını hızlandırır. </a:t>
            </a:r>
          </a:p>
          <a:p>
            <a:r>
              <a:rPr lang="tr-TR" dirty="0"/>
              <a:t>Sosyal hizmet uzmanı söz ve davranışları ile başvurana “anlattıklarınızla ne demek istediğinizi, yaşadığınız sıkıntıları anlıyorum; sizinle beraberim” mesajını verebilmelidir</a:t>
            </a:r>
            <a:r>
              <a:rPr lang="tr-TR" b="1" dirty="0"/>
              <a:t>. </a:t>
            </a:r>
          </a:p>
          <a:p>
            <a:endParaRPr lang="tr-TR" dirty="0"/>
          </a:p>
        </p:txBody>
      </p:sp>
    </p:spTree>
    <p:extLst>
      <p:ext uri="{BB962C8B-B14F-4D97-AF65-F5344CB8AC3E}">
        <p14:creationId xmlns:p14="http://schemas.microsoft.com/office/powerpoint/2010/main" val="111646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548680"/>
            <a:ext cx="8229600" cy="5577483"/>
          </a:xfrm>
        </p:spPr>
        <p:txBody>
          <a:bodyPr>
            <a:normAutofit fontScale="92500" lnSpcReduction="20000"/>
          </a:bodyPr>
          <a:lstStyle/>
          <a:p>
            <a:r>
              <a:rPr lang="tr-TR" dirty="0"/>
              <a:t>İletişim, bir bireyin bilgiyi kasten ya da kazara bir başkasına ilettiği bir süreçtir.</a:t>
            </a:r>
          </a:p>
          <a:p>
            <a:r>
              <a:rPr lang="tr-TR" dirty="0"/>
              <a:t> İletişim duyuların işleyişine (</a:t>
            </a:r>
            <a:r>
              <a:rPr lang="tr-TR" dirty="0" err="1"/>
              <a:t>örn</a:t>
            </a:r>
            <a:r>
              <a:rPr lang="tr-TR" dirty="0"/>
              <a:t>., görme, işitme, vs.) ve beynin bilişsel faaliyetlerine bağlıdır ki bunlar "dikkat" (belirli uyarıcılara odaklanıp diğerlerini göz ardı etme); "algı "(duyularımızca alınan uyarıcıları yorumlamak üzere dikkat, şablon tanıma ve duyusal hafızayı kullanma); "dil "(sözlü ve yazılı sözcük ve sembolleri yorumlama, ifade etme ve hatırlama);" kavramsallaştırma" (bilgi ve fikirleri kategoriler hâlinde örgütleme); "akıl yürütme "(bilgilerden sonuçlar çıkarma) ve" karar" almadır. Bu bilişsel süreçler iç içe geçmiştir ve birbiriyle kesişir. </a:t>
            </a:r>
          </a:p>
        </p:txBody>
      </p:sp>
    </p:spTree>
    <p:extLst>
      <p:ext uri="{BB962C8B-B14F-4D97-AF65-F5344CB8AC3E}">
        <p14:creationId xmlns:p14="http://schemas.microsoft.com/office/powerpoint/2010/main" val="2302340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6B820090-327A-3F4D-BE50-26D33D478BC2}"/>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54532037-32CF-D740-A0D7-0879B4265AF4}"/>
              </a:ext>
            </a:extLst>
          </p:cNvPr>
          <p:cNvSpPr>
            <a:spLocks noGrp="1"/>
          </p:cNvSpPr>
          <p:nvPr>
            <p:ph idx="1"/>
          </p:nvPr>
        </p:nvSpPr>
        <p:spPr/>
        <p:txBody>
          <a:bodyPr/>
          <a:lstStyle/>
          <a:p>
            <a:r>
              <a:rPr lang="tr-TR" dirty="0"/>
              <a:t>Mülakata başlamadan önce örneğin havadan vs. bahsetmek veya genel sohbete girmek uygun olabilir. Müracaatçıya tanıdık gelen konuşmalar sağlanmalıdır. Müracaatçının sosyal kimliği hakkında konuşmak ve buradan müracaatçı kimliğine doğru yavaş, temkinli bir geçiş sağlanmalıdır. Burada müracaatçının rol değişimine geçmesi konusunda ısınma turları yapılır.</a:t>
            </a:r>
          </a:p>
          <a:p>
            <a:endParaRPr lang="tr-TR" dirty="0"/>
          </a:p>
        </p:txBody>
      </p:sp>
    </p:spTree>
    <p:extLst>
      <p:ext uri="{BB962C8B-B14F-4D97-AF65-F5344CB8AC3E}">
        <p14:creationId xmlns:p14="http://schemas.microsoft.com/office/powerpoint/2010/main" val="34554321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Çünkü unutulmamalıdır ki müracaatçı için:</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b="1" dirty="0"/>
              <a:t>- Yardım almak kolay değildir. </a:t>
            </a:r>
          </a:p>
          <a:p>
            <a:pPr marL="0" indent="0">
              <a:buNone/>
            </a:pPr>
            <a:r>
              <a:rPr lang="tr-TR" b="1" dirty="0"/>
              <a:t>- Bir kimsenin kendisini değişmeye adaması zordur.</a:t>
            </a:r>
          </a:p>
          <a:p>
            <a:pPr marL="0" indent="0">
              <a:buNone/>
            </a:pPr>
            <a:r>
              <a:rPr lang="tr-TR" b="1" dirty="0"/>
              <a:t>- Sosyal hizmet uzmanının etkilemesine izin vermek zordur. Yardım etmek bütünlüğü, bağımsızlığı ve saygıyı tehdit edici bir durumdur. </a:t>
            </a:r>
          </a:p>
          <a:p>
            <a:endParaRPr lang="tr-TR" b="1" dirty="0"/>
          </a:p>
          <a:p>
            <a:pPr marL="0" indent="0">
              <a:buNone/>
            </a:pPr>
            <a:r>
              <a:rPr lang="tr-TR" b="1" dirty="0"/>
              <a:t>-Bir yabancıya güvenmek ve onunla açık olmak kolay değildir. </a:t>
            </a:r>
          </a:p>
          <a:p>
            <a:pPr marL="0" indent="0">
              <a:buNone/>
            </a:pPr>
            <a:r>
              <a:rPr lang="tr-TR" b="1" dirty="0"/>
              <a:t>-Bir kimsenin ilk bakışta problemlerini açıkça görmesi kolay değildir.</a:t>
            </a:r>
          </a:p>
          <a:p>
            <a:pPr marL="0" indent="0">
              <a:buNone/>
            </a:pPr>
            <a:r>
              <a:rPr lang="tr-TR" b="1" dirty="0"/>
              <a:t> -Bazen problemler çok büyük, çok bunaltıcı veya kolaylıkla paylaşılamayacak kadar özel olarak görünür. Görüşme sırasında kişinin sosyal hizmet uzmanına soracağı örneğin kurum hizmetleri, bunlardan yararlanma koşulları, sorunun çözümü için gerekli olan süre ile ilgili sorulara cevap verilmelidir. </a:t>
            </a:r>
            <a:endParaRPr lang="tr-TR" dirty="0"/>
          </a:p>
        </p:txBody>
      </p:sp>
    </p:spTree>
    <p:extLst>
      <p:ext uri="{BB962C8B-B14F-4D97-AF65-F5344CB8AC3E}">
        <p14:creationId xmlns:p14="http://schemas.microsoft.com/office/powerpoint/2010/main" val="10234931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Açılış /Başlangıç Soruları</a:t>
            </a:r>
            <a:endParaRPr lang="tr-TR" dirty="0"/>
          </a:p>
        </p:txBody>
      </p:sp>
      <p:sp>
        <p:nvSpPr>
          <p:cNvPr id="3" name="İçerik Yer Tutucusu 2"/>
          <p:cNvSpPr>
            <a:spLocks noGrp="1"/>
          </p:cNvSpPr>
          <p:nvPr>
            <p:ph idx="1"/>
          </p:nvPr>
        </p:nvSpPr>
        <p:spPr/>
        <p:txBody>
          <a:bodyPr>
            <a:normAutofit fontScale="92500" lnSpcReduction="20000"/>
          </a:bodyPr>
          <a:lstStyle/>
          <a:p>
            <a:r>
              <a:rPr lang="tr-TR" dirty="0"/>
              <a:t>Sosyal hizmet uzmanı ve müracaatçı karşı karşıya gelip de mülakata hazır hâle gelince sosyal hizmet uzmanı açılış soruları ile mülakata yani bir anlamda konuşmaya davete başlamalıdır.</a:t>
            </a:r>
          </a:p>
          <a:p>
            <a:pPr marL="0" indent="0">
              <a:buNone/>
            </a:pPr>
            <a:r>
              <a:rPr lang="tr-TR" dirty="0"/>
              <a:t>•Sizi buraya getiren nedir? </a:t>
            </a:r>
          </a:p>
          <a:p>
            <a:pPr marL="0" indent="0">
              <a:buNone/>
            </a:pPr>
            <a:r>
              <a:rPr lang="tr-TR" dirty="0"/>
              <a:t>•Gelişteki amacın nedir? Buraya gelirken neler hissettin? </a:t>
            </a:r>
          </a:p>
          <a:p>
            <a:pPr marL="0" indent="0">
              <a:buNone/>
            </a:pPr>
            <a:r>
              <a:rPr lang="tr-TR" dirty="0"/>
              <a:t>•Daha önce yaşadığı durumla ilgili neler yaptığı, ne tür çözümler bulmaya çalıştığı </a:t>
            </a:r>
            <a:r>
              <a:rPr lang="tr-TR" dirty="0" err="1"/>
              <a:t>vs</a:t>
            </a:r>
            <a:r>
              <a:rPr lang="tr-TR" dirty="0"/>
              <a:t>? </a:t>
            </a:r>
          </a:p>
          <a:p>
            <a:pPr marL="0" indent="0">
              <a:buNone/>
            </a:pPr>
            <a:r>
              <a:rPr lang="tr-TR" dirty="0"/>
              <a:t>•Kurumla ilk temasının nasıl gerçekleştiği? •Bizden ne bekliyorsunuz?</a:t>
            </a:r>
          </a:p>
        </p:txBody>
      </p:sp>
    </p:spTree>
    <p:extLst>
      <p:ext uri="{BB962C8B-B14F-4D97-AF65-F5344CB8AC3E}">
        <p14:creationId xmlns:p14="http://schemas.microsoft.com/office/powerpoint/2010/main" val="16278737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476672"/>
            <a:ext cx="8229600" cy="5976664"/>
          </a:xfrm>
        </p:spPr>
        <p:txBody>
          <a:bodyPr>
            <a:normAutofit lnSpcReduction="10000"/>
          </a:bodyPr>
          <a:lstStyle/>
          <a:p>
            <a:r>
              <a:rPr lang="tr-TR" b="1" dirty="0"/>
              <a:t>Bu aşamada özellikle psikolojik terimlerle konuşmaktan kaçınmakta yarar olacaktır. </a:t>
            </a:r>
            <a:r>
              <a:rPr lang="tr-TR" dirty="0"/>
              <a:t>Sanıldığı kadar anlaşılır olmayacağı gibi müracaatçıyı ürkütebilir. </a:t>
            </a:r>
          </a:p>
          <a:p>
            <a:r>
              <a:rPr lang="tr-TR" dirty="0"/>
              <a:t>Bir diğer dikkate alınması gereken husus da karmaşık, kafa karıştıracak çıkarımlar ve yorumlardan kaçınmak gerekir. Tarafların, yani uzman ile başvuranın sorunu çözme amacı doğrultusunda yakınlaşmaları ve birlikte çözüm yolu bulmaları engellenir. Çünkü mesleki ilişki ile sosyal hizmet uzmanı ve müracaatçı ortaklık geliştirecektir, sürece ilişkin karşılıklı rol ve sorumlulukları olacaktır. </a:t>
            </a:r>
          </a:p>
        </p:txBody>
      </p:sp>
    </p:spTree>
    <p:extLst>
      <p:ext uri="{BB962C8B-B14F-4D97-AF65-F5344CB8AC3E}">
        <p14:creationId xmlns:p14="http://schemas.microsoft.com/office/powerpoint/2010/main" val="413949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A4916E40-AE99-B148-AA47-B829C751AFC3}"/>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F879936F-D794-6145-A32B-25BCFC6C8E3C}"/>
              </a:ext>
            </a:extLst>
          </p:cNvPr>
          <p:cNvSpPr>
            <a:spLocks noGrp="1"/>
          </p:cNvSpPr>
          <p:nvPr>
            <p:ph idx="1"/>
          </p:nvPr>
        </p:nvSpPr>
        <p:spPr/>
        <p:txBody>
          <a:bodyPr>
            <a:normAutofit fontScale="92500" lnSpcReduction="20000"/>
          </a:bodyPr>
          <a:lstStyle/>
          <a:p>
            <a:r>
              <a:rPr lang="tr-TR" dirty="0"/>
              <a:t>Başvuranın sorunu, aslında sosyal bir sağlıksızlığın, uyumsuzluğun göstergesidir. Sorun bireyin iç dünyası veya bedensel sağlığı ile ilgili olsa bile, ister istemez ailesi, çevresindeki insanlar, objeler ve kurumlarla arasındaki ilişkilere (ailesi, akrabası, dersleri veya çalışırken kullandığı alet, işi ile ilgili sorumlulukları </a:t>
            </a:r>
            <a:r>
              <a:rPr lang="tr-TR" dirty="0" err="1"/>
              <a:t>vb</a:t>
            </a:r>
            <a:r>
              <a:rPr lang="tr-TR" dirty="0"/>
              <a:t>) yansır. </a:t>
            </a:r>
          </a:p>
          <a:p>
            <a:r>
              <a:rPr lang="tr-TR" dirty="0"/>
              <a:t>Başvuran ile iletişim kurulup sorunlarını tartışmaya hazır olduğu anlaşıldıktan sonra açık uçlu sorularla </a:t>
            </a:r>
            <a:r>
              <a:rPr lang="tr-TR" dirty="0" err="1"/>
              <a:t>psiko</a:t>
            </a:r>
            <a:r>
              <a:rPr lang="tr-TR" dirty="0"/>
              <a:t>-sosyal inceleme süreci başlatılmalıdır. </a:t>
            </a:r>
          </a:p>
          <a:p>
            <a:endParaRPr lang="tr-TR" dirty="0"/>
          </a:p>
          <a:p>
            <a:endParaRPr lang="tr-TR" dirty="0"/>
          </a:p>
        </p:txBody>
      </p:sp>
    </p:spTree>
    <p:extLst>
      <p:ext uri="{BB962C8B-B14F-4D97-AF65-F5344CB8AC3E}">
        <p14:creationId xmlns:p14="http://schemas.microsoft.com/office/powerpoint/2010/main" val="773651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692696"/>
            <a:ext cx="8229600" cy="5433467"/>
          </a:xfrm>
        </p:spPr>
        <p:txBody>
          <a:bodyPr>
            <a:normAutofit fontScale="92500" lnSpcReduction="10000"/>
          </a:bodyPr>
          <a:lstStyle/>
          <a:p>
            <a:r>
              <a:rPr lang="tr-TR" dirty="0"/>
              <a:t>Sorular, başvuranın esas sıkıntısının anlaşılmasına imkân veren cevapları alacak biçimde yöneltilmelidir. Bu amaçla aynı konuda birden fazla soru sormak, kişiyi cevap vermeye teşvik etmek ve sözlerinin dikkatle dinlendiği izlenimini vermek için baş eğme, “evet” anlamında göz kırpma gibi mimikler kullanılmalı, arada bir cümle sonları tekrar edilmelidir. </a:t>
            </a:r>
          </a:p>
          <a:p>
            <a:r>
              <a:rPr lang="tr-TR" dirty="0"/>
              <a:t>Üzerinde durulan konu ile ilgili kısa sorular sormak ve özetler yapmak, başvuranın verdiği bilgilerin iyi anlaşılıp anlaşılmadığından emin olmak açısından gereklidir.</a:t>
            </a:r>
          </a:p>
        </p:txBody>
      </p:sp>
    </p:spTree>
    <p:extLst>
      <p:ext uri="{BB962C8B-B14F-4D97-AF65-F5344CB8AC3E}">
        <p14:creationId xmlns:p14="http://schemas.microsoft.com/office/powerpoint/2010/main" val="15912197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lstStyle/>
          <a:p>
            <a:r>
              <a:rPr lang="tr-TR" dirty="0"/>
              <a:t>Kültürel nedenlerle bilgi vermekte çekingen davranan kişilerin dolaylı yollarla bilgi verebilecekleri unutulmamalıdır. Cevapların içeriği gözden geçirildiğinde hangi ek soruların sorulmasına ihtiyaç olduğu anlaşılmış olur. Sorular genelden başlayıp ayrıntıya inecek biçimde sorulmalıdır. </a:t>
            </a:r>
          </a:p>
        </p:txBody>
      </p:sp>
    </p:spTree>
    <p:extLst>
      <p:ext uri="{BB962C8B-B14F-4D97-AF65-F5344CB8AC3E}">
        <p14:creationId xmlns:p14="http://schemas.microsoft.com/office/powerpoint/2010/main" val="1482032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MÜLAKATIN GELİŞME (ORTA) AŞAMASI</a:t>
            </a:r>
            <a:endParaRPr lang="tr-TR" dirty="0"/>
          </a:p>
        </p:txBody>
      </p:sp>
      <p:sp>
        <p:nvSpPr>
          <p:cNvPr id="3" name="İçerik Yer Tutucusu 2"/>
          <p:cNvSpPr>
            <a:spLocks noGrp="1"/>
          </p:cNvSpPr>
          <p:nvPr>
            <p:ph idx="1"/>
          </p:nvPr>
        </p:nvSpPr>
        <p:spPr/>
        <p:txBody>
          <a:bodyPr>
            <a:normAutofit fontScale="92500" lnSpcReduction="10000"/>
          </a:bodyPr>
          <a:lstStyle/>
          <a:p>
            <a:r>
              <a:rPr lang="tr-TR" dirty="0"/>
              <a:t>Bu aşama keşfetme aşaması olarak da adlandırılmaktadır. Mülakatın ana aşaması olarak ele alınır ve mülakatlarda zaman en çok bu aşamada harcanır. Sosyal hizmet uzmanı bu aşamada aşağıdaki işlevlerden sorumludur: </a:t>
            </a:r>
          </a:p>
          <a:p>
            <a:r>
              <a:rPr lang="tr-TR" dirty="0"/>
              <a:t>Müracaatçı hakkında </a:t>
            </a:r>
            <a:r>
              <a:rPr lang="tr-TR" dirty="0" err="1"/>
              <a:t>psiko</a:t>
            </a:r>
            <a:r>
              <a:rPr lang="tr-TR" dirty="0"/>
              <a:t>-sosyal inceleme yapar. </a:t>
            </a:r>
          </a:p>
          <a:p>
            <a:r>
              <a:rPr lang="tr-TR" dirty="0"/>
              <a:t>Müracaatçıya gerekli olan bilgileri paylaşır. -Sorunun keşfi sağlanır.</a:t>
            </a:r>
          </a:p>
          <a:p>
            <a:r>
              <a:rPr lang="tr-TR" dirty="0"/>
              <a:t>Müracaatçı hakkında açıklamalar veya değerlendirme yapılır.</a:t>
            </a:r>
          </a:p>
        </p:txBody>
      </p:sp>
    </p:spTree>
    <p:extLst>
      <p:ext uri="{BB962C8B-B14F-4D97-AF65-F5344CB8AC3E}">
        <p14:creationId xmlns:p14="http://schemas.microsoft.com/office/powerpoint/2010/main" val="42827797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1143000"/>
          </a:xfrm>
        </p:spPr>
        <p:txBody>
          <a:bodyPr/>
          <a:lstStyle/>
          <a:p>
            <a:r>
              <a:rPr lang="tr-TR" dirty="0"/>
              <a:t> </a:t>
            </a:r>
          </a:p>
        </p:txBody>
      </p:sp>
      <p:sp>
        <p:nvSpPr>
          <p:cNvPr id="3" name="İçerik Yer Tutucusu 2"/>
          <p:cNvSpPr>
            <a:spLocks noGrp="1"/>
          </p:cNvSpPr>
          <p:nvPr>
            <p:ph idx="1"/>
          </p:nvPr>
        </p:nvSpPr>
        <p:spPr>
          <a:xfrm>
            <a:off x="457200" y="620688"/>
            <a:ext cx="8229600" cy="5505475"/>
          </a:xfrm>
        </p:spPr>
        <p:txBody>
          <a:bodyPr>
            <a:normAutofit fontScale="92500" lnSpcReduction="20000"/>
          </a:bodyPr>
          <a:lstStyle/>
          <a:p>
            <a:r>
              <a:rPr lang="tr-TR" dirty="0"/>
              <a:t>Gerekirse birlikte kararlar alınır. </a:t>
            </a:r>
          </a:p>
          <a:p>
            <a:r>
              <a:rPr lang="tr-TR" dirty="0"/>
              <a:t>Müracaatçının sorununa dair çözümler ya da tedavi için yardımcı olunur.</a:t>
            </a:r>
          </a:p>
          <a:p>
            <a:r>
              <a:rPr lang="tr-TR" dirty="0"/>
              <a:t>Müracaatçının endişesi azaltılmaya çalışılır. </a:t>
            </a:r>
          </a:p>
          <a:p>
            <a:r>
              <a:rPr lang="tr-TR" dirty="0"/>
              <a:t>Müracaatçının sorun çözme becerilerini kullanmasına olanak verilir. </a:t>
            </a:r>
          </a:p>
          <a:p>
            <a:r>
              <a:rPr lang="tr-TR" dirty="0"/>
              <a:t>Müracaatçının sorununu gerçek yönleriyle görmesine ve yeni sorun çözme stratejileri geliştirmesine yardım edilir. </a:t>
            </a:r>
          </a:p>
          <a:p>
            <a:r>
              <a:rPr lang="tr-TR" dirty="0"/>
              <a:t>Müracaatçıya sorununu çözmede başarılı olacağı konusunda cesaret verilir. </a:t>
            </a:r>
          </a:p>
          <a:p>
            <a:r>
              <a:rPr lang="tr-TR" dirty="0"/>
              <a:t>Bireysel ve çevresel olanaklara dikkatini çekilir. </a:t>
            </a:r>
          </a:p>
          <a:p>
            <a:r>
              <a:rPr lang="tr-TR" dirty="0"/>
              <a:t>Yalnızlık, çaresizlik duygusu giderilir. </a:t>
            </a:r>
          </a:p>
        </p:txBody>
      </p:sp>
    </p:spTree>
    <p:extLst>
      <p:ext uri="{BB962C8B-B14F-4D97-AF65-F5344CB8AC3E}">
        <p14:creationId xmlns:p14="http://schemas.microsoft.com/office/powerpoint/2010/main" val="3329728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OLUMLU İLİŞKİNİN UNSURLARI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a:t>1.Empati:</a:t>
            </a:r>
          </a:p>
          <a:p>
            <a:r>
              <a:rPr lang="tr-TR" dirty="0"/>
              <a:t>Sosyal hizmet uzmanın bir müracaatçının duygu ve öznel tecrübelerini doğru bir biçimde algılama ve müracaatçı için ne anlama geldiklerini kavrama kapasitesini göstermektedir. Empati bazen müracaatçının gözlüklerini takmak, duygularını hissetmek ve olan biteni onun gözleriyle görmek olarak tanımlanmaktadır.</a:t>
            </a:r>
          </a:p>
        </p:txBody>
      </p:sp>
    </p:spTree>
    <p:extLst>
      <p:ext uri="{BB962C8B-B14F-4D97-AF65-F5344CB8AC3E}">
        <p14:creationId xmlns:p14="http://schemas.microsoft.com/office/powerpoint/2010/main" val="2457058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MESLEKİ İLİŞKİNİN ÖZELLİKLERİ </a:t>
            </a:r>
            <a:endParaRPr lang="tr-TR" dirty="0"/>
          </a:p>
        </p:txBody>
      </p:sp>
      <p:sp>
        <p:nvSpPr>
          <p:cNvPr id="3" name="İçerik Yer Tutucusu 2"/>
          <p:cNvSpPr>
            <a:spLocks noGrp="1"/>
          </p:cNvSpPr>
          <p:nvPr>
            <p:ph idx="1"/>
          </p:nvPr>
        </p:nvSpPr>
        <p:spPr>
          <a:xfrm>
            <a:off x="457200" y="1600200"/>
            <a:ext cx="8229600" cy="4781128"/>
          </a:xfrm>
        </p:spPr>
        <p:txBody>
          <a:bodyPr>
            <a:normAutofit fontScale="85000" lnSpcReduction="10000"/>
          </a:bodyPr>
          <a:lstStyle/>
          <a:p>
            <a:pPr marL="0" indent="0">
              <a:buNone/>
            </a:pPr>
            <a:r>
              <a:rPr lang="tr-TR" dirty="0"/>
              <a:t>1. Mesleki ilişki belli bir süre devam eder. </a:t>
            </a:r>
          </a:p>
          <a:p>
            <a:pPr marL="0" indent="0">
              <a:buNone/>
            </a:pPr>
            <a:r>
              <a:rPr lang="tr-TR" dirty="0"/>
              <a:t>2. Sosyal hizmet uzmanına belli sorumluluklar yükler. </a:t>
            </a:r>
          </a:p>
          <a:p>
            <a:pPr marL="0" indent="0">
              <a:buNone/>
            </a:pPr>
            <a:r>
              <a:rPr lang="tr-TR" dirty="0"/>
              <a:t>3. Mesleki ilişkinin belli bir amacı vardır. </a:t>
            </a:r>
          </a:p>
          <a:p>
            <a:pPr marL="0" indent="0">
              <a:buNone/>
            </a:pPr>
            <a:r>
              <a:rPr lang="tr-TR" dirty="0"/>
              <a:t>4. Uygulamada, mesleki ilişki çerçevesinde bazı yetkilerin kullanımı söz konusudur: Bu yetki iki kaynağa dayanır. Bunlardan ilki uzmana mesleğini uygularken belli teknik ve becerileri kullanabilmesi için ona mesleki eğitiminin sağladığı yetkidir. İkincisi ise çalıştığı kurumun ona tanıdığı temsil yetkisi ile kurum hizmet ve olanaklarından başvuru sahiplerini yararlandırma yetkisidir. </a:t>
            </a:r>
          </a:p>
          <a:p>
            <a:pPr marL="0" indent="0">
              <a:buNone/>
            </a:pPr>
            <a:r>
              <a:rPr lang="tr-TR" dirty="0"/>
              <a:t>5. Mesleki ilişki sorun çözücü, tedavi edicidir. </a:t>
            </a:r>
          </a:p>
        </p:txBody>
      </p:sp>
    </p:spTree>
    <p:extLst>
      <p:ext uri="{BB962C8B-B14F-4D97-AF65-F5344CB8AC3E}">
        <p14:creationId xmlns:p14="http://schemas.microsoft.com/office/powerpoint/2010/main" val="8804404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260648"/>
            <a:ext cx="8229600" cy="5865515"/>
          </a:xfrm>
        </p:spPr>
        <p:txBody>
          <a:bodyPr>
            <a:normAutofit fontScale="92500" lnSpcReduction="20000"/>
          </a:bodyPr>
          <a:lstStyle/>
          <a:p>
            <a:pPr marL="0" indent="0">
              <a:buNone/>
            </a:pPr>
            <a:r>
              <a:rPr lang="tr-TR" b="1" dirty="0"/>
              <a:t>2.Müracaatçının Kişiliğine Saygı Gösterme (Olumlu Kabul): </a:t>
            </a:r>
          </a:p>
          <a:p>
            <a:pPr marL="0" indent="0">
              <a:buNone/>
            </a:pPr>
            <a:r>
              <a:rPr lang="tr-TR" dirty="0"/>
              <a:t>Müracaatçıya saygı duymayı ve onu olduğu gibi kabul etme: </a:t>
            </a:r>
          </a:p>
          <a:p>
            <a:pPr marL="0" indent="0">
              <a:buNone/>
            </a:pPr>
            <a:r>
              <a:rPr lang="tr-TR" dirty="0"/>
              <a:t>*Sosyal hizmet uzmanı müracaatçıyı olumlu ve olumsuz yönleriyle olduğu </a:t>
            </a:r>
          </a:p>
          <a:p>
            <a:pPr marL="0" indent="0">
              <a:buNone/>
            </a:pPr>
            <a:r>
              <a:rPr lang="tr-TR" dirty="0"/>
              <a:t>gibi görmek ve mesleki açıdan da gerekeni yapmak durumundadır. </a:t>
            </a:r>
          </a:p>
          <a:p>
            <a:pPr marL="0" indent="0">
              <a:buNone/>
            </a:pPr>
            <a:r>
              <a:rPr lang="tr-TR" dirty="0"/>
              <a:t>Müracaatçıyı kabullenen ve önyargılardan uzak duran sosyal hizmet uzmanı, müracaatçıya kendisi olma ve kendini doğal ve rahat bir şeklide ifade etme olanağı da vermiş olacaktır. Müracaatçıya karşı saygı duyar, soğuk davranmaz, yargılamaz, sadece anlayış gösterir. </a:t>
            </a:r>
          </a:p>
        </p:txBody>
      </p:sp>
    </p:spTree>
    <p:extLst>
      <p:ext uri="{BB962C8B-B14F-4D97-AF65-F5344CB8AC3E}">
        <p14:creationId xmlns:p14="http://schemas.microsoft.com/office/powerpoint/2010/main" val="31900537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85B0C3AE-BFAC-954D-84D6-A1B16D412994}"/>
              </a:ext>
            </a:extLst>
          </p:cNvPr>
          <p:cNvSpPr>
            <a:spLocks noGrp="1"/>
          </p:cNvSpPr>
          <p:nvPr>
            <p:ph type="title"/>
          </p:nvPr>
        </p:nvSpPr>
        <p:spPr>
          <a:xfrm>
            <a:off x="457200" y="274638"/>
            <a:ext cx="8229600" cy="5098578"/>
          </a:xfrm>
        </p:spPr>
        <p:txBody>
          <a:bodyPr/>
          <a:lstStyle/>
          <a:p>
            <a:r>
              <a:rPr lang="tr-TR" dirty="0"/>
              <a:t> </a:t>
            </a:r>
          </a:p>
        </p:txBody>
      </p:sp>
      <p:sp>
        <p:nvSpPr>
          <p:cNvPr id="2" name="İçerik Yer Tutucusu 1">
            <a:extLst>
              <a:ext uri="{FF2B5EF4-FFF2-40B4-BE49-F238E27FC236}">
                <a16:creationId xmlns="" xmlns:a16="http://schemas.microsoft.com/office/drawing/2014/main" id="{C9322650-00C5-0044-9134-140D1279A959}"/>
              </a:ext>
            </a:extLst>
          </p:cNvPr>
          <p:cNvSpPr>
            <a:spLocks noGrp="1"/>
          </p:cNvSpPr>
          <p:nvPr>
            <p:ph idx="1"/>
          </p:nvPr>
        </p:nvSpPr>
        <p:spPr>
          <a:xfrm>
            <a:off x="457200" y="548680"/>
            <a:ext cx="8229600" cy="5458611"/>
          </a:xfrm>
        </p:spPr>
        <p:txBody>
          <a:bodyPr>
            <a:normAutofit fontScale="92500" lnSpcReduction="10000"/>
          </a:bodyPr>
          <a:lstStyle/>
          <a:p>
            <a:r>
              <a:rPr lang="tr-TR" dirty="0" err="1"/>
              <a:t>Müracaatçıyı</a:t>
            </a:r>
            <a:r>
              <a:rPr lang="tr-TR" dirty="0"/>
              <a:t> kabul etmek onun olumsuz olan </a:t>
            </a:r>
            <a:r>
              <a:rPr lang="tr-TR" dirty="0" err="1"/>
              <a:t>davranışlarına</a:t>
            </a:r>
            <a:r>
              <a:rPr lang="tr-TR" dirty="0"/>
              <a:t> onay vermek anlamına gelmez. Buna </a:t>
            </a:r>
            <a:r>
              <a:rPr lang="tr-TR" dirty="0" err="1"/>
              <a:t>gerçek</a:t>
            </a:r>
            <a:r>
              <a:rPr lang="tr-TR" dirty="0"/>
              <a:t> kabullenme denmektedir. </a:t>
            </a:r>
            <a:r>
              <a:rPr lang="tr-TR" dirty="0" err="1"/>
              <a:t>Gerçek</a:t>
            </a:r>
            <a:r>
              <a:rPr lang="tr-TR" dirty="0"/>
              <a:t> kabullenmede </a:t>
            </a:r>
            <a:r>
              <a:rPr lang="tr-TR" dirty="0" err="1"/>
              <a:t>antisosyal</a:t>
            </a:r>
            <a:r>
              <a:rPr lang="tr-TR" dirty="0"/>
              <a:t> </a:t>
            </a:r>
            <a:r>
              <a:rPr lang="tr-TR" dirty="0" err="1"/>
              <a:t>davranışların</a:t>
            </a:r>
            <a:r>
              <a:rPr lang="tr-TR" dirty="0"/>
              <a:t> kabullenilmesi </a:t>
            </a:r>
            <a:r>
              <a:rPr lang="tr-TR" dirty="0" err="1"/>
              <a:t>gereği</a:t>
            </a:r>
            <a:r>
              <a:rPr lang="tr-TR" dirty="0"/>
              <a:t> yoktur. Sorunla ilgili duygulara </a:t>
            </a:r>
            <a:r>
              <a:rPr lang="tr-TR" dirty="0" err="1"/>
              <a:t>karşı</a:t>
            </a:r>
            <a:r>
              <a:rPr lang="tr-TR" dirty="0"/>
              <a:t> olumlu ve aktif bir </a:t>
            </a:r>
            <a:r>
              <a:rPr lang="tr-TR" dirty="0" err="1"/>
              <a:t>anlayıs</a:t>
            </a:r>
            <a:r>
              <a:rPr lang="tr-TR" dirty="0"/>
              <a:t>̧ </a:t>
            </a:r>
            <a:r>
              <a:rPr lang="tr-TR" dirty="0" err="1"/>
              <a:t>gösterilmedilir</a:t>
            </a:r>
            <a:r>
              <a:rPr lang="tr-TR" dirty="0"/>
              <a:t>. </a:t>
            </a:r>
          </a:p>
          <a:p>
            <a:r>
              <a:rPr lang="tr-TR" dirty="0"/>
              <a:t>Olumlu bir </a:t>
            </a:r>
            <a:r>
              <a:rPr lang="tr-TR" dirty="0" err="1"/>
              <a:t>bakışa</a:t>
            </a:r>
            <a:r>
              <a:rPr lang="tr-TR" dirty="0"/>
              <a:t> sahip olmak, </a:t>
            </a:r>
            <a:r>
              <a:rPr lang="tr-TR" dirty="0" err="1"/>
              <a:t>görünüm</a:t>
            </a:r>
            <a:r>
              <a:rPr lang="tr-TR" dirty="0"/>
              <a:t>, </a:t>
            </a:r>
            <a:r>
              <a:rPr lang="tr-TR" dirty="0" err="1"/>
              <a:t>davranıs</a:t>
            </a:r>
            <a:r>
              <a:rPr lang="tr-TR" dirty="0"/>
              <a:t>̧, </a:t>
            </a:r>
            <a:r>
              <a:rPr lang="tr-TR" dirty="0" err="1"/>
              <a:t>yaşam</a:t>
            </a:r>
            <a:r>
              <a:rPr lang="tr-TR" dirty="0"/>
              <a:t> </a:t>
            </a:r>
            <a:r>
              <a:rPr lang="tr-TR" dirty="0" err="1"/>
              <a:t>koşulları</a:t>
            </a:r>
            <a:r>
              <a:rPr lang="tr-TR" dirty="0"/>
              <a:t> ya da </a:t>
            </a:r>
            <a:r>
              <a:rPr lang="tr-TR" dirty="0" err="1"/>
              <a:t>müracaatçı</a:t>
            </a:r>
            <a:r>
              <a:rPr lang="tr-TR" dirty="0"/>
              <a:t> olma nedenlerine bakılmaksızın </a:t>
            </a:r>
            <a:r>
              <a:rPr lang="tr-TR" dirty="0" err="1"/>
              <a:t>tüm</a:t>
            </a:r>
            <a:r>
              <a:rPr lang="tr-TR" dirty="0"/>
              <a:t> </a:t>
            </a:r>
            <a:r>
              <a:rPr lang="tr-TR" dirty="0" err="1"/>
              <a:t>müracaatçıların</a:t>
            </a:r>
            <a:r>
              <a:rPr lang="tr-TR" dirty="0"/>
              <a:t> kıymetli olduklarına inanmak ve onlara saygıyla muamele etmek anlamına gelmektedir. </a:t>
            </a:r>
          </a:p>
          <a:p>
            <a:endParaRPr lang="tr-TR" dirty="0"/>
          </a:p>
        </p:txBody>
      </p:sp>
    </p:spTree>
    <p:extLst>
      <p:ext uri="{BB962C8B-B14F-4D97-AF65-F5344CB8AC3E}">
        <p14:creationId xmlns:p14="http://schemas.microsoft.com/office/powerpoint/2010/main" val="1573545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E2967209-0D29-4F48-8E7F-3D65510C9EED}"/>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96659264-B667-804C-B4E4-A3A37733696C}"/>
              </a:ext>
            </a:extLst>
          </p:cNvPr>
          <p:cNvSpPr>
            <a:spLocks noGrp="1"/>
          </p:cNvSpPr>
          <p:nvPr>
            <p:ph idx="1"/>
          </p:nvPr>
        </p:nvSpPr>
        <p:spPr/>
        <p:txBody>
          <a:bodyPr>
            <a:normAutofit lnSpcReduction="10000"/>
          </a:bodyPr>
          <a:lstStyle/>
          <a:p>
            <a:r>
              <a:rPr lang="tr-TR" dirty="0" err="1"/>
              <a:t>Müracaatçı</a:t>
            </a:r>
            <a:r>
              <a:rPr lang="tr-TR" dirty="0"/>
              <a:t> sosyal hizmet uzmanı tarafından </a:t>
            </a:r>
            <a:r>
              <a:rPr lang="tr-TR" dirty="0" err="1"/>
              <a:t>yargılandığını</a:t>
            </a:r>
            <a:r>
              <a:rPr lang="tr-TR" dirty="0"/>
              <a:t> hisseder hissetmez savunmaya </a:t>
            </a:r>
            <a:r>
              <a:rPr lang="tr-TR" dirty="0" err="1"/>
              <a:t>geçme</a:t>
            </a:r>
            <a:r>
              <a:rPr lang="tr-TR" dirty="0"/>
              <a:t> ya da profesyonel yardım </a:t>
            </a:r>
            <a:r>
              <a:rPr lang="tr-TR" dirty="0" err="1"/>
              <a:t>ilişkisinden</a:t>
            </a:r>
            <a:r>
              <a:rPr lang="tr-TR" dirty="0"/>
              <a:t> geri </a:t>
            </a:r>
            <a:r>
              <a:rPr lang="tr-TR" dirty="0" err="1"/>
              <a:t>çekilme</a:t>
            </a:r>
            <a:r>
              <a:rPr lang="tr-TR" dirty="0"/>
              <a:t> </a:t>
            </a:r>
            <a:r>
              <a:rPr lang="tr-TR" dirty="0" err="1"/>
              <a:t>temayülu</a:t>
            </a:r>
            <a:r>
              <a:rPr lang="tr-TR" dirty="0"/>
              <a:t>̈ </a:t>
            </a:r>
            <a:r>
              <a:rPr lang="tr-TR" dirty="0" err="1"/>
              <a:t>gösterecektir</a:t>
            </a:r>
            <a:r>
              <a:rPr lang="tr-TR" dirty="0"/>
              <a:t>. Bir sosyal hizmet uzmanı, </a:t>
            </a:r>
            <a:r>
              <a:rPr lang="tr-TR" dirty="0" err="1"/>
              <a:t>müracaatçı</a:t>
            </a:r>
            <a:r>
              <a:rPr lang="tr-TR" dirty="0"/>
              <a:t> </a:t>
            </a:r>
            <a:r>
              <a:rPr lang="tr-TR" dirty="0" err="1"/>
              <a:t>başkalarını</a:t>
            </a:r>
            <a:r>
              <a:rPr lang="tr-TR" dirty="0"/>
              <a:t> </a:t>
            </a:r>
            <a:r>
              <a:rPr lang="tr-TR" dirty="0" err="1"/>
              <a:t>incittiğinde</a:t>
            </a:r>
            <a:r>
              <a:rPr lang="tr-TR" dirty="0"/>
              <a:t> veya uzmanın en derinde sahip </a:t>
            </a:r>
            <a:r>
              <a:rPr lang="tr-TR" dirty="0" err="1"/>
              <a:t>olduğu</a:t>
            </a:r>
            <a:r>
              <a:rPr lang="tr-TR" dirty="0"/>
              <a:t> </a:t>
            </a:r>
            <a:r>
              <a:rPr lang="tr-TR" dirty="0" err="1"/>
              <a:t>değerleri</a:t>
            </a:r>
            <a:r>
              <a:rPr lang="tr-TR" dirty="0"/>
              <a:t> ya da ahlaki ilkeleri ihlal </a:t>
            </a:r>
            <a:r>
              <a:rPr lang="tr-TR" dirty="0" err="1"/>
              <a:t>ettiğinde</a:t>
            </a:r>
            <a:r>
              <a:rPr lang="tr-TR" dirty="0"/>
              <a:t> (</a:t>
            </a:r>
            <a:r>
              <a:rPr lang="tr-TR" dirty="0" err="1"/>
              <a:t>örn</a:t>
            </a:r>
            <a:r>
              <a:rPr lang="tr-TR" dirty="0"/>
              <a:t>., </a:t>
            </a:r>
            <a:r>
              <a:rPr lang="tr-TR" dirty="0" err="1"/>
              <a:t>müracaatçı</a:t>
            </a:r>
            <a:r>
              <a:rPr lang="tr-TR" dirty="0"/>
              <a:t> bir </a:t>
            </a:r>
            <a:r>
              <a:rPr lang="tr-TR" dirty="0" err="1"/>
              <a:t>çocuğu</a:t>
            </a:r>
            <a:r>
              <a:rPr lang="tr-TR" dirty="0"/>
              <a:t> istismar </a:t>
            </a:r>
            <a:r>
              <a:rPr lang="tr-TR" dirty="0" err="1"/>
              <a:t>ettiğinde</a:t>
            </a:r>
            <a:r>
              <a:rPr lang="tr-TR" dirty="0"/>
              <a:t> veya birine </a:t>
            </a:r>
            <a:r>
              <a:rPr lang="tr-TR" dirty="0" err="1"/>
              <a:t>tecavüz</a:t>
            </a:r>
            <a:r>
              <a:rPr lang="tr-TR" dirty="0"/>
              <a:t> </a:t>
            </a:r>
            <a:r>
              <a:rPr lang="tr-TR" dirty="0" err="1"/>
              <a:t>ettiğinde</a:t>
            </a:r>
            <a:r>
              <a:rPr lang="tr-TR" dirty="0"/>
              <a:t>) </a:t>
            </a:r>
            <a:r>
              <a:rPr lang="tr-TR" dirty="0" err="1"/>
              <a:t>büyük</a:t>
            </a:r>
            <a:r>
              <a:rPr lang="tr-TR" dirty="0"/>
              <a:t> olasılıkla yargılayıcı olacaktır. </a:t>
            </a:r>
          </a:p>
          <a:p>
            <a:endParaRPr lang="tr-TR" dirty="0"/>
          </a:p>
        </p:txBody>
      </p:sp>
    </p:spTree>
    <p:extLst>
      <p:ext uri="{BB962C8B-B14F-4D97-AF65-F5344CB8AC3E}">
        <p14:creationId xmlns:p14="http://schemas.microsoft.com/office/powerpoint/2010/main" val="6746513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642194"/>
          </a:xfrm>
        </p:spPr>
        <p:txBody>
          <a:bodyPr/>
          <a:lstStyle/>
          <a:p>
            <a:r>
              <a:rPr lang="tr-TR" dirty="0"/>
              <a:t> </a:t>
            </a:r>
            <a:br>
              <a:rPr lang="tr-TR" dirty="0"/>
            </a:br>
            <a:endParaRPr lang="tr-TR" dirty="0"/>
          </a:p>
        </p:txBody>
      </p:sp>
      <p:sp>
        <p:nvSpPr>
          <p:cNvPr id="3" name="İçerik Yer Tutucusu 2"/>
          <p:cNvSpPr>
            <a:spLocks noGrp="1"/>
          </p:cNvSpPr>
          <p:nvPr>
            <p:ph idx="1"/>
          </p:nvPr>
        </p:nvSpPr>
        <p:spPr>
          <a:xfrm>
            <a:off x="457200" y="548680"/>
            <a:ext cx="8229600" cy="5577483"/>
          </a:xfrm>
        </p:spPr>
        <p:txBody>
          <a:bodyPr>
            <a:normAutofit lnSpcReduction="10000"/>
          </a:bodyPr>
          <a:lstStyle/>
          <a:p>
            <a:pPr marL="0" indent="0">
              <a:buNone/>
            </a:pPr>
            <a:r>
              <a:rPr lang="tr-TR" b="1" dirty="0"/>
              <a:t>3.Müracaatçıya İlgi Göstermek=İlgi gösterme (dikkat etme) karşımızdaki kişi üzerinde odaklanmadır.</a:t>
            </a:r>
          </a:p>
          <a:p>
            <a:pPr marL="0" indent="0">
              <a:buNone/>
            </a:pPr>
            <a:r>
              <a:rPr lang="tr-TR" dirty="0"/>
              <a:t>Müracaatçıya ilgi göstermek müracaatçının başına gelenleri samimi olarak dikkate almak ve bu duyguyu ona iletebilmektir. </a:t>
            </a:r>
          </a:p>
          <a:p>
            <a:r>
              <a:rPr lang="tr-TR" dirty="0"/>
              <a:t>Olumlu ilişkinin temel unsurlarından olan müracaatçıya ilgi göstermek; sorumluluk duygusunu, dikkat ve saygıyı, başka insanlar hakkında bilgiyi ve onların yaşamlarını kolaylaştırmayı da kapsamaktadır. Müracaatçının Kendi Kendine Karar Vermesi</a:t>
            </a:r>
          </a:p>
        </p:txBody>
      </p:sp>
    </p:spTree>
    <p:extLst>
      <p:ext uri="{BB962C8B-B14F-4D97-AF65-F5344CB8AC3E}">
        <p14:creationId xmlns:p14="http://schemas.microsoft.com/office/powerpoint/2010/main" val="34907449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476672"/>
            <a:ext cx="8229600" cy="5649491"/>
          </a:xfrm>
        </p:spPr>
        <p:txBody>
          <a:bodyPr>
            <a:normAutofit fontScale="92500"/>
          </a:bodyPr>
          <a:lstStyle/>
          <a:p>
            <a:pPr marL="0" indent="0">
              <a:buNone/>
            </a:pPr>
            <a:r>
              <a:rPr lang="tr-TR" b="1" dirty="0"/>
              <a:t>4.Müracaatçının Kendi Kendine Karar Vermesi (self determinasyon):</a:t>
            </a:r>
          </a:p>
          <a:p>
            <a:r>
              <a:rPr lang="tr-TR" dirty="0"/>
              <a:t>Müracaatçı kendi yaşamı hakkında seçenekler oluşturmalı ve bunlar arasından da seçim yapmalıdır. </a:t>
            </a:r>
          </a:p>
          <a:p>
            <a:r>
              <a:rPr lang="tr-TR" dirty="0"/>
              <a:t>Müracaatçının kendi kendine karar vermesi konusunda müracaatçı cesaretlendirilmeli ve katılımı sağlanmalıdır. Müracaatçınım girişimlerine saygı duyulmalıdır. </a:t>
            </a:r>
          </a:p>
          <a:p>
            <a:r>
              <a:rPr lang="tr-TR" dirty="0"/>
              <a:t>Sorunun çözümünde tüm mesleki ilişki sürecinde müracaatçı aktif olmalıdır ve birlikte çalışılmalıdır.</a:t>
            </a:r>
          </a:p>
        </p:txBody>
      </p:sp>
    </p:spTree>
    <p:extLst>
      <p:ext uri="{BB962C8B-B14F-4D97-AF65-F5344CB8AC3E}">
        <p14:creationId xmlns:p14="http://schemas.microsoft.com/office/powerpoint/2010/main" val="5762365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476672"/>
            <a:ext cx="8229600" cy="5649491"/>
          </a:xfrm>
        </p:spPr>
        <p:txBody>
          <a:bodyPr>
            <a:normAutofit/>
          </a:bodyPr>
          <a:lstStyle/>
          <a:p>
            <a:pPr marL="0" indent="0">
              <a:buNone/>
            </a:pPr>
            <a:r>
              <a:rPr lang="tr-TR" b="1" dirty="0"/>
              <a:t>5.İçtenlik ve özgünlük:</a:t>
            </a:r>
          </a:p>
          <a:p>
            <a:r>
              <a:rPr lang="tr-TR" dirty="0"/>
              <a:t>Özellikle tedavi edici mülakatlarda olumlu ilişki için gerekli koşullardandır. İçten davranan sosyal hizmet uzmanları </a:t>
            </a:r>
            <a:r>
              <a:rPr lang="tr-TR" dirty="0" err="1"/>
              <a:t>spontan</a:t>
            </a:r>
            <a:r>
              <a:rPr lang="tr-TR" dirty="0"/>
              <a:t> davranışlar ve tepkiler geliştirir. </a:t>
            </a:r>
          </a:p>
          <a:p>
            <a:r>
              <a:rPr lang="tr-TR" dirty="0"/>
              <a:t>İçten olmak; sözler, duygu ve düşünceler arasındaki tutarlığın da bir göstergesidir. Duygularını inkâr etmez, hatalarını da kabul eder. </a:t>
            </a:r>
          </a:p>
        </p:txBody>
      </p:sp>
    </p:spTree>
    <p:extLst>
      <p:ext uri="{BB962C8B-B14F-4D97-AF65-F5344CB8AC3E}">
        <p14:creationId xmlns:p14="http://schemas.microsoft.com/office/powerpoint/2010/main" val="3139657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0"/>
            <a:ext cx="8229600" cy="6525344"/>
          </a:xfrm>
        </p:spPr>
        <p:txBody>
          <a:bodyPr>
            <a:normAutofit/>
          </a:bodyPr>
          <a:lstStyle/>
          <a:p>
            <a:pPr marL="0" indent="0">
              <a:buNone/>
            </a:pPr>
            <a:r>
              <a:rPr lang="tr-TR" b="1" dirty="0"/>
              <a:t>6.Gizlilik:</a:t>
            </a:r>
          </a:p>
          <a:p>
            <a:r>
              <a:rPr lang="tr-TR" dirty="0"/>
              <a:t>Sosyal hizmet uygulama ve hizmetlerinde gizlilik esastır. Bir müracaatçı hakkında sosyal hizmet uzmanı tarafından alınan bilgi ya da gözlemlerin gizli tutulması ve sadece sosyal hizmet uzmanının yasal ya da mesleki olarak kullanabileceğini belirtmesidir. </a:t>
            </a:r>
          </a:p>
          <a:p>
            <a:r>
              <a:rPr lang="tr-TR" dirty="0"/>
              <a:t>Sosyal hizmet uzmanı müracaatçı ilişkisi çok özel ve kişiseldir. </a:t>
            </a:r>
          </a:p>
        </p:txBody>
      </p:sp>
    </p:spTree>
    <p:extLst>
      <p:ext uri="{BB962C8B-B14F-4D97-AF65-F5344CB8AC3E}">
        <p14:creationId xmlns:p14="http://schemas.microsoft.com/office/powerpoint/2010/main" val="37100306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F12A55A6-7355-1F4A-B6F4-C2CB3B7DCBB3}"/>
              </a:ext>
            </a:extLst>
          </p:cNvPr>
          <p:cNvSpPr>
            <a:spLocks noGrp="1"/>
          </p:cNvSpPr>
          <p:nvPr>
            <p:ph type="title"/>
          </p:nvPr>
        </p:nvSpPr>
        <p:spPr/>
        <p:txBody>
          <a:bodyPr>
            <a:normAutofit fontScale="90000"/>
          </a:bodyPr>
          <a:lstStyle/>
          <a:p>
            <a:r>
              <a:rPr lang="tr-TR" dirty="0"/>
              <a:t>Özetle gizlilik: </a:t>
            </a:r>
            <a:br>
              <a:rPr lang="tr-TR" dirty="0"/>
            </a:br>
            <a:endParaRPr lang="tr-TR" dirty="0"/>
          </a:p>
        </p:txBody>
      </p:sp>
      <p:sp>
        <p:nvSpPr>
          <p:cNvPr id="2" name="İçerik Yer Tutucusu 1">
            <a:extLst>
              <a:ext uri="{FF2B5EF4-FFF2-40B4-BE49-F238E27FC236}">
                <a16:creationId xmlns="" xmlns:a16="http://schemas.microsoft.com/office/drawing/2014/main" id="{E9B2AE48-C0E7-7F43-985A-DABBA3A355D7}"/>
              </a:ext>
            </a:extLst>
          </p:cNvPr>
          <p:cNvSpPr>
            <a:spLocks noGrp="1"/>
          </p:cNvSpPr>
          <p:nvPr>
            <p:ph idx="1"/>
          </p:nvPr>
        </p:nvSpPr>
        <p:spPr/>
        <p:txBody>
          <a:bodyPr>
            <a:normAutofit fontScale="92500" lnSpcReduction="10000"/>
          </a:bodyPr>
          <a:lstStyle/>
          <a:p>
            <a:pPr marL="0" indent="0">
              <a:buNone/>
            </a:pPr>
            <a:r>
              <a:rPr lang="tr-TR" dirty="0"/>
              <a:t>1. Müracaatçıdan sadece sorunuyla ve verilecek hizmetlerle ilgili bilgilerin alınması </a:t>
            </a:r>
          </a:p>
          <a:p>
            <a:pPr marL="0" indent="0">
              <a:buNone/>
            </a:pPr>
            <a:r>
              <a:rPr lang="tr-TR" dirty="0"/>
              <a:t>2. Verilen bilginin yalnızca müracaatçıya hizmetin verilmesinden doğrudan veya dolaylı şekilde sorumlu olan kişilerle paylaşılması </a:t>
            </a:r>
          </a:p>
          <a:p>
            <a:pPr marL="0" indent="0">
              <a:buNone/>
            </a:pPr>
            <a:r>
              <a:rPr lang="tr-TR" dirty="0"/>
              <a:t>3. Bilgiyi paylaşma konusunda müracaatçıdan izin alınması ve verilecek bilgi sınırları dışına çıkılmaması</a:t>
            </a:r>
          </a:p>
          <a:p>
            <a:pPr marL="0" indent="0">
              <a:buNone/>
            </a:pPr>
            <a:r>
              <a:rPr lang="tr-TR" dirty="0"/>
              <a:t>4. Dosyada bulunacak bilgilerin neler olacağı ve kimler tarafından nasıl kullanılacağının önceden belli kurallara bağlanması şeklinde sıralanabilir. </a:t>
            </a:r>
          </a:p>
          <a:p>
            <a:endParaRPr lang="tr-TR" dirty="0"/>
          </a:p>
        </p:txBody>
      </p:sp>
    </p:spTree>
    <p:extLst>
      <p:ext uri="{BB962C8B-B14F-4D97-AF65-F5344CB8AC3E}">
        <p14:creationId xmlns:p14="http://schemas.microsoft.com/office/powerpoint/2010/main" val="10307795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1417638"/>
            <a:ext cx="8229600" cy="4708525"/>
          </a:xfrm>
        </p:spPr>
        <p:txBody>
          <a:bodyPr/>
          <a:lstStyle/>
          <a:p>
            <a:pPr marL="0" indent="0">
              <a:buNone/>
            </a:pPr>
            <a:r>
              <a:rPr lang="tr-TR" b="1" dirty="0"/>
              <a:t>7.Bilgilendirilmiş Onay:</a:t>
            </a:r>
          </a:p>
          <a:p>
            <a:r>
              <a:rPr lang="tr-TR" dirty="0"/>
              <a:t>Bilgilendirilmiş onayın içeriği; bilgilendirilmiş onay süreci, müracaatçı ile yapılan ilk görüşmeden mesleki ilişki sürecinin sonuna kadar devam eder. Bu süreç verilecek bilginin çok fazla olması ile çok az olması arasında bir dengeyi gerektirir.</a:t>
            </a:r>
          </a:p>
        </p:txBody>
      </p:sp>
    </p:spTree>
    <p:extLst>
      <p:ext uri="{BB962C8B-B14F-4D97-AF65-F5344CB8AC3E}">
        <p14:creationId xmlns:p14="http://schemas.microsoft.com/office/powerpoint/2010/main" val="32800123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6424DF00-569B-F048-B8A9-5A30B179C1FD}"/>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E15D692E-23D4-1C49-A301-22CD10D91BA0}"/>
              </a:ext>
            </a:extLst>
          </p:cNvPr>
          <p:cNvSpPr>
            <a:spLocks noGrp="1"/>
          </p:cNvSpPr>
          <p:nvPr>
            <p:ph idx="1"/>
          </p:nvPr>
        </p:nvSpPr>
        <p:spPr>
          <a:xfrm>
            <a:off x="457200" y="620688"/>
            <a:ext cx="8229600" cy="5386603"/>
          </a:xfrm>
        </p:spPr>
        <p:txBody>
          <a:bodyPr>
            <a:normAutofit fontScale="85000" lnSpcReduction="20000"/>
          </a:bodyPr>
          <a:lstStyle/>
          <a:p>
            <a:r>
              <a:rPr lang="tr-TR" dirty="0"/>
              <a:t>Amerikan Ulusal Sosyal Hizmet Uzmanları </a:t>
            </a:r>
            <a:r>
              <a:rPr lang="tr-TR" dirty="0" err="1"/>
              <a:t>Derneği’nin</a:t>
            </a:r>
            <a:r>
              <a:rPr lang="tr-TR" dirty="0"/>
              <a:t> (NASW) (1999) etik kurallarında </a:t>
            </a:r>
            <a:r>
              <a:rPr lang="tr-TR" dirty="0" err="1"/>
              <a:t>bilgilendirilmis</a:t>
            </a:r>
            <a:r>
              <a:rPr lang="tr-TR" dirty="0"/>
              <a:t>̧ onay kısaca </a:t>
            </a:r>
            <a:r>
              <a:rPr lang="tr-TR" dirty="0" err="1"/>
              <a:t>şöyle</a:t>
            </a:r>
            <a:r>
              <a:rPr lang="tr-TR" dirty="0"/>
              <a:t> yer alır: “Sosyal hizmet uzmanları sadece profesyonel bir </a:t>
            </a:r>
            <a:r>
              <a:rPr lang="tr-TR" dirty="0" err="1"/>
              <a:t>ilişkiye</a:t>
            </a:r>
            <a:r>
              <a:rPr lang="tr-TR" dirty="0"/>
              <a:t> dayalı </a:t>
            </a:r>
            <a:r>
              <a:rPr lang="tr-TR" dirty="0" err="1"/>
              <a:t>bağlamda</a:t>
            </a:r>
            <a:r>
              <a:rPr lang="tr-TR" dirty="0"/>
              <a:t> </a:t>
            </a:r>
            <a:r>
              <a:rPr lang="tr-TR" dirty="0" err="1"/>
              <a:t>müracaatçılarından</a:t>
            </a:r>
            <a:r>
              <a:rPr lang="tr-TR" dirty="0"/>
              <a:t> </a:t>
            </a:r>
            <a:r>
              <a:rPr lang="tr-TR" dirty="0" err="1"/>
              <a:t>geçerliği</a:t>
            </a:r>
            <a:r>
              <a:rPr lang="tr-TR" dirty="0"/>
              <a:t> olan bir </a:t>
            </a:r>
            <a:r>
              <a:rPr lang="tr-TR" dirty="0" err="1"/>
              <a:t>bilgilendirilmis</a:t>
            </a:r>
            <a:r>
              <a:rPr lang="tr-TR" dirty="0"/>
              <a:t>̧ onay almalıdırlar. </a:t>
            </a:r>
          </a:p>
          <a:p>
            <a:r>
              <a:rPr lang="tr-TR" dirty="0"/>
              <a:t>Sosyal hizmet uzmanları </a:t>
            </a:r>
            <a:r>
              <a:rPr lang="tr-TR" dirty="0" err="1"/>
              <a:t>müracaatçılarını</a:t>
            </a:r>
            <a:r>
              <a:rPr lang="tr-TR" dirty="0"/>
              <a:t> bilgilendirirken </a:t>
            </a:r>
            <a:r>
              <a:rPr lang="tr-TR" dirty="0" err="1"/>
              <a:t>açık</a:t>
            </a:r>
            <a:r>
              <a:rPr lang="tr-TR" dirty="0"/>
              <a:t> ve </a:t>
            </a:r>
            <a:r>
              <a:rPr lang="tr-TR" dirty="0" err="1"/>
              <a:t>anlaşılır</a:t>
            </a:r>
            <a:r>
              <a:rPr lang="tr-TR" dirty="0"/>
              <a:t> bir dil kullanarak yardımın amacı, riskleri, sınırlılıkları, maliyeti, uygun alternatifleri, </a:t>
            </a:r>
            <a:r>
              <a:rPr lang="tr-TR" dirty="0" err="1"/>
              <a:t>danışanın</a:t>
            </a:r>
            <a:r>
              <a:rPr lang="tr-TR" dirty="0"/>
              <a:t> onay </a:t>
            </a:r>
            <a:r>
              <a:rPr lang="tr-TR" dirty="0" err="1"/>
              <a:t>vermeyebileceğine</a:t>
            </a:r>
            <a:r>
              <a:rPr lang="tr-TR" dirty="0"/>
              <a:t> ya da </a:t>
            </a:r>
            <a:r>
              <a:rPr lang="tr-TR" dirty="0" err="1"/>
              <a:t>verdiği</a:t>
            </a:r>
            <a:r>
              <a:rPr lang="tr-TR" dirty="0"/>
              <a:t> onayı geri </a:t>
            </a:r>
            <a:r>
              <a:rPr lang="tr-TR" dirty="0" err="1"/>
              <a:t>alabileceğine</a:t>
            </a:r>
            <a:r>
              <a:rPr lang="tr-TR" dirty="0"/>
              <a:t> </a:t>
            </a:r>
            <a:r>
              <a:rPr lang="tr-TR" dirty="0" err="1"/>
              <a:t>ilişkin</a:t>
            </a:r>
            <a:r>
              <a:rPr lang="tr-TR" dirty="0"/>
              <a:t> ve onayın </a:t>
            </a:r>
            <a:r>
              <a:rPr lang="tr-TR" dirty="0" err="1"/>
              <a:t>kapsadığı</a:t>
            </a:r>
            <a:r>
              <a:rPr lang="tr-TR" dirty="0"/>
              <a:t> zaman dilimine </a:t>
            </a:r>
            <a:r>
              <a:rPr lang="tr-TR" dirty="0" err="1"/>
              <a:t>yönelik</a:t>
            </a:r>
            <a:r>
              <a:rPr lang="tr-TR" dirty="0"/>
              <a:t> bilgi vermelidirler. Sosyal hizmet uzmanları </a:t>
            </a:r>
            <a:r>
              <a:rPr lang="tr-TR" dirty="0" err="1"/>
              <a:t>müracaatçılarının</a:t>
            </a:r>
            <a:r>
              <a:rPr lang="tr-TR" dirty="0"/>
              <a:t> soru sormasına ve anlatılanları tamamen anlamalarına olanak tanımalıdır”. </a:t>
            </a:r>
          </a:p>
          <a:p>
            <a:endParaRPr lang="tr-TR" dirty="0"/>
          </a:p>
        </p:txBody>
      </p:sp>
    </p:spTree>
    <p:extLst>
      <p:ext uri="{BB962C8B-B14F-4D97-AF65-F5344CB8AC3E}">
        <p14:creationId xmlns:p14="http://schemas.microsoft.com/office/powerpoint/2010/main" val="181842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Mesleki ilişkide var olan temel unsurlar</a:t>
            </a:r>
            <a:endParaRPr lang="tr-TR" dirty="0"/>
          </a:p>
        </p:txBody>
      </p:sp>
      <p:sp>
        <p:nvSpPr>
          <p:cNvPr id="3" name="İçerik Yer Tutucusu 2"/>
          <p:cNvSpPr>
            <a:spLocks noGrp="1"/>
          </p:cNvSpPr>
          <p:nvPr>
            <p:ph idx="1"/>
          </p:nvPr>
        </p:nvSpPr>
        <p:spPr/>
        <p:txBody>
          <a:bodyPr/>
          <a:lstStyle/>
          <a:p>
            <a:pPr marL="0" indent="0">
              <a:buNone/>
            </a:pPr>
            <a:r>
              <a:rPr lang="tr-TR" b="1" dirty="0"/>
              <a:t>1. Başkalarına ilgi gösterme </a:t>
            </a:r>
          </a:p>
          <a:p>
            <a:pPr marL="0" indent="0">
              <a:buNone/>
            </a:pPr>
            <a:r>
              <a:rPr lang="tr-TR" b="1" dirty="0"/>
              <a:t>2. Anlaşma </a:t>
            </a:r>
          </a:p>
          <a:p>
            <a:pPr marL="0" indent="0">
              <a:buNone/>
            </a:pPr>
            <a:r>
              <a:rPr lang="tr-TR" b="1" dirty="0"/>
              <a:t>3. Kabul ve beklenti </a:t>
            </a:r>
          </a:p>
          <a:p>
            <a:pPr marL="0" indent="0">
              <a:buNone/>
            </a:pPr>
            <a:r>
              <a:rPr lang="tr-TR" b="1" dirty="0"/>
              <a:t>4. Empati </a:t>
            </a:r>
          </a:p>
          <a:p>
            <a:pPr marL="0" indent="0">
              <a:buNone/>
            </a:pPr>
            <a:r>
              <a:rPr lang="tr-TR" b="1" dirty="0"/>
              <a:t>5. Otorite ve güç </a:t>
            </a:r>
          </a:p>
          <a:p>
            <a:pPr marL="0" indent="0">
              <a:buNone/>
            </a:pPr>
            <a:r>
              <a:rPr lang="tr-TR" b="1" dirty="0"/>
              <a:t>6. İçtenlik ve </a:t>
            </a:r>
            <a:r>
              <a:rPr lang="tr-TR" b="1" dirty="0" err="1"/>
              <a:t>açıksözlülüktür</a:t>
            </a:r>
            <a:r>
              <a:rPr lang="tr-TR" b="1" dirty="0"/>
              <a:t> </a:t>
            </a:r>
            <a:endParaRPr lang="tr-TR" dirty="0"/>
          </a:p>
        </p:txBody>
      </p:sp>
    </p:spTree>
    <p:extLst>
      <p:ext uri="{BB962C8B-B14F-4D97-AF65-F5344CB8AC3E}">
        <p14:creationId xmlns:p14="http://schemas.microsoft.com/office/powerpoint/2010/main" val="2618945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Bilgilendirilmiş onay:</a:t>
            </a:r>
          </a:p>
        </p:txBody>
      </p:sp>
      <p:sp>
        <p:nvSpPr>
          <p:cNvPr id="3" name="İçerik Yer Tutucusu 2"/>
          <p:cNvSpPr>
            <a:spLocks noGrp="1"/>
          </p:cNvSpPr>
          <p:nvPr>
            <p:ph idx="1"/>
          </p:nvPr>
        </p:nvSpPr>
        <p:spPr/>
        <p:txBody>
          <a:bodyPr/>
          <a:lstStyle/>
          <a:p>
            <a:pPr marL="0" indent="0">
              <a:buNone/>
            </a:pPr>
            <a:r>
              <a:rPr lang="tr-TR" b="1" dirty="0"/>
              <a:t>Mesleki ilişki sürecine ilişkin bilgi verme:</a:t>
            </a:r>
          </a:p>
          <a:p>
            <a:r>
              <a:rPr lang="tr-TR" b="1" dirty="0"/>
              <a:t>Genel olarak sürecin nasıl işleyeceği, sosyal hizmet uzmanı ve müracaatçının rol ve sorumlulukları </a:t>
            </a:r>
            <a:r>
              <a:rPr lang="tr-TR" b="1" dirty="0" err="1"/>
              <a:t>vs</a:t>
            </a:r>
            <a:endParaRPr lang="tr-TR" b="1" dirty="0"/>
          </a:p>
          <a:p>
            <a:r>
              <a:rPr lang="tr-TR" b="1" dirty="0"/>
              <a:t>Eğer ki özel sektörde ve ücret karşılığında bir mesleki uygulama gerçekleştirmekteyse bunun maliyeti hakkında müracaatçıya bilgi verme</a:t>
            </a:r>
            <a:endParaRPr lang="tr-TR" dirty="0"/>
          </a:p>
        </p:txBody>
      </p:sp>
    </p:spTree>
    <p:extLst>
      <p:ext uri="{BB962C8B-B14F-4D97-AF65-F5344CB8AC3E}">
        <p14:creationId xmlns:p14="http://schemas.microsoft.com/office/powerpoint/2010/main" val="36841366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332656"/>
            <a:ext cx="8229600" cy="5793507"/>
          </a:xfrm>
        </p:spPr>
        <p:txBody>
          <a:bodyPr>
            <a:normAutofit/>
          </a:bodyPr>
          <a:lstStyle/>
          <a:p>
            <a:pPr marL="0" indent="0">
              <a:buNone/>
            </a:pPr>
            <a:r>
              <a:rPr lang="tr-TR" b="1" dirty="0"/>
              <a:t>Mesleki ilişkiye dair kurallar ve müracaatçı haklarına ilişkin bilgi verme: </a:t>
            </a:r>
          </a:p>
          <a:p>
            <a:r>
              <a:rPr lang="tr-TR" dirty="0"/>
              <a:t>Kayıtlar, oturumlara zamanında gelme, amaç ve hedefleri birlikte planlama </a:t>
            </a:r>
            <a:r>
              <a:rPr lang="tr-TR" dirty="0" err="1"/>
              <a:t>vs</a:t>
            </a:r>
            <a:endParaRPr lang="tr-TR" dirty="0"/>
          </a:p>
          <a:p>
            <a:r>
              <a:rPr lang="tr-TR" dirty="0"/>
              <a:t>Mesleki ilişkideki gizlilik ve bunun sınırları hakkında bilgi verme </a:t>
            </a:r>
          </a:p>
        </p:txBody>
      </p:sp>
    </p:spTree>
    <p:extLst>
      <p:ext uri="{BB962C8B-B14F-4D97-AF65-F5344CB8AC3E}">
        <p14:creationId xmlns:p14="http://schemas.microsoft.com/office/powerpoint/2010/main" val="26642052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8E41BAF1-CD05-6840-B093-D2027FC1F217}"/>
              </a:ext>
            </a:extLst>
          </p:cNvPr>
          <p:cNvSpPr>
            <a:spLocks noGrp="1"/>
          </p:cNvSpPr>
          <p:nvPr>
            <p:ph type="title"/>
          </p:nvPr>
        </p:nvSpPr>
        <p:spPr/>
        <p:txBody>
          <a:bodyPr>
            <a:normAutofit/>
          </a:bodyPr>
          <a:lstStyle/>
          <a:p>
            <a:r>
              <a:rPr lang="tr-TR" sz="2800" b="1" dirty="0">
                <a:solidFill>
                  <a:schemeClr val="tx1"/>
                </a:solidFill>
                <a:latin typeface="Calibri" panose="020F0502020204030204" pitchFamily="34" charset="0"/>
                <a:cs typeface="Calibri" panose="020F0502020204030204" pitchFamily="34" charset="0"/>
              </a:rPr>
              <a:t>8.Sözsüz İletişim Becerileri:</a:t>
            </a:r>
            <a:r>
              <a:rPr lang="tr-TR" sz="2400" dirty="0"/>
              <a:t/>
            </a:r>
            <a:br>
              <a:rPr lang="tr-TR" sz="2400" dirty="0"/>
            </a:br>
            <a:endParaRPr lang="tr-TR" sz="2400" dirty="0"/>
          </a:p>
        </p:txBody>
      </p:sp>
      <p:sp>
        <p:nvSpPr>
          <p:cNvPr id="2" name="İçerik Yer Tutucusu 1">
            <a:extLst>
              <a:ext uri="{FF2B5EF4-FFF2-40B4-BE49-F238E27FC236}">
                <a16:creationId xmlns="" xmlns:a16="http://schemas.microsoft.com/office/drawing/2014/main" id="{FDD52EE7-21A3-F948-A7BA-793A08CF8D22}"/>
              </a:ext>
            </a:extLst>
          </p:cNvPr>
          <p:cNvSpPr>
            <a:spLocks noGrp="1"/>
          </p:cNvSpPr>
          <p:nvPr>
            <p:ph idx="1"/>
          </p:nvPr>
        </p:nvSpPr>
        <p:spPr/>
        <p:txBody>
          <a:bodyPr>
            <a:normAutofit/>
          </a:bodyPr>
          <a:lstStyle/>
          <a:p>
            <a:r>
              <a:rPr lang="tr-TR" dirty="0" err="1"/>
              <a:t>Araştırmalara</a:t>
            </a:r>
            <a:r>
              <a:rPr lang="tr-TR" dirty="0"/>
              <a:t> </a:t>
            </a:r>
            <a:r>
              <a:rPr lang="tr-TR" dirty="0" err="1"/>
              <a:t>göre</a:t>
            </a:r>
            <a:r>
              <a:rPr lang="tr-TR" dirty="0"/>
              <a:t>, </a:t>
            </a:r>
            <a:r>
              <a:rPr lang="tr-TR" dirty="0" err="1"/>
              <a:t>yüz</a:t>
            </a:r>
            <a:r>
              <a:rPr lang="tr-TR" dirty="0"/>
              <a:t> </a:t>
            </a:r>
            <a:r>
              <a:rPr lang="tr-TR" dirty="0" err="1"/>
              <a:t>yüze</a:t>
            </a:r>
            <a:r>
              <a:rPr lang="tr-TR" dirty="0"/>
              <a:t> </a:t>
            </a:r>
            <a:r>
              <a:rPr lang="tr-TR" dirty="0" err="1"/>
              <a:t>alışveris</a:t>
            </a:r>
            <a:r>
              <a:rPr lang="tr-TR" dirty="0"/>
              <a:t>̧ sırasında ortaya </a:t>
            </a:r>
            <a:r>
              <a:rPr lang="tr-TR" dirty="0" err="1"/>
              <a:t>çıkan</a:t>
            </a:r>
            <a:r>
              <a:rPr lang="tr-TR" dirty="0"/>
              <a:t> </a:t>
            </a:r>
            <a:r>
              <a:rPr lang="tr-TR" dirty="0" err="1"/>
              <a:t>iletişimin</a:t>
            </a:r>
            <a:r>
              <a:rPr lang="tr-TR" dirty="0"/>
              <a:t> %65’i </a:t>
            </a:r>
            <a:r>
              <a:rPr lang="tr-TR" dirty="0" err="1"/>
              <a:t>sözsüzdür</a:t>
            </a:r>
            <a:r>
              <a:rPr lang="tr-TR" dirty="0"/>
              <a:t>. Yani, mesajlar </a:t>
            </a:r>
            <a:r>
              <a:rPr lang="tr-TR" dirty="0" err="1"/>
              <a:t>yüz</a:t>
            </a:r>
            <a:r>
              <a:rPr lang="tr-TR" dirty="0"/>
              <a:t> ifadeleri, </a:t>
            </a:r>
            <a:r>
              <a:rPr lang="tr-TR" dirty="0" err="1"/>
              <a:t>göz</a:t>
            </a:r>
            <a:r>
              <a:rPr lang="tr-TR" dirty="0"/>
              <a:t> hareketleri, mimikler ve ton, perde ve </a:t>
            </a:r>
            <a:r>
              <a:rPr lang="tr-TR" dirty="0" err="1"/>
              <a:t>gürlük</a:t>
            </a:r>
            <a:r>
              <a:rPr lang="tr-TR" dirty="0"/>
              <a:t> gibi </a:t>
            </a:r>
            <a:r>
              <a:rPr lang="tr-TR" dirty="0" err="1"/>
              <a:t>söz</a:t>
            </a:r>
            <a:r>
              <a:rPr lang="tr-TR" dirty="0"/>
              <a:t> nitelikleri ile iletilir. </a:t>
            </a:r>
            <a:r>
              <a:rPr lang="tr-TR" dirty="0" err="1"/>
              <a:t>Sözsüz</a:t>
            </a:r>
            <a:r>
              <a:rPr lang="tr-TR" dirty="0"/>
              <a:t> </a:t>
            </a:r>
            <a:r>
              <a:rPr lang="tr-TR" dirty="0" err="1"/>
              <a:t>iletişimin</a:t>
            </a:r>
            <a:r>
              <a:rPr lang="tr-TR" dirty="0"/>
              <a:t> </a:t>
            </a:r>
            <a:r>
              <a:rPr lang="tr-TR" dirty="0" err="1"/>
              <a:t>büyük</a:t>
            </a:r>
            <a:r>
              <a:rPr lang="tr-TR" dirty="0"/>
              <a:t> kısmı bizim fark </a:t>
            </a:r>
            <a:r>
              <a:rPr lang="tr-TR" dirty="0" err="1"/>
              <a:t>edebileceğimizin</a:t>
            </a:r>
            <a:r>
              <a:rPr lang="tr-TR" dirty="0"/>
              <a:t> </a:t>
            </a:r>
            <a:r>
              <a:rPr lang="tr-TR" dirty="0" err="1"/>
              <a:t>ötesindedir</a:t>
            </a:r>
            <a:r>
              <a:rPr lang="tr-TR" dirty="0"/>
              <a:t>. </a:t>
            </a:r>
            <a:r>
              <a:rPr lang="tr-TR" dirty="0" err="1"/>
              <a:t>Sonuc</a:t>
            </a:r>
            <a:r>
              <a:rPr lang="tr-TR" dirty="0"/>
              <a:t>̧ olarak bazen bir </a:t>
            </a:r>
            <a:r>
              <a:rPr lang="tr-TR" dirty="0" err="1"/>
              <a:t>şeyi</a:t>
            </a:r>
            <a:r>
              <a:rPr lang="tr-TR" dirty="0"/>
              <a:t> </a:t>
            </a:r>
            <a:r>
              <a:rPr lang="tr-TR" dirty="0" err="1"/>
              <a:t>sözcüklerle</a:t>
            </a:r>
            <a:r>
              <a:rPr lang="tr-TR" dirty="0"/>
              <a:t> </a:t>
            </a:r>
            <a:r>
              <a:rPr lang="tr-TR" dirty="0" err="1"/>
              <a:t>söyleriz</a:t>
            </a:r>
            <a:r>
              <a:rPr lang="tr-TR" dirty="0"/>
              <a:t> ve farkında olmadan, </a:t>
            </a:r>
            <a:r>
              <a:rPr lang="tr-TR" dirty="0" err="1"/>
              <a:t>başka</a:t>
            </a:r>
            <a:r>
              <a:rPr lang="tr-TR" dirty="0"/>
              <a:t> bir </a:t>
            </a:r>
            <a:r>
              <a:rPr lang="tr-TR" dirty="0" err="1"/>
              <a:t>şeyi</a:t>
            </a:r>
            <a:r>
              <a:rPr lang="tr-TR" dirty="0"/>
              <a:t> eylem ve ifadelerimizle </a:t>
            </a:r>
            <a:r>
              <a:rPr lang="tr-TR" dirty="0" err="1"/>
              <a:t>söyleriz</a:t>
            </a:r>
            <a:r>
              <a:rPr lang="tr-TR" dirty="0"/>
              <a:t>. </a:t>
            </a:r>
          </a:p>
          <a:p>
            <a:endParaRPr lang="tr-TR" dirty="0"/>
          </a:p>
        </p:txBody>
      </p:sp>
    </p:spTree>
    <p:extLst>
      <p:ext uri="{BB962C8B-B14F-4D97-AF65-F5344CB8AC3E}">
        <p14:creationId xmlns:p14="http://schemas.microsoft.com/office/powerpoint/2010/main" val="13447580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D374997C-1EAE-A141-BA52-EFA2C0312A8A}"/>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675D62D0-B2D8-F849-9006-47B766F1FD8D}"/>
              </a:ext>
            </a:extLst>
          </p:cNvPr>
          <p:cNvSpPr>
            <a:spLocks noGrp="1"/>
          </p:cNvSpPr>
          <p:nvPr>
            <p:ph idx="1"/>
          </p:nvPr>
        </p:nvSpPr>
        <p:spPr/>
        <p:txBody>
          <a:bodyPr>
            <a:normAutofit lnSpcReduction="10000"/>
          </a:bodyPr>
          <a:lstStyle/>
          <a:p>
            <a:r>
              <a:rPr lang="tr-TR" dirty="0"/>
              <a:t>Sözsüz davranışlar, genellikle mesajın duygusal boyutunu taşırlar (örneğin, müracaatçının ayağını sallaması, yarım gülümsemesi, ellerini </a:t>
            </a:r>
            <a:r>
              <a:rPr lang="tr-TR" dirty="0" err="1"/>
              <a:t>oğuşturması</a:t>
            </a:r>
            <a:r>
              <a:rPr lang="tr-TR" dirty="0"/>
              <a:t>, ellerini göğsünde kavuşturması gibi) ve bu nedenle de iletişim sisteminde daha az kontrol edilebilen ilkel kısmı oluştururlar. </a:t>
            </a:r>
          </a:p>
          <a:p>
            <a:r>
              <a:rPr lang="tr-TR" dirty="0"/>
              <a:t>Sözsüz davranışlar genellikle pek çok yoruma açıktırlar.</a:t>
            </a:r>
          </a:p>
          <a:p>
            <a:endParaRPr lang="tr-TR" dirty="0"/>
          </a:p>
        </p:txBody>
      </p:sp>
    </p:spTree>
    <p:extLst>
      <p:ext uri="{BB962C8B-B14F-4D97-AF65-F5344CB8AC3E}">
        <p14:creationId xmlns:p14="http://schemas.microsoft.com/office/powerpoint/2010/main" val="38154924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3464D58F-1C9F-BC4C-AC16-4DAA2B5E62A4}"/>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523446B4-2D5E-BE4C-BAAB-33785593A031}"/>
              </a:ext>
            </a:extLst>
          </p:cNvPr>
          <p:cNvSpPr>
            <a:spLocks noGrp="1"/>
          </p:cNvSpPr>
          <p:nvPr>
            <p:ph idx="1"/>
          </p:nvPr>
        </p:nvSpPr>
        <p:spPr/>
        <p:txBody>
          <a:bodyPr>
            <a:normAutofit fontScale="92500" lnSpcReduction="20000"/>
          </a:bodyPr>
          <a:lstStyle/>
          <a:p>
            <a:r>
              <a:rPr lang="tr-TR" dirty="0" err="1"/>
              <a:t>Göz</a:t>
            </a:r>
            <a:r>
              <a:rPr lang="tr-TR" dirty="0"/>
              <a:t> teması </a:t>
            </a:r>
            <a:r>
              <a:rPr lang="tr-TR" dirty="0" err="1"/>
              <a:t>güçlu</a:t>
            </a:r>
            <a:r>
              <a:rPr lang="tr-TR" dirty="0"/>
              <a:t>̈ bir </a:t>
            </a:r>
            <a:r>
              <a:rPr lang="tr-TR" dirty="0" err="1"/>
              <a:t>iletişim</a:t>
            </a:r>
            <a:r>
              <a:rPr lang="tr-TR" dirty="0"/>
              <a:t> aracıdır. </a:t>
            </a:r>
            <a:r>
              <a:rPr lang="tr-TR" dirty="0" err="1"/>
              <a:t>Gözlerimiz</a:t>
            </a:r>
            <a:r>
              <a:rPr lang="tr-TR" dirty="0"/>
              <a:t> duygusal durumumuz ve halihazırdaki duruma </a:t>
            </a:r>
            <a:r>
              <a:rPr lang="tr-TR" dirty="0" err="1"/>
              <a:t>karşı</a:t>
            </a:r>
            <a:r>
              <a:rPr lang="tr-TR" dirty="0"/>
              <a:t> hassasiyetimiz ve </a:t>
            </a:r>
            <a:r>
              <a:rPr lang="tr-TR" dirty="0" err="1"/>
              <a:t>anlayışımız</a:t>
            </a:r>
            <a:r>
              <a:rPr lang="tr-TR" dirty="0"/>
              <a:t> hakkında </a:t>
            </a:r>
            <a:r>
              <a:rPr lang="tr-TR" dirty="0" err="1"/>
              <a:t>çok</a:t>
            </a:r>
            <a:r>
              <a:rPr lang="tr-TR" dirty="0"/>
              <a:t> </a:t>
            </a:r>
            <a:r>
              <a:rPr lang="tr-TR" dirty="0" err="1"/>
              <a:t>şey</a:t>
            </a:r>
            <a:r>
              <a:rPr lang="tr-TR" dirty="0"/>
              <a:t> </a:t>
            </a:r>
            <a:r>
              <a:rPr lang="tr-TR" dirty="0" err="1"/>
              <a:t>söyler</a:t>
            </a:r>
            <a:r>
              <a:rPr lang="tr-TR" dirty="0"/>
              <a:t>. </a:t>
            </a:r>
          </a:p>
          <a:p>
            <a:r>
              <a:rPr lang="tr-TR" dirty="0" err="1"/>
              <a:t>Kişisel</a:t>
            </a:r>
            <a:r>
              <a:rPr lang="tr-TR" dirty="0"/>
              <a:t> mesafe </a:t>
            </a:r>
            <a:r>
              <a:rPr lang="tr-TR" dirty="0" err="1"/>
              <a:t>kişiler</a:t>
            </a:r>
            <a:r>
              <a:rPr lang="tr-TR" dirty="0"/>
              <a:t> arası </a:t>
            </a:r>
            <a:r>
              <a:rPr lang="tr-TR" dirty="0" err="1"/>
              <a:t>iletişimin</a:t>
            </a:r>
            <a:r>
              <a:rPr lang="tr-TR" dirty="0"/>
              <a:t> bir </a:t>
            </a:r>
            <a:r>
              <a:rPr lang="tr-TR" dirty="0" err="1"/>
              <a:t>diğer</a:t>
            </a:r>
            <a:r>
              <a:rPr lang="tr-TR" dirty="0"/>
              <a:t> </a:t>
            </a:r>
            <a:r>
              <a:rPr lang="tr-TR" dirty="0" err="1"/>
              <a:t>önemli</a:t>
            </a:r>
            <a:r>
              <a:rPr lang="tr-TR" dirty="0"/>
              <a:t> </a:t>
            </a:r>
            <a:r>
              <a:rPr lang="tr-TR" dirty="0" err="1"/>
              <a:t>sözsüz</a:t>
            </a:r>
            <a:r>
              <a:rPr lang="tr-TR" dirty="0"/>
              <a:t> unsurudur. Genel olarak birine yakın olmak </a:t>
            </a:r>
            <a:r>
              <a:rPr lang="tr-TR" dirty="0" err="1"/>
              <a:t>güven</a:t>
            </a:r>
            <a:r>
              <a:rPr lang="tr-TR" dirty="0"/>
              <a:t> ve alakayı iletir, ancak </a:t>
            </a:r>
            <a:r>
              <a:rPr lang="tr-TR" dirty="0" err="1"/>
              <a:t>çok</a:t>
            </a:r>
            <a:r>
              <a:rPr lang="tr-TR" dirty="0"/>
              <a:t> yakın olmak tehdit edicidir. Burada </a:t>
            </a:r>
            <a:r>
              <a:rPr lang="tr-TR" dirty="0" err="1"/>
              <a:t>kültürlerarası</a:t>
            </a:r>
            <a:r>
              <a:rPr lang="tr-TR" dirty="0"/>
              <a:t> farklılıklar devreye girmektedir. Her </a:t>
            </a:r>
            <a:r>
              <a:rPr lang="tr-TR" dirty="0" err="1"/>
              <a:t>müracaatçının</a:t>
            </a:r>
            <a:r>
              <a:rPr lang="tr-TR" dirty="0"/>
              <a:t> sosyal hizmet uzmanına nasıl yakın </a:t>
            </a:r>
            <a:r>
              <a:rPr lang="tr-TR" dirty="0" err="1"/>
              <a:t>olacağı</a:t>
            </a:r>
            <a:r>
              <a:rPr lang="tr-TR" dirty="0"/>
              <a:t> bakımından bir rahatlık alanı vardır. </a:t>
            </a:r>
          </a:p>
          <a:p>
            <a:endParaRPr lang="tr-TR" dirty="0"/>
          </a:p>
        </p:txBody>
      </p:sp>
    </p:spTree>
    <p:extLst>
      <p:ext uri="{BB962C8B-B14F-4D97-AF65-F5344CB8AC3E}">
        <p14:creationId xmlns:p14="http://schemas.microsoft.com/office/powerpoint/2010/main" val="7151382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DE71BC7A-3139-4248-88A4-14EFB451414F}"/>
              </a:ext>
            </a:extLst>
          </p:cNvPr>
          <p:cNvSpPr>
            <a:spLocks noGrp="1"/>
          </p:cNvSpPr>
          <p:nvPr>
            <p:ph type="title"/>
          </p:nvPr>
        </p:nvSpPr>
        <p:spPr/>
        <p:txBody>
          <a:bodyPr/>
          <a:lstStyle/>
          <a:p>
            <a:r>
              <a:rPr lang="tr-TR" dirty="0" smtClean="0"/>
              <a:t> </a:t>
            </a:r>
            <a:endParaRPr lang="tr-TR" dirty="0"/>
          </a:p>
        </p:txBody>
      </p:sp>
      <p:sp>
        <p:nvSpPr>
          <p:cNvPr id="2" name="İçerik Yer Tutucusu 1">
            <a:extLst>
              <a:ext uri="{FF2B5EF4-FFF2-40B4-BE49-F238E27FC236}">
                <a16:creationId xmlns="" xmlns:a16="http://schemas.microsoft.com/office/drawing/2014/main" id="{EC8367C0-EFBB-1748-B889-364C5B5FC4F0}"/>
              </a:ext>
            </a:extLst>
          </p:cNvPr>
          <p:cNvSpPr>
            <a:spLocks noGrp="1"/>
          </p:cNvSpPr>
          <p:nvPr>
            <p:ph idx="1"/>
          </p:nvPr>
        </p:nvSpPr>
        <p:spPr/>
        <p:txBody>
          <a:bodyPr>
            <a:normAutofit fontScale="92500" lnSpcReduction="10000"/>
          </a:bodyPr>
          <a:lstStyle/>
          <a:p>
            <a:r>
              <a:rPr lang="tr-TR" dirty="0"/>
              <a:t>Uzman </a:t>
            </a:r>
            <a:r>
              <a:rPr lang="tr-TR" dirty="0" err="1"/>
              <a:t>müracaatçısının</a:t>
            </a:r>
            <a:r>
              <a:rPr lang="tr-TR" dirty="0"/>
              <a:t> beden dilini okuyarak ve buna uygun davranarak onun </a:t>
            </a:r>
            <a:r>
              <a:rPr lang="tr-TR" dirty="0" err="1"/>
              <a:t>kişisel</a:t>
            </a:r>
            <a:r>
              <a:rPr lang="tr-TR" dirty="0"/>
              <a:t> mesafesini </a:t>
            </a:r>
            <a:r>
              <a:rPr lang="tr-TR" dirty="0" err="1"/>
              <a:t>işgal</a:t>
            </a:r>
            <a:r>
              <a:rPr lang="tr-TR" dirty="0"/>
              <a:t> etmekten sakınabilir. </a:t>
            </a:r>
          </a:p>
          <a:p>
            <a:r>
              <a:rPr lang="tr-TR" dirty="0"/>
              <a:t>Beden </a:t>
            </a:r>
            <a:r>
              <a:rPr lang="tr-TR" dirty="0" err="1"/>
              <a:t>duruşu</a:t>
            </a:r>
            <a:r>
              <a:rPr lang="tr-TR" dirty="0"/>
              <a:t> </a:t>
            </a:r>
            <a:r>
              <a:rPr lang="tr-TR" dirty="0" err="1"/>
              <a:t>çeşitli</a:t>
            </a:r>
            <a:r>
              <a:rPr lang="tr-TR" dirty="0"/>
              <a:t> tutum ve niyetleri iletir. </a:t>
            </a:r>
            <a:r>
              <a:rPr lang="tr-TR" dirty="0" err="1"/>
              <a:t>Müracaatçıya</a:t>
            </a:r>
            <a:r>
              <a:rPr lang="tr-TR" dirty="0"/>
              <a:t> </a:t>
            </a:r>
            <a:r>
              <a:rPr lang="tr-TR" dirty="0" err="1"/>
              <a:t>doğrudan</a:t>
            </a:r>
            <a:r>
              <a:rPr lang="tr-TR" dirty="0"/>
              <a:t> bakmak saldırganlık anlamına gelebilir. </a:t>
            </a:r>
            <a:r>
              <a:rPr lang="tr-TR" dirty="0" err="1"/>
              <a:t>Müracaatçı</a:t>
            </a:r>
            <a:r>
              <a:rPr lang="tr-TR" dirty="0"/>
              <a:t> ve uzmanı ayıran bir masa yakınlık ve </a:t>
            </a:r>
            <a:r>
              <a:rPr lang="tr-TR" dirty="0" err="1"/>
              <a:t>açıklığı</a:t>
            </a:r>
            <a:r>
              <a:rPr lang="tr-TR" dirty="0"/>
              <a:t> engelleyebilir ve uzmanın daha </a:t>
            </a:r>
            <a:r>
              <a:rPr lang="tr-TR" dirty="0" err="1"/>
              <a:t>üstün</a:t>
            </a:r>
            <a:r>
              <a:rPr lang="tr-TR" dirty="0"/>
              <a:t> bir konumda </a:t>
            </a:r>
            <a:r>
              <a:rPr lang="tr-TR" dirty="0" err="1"/>
              <a:t>olduğunu</a:t>
            </a:r>
            <a:r>
              <a:rPr lang="tr-TR" dirty="0"/>
              <a:t> varsayar. </a:t>
            </a:r>
            <a:r>
              <a:rPr lang="tr-TR" dirty="0" err="1"/>
              <a:t>Müracaatçıya</a:t>
            </a:r>
            <a:r>
              <a:rPr lang="tr-TR" dirty="0"/>
              <a:t> </a:t>
            </a:r>
            <a:r>
              <a:rPr lang="tr-TR" dirty="0" err="1"/>
              <a:t>doğru</a:t>
            </a:r>
            <a:r>
              <a:rPr lang="tr-TR" dirty="0"/>
              <a:t> </a:t>
            </a:r>
            <a:r>
              <a:rPr lang="tr-TR" dirty="0" err="1"/>
              <a:t>hafifçe</a:t>
            </a:r>
            <a:r>
              <a:rPr lang="tr-TR" dirty="0"/>
              <a:t> </a:t>
            </a:r>
            <a:r>
              <a:rPr lang="tr-TR" dirty="0" err="1"/>
              <a:t>eğilmek</a:t>
            </a:r>
            <a:r>
              <a:rPr lang="tr-TR" dirty="0"/>
              <a:t> ilgi ve onayı iletir. </a:t>
            </a:r>
          </a:p>
          <a:p>
            <a:endParaRPr lang="tr-TR" dirty="0"/>
          </a:p>
        </p:txBody>
      </p:sp>
    </p:spTree>
    <p:extLst>
      <p:ext uri="{BB962C8B-B14F-4D97-AF65-F5344CB8AC3E}">
        <p14:creationId xmlns:p14="http://schemas.microsoft.com/office/powerpoint/2010/main" val="5421222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F8063E58-9393-9944-AC08-992251C9A1DD}"/>
              </a:ext>
            </a:extLst>
          </p:cNvPr>
          <p:cNvSpPr>
            <a:spLocks noGrp="1"/>
          </p:cNvSpPr>
          <p:nvPr>
            <p:ph type="title"/>
          </p:nvPr>
        </p:nvSpPr>
        <p:spPr/>
        <p:txBody>
          <a:bodyPr/>
          <a:lstStyle/>
          <a:p>
            <a:r>
              <a:rPr lang="tr-TR" dirty="0"/>
              <a:t> </a:t>
            </a:r>
          </a:p>
        </p:txBody>
      </p:sp>
      <p:sp>
        <p:nvSpPr>
          <p:cNvPr id="2" name="İçerik Yer Tutucusu 1">
            <a:extLst>
              <a:ext uri="{FF2B5EF4-FFF2-40B4-BE49-F238E27FC236}">
                <a16:creationId xmlns="" xmlns:a16="http://schemas.microsoft.com/office/drawing/2014/main" id="{946CC07F-C54C-C64D-AFD8-61695CF4BA84}"/>
              </a:ext>
            </a:extLst>
          </p:cNvPr>
          <p:cNvSpPr>
            <a:spLocks noGrp="1"/>
          </p:cNvSpPr>
          <p:nvPr>
            <p:ph idx="1"/>
          </p:nvPr>
        </p:nvSpPr>
        <p:spPr>
          <a:xfrm>
            <a:off x="457200" y="404664"/>
            <a:ext cx="8229600" cy="5602627"/>
          </a:xfrm>
        </p:spPr>
        <p:txBody>
          <a:bodyPr>
            <a:normAutofit fontScale="85000" lnSpcReduction="20000"/>
          </a:bodyPr>
          <a:lstStyle/>
          <a:p>
            <a:r>
              <a:rPr lang="tr-TR" dirty="0"/>
              <a:t>El ve kol hareketleri sıklıkla </a:t>
            </a:r>
            <a:r>
              <a:rPr lang="tr-TR" dirty="0" err="1"/>
              <a:t>güçlu</a:t>
            </a:r>
            <a:r>
              <a:rPr lang="tr-TR" dirty="0"/>
              <a:t>̈ duyguları iletir. Bacak bacak </a:t>
            </a:r>
            <a:r>
              <a:rPr lang="tr-TR" dirty="0" err="1"/>
              <a:t>üstüne</a:t>
            </a:r>
            <a:r>
              <a:rPr lang="tr-TR" dirty="0"/>
              <a:t> atma, kolları </a:t>
            </a:r>
            <a:r>
              <a:rPr lang="tr-TR" dirty="0" err="1"/>
              <a:t>göğüste</a:t>
            </a:r>
            <a:r>
              <a:rPr lang="tr-TR" dirty="0"/>
              <a:t> </a:t>
            </a:r>
            <a:r>
              <a:rPr lang="tr-TR" dirty="0" err="1"/>
              <a:t>bağlama</a:t>
            </a:r>
            <a:r>
              <a:rPr lang="tr-TR" dirty="0"/>
              <a:t> ve </a:t>
            </a:r>
            <a:r>
              <a:rPr lang="tr-TR" dirty="0" err="1"/>
              <a:t>vücut</a:t>
            </a:r>
            <a:r>
              <a:rPr lang="tr-TR" dirty="0"/>
              <a:t> </a:t>
            </a:r>
            <a:r>
              <a:rPr lang="tr-TR" dirty="0" err="1"/>
              <a:t>katılığı</a:t>
            </a:r>
            <a:r>
              <a:rPr lang="tr-TR" dirty="0"/>
              <a:t> genellikle savunmayı </a:t>
            </a:r>
            <a:r>
              <a:rPr lang="tr-TR" dirty="0" err="1"/>
              <a:t>gösterirken</a:t>
            </a:r>
            <a:r>
              <a:rPr lang="tr-TR" dirty="0"/>
              <a:t>, el ve kollar </a:t>
            </a:r>
            <a:r>
              <a:rPr lang="tr-TR" dirty="0" err="1"/>
              <a:t>vücudun</a:t>
            </a:r>
            <a:r>
              <a:rPr lang="tr-TR" dirty="0"/>
              <a:t> yanlarında ya da </a:t>
            </a:r>
            <a:r>
              <a:rPr lang="tr-TR" dirty="0" err="1"/>
              <a:t>erişilemeyecek</a:t>
            </a:r>
            <a:r>
              <a:rPr lang="tr-TR" dirty="0"/>
              <a:t> uzaklıkta olmak </a:t>
            </a:r>
            <a:r>
              <a:rPr lang="tr-TR" dirty="0" err="1"/>
              <a:t>diğerlerine</a:t>
            </a:r>
            <a:r>
              <a:rPr lang="tr-TR" dirty="0"/>
              <a:t> </a:t>
            </a:r>
            <a:r>
              <a:rPr lang="tr-TR" dirty="0" err="1"/>
              <a:t>açıklığı</a:t>
            </a:r>
            <a:r>
              <a:rPr lang="tr-TR" dirty="0"/>
              <a:t> </a:t>
            </a:r>
            <a:r>
              <a:rPr lang="tr-TR" dirty="0" err="1"/>
              <a:t>gösterir</a:t>
            </a:r>
            <a:r>
              <a:rPr lang="tr-TR" dirty="0"/>
              <a:t>. </a:t>
            </a:r>
            <a:r>
              <a:rPr lang="tr-TR" dirty="0" err="1"/>
              <a:t>Sıkılmıs</a:t>
            </a:r>
            <a:r>
              <a:rPr lang="tr-TR" dirty="0"/>
              <a:t>̧ yumruklar </a:t>
            </a:r>
            <a:r>
              <a:rPr lang="tr-TR" dirty="0" err="1"/>
              <a:t>öfke</a:t>
            </a:r>
            <a:r>
              <a:rPr lang="tr-TR" dirty="0"/>
              <a:t> ve kaygıyı </a:t>
            </a:r>
            <a:r>
              <a:rPr lang="tr-TR" dirty="0" err="1"/>
              <a:t>gösterir</a:t>
            </a:r>
            <a:r>
              <a:rPr lang="tr-TR" dirty="0"/>
              <a:t>. Kıpır kıpır hareketler ayak ve el parmaklarını tıkırdatmak, bacakları sektirmek ve benzeri hareketler sabırsızlık, heyecan ve zihin </a:t>
            </a:r>
            <a:r>
              <a:rPr lang="tr-TR" dirty="0" err="1"/>
              <a:t>meşguliyetini</a:t>
            </a:r>
            <a:r>
              <a:rPr lang="tr-TR" dirty="0"/>
              <a:t> </a:t>
            </a:r>
            <a:r>
              <a:rPr lang="tr-TR" dirty="0" err="1"/>
              <a:t>gösterir</a:t>
            </a:r>
            <a:r>
              <a:rPr lang="tr-TR" dirty="0"/>
              <a:t>. </a:t>
            </a:r>
          </a:p>
          <a:p>
            <a:r>
              <a:rPr lang="tr-TR" dirty="0"/>
              <a:t>Ses tonu duyguları ele verir. </a:t>
            </a:r>
            <a:r>
              <a:rPr lang="tr-TR" dirty="0" err="1"/>
              <a:t>Yüksek</a:t>
            </a:r>
            <a:r>
              <a:rPr lang="tr-TR" dirty="0"/>
              <a:t> ve </a:t>
            </a:r>
            <a:r>
              <a:rPr lang="tr-TR" dirty="0" err="1"/>
              <a:t>güçlu</a:t>
            </a:r>
            <a:r>
              <a:rPr lang="tr-TR" dirty="0"/>
              <a:t>̈ bir ses saldırganlık, denetim ve </a:t>
            </a:r>
            <a:r>
              <a:rPr lang="tr-TR" dirty="0" err="1"/>
              <a:t>gücün</a:t>
            </a:r>
            <a:r>
              <a:rPr lang="tr-TR" dirty="0"/>
              <a:t> ifadesidir. Uysal, zoraki </a:t>
            </a:r>
            <a:r>
              <a:rPr lang="tr-TR" dirty="0" err="1"/>
              <a:t>işitilebilen</a:t>
            </a:r>
            <a:r>
              <a:rPr lang="tr-TR" dirty="0"/>
              <a:t> bir ses tonu geri durma, korku ve zayıflık </a:t>
            </a:r>
            <a:r>
              <a:rPr lang="tr-TR" dirty="0" err="1"/>
              <a:t>göstergesidir</a:t>
            </a:r>
            <a:r>
              <a:rPr lang="tr-TR" dirty="0"/>
              <a:t>. Monoton ve </a:t>
            </a:r>
            <a:r>
              <a:rPr lang="tr-TR" dirty="0" err="1"/>
              <a:t>düz</a:t>
            </a:r>
            <a:r>
              <a:rPr lang="tr-TR" dirty="0"/>
              <a:t> bir ses </a:t>
            </a:r>
            <a:r>
              <a:rPr lang="tr-TR" dirty="0" err="1"/>
              <a:t>ilgisizliği</a:t>
            </a:r>
            <a:r>
              <a:rPr lang="tr-TR" dirty="0"/>
              <a:t> </a:t>
            </a:r>
            <a:r>
              <a:rPr lang="tr-TR" dirty="0" err="1"/>
              <a:t>gösterir</a:t>
            </a:r>
            <a:r>
              <a:rPr lang="tr-TR" dirty="0"/>
              <a:t>. </a:t>
            </a:r>
          </a:p>
          <a:p>
            <a:r>
              <a:rPr lang="tr-TR" dirty="0"/>
              <a:t>Giyim </a:t>
            </a:r>
            <a:r>
              <a:rPr lang="tr-TR" dirty="0" err="1"/>
              <a:t>kuşam</a:t>
            </a:r>
            <a:r>
              <a:rPr lang="tr-TR" dirty="0"/>
              <a:t> ve </a:t>
            </a:r>
            <a:r>
              <a:rPr lang="tr-TR" dirty="0" err="1"/>
              <a:t>görünüm</a:t>
            </a:r>
            <a:r>
              <a:rPr lang="tr-TR" dirty="0"/>
              <a:t> </a:t>
            </a:r>
            <a:r>
              <a:rPr lang="tr-TR" dirty="0" err="1"/>
              <a:t>sözsüz</a:t>
            </a:r>
            <a:r>
              <a:rPr lang="tr-TR" dirty="0"/>
              <a:t> </a:t>
            </a:r>
            <a:r>
              <a:rPr lang="tr-TR" dirty="0" err="1"/>
              <a:t>iletişimin</a:t>
            </a:r>
            <a:r>
              <a:rPr lang="tr-TR" dirty="0"/>
              <a:t> </a:t>
            </a:r>
            <a:r>
              <a:rPr lang="tr-TR" dirty="0" err="1"/>
              <a:t>önemli</a:t>
            </a:r>
            <a:r>
              <a:rPr lang="tr-TR" dirty="0"/>
              <a:t> unsurlarıdır. </a:t>
            </a:r>
          </a:p>
          <a:p>
            <a:endParaRPr lang="tr-TR" dirty="0"/>
          </a:p>
        </p:txBody>
      </p:sp>
    </p:spTree>
    <p:extLst>
      <p:ext uri="{BB962C8B-B14F-4D97-AF65-F5344CB8AC3E}">
        <p14:creationId xmlns:p14="http://schemas.microsoft.com/office/powerpoint/2010/main" val="12198952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260648"/>
            <a:ext cx="8229600" cy="6192688"/>
          </a:xfrm>
        </p:spPr>
        <p:txBody>
          <a:bodyPr>
            <a:normAutofit fontScale="85000" lnSpcReduction="10000"/>
          </a:bodyPr>
          <a:lstStyle/>
          <a:p>
            <a:pPr marL="0" indent="0">
              <a:buNone/>
            </a:pPr>
            <a:r>
              <a:rPr lang="tr-TR" b="1" dirty="0"/>
              <a:t>9.Sorunun Keşfi:</a:t>
            </a:r>
          </a:p>
          <a:p>
            <a:r>
              <a:rPr lang="tr-TR" dirty="0"/>
              <a:t>Sorun bireyin yaşamında yer alan yaşanmış bir durumdur; değişik ölçülerde fiziksel, ekonomik, ruhsal ve sosyal öğeler içerir. Burada özellikle sosyal hizmet uzmanı müracaatçısında 4 unsura dikkat etmelidir:</a:t>
            </a:r>
          </a:p>
          <a:p>
            <a:pPr marL="0" indent="0">
              <a:buNone/>
            </a:pPr>
            <a:r>
              <a:rPr lang="tr-TR" dirty="0"/>
              <a:t>1. Müracaatçının kullandığı kelimeler, </a:t>
            </a:r>
          </a:p>
          <a:p>
            <a:pPr marL="0" indent="0">
              <a:buNone/>
            </a:pPr>
            <a:r>
              <a:rPr lang="tr-TR" dirty="0"/>
              <a:t>2. Müracaatçının ses tonu; kızgın bir kişi hızlı konuşur, kıyaslama yaparken daha sessizdir ve denetim altına bir ses tonu vardır, kaygılı kişi sık sık kekeler “…sizin de bildiğiniz gibi…” ifadeleri sıklıkla kullanır. </a:t>
            </a:r>
          </a:p>
          <a:p>
            <a:pPr marL="0" indent="0">
              <a:buNone/>
            </a:pPr>
            <a:r>
              <a:rPr lang="tr-TR" dirty="0"/>
              <a:t>3. Müracaatçının yüz ifadesi dikkatle anlaşılmalıdır; öfkeli bir kişi sabitle aynı yere bakar, depresyondaki bir kişinin bakışları aşağıya doğrudur ve durgundur gibi.</a:t>
            </a:r>
          </a:p>
          <a:p>
            <a:pPr marL="0" indent="0">
              <a:buNone/>
            </a:pPr>
            <a:r>
              <a:rPr lang="tr-TR" dirty="0"/>
              <a:t>4. Sosyal hizmet uzmanının kendi çıkarımları: yorumlama sistemi, mesleki bilgi ve becerisi</a:t>
            </a:r>
          </a:p>
        </p:txBody>
      </p:sp>
    </p:spTree>
    <p:extLst>
      <p:ext uri="{BB962C8B-B14F-4D97-AF65-F5344CB8AC3E}">
        <p14:creationId xmlns:p14="http://schemas.microsoft.com/office/powerpoint/2010/main" val="36922809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188640"/>
            <a:ext cx="8229600" cy="5937523"/>
          </a:xfrm>
        </p:spPr>
        <p:txBody>
          <a:bodyPr/>
          <a:lstStyle/>
          <a:p>
            <a:pPr marL="0" indent="0">
              <a:buNone/>
            </a:pPr>
            <a:r>
              <a:rPr lang="tr-TR" b="1" dirty="0"/>
              <a:t>10.Amaç Oluşturma:</a:t>
            </a:r>
          </a:p>
          <a:p>
            <a:r>
              <a:rPr lang="tr-TR" dirty="0"/>
              <a:t>Müracaatçıda değişimi sağlayarak kendine olan saygısını geliştirmeye ve kendi gücünü ortaya çıkarmasına ve etkili kullanmasına yardım etmektir. </a:t>
            </a:r>
          </a:p>
          <a:p>
            <a:r>
              <a:rPr lang="tr-TR" dirty="0"/>
              <a:t>İyi belirlenmiş ve ifade edilmiş amaç değişimin düzeyini, koşullarını, miktarını da içinde barındırır.</a:t>
            </a:r>
          </a:p>
        </p:txBody>
      </p:sp>
    </p:spTree>
    <p:extLst>
      <p:ext uri="{BB962C8B-B14F-4D97-AF65-F5344CB8AC3E}">
        <p14:creationId xmlns:p14="http://schemas.microsoft.com/office/powerpoint/2010/main" val="1091775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MESLEKİ </a:t>
            </a:r>
            <a:r>
              <a:rPr lang="tr-TR" b="1" dirty="0" err="1"/>
              <a:t>İLİŞKiNİN</a:t>
            </a:r>
            <a:r>
              <a:rPr lang="tr-TR" b="1" dirty="0"/>
              <a:t> GELİŞMESİNE ENGEL OLAN DURUMLAR </a:t>
            </a:r>
            <a:endParaRPr lang="tr-TR" dirty="0"/>
          </a:p>
        </p:txBody>
      </p:sp>
      <p:sp>
        <p:nvSpPr>
          <p:cNvPr id="3" name="İçerik Yer Tutucusu 2"/>
          <p:cNvSpPr>
            <a:spLocks noGrp="1"/>
          </p:cNvSpPr>
          <p:nvPr>
            <p:ph idx="1"/>
          </p:nvPr>
        </p:nvSpPr>
        <p:spPr/>
        <p:txBody>
          <a:bodyPr>
            <a:normAutofit fontScale="85000" lnSpcReduction="20000"/>
          </a:bodyPr>
          <a:lstStyle/>
          <a:p>
            <a:r>
              <a:rPr lang="tr-TR" b="1" dirty="0"/>
              <a:t>Damgalama: </a:t>
            </a:r>
            <a:r>
              <a:rPr lang="tr-TR" dirty="0"/>
              <a:t>“Olumsuzluk içeren bazı ifadelerle karşıdaki kişinin bazı davranışlarını tanımlamaya çalışma, o kişinin bize olan güven duygusunu olumsuz etkiler. </a:t>
            </a:r>
          </a:p>
          <a:p>
            <a:r>
              <a:rPr lang="tr-TR" b="1" dirty="0"/>
              <a:t>Emir Verme: </a:t>
            </a:r>
            <a:r>
              <a:rPr lang="tr-TR" dirty="0"/>
              <a:t>“Yapmalısın, etmelisin” gibi emirlerdir. Bu ifadeler karşımızdaki kişinin duygu, ihtiyaç ve problemlerinin önemsiz olduğunu anlatır. </a:t>
            </a:r>
          </a:p>
          <a:p>
            <a:r>
              <a:rPr lang="tr-TR" b="1" dirty="0"/>
              <a:t>Soru Sorma: </a:t>
            </a:r>
            <a:r>
              <a:rPr lang="tr-TR" dirty="0"/>
              <a:t>Nerede geziyordun? gibi. Karşımızdaki kişide güvensizlik ve şüphe uyandırır.</a:t>
            </a:r>
          </a:p>
          <a:p>
            <a:r>
              <a:rPr lang="tr-TR" b="1" dirty="0"/>
              <a:t> Suçlama: </a:t>
            </a:r>
            <a:r>
              <a:rPr lang="tr-TR" dirty="0"/>
              <a:t>“Hep problem çıkarıyorsunuz!” ifadesi karşıdaki kişinin benlik saygısının aşınmasına neden olur ve karşı eleştiriye sebep olur. </a:t>
            </a:r>
          </a:p>
        </p:txBody>
      </p:sp>
    </p:spTree>
    <p:extLst>
      <p:ext uri="{BB962C8B-B14F-4D97-AF65-F5344CB8AC3E}">
        <p14:creationId xmlns:p14="http://schemas.microsoft.com/office/powerpoint/2010/main" val="2075250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457200" y="404664"/>
            <a:ext cx="8229600" cy="5721499"/>
          </a:xfrm>
        </p:spPr>
        <p:txBody>
          <a:bodyPr>
            <a:normAutofit/>
          </a:bodyPr>
          <a:lstStyle/>
          <a:p>
            <a:r>
              <a:rPr lang="tr-TR" b="1" dirty="0"/>
              <a:t>Onaylama: </a:t>
            </a:r>
            <a:r>
              <a:rPr lang="tr-TR" dirty="0"/>
              <a:t>Bir davranışı değerinden fazla takdir etme ve abartma, güven duygusunun zedelenmesine yol açar. Kişi bu takdiri hak etmediğini bilir.</a:t>
            </a:r>
          </a:p>
          <a:p>
            <a:r>
              <a:rPr lang="tr-TR" b="1" dirty="0"/>
              <a:t>Reddetme: </a:t>
            </a:r>
            <a:r>
              <a:rPr lang="tr-TR" dirty="0"/>
              <a:t>Bir davranışı değerinden eksik takdir etme veya reddetme, danışanın danışmana olan inancının kaybolmasına yol açar. </a:t>
            </a:r>
          </a:p>
          <a:p>
            <a:r>
              <a:rPr lang="tr-TR" b="1" dirty="0"/>
              <a:t>İsimle Çağırma: </a:t>
            </a:r>
            <a:r>
              <a:rPr lang="tr-TR" dirty="0"/>
              <a:t>Kişiyi gerçek isimi yerine başka bir isimle çağırmadır. </a:t>
            </a:r>
          </a:p>
        </p:txBody>
      </p:sp>
    </p:spTree>
    <p:extLst>
      <p:ext uri="{BB962C8B-B14F-4D97-AF65-F5344CB8AC3E}">
        <p14:creationId xmlns:p14="http://schemas.microsoft.com/office/powerpoint/2010/main" val="11946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b="1" dirty="0" smtClean="0"/>
              <a:t>MÜLAKATIN AŞAMALARI</a:t>
            </a:r>
            <a:endParaRPr lang="tr-TR" b="1" dirty="0"/>
          </a:p>
        </p:txBody>
      </p:sp>
      <p:sp>
        <p:nvSpPr>
          <p:cNvPr id="2" name="İçerik Yer Tutucusu 1"/>
          <p:cNvSpPr>
            <a:spLocks noGrp="1"/>
          </p:cNvSpPr>
          <p:nvPr>
            <p:ph idx="1"/>
          </p:nvPr>
        </p:nvSpPr>
        <p:spPr/>
        <p:txBody>
          <a:bodyPr/>
          <a:lstStyle/>
          <a:p>
            <a:r>
              <a:rPr lang="tr-TR" dirty="0" smtClean="0"/>
              <a:t>Başlangıç </a:t>
            </a:r>
          </a:p>
          <a:p>
            <a:r>
              <a:rPr lang="tr-TR" dirty="0" smtClean="0"/>
              <a:t>Gelişme (Orta)</a:t>
            </a:r>
          </a:p>
          <a:p>
            <a:r>
              <a:rPr lang="tr-TR" dirty="0" smtClean="0"/>
              <a:t>Sonlandırma</a:t>
            </a:r>
            <a:endParaRPr lang="tr-TR" dirty="0"/>
          </a:p>
        </p:txBody>
      </p:sp>
    </p:spTree>
    <p:extLst>
      <p:ext uri="{BB962C8B-B14F-4D97-AF65-F5344CB8AC3E}">
        <p14:creationId xmlns:p14="http://schemas.microsoft.com/office/powerpoint/2010/main" val="3625630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 xmlns:a16="http://schemas.microsoft.com/office/drawing/2014/main" id="{CB71EE88-407D-F049-BDA5-83A072421683}"/>
              </a:ext>
            </a:extLst>
          </p:cNvPr>
          <p:cNvSpPr>
            <a:spLocks noGrp="1"/>
          </p:cNvSpPr>
          <p:nvPr>
            <p:ph type="title"/>
          </p:nvPr>
        </p:nvSpPr>
        <p:spPr/>
        <p:txBody>
          <a:bodyPr>
            <a:normAutofit/>
          </a:bodyPr>
          <a:lstStyle/>
          <a:p>
            <a:r>
              <a:rPr lang="tr-TR" b="1" dirty="0"/>
              <a:t>BAŞLANGIÇ AŞAMASI</a:t>
            </a:r>
          </a:p>
        </p:txBody>
      </p:sp>
      <p:sp>
        <p:nvSpPr>
          <p:cNvPr id="2" name="İçerik Yer Tutucusu 1">
            <a:extLst>
              <a:ext uri="{FF2B5EF4-FFF2-40B4-BE49-F238E27FC236}">
                <a16:creationId xmlns="" xmlns:a16="http://schemas.microsoft.com/office/drawing/2014/main" id="{48B15D89-29EE-5144-A2DA-6342B64A6138}"/>
              </a:ext>
            </a:extLst>
          </p:cNvPr>
          <p:cNvSpPr>
            <a:spLocks noGrp="1"/>
          </p:cNvSpPr>
          <p:nvPr>
            <p:ph idx="1"/>
          </p:nvPr>
        </p:nvSpPr>
        <p:spPr/>
        <p:txBody>
          <a:bodyPr>
            <a:normAutofit fontScale="92500"/>
          </a:bodyPr>
          <a:lstStyle/>
          <a:p>
            <a:r>
              <a:rPr lang="tr-TR" dirty="0" err="1"/>
              <a:t>Mülakat</a:t>
            </a:r>
            <a:r>
              <a:rPr lang="tr-TR" dirty="0"/>
              <a:t> sosyal hizmet uzmanı ve </a:t>
            </a:r>
            <a:r>
              <a:rPr lang="tr-TR" dirty="0" err="1"/>
              <a:t>müraatçının</a:t>
            </a:r>
            <a:r>
              <a:rPr lang="tr-TR" dirty="0"/>
              <a:t> </a:t>
            </a:r>
            <a:r>
              <a:rPr lang="tr-TR" dirty="0" err="1"/>
              <a:t>yüz</a:t>
            </a:r>
            <a:r>
              <a:rPr lang="tr-TR" dirty="0"/>
              <a:t> </a:t>
            </a:r>
            <a:r>
              <a:rPr lang="tr-TR" dirty="0" err="1"/>
              <a:t>yüze</a:t>
            </a:r>
            <a:r>
              <a:rPr lang="tr-TR" dirty="0"/>
              <a:t> gelmesinden </a:t>
            </a:r>
            <a:r>
              <a:rPr lang="tr-TR" dirty="0" err="1"/>
              <a:t>önce</a:t>
            </a:r>
            <a:r>
              <a:rPr lang="tr-TR" dirty="0"/>
              <a:t> </a:t>
            </a:r>
            <a:r>
              <a:rPr lang="tr-TR" dirty="0" err="1"/>
              <a:t>başlamaktadır</a:t>
            </a:r>
            <a:r>
              <a:rPr lang="tr-TR" dirty="0"/>
              <a:t>. Her iki taraf da duygu ve </a:t>
            </a:r>
            <a:r>
              <a:rPr lang="tr-TR" dirty="0" err="1"/>
              <a:t>düşüncelerle</a:t>
            </a:r>
            <a:r>
              <a:rPr lang="tr-TR" dirty="0"/>
              <a:t> </a:t>
            </a:r>
            <a:r>
              <a:rPr lang="tr-TR" dirty="0" err="1"/>
              <a:t>mülakata</a:t>
            </a:r>
            <a:r>
              <a:rPr lang="tr-TR" dirty="0"/>
              <a:t> gelir. </a:t>
            </a:r>
          </a:p>
          <a:p>
            <a:r>
              <a:rPr lang="tr-TR" dirty="0" err="1"/>
              <a:t>Biçimsel</a:t>
            </a:r>
            <a:r>
              <a:rPr lang="tr-TR" dirty="0"/>
              <a:t> </a:t>
            </a:r>
            <a:r>
              <a:rPr lang="tr-TR" dirty="0" err="1"/>
              <a:t>açıdan</a:t>
            </a:r>
            <a:r>
              <a:rPr lang="tr-TR" dirty="0"/>
              <a:t> ise </a:t>
            </a:r>
            <a:r>
              <a:rPr lang="tr-TR" dirty="0" err="1"/>
              <a:t>mülakat</a:t>
            </a:r>
            <a:r>
              <a:rPr lang="tr-TR" dirty="0"/>
              <a:t>; sosyal hizmet uzmanı ve </a:t>
            </a:r>
            <a:r>
              <a:rPr lang="tr-TR" dirty="0" err="1"/>
              <a:t>müraatçının</a:t>
            </a:r>
            <a:r>
              <a:rPr lang="tr-TR" dirty="0"/>
              <a:t> </a:t>
            </a:r>
            <a:r>
              <a:rPr lang="tr-TR" dirty="0" err="1"/>
              <a:t>karşı</a:t>
            </a:r>
            <a:r>
              <a:rPr lang="tr-TR" dirty="0"/>
              <a:t> </a:t>
            </a:r>
            <a:r>
              <a:rPr lang="tr-TR" dirty="0" err="1"/>
              <a:t>karşıya</a:t>
            </a:r>
            <a:r>
              <a:rPr lang="tr-TR" dirty="0"/>
              <a:t> gelmesi, </a:t>
            </a:r>
            <a:r>
              <a:rPr lang="tr-TR" dirty="0" err="1"/>
              <a:t>selamlaşması</a:t>
            </a:r>
            <a:r>
              <a:rPr lang="tr-TR" dirty="0"/>
              <a:t> ve </a:t>
            </a:r>
            <a:r>
              <a:rPr lang="tr-TR" dirty="0" err="1"/>
              <a:t>gündemle</a:t>
            </a:r>
            <a:r>
              <a:rPr lang="tr-TR" dirty="0"/>
              <a:t> ilgili </a:t>
            </a:r>
            <a:r>
              <a:rPr lang="tr-TR" dirty="0" err="1"/>
              <a:t>konuşmaya</a:t>
            </a:r>
            <a:r>
              <a:rPr lang="tr-TR" dirty="0"/>
              <a:t> </a:t>
            </a:r>
            <a:r>
              <a:rPr lang="tr-TR" dirty="0" err="1"/>
              <a:t>başlaması</a:t>
            </a:r>
            <a:r>
              <a:rPr lang="tr-TR" dirty="0"/>
              <a:t> ile </a:t>
            </a:r>
            <a:r>
              <a:rPr lang="tr-TR" dirty="0" err="1"/>
              <a:t>başlamıs</a:t>
            </a:r>
            <a:r>
              <a:rPr lang="tr-TR" dirty="0"/>
              <a:t>̧ olur. </a:t>
            </a:r>
            <a:r>
              <a:rPr lang="tr-TR" dirty="0" err="1"/>
              <a:t>Mülakatın</a:t>
            </a:r>
            <a:r>
              <a:rPr lang="tr-TR" dirty="0"/>
              <a:t> </a:t>
            </a:r>
            <a:r>
              <a:rPr lang="tr-TR" dirty="0" err="1"/>
              <a:t>başlaması</a:t>
            </a:r>
            <a:r>
              <a:rPr lang="tr-TR" dirty="0"/>
              <a:t> bir anlamda </a:t>
            </a:r>
            <a:r>
              <a:rPr lang="tr-TR" dirty="0" err="1"/>
              <a:t>saptanmıs</a:t>
            </a:r>
            <a:r>
              <a:rPr lang="tr-TR" dirty="0"/>
              <a:t>̧ </a:t>
            </a:r>
            <a:r>
              <a:rPr lang="tr-TR" dirty="0" err="1"/>
              <a:t>amac</a:t>
            </a:r>
            <a:r>
              <a:rPr lang="tr-TR" dirty="0"/>
              <a:t>̧ ya da </a:t>
            </a:r>
            <a:r>
              <a:rPr lang="tr-TR" dirty="0" err="1"/>
              <a:t>gündemin</a:t>
            </a:r>
            <a:r>
              <a:rPr lang="tr-TR" dirty="0"/>
              <a:t> ele alınmasıyla </a:t>
            </a:r>
            <a:r>
              <a:rPr lang="tr-TR" dirty="0" err="1"/>
              <a:t>başlamıs</a:t>
            </a:r>
            <a:r>
              <a:rPr lang="tr-TR" dirty="0"/>
              <a:t>̧ olur. </a:t>
            </a:r>
          </a:p>
          <a:p>
            <a:endParaRPr lang="tr-TR" dirty="0"/>
          </a:p>
        </p:txBody>
      </p:sp>
    </p:spTree>
    <p:extLst>
      <p:ext uri="{BB962C8B-B14F-4D97-AF65-F5344CB8AC3E}">
        <p14:creationId xmlns:p14="http://schemas.microsoft.com/office/powerpoint/2010/main" val="5652701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TotalTime>
  <Words>4343</Words>
  <Application>Microsoft Office PowerPoint</Application>
  <PresentationFormat>Ekran Gösterisi (4:3)</PresentationFormat>
  <Paragraphs>239</Paragraphs>
  <Slides>58</Slides>
  <Notes>1</Notes>
  <HiddenSlides>0</HiddenSlides>
  <MMClips>0</MMClips>
  <ScaleCrop>false</ScaleCrop>
  <HeadingPairs>
    <vt:vector size="4" baseType="variant">
      <vt:variant>
        <vt:lpstr>Tema</vt:lpstr>
      </vt:variant>
      <vt:variant>
        <vt:i4>1</vt:i4>
      </vt:variant>
      <vt:variant>
        <vt:lpstr>Slayt Başlıkları</vt:lpstr>
      </vt:variant>
      <vt:variant>
        <vt:i4>58</vt:i4>
      </vt:variant>
    </vt:vector>
  </HeadingPairs>
  <TitlesOfParts>
    <vt:vector size="59" baseType="lpstr">
      <vt:lpstr>Ofis Teması</vt:lpstr>
      <vt:lpstr>ÇAĞ ÜNİVERSİTESİ MESLEK YÜKSEKOKULU SOSYAL HİZMET ve DANIŞMANLIK BÖLÜMÜ</vt:lpstr>
      <vt:lpstr>MESLEKİ İLİŞKİ </vt:lpstr>
      <vt:lpstr> </vt:lpstr>
      <vt:lpstr>MESLEKİ İLİŞKİNİN ÖZELLİKLERİ </vt:lpstr>
      <vt:lpstr>Mesleki ilişkide var olan temel unsurlar</vt:lpstr>
      <vt:lpstr>MESLEKİ İLİŞKiNİN GELİŞMESİNE ENGEL OLAN DURUMLAR </vt:lpstr>
      <vt:lpstr> </vt:lpstr>
      <vt:lpstr>MÜLAKATIN AŞAMALARI</vt:lpstr>
      <vt:lpstr>BAŞLANGIÇ AŞAMASI</vt:lpstr>
      <vt:lpstr>BAŞLANGIÇ AŞAMASI</vt:lpstr>
      <vt:lpstr>BAŞLANGIÇ AŞAMASI</vt:lpstr>
      <vt:lpstr> BAŞLANGIÇ AŞAMASI</vt:lpstr>
      <vt:lpstr>*Sosyal hizmet uzmanının geçmişi:  </vt:lpstr>
      <vt:lpstr>*Kurumu seçme ve karar verme süreci:</vt:lpstr>
      <vt:lpstr>Mülakata Gelme:</vt:lpstr>
      <vt:lpstr>*Sekreterlik hizmetleri ve karşılanma:</vt:lpstr>
      <vt:lpstr>*Bekleme:</vt:lpstr>
      <vt:lpstr>Sosyal Hizmet Uzmanının Hazırlanması </vt:lpstr>
      <vt:lpstr> </vt:lpstr>
      <vt:lpstr> </vt:lpstr>
      <vt:lpstr>Mülakat yapılan yer</vt:lpstr>
      <vt:lpstr>Ev ödevleri:</vt:lpstr>
      <vt:lpstr>Sosyal hizmet uzmanının bilişsel harita için kendisini hazırlaması</vt:lpstr>
      <vt:lpstr> </vt:lpstr>
      <vt:lpstr>Rol İmajı</vt:lpstr>
      <vt:lpstr> </vt:lpstr>
      <vt:lpstr>Sosyal hizmet uzmanının mülakata başlamadan önce:</vt:lpstr>
      <vt:lpstr> </vt:lpstr>
      <vt:lpstr> </vt:lpstr>
      <vt:lpstr> </vt:lpstr>
      <vt:lpstr>Çünkü unutulmamalıdır ki müracaatçı için:</vt:lpstr>
      <vt:lpstr>Açılış /Başlangıç Soruları</vt:lpstr>
      <vt:lpstr> </vt:lpstr>
      <vt:lpstr> </vt:lpstr>
      <vt:lpstr> </vt:lpstr>
      <vt:lpstr> </vt:lpstr>
      <vt:lpstr>MÜLAKATIN GELİŞME (ORTA) AŞAMASI</vt:lpstr>
      <vt:lpstr> </vt:lpstr>
      <vt:lpstr>OLUMLU İLİŞKİNİN UNSURLARI</vt:lpstr>
      <vt:lpstr> </vt:lpstr>
      <vt:lpstr> </vt:lpstr>
      <vt:lpstr> </vt:lpstr>
      <vt:lpstr>  </vt:lpstr>
      <vt:lpstr> </vt:lpstr>
      <vt:lpstr> </vt:lpstr>
      <vt:lpstr> </vt:lpstr>
      <vt:lpstr>Özetle gizlilik:  </vt:lpstr>
      <vt:lpstr> </vt:lpstr>
      <vt:lpstr> </vt:lpstr>
      <vt:lpstr>Bilgilendirilmiş onay:</vt:lpstr>
      <vt:lpstr> </vt:lpstr>
      <vt:lpstr>8.Sözsüz İletişim Becerileri: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Emine Sarac</dc:creator>
  <cp:lastModifiedBy>Emine Sarac</cp:lastModifiedBy>
  <cp:revision>22</cp:revision>
  <dcterms:created xsi:type="dcterms:W3CDTF">2019-09-12T07:25:59Z</dcterms:created>
  <dcterms:modified xsi:type="dcterms:W3CDTF">2021-10-18T08:26:07Z</dcterms:modified>
</cp:coreProperties>
</file>