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4738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52132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32689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277450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981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991973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379367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949975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75638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23720DD-5B6D-40BF-8493-A6B52D484E6B}" type="datetimeFigureOut">
              <a:rPr lang="tr-TR" smtClean="0"/>
              <a:pPr/>
              <a:t>26.10.2020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solidFill>
                  <a:srgbClr val="637052"/>
                </a:solidFill>
              </a:rPr>
              <a:pPr/>
              <a:t>‹#›</a:t>
            </a:fld>
            <a:endParaRPr lang="tr-TR">
              <a:solidFill>
                <a:srgbClr val="637052"/>
              </a:solidFill>
            </a:endParaRPr>
          </a:p>
        </p:txBody>
      </p:sp>
    </p:spTree>
    <p:extLst>
      <p:ext uri="{BB962C8B-B14F-4D97-AF65-F5344CB8AC3E}">
        <p14:creationId xmlns:p14="http://schemas.microsoft.com/office/powerpoint/2010/main" val="664095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26.10.2020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434295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pPr/>
              <a:t>26.10.2020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21131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nvSpPr>
        <p:spPr>
          <a:xfrm>
            <a:off x="2069094" y="1534292"/>
            <a:ext cx="7992888" cy="12540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dirty="0" smtClean="0">
                <a:solidFill>
                  <a:srgbClr val="292934"/>
                </a:solidFill>
                <a:latin typeface="Times New Roman" pitchFamily="18" charset="0"/>
                <a:cs typeface="Times New Roman" pitchFamily="18" charset="0"/>
              </a:rPr>
              <a:t>Tıbbi Dokümantasyon Dersi</a:t>
            </a:r>
            <a:endParaRPr lang="tr-TR" dirty="0">
              <a:solidFill>
                <a:srgbClr val="292934"/>
              </a:solidFill>
              <a:latin typeface="Times New Roman" pitchFamily="18" charset="0"/>
              <a:cs typeface="Times New Roman" pitchFamily="18" charset="0"/>
            </a:endParaRPr>
          </a:p>
        </p:txBody>
      </p:sp>
      <p:sp>
        <p:nvSpPr>
          <p:cNvPr id="5" name="Alt Başlık 2"/>
          <p:cNvSpPr>
            <a:spLocks noGrp="1"/>
          </p:cNvSpPr>
          <p:nvPr/>
        </p:nvSpPr>
        <p:spPr>
          <a:xfrm>
            <a:off x="2865138" y="5670198"/>
            <a:ext cx="6400800" cy="6229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tr-TR" sz="2000" dirty="0" err="1">
                <a:solidFill>
                  <a:srgbClr val="292934">
                    <a:tint val="75000"/>
                  </a:srgbClr>
                </a:solidFill>
                <a:latin typeface="Times New Roman" pitchFamily="18" charset="0"/>
                <a:cs typeface="Times New Roman" pitchFamily="18" charset="0"/>
              </a:rPr>
              <a:t>Öğr</a:t>
            </a:r>
            <a:r>
              <a:rPr lang="tr-TR" sz="2000" dirty="0">
                <a:solidFill>
                  <a:srgbClr val="292934">
                    <a:tint val="75000"/>
                  </a:srgbClr>
                </a:solidFill>
                <a:latin typeface="Times New Roman" pitchFamily="18" charset="0"/>
                <a:cs typeface="Times New Roman" pitchFamily="18" charset="0"/>
              </a:rPr>
              <a:t>. Gör. Şeyda ÇAVMAK</a:t>
            </a:r>
          </a:p>
        </p:txBody>
      </p:sp>
      <p:sp>
        <p:nvSpPr>
          <p:cNvPr id="6" name="Başlık 1"/>
          <p:cNvSpPr txBox="1">
            <a:spLocks/>
          </p:cNvSpPr>
          <p:nvPr/>
        </p:nvSpPr>
        <p:spPr>
          <a:xfrm>
            <a:off x="1908378" y="3208056"/>
            <a:ext cx="8710396" cy="1254001"/>
          </a:xfrm>
          <a:prstGeom prst="rect">
            <a:avLst/>
          </a:prstGeom>
        </p:spPr>
        <p:txBody>
          <a:bodyPr vert="horz" lIns="91440" tIns="45720" rIns="91440" bIns="45720" rtlCol="0" anchor="ctr">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90000"/>
              </a:lnSpc>
              <a:spcBef>
                <a:spcPts val="1000"/>
              </a:spcBef>
            </a:pPr>
            <a:r>
              <a:rPr lang="tr-TR" sz="2800" i="1" dirty="0">
                <a:latin typeface="Times New Roman" panose="02020603050405020304" pitchFamily="18" charset="0"/>
                <a:cs typeface="Times New Roman" panose="02020603050405020304" pitchFamily="18" charset="0"/>
              </a:rPr>
              <a:t>Tıbbi Dokümantasyonun Önemi ve Hukuksal Yönü</a:t>
            </a:r>
            <a:endParaRPr lang="tr-TR" sz="2800" i="1" dirty="0">
              <a:solidFill>
                <a:prstClr val="black"/>
              </a:solidFill>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3610" y="511507"/>
            <a:ext cx="1495053" cy="1488408"/>
          </a:xfrm>
          <a:prstGeom prst="rect">
            <a:avLst/>
          </a:prstGeom>
        </p:spPr>
      </p:pic>
    </p:spTree>
    <p:extLst>
      <p:ext uri="{BB962C8B-B14F-4D97-AF65-F5344CB8AC3E}">
        <p14:creationId xmlns:p14="http://schemas.microsoft.com/office/powerpoint/2010/main" val="210758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07857"/>
          </a:xfrm>
        </p:spPr>
        <p:txBody>
          <a:bodyPr>
            <a:normAutofit/>
          </a:bodyPr>
          <a:lstStyle/>
          <a:p>
            <a:pPr algn="ctr"/>
            <a:r>
              <a:rPr lang="tr-TR" sz="3200" b="1" i="1" dirty="0">
                <a:latin typeface="Times New Roman" panose="02020603050405020304" pitchFamily="18" charset="0"/>
                <a:cs typeface="Times New Roman" panose="02020603050405020304" pitchFamily="18" charset="0"/>
              </a:rPr>
              <a:t>Tıbbi </a:t>
            </a:r>
            <a:r>
              <a:rPr lang="tr-TR" sz="3200" b="1" i="1" dirty="0" smtClean="0">
                <a:latin typeface="Times New Roman" panose="02020603050405020304" pitchFamily="18" charset="0"/>
                <a:cs typeface="Times New Roman" panose="02020603050405020304" pitchFamily="18" charset="0"/>
              </a:rPr>
              <a:t>Dokümantasyonun </a:t>
            </a:r>
            <a:r>
              <a:rPr lang="tr-TR" sz="3200" b="1" i="1" dirty="0">
                <a:latin typeface="Times New Roman" panose="02020603050405020304" pitchFamily="18" charset="0"/>
                <a:cs typeface="Times New Roman" panose="02020603050405020304" pitchFamily="18" charset="0"/>
              </a:rPr>
              <a:t>Hastane Yönünden Önemi</a:t>
            </a:r>
          </a:p>
        </p:txBody>
      </p:sp>
      <p:sp>
        <p:nvSpPr>
          <p:cNvPr id="3" name="İçerik Yer Tutucusu 2"/>
          <p:cNvSpPr>
            <a:spLocks noGrp="1"/>
          </p:cNvSpPr>
          <p:nvPr>
            <p:ph idx="1"/>
          </p:nvPr>
        </p:nvSpPr>
        <p:spPr/>
        <p:txBody>
          <a:bodyPr/>
          <a:lstStyle/>
          <a:p>
            <a:pPr algn="just">
              <a:lnSpc>
                <a:spcPct val="150000"/>
              </a:lnSpc>
            </a:pPr>
            <a:r>
              <a:rPr lang="tr-TR" dirty="0">
                <a:latin typeface="Times New Roman" panose="02020603050405020304" pitchFamily="18" charset="0"/>
                <a:cs typeface="Times New Roman" panose="02020603050405020304" pitchFamily="18" charset="0"/>
              </a:rPr>
              <a:t>1. Hasta için gereksiz tetkik ve tedaviler engellenerek hastaya zaman kazandırılır. Bu zaman </a:t>
            </a:r>
            <a:r>
              <a:rPr lang="tr-TR" dirty="0" smtClean="0">
                <a:latin typeface="Times New Roman" panose="02020603050405020304" pitchFamily="18" charset="0"/>
                <a:cs typeface="Times New Roman" panose="02020603050405020304" pitchFamily="18" charset="0"/>
              </a:rPr>
              <a:t>sağlık kuruluşu </a:t>
            </a:r>
            <a:r>
              <a:rPr lang="tr-TR" dirty="0">
                <a:latin typeface="Times New Roman" panose="02020603050405020304" pitchFamily="18" charset="0"/>
                <a:cs typeface="Times New Roman" panose="02020603050405020304" pitchFamily="18" charset="0"/>
              </a:rPr>
              <a:t>için önemli olup bir </a:t>
            </a:r>
            <a:r>
              <a:rPr lang="tr-TR" dirty="0" smtClean="0">
                <a:latin typeface="Times New Roman" panose="02020603050405020304" pitchFamily="18" charset="0"/>
                <a:cs typeface="Times New Roman" panose="02020603050405020304" pitchFamily="18" charset="0"/>
              </a:rPr>
              <a:t>başka </a:t>
            </a:r>
            <a:r>
              <a:rPr lang="tr-TR" dirty="0">
                <a:latin typeface="Times New Roman" panose="02020603050405020304" pitchFamily="18" charset="0"/>
                <a:cs typeface="Times New Roman" panose="02020603050405020304" pitchFamily="18" charset="0"/>
              </a:rPr>
              <a:t>hasta için gereken bir zamana </a:t>
            </a:r>
            <a:r>
              <a:rPr lang="tr-TR" dirty="0" smtClean="0">
                <a:latin typeface="Times New Roman" panose="02020603050405020304" pitchFamily="18" charset="0"/>
                <a:cs typeface="Times New Roman" panose="02020603050405020304" pitchFamily="18" charset="0"/>
              </a:rPr>
              <a:t>dönüştürülebilir.</a:t>
            </a:r>
          </a:p>
          <a:p>
            <a:pPr marL="0" indent="0" algn="just">
              <a:lnSpc>
                <a:spcPct val="150000"/>
              </a:lnSpc>
              <a:buNone/>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2. </a:t>
            </a: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kurumları, ölen hastaların ölüm nedenlerini kayıtlarından inceleyebilirler. </a:t>
            </a:r>
            <a:endParaRPr lang="tr-TR"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dirty="0">
                <a:latin typeface="Times New Roman" panose="02020603050405020304" pitchFamily="18" charset="0"/>
                <a:cs typeface="Times New Roman" panose="02020603050405020304" pitchFamily="18" charset="0"/>
              </a:rPr>
              <a:t>3. Tedavilerin ve tedavi kurumlarının </a:t>
            </a:r>
            <a:r>
              <a:rPr lang="tr-TR" dirty="0" smtClean="0">
                <a:latin typeface="Times New Roman" panose="02020603050405020304" pitchFamily="18" charset="0"/>
                <a:cs typeface="Times New Roman" panose="02020603050405020304" pitchFamily="18" charset="0"/>
              </a:rPr>
              <a:t>çalışma başarısı </a:t>
            </a:r>
            <a:r>
              <a:rPr lang="tr-TR" dirty="0">
                <a:latin typeface="Times New Roman" panose="02020603050405020304" pitchFamily="18" charset="0"/>
                <a:cs typeface="Times New Roman" panose="02020603050405020304" pitchFamily="18" charset="0"/>
              </a:rPr>
              <a:t>hasta dosyalarındaki bilgilerden </a:t>
            </a:r>
            <a:r>
              <a:rPr lang="tr-TR" dirty="0" smtClean="0">
                <a:latin typeface="Times New Roman" panose="02020603050405020304" pitchFamily="18" charset="0"/>
                <a:cs typeface="Times New Roman" panose="02020603050405020304" pitchFamily="18" charset="0"/>
              </a:rPr>
              <a:t>sağlanabilmektedir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lnSpc>
                <a:spcPct val="150000"/>
              </a:lnSpc>
              <a:buNone/>
            </a:pPr>
            <a:r>
              <a:rPr lang="tr-TR" dirty="0" smtClean="0">
                <a:latin typeface="Times New Roman" panose="02020603050405020304" pitchFamily="18" charset="0"/>
                <a:cs typeface="Times New Roman" panose="02020603050405020304" pitchFamily="18" charset="0"/>
              </a:rPr>
              <a:t>4</a:t>
            </a:r>
            <a:r>
              <a:rPr lang="tr-TR" dirty="0">
                <a:latin typeface="Times New Roman" panose="02020603050405020304" pitchFamily="18" charset="0"/>
                <a:cs typeface="Times New Roman" panose="02020603050405020304" pitchFamily="18" charset="0"/>
              </a:rPr>
              <a:t>. Kaynakların verimli kullanılmasını </a:t>
            </a:r>
            <a:r>
              <a:rPr lang="tr-TR" dirty="0" smtClean="0">
                <a:latin typeface="Times New Roman" panose="02020603050405020304" pitchFamily="18" charset="0"/>
                <a:cs typeface="Times New Roman" panose="02020603050405020304" pitchFamily="18" charset="0"/>
              </a:rPr>
              <a:t>sağlayarak </a:t>
            </a:r>
            <a:r>
              <a:rPr lang="tr-TR" dirty="0">
                <a:latin typeface="Times New Roman" panose="02020603050405020304" pitchFamily="18" charset="0"/>
                <a:cs typeface="Times New Roman" panose="02020603050405020304" pitchFamily="18" charset="0"/>
              </a:rPr>
              <a:t>ekonomik planlama ve </a:t>
            </a:r>
            <a:r>
              <a:rPr lang="tr-TR" dirty="0" smtClean="0">
                <a:latin typeface="Times New Roman" panose="02020603050405020304" pitchFamily="18" charset="0"/>
                <a:cs typeface="Times New Roman" panose="02020603050405020304" pitchFamily="18" charset="0"/>
              </a:rPr>
              <a:t>sağlıklı </a:t>
            </a:r>
            <a:r>
              <a:rPr lang="tr-TR" dirty="0">
                <a:latin typeface="Times New Roman" panose="02020603050405020304" pitchFamily="18" charset="0"/>
                <a:cs typeface="Times New Roman" panose="02020603050405020304" pitchFamily="18" charset="0"/>
              </a:rPr>
              <a:t>finansal politikalar belirlenebilir</a:t>
            </a:r>
          </a:p>
        </p:txBody>
      </p:sp>
    </p:spTree>
    <p:extLst>
      <p:ext uri="{BB962C8B-B14F-4D97-AF65-F5344CB8AC3E}">
        <p14:creationId xmlns:p14="http://schemas.microsoft.com/office/powerpoint/2010/main" val="3671613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039277"/>
          </a:xfrm>
        </p:spPr>
        <p:txBody>
          <a:bodyPr>
            <a:normAutofit/>
          </a:bodyPr>
          <a:lstStyle/>
          <a:p>
            <a:r>
              <a:rPr lang="tr-TR" sz="3600" b="1" i="1" dirty="0">
                <a:latin typeface="Times New Roman" panose="02020603050405020304" pitchFamily="18" charset="0"/>
                <a:cs typeface="Times New Roman" panose="02020603050405020304" pitchFamily="18" charset="0"/>
              </a:rPr>
              <a:t>Tıbbi </a:t>
            </a:r>
            <a:r>
              <a:rPr lang="tr-TR" sz="3600" b="1" i="1" dirty="0" smtClean="0">
                <a:latin typeface="Times New Roman" panose="02020603050405020304" pitchFamily="18" charset="0"/>
                <a:cs typeface="Times New Roman" panose="02020603050405020304" pitchFamily="18" charset="0"/>
              </a:rPr>
              <a:t>Dokümantasyonun </a:t>
            </a:r>
            <a:r>
              <a:rPr lang="tr-TR" sz="3600" b="1" i="1" dirty="0">
                <a:latin typeface="Times New Roman" panose="02020603050405020304" pitchFamily="18" charset="0"/>
                <a:cs typeface="Times New Roman" panose="02020603050405020304" pitchFamily="18" charset="0"/>
              </a:rPr>
              <a:t>Hekim Yönünden Önemi</a:t>
            </a:r>
          </a:p>
        </p:txBody>
      </p:sp>
      <p:sp>
        <p:nvSpPr>
          <p:cNvPr id="3" name="İçerik Yer Tutucusu 2"/>
          <p:cNvSpPr>
            <a:spLocks noGrp="1"/>
          </p:cNvSpPr>
          <p:nvPr>
            <p:ph idx="1"/>
          </p:nvPr>
        </p:nvSpPr>
        <p:spPr/>
        <p:txBody>
          <a:bodyPr/>
          <a:lstStyle/>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Doktorlar, tıbbi kayıt sistemlerine özel olarak katkıda bulunan </a:t>
            </a:r>
            <a:r>
              <a:rPr lang="tr-TR" dirty="0" smtClean="0">
                <a:latin typeface="Times New Roman" panose="02020603050405020304" pitchFamily="18" charset="0"/>
                <a:cs typeface="Times New Roman" panose="02020603050405020304" pitchFamily="18" charset="0"/>
              </a:rPr>
              <a:t>kişilerdir.</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İyi tutulmuş </a:t>
            </a:r>
            <a:r>
              <a:rPr lang="tr-TR" dirty="0">
                <a:latin typeface="Times New Roman" panose="02020603050405020304" pitchFamily="18" charset="0"/>
                <a:cs typeface="Times New Roman" panose="02020603050405020304" pitchFamily="18" charset="0"/>
              </a:rPr>
              <a:t>hasta dosyaları aynı zamanda </a:t>
            </a:r>
            <a:r>
              <a:rPr lang="tr-TR" dirty="0" smtClean="0">
                <a:latin typeface="Times New Roman" panose="02020603050405020304" pitchFamily="18" charset="0"/>
                <a:cs typeface="Times New Roman" panose="02020603050405020304" pitchFamily="18" charset="0"/>
              </a:rPr>
              <a:t>diğer </a:t>
            </a:r>
            <a:r>
              <a:rPr lang="tr-TR" dirty="0">
                <a:latin typeface="Times New Roman" panose="02020603050405020304" pitchFamily="18" charset="0"/>
                <a:cs typeface="Times New Roman" panose="02020603050405020304" pitchFamily="18" charset="0"/>
              </a:rPr>
              <a:t>hekimler için iyi birer </a:t>
            </a:r>
            <a:r>
              <a:rPr lang="tr-TR" dirty="0" smtClean="0">
                <a:latin typeface="Times New Roman" panose="02020603050405020304" pitchFamily="18" charset="0"/>
                <a:cs typeface="Times New Roman" panose="02020603050405020304" pitchFamily="18" charset="0"/>
              </a:rPr>
              <a:t>eğitim </a:t>
            </a:r>
            <a:r>
              <a:rPr lang="tr-TR" dirty="0">
                <a:latin typeface="Times New Roman" panose="02020603050405020304" pitchFamily="18" charset="0"/>
                <a:cs typeface="Times New Roman" panose="02020603050405020304" pitchFamily="18" charset="0"/>
              </a:rPr>
              <a:t>materyalidir.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Hasta </a:t>
            </a:r>
            <a:r>
              <a:rPr lang="tr-TR" dirty="0">
                <a:latin typeface="Times New Roman" panose="02020603050405020304" pitchFamily="18" charset="0"/>
                <a:cs typeface="Times New Roman" panose="02020603050405020304" pitchFamily="18" charset="0"/>
              </a:rPr>
              <a:t>olgularının hangi </a:t>
            </a:r>
            <a:r>
              <a:rPr lang="tr-TR" dirty="0" smtClean="0">
                <a:latin typeface="Times New Roman" panose="02020603050405020304" pitchFamily="18" charset="0"/>
                <a:cs typeface="Times New Roman" panose="02020603050405020304" pitchFamily="18" charset="0"/>
              </a:rPr>
              <a:t>şikâyetle </a:t>
            </a:r>
            <a:r>
              <a:rPr lang="tr-TR" dirty="0">
                <a:latin typeface="Times New Roman" panose="02020603050405020304" pitchFamily="18" charset="0"/>
                <a:cs typeface="Times New Roman" panose="02020603050405020304" pitchFamily="18" charset="0"/>
              </a:rPr>
              <a:t>nasıl </a:t>
            </a:r>
            <a:r>
              <a:rPr lang="tr-TR" dirty="0" smtClean="0">
                <a:latin typeface="Times New Roman" panose="02020603050405020304" pitchFamily="18" charset="0"/>
                <a:cs typeface="Times New Roman" panose="02020603050405020304" pitchFamily="18" charset="0"/>
              </a:rPr>
              <a:t>geldiği </a:t>
            </a:r>
            <a:r>
              <a:rPr lang="tr-TR" dirty="0">
                <a:latin typeface="Times New Roman" panose="02020603050405020304" pitchFamily="18" charset="0"/>
                <a:cs typeface="Times New Roman" panose="02020603050405020304" pitchFamily="18" charset="0"/>
              </a:rPr>
              <a:t>ve nasıl </a:t>
            </a:r>
            <a:r>
              <a:rPr lang="tr-TR" dirty="0" smtClean="0">
                <a:latin typeface="Times New Roman" panose="02020603050405020304" pitchFamily="18" charset="0"/>
                <a:cs typeface="Times New Roman" panose="02020603050405020304" pitchFamily="18" charset="0"/>
              </a:rPr>
              <a:t>değerlendirildiği</a:t>
            </a:r>
            <a:r>
              <a:rPr lang="tr-TR" dirty="0">
                <a:latin typeface="Times New Roman" panose="02020603050405020304" pitchFamily="18" charset="0"/>
                <a:cs typeface="Times New Roman" panose="02020603050405020304" pitchFamily="18" charset="0"/>
              </a:rPr>
              <a:t>, sonuçta hangi ilaç verilerek nasıl sonuç </a:t>
            </a:r>
            <a:r>
              <a:rPr lang="tr-TR" dirty="0" smtClean="0">
                <a:latin typeface="Times New Roman" panose="02020603050405020304" pitchFamily="18" charset="0"/>
                <a:cs typeface="Times New Roman" panose="02020603050405020304" pitchFamily="18" charset="0"/>
              </a:rPr>
              <a:t>verdiği </a:t>
            </a:r>
            <a:r>
              <a:rPr lang="tr-TR" dirty="0">
                <a:latin typeface="Times New Roman" panose="02020603050405020304" pitchFamily="18" charset="0"/>
                <a:cs typeface="Times New Roman" panose="02020603050405020304" pitchFamily="18" charset="0"/>
              </a:rPr>
              <a:t>iyi </a:t>
            </a:r>
            <a:r>
              <a:rPr lang="tr-TR" dirty="0" smtClean="0">
                <a:latin typeface="Times New Roman" panose="02020603050405020304" pitchFamily="18" charset="0"/>
                <a:cs typeface="Times New Roman" panose="02020603050405020304" pitchFamily="18" charset="0"/>
              </a:rPr>
              <a:t>düzenlenmiş </a:t>
            </a:r>
            <a:r>
              <a:rPr lang="tr-TR" dirty="0">
                <a:latin typeface="Times New Roman" panose="02020603050405020304" pitchFamily="18" charset="0"/>
                <a:cs typeface="Times New Roman" panose="02020603050405020304" pitchFamily="18" charset="0"/>
              </a:rPr>
              <a:t>bir hasta dosyasından elde edilebilir.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anlamda </a:t>
            </a:r>
            <a:r>
              <a:rPr lang="tr-TR" dirty="0" smtClean="0">
                <a:latin typeface="Times New Roman" panose="02020603050405020304" pitchFamily="18" charset="0"/>
                <a:cs typeface="Times New Roman" panose="02020603050405020304" pitchFamily="18" charset="0"/>
              </a:rPr>
              <a:t>içerdiği </a:t>
            </a:r>
            <a:r>
              <a:rPr lang="tr-TR" dirty="0">
                <a:latin typeface="Times New Roman" panose="02020603050405020304" pitchFamily="18" charset="0"/>
                <a:cs typeface="Times New Roman" panose="02020603050405020304" pitchFamily="18" charset="0"/>
              </a:rPr>
              <a:t>bilgiler hem </a:t>
            </a:r>
            <a:r>
              <a:rPr lang="tr-TR" dirty="0" smtClean="0">
                <a:latin typeface="Times New Roman" panose="02020603050405020304" pitchFamily="18" charset="0"/>
                <a:cs typeface="Times New Roman" panose="02020603050405020304" pitchFamily="18" charset="0"/>
              </a:rPr>
              <a:t>yetişmekte </a:t>
            </a:r>
            <a:r>
              <a:rPr lang="tr-TR" dirty="0">
                <a:latin typeface="Times New Roman" panose="02020603050405020304" pitchFamily="18" charset="0"/>
                <a:cs typeface="Times New Roman" panose="02020603050405020304" pitchFamily="18" charset="0"/>
              </a:rPr>
              <a:t>olan hekim adaylarına ve uzmanlık </a:t>
            </a:r>
            <a:r>
              <a:rPr lang="tr-TR" dirty="0" smtClean="0">
                <a:latin typeface="Times New Roman" panose="02020603050405020304" pitchFamily="18" charset="0"/>
                <a:cs typeface="Times New Roman" panose="02020603050405020304" pitchFamily="18" charset="0"/>
              </a:rPr>
              <a:t>öğrencilerine, </a:t>
            </a:r>
            <a:r>
              <a:rPr lang="tr-TR" dirty="0">
                <a:latin typeface="Times New Roman" panose="02020603050405020304" pitchFamily="18" charset="0"/>
                <a:cs typeface="Times New Roman" panose="02020603050405020304" pitchFamily="18" charset="0"/>
              </a:rPr>
              <a:t>hem de </a:t>
            </a:r>
            <a:r>
              <a:rPr lang="tr-TR" dirty="0" smtClean="0">
                <a:latin typeface="Times New Roman" panose="02020603050405020304" pitchFamily="18" charset="0"/>
                <a:cs typeface="Times New Roman" panose="02020603050405020304" pitchFamily="18" charset="0"/>
              </a:rPr>
              <a:t>yetişmiş </a:t>
            </a:r>
            <a:r>
              <a:rPr lang="tr-TR" dirty="0">
                <a:latin typeface="Times New Roman" panose="02020603050405020304" pitchFamily="18" charset="0"/>
                <a:cs typeface="Times New Roman" panose="02020603050405020304" pitchFamily="18" charset="0"/>
              </a:rPr>
              <a:t>olan hekimlere birer </a:t>
            </a:r>
            <a:r>
              <a:rPr lang="tr-TR" dirty="0" smtClean="0">
                <a:latin typeface="Times New Roman" panose="02020603050405020304" pitchFamily="18" charset="0"/>
                <a:cs typeface="Times New Roman" panose="02020603050405020304" pitchFamily="18" charset="0"/>
              </a:rPr>
              <a:t>eğitim </a:t>
            </a:r>
            <a:r>
              <a:rPr lang="tr-TR" dirty="0">
                <a:latin typeface="Times New Roman" panose="02020603050405020304" pitchFamily="18" charset="0"/>
                <a:cs typeface="Times New Roman" panose="02020603050405020304" pitchFamily="18" charset="0"/>
              </a:rPr>
              <a:t>aracıdır</a:t>
            </a:r>
          </a:p>
        </p:txBody>
      </p:sp>
    </p:spTree>
    <p:extLst>
      <p:ext uri="{BB962C8B-B14F-4D97-AF65-F5344CB8AC3E}">
        <p14:creationId xmlns:p14="http://schemas.microsoft.com/office/powerpoint/2010/main" val="1018368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039277"/>
          </a:xfrm>
        </p:spPr>
        <p:txBody>
          <a:bodyPr>
            <a:normAutofit/>
          </a:bodyPr>
          <a:lstStyle/>
          <a:p>
            <a:pPr algn="ctr"/>
            <a:r>
              <a:rPr lang="tr-TR" sz="3600" b="1" i="1" dirty="0">
                <a:latin typeface="Times New Roman" panose="02020603050405020304" pitchFamily="18" charset="0"/>
                <a:cs typeface="Times New Roman" panose="02020603050405020304" pitchFamily="18" charset="0"/>
              </a:rPr>
              <a:t>Tıbbi </a:t>
            </a:r>
            <a:r>
              <a:rPr lang="tr-TR" sz="3600" b="1" i="1" dirty="0" smtClean="0">
                <a:latin typeface="Times New Roman" panose="02020603050405020304" pitchFamily="18" charset="0"/>
                <a:cs typeface="Times New Roman" panose="02020603050405020304" pitchFamily="18" charset="0"/>
              </a:rPr>
              <a:t>Dokümantasyonun </a:t>
            </a:r>
            <a:r>
              <a:rPr lang="tr-TR" sz="3600" b="1" i="1" dirty="0">
                <a:latin typeface="Times New Roman" panose="02020603050405020304" pitchFamily="18" charset="0"/>
                <a:cs typeface="Times New Roman" panose="02020603050405020304" pitchFamily="18" charset="0"/>
              </a:rPr>
              <a:t>Adli Tıp Yönünden Önemi </a:t>
            </a:r>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Adli tıp açısından hasta dosyaları en önemli kaynaktır. </a:t>
            </a: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Hasta dosyaları </a:t>
            </a:r>
            <a:r>
              <a:rPr lang="tr-TR" dirty="0">
                <a:latin typeface="Times New Roman" panose="02020603050405020304" pitchFamily="18" charset="0"/>
                <a:cs typeface="Times New Roman" panose="02020603050405020304" pitchFamily="18" charset="0"/>
              </a:rPr>
              <a:t>adli tıp vakalarında, hem hastane hem de hekimler için büyük önem </a:t>
            </a:r>
            <a:r>
              <a:rPr lang="tr-TR" dirty="0" smtClean="0">
                <a:latin typeface="Times New Roman" panose="02020603050405020304" pitchFamily="18" charset="0"/>
                <a:cs typeface="Times New Roman" panose="02020603050405020304" pitchFamily="18" charset="0"/>
              </a:rPr>
              <a:t>taşırlar.</a:t>
            </a:r>
          </a:p>
          <a:p>
            <a:pPr algn="just">
              <a:lnSpc>
                <a:spcPct val="150000"/>
              </a:lnSpc>
              <a:buFont typeface="Wingdings" panose="05000000000000000000" pitchFamily="2" charset="2"/>
              <a:buChar char="§"/>
            </a:pPr>
            <a:r>
              <a:rPr lang="tr-TR" dirty="0">
                <a:latin typeface="Times New Roman" panose="02020603050405020304" pitchFamily="18" charset="0"/>
                <a:cs typeface="Times New Roman" panose="02020603050405020304" pitchFamily="18" charset="0"/>
              </a:rPr>
              <a:t>Adli tıbbı ilgilendiren olaylarda </a:t>
            </a:r>
            <a:r>
              <a:rPr lang="tr-TR" dirty="0" smtClean="0">
                <a:latin typeface="Times New Roman" panose="02020603050405020304" pitchFamily="18" charset="0"/>
                <a:cs typeface="Times New Roman" panose="02020603050405020304" pitchFamily="18" charset="0"/>
              </a:rPr>
              <a:t>bilirkişi </a:t>
            </a:r>
            <a:r>
              <a:rPr lang="tr-TR" dirty="0">
                <a:latin typeface="Times New Roman" panose="02020603050405020304" pitchFamily="18" charset="0"/>
                <a:cs typeface="Times New Roman" panose="02020603050405020304" pitchFamily="18" charset="0"/>
              </a:rPr>
              <a:t>olarak görevlendirilen hekimler, düzenli </a:t>
            </a:r>
            <a:r>
              <a:rPr lang="tr-TR" dirty="0" smtClean="0">
                <a:latin typeface="Times New Roman" panose="02020603050405020304" pitchFamily="18" charset="0"/>
                <a:cs typeface="Times New Roman" panose="02020603050405020304" pitchFamily="18" charset="0"/>
              </a:rPr>
              <a:t>tutulmuş, </a:t>
            </a:r>
            <a:r>
              <a:rPr lang="tr-TR" dirty="0">
                <a:latin typeface="Times New Roman" panose="02020603050405020304" pitchFamily="18" charset="0"/>
                <a:cs typeface="Times New Roman" panose="02020603050405020304" pitchFamily="18" charset="0"/>
              </a:rPr>
              <a:t>eksiksiz ve tarihine göre düzenli </a:t>
            </a:r>
            <a:r>
              <a:rPr lang="tr-TR" dirty="0" smtClean="0">
                <a:latin typeface="Times New Roman" panose="02020603050405020304" pitchFamily="18" charset="0"/>
                <a:cs typeface="Times New Roman" panose="02020603050405020304" pitchFamily="18" charset="0"/>
              </a:rPr>
              <a:t>sıralanmış </a:t>
            </a:r>
            <a:r>
              <a:rPr lang="tr-TR" dirty="0">
                <a:latin typeface="Times New Roman" panose="02020603050405020304" pitchFamily="18" charset="0"/>
                <a:cs typeface="Times New Roman" panose="02020603050405020304" pitchFamily="18" charset="0"/>
              </a:rPr>
              <a:t>dosyalara ihtiyaç </a:t>
            </a:r>
            <a:r>
              <a:rPr lang="tr-TR" dirty="0" smtClean="0">
                <a:latin typeface="Times New Roman" panose="02020603050405020304" pitchFamily="18" charset="0"/>
                <a:cs typeface="Times New Roman" panose="02020603050405020304" pitchFamily="18" charset="0"/>
              </a:rPr>
              <a:t>duyarlar</a:t>
            </a: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Diğer </a:t>
            </a:r>
            <a:r>
              <a:rPr lang="tr-TR" dirty="0">
                <a:latin typeface="Times New Roman" panose="02020603050405020304" pitchFamily="18" charset="0"/>
                <a:cs typeface="Times New Roman" panose="02020603050405020304" pitchFamily="18" charset="0"/>
              </a:rPr>
              <a:t>taraftan </a:t>
            </a:r>
            <a:r>
              <a:rPr lang="tr-TR" dirty="0" smtClean="0">
                <a:latin typeface="Times New Roman" panose="02020603050405020304" pitchFamily="18" charset="0"/>
                <a:cs typeface="Times New Roman" panose="02020603050405020304" pitchFamily="18" charset="0"/>
              </a:rPr>
              <a:t>sağlık kuruluşuna</a:t>
            </a:r>
            <a:r>
              <a:rPr lang="tr-TR" dirty="0">
                <a:latin typeface="Times New Roman" panose="02020603050405020304" pitchFamily="18" charset="0"/>
                <a:cs typeface="Times New Roman" panose="02020603050405020304" pitchFamily="18" charset="0"/>
              </a:rPr>
              <a:t>, öldürme, yaralama, taciz gibi davalardan ötürü </a:t>
            </a:r>
            <a:r>
              <a:rPr lang="tr-TR" dirty="0" smtClean="0">
                <a:latin typeface="Times New Roman" panose="02020603050405020304" pitchFamily="18" charset="0"/>
                <a:cs typeface="Times New Roman" panose="02020603050405020304" pitchFamily="18" charset="0"/>
              </a:rPr>
              <a:t>başvuran kişilerin </a:t>
            </a:r>
            <a:r>
              <a:rPr lang="tr-TR" dirty="0">
                <a:latin typeface="Times New Roman" panose="02020603050405020304" pitchFamily="18" charset="0"/>
                <a:cs typeface="Times New Roman" panose="02020603050405020304" pitchFamily="18" charset="0"/>
              </a:rPr>
              <a:t>tıbbi özellikleri kendi hasta dosyalarına kayıtlanır ve bu dosyalar daha sonra konu ile ilgili adli davalarda kanıt olarak </a:t>
            </a:r>
            <a:r>
              <a:rPr lang="tr-TR" dirty="0" smtClean="0">
                <a:latin typeface="Times New Roman" panose="02020603050405020304" pitchFamily="18" charset="0"/>
                <a:cs typeface="Times New Roman" panose="02020603050405020304" pitchFamily="18" charset="0"/>
              </a:rPr>
              <a:t>kullanılır</a:t>
            </a:r>
          </a:p>
          <a:p>
            <a:pPr>
              <a:buFont typeface="Wingdings" panose="05000000000000000000" pitchFamily="2" charset="2"/>
              <a:buChar char="§"/>
            </a:pPr>
            <a:endParaRPr lang="tr-TR" dirty="0" smtClean="0"/>
          </a:p>
          <a:p>
            <a:pPr>
              <a:buFont typeface="Wingdings" panose="05000000000000000000" pitchFamily="2" charset="2"/>
              <a:buChar char="§"/>
            </a:pPr>
            <a:endParaRPr lang="tr-TR" dirty="0" smtClean="0"/>
          </a:p>
        </p:txBody>
      </p:sp>
    </p:spTree>
    <p:extLst>
      <p:ext uri="{BB962C8B-B14F-4D97-AF65-F5344CB8AC3E}">
        <p14:creationId xmlns:p14="http://schemas.microsoft.com/office/powerpoint/2010/main" val="3711682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i="1" dirty="0">
                <a:latin typeface="Times New Roman" panose="02020603050405020304" pitchFamily="18" charset="0"/>
                <a:cs typeface="Times New Roman" panose="02020603050405020304" pitchFamily="18" charset="0"/>
              </a:rPr>
              <a:t>Tıbbi </a:t>
            </a:r>
            <a:r>
              <a:rPr lang="tr-TR" sz="2800" b="1" i="1" dirty="0" smtClean="0">
                <a:latin typeface="Times New Roman" panose="02020603050405020304" pitchFamily="18" charset="0"/>
                <a:cs typeface="Times New Roman" panose="02020603050405020304" pitchFamily="18" charset="0"/>
              </a:rPr>
              <a:t>Dokümantasyonun </a:t>
            </a:r>
            <a:r>
              <a:rPr lang="tr-TR" sz="2800" b="1" i="1" dirty="0">
                <a:latin typeface="Times New Roman" panose="02020603050405020304" pitchFamily="18" charset="0"/>
                <a:cs typeface="Times New Roman" panose="02020603050405020304" pitchFamily="18" charset="0"/>
              </a:rPr>
              <a:t>Halk </a:t>
            </a:r>
            <a:r>
              <a:rPr lang="tr-TR" sz="2800" b="1" i="1" dirty="0" smtClean="0">
                <a:latin typeface="Times New Roman" panose="02020603050405020304" pitchFamily="18" charset="0"/>
                <a:cs typeface="Times New Roman" panose="02020603050405020304" pitchFamily="18" charset="0"/>
              </a:rPr>
              <a:t>Sağlığı </a:t>
            </a:r>
            <a:r>
              <a:rPr lang="tr-TR" sz="2800" b="1" i="1" dirty="0">
                <a:latin typeface="Times New Roman" panose="02020603050405020304" pitchFamily="18" charset="0"/>
                <a:cs typeface="Times New Roman" panose="02020603050405020304" pitchFamily="18" charset="0"/>
              </a:rPr>
              <a:t>Yönünden Önemi</a:t>
            </a:r>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q"/>
            </a:pP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hizmetlerinin en önemli kolunu koruyucu </a:t>
            </a: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hizmetleri </a:t>
            </a:r>
            <a:r>
              <a:rPr lang="tr-TR" dirty="0" smtClean="0">
                <a:latin typeface="Times New Roman" panose="02020603050405020304" pitchFamily="18" charset="0"/>
                <a:cs typeface="Times New Roman" panose="02020603050405020304" pitchFamily="18" charset="0"/>
              </a:rPr>
              <a:t>oluşturur.</a:t>
            </a:r>
          </a:p>
          <a:p>
            <a:pPr algn="just">
              <a:lnSpc>
                <a:spcPct val="150000"/>
              </a:lnSpc>
              <a:buFont typeface="Wingdings" panose="05000000000000000000" pitchFamily="2" charset="2"/>
              <a:buChar char="q"/>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Koruyucu </a:t>
            </a: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hizmetlerinin amacı toplum </a:t>
            </a:r>
            <a:r>
              <a:rPr lang="tr-TR" dirty="0" smtClean="0">
                <a:latin typeface="Times New Roman" panose="02020603050405020304" pitchFamily="18" charset="0"/>
                <a:cs typeface="Times New Roman" panose="02020603050405020304" pitchFamily="18" charset="0"/>
              </a:rPr>
              <a:t>sağlığını </a:t>
            </a:r>
            <a:r>
              <a:rPr lang="tr-TR" dirty="0">
                <a:latin typeface="Times New Roman" panose="02020603050405020304" pitchFamily="18" charset="0"/>
                <a:cs typeface="Times New Roman" panose="02020603050405020304" pitchFamily="18" charset="0"/>
              </a:rPr>
              <a:t>etkileyen her türlü unsuru ve bunların </a:t>
            </a:r>
            <a:r>
              <a:rPr lang="tr-TR" dirty="0" smtClean="0">
                <a:latin typeface="Times New Roman" panose="02020603050405020304" pitchFamily="18" charset="0"/>
                <a:cs typeface="Times New Roman" panose="02020603050405020304" pitchFamily="18" charset="0"/>
              </a:rPr>
              <a:t>yaygınlığını </a:t>
            </a:r>
            <a:r>
              <a:rPr lang="tr-TR" dirty="0">
                <a:latin typeface="Times New Roman" panose="02020603050405020304" pitchFamily="18" charset="0"/>
                <a:cs typeface="Times New Roman" panose="02020603050405020304" pitchFamily="18" charset="0"/>
              </a:rPr>
              <a:t>saptamak ve toplumu bunlardan korumaktır.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tr-TR" dirty="0" smtClean="0">
                <a:latin typeface="Times New Roman" panose="02020603050405020304" pitchFamily="18" charset="0"/>
                <a:cs typeface="Times New Roman" panose="02020603050405020304" pitchFamily="18" charset="0"/>
              </a:rPr>
              <a:t>Bunun </a:t>
            </a:r>
            <a:r>
              <a:rPr lang="tr-TR" dirty="0">
                <a:latin typeface="Times New Roman" panose="02020603050405020304" pitchFamily="18" charset="0"/>
                <a:cs typeface="Times New Roman" panose="02020603050405020304" pitchFamily="18" charset="0"/>
              </a:rPr>
              <a:t>için gerekli istatistiksel bilgiler hasta </a:t>
            </a:r>
            <a:r>
              <a:rPr lang="tr-TR" dirty="0" smtClean="0">
                <a:latin typeface="Times New Roman" panose="02020603050405020304" pitchFamily="18" charset="0"/>
                <a:cs typeface="Times New Roman" panose="02020603050405020304" pitchFamily="18" charset="0"/>
              </a:rPr>
              <a:t>dokümanlarından </a:t>
            </a:r>
            <a:r>
              <a:rPr lang="tr-TR" dirty="0">
                <a:latin typeface="Times New Roman" panose="02020603050405020304" pitchFamily="18" charset="0"/>
                <a:cs typeface="Times New Roman" panose="02020603050405020304" pitchFamily="18" charset="0"/>
              </a:rPr>
              <a:t>ve tıbbi </a:t>
            </a:r>
            <a:r>
              <a:rPr lang="tr-TR" dirty="0" smtClean="0">
                <a:latin typeface="Times New Roman" panose="02020603050405020304" pitchFamily="18" charset="0"/>
                <a:cs typeface="Times New Roman" panose="02020603050405020304" pitchFamily="18" charset="0"/>
              </a:rPr>
              <a:t>arşivlerden sağlanır</a:t>
            </a:r>
          </a:p>
          <a:p>
            <a:pPr algn="just">
              <a:lnSpc>
                <a:spcPct val="150000"/>
              </a:lnSpc>
              <a:buFont typeface="Wingdings" panose="05000000000000000000" pitchFamily="2" charset="2"/>
              <a:buChar char="q"/>
            </a:pPr>
            <a:r>
              <a:rPr lang="tr-TR"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bir yörede görülen </a:t>
            </a:r>
            <a:r>
              <a:rPr lang="tr-TR" dirty="0" smtClean="0">
                <a:latin typeface="Times New Roman" panose="02020603050405020304" pitchFamily="18" charset="0"/>
                <a:cs typeface="Times New Roman" panose="02020603050405020304" pitchFamily="18" charset="0"/>
              </a:rPr>
              <a:t>suçiçeği hastalığının </a:t>
            </a:r>
            <a:r>
              <a:rPr lang="tr-TR" dirty="0">
                <a:latin typeface="Times New Roman" panose="02020603050405020304" pitchFamily="18" charset="0"/>
                <a:cs typeface="Times New Roman" panose="02020603050405020304" pitchFamily="18" charset="0"/>
              </a:rPr>
              <a:t>yılın hangi mevsiminde daha çok </a:t>
            </a:r>
            <a:r>
              <a:rPr lang="tr-TR" dirty="0" smtClean="0">
                <a:latin typeface="Times New Roman" panose="02020603050405020304" pitchFamily="18" charset="0"/>
                <a:cs typeface="Times New Roman" panose="02020603050405020304" pitchFamily="18" charset="0"/>
              </a:rPr>
              <a:t>olduğu </a:t>
            </a:r>
            <a:r>
              <a:rPr lang="tr-TR" dirty="0">
                <a:latin typeface="Times New Roman" panose="02020603050405020304" pitchFamily="18" charset="0"/>
                <a:cs typeface="Times New Roman" panose="02020603050405020304" pitchFamily="18" charset="0"/>
              </a:rPr>
              <a:t>ve bunu önlemek için ne yapılması </a:t>
            </a:r>
            <a:r>
              <a:rPr lang="tr-TR" dirty="0" smtClean="0">
                <a:latin typeface="Times New Roman" panose="02020603050405020304" pitchFamily="18" charset="0"/>
                <a:cs typeface="Times New Roman" panose="02020603050405020304" pitchFamily="18" charset="0"/>
              </a:rPr>
              <a:t>gerektiğinin </a:t>
            </a:r>
            <a:r>
              <a:rPr lang="tr-TR" dirty="0">
                <a:latin typeface="Times New Roman" panose="02020603050405020304" pitchFamily="18" charset="0"/>
                <a:cs typeface="Times New Roman" panose="02020603050405020304" pitchFamily="18" charset="0"/>
              </a:rPr>
              <a:t>planlanması için </a:t>
            </a:r>
            <a:r>
              <a:rPr lang="tr-TR" dirty="0" smtClean="0">
                <a:latin typeface="Times New Roman" panose="02020603050405020304" pitchFamily="18" charset="0"/>
                <a:cs typeface="Times New Roman" panose="02020603050405020304" pitchFamily="18" charset="0"/>
              </a:rPr>
              <a:t>arşiv </a:t>
            </a:r>
            <a:r>
              <a:rPr lang="tr-TR" dirty="0">
                <a:latin typeface="Times New Roman" panose="02020603050405020304" pitchFamily="18" charset="0"/>
                <a:cs typeface="Times New Roman" panose="02020603050405020304" pitchFamily="18" charset="0"/>
              </a:rPr>
              <a:t>taraması gereklidir</a:t>
            </a:r>
            <a:r>
              <a:rPr lang="tr-TR" dirty="0"/>
              <a:t>. </a:t>
            </a:r>
          </a:p>
        </p:txBody>
      </p:sp>
    </p:spTree>
    <p:extLst>
      <p:ext uri="{BB962C8B-B14F-4D97-AF65-F5344CB8AC3E}">
        <p14:creationId xmlns:p14="http://schemas.microsoft.com/office/powerpoint/2010/main" val="880224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76437"/>
          </a:xfrm>
        </p:spPr>
        <p:txBody>
          <a:bodyPr>
            <a:normAutofit/>
          </a:bodyPr>
          <a:lstStyle/>
          <a:p>
            <a:pPr algn="ctr"/>
            <a:r>
              <a:rPr lang="tr-TR" sz="2800" b="1" i="1" dirty="0">
                <a:latin typeface="Times New Roman" panose="02020603050405020304" pitchFamily="18" charset="0"/>
                <a:cs typeface="Times New Roman" panose="02020603050405020304" pitchFamily="18" charset="0"/>
              </a:rPr>
              <a:t>Tıbbi </a:t>
            </a:r>
            <a:r>
              <a:rPr lang="tr-TR" sz="2800" b="1" i="1" dirty="0" smtClean="0">
                <a:latin typeface="Times New Roman" panose="02020603050405020304" pitchFamily="18" charset="0"/>
                <a:cs typeface="Times New Roman" panose="02020603050405020304" pitchFamily="18" charset="0"/>
              </a:rPr>
              <a:t>Dokümantasyonun </a:t>
            </a:r>
            <a:r>
              <a:rPr lang="tr-TR" sz="2800" b="1" i="1" dirty="0">
                <a:latin typeface="Times New Roman" panose="02020603050405020304" pitchFamily="18" charset="0"/>
                <a:cs typeface="Times New Roman" panose="02020603050405020304" pitchFamily="18" charset="0"/>
              </a:rPr>
              <a:t>Tıbbi </a:t>
            </a:r>
            <a:r>
              <a:rPr lang="tr-TR" sz="2800" b="1" i="1" dirty="0" smtClean="0">
                <a:latin typeface="Times New Roman" panose="02020603050405020304" pitchFamily="18" charset="0"/>
                <a:cs typeface="Times New Roman" panose="02020603050405020304" pitchFamily="18" charset="0"/>
              </a:rPr>
              <a:t>Araştırmalar </a:t>
            </a:r>
            <a:r>
              <a:rPr lang="tr-TR" sz="2800" b="1" i="1" dirty="0">
                <a:latin typeface="Times New Roman" panose="02020603050405020304" pitchFamily="18" charset="0"/>
                <a:cs typeface="Times New Roman" panose="02020603050405020304" pitchFamily="18" charset="0"/>
              </a:rPr>
              <a:t>Yönünden Önemi </a:t>
            </a:r>
          </a:p>
        </p:txBody>
      </p:sp>
      <p:sp>
        <p:nvSpPr>
          <p:cNvPr id="3" name="İçerik Yer Tutucusu 2"/>
          <p:cNvSpPr>
            <a:spLocks noGrp="1"/>
          </p:cNvSpPr>
          <p:nvPr>
            <p:ph idx="1"/>
          </p:nvPr>
        </p:nvSpPr>
        <p:spPr>
          <a:xfrm>
            <a:off x="1097280" y="1845734"/>
            <a:ext cx="10058400" cy="4440766"/>
          </a:xfrm>
        </p:spPr>
        <p:txBody>
          <a:bodyPr>
            <a:normAutofit fontScale="92500" lnSpcReduction="20000"/>
          </a:bodyPr>
          <a:lstStyle/>
          <a:p>
            <a:pPr algn="just">
              <a:lnSpc>
                <a:spcPct val="150000"/>
              </a:lnSpc>
              <a:buFont typeface="Wingdings" panose="05000000000000000000" pitchFamily="2" charset="2"/>
              <a:buChar char="§"/>
            </a:pPr>
            <a:r>
              <a:rPr lang="tr-TR" dirty="0">
                <a:latin typeface="Times New Roman" panose="02020603050405020304" pitchFamily="18" charset="0"/>
                <a:cs typeface="Times New Roman" panose="02020603050405020304" pitchFamily="18" charset="0"/>
              </a:rPr>
              <a:t>Klinik </a:t>
            </a:r>
            <a:r>
              <a:rPr lang="tr-TR" dirty="0" smtClean="0">
                <a:latin typeface="Times New Roman" panose="02020603050405020304" pitchFamily="18" charset="0"/>
                <a:cs typeface="Times New Roman" panose="02020603050405020304" pitchFamily="18" charset="0"/>
              </a:rPr>
              <a:t>araştırmaların sağlığı için </a:t>
            </a:r>
            <a:r>
              <a:rPr lang="tr-TR" dirty="0">
                <a:latin typeface="Times New Roman" panose="02020603050405020304" pitchFamily="18" charset="0"/>
                <a:cs typeface="Times New Roman" panose="02020603050405020304" pitchFamily="18" charset="0"/>
              </a:rPr>
              <a:t>gerekli olan verilerin çok iyi </a:t>
            </a:r>
            <a:r>
              <a:rPr lang="tr-TR" dirty="0" smtClean="0">
                <a:latin typeface="Times New Roman" panose="02020603050405020304" pitchFamily="18" charset="0"/>
                <a:cs typeface="Times New Roman" panose="02020603050405020304" pitchFamily="18" charset="0"/>
              </a:rPr>
              <a:t>kayıtlandığı </a:t>
            </a:r>
            <a:r>
              <a:rPr lang="tr-TR" dirty="0">
                <a:latin typeface="Times New Roman" panose="02020603050405020304" pitchFamily="18" charset="0"/>
                <a:cs typeface="Times New Roman" panose="02020603050405020304" pitchFamily="18" charset="0"/>
              </a:rPr>
              <a:t>ortamlar gereklidir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Gerekli </a:t>
            </a:r>
            <a:r>
              <a:rPr lang="tr-TR" dirty="0">
                <a:latin typeface="Times New Roman" panose="02020603050405020304" pitchFamily="18" charset="0"/>
                <a:cs typeface="Times New Roman" panose="02020603050405020304" pitchFamily="18" charset="0"/>
              </a:rPr>
              <a:t>veriler dosya taramalarında yeterli olarak bulunamaz ise o klinik </a:t>
            </a:r>
            <a:r>
              <a:rPr lang="tr-TR" dirty="0" smtClean="0">
                <a:latin typeface="Times New Roman" panose="02020603050405020304" pitchFamily="18" charset="0"/>
                <a:cs typeface="Times New Roman" panose="02020603050405020304" pitchFamily="18" charset="0"/>
              </a:rPr>
              <a:t>çalışma </a:t>
            </a:r>
            <a:r>
              <a:rPr lang="tr-TR" dirty="0">
                <a:latin typeface="Times New Roman" panose="02020603050405020304" pitchFamily="18" charset="0"/>
                <a:cs typeface="Times New Roman" panose="02020603050405020304" pitchFamily="18" charset="0"/>
              </a:rPr>
              <a:t>istenen </a:t>
            </a:r>
            <a:r>
              <a:rPr lang="tr-TR" dirty="0" smtClean="0">
                <a:latin typeface="Times New Roman" panose="02020603050405020304" pitchFamily="18" charset="0"/>
                <a:cs typeface="Times New Roman" panose="02020603050405020304" pitchFamily="18" charset="0"/>
              </a:rPr>
              <a:t>değerde </a:t>
            </a:r>
            <a:r>
              <a:rPr lang="tr-TR" dirty="0">
                <a:latin typeface="Times New Roman" panose="02020603050405020304" pitchFamily="18" charset="0"/>
                <a:cs typeface="Times New Roman" panose="02020603050405020304" pitchFamily="18" charset="0"/>
              </a:rPr>
              <a:t>olmaz</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günümüzden </a:t>
            </a:r>
            <a:r>
              <a:rPr lang="tr-TR" dirty="0" smtClean="0">
                <a:latin typeface="Times New Roman" panose="02020603050405020304" pitchFamily="18" charset="0"/>
                <a:cs typeface="Times New Roman" panose="02020603050405020304" pitchFamily="18" charset="0"/>
              </a:rPr>
              <a:t>geçmiş dönemlere </a:t>
            </a:r>
            <a:r>
              <a:rPr lang="tr-TR" dirty="0">
                <a:latin typeface="Times New Roman" panose="02020603050405020304" pitchFamily="18" charset="0"/>
                <a:cs typeface="Times New Roman" panose="02020603050405020304" pitchFamily="18" charset="0"/>
              </a:rPr>
              <a:t>ait bir konu ile ilgili </a:t>
            </a:r>
            <a:r>
              <a:rPr lang="tr-TR" dirty="0" smtClean="0">
                <a:latin typeface="Times New Roman" panose="02020603050405020304" pitchFamily="18" charset="0"/>
                <a:cs typeface="Times New Roman" panose="02020603050405020304" pitchFamily="18" charset="0"/>
              </a:rPr>
              <a:t>araştırmayı </a:t>
            </a:r>
            <a:r>
              <a:rPr lang="tr-TR" dirty="0">
                <a:latin typeface="Times New Roman" panose="02020603050405020304" pitchFamily="18" charset="0"/>
                <a:cs typeface="Times New Roman" panose="02020603050405020304" pitchFamily="18" charset="0"/>
              </a:rPr>
              <a:t>yapmak için </a:t>
            </a:r>
            <a:r>
              <a:rPr lang="tr-TR" dirty="0" smtClean="0">
                <a:latin typeface="Times New Roman" panose="02020603050405020304" pitchFamily="18" charset="0"/>
                <a:cs typeface="Times New Roman" panose="02020603050405020304" pitchFamily="18" charset="0"/>
              </a:rPr>
              <a:t>geçmiş döneme </a:t>
            </a:r>
            <a:r>
              <a:rPr lang="tr-TR" dirty="0">
                <a:latin typeface="Times New Roman" panose="02020603050405020304" pitchFamily="18" charset="0"/>
                <a:cs typeface="Times New Roman" panose="02020603050405020304" pitchFamily="18" charset="0"/>
              </a:rPr>
              <a:t>ait çok iyi </a:t>
            </a:r>
            <a:r>
              <a:rPr lang="tr-TR" dirty="0" smtClean="0">
                <a:latin typeface="Times New Roman" panose="02020603050405020304" pitchFamily="18" charset="0"/>
                <a:cs typeface="Times New Roman" panose="02020603050405020304" pitchFamily="18" charset="0"/>
              </a:rPr>
              <a:t>tutulmuş dosya </a:t>
            </a:r>
            <a:r>
              <a:rPr lang="tr-TR" dirty="0">
                <a:latin typeface="Times New Roman" panose="02020603050405020304" pitchFamily="18" charset="0"/>
                <a:cs typeface="Times New Roman" panose="02020603050405020304" pitchFamily="18" charset="0"/>
              </a:rPr>
              <a:t>kayıtları gereklidir. Buradaki yetersizlikler günümüzün imkanlarını </a:t>
            </a:r>
            <a:r>
              <a:rPr lang="tr-TR" dirty="0" smtClean="0">
                <a:latin typeface="Times New Roman" panose="02020603050405020304" pitchFamily="18" charset="0"/>
                <a:cs typeface="Times New Roman" panose="02020603050405020304" pitchFamily="18" charset="0"/>
              </a:rPr>
              <a:t>geçmişteki </a:t>
            </a:r>
            <a:r>
              <a:rPr lang="tr-TR" dirty="0">
                <a:latin typeface="Times New Roman" panose="02020603050405020304" pitchFamily="18" charset="0"/>
                <a:cs typeface="Times New Roman" panose="02020603050405020304" pitchFamily="18" charset="0"/>
              </a:rPr>
              <a:t>bazı veriler için geçersiz kılmaktadır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Son </a:t>
            </a:r>
            <a:r>
              <a:rPr lang="tr-TR" dirty="0">
                <a:latin typeface="Times New Roman" panose="02020603050405020304" pitchFamily="18" charset="0"/>
                <a:cs typeface="Times New Roman" panose="02020603050405020304" pitchFamily="18" charset="0"/>
              </a:rPr>
              <a:t>zamanlara kadar tıbbi </a:t>
            </a:r>
            <a:r>
              <a:rPr lang="tr-TR" dirty="0" smtClean="0">
                <a:latin typeface="Times New Roman" panose="02020603050405020304" pitchFamily="18" charset="0"/>
                <a:cs typeface="Times New Roman" panose="02020603050405020304" pitchFamily="18" charset="0"/>
              </a:rPr>
              <a:t>araştırmaların </a:t>
            </a:r>
            <a:r>
              <a:rPr lang="tr-TR" dirty="0">
                <a:latin typeface="Times New Roman" panose="02020603050405020304" pitchFamily="18" charset="0"/>
                <a:cs typeface="Times New Roman" panose="02020603050405020304" pitchFamily="18" charset="0"/>
              </a:rPr>
              <a:t>yapılmasında tıbbi </a:t>
            </a:r>
            <a:r>
              <a:rPr lang="tr-TR" dirty="0" smtClean="0">
                <a:latin typeface="Times New Roman" panose="02020603050405020304" pitchFamily="18" charset="0"/>
                <a:cs typeface="Times New Roman" panose="02020603050405020304" pitchFamily="18" charset="0"/>
              </a:rPr>
              <a:t>dokümanlardan gerekli </a:t>
            </a:r>
            <a:r>
              <a:rPr lang="tr-TR" dirty="0">
                <a:latin typeface="Times New Roman" panose="02020603050405020304" pitchFamily="18" charset="0"/>
                <a:cs typeface="Times New Roman" panose="02020603050405020304" pitchFamily="18" charset="0"/>
              </a:rPr>
              <a:t>kadar </a:t>
            </a:r>
            <a:r>
              <a:rPr lang="tr-TR" dirty="0" smtClean="0">
                <a:latin typeface="Times New Roman" panose="02020603050405020304" pitchFamily="18" charset="0"/>
                <a:cs typeface="Times New Roman" panose="02020603050405020304" pitchFamily="18" charset="0"/>
              </a:rPr>
              <a:t>yararlanılamamıştır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Bilişim </a:t>
            </a:r>
            <a:r>
              <a:rPr lang="tr-TR" dirty="0">
                <a:latin typeface="Times New Roman" panose="02020603050405020304" pitchFamily="18" charset="0"/>
                <a:cs typeface="Times New Roman" panose="02020603050405020304" pitchFamily="18" charset="0"/>
              </a:rPr>
              <a:t>sektörü yenilerde bilimsel </a:t>
            </a:r>
            <a:r>
              <a:rPr lang="tr-TR" dirty="0" smtClean="0">
                <a:latin typeface="Times New Roman" panose="02020603050405020304" pitchFamily="18" charset="0"/>
                <a:cs typeface="Times New Roman" panose="02020603050405020304" pitchFamily="18" charset="0"/>
              </a:rPr>
              <a:t>çalışmaların </a:t>
            </a:r>
            <a:r>
              <a:rPr lang="tr-TR" dirty="0">
                <a:latin typeface="Times New Roman" panose="02020603050405020304" pitchFamily="18" charset="0"/>
                <a:cs typeface="Times New Roman" panose="02020603050405020304" pitchFamily="18" charset="0"/>
              </a:rPr>
              <a:t>hızını ve kalitesini çok daha iyi </a:t>
            </a:r>
            <a:r>
              <a:rPr lang="tr-TR" dirty="0" smtClean="0">
                <a:latin typeface="Times New Roman" panose="02020603050405020304" pitchFamily="18" charset="0"/>
                <a:cs typeface="Times New Roman" panose="02020603050405020304" pitchFamily="18" charset="0"/>
              </a:rPr>
              <a:t>koşullara getirmiştir</a:t>
            </a:r>
            <a:r>
              <a:rPr lang="tr-TR" dirty="0"/>
              <a:t>. </a:t>
            </a:r>
          </a:p>
        </p:txBody>
      </p:sp>
    </p:spTree>
    <p:extLst>
      <p:ext uri="{BB962C8B-B14F-4D97-AF65-F5344CB8AC3E}">
        <p14:creationId xmlns:p14="http://schemas.microsoft.com/office/powerpoint/2010/main" val="3567500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0928" y="1924334"/>
            <a:ext cx="10058400" cy="1450757"/>
          </a:xfrm>
        </p:spPr>
        <p:txBody>
          <a:bodyPr>
            <a:normAutofit/>
          </a:bodyPr>
          <a:lstStyle/>
          <a:p>
            <a:r>
              <a:rPr lang="tr-TR" sz="3600" b="1" dirty="0" smtClean="0">
                <a:latin typeface="Times New Roman" panose="02020603050405020304" pitchFamily="18" charset="0"/>
                <a:cs typeface="Times New Roman" panose="02020603050405020304" pitchFamily="18" charset="0"/>
              </a:rPr>
              <a:t>                 Dinlediğiniz İçin Teşekkürler.. </a:t>
            </a: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5049672" y="3916906"/>
            <a:ext cx="6809777" cy="2061369"/>
          </a:xfrm>
        </p:spPr>
        <p:txBody>
          <a:bodyPr/>
          <a:lstStyle/>
          <a:p>
            <a:endParaRPr lang="tr-TR" dirty="0" smtClean="0">
              <a:latin typeface="Arial" panose="020B0604020202020204" pitchFamily="34" charset="0"/>
              <a:ea typeface="Times New Roman" panose="02020603050405020304" pitchFamily="18" charset="0"/>
            </a:endParaRPr>
          </a:p>
          <a:p>
            <a:endParaRPr lang="tr-TR" dirty="0">
              <a:latin typeface="Arial" panose="020B0604020202020204" pitchFamily="34" charset="0"/>
              <a:ea typeface="Times New Roman" panose="02020603050405020304" pitchFamily="18" charset="0"/>
            </a:endParaRPr>
          </a:p>
          <a:p>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Gelecek hafta konusu: </a:t>
            </a:r>
          </a:p>
          <a:p>
            <a:pPr>
              <a:buFont typeface="Wingdings" panose="05000000000000000000" pitchFamily="2" charset="2"/>
              <a:buChar char="Ø"/>
            </a:pP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tr-TR" i="1" dirty="0">
                <a:latin typeface="Times New Roman" panose="02020603050405020304" pitchFamily="18" charset="0"/>
                <a:ea typeface="Times New Roman" panose="02020603050405020304" pitchFamily="18" charset="0"/>
                <a:cs typeface="Times New Roman" panose="02020603050405020304" pitchFamily="18" charset="0"/>
              </a:rPr>
              <a:t>Tıbbi Doküman ve Rapor Türleri</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906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3665789" cy="1450757"/>
          </a:xfrm>
        </p:spPr>
        <p:txBody>
          <a:bodyPr/>
          <a:lstStyle/>
          <a:p>
            <a:r>
              <a:rPr lang="tr-TR" dirty="0" smtClean="0">
                <a:latin typeface="Times New Roman" panose="02020603050405020304" pitchFamily="18" charset="0"/>
                <a:cs typeface="Times New Roman" panose="02020603050405020304" pitchFamily="18" charset="0"/>
              </a:rPr>
              <a:t>Dersin Amacı:</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0" y="1845734"/>
            <a:ext cx="4184404" cy="4023360"/>
          </a:xfrm>
        </p:spPr>
        <p:txBody>
          <a:bodyPr>
            <a:normAutofit/>
          </a:bodyPr>
          <a:lstStyle/>
          <a:p>
            <a:pPr>
              <a:lnSpc>
                <a:spcPct val="150000"/>
              </a:lnSpc>
              <a:buFont typeface="Wingdings" panose="05000000000000000000" pitchFamily="2" charset="2"/>
              <a:buChar char="ü"/>
            </a:pPr>
            <a:r>
              <a:rPr lang="tr-TR" sz="2400" dirty="0" smtClean="0">
                <a:latin typeface="Times New Roman" panose="02020603050405020304" pitchFamily="18" charset="0"/>
                <a:cs typeface="Times New Roman" panose="02020603050405020304" pitchFamily="18" charset="0"/>
              </a:rPr>
              <a:t>Tıbbi dokümanların hasta, hasta yakını, sağlık kurumları, adli tıp, hekim ve halk sağlığı açısından önemini kavramak</a:t>
            </a:r>
          </a:p>
          <a:p>
            <a:pPr>
              <a:lnSpc>
                <a:spcPct val="150000"/>
              </a:lnSpc>
              <a:buFont typeface="Wingdings" panose="05000000000000000000" pitchFamily="2" charset="2"/>
              <a:buChar char="ü"/>
            </a:pPr>
            <a:r>
              <a:rPr lang="tr-TR" sz="2400" dirty="0" smtClean="0">
                <a:latin typeface="Times New Roman" panose="02020603050405020304" pitchFamily="18" charset="0"/>
                <a:cs typeface="Times New Roman" panose="02020603050405020304" pitchFamily="18" charset="0"/>
              </a:rPr>
              <a:t>Tıbbi doküman türlerini açıklamak</a:t>
            </a:r>
            <a:endParaRPr lang="tr-TR" sz="2400" dirty="0">
              <a:latin typeface="Times New Roman" panose="02020603050405020304" pitchFamily="18" charset="0"/>
              <a:cs typeface="Times New Roman" panose="02020603050405020304" pitchFamily="18" charset="0"/>
            </a:endParaRPr>
          </a:p>
        </p:txBody>
      </p:sp>
      <p:sp>
        <p:nvSpPr>
          <p:cNvPr id="4" name="Metin kutusu 3"/>
          <p:cNvSpPr txBox="1"/>
          <p:nvPr/>
        </p:nvSpPr>
        <p:spPr>
          <a:xfrm>
            <a:off x="6264322" y="906363"/>
            <a:ext cx="5472753" cy="830997"/>
          </a:xfrm>
          <a:prstGeom prst="rect">
            <a:avLst/>
          </a:prstGeom>
          <a:noFill/>
        </p:spPr>
        <p:txBody>
          <a:bodyPr wrap="square" rtlCol="0">
            <a:spAutoFit/>
          </a:bodyPr>
          <a:lstStyle/>
          <a:p>
            <a:r>
              <a:rPr lang="tr-TR" sz="4800" dirty="0">
                <a:solidFill>
                  <a:srgbClr val="000000"/>
                </a:solidFill>
                <a:latin typeface="Times New Roman" panose="02020603050405020304" pitchFamily="18" charset="0"/>
                <a:cs typeface="Times New Roman" panose="02020603050405020304" pitchFamily="18" charset="0"/>
              </a:rPr>
              <a:t>Anahtar Kavramlar: </a:t>
            </a:r>
          </a:p>
        </p:txBody>
      </p:sp>
      <p:sp>
        <p:nvSpPr>
          <p:cNvPr id="5" name="Metin kutusu 4"/>
          <p:cNvSpPr txBox="1"/>
          <p:nvPr/>
        </p:nvSpPr>
        <p:spPr>
          <a:xfrm>
            <a:off x="6387152" y="2010754"/>
            <a:ext cx="4626592" cy="3416320"/>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tr-TR" sz="2000" dirty="0">
                <a:solidFill>
                  <a:srgbClr val="000000"/>
                </a:solidFill>
                <a:latin typeface="Times New Roman" panose="02020603050405020304" pitchFamily="18" charset="0"/>
                <a:cs typeface="Times New Roman" panose="02020603050405020304" pitchFamily="18" charset="0"/>
              </a:rPr>
              <a:t>Tıbbi Doküman ve </a:t>
            </a:r>
            <a:r>
              <a:rPr lang="tr-TR" sz="2000" dirty="0" smtClean="0">
                <a:solidFill>
                  <a:srgbClr val="000000"/>
                </a:solidFill>
                <a:latin typeface="Times New Roman" panose="02020603050405020304" pitchFamily="18" charset="0"/>
                <a:cs typeface="Times New Roman" panose="02020603050405020304" pitchFamily="18" charset="0"/>
              </a:rPr>
              <a:t>Dokümantasyon</a:t>
            </a:r>
          </a:p>
          <a:p>
            <a:pPr marL="342900" indent="-342900">
              <a:lnSpc>
                <a:spcPct val="150000"/>
              </a:lnSpc>
              <a:buFont typeface="Arial" panose="020B0604020202020204" pitchFamily="34" charset="0"/>
              <a:buChar char="•"/>
            </a:pPr>
            <a:r>
              <a:rPr lang="tr-TR" sz="2000" dirty="0" smtClean="0">
                <a:solidFill>
                  <a:srgbClr val="000000"/>
                </a:solidFill>
                <a:latin typeface="Times New Roman" panose="02020603050405020304" pitchFamily="18" charset="0"/>
                <a:cs typeface="Times New Roman" panose="02020603050405020304" pitchFamily="18" charset="0"/>
              </a:rPr>
              <a:t>Hasta Dosyası</a:t>
            </a:r>
          </a:p>
          <a:p>
            <a:pPr marL="342900" indent="-342900">
              <a:lnSpc>
                <a:spcPct val="150000"/>
              </a:lnSpc>
              <a:buFont typeface="Arial" panose="020B0604020202020204" pitchFamily="34" charset="0"/>
              <a:buChar char="•"/>
            </a:pPr>
            <a:r>
              <a:rPr lang="tr-TR" sz="2000" dirty="0" smtClean="0">
                <a:solidFill>
                  <a:srgbClr val="000000"/>
                </a:solidFill>
                <a:latin typeface="Times New Roman" panose="02020603050405020304" pitchFamily="18" charset="0"/>
                <a:cs typeface="Times New Roman" panose="02020603050405020304" pitchFamily="18" charset="0"/>
              </a:rPr>
              <a:t>Hukuksal süreç</a:t>
            </a:r>
          </a:p>
          <a:p>
            <a:pPr marL="342900" indent="-342900">
              <a:lnSpc>
                <a:spcPct val="150000"/>
              </a:lnSpc>
              <a:buFont typeface="Arial" panose="020B0604020202020204" pitchFamily="34" charset="0"/>
              <a:buChar char="•"/>
            </a:pPr>
            <a:r>
              <a:rPr lang="tr-TR" sz="2000" dirty="0" smtClean="0">
                <a:solidFill>
                  <a:srgbClr val="000000"/>
                </a:solidFill>
                <a:latin typeface="Times New Roman" panose="02020603050405020304" pitchFamily="18" charset="0"/>
                <a:cs typeface="Times New Roman" panose="02020603050405020304" pitchFamily="18" charset="0"/>
              </a:rPr>
              <a:t>Adli Tıp</a:t>
            </a:r>
          </a:p>
          <a:p>
            <a:pPr marL="342900" indent="-342900">
              <a:lnSpc>
                <a:spcPct val="150000"/>
              </a:lnSpc>
              <a:buFont typeface="Arial" panose="020B0604020202020204" pitchFamily="34" charset="0"/>
              <a:buChar char="•"/>
            </a:pPr>
            <a:r>
              <a:rPr lang="tr-TR" sz="2000" dirty="0" smtClean="0">
                <a:solidFill>
                  <a:srgbClr val="000000"/>
                </a:solidFill>
                <a:latin typeface="Times New Roman" panose="02020603050405020304" pitchFamily="18" charset="0"/>
                <a:cs typeface="Times New Roman" panose="02020603050405020304" pitchFamily="18" charset="0"/>
              </a:rPr>
              <a:t>Hasta ve Hasta Yakınları</a:t>
            </a:r>
          </a:p>
          <a:p>
            <a:pPr marL="342900" indent="-342900">
              <a:lnSpc>
                <a:spcPct val="150000"/>
              </a:lnSpc>
              <a:buFont typeface="Arial" panose="020B0604020202020204" pitchFamily="34" charset="0"/>
              <a:buChar char="•"/>
            </a:pPr>
            <a:r>
              <a:rPr lang="tr-TR" sz="2000" dirty="0" smtClean="0">
                <a:solidFill>
                  <a:srgbClr val="000000"/>
                </a:solidFill>
                <a:latin typeface="Times New Roman" panose="02020603050405020304" pitchFamily="18" charset="0"/>
                <a:cs typeface="Times New Roman" panose="02020603050405020304" pitchFamily="18" charset="0"/>
              </a:rPr>
              <a:t>Halk Sağlığı</a:t>
            </a:r>
            <a:endParaRPr lang="tr-TR" dirty="0">
              <a:solidFill>
                <a:srgbClr val="000000"/>
              </a:solidFill>
            </a:endParaRPr>
          </a:p>
          <a:p>
            <a:endParaRPr lang="tr-TR" dirty="0">
              <a:solidFill>
                <a:srgbClr val="000000"/>
              </a:solidFill>
            </a:endParaRPr>
          </a:p>
          <a:p>
            <a:endParaRPr lang="tr-TR" dirty="0">
              <a:solidFill>
                <a:srgbClr val="000000"/>
              </a:solidFill>
            </a:endParaRPr>
          </a:p>
        </p:txBody>
      </p:sp>
    </p:spTree>
    <p:extLst>
      <p:ext uri="{BB962C8B-B14F-4D97-AF65-F5344CB8AC3E}">
        <p14:creationId xmlns:p14="http://schemas.microsoft.com/office/powerpoint/2010/main" val="1203218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30717"/>
          </a:xfrm>
        </p:spPr>
        <p:txBody>
          <a:bodyPr>
            <a:normAutofit/>
          </a:bodyPr>
          <a:lstStyle/>
          <a:p>
            <a:pPr algn="ctr"/>
            <a:r>
              <a:rPr lang="tr-TR" sz="3600" b="1" i="1" dirty="0" smtClean="0">
                <a:latin typeface="Times New Roman" panose="02020603050405020304" pitchFamily="18" charset="0"/>
                <a:cs typeface="Times New Roman" panose="02020603050405020304" pitchFamily="18" charset="0"/>
              </a:rPr>
              <a:t>Tıbbi Dokümanların Temel Özellikleri</a:t>
            </a:r>
            <a:endParaRPr lang="tr-TR" sz="36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85000" lnSpcReduction="10000"/>
          </a:bodyPr>
          <a:lstStyle/>
          <a:p>
            <a:pPr lvl="1" algn="just">
              <a:lnSpc>
                <a:spcPct val="150000"/>
              </a:lnSpc>
            </a:pPr>
            <a:r>
              <a:rPr lang="tr-TR" dirty="0" smtClean="0">
                <a:latin typeface="Times New Roman" panose="02020603050405020304" pitchFamily="18" charset="0"/>
                <a:cs typeface="Times New Roman" panose="02020603050405020304" pitchFamily="18" charset="0"/>
              </a:rPr>
              <a:t> Tıbbi dokümantasyonun </a:t>
            </a:r>
            <a:r>
              <a:rPr lang="tr-TR" dirty="0">
                <a:latin typeface="Times New Roman" panose="02020603050405020304" pitchFamily="18" charset="0"/>
                <a:cs typeface="Times New Roman" panose="02020603050405020304" pitchFamily="18" charset="0"/>
              </a:rPr>
              <a:t>amacı kime, niçin, nerede, ne zaman ve nasıl bir hasta bakımı </a:t>
            </a:r>
            <a:r>
              <a:rPr lang="tr-TR" dirty="0" smtClean="0">
                <a:latin typeface="Times New Roman" panose="02020603050405020304" pitchFamily="18" charset="0"/>
                <a:cs typeface="Times New Roman" panose="02020603050405020304" pitchFamily="18" charset="0"/>
              </a:rPr>
              <a:t>verildiğinin </a:t>
            </a:r>
            <a:r>
              <a:rPr lang="tr-TR" dirty="0">
                <a:latin typeface="Times New Roman" panose="02020603050405020304" pitchFamily="18" charset="0"/>
                <a:cs typeface="Times New Roman" panose="02020603050405020304" pitchFamily="18" charset="0"/>
              </a:rPr>
              <a:t>kanıtlanmasını </a:t>
            </a:r>
            <a:r>
              <a:rPr lang="tr-TR" dirty="0" smtClean="0">
                <a:latin typeface="Times New Roman" panose="02020603050405020304" pitchFamily="18" charset="0"/>
                <a:cs typeface="Times New Roman" panose="02020603050405020304" pitchFamily="18" charset="0"/>
              </a:rPr>
              <a:t>sağlamaktır</a:t>
            </a:r>
          </a:p>
          <a:p>
            <a:pPr lvl="1" algn="just">
              <a:lnSpc>
                <a:spcPct val="150000"/>
              </a:lnSpc>
            </a:pPr>
            <a:r>
              <a:rPr lang="tr-TR" dirty="0">
                <a:latin typeface="Times New Roman" panose="02020603050405020304" pitchFamily="18" charset="0"/>
                <a:cs typeface="Times New Roman" panose="02020603050405020304" pitchFamily="18" charset="0"/>
              </a:rPr>
              <a:t>Tıbbi kayıtlar ve özellikle hasta dosyaları hastaya verilen tıbbi bakım ve tedavi hizmetlerinin </a:t>
            </a:r>
            <a:r>
              <a:rPr lang="tr-TR" dirty="0" smtClean="0">
                <a:latin typeface="Times New Roman" panose="02020603050405020304" pitchFamily="18" charset="0"/>
                <a:cs typeface="Times New Roman" panose="02020603050405020304" pitchFamily="18" charset="0"/>
              </a:rPr>
              <a:t>değerlendirilmesinde </a:t>
            </a:r>
            <a:r>
              <a:rPr lang="tr-TR" dirty="0">
                <a:latin typeface="Times New Roman" panose="02020603050405020304" pitchFamily="18" charset="0"/>
                <a:cs typeface="Times New Roman" panose="02020603050405020304" pitchFamily="18" charset="0"/>
              </a:rPr>
              <a:t>önemli bir kaynak </a:t>
            </a:r>
            <a:r>
              <a:rPr lang="tr-TR" dirty="0" smtClean="0">
                <a:latin typeface="Times New Roman" panose="02020603050405020304" pitchFamily="18" charset="0"/>
                <a:cs typeface="Times New Roman" panose="02020603050405020304" pitchFamily="18" charset="0"/>
              </a:rPr>
              <a:t>niteliğindedir</a:t>
            </a:r>
          </a:p>
          <a:p>
            <a:pPr lvl="1" algn="just">
              <a:lnSpc>
                <a:spcPct val="150000"/>
              </a:lnSpc>
            </a:pPr>
            <a:r>
              <a:rPr lang="tr-TR" dirty="0" smtClean="0">
                <a:latin typeface="Times New Roman" panose="02020603050405020304" pitchFamily="18" charset="0"/>
                <a:cs typeface="Times New Roman" panose="02020603050405020304" pitchFamily="18" charset="0"/>
              </a:rPr>
              <a:t>Bu nedenle tıbbi kayıtlar; </a:t>
            </a:r>
          </a:p>
          <a:p>
            <a:pPr marL="544068" lvl="1" indent="-342900" algn="just">
              <a:lnSpc>
                <a:spcPct val="150000"/>
              </a:lnSpc>
              <a:buFont typeface="+mj-lt"/>
              <a:buAutoNum type="arabicPeriod"/>
            </a:pPr>
            <a:r>
              <a:rPr lang="tr-TR" dirty="0" smtClean="0">
                <a:latin typeface="Times New Roman" panose="02020603050405020304" pitchFamily="18" charset="0"/>
                <a:cs typeface="Times New Roman" panose="02020603050405020304" pitchFamily="18" charset="0"/>
              </a:rPr>
              <a:t>Hasta açısından,</a:t>
            </a:r>
          </a:p>
          <a:p>
            <a:pPr marL="544068" lvl="1" indent="-342900" algn="just">
              <a:lnSpc>
                <a:spcPct val="150000"/>
              </a:lnSpc>
              <a:buFont typeface="+mj-lt"/>
              <a:buAutoNum type="arabicPeriod"/>
            </a:pPr>
            <a:r>
              <a:rPr lang="tr-TR" dirty="0" smtClean="0">
                <a:latin typeface="Times New Roman" panose="02020603050405020304" pitchFamily="18" charset="0"/>
                <a:cs typeface="Times New Roman" panose="02020603050405020304" pitchFamily="18" charset="0"/>
              </a:rPr>
              <a:t>Hastane açısından,</a:t>
            </a:r>
          </a:p>
          <a:p>
            <a:pPr marL="544068" lvl="1" indent="-342900" algn="just">
              <a:lnSpc>
                <a:spcPct val="150000"/>
              </a:lnSpc>
              <a:buFont typeface="+mj-lt"/>
              <a:buAutoNum type="arabicPeriod"/>
            </a:pPr>
            <a:r>
              <a:rPr lang="tr-TR" dirty="0" smtClean="0">
                <a:latin typeface="Times New Roman" panose="02020603050405020304" pitchFamily="18" charset="0"/>
                <a:cs typeface="Times New Roman" panose="02020603050405020304" pitchFamily="18" charset="0"/>
              </a:rPr>
              <a:t>Hekim açısından,</a:t>
            </a:r>
          </a:p>
          <a:p>
            <a:pPr marL="544068" lvl="1" indent="-342900" algn="just">
              <a:lnSpc>
                <a:spcPct val="150000"/>
              </a:lnSpc>
              <a:buFont typeface="+mj-lt"/>
              <a:buAutoNum type="arabicPeriod"/>
            </a:pPr>
            <a:r>
              <a:rPr lang="tr-TR" dirty="0" smtClean="0">
                <a:latin typeface="Times New Roman" panose="02020603050405020304" pitchFamily="18" charset="0"/>
                <a:cs typeface="Times New Roman" panose="02020603050405020304" pitchFamily="18" charset="0"/>
              </a:rPr>
              <a:t>Adli tıp açısından,</a:t>
            </a:r>
          </a:p>
          <a:p>
            <a:pPr marL="544068" lvl="1" indent="-342900" algn="just">
              <a:lnSpc>
                <a:spcPct val="150000"/>
              </a:lnSpc>
              <a:buFont typeface="+mj-lt"/>
              <a:buAutoNum type="arabicPeriod"/>
            </a:pPr>
            <a:r>
              <a:rPr lang="tr-TR" dirty="0" smtClean="0">
                <a:latin typeface="Times New Roman" panose="02020603050405020304" pitchFamily="18" charset="0"/>
                <a:cs typeface="Times New Roman" panose="02020603050405020304" pitchFamily="18" charset="0"/>
              </a:rPr>
              <a:t>Halk sağlığı açısından ve </a:t>
            </a:r>
          </a:p>
          <a:p>
            <a:pPr marL="544068" lvl="1" indent="-342900" algn="just">
              <a:lnSpc>
                <a:spcPct val="150000"/>
              </a:lnSpc>
              <a:buFont typeface="+mj-lt"/>
              <a:buAutoNum type="arabicPeriod"/>
            </a:pPr>
            <a:r>
              <a:rPr lang="tr-TR" dirty="0" smtClean="0">
                <a:latin typeface="Times New Roman" panose="02020603050405020304" pitchFamily="18" charset="0"/>
                <a:cs typeface="Times New Roman" panose="02020603050405020304" pitchFamily="18" charset="0"/>
              </a:rPr>
              <a:t>Tıbbi araştırmalar açısından oldukça önemlidir.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4126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i="1" dirty="0">
                <a:solidFill>
                  <a:srgbClr val="000000">
                    <a:lumMod val="75000"/>
                    <a:lumOff val="25000"/>
                  </a:srgbClr>
                </a:solidFill>
                <a:latin typeface="Times New Roman" panose="02020603050405020304" pitchFamily="18" charset="0"/>
                <a:cs typeface="Times New Roman" panose="02020603050405020304" pitchFamily="18" charset="0"/>
              </a:rPr>
              <a:t>Tıbbi Dokümanların Temel Özellikleri</a:t>
            </a:r>
            <a:endParaRPr lang="tr-TR" sz="4000" i="1" dirty="0"/>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Hastane, aile sağlığı merkezi, toplum sağlığı merkezi gibi sağlık kurum ve kuruluşları insan sağlığını izlemekten ve gerekli sağlık hizmetini vermekten sorumlu </a:t>
            </a:r>
            <a:r>
              <a:rPr lang="tr-TR" dirty="0" smtClean="0">
                <a:latin typeface="Times New Roman" panose="02020603050405020304" pitchFamily="18" charset="0"/>
                <a:cs typeface="Times New Roman" panose="02020603050405020304" pitchFamily="18" charset="0"/>
              </a:rPr>
              <a:t>yerlerdir</a:t>
            </a:r>
          </a:p>
          <a:p>
            <a:pPr algn="just">
              <a:lnSpc>
                <a:spcPct val="150000"/>
              </a:lnSpc>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Sağlık kurum/kuruluşları, hizmet almak için kendilerine başvuran sağlıklı veya hasta bireylere ait bilgileri, kaydetmek ve bu bilgileri saklamak </a:t>
            </a:r>
            <a:r>
              <a:rPr lang="tr-TR" dirty="0" smtClean="0">
                <a:latin typeface="Times New Roman" panose="02020603050405020304" pitchFamily="18" charset="0"/>
                <a:cs typeface="Times New Roman" panose="02020603050405020304" pitchFamily="18" charset="0"/>
              </a:rPr>
              <a:t>zorundadır</a:t>
            </a:r>
          </a:p>
          <a:p>
            <a:pPr algn="just">
              <a:lnSpc>
                <a:spcPct val="150000"/>
              </a:lnSpc>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Tıbbi dokümanlar yasal belge </a:t>
            </a:r>
            <a:r>
              <a:rPr lang="tr-TR" dirty="0" smtClean="0">
                <a:latin typeface="Times New Roman" panose="02020603050405020304" pitchFamily="18" charset="0"/>
                <a:cs typeface="Times New Roman" panose="02020603050405020304" pitchFamily="18" charset="0"/>
              </a:rPr>
              <a:t>niteliğindedir</a:t>
            </a:r>
          </a:p>
          <a:p>
            <a:pPr algn="just">
              <a:lnSpc>
                <a:spcPct val="150000"/>
              </a:lnSpc>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Tıbbi dokümanlar, sağlık kurumu ve sağlık çalışanları için bir kanıt ve en önemli savunma aracıdır</a:t>
            </a:r>
            <a:r>
              <a:rPr lang="tr-TR" dirty="0"/>
              <a:t>.</a:t>
            </a:r>
          </a:p>
        </p:txBody>
      </p:sp>
    </p:spTree>
    <p:extLst>
      <p:ext uri="{BB962C8B-B14F-4D97-AF65-F5344CB8AC3E}">
        <p14:creationId xmlns:p14="http://schemas.microsoft.com/office/powerpoint/2010/main" val="237941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267877"/>
          </a:xfrm>
        </p:spPr>
        <p:txBody>
          <a:bodyPr>
            <a:normAutofit/>
          </a:bodyPr>
          <a:lstStyle/>
          <a:p>
            <a:pPr algn="ctr"/>
            <a:r>
              <a:rPr lang="tr-TR" sz="4000" b="1" i="1" dirty="0" smtClean="0">
                <a:latin typeface="Times New Roman" panose="02020603050405020304" pitchFamily="18" charset="0"/>
                <a:cs typeface="Times New Roman" panose="02020603050405020304" pitchFamily="18" charset="0"/>
              </a:rPr>
              <a:t>Tıbbi Dokümanların Hukuksal Yönü</a:t>
            </a:r>
            <a:endParaRPr lang="tr-TR" sz="40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85000" lnSpcReduction="20000"/>
          </a:bodyPr>
          <a:lstStyle/>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Tıbbi dokümanların saklanması yasal bir </a:t>
            </a:r>
            <a:r>
              <a:rPr lang="tr-TR" dirty="0" smtClean="0">
                <a:latin typeface="Times New Roman" panose="02020603050405020304" pitchFamily="18" charset="0"/>
                <a:cs typeface="Times New Roman" panose="02020603050405020304" pitchFamily="18" charset="0"/>
              </a:rPr>
              <a:t>zorunluluktur</a:t>
            </a:r>
          </a:p>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akamların </a:t>
            </a:r>
            <a:r>
              <a:rPr lang="tr-TR" dirty="0">
                <a:latin typeface="Times New Roman" panose="02020603050405020304" pitchFamily="18" charset="0"/>
                <a:cs typeface="Times New Roman" panose="02020603050405020304" pitchFamily="18" charset="0"/>
              </a:rPr>
              <a:t>bilgi edinmek için başvuracağı ve delil elde etmek için inceleyeceği en önemli bilgi kaynağı, hasta dosyaları ve diğer tıbbi </a:t>
            </a:r>
            <a:r>
              <a:rPr lang="tr-TR" dirty="0" smtClean="0">
                <a:latin typeface="Times New Roman" panose="02020603050405020304" pitchFamily="18" charset="0"/>
                <a:cs typeface="Times New Roman" panose="02020603050405020304" pitchFamily="18" charset="0"/>
              </a:rPr>
              <a:t>dokümanlardır</a:t>
            </a:r>
          </a:p>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Tüm bu dokümanlar, sağlık kurumu ve sağlık çalışanları için de bir kanıt ve en önemli savunma </a:t>
            </a:r>
            <a:r>
              <a:rPr lang="tr-TR" dirty="0" smtClean="0">
                <a:latin typeface="Times New Roman" panose="02020603050405020304" pitchFamily="18" charset="0"/>
                <a:cs typeface="Times New Roman" panose="02020603050405020304" pitchFamily="18" charset="0"/>
              </a:rPr>
              <a:t>aracıdır</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hizmeti verilen kişilerin sağlık bilgileri düzenli, özenli, eksiksiz olarak; tarih, hatta saat belirtilerek düzgün bir şekilde kayıt altına alınmalıdır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kurum/kuruluşuna intikal etmiş öldürme, yaralama, tecavüz, darp gibi adli vakalarda da alınan bilgiler ve düzenlenen tıbbi dokümanlar hem ilgili kişiler, hem emniyet birimleri, hem de savcılar için önem taşıyan bilgi kaynakları ve kanıtlardır</a:t>
            </a:r>
            <a:endParaRPr lang="tr-TR"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19224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000" b="1" i="1" dirty="0">
                <a:solidFill>
                  <a:srgbClr val="000000">
                    <a:lumMod val="75000"/>
                    <a:lumOff val="25000"/>
                  </a:srgbClr>
                </a:solidFill>
                <a:latin typeface="Times New Roman" panose="02020603050405020304" pitchFamily="18" charset="0"/>
                <a:cs typeface="Times New Roman" panose="02020603050405020304" pitchFamily="18" charset="0"/>
              </a:rPr>
              <a:t>Tıbbi Dokümanların Hukuksal Yönü</a:t>
            </a:r>
            <a:endParaRPr lang="tr-TR" dirty="0"/>
          </a:p>
        </p:txBody>
      </p:sp>
      <p:sp>
        <p:nvSpPr>
          <p:cNvPr id="3" name="İçerik Yer Tutucusu 2"/>
          <p:cNvSpPr>
            <a:spLocks noGrp="1"/>
          </p:cNvSpPr>
          <p:nvPr>
            <p:ph idx="1"/>
          </p:nvPr>
        </p:nvSpPr>
        <p:spPr/>
        <p:txBody>
          <a:bodyPr>
            <a:normAutofit fontScale="92500" lnSpcReduction="10000"/>
          </a:bodyPr>
          <a:lstStyle/>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Adli tıbbı ilgilendiren bu tür olaylarda bilirkişi olarak görevlendirilen hekimler, düzenli, eksiksiz ve ayrıntılı bir şekilde tutulmuş tıbbi kayıtlara ihtiyaç duyarlar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Adli </a:t>
            </a:r>
            <a:r>
              <a:rPr lang="tr-TR" dirty="0">
                <a:latin typeface="Times New Roman" panose="02020603050405020304" pitchFamily="18" charset="0"/>
                <a:cs typeface="Times New Roman" panose="02020603050405020304" pitchFamily="18" charset="0"/>
              </a:rPr>
              <a:t>tıp için, iyi tutulmuş kayıtlar birer kanıt ve savunma </a:t>
            </a:r>
            <a:r>
              <a:rPr lang="tr-TR" dirty="0" smtClean="0">
                <a:latin typeface="Times New Roman" panose="02020603050405020304" pitchFamily="18" charset="0"/>
                <a:cs typeface="Times New Roman" panose="02020603050405020304" pitchFamily="18" charset="0"/>
              </a:rPr>
              <a:t>aracıdır</a:t>
            </a:r>
          </a:p>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Tıbbi dokümanlar; adli makamlar (savcılık, mahkeme vb.), </a:t>
            </a:r>
            <a:r>
              <a:rPr lang="tr-TR" dirty="0" smtClean="0">
                <a:latin typeface="Times New Roman" panose="02020603050405020304" pitchFamily="18" charset="0"/>
                <a:cs typeface="Times New Roman" panose="02020603050405020304" pitchFamily="18" charset="0"/>
              </a:rPr>
              <a:t>bilirkişiler, sigorta </a:t>
            </a:r>
            <a:r>
              <a:rPr lang="tr-TR" dirty="0">
                <a:latin typeface="Times New Roman" panose="02020603050405020304" pitchFamily="18" charset="0"/>
                <a:cs typeface="Times New Roman" panose="02020603050405020304" pitchFamily="18" charset="0"/>
              </a:rPr>
              <a:t>şirketleri, Sosyal Güvenlik Kurumu, Sağlık Bakanlığı birimleri ve hastanın yasal temsilcileri dışındaki birim ya da kişilere </a:t>
            </a:r>
            <a:r>
              <a:rPr lang="tr-TR" dirty="0" smtClean="0">
                <a:latin typeface="Times New Roman" panose="02020603050405020304" pitchFamily="18" charset="0"/>
                <a:cs typeface="Times New Roman" panose="02020603050405020304" pitchFamily="18" charset="0"/>
              </a:rPr>
              <a:t>verilmemelidir</a:t>
            </a:r>
          </a:p>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Tıbbi dokümanlar hizmet veren sağlık kuruluşunun ve sağlık çalışanlarının yasal haklarını koruduğu gibi, sağlık hizmeti alan kişilerin de haklarını </a:t>
            </a:r>
            <a:r>
              <a:rPr lang="tr-TR" dirty="0" smtClean="0">
                <a:latin typeface="Times New Roman" panose="02020603050405020304" pitchFamily="18" charset="0"/>
                <a:cs typeface="Times New Roman" panose="02020603050405020304" pitchFamily="18" charset="0"/>
              </a:rPr>
              <a:t>korumaktadır</a:t>
            </a:r>
          </a:p>
        </p:txBody>
      </p:sp>
    </p:spTree>
    <p:extLst>
      <p:ext uri="{BB962C8B-B14F-4D97-AF65-F5344CB8AC3E}">
        <p14:creationId xmlns:p14="http://schemas.microsoft.com/office/powerpoint/2010/main" val="431624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000" b="1" i="1" dirty="0">
                <a:solidFill>
                  <a:srgbClr val="000000">
                    <a:lumMod val="75000"/>
                    <a:lumOff val="25000"/>
                  </a:srgbClr>
                </a:solidFill>
                <a:latin typeface="Times New Roman" panose="02020603050405020304" pitchFamily="18" charset="0"/>
                <a:cs typeface="Times New Roman" panose="02020603050405020304" pitchFamily="18" charset="0"/>
              </a:rPr>
              <a:t>Tıbbi Dokümanların Hukuksal Yönü</a:t>
            </a:r>
            <a:endParaRPr lang="tr-TR" dirty="0"/>
          </a:p>
        </p:txBody>
      </p:sp>
      <p:sp>
        <p:nvSpPr>
          <p:cNvPr id="3" name="İçerik Yer Tutucusu 2"/>
          <p:cNvSpPr>
            <a:spLocks noGrp="1"/>
          </p:cNvSpPr>
          <p:nvPr>
            <p:ph idx="1"/>
          </p:nvPr>
        </p:nvSpPr>
        <p:spPr/>
        <p:txBody>
          <a:bodyPr/>
          <a:lstStyle/>
          <a:p>
            <a:pPr lvl="0" algn="just">
              <a:lnSpc>
                <a:spcPct val="150000"/>
              </a:lnSpc>
              <a:buClr>
                <a:srgbClr val="E48312"/>
              </a:buClr>
              <a:buFont typeface="Arial" panose="020B0604020202020204" pitchFamily="34" charset="0"/>
              <a:buChar char="•"/>
            </a:pPr>
            <a:r>
              <a:rPr lang="tr-TR" dirty="0">
                <a:solidFill>
                  <a:srgbClr val="000000">
                    <a:lumMod val="75000"/>
                    <a:lumOff val="25000"/>
                  </a:srgbClr>
                </a:solidFill>
                <a:latin typeface="Times New Roman" panose="02020603050405020304" pitchFamily="18" charset="0"/>
                <a:cs typeface="Times New Roman" panose="02020603050405020304" pitchFamily="18" charset="0"/>
              </a:rPr>
              <a:t>Sağlıkla ilgili bilgiler 6698 sayılı Kişisel Verilerin Korunması Kanunu’nun 6. maddesine göre özel nitelikli kişisel bilgilerdir. Bu nedenle bilgilerin saklanması kadar, gizliliğinin sağlanması da </a:t>
            </a: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zorunludur</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Özellikle </a:t>
            </a:r>
            <a:r>
              <a:rPr lang="tr-TR" dirty="0">
                <a:latin typeface="Times New Roman" panose="02020603050405020304" pitchFamily="18" charset="0"/>
                <a:cs typeface="Times New Roman" panose="02020603050405020304" pitchFamily="18" charset="0"/>
              </a:rPr>
              <a:t>hasta dosyaları içinde yer alan tıbbi </a:t>
            </a:r>
            <a:r>
              <a:rPr lang="tr-TR" dirty="0" smtClean="0">
                <a:latin typeface="Times New Roman" panose="02020603050405020304" pitchFamily="18" charset="0"/>
                <a:cs typeface="Times New Roman" panose="02020603050405020304" pitchFamily="18" charset="0"/>
              </a:rPr>
              <a:t>dokümanlar; sigorta, </a:t>
            </a:r>
            <a:r>
              <a:rPr lang="tr-TR" dirty="0">
                <a:latin typeface="Times New Roman" panose="02020603050405020304" pitchFamily="18" charset="0"/>
                <a:cs typeface="Times New Roman" panose="02020603050405020304" pitchFamily="18" charset="0"/>
              </a:rPr>
              <a:t>işçilerin tazminat, kişisel zarar, yanlış tedavi, vasiyet ve ceza davalarında mahkemelerde hukuki değeri ve önemi olan belgelerdir</a:t>
            </a:r>
            <a:r>
              <a:rPr lang="tr-TR" dirty="0" smtClean="0"/>
              <a:t>.</a:t>
            </a:r>
          </a:p>
          <a:p>
            <a:r>
              <a:rPr lang="tr-TR" dirty="0" smtClean="0"/>
              <a:t> </a:t>
            </a:r>
          </a:p>
          <a:p>
            <a:endParaRPr lang="tr-TR" dirty="0"/>
          </a:p>
        </p:txBody>
      </p:sp>
    </p:spTree>
    <p:extLst>
      <p:ext uri="{BB962C8B-B14F-4D97-AF65-F5344CB8AC3E}">
        <p14:creationId xmlns:p14="http://schemas.microsoft.com/office/powerpoint/2010/main" val="175187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nSpc>
                <a:spcPct val="150000"/>
              </a:lnSpc>
            </a:pPr>
            <a:r>
              <a:rPr lang="tr-TR" dirty="0" smtClean="0">
                <a:latin typeface="Times New Roman" panose="02020603050405020304" pitchFamily="18" charset="0"/>
                <a:cs typeface="Times New Roman" panose="02020603050405020304" pitchFamily="18" charset="0"/>
              </a:rPr>
              <a:t>Tıbbi dokümanlar örneğin</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nSpc>
                <a:spcPct val="150000"/>
              </a:lnSpc>
            </a:pP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Ölüm nedeninin tespit edilmesi</a:t>
            </a:r>
            <a:r>
              <a:rPr lang="tr-TR" dirty="0" smtClean="0">
                <a:latin typeface="Times New Roman" panose="02020603050405020304" pitchFamily="18" charset="0"/>
                <a:cs typeface="Times New Roman" panose="02020603050405020304" pitchFamily="18" charset="0"/>
              </a:rPr>
              <a:t>,</a:t>
            </a:r>
          </a:p>
          <a:p>
            <a:pPr>
              <a:lnSpc>
                <a:spcPct val="150000"/>
              </a:lnSpc>
            </a:pP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Tecavüz vakalarında tecavüzün ve zararının belirlenmesi, </a:t>
            </a:r>
            <a:endParaRPr lang="tr-TR" dirty="0" smtClean="0">
              <a:latin typeface="Times New Roman" panose="02020603050405020304" pitchFamily="18" charset="0"/>
              <a:cs typeface="Times New Roman" panose="02020603050405020304" pitchFamily="18" charset="0"/>
            </a:endParaRPr>
          </a:p>
          <a:p>
            <a:pPr>
              <a:lnSpc>
                <a:spcPct val="150000"/>
              </a:lnSpc>
            </a:pP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Tecavüz davalarında tecavüze uğrayan kişilerin sağlık kurumuna başvurduğu zamanki durumunun ve verdiği bilgilerin belirlenmesi, </a:t>
            </a:r>
            <a:endParaRPr lang="tr-TR" dirty="0" smtClean="0">
              <a:latin typeface="Times New Roman" panose="02020603050405020304" pitchFamily="18" charset="0"/>
              <a:cs typeface="Times New Roman" panose="02020603050405020304" pitchFamily="18" charset="0"/>
            </a:endParaRPr>
          </a:p>
          <a:p>
            <a:pPr>
              <a:lnSpc>
                <a:spcPct val="150000"/>
              </a:lnSpc>
            </a:pP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Çeşitli davalarda, davalı olan kişilerin akli durumlarının tespit edilmesi için kullanır</a:t>
            </a:r>
          </a:p>
        </p:txBody>
      </p:sp>
    </p:spTree>
    <p:extLst>
      <p:ext uri="{BB962C8B-B14F-4D97-AF65-F5344CB8AC3E}">
        <p14:creationId xmlns:p14="http://schemas.microsoft.com/office/powerpoint/2010/main" val="853447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i="1" dirty="0">
                <a:latin typeface="Times New Roman" panose="02020603050405020304" pitchFamily="18" charset="0"/>
                <a:cs typeface="Times New Roman" panose="02020603050405020304" pitchFamily="18" charset="0"/>
              </a:rPr>
              <a:t>Tıbbi </a:t>
            </a:r>
            <a:r>
              <a:rPr lang="tr-TR" sz="3600" b="1" i="1" dirty="0" smtClean="0">
                <a:latin typeface="Times New Roman" panose="02020603050405020304" pitchFamily="18" charset="0"/>
                <a:cs typeface="Times New Roman" panose="02020603050405020304" pitchFamily="18" charset="0"/>
              </a:rPr>
              <a:t>Dokümantasyonun </a:t>
            </a:r>
            <a:r>
              <a:rPr lang="tr-TR" sz="3600" b="1" i="1" dirty="0">
                <a:latin typeface="Times New Roman" panose="02020603050405020304" pitchFamily="18" charset="0"/>
                <a:cs typeface="Times New Roman" panose="02020603050405020304" pitchFamily="18" charset="0"/>
              </a:rPr>
              <a:t>Hasta Açısından Önemi </a:t>
            </a:r>
          </a:p>
        </p:txBody>
      </p:sp>
      <p:sp>
        <p:nvSpPr>
          <p:cNvPr id="3" name="İçerik Yer Tutucusu 2"/>
          <p:cNvSpPr>
            <a:spLocks noGrp="1"/>
          </p:cNvSpPr>
          <p:nvPr>
            <p:ph idx="1"/>
          </p:nvPr>
        </p:nvSpPr>
        <p:spPr/>
        <p:txBody>
          <a:bodyPr>
            <a:normAutofit lnSpcReduction="10000"/>
          </a:bodyPr>
          <a:lstStyle/>
          <a:p>
            <a:pPr>
              <a:lnSpc>
                <a:spcPct val="150000"/>
              </a:lnSpc>
            </a:pPr>
            <a:r>
              <a:rPr lang="tr-TR" dirty="0">
                <a:latin typeface="Times New Roman" panose="02020603050405020304" pitchFamily="18" charset="0"/>
                <a:cs typeface="Times New Roman" panose="02020603050405020304" pitchFamily="18" charset="0"/>
              </a:rPr>
              <a:t>Tıbbi </a:t>
            </a:r>
            <a:r>
              <a:rPr lang="tr-TR" dirty="0" smtClean="0">
                <a:latin typeface="Times New Roman" panose="02020603050405020304" pitchFamily="18" charset="0"/>
                <a:cs typeface="Times New Roman" panose="02020603050405020304" pitchFamily="18" charset="0"/>
              </a:rPr>
              <a:t>dokümanlar; </a:t>
            </a:r>
          </a:p>
          <a:p>
            <a:pPr>
              <a:lnSpc>
                <a:spcPct val="150000"/>
              </a:lnSpc>
            </a:pPr>
            <a:r>
              <a:rPr lang="tr-TR" dirty="0" smtClean="0">
                <a:latin typeface="Times New Roman" panose="02020603050405020304" pitchFamily="18" charset="0"/>
                <a:cs typeface="Times New Roman" panose="02020603050405020304" pitchFamily="18" charset="0"/>
              </a:rPr>
              <a:t>1</a:t>
            </a:r>
            <a:r>
              <a:rPr lang="tr-TR" dirty="0">
                <a:latin typeface="Times New Roman" panose="02020603050405020304" pitchFamily="18" charset="0"/>
                <a:cs typeface="Times New Roman" panose="02020603050405020304" pitchFamily="18" charset="0"/>
              </a:rPr>
              <a:t>. Hastanın </a:t>
            </a:r>
            <a:r>
              <a:rPr lang="tr-TR" dirty="0" smtClean="0">
                <a:latin typeface="Times New Roman" panose="02020603050405020304" pitchFamily="18" charset="0"/>
                <a:cs typeface="Times New Roman" panose="02020603050405020304" pitchFamily="18" charset="0"/>
              </a:rPr>
              <a:t>hastalığı </a:t>
            </a:r>
            <a:r>
              <a:rPr lang="tr-TR" dirty="0">
                <a:latin typeface="Times New Roman" panose="02020603050405020304" pitchFamily="18" charset="0"/>
                <a:cs typeface="Times New Roman" panose="02020603050405020304" pitchFamily="18" charset="0"/>
              </a:rPr>
              <a:t>ile ilgili tıbbi seyrini gösterir</a:t>
            </a:r>
            <a:r>
              <a:rPr lang="tr-TR" dirty="0" smtClean="0">
                <a:latin typeface="Times New Roman" panose="02020603050405020304" pitchFamily="18" charset="0"/>
                <a:cs typeface="Times New Roman" panose="02020603050405020304" pitchFamily="18" charset="0"/>
              </a:rPr>
              <a:t>.</a:t>
            </a:r>
          </a:p>
          <a:p>
            <a:pPr>
              <a:lnSpc>
                <a:spcPct val="150000"/>
              </a:lnSpc>
            </a:pPr>
            <a:r>
              <a:rPr lang="tr-TR" dirty="0" smtClean="0">
                <a:latin typeface="Times New Roman" panose="02020603050405020304" pitchFamily="18" charset="0"/>
                <a:cs typeface="Times New Roman" panose="02020603050405020304" pitchFamily="18" charset="0"/>
              </a:rPr>
              <a:t>2</a:t>
            </a:r>
            <a:r>
              <a:rPr lang="tr-TR" dirty="0">
                <a:latin typeface="Times New Roman" panose="02020603050405020304" pitchFamily="18" charset="0"/>
                <a:cs typeface="Times New Roman" panose="02020603050405020304" pitchFamily="18" charset="0"/>
              </a:rPr>
              <a:t>. Hastaya kendi </a:t>
            </a:r>
            <a:r>
              <a:rPr lang="tr-TR" dirty="0" smtClean="0">
                <a:latin typeface="Times New Roman" panose="02020603050405020304" pitchFamily="18" charset="0"/>
                <a:cs typeface="Times New Roman" panose="02020603050405020304" pitchFamily="18" charset="0"/>
              </a:rPr>
              <a:t>sağlığı </a:t>
            </a:r>
            <a:r>
              <a:rPr lang="tr-TR" dirty="0">
                <a:latin typeface="Times New Roman" panose="02020603050405020304" pitchFamily="18" charset="0"/>
                <a:cs typeface="Times New Roman" panose="02020603050405020304" pitchFamily="18" charset="0"/>
              </a:rPr>
              <a:t>ile </a:t>
            </a:r>
            <a:r>
              <a:rPr lang="tr-TR" dirty="0" smtClean="0">
                <a:latin typeface="Times New Roman" panose="02020603050405020304" pitchFamily="18" charset="0"/>
                <a:cs typeface="Times New Roman" panose="02020603050405020304" pitchFamily="18" charset="0"/>
              </a:rPr>
              <a:t>geçmiş  işlemlerini </a:t>
            </a:r>
            <a:r>
              <a:rPr lang="tr-TR" dirty="0">
                <a:latin typeface="Times New Roman" panose="02020603050405020304" pitchFamily="18" charset="0"/>
                <a:cs typeface="Times New Roman" panose="02020603050405020304" pitchFamily="18" charset="0"/>
              </a:rPr>
              <a:t>hatırlatarak gelecekteki </a:t>
            </a:r>
            <a:r>
              <a:rPr lang="tr-TR" dirty="0" smtClean="0">
                <a:latin typeface="Times New Roman" panose="02020603050405020304" pitchFamily="18" charset="0"/>
                <a:cs typeface="Times New Roman" panose="02020603050405020304" pitchFamily="18" charset="0"/>
              </a:rPr>
              <a:t>işleri </a:t>
            </a:r>
            <a:r>
              <a:rPr lang="tr-TR" dirty="0">
                <a:latin typeface="Times New Roman" panose="02020603050405020304" pitchFamily="18" charset="0"/>
                <a:cs typeface="Times New Roman" panose="02020603050405020304" pitchFamily="18" charset="0"/>
              </a:rPr>
              <a:t>için zaman </a:t>
            </a:r>
            <a:r>
              <a:rPr lang="tr-TR" dirty="0" smtClean="0">
                <a:latin typeface="Times New Roman" panose="02020603050405020304" pitchFamily="18" charset="0"/>
                <a:cs typeface="Times New Roman" panose="02020603050405020304" pitchFamily="18" charset="0"/>
              </a:rPr>
              <a:t>kazandırır.</a:t>
            </a:r>
          </a:p>
          <a:p>
            <a:pPr>
              <a:lnSpc>
                <a:spcPct val="150000"/>
              </a:lnSpc>
            </a:pPr>
            <a:r>
              <a:rPr lang="tr-TR" dirty="0" smtClean="0">
                <a:latin typeface="Times New Roman" panose="02020603050405020304" pitchFamily="18" charset="0"/>
                <a:cs typeface="Times New Roman" panose="02020603050405020304" pitchFamily="18" charset="0"/>
              </a:rPr>
              <a:t>3</a:t>
            </a:r>
            <a:r>
              <a:rPr lang="tr-TR" dirty="0">
                <a:latin typeface="Times New Roman" panose="02020603050405020304" pitchFamily="18" charset="0"/>
                <a:cs typeface="Times New Roman" panose="02020603050405020304" pitchFamily="18" charset="0"/>
              </a:rPr>
              <a:t>. Hastanın aynı </a:t>
            </a:r>
            <a:r>
              <a:rPr lang="tr-TR" dirty="0" smtClean="0">
                <a:latin typeface="Times New Roman" panose="02020603050405020304" pitchFamily="18" charset="0"/>
                <a:cs typeface="Times New Roman" panose="02020603050405020304" pitchFamily="18" charset="0"/>
              </a:rPr>
              <a:t>işlemleri </a:t>
            </a:r>
            <a:r>
              <a:rPr lang="tr-TR" dirty="0">
                <a:latin typeface="Times New Roman" panose="02020603050405020304" pitchFamily="18" charset="0"/>
                <a:cs typeface="Times New Roman" panose="02020603050405020304" pitchFamily="18" charset="0"/>
              </a:rPr>
              <a:t>tekrarlaması sonucu </a:t>
            </a:r>
            <a:r>
              <a:rPr lang="tr-TR" dirty="0" smtClean="0">
                <a:latin typeface="Times New Roman" panose="02020603050405020304" pitchFamily="18" charset="0"/>
                <a:cs typeface="Times New Roman" panose="02020603050405020304" pitchFamily="18" charset="0"/>
              </a:rPr>
              <a:t>doğacak </a:t>
            </a:r>
            <a:r>
              <a:rPr lang="tr-TR" dirty="0">
                <a:latin typeface="Times New Roman" panose="02020603050405020304" pitchFamily="18" charset="0"/>
                <a:cs typeface="Times New Roman" panose="02020603050405020304" pitchFamily="18" charset="0"/>
              </a:rPr>
              <a:t>gereksiz ve yeni harcamaları önler. </a:t>
            </a:r>
            <a:endParaRPr lang="tr-TR" dirty="0" smtClean="0">
              <a:latin typeface="Times New Roman" panose="02020603050405020304" pitchFamily="18" charset="0"/>
              <a:cs typeface="Times New Roman" panose="02020603050405020304" pitchFamily="18" charset="0"/>
            </a:endParaRPr>
          </a:p>
          <a:p>
            <a:pPr>
              <a:lnSpc>
                <a:spcPct val="150000"/>
              </a:lnSpc>
            </a:pPr>
            <a:r>
              <a:rPr lang="tr-TR" dirty="0" smtClean="0">
                <a:latin typeface="Times New Roman" panose="02020603050405020304" pitchFamily="18" charset="0"/>
                <a:cs typeface="Times New Roman" panose="02020603050405020304" pitchFamily="18" charset="0"/>
              </a:rPr>
              <a:t>4</a:t>
            </a:r>
            <a:r>
              <a:rPr lang="tr-TR" dirty="0">
                <a:latin typeface="Times New Roman" panose="02020603050405020304" pitchFamily="18" charset="0"/>
                <a:cs typeface="Times New Roman" panose="02020603050405020304" pitchFamily="18" charset="0"/>
              </a:rPr>
              <a:t>. Hastaya kısa zamanda </a:t>
            </a:r>
            <a:r>
              <a:rPr lang="tr-TR" dirty="0" smtClean="0">
                <a:latin typeface="Times New Roman" panose="02020603050405020304" pitchFamily="18" charset="0"/>
                <a:cs typeface="Times New Roman" panose="02020603050405020304" pitchFamily="18" charset="0"/>
              </a:rPr>
              <a:t>doğru </a:t>
            </a:r>
            <a:r>
              <a:rPr lang="tr-TR" dirty="0">
                <a:latin typeface="Times New Roman" panose="02020603050405020304" pitchFamily="18" charset="0"/>
                <a:cs typeface="Times New Roman" panose="02020603050405020304" pitchFamily="18" charset="0"/>
              </a:rPr>
              <a:t>tanı konabilmesini </a:t>
            </a:r>
            <a:r>
              <a:rPr lang="tr-TR" dirty="0" smtClean="0">
                <a:latin typeface="Times New Roman" panose="02020603050405020304" pitchFamily="18" charset="0"/>
                <a:cs typeface="Times New Roman" panose="02020603050405020304" pitchFamily="18" charset="0"/>
              </a:rPr>
              <a:t>sağlar </a:t>
            </a:r>
          </a:p>
          <a:p>
            <a:pPr>
              <a:lnSpc>
                <a:spcPct val="150000"/>
              </a:lnSpc>
            </a:pPr>
            <a:r>
              <a:rPr lang="tr-TR" dirty="0" smtClean="0">
                <a:latin typeface="Times New Roman" panose="02020603050405020304" pitchFamily="18" charset="0"/>
                <a:cs typeface="Times New Roman" panose="02020603050405020304" pitchFamily="18" charset="0"/>
              </a:rPr>
              <a:t>5</a:t>
            </a:r>
            <a:r>
              <a:rPr lang="tr-TR" dirty="0">
                <a:latin typeface="Times New Roman" panose="02020603050405020304" pitchFamily="18" charset="0"/>
                <a:cs typeface="Times New Roman" panose="02020603050405020304" pitchFamily="18" charset="0"/>
              </a:rPr>
              <a:t>. Hastaya etkili tedavi yapılabilmesini </a:t>
            </a:r>
            <a:r>
              <a:rPr lang="tr-TR" dirty="0" smtClean="0">
                <a:latin typeface="Times New Roman" panose="02020603050405020304" pitchFamily="18" charset="0"/>
                <a:cs typeface="Times New Roman" panose="02020603050405020304" pitchFamily="18" charset="0"/>
              </a:rPr>
              <a:t>sağlar</a:t>
            </a:r>
          </a:p>
          <a:p>
            <a:endParaRPr lang="tr-TR" dirty="0"/>
          </a:p>
        </p:txBody>
      </p:sp>
    </p:spTree>
    <p:extLst>
      <p:ext uri="{BB962C8B-B14F-4D97-AF65-F5344CB8AC3E}">
        <p14:creationId xmlns:p14="http://schemas.microsoft.com/office/powerpoint/2010/main" val="103109391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87</TotalTime>
  <Words>1002</Words>
  <Application>Microsoft Office PowerPoint</Application>
  <PresentationFormat>Geniş ekran</PresentationFormat>
  <Paragraphs>86</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Calibri Light</vt:lpstr>
      <vt:lpstr>Times New Roman</vt:lpstr>
      <vt:lpstr>Wingdings</vt:lpstr>
      <vt:lpstr>Geçmişe bakış</vt:lpstr>
      <vt:lpstr>PowerPoint Sunusu</vt:lpstr>
      <vt:lpstr>Dersin Amacı:</vt:lpstr>
      <vt:lpstr>Tıbbi Dokümanların Temel Özellikleri</vt:lpstr>
      <vt:lpstr>Tıbbi Dokümanların Temel Özellikleri</vt:lpstr>
      <vt:lpstr>Tıbbi Dokümanların Hukuksal Yönü</vt:lpstr>
      <vt:lpstr>Tıbbi Dokümanların Hukuksal Yönü</vt:lpstr>
      <vt:lpstr>Tıbbi Dokümanların Hukuksal Yönü</vt:lpstr>
      <vt:lpstr>PowerPoint Sunusu</vt:lpstr>
      <vt:lpstr>Tıbbi Dokümantasyonun Hasta Açısından Önemi </vt:lpstr>
      <vt:lpstr>Tıbbi Dokümantasyonun Hastane Yönünden Önemi</vt:lpstr>
      <vt:lpstr>Tıbbi Dokümantasyonun Hekim Yönünden Önemi</vt:lpstr>
      <vt:lpstr>Tıbbi Dokümantasyonun Adli Tıp Yönünden Önemi </vt:lpstr>
      <vt:lpstr>Tıbbi Dokümantasyonun Halk Sağlığı Yönünden Önemi</vt:lpstr>
      <vt:lpstr>Tıbbi Dokümantasyonun Tıbbi Araştırmalar Yönünden Önemi </vt:lpstr>
      <vt:lpstr>                 Dinlediğiniz İçin Teşekkürler..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Netcom</dc:creator>
  <cp:lastModifiedBy>Netcom</cp:lastModifiedBy>
  <cp:revision>10</cp:revision>
  <dcterms:created xsi:type="dcterms:W3CDTF">2020-10-21T11:11:11Z</dcterms:created>
  <dcterms:modified xsi:type="dcterms:W3CDTF">2020-10-26T06:24:22Z</dcterms:modified>
</cp:coreProperties>
</file>