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259" r:id="rId3"/>
    <p:sldId id="261" r:id="rId4"/>
    <p:sldId id="260" r:id="rId5"/>
    <p:sldId id="262" r:id="rId6"/>
    <p:sldId id="263" r:id="rId7"/>
    <p:sldId id="264" r:id="rId8"/>
    <p:sldId id="265" r:id="rId9"/>
    <p:sldId id="266" r:id="rId10"/>
    <p:sldId id="267" r:id="rId11"/>
    <p:sldId id="268" r:id="rId12"/>
    <p:sldId id="269" r:id="rId13"/>
    <p:sldId id="270" r:id="rId14"/>
    <p:sldId id="271" r:id="rId15"/>
    <p:sldId id="272" r:id="rId16"/>
    <p:sldId id="273" r:id="rId17"/>
    <p:sldId id="274" r:id="rId18"/>
    <p:sldId id="275" r:id="rId19"/>
    <p:sldId id="276" r:id="rId20"/>
    <p:sldId id="277" r:id="rId21"/>
    <p:sldId id="258" r:id="rId22"/>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70" d="100"/>
          <a:sy n="70" d="100"/>
        </p:scale>
        <p:origin x="714"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tr-TR" smtClean="0"/>
              <a:t>Asıl başlık stili için tıklatın</a:t>
            </a:r>
            <a:endParaRPr lang="en-US" dirty="0"/>
          </a:p>
        </p:txBody>
      </p:sp>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p:txBody>
          <a:bodyPr/>
          <a:lstStyle/>
          <a:p>
            <a:fld id="{A23720DD-5B6D-40BF-8493-A6B52D484E6B}" type="datetimeFigureOut">
              <a:rPr lang="tr-TR" smtClean="0"/>
              <a:pPr/>
              <a:t>9.11.2020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pPr/>
              <a:t>‹#›</a:t>
            </a:fld>
            <a:endParaRPr lang="tr-TR"/>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29828950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A23720DD-5B6D-40BF-8493-A6B52D484E6B}" type="datetimeFigureOut">
              <a:rPr lang="tr-TR" smtClean="0"/>
              <a:pPr/>
              <a:t>9.11.2020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pPr/>
              <a:t>‹#›</a:t>
            </a:fld>
            <a:endParaRPr lang="tr-TR"/>
          </a:p>
        </p:txBody>
      </p:sp>
    </p:spTree>
    <p:extLst>
      <p:ext uri="{BB962C8B-B14F-4D97-AF65-F5344CB8AC3E}">
        <p14:creationId xmlns:p14="http://schemas.microsoft.com/office/powerpoint/2010/main" val="88081540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4778"/>
            <a:ext cx="2628900" cy="5757421"/>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838200" y="414778"/>
            <a:ext cx="7734300" cy="5757422"/>
          </a:xfrm>
        </p:spPr>
        <p:txBody>
          <a:bodyPr vert="eaVert" lIns="45720" tIns="0" rIns="45720" bIns="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A23720DD-5B6D-40BF-8493-A6B52D484E6B}" type="datetimeFigureOut">
              <a:rPr lang="tr-TR" smtClean="0"/>
              <a:pPr/>
              <a:t>9.11.2020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pPr/>
              <a:t>‹#›</a:t>
            </a:fld>
            <a:endParaRPr lang="tr-TR"/>
          </a:p>
        </p:txBody>
      </p:sp>
    </p:spTree>
    <p:extLst>
      <p:ext uri="{BB962C8B-B14F-4D97-AF65-F5344CB8AC3E}">
        <p14:creationId xmlns:p14="http://schemas.microsoft.com/office/powerpoint/2010/main" val="6402440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A23720DD-5B6D-40BF-8493-A6B52D484E6B}" type="datetimeFigureOut">
              <a:rPr lang="tr-TR" smtClean="0"/>
              <a:pPr/>
              <a:t>9.11.2020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pPr/>
              <a:t>‹#›</a:t>
            </a:fld>
            <a:endParaRPr lang="tr-TR"/>
          </a:p>
        </p:txBody>
      </p:sp>
    </p:spTree>
    <p:extLst>
      <p:ext uri="{BB962C8B-B14F-4D97-AF65-F5344CB8AC3E}">
        <p14:creationId xmlns:p14="http://schemas.microsoft.com/office/powerpoint/2010/main" val="383406525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A23720DD-5B6D-40BF-8493-A6B52D484E6B}" type="datetimeFigureOut">
              <a:rPr lang="tr-TR" smtClean="0"/>
              <a:pPr/>
              <a:t>9.11.2020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pPr/>
              <a:t>‹#›</a:t>
            </a:fld>
            <a:endParaRPr lang="tr-TR"/>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9011478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1097279" y="1845734"/>
            <a:ext cx="4937760" cy="402336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A23720DD-5B6D-40BF-8493-A6B52D484E6B}" type="datetimeFigureOut">
              <a:rPr lang="tr-TR" smtClean="0"/>
              <a:pPr/>
              <a:t>9.11.2020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F302176B-0E47-46AC-8F43-DAB4B8A37D06}" type="slidenum">
              <a:rPr lang="tr-TR" smtClean="0"/>
              <a:pPr/>
              <a:t>‹#›</a:t>
            </a:fld>
            <a:endParaRPr lang="tr-TR"/>
          </a:p>
        </p:txBody>
      </p:sp>
    </p:spTree>
    <p:extLst>
      <p:ext uri="{BB962C8B-B14F-4D97-AF65-F5344CB8AC3E}">
        <p14:creationId xmlns:p14="http://schemas.microsoft.com/office/powerpoint/2010/main" val="12785210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1097280" y="2582334"/>
            <a:ext cx="4937760" cy="33782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6217920" y="2582334"/>
            <a:ext cx="4937760" cy="33782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A23720DD-5B6D-40BF-8493-A6B52D484E6B}" type="datetimeFigureOut">
              <a:rPr lang="tr-TR" smtClean="0"/>
              <a:pPr/>
              <a:t>9.11.2020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F302176B-0E47-46AC-8F43-DAB4B8A37D06}" type="slidenum">
              <a:rPr lang="tr-TR" smtClean="0"/>
              <a:pPr/>
              <a:t>‹#›</a:t>
            </a:fld>
            <a:endParaRPr lang="tr-TR"/>
          </a:p>
        </p:txBody>
      </p:sp>
    </p:spTree>
    <p:extLst>
      <p:ext uri="{BB962C8B-B14F-4D97-AF65-F5344CB8AC3E}">
        <p14:creationId xmlns:p14="http://schemas.microsoft.com/office/powerpoint/2010/main" val="213872061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A23720DD-5B6D-40BF-8493-A6B52D484E6B}" type="datetimeFigureOut">
              <a:rPr lang="tr-TR" smtClean="0"/>
              <a:pPr/>
              <a:t>9.11.2020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F302176B-0E47-46AC-8F43-DAB4B8A37D06}" type="slidenum">
              <a:rPr lang="tr-TR" smtClean="0"/>
              <a:pPr/>
              <a:t>‹#›</a:t>
            </a:fld>
            <a:endParaRPr lang="tr-TR"/>
          </a:p>
        </p:txBody>
      </p:sp>
    </p:spTree>
    <p:extLst>
      <p:ext uri="{BB962C8B-B14F-4D97-AF65-F5344CB8AC3E}">
        <p14:creationId xmlns:p14="http://schemas.microsoft.com/office/powerpoint/2010/main" val="32795404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A23720DD-5B6D-40BF-8493-A6B52D484E6B}" type="datetimeFigureOut">
              <a:rPr lang="tr-TR" smtClean="0"/>
              <a:pPr/>
              <a:t>9.11.2020</a:t>
            </a:fld>
            <a:endParaRPr lang="tr-TR"/>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tr-TR"/>
          </a:p>
        </p:txBody>
      </p:sp>
      <p:sp>
        <p:nvSpPr>
          <p:cNvPr id="9" name="Slide Number Placeholder 8"/>
          <p:cNvSpPr>
            <a:spLocks noGrp="1"/>
          </p:cNvSpPr>
          <p:nvPr>
            <p:ph type="sldNum" sz="quarter" idx="12"/>
          </p:nvPr>
        </p:nvSpPr>
        <p:spPr/>
        <p:txBody>
          <a:bodyPr/>
          <a:lstStyle/>
          <a:p>
            <a:fld id="{F302176B-0E47-46AC-8F43-DAB4B8A37D06}" type="slidenum">
              <a:rPr lang="tr-TR" smtClean="0"/>
              <a:pPr/>
              <a:t>‹#›</a:t>
            </a:fld>
            <a:endParaRPr lang="tr-TR"/>
          </a:p>
        </p:txBody>
      </p:sp>
    </p:spTree>
    <p:extLst>
      <p:ext uri="{BB962C8B-B14F-4D97-AF65-F5344CB8AC3E}">
        <p14:creationId xmlns:p14="http://schemas.microsoft.com/office/powerpoint/2010/main" val="278759260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tr-TR" smtClean="0"/>
              <a:t>Asıl başlık stili için tıklatın</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A23720DD-5B6D-40BF-8493-A6B52D484E6B}" type="datetimeFigureOut">
              <a:rPr lang="tr-TR" smtClean="0"/>
              <a:pPr/>
              <a:t>9.11.2020</a:t>
            </a:fld>
            <a:endParaRPr lang="tr-TR"/>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tr-TR">
              <a:solidFill>
                <a:srgbClr val="637052"/>
              </a:solidFill>
            </a:endParaRPr>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F302176B-0E47-46AC-8F43-DAB4B8A37D06}" type="slidenum">
              <a:rPr lang="tr-TR" smtClean="0">
                <a:solidFill>
                  <a:srgbClr val="637052"/>
                </a:solidFill>
              </a:rPr>
              <a:pPr/>
              <a:t>‹#›</a:t>
            </a:fld>
            <a:endParaRPr lang="tr-TR">
              <a:solidFill>
                <a:srgbClr val="637052"/>
              </a:solidFill>
            </a:endParaRPr>
          </a:p>
        </p:txBody>
      </p:sp>
    </p:spTree>
    <p:extLst>
      <p:ext uri="{BB962C8B-B14F-4D97-AF65-F5344CB8AC3E}">
        <p14:creationId xmlns:p14="http://schemas.microsoft.com/office/powerpoint/2010/main" val="230772337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264" cy="822960"/>
          </a:xfrm>
        </p:spPr>
        <p:txBody>
          <a:bodyPr lIns="91440" tIns="0" rIns="91440" bIns="0" anchor="b">
            <a:noAutofit/>
          </a:bodyPr>
          <a:lstStyle>
            <a:lvl1pPr>
              <a:defRPr sz="3600" b="0">
                <a:solidFill>
                  <a:srgbClr val="FFFFFF"/>
                </a:solidFill>
              </a:defRPr>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15" y="0"/>
            <a:ext cx="12191985"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1097280" y="5907023"/>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A23720DD-5B6D-40BF-8493-A6B52D484E6B}" type="datetimeFigureOut">
              <a:rPr lang="tr-TR" smtClean="0"/>
              <a:pPr/>
              <a:t>9.11.2020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F302176B-0E47-46AC-8F43-DAB4B8A37D06}" type="slidenum">
              <a:rPr lang="tr-TR" smtClean="0"/>
              <a:pPr/>
              <a:t>‹#›</a:t>
            </a:fld>
            <a:endParaRPr lang="tr-TR"/>
          </a:p>
        </p:txBody>
      </p:sp>
    </p:spTree>
    <p:extLst>
      <p:ext uri="{BB962C8B-B14F-4D97-AF65-F5344CB8AC3E}">
        <p14:creationId xmlns:p14="http://schemas.microsoft.com/office/powerpoint/2010/main" val="223540196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6"/>
            <a:ext cx="12192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A23720DD-5B6D-40BF-8493-A6B52D484E6B}" type="datetimeFigureOut">
              <a:rPr lang="tr-TR" smtClean="0"/>
              <a:pPr/>
              <a:t>9.11.2020</a:t>
            </a:fld>
            <a:endParaRPr lang="tr-TR"/>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tr-TR"/>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F302176B-0E47-46AC-8F43-DAB4B8A37D06}" type="slidenum">
              <a:rPr lang="tr-TR" smtClean="0"/>
              <a:pPr/>
              <a:t>‹#›</a:t>
            </a:fld>
            <a:endParaRPr lang="tr-TR"/>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1807476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Başlık 1"/>
          <p:cNvSpPr>
            <a:spLocks noGrp="1"/>
          </p:cNvSpPr>
          <p:nvPr/>
        </p:nvSpPr>
        <p:spPr>
          <a:xfrm>
            <a:off x="2069094" y="1534292"/>
            <a:ext cx="7992888" cy="1254001"/>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tr-TR" dirty="0" smtClean="0">
                <a:solidFill>
                  <a:srgbClr val="292934"/>
                </a:solidFill>
                <a:latin typeface="Times New Roman" pitchFamily="18" charset="0"/>
                <a:cs typeface="Times New Roman" pitchFamily="18" charset="0"/>
              </a:rPr>
              <a:t>Tıbbi Dokümantasyon Dersi</a:t>
            </a:r>
            <a:endParaRPr lang="tr-TR" dirty="0">
              <a:solidFill>
                <a:srgbClr val="292934"/>
              </a:solidFill>
              <a:latin typeface="Times New Roman" pitchFamily="18" charset="0"/>
              <a:cs typeface="Times New Roman" pitchFamily="18" charset="0"/>
            </a:endParaRPr>
          </a:p>
        </p:txBody>
      </p:sp>
      <p:sp>
        <p:nvSpPr>
          <p:cNvPr id="5" name="Alt Başlık 2"/>
          <p:cNvSpPr>
            <a:spLocks noGrp="1"/>
          </p:cNvSpPr>
          <p:nvPr/>
        </p:nvSpPr>
        <p:spPr>
          <a:xfrm>
            <a:off x="2865138" y="5670198"/>
            <a:ext cx="6400800" cy="622920"/>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r>
              <a:rPr lang="tr-TR" sz="2000" dirty="0" err="1">
                <a:solidFill>
                  <a:srgbClr val="292934">
                    <a:tint val="75000"/>
                  </a:srgbClr>
                </a:solidFill>
                <a:latin typeface="Times New Roman" pitchFamily="18" charset="0"/>
                <a:cs typeface="Times New Roman" pitchFamily="18" charset="0"/>
              </a:rPr>
              <a:t>Öğr</a:t>
            </a:r>
            <a:r>
              <a:rPr lang="tr-TR" sz="2000" dirty="0">
                <a:solidFill>
                  <a:srgbClr val="292934">
                    <a:tint val="75000"/>
                  </a:srgbClr>
                </a:solidFill>
                <a:latin typeface="Times New Roman" pitchFamily="18" charset="0"/>
                <a:cs typeface="Times New Roman" pitchFamily="18" charset="0"/>
              </a:rPr>
              <a:t>. Gör. Şeyda ÇAVMAK</a:t>
            </a:r>
          </a:p>
        </p:txBody>
      </p:sp>
      <p:sp>
        <p:nvSpPr>
          <p:cNvPr id="6" name="Başlık 1"/>
          <p:cNvSpPr txBox="1">
            <a:spLocks/>
          </p:cNvSpPr>
          <p:nvPr/>
        </p:nvSpPr>
        <p:spPr>
          <a:xfrm>
            <a:off x="1908378" y="3208056"/>
            <a:ext cx="8710396" cy="1254001"/>
          </a:xfrm>
          <a:prstGeom prst="rect">
            <a:avLst/>
          </a:prstGeom>
        </p:spPr>
        <p:txBody>
          <a:bodyPr vert="horz" lIns="91440" tIns="45720" rIns="91440" bIns="45720" rtlCol="0" anchor="ctr">
            <a:normAutofit/>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lnSpc>
                <a:spcPct val="90000"/>
              </a:lnSpc>
              <a:spcBef>
                <a:spcPts val="1000"/>
              </a:spcBef>
            </a:pPr>
            <a:r>
              <a:rPr lang="tr-TR" sz="2800" i="1" dirty="0" smtClean="0">
                <a:solidFill>
                  <a:srgbClr val="000000"/>
                </a:solidFill>
                <a:latin typeface="Times New Roman" panose="02020603050405020304" pitchFamily="18" charset="0"/>
                <a:cs typeface="Times New Roman" panose="02020603050405020304" pitchFamily="18" charset="0"/>
              </a:rPr>
              <a:t>Tıbbi Bilgi ve Belge Yönetimi</a:t>
            </a:r>
            <a:endParaRPr lang="tr-TR" sz="2800" i="1" dirty="0">
              <a:solidFill>
                <a:prstClr val="black"/>
              </a:solidFill>
              <a:latin typeface="Times New Roman" panose="02020603050405020304" pitchFamily="18" charset="0"/>
              <a:cs typeface="Times New Roman" panose="02020603050405020304" pitchFamily="18" charset="0"/>
            </a:endParaRPr>
          </a:p>
        </p:txBody>
      </p:sp>
      <p:pic>
        <p:nvPicPr>
          <p:cNvPr id="2" name="Resim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743610" y="511507"/>
            <a:ext cx="1495053" cy="1488408"/>
          </a:xfrm>
          <a:prstGeom prst="rect">
            <a:avLst/>
          </a:prstGeom>
        </p:spPr>
      </p:pic>
    </p:spTree>
    <p:extLst>
      <p:ext uri="{BB962C8B-B14F-4D97-AF65-F5344CB8AC3E}">
        <p14:creationId xmlns:p14="http://schemas.microsoft.com/office/powerpoint/2010/main" val="41958844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sz="2400" b="1" spc="0" dirty="0">
                <a:solidFill>
                  <a:schemeClr val="tx1"/>
                </a:solidFill>
                <a:latin typeface="Times New Roman" panose="02020603050405020304" pitchFamily="18" charset="0"/>
                <a:cs typeface="Times New Roman" panose="02020603050405020304" pitchFamily="18" charset="0"/>
              </a:rPr>
              <a:t>Tıbbi Belge</a:t>
            </a:r>
            <a:endParaRPr lang="tr-TR" sz="5400" b="1" dirty="0">
              <a:solidFill>
                <a:schemeClr val="tx1"/>
              </a:solidFill>
              <a:latin typeface="Times New Roman" panose="02020603050405020304" pitchFamily="18" charset="0"/>
              <a:cs typeface="Times New Roman" panose="02020603050405020304" pitchFamily="18" charset="0"/>
            </a:endParaRPr>
          </a:p>
        </p:txBody>
      </p:sp>
      <p:sp>
        <p:nvSpPr>
          <p:cNvPr id="3" name="İçerik Yer Tutucusu 2"/>
          <p:cNvSpPr>
            <a:spLocks noGrp="1"/>
          </p:cNvSpPr>
          <p:nvPr>
            <p:ph idx="1"/>
          </p:nvPr>
        </p:nvSpPr>
        <p:spPr/>
        <p:txBody>
          <a:bodyPr/>
          <a:lstStyle/>
          <a:p>
            <a:pPr algn="just">
              <a:lnSpc>
                <a:spcPct val="150000"/>
              </a:lnSpc>
              <a:buFont typeface="Wingdings" panose="05000000000000000000" pitchFamily="2" charset="2"/>
              <a:buChar char="§"/>
            </a:pPr>
            <a:r>
              <a:rPr lang="tr-TR" sz="1800" dirty="0" smtClean="0">
                <a:latin typeface="Times New Roman" panose="02020603050405020304" pitchFamily="18" charset="0"/>
                <a:cs typeface="Times New Roman" panose="02020603050405020304" pitchFamily="18" charset="0"/>
              </a:rPr>
              <a:t> İnsan </a:t>
            </a:r>
            <a:r>
              <a:rPr lang="tr-TR" sz="1800" dirty="0">
                <a:latin typeface="Times New Roman" panose="02020603050405020304" pitchFamily="18" charset="0"/>
                <a:cs typeface="Times New Roman" panose="02020603050405020304" pitchFamily="18" charset="0"/>
              </a:rPr>
              <a:t>sağlığı ile ilgili olarak yapılan çalışmalardan elde edilen bilgileri düzenli bir şekilde kapsayan belgelere tıbbi belge</a:t>
            </a:r>
            <a:r>
              <a:rPr lang="tr-TR" sz="1800" dirty="0" smtClean="0">
                <a:latin typeface="Times New Roman" panose="02020603050405020304" pitchFamily="18" charset="0"/>
                <a:cs typeface="Times New Roman" panose="02020603050405020304" pitchFamily="18" charset="0"/>
              </a:rPr>
              <a:t>,</a:t>
            </a:r>
          </a:p>
          <a:p>
            <a:pPr algn="just">
              <a:lnSpc>
                <a:spcPct val="150000"/>
              </a:lnSpc>
              <a:buFont typeface="Wingdings" panose="05000000000000000000" pitchFamily="2" charset="2"/>
              <a:buChar char="§"/>
            </a:pPr>
            <a:r>
              <a:rPr lang="tr-TR" sz="1800" dirty="0" smtClean="0">
                <a:latin typeface="Times New Roman" panose="02020603050405020304" pitchFamily="18" charset="0"/>
                <a:cs typeface="Times New Roman" panose="02020603050405020304" pitchFamily="18" charset="0"/>
              </a:rPr>
              <a:t> Bu </a:t>
            </a:r>
            <a:r>
              <a:rPr lang="tr-TR" sz="1800" dirty="0">
                <a:latin typeface="Times New Roman" panose="02020603050405020304" pitchFamily="18" charset="0"/>
                <a:cs typeface="Times New Roman" panose="02020603050405020304" pitchFamily="18" charset="0"/>
              </a:rPr>
              <a:t>belgelerin bilimsel kurallara uygun olarak toplanması, yeniden düzenlenmesi, saklanması ve gerektiğinde hizmete sunulması ile ilgili işlemlerin bütününe de “tıbbi belgeleme” adı </a:t>
            </a:r>
            <a:r>
              <a:rPr lang="tr-TR" sz="1800" dirty="0" smtClean="0">
                <a:latin typeface="Times New Roman" panose="02020603050405020304" pitchFamily="18" charset="0"/>
                <a:cs typeface="Times New Roman" panose="02020603050405020304" pitchFamily="18" charset="0"/>
              </a:rPr>
              <a:t>verilmektedir.</a:t>
            </a:r>
          </a:p>
          <a:p>
            <a:pPr algn="just">
              <a:lnSpc>
                <a:spcPct val="150000"/>
              </a:lnSpc>
              <a:buFont typeface="Wingdings" panose="05000000000000000000" pitchFamily="2" charset="2"/>
              <a:buChar char="§"/>
            </a:pPr>
            <a:endParaRPr lang="tr-TR" dirty="0">
              <a:latin typeface="Times New Roman" panose="02020603050405020304" pitchFamily="18" charset="0"/>
              <a:cs typeface="Times New Roman" panose="02020603050405020304" pitchFamily="18" charset="0"/>
            </a:endParaRPr>
          </a:p>
        </p:txBody>
      </p:sp>
      <p:pic>
        <p:nvPicPr>
          <p:cNvPr id="5" name="Resim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292807" y="4087253"/>
            <a:ext cx="2776733" cy="1890215"/>
          </a:xfrm>
          <a:prstGeom prst="rect">
            <a:avLst/>
          </a:prstGeom>
        </p:spPr>
      </p:pic>
      <p:sp>
        <p:nvSpPr>
          <p:cNvPr id="6" name="Metin kutusu 5"/>
          <p:cNvSpPr txBox="1"/>
          <p:nvPr/>
        </p:nvSpPr>
        <p:spPr>
          <a:xfrm>
            <a:off x="7276010" y="4538285"/>
            <a:ext cx="3879669" cy="923330"/>
          </a:xfrm>
          <a:prstGeom prst="rect">
            <a:avLst/>
          </a:prstGeom>
          <a:solidFill>
            <a:schemeClr val="accent6">
              <a:lumMod val="40000"/>
              <a:lumOff val="60000"/>
            </a:schemeClr>
          </a:solidFill>
        </p:spPr>
        <p:txBody>
          <a:bodyPr wrap="square" rtlCol="0">
            <a:spAutoFit/>
          </a:bodyPr>
          <a:lstStyle/>
          <a:p>
            <a:pPr algn="just"/>
            <a:r>
              <a:rPr lang="tr-TR" dirty="0" smtClean="0">
                <a:latin typeface="Times New Roman" panose="02020603050405020304" pitchFamily="18" charset="0"/>
                <a:cs typeface="Times New Roman" panose="02020603050405020304" pitchFamily="18" charset="0"/>
              </a:rPr>
              <a:t>Tıbbi belgeler sağlık hizmetlerinin kısa sürede ve doğru bir biçimde planlı yürütülmesi için gereklidir. </a:t>
            </a:r>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14301281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z="2400" b="1" spc="0" dirty="0">
                <a:solidFill>
                  <a:srgbClr val="000000"/>
                </a:solidFill>
                <a:latin typeface="Times New Roman" panose="02020603050405020304" pitchFamily="18" charset="0"/>
                <a:cs typeface="Times New Roman" panose="02020603050405020304" pitchFamily="18" charset="0"/>
              </a:rPr>
              <a:t>Tıbbi Belge</a:t>
            </a:r>
            <a:endParaRPr lang="tr-TR" dirty="0"/>
          </a:p>
        </p:txBody>
      </p:sp>
      <p:sp>
        <p:nvSpPr>
          <p:cNvPr id="3" name="İçerik Yer Tutucusu 2"/>
          <p:cNvSpPr>
            <a:spLocks noGrp="1"/>
          </p:cNvSpPr>
          <p:nvPr>
            <p:ph idx="1"/>
          </p:nvPr>
        </p:nvSpPr>
        <p:spPr/>
        <p:txBody>
          <a:bodyPr>
            <a:normAutofit fontScale="92500"/>
          </a:bodyPr>
          <a:lstStyle/>
          <a:p>
            <a:pPr marL="0" indent="0" algn="just">
              <a:lnSpc>
                <a:spcPct val="150000"/>
              </a:lnSpc>
              <a:buNone/>
            </a:pPr>
            <a:r>
              <a:rPr lang="tr-TR" dirty="0" smtClean="0">
                <a:latin typeface="Times New Roman" panose="02020603050405020304" pitchFamily="18" charset="0"/>
                <a:cs typeface="Times New Roman" panose="02020603050405020304" pitchFamily="18" charset="0"/>
              </a:rPr>
              <a:t>Tıbbi belgeler;</a:t>
            </a:r>
          </a:p>
          <a:p>
            <a:pPr algn="just">
              <a:lnSpc>
                <a:spcPct val="150000"/>
              </a:lnSpc>
              <a:buFont typeface="Arial" panose="020B0604020202020204" pitchFamily="34" charset="0"/>
              <a:buChar char="•"/>
            </a:pPr>
            <a:r>
              <a:rPr lang="tr-TR" dirty="0" smtClean="0">
                <a:latin typeface="Times New Roman" panose="02020603050405020304" pitchFamily="18" charset="0"/>
                <a:cs typeface="Times New Roman" panose="02020603050405020304" pitchFamily="18" charset="0"/>
              </a:rPr>
              <a:t> Bireylerin </a:t>
            </a:r>
            <a:r>
              <a:rPr lang="tr-TR" dirty="0">
                <a:latin typeface="Times New Roman" panose="02020603050405020304" pitchFamily="18" charset="0"/>
                <a:cs typeface="Times New Roman" panose="02020603050405020304" pitchFamily="18" charset="0"/>
              </a:rPr>
              <a:t>kendi sağlıklarıyla ilgili bilgileri hayatları boyunca bilmelerini ve gerekli hallerde kullanmalarını</a:t>
            </a:r>
            <a:r>
              <a:rPr lang="tr-TR" dirty="0" smtClean="0">
                <a:latin typeface="Times New Roman" panose="02020603050405020304" pitchFamily="18" charset="0"/>
                <a:cs typeface="Times New Roman" panose="02020603050405020304" pitchFamily="18" charset="0"/>
              </a:rPr>
              <a:t>,</a:t>
            </a:r>
          </a:p>
          <a:p>
            <a:pPr algn="just">
              <a:lnSpc>
                <a:spcPct val="150000"/>
              </a:lnSpc>
              <a:buFont typeface="Arial" panose="020B0604020202020204" pitchFamily="34" charset="0"/>
              <a:buChar char="•"/>
            </a:pPr>
            <a:r>
              <a:rPr lang="tr-TR" dirty="0">
                <a:latin typeface="Times New Roman" panose="02020603050405020304" pitchFamily="18" charset="0"/>
                <a:cs typeface="Times New Roman" panose="02020603050405020304" pitchFamily="18" charset="0"/>
              </a:rPr>
              <a:t> </a:t>
            </a:r>
            <a:r>
              <a:rPr lang="tr-TR" dirty="0" smtClean="0">
                <a:latin typeface="Times New Roman" panose="02020603050405020304" pitchFamily="18" charset="0"/>
                <a:cs typeface="Times New Roman" panose="02020603050405020304" pitchFamily="18" charset="0"/>
              </a:rPr>
              <a:t>Bireylere </a:t>
            </a:r>
            <a:r>
              <a:rPr lang="tr-TR" dirty="0">
                <a:latin typeface="Times New Roman" panose="02020603050405020304" pitchFamily="18" charset="0"/>
                <a:cs typeface="Times New Roman" panose="02020603050405020304" pitchFamily="18" charset="0"/>
              </a:rPr>
              <a:t>yanlış tanı konması ya da hatalı tedavi uygulanması durumunda </a:t>
            </a:r>
            <a:r>
              <a:rPr lang="tr-TR" dirty="0" smtClean="0">
                <a:latin typeface="Times New Roman" panose="02020603050405020304" pitchFamily="18" charset="0"/>
                <a:cs typeface="Times New Roman" panose="02020603050405020304" pitchFamily="18" charset="0"/>
              </a:rPr>
              <a:t>başvurulabilmesini</a:t>
            </a:r>
          </a:p>
          <a:p>
            <a:pPr algn="just">
              <a:lnSpc>
                <a:spcPct val="150000"/>
              </a:lnSpc>
              <a:buFont typeface="Arial" panose="020B0604020202020204" pitchFamily="34" charset="0"/>
              <a:buChar char="•"/>
            </a:pPr>
            <a:r>
              <a:rPr lang="tr-TR" dirty="0" smtClean="0">
                <a:latin typeface="Times New Roman" panose="02020603050405020304" pitchFamily="18" charset="0"/>
                <a:cs typeface="Times New Roman" panose="02020603050405020304" pitchFamily="18" charset="0"/>
              </a:rPr>
              <a:t> Hastalıkların </a:t>
            </a:r>
            <a:r>
              <a:rPr lang="tr-TR" dirty="0">
                <a:latin typeface="Times New Roman" panose="02020603050405020304" pitchFamily="18" charset="0"/>
                <a:cs typeface="Times New Roman" panose="02020603050405020304" pitchFamily="18" charset="0"/>
              </a:rPr>
              <a:t>tanı ve tedavisini, bulguların takibini, </a:t>
            </a:r>
            <a:endParaRPr lang="tr-TR" dirty="0" smtClean="0">
              <a:latin typeface="Times New Roman" panose="02020603050405020304" pitchFamily="18" charset="0"/>
              <a:cs typeface="Times New Roman" panose="02020603050405020304" pitchFamily="18" charset="0"/>
            </a:endParaRPr>
          </a:p>
          <a:p>
            <a:pPr algn="just">
              <a:lnSpc>
                <a:spcPct val="150000"/>
              </a:lnSpc>
              <a:buFont typeface="Arial" panose="020B0604020202020204" pitchFamily="34" charset="0"/>
              <a:buChar char="•"/>
            </a:pPr>
            <a:r>
              <a:rPr lang="tr-TR" dirty="0" smtClean="0">
                <a:latin typeface="Times New Roman" panose="02020603050405020304" pitchFamily="18" charset="0"/>
                <a:cs typeface="Times New Roman" panose="02020603050405020304" pitchFamily="18" charset="0"/>
              </a:rPr>
              <a:t> Sağlık </a:t>
            </a:r>
            <a:r>
              <a:rPr lang="tr-TR" dirty="0">
                <a:latin typeface="Times New Roman" panose="02020603050405020304" pitchFamily="18" charset="0"/>
                <a:cs typeface="Times New Roman" panose="02020603050405020304" pitchFamily="18" charset="0"/>
              </a:rPr>
              <a:t>hizmetlerinin planlı yürütülmesini, organizasyon ve verilecek hizmetin kontrol edilmesini ve </a:t>
            </a:r>
          </a:p>
          <a:p>
            <a:pPr algn="just">
              <a:lnSpc>
                <a:spcPct val="150000"/>
              </a:lnSpc>
              <a:buFont typeface="Arial" panose="020B0604020202020204" pitchFamily="34" charset="0"/>
              <a:buChar char="•"/>
            </a:pPr>
            <a:r>
              <a:rPr lang="tr-TR" dirty="0">
                <a:latin typeface="Times New Roman" panose="02020603050405020304" pitchFamily="18" charset="0"/>
                <a:cs typeface="Times New Roman" panose="02020603050405020304" pitchFamily="18" charset="0"/>
              </a:rPr>
              <a:t> </a:t>
            </a:r>
            <a:r>
              <a:rPr lang="tr-TR" dirty="0" smtClean="0">
                <a:latin typeface="Times New Roman" panose="02020603050405020304" pitchFamily="18" charset="0"/>
                <a:cs typeface="Times New Roman" panose="02020603050405020304" pitchFamily="18" charset="0"/>
              </a:rPr>
              <a:t>Sağlık </a:t>
            </a:r>
            <a:r>
              <a:rPr lang="tr-TR" dirty="0">
                <a:latin typeface="Times New Roman" panose="02020603050405020304" pitchFamily="18" charset="0"/>
                <a:cs typeface="Times New Roman" panose="02020603050405020304" pitchFamily="18" charset="0"/>
              </a:rPr>
              <a:t>alanında yapılacak bilimsel çalışmaların gerçekleştirilmesini kolaylaştırmaktadır. </a:t>
            </a:r>
          </a:p>
        </p:txBody>
      </p:sp>
    </p:spTree>
    <p:extLst>
      <p:ext uri="{BB962C8B-B14F-4D97-AF65-F5344CB8AC3E}">
        <p14:creationId xmlns:p14="http://schemas.microsoft.com/office/powerpoint/2010/main" val="321515852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097280" y="286604"/>
            <a:ext cx="10058400" cy="1037230"/>
          </a:xfrm>
        </p:spPr>
        <p:txBody>
          <a:bodyPr>
            <a:normAutofit/>
          </a:bodyPr>
          <a:lstStyle/>
          <a:p>
            <a:r>
              <a:rPr lang="tr-TR" sz="3200" b="1" dirty="0">
                <a:latin typeface="Times New Roman" panose="02020603050405020304" pitchFamily="18" charset="0"/>
                <a:cs typeface="Times New Roman" panose="02020603050405020304" pitchFamily="18" charset="0"/>
              </a:rPr>
              <a:t>Sağlık Hizmetlerinde Veri, Veri Türleri ve Veri Setleri</a:t>
            </a:r>
          </a:p>
        </p:txBody>
      </p:sp>
      <p:sp>
        <p:nvSpPr>
          <p:cNvPr id="3" name="İçerik Yer Tutucusu 2"/>
          <p:cNvSpPr>
            <a:spLocks noGrp="1"/>
          </p:cNvSpPr>
          <p:nvPr>
            <p:ph idx="1"/>
          </p:nvPr>
        </p:nvSpPr>
        <p:spPr/>
        <p:txBody>
          <a:bodyPr>
            <a:normAutofit fontScale="92500" lnSpcReduction="10000"/>
          </a:bodyPr>
          <a:lstStyle/>
          <a:p>
            <a:pPr>
              <a:buFont typeface="Courier New" panose="02070309020205020404" pitchFamily="49" charset="0"/>
              <a:buChar char="o"/>
            </a:pPr>
            <a:r>
              <a:rPr lang="tr-TR" dirty="0" smtClean="0">
                <a:latin typeface="Times New Roman" panose="02020603050405020304" pitchFamily="18" charset="0"/>
                <a:cs typeface="Times New Roman" panose="02020603050405020304" pitchFamily="18" charset="0"/>
              </a:rPr>
              <a:t> Sağlık </a:t>
            </a:r>
            <a:r>
              <a:rPr lang="tr-TR" dirty="0">
                <a:latin typeface="Times New Roman" panose="02020603050405020304" pitchFamily="18" charset="0"/>
                <a:cs typeface="Times New Roman" panose="02020603050405020304" pitchFamily="18" charset="0"/>
              </a:rPr>
              <a:t>hizmetlerinde elde edilen verilerin temeli kişiye özel verilerden oluşmaktadır</a:t>
            </a:r>
            <a:r>
              <a:rPr lang="tr-TR" dirty="0" smtClean="0">
                <a:latin typeface="Times New Roman" panose="02020603050405020304" pitchFamily="18" charset="0"/>
                <a:cs typeface="Times New Roman" panose="02020603050405020304" pitchFamily="18" charset="0"/>
              </a:rPr>
              <a:t>.</a:t>
            </a:r>
          </a:p>
          <a:p>
            <a:pPr>
              <a:buFont typeface="Courier New" panose="02070309020205020404" pitchFamily="49" charset="0"/>
              <a:buChar char="o"/>
            </a:pPr>
            <a:r>
              <a:rPr lang="tr-TR" dirty="0" smtClean="0">
                <a:latin typeface="Times New Roman" panose="02020603050405020304" pitchFamily="18" charset="0"/>
                <a:cs typeface="Times New Roman" panose="02020603050405020304" pitchFamily="18" charset="0"/>
              </a:rPr>
              <a:t> </a:t>
            </a:r>
            <a:r>
              <a:rPr lang="tr-TR" dirty="0">
                <a:latin typeface="Times New Roman" panose="02020603050405020304" pitchFamily="18" charset="0"/>
                <a:cs typeface="Times New Roman" panose="02020603050405020304" pitchFamily="18" charset="0"/>
              </a:rPr>
              <a:t>Bunlar sosyoekonomik veriler, finansal veriler, hasta kimlik verileri ve klinik verilerdir</a:t>
            </a:r>
            <a:r>
              <a:rPr lang="tr-TR" dirty="0" smtClean="0">
                <a:latin typeface="Times New Roman" panose="02020603050405020304" pitchFamily="18" charset="0"/>
                <a:cs typeface="Times New Roman" panose="02020603050405020304" pitchFamily="18" charset="0"/>
              </a:rPr>
              <a:t>.</a:t>
            </a:r>
          </a:p>
          <a:p>
            <a:pPr marL="0" indent="0">
              <a:buNone/>
            </a:pPr>
            <a:r>
              <a:rPr lang="tr-TR" b="1" u="sng" dirty="0" err="1" smtClean="0">
                <a:latin typeface="Times New Roman" panose="02020603050405020304" pitchFamily="18" charset="0"/>
                <a:cs typeface="Times New Roman" panose="02020603050405020304" pitchFamily="18" charset="0"/>
              </a:rPr>
              <a:t>Sosyo</a:t>
            </a:r>
            <a:r>
              <a:rPr lang="tr-TR" b="1" u="sng" dirty="0" smtClean="0">
                <a:latin typeface="Times New Roman" panose="02020603050405020304" pitchFamily="18" charset="0"/>
                <a:cs typeface="Times New Roman" panose="02020603050405020304" pitchFamily="18" charset="0"/>
              </a:rPr>
              <a:t>-ekonomik Veriler:</a:t>
            </a:r>
          </a:p>
          <a:p>
            <a:pPr>
              <a:buFont typeface="Wingdings" panose="05000000000000000000" pitchFamily="2" charset="2"/>
              <a:buChar char="v"/>
            </a:pPr>
            <a:r>
              <a:rPr lang="tr-TR" dirty="0"/>
              <a:t> </a:t>
            </a:r>
            <a:r>
              <a:rPr lang="tr-TR" dirty="0" smtClean="0">
                <a:latin typeface="Times New Roman" panose="02020603050405020304" pitchFamily="18" charset="0"/>
                <a:cs typeface="Times New Roman" panose="02020603050405020304" pitchFamily="18" charset="0"/>
              </a:rPr>
              <a:t>Sosyoekonomik </a:t>
            </a:r>
            <a:r>
              <a:rPr lang="tr-TR" dirty="0">
                <a:latin typeface="Times New Roman" panose="02020603050405020304" pitchFamily="18" charset="0"/>
                <a:cs typeface="Times New Roman" panose="02020603050405020304" pitchFamily="18" charset="0"/>
              </a:rPr>
              <a:t>veriler hastayı tanımlayan verilerdir. Hastanın aşağıda yer alan verilerini içerir. </a:t>
            </a:r>
          </a:p>
          <a:p>
            <a:pPr>
              <a:buFont typeface="Wingdings" panose="05000000000000000000" pitchFamily="2" charset="2"/>
              <a:buChar char="v"/>
            </a:pPr>
            <a:r>
              <a:rPr lang="tr-TR" dirty="0" smtClean="0"/>
              <a:t> </a:t>
            </a:r>
            <a:r>
              <a:rPr lang="tr-TR" dirty="0"/>
              <a:t>İsim </a:t>
            </a:r>
            <a:endParaRPr lang="tr-TR" dirty="0" smtClean="0"/>
          </a:p>
          <a:p>
            <a:pPr>
              <a:buFont typeface="Wingdings" panose="05000000000000000000" pitchFamily="2" charset="2"/>
              <a:buChar char="v"/>
            </a:pPr>
            <a:r>
              <a:rPr lang="tr-TR" dirty="0" smtClean="0"/>
              <a:t>Adres </a:t>
            </a:r>
          </a:p>
          <a:p>
            <a:pPr>
              <a:buFont typeface="Wingdings" panose="05000000000000000000" pitchFamily="2" charset="2"/>
              <a:buChar char="v"/>
            </a:pPr>
            <a:r>
              <a:rPr lang="tr-TR" dirty="0" smtClean="0"/>
              <a:t>Doğum tarihi</a:t>
            </a:r>
          </a:p>
          <a:p>
            <a:pPr>
              <a:buFont typeface="Wingdings" panose="05000000000000000000" pitchFamily="2" charset="2"/>
              <a:buChar char="v"/>
            </a:pPr>
            <a:r>
              <a:rPr lang="tr-TR" dirty="0" smtClean="0"/>
              <a:t> </a:t>
            </a:r>
            <a:r>
              <a:rPr lang="tr-TR" dirty="0"/>
              <a:t>Aile </a:t>
            </a:r>
          </a:p>
          <a:p>
            <a:pPr>
              <a:buFont typeface="Wingdings" panose="05000000000000000000" pitchFamily="2" charset="2"/>
              <a:buChar char="v"/>
            </a:pPr>
            <a:r>
              <a:rPr lang="tr-TR" dirty="0" smtClean="0"/>
              <a:t>Irk</a:t>
            </a:r>
          </a:p>
          <a:p>
            <a:pPr>
              <a:buFont typeface="Wingdings" panose="05000000000000000000" pitchFamily="2" charset="2"/>
              <a:buChar char="v"/>
            </a:pPr>
            <a:r>
              <a:rPr lang="tr-TR" dirty="0" smtClean="0">
                <a:latin typeface="Times New Roman" panose="02020603050405020304" pitchFamily="18" charset="0"/>
                <a:cs typeface="Times New Roman" panose="02020603050405020304" pitchFamily="18" charset="0"/>
              </a:rPr>
              <a:t>İş Durumu</a:t>
            </a:r>
            <a:endParaRPr lang="tr-TR" dirty="0">
              <a:latin typeface="Times New Roman" panose="02020603050405020304" pitchFamily="18" charset="0"/>
              <a:cs typeface="Times New Roman" panose="02020603050405020304" pitchFamily="18" charset="0"/>
            </a:endParaRPr>
          </a:p>
        </p:txBody>
      </p:sp>
      <p:sp>
        <p:nvSpPr>
          <p:cNvPr id="4" name="Metin kutusu 3"/>
          <p:cNvSpPr txBox="1"/>
          <p:nvPr/>
        </p:nvSpPr>
        <p:spPr>
          <a:xfrm>
            <a:off x="3316406" y="3439235"/>
            <a:ext cx="2388358" cy="2485809"/>
          </a:xfrm>
          <a:prstGeom prst="rect">
            <a:avLst/>
          </a:prstGeom>
          <a:noFill/>
        </p:spPr>
        <p:txBody>
          <a:bodyPr wrap="square" rtlCol="0">
            <a:spAutoFit/>
          </a:bodyPr>
          <a:lstStyle/>
          <a:p>
            <a:pPr marL="91440" lvl="0" indent="-91440">
              <a:lnSpc>
                <a:spcPct val="90000"/>
              </a:lnSpc>
              <a:spcBef>
                <a:spcPts val="1200"/>
              </a:spcBef>
              <a:spcAft>
                <a:spcPts val="200"/>
              </a:spcAft>
              <a:buClr>
                <a:srgbClr val="E48312"/>
              </a:buClr>
              <a:buSzPct val="100000"/>
              <a:buFont typeface="Wingdings" panose="05000000000000000000" pitchFamily="2" charset="2"/>
              <a:buChar char="v"/>
            </a:pPr>
            <a:r>
              <a:rPr lang="tr-TR" dirty="0" smtClean="0">
                <a:solidFill>
                  <a:srgbClr val="000000">
                    <a:lumMod val="75000"/>
                    <a:lumOff val="25000"/>
                  </a:srgbClr>
                </a:solidFill>
                <a:latin typeface="Times New Roman" panose="02020603050405020304" pitchFamily="18" charset="0"/>
                <a:cs typeface="Times New Roman" panose="02020603050405020304" pitchFamily="18" charset="0"/>
              </a:rPr>
              <a:t>Cinsiyet</a:t>
            </a:r>
          </a:p>
          <a:p>
            <a:pPr marL="91440" lvl="0" indent="-91440">
              <a:lnSpc>
                <a:spcPct val="90000"/>
              </a:lnSpc>
              <a:spcBef>
                <a:spcPts val="1200"/>
              </a:spcBef>
              <a:spcAft>
                <a:spcPts val="200"/>
              </a:spcAft>
              <a:buClr>
                <a:srgbClr val="E48312"/>
              </a:buClr>
              <a:buSzPct val="100000"/>
              <a:buFont typeface="Wingdings" panose="05000000000000000000" pitchFamily="2" charset="2"/>
              <a:buChar char="v"/>
            </a:pPr>
            <a:r>
              <a:rPr lang="tr-TR" dirty="0" smtClean="0">
                <a:solidFill>
                  <a:srgbClr val="000000">
                    <a:lumMod val="75000"/>
                    <a:lumOff val="25000"/>
                  </a:srgbClr>
                </a:solidFill>
                <a:latin typeface="Times New Roman" panose="02020603050405020304" pitchFamily="18" charset="0"/>
                <a:cs typeface="Times New Roman" panose="02020603050405020304" pitchFamily="18" charset="0"/>
              </a:rPr>
              <a:t>Evlilik Durumu</a:t>
            </a:r>
          </a:p>
          <a:p>
            <a:pPr marL="91440" lvl="0" indent="-91440">
              <a:lnSpc>
                <a:spcPct val="90000"/>
              </a:lnSpc>
              <a:spcBef>
                <a:spcPts val="1200"/>
              </a:spcBef>
              <a:spcAft>
                <a:spcPts val="200"/>
              </a:spcAft>
              <a:buClr>
                <a:srgbClr val="E48312"/>
              </a:buClr>
              <a:buSzPct val="100000"/>
              <a:buFont typeface="Wingdings" panose="05000000000000000000" pitchFamily="2" charset="2"/>
              <a:buChar char="v"/>
            </a:pPr>
            <a:r>
              <a:rPr lang="tr-TR" dirty="0" smtClean="0">
                <a:solidFill>
                  <a:srgbClr val="000000">
                    <a:lumMod val="75000"/>
                    <a:lumOff val="25000"/>
                  </a:srgbClr>
                </a:solidFill>
                <a:latin typeface="Times New Roman" panose="02020603050405020304" pitchFamily="18" charset="0"/>
                <a:cs typeface="Times New Roman" panose="02020603050405020304" pitchFamily="18" charset="0"/>
              </a:rPr>
              <a:t> Meslek</a:t>
            </a:r>
          </a:p>
          <a:p>
            <a:pPr marL="91440" lvl="0" indent="-91440">
              <a:lnSpc>
                <a:spcPct val="90000"/>
              </a:lnSpc>
              <a:spcBef>
                <a:spcPts val="1200"/>
              </a:spcBef>
              <a:spcAft>
                <a:spcPts val="200"/>
              </a:spcAft>
              <a:buClr>
                <a:srgbClr val="E48312"/>
              </a:buClr>
              <a:buSzPct val="100000"/>
              <a:buFont typeface="Wingdings" panose="05000000000000000000" pitchFamily="2" charset="2"/>
              <a:buChar char="v"/>
            </a:pPr>
            <a:r>
              <a:rPr lang="tr-TR" dirty="0" smtClean="0">
                <a:solidFill>
                  <a:srgbClr val="000000">
                    <a:lumMod val="75000"/>
                    <a:lumOff val="25000"/>
                  </a:srgbClr>
                </a:solidFill>
                <a:latin typeface="Times New Roman" panose="02020603050405020304" pitchFamily="18" charset="0"/>
                <a:cs typeface="Times New Roman" panose="02020603050405020304" pitchFamily="18" charset="0"/>
              </a:rPr>
              <a:t> </a:t>
            </a:r>
            <a:r>
              <a:rPr lang="tr-TR" dirty="0">
                <a:solidFill>
                  <a:srgbClr val="000000">
                    <a:lumMod val="75000"/>
                    <a:lumOff val="25000"/>
                  </a:srgbClr>
                </a:solidFill>
                <a:latin typeface="Times New Roman" panose="02020603050405020304" pitchFamily="18" charset="0"/>
                <a:cs typeface="Times New Roman" panose="02020603050405020304" pitchFamily="18" charset="0"/>
              </a:rPr>
              <a:t>Gelir </a:t>
            </a:r>
            <a:r>
              <a:rPr lang="tr-TR" dirty="0" smtClean="0">
                <a:solidFill>
                  <a:srgbClr val="000000">
                    <a:lumMod val="75000"/>
                    <a:lumOff val="25000"/>
                  </a:srgbClr>
                </a:solidFill>
                <a:latin typeface="Times New Roman" panose="02020603050405020304" pitchFamily="18" charset="0"/>
                <a:cs typeface="Times New Roman" panose="02020603050405020304" pitchFamily="18" charset="0"/>
              </a:rPr>
              <a:t>Kaynağı</a:t>
            </a:r>
          </a:p>
          <a:p>
            <a:pPr marL="91440" lvl="0" indent="-91440">
              <a:lnSpc>
                <a:spcPct val="90000"/>
              </a:lnSpc>
              <a:spcBef>
                <a:spcPts val="1200"/>
              </a:spcBef>
              <a:spcAft>
                <a:spcPts val="200"/>
              </a:spcAft>
              <a:buClr>
                <a:srgbClr val="E48312"/>
              </a:buClr>
              <a:buSzPct val="100000"/>
              <a:buFont typeface="Wingdings" panose="05000000000000000000" pitchFamily="2" charset="2"/>
              <a:buChar char="v"/>
            </a:pPr>
            <a:r>
              <a:rPr lang="tr-TR" dirty="0" smtClean="0">
                <a:solidFill>
                  <a:srgbClr val="000000">
                    <a:lumMod val="75000"/>
                    <a:lumOff val="25000"/>
                  </a:srgbClr>
                </a:solidFill>
                <a:latin typeface="Times New Roman" panose="02020603050405020304" pitchFamily="18" charset="0"/>
                <a:cs typeface="Times New Roman" panose="02020603050405020304" pitchFamily="18" charset="0"/>
              </a:rPr>
              <a:t> </a:t>
            </a:r>
            <a:r>
              <a:rPr lang="tr-TR" dirty="0">
                <a:solidFill>
                  <a:srgbClr val="000000">
                    <a:lumMod val="75000"/>
                    <a:lumOff val="25000"/>
                  </a:srgbClr>
                </a:solidFill>
                <a:latin typeface="Times New Roman" panose="02020603050405020304" pitchFamily="18" charset="0"/>
                <a:cs typeface="Times New Roman" panose="02020603050405020304" pitchFamily="18" charset="0"/>
              </a:rPr>
              <a:t>Etnik köken </a:t>
            </a:r>
            <a:endParaRPr lang="tr-TR" dirty="0" smtClean="0">
              <a:solidFill>
                <a:srgbClr val="000000">
                  <a:lumMod val="75000"/>
                  <a:lumOff val="25000"/>
                </a:srgbClr>
              </a:solidFill>
              <a:latin typeface="Times New Roman" panose="02020603050405020304" pitchFamily="18" charset="0"/>
              <a:cs typeface="Times New Roman" panose="02020603050405020304" pitchFamily="18" charset="0"/>
            </a:endParaRPr>
          </a:p>
          <a:p>
            <a:pPr marL="91440" lvl="0" indent="-91440">
              <a:lnSpc>
                <a:spcPct val="90000"/>
              </a:lnSpc>
              <a:spcBef>
                <a:spcPts val="1200"/>
              </a:spcBef>
              <a:spcAft>
                <a:spcPts val="200"/>
              </a:spcAft>
              <a:buClr>
                <a:srgbClr val="E48312"/>
              </a:buClr>
              <a:buSzPct val="100000"/>
              <a:buFont typeface="Wingdings" panose="05000000000000000000" pitchFamily="2" charset="2"/>
              <a:buChar char="v"/>
            </a:pPr>
            <a:r>
              <a:rPr lang="tr-TR" dirty="0" smtClean="0">
                <a:solidFill>
                  <a:srgbClr val="000000">
                    <a:lumMod val="75000"/>
                    <a:lumOff val="25000"/>
                  </a:srgbClr>
                </a:solidFill>
                <a:latin typeface="Times New Roman" panose="02020603050405020304" pitchFamily="18" charset="0"/>
                <a:cs typeface="Times New Roman" panose="02020603050405020304" pitchFamily="18" charset="0"/>
              </a:rPr>
              <a:t> Eğitim</a:t>
            </a:r>
            <a:endParaRPr lang="tr-TR" dirty="0">
              <a:solidFill>
                <a:srgbClr val="000000">
                  <a:lumMod val="75000"/>
                  <a:lumOff val="25000"/>
                </a:srgbClr>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03531220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097280" y="286603"/>
            <a:ext cx="10058400" cy="1078173"/>
          </a:xfrm>
        </p:spPr>
        <p:txBody>
          <a:bodyPr>
            <a:normAutofit/>
          </a:bodyPr>
          <a:lstStyle/>
          <a:p>
            <a:pPr algn="ctr"/>
            <a:r>
              <a:rPr lang="tr-TR" sz="4000" b="1" dirty="0">
                <a:latin typeface="Times New Roman" panose="02020603050405020304" pitchFamily="18" charset="0"/>
                <a:cs typeface="Times New Roman" panose="02020603050405020304" pitchFamily="18" charset="0"/>
              </a:rPr>
              <a:t>Finansal Veriler </a:t>
            </a:r>
          </a:p>
        </p:txBody>
      </p:sp>
      <p:sp>
        <p:nvSpPr>
          <p:cNvPr id="3" name="İçerik Yer Tutucusu 2"/>
          <p:cNvSpPr>
            <a:spLocks noGrp="1"/>
          </p:cNvSpPr>
          <p:nvPr>
            <p:ph idx="1"/>
          </p:nvPr>
        </p:nvSpPr>
        <p:spPr/>
        <p:txBody>
          <a:bodyPr/>
          <a:lstStyle/>
          <a:p>
            <a:pPr algn="just">
              <a:lnSpc>
                <a:spcPct val="150000"/>
              </a:lnSpc>
              <a:buFont typeface="Wingdings" panose="05000000000000000000" pitchFamily="2" charset="2"/>
              <a:buChar char="§"/>
            </a:pPr>
            <a:r>
              <a:rPr lang="tr-TR" dirty="0">
                <a:latin typeface="Times New Roman" panose="02020603050405020304" pitchFamily="18" charset="0"/>
                <a:cs typeface="Times New Roman" panose="02020603050405020304" pitchFamily="18" charset="0"/>
              </a:rPr>
              <a:t>Finansal veriler, sunulan hizmetin maliyeti ve fiyatlandırılması ile ilgili veriler için kullanılan bir terimdir. </a:t>
            </a:r>
            <a:endParaRPr lang="tr-TR" dirty="0" smtClean="0">
              <a:latin typeface="Times New Roman" panose="02020603050405020304" pitchFamily="18" charset="0"/>
              <a:cs typeface="Times New Roman" panose="02020603050405020304" pitchFamily="18" charset="0"/>
            </a:endParaRPr>
          </a:p>
          <a:p>
            <a:pPr algn="just">
              <a:lnSpc>
                <a:spcPct val="150000"/>
              </a:lnSpc>
              <a:buFont typeface="Wingdings" panose="05000000000000000000" pitchFamily="2" charset="2"/>
              <a:buChar char="§"/>
            </a:pPr>
            <a:r>
              <a:rPr lang="tr-TR" dirty="0" smtClean="0">
                <a:latin typeface="Times New Roman" panose="02020603050405020304" pitchFamily="18" charset="0"/>
                <a:cs typeface="Times New Roman" panose="02020603050405020304" pitchFamily="18" charset="0"/>
              </a:rPr>
              <a:t>Fatura</a:t>
            </a:r>
            <a:r>
              <a:rPr lang="tr-TR" dirty="0">
                <a:latin typeface="Times New Roman" panose="02020603050405020304" pitchFamily="18" charset="0"/>
                <a:cs typeface="Times New Roman" panose="02020603050405020304" pitchFamily="18" charset="0"/>
              </a:rPr>
              <a:t>, muhasebe işlemleri ve hizmet maliyetleri gibi kurumun faaliyet alanlarından elde edilen verilerdir. </a:t>
            </a:r>
            <a:endParaRPr lang="tr-TR" dirty="0" smtClean="0">
              <a:latin typeface="Times New Roman" panose="02020603050405020304" pitchFamily="18" charset="0"/>
              <a:cs typeface="Times New Roman" panose="02020603050405020304" pitchFamily="18" charset="0"/>
            </a:endParaRPr>
          </a:p>
          <a:p>
            <a:pPr algn="just">
              <a:lnSpc>
                <a:spcPct val="150000"/>
              </a:lnSpc>
              <a:buFont typeface="Wingdings" panose="05000000000000000000" pitchFamily="2" charset="2"/>
              <a:buChar char="§"/>
            </a:pPr>
            <a:r>
              <a:rPr lang="tr-TR" dirty="0" smtClean="0">
                <a:latin typeface="Times New Roman" panose="02020603050405020304" pitchFamily="18" charset="0"/>
                <a:cs typeface="Times New Roman" panose="02020603050405020304" pitchFamily="18" charset="0"/>
              </a:rPr>
              <a:t>Kurumun </a:t>
            </a:r>
            <a:r>
              <a:rPr lang="tr-TR" dirty="0">
                <a:latin typeface="Times New Roman" panose="02020603050405020304" pitchFamily="18" charset="0"/>
                <a:cs typeface="Times New Roman" panose="02020603050405020304" pitchFamily="18" charset="0"/>
              </a:rPr>
              <a:t>gelirlerini (geri ödemeler, sigorta ödemeleri, cepten ödemeler, kamu bütçesinden gelen pay gibi diğer gelirler) izlemek açısından önemlidir.</a:t>
            </a:r>
          </a:p>
        </p:txBody>
      </p:sp>
    </p:spTree>
    <p:extLst>
      <p:ext uri="{BB962C8B-B14F-4D97-AF65-F5344CB8AC3E}">
        <p14:creationId xmlns:p14="http://schemas.microsoft.com/office/powerpoint/2010/main" val="279758568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pPr algn="ctr"/>
            <a:r>
              <a:rPr lang="tr-TR" sz="3200" b="1" spc="0" dirty="0">
                <a:solidFill>
                  <a:srgbClr val="000000">
                    <a:lumMod val="75000"/>
                    <a:lumOff val="25000"/>
                  </a:srgbClr>
                </a:solidFill>
                <a:latin typeface="Times New Roman" panose="02020603050405020304" pitchFamily="18" charset="0"/>
                <a:cs typeface="Times New Roman" panose="02020603050405020304" pitchFamily="18" charset="0"/>
              </a:rPr>
              <a:t>Hasta Kimlik Verileri</a:t>
            </a:r>
            <a:endParaRPr lang="tr-TR" sz="6600" b="1" dirty="0">
              <a:latin typeface="Times New Roman" panose="02020603050405020304" pitchFamily="18" charset="0"/>
              <a:cs typeface="Times New Roman" panose="02020603050405020304" pitchFamily="18" charset="0"/>
            </a:endParaRPr>
          </a:p>
        </p:txBody>
      </p:sp>
      <p:sp>
        <p:nvSpPr>
          <p:cNvPr id="3" name="İçerik Yer Tutucusu 2"/>
          <p:cNvSpPr>
            <a:spLocks noGrp="1"/>
          </p:cNvSpPr>
          <p:nvPr>
            <p:ph idx="1"/>
          </p:nvPr>
        </p:nvSpPr>
        <p:spPr/>
        <p:txBody>
          <a:bodyPr/>
          <a:lstStyle/>
          <a:p>
            <a:pPr algn="just">
              <a:buFont typeface="Wingdings" panose="05000000000000000000" pitchFamily="2" charset="2"/>
              <a:buChar char="§"/>
            </a:pPr>
            <a:r>
              <a:rPr lang="tr-TR" dirty="0" smtClean="0">
                <a:latin typeface="Times New Roman" panose="02020603050405020304" pitchFamily="18" charset="0"/>
                <a:cs typeface="Times New Roman" panose="02020603050405020304" pitchFamily="18" charset="0"/>
              </a:rPr>
              <a:t>Hasta </a:t>
            </a:r>
            <a:r>
              <a:rPr lang="tr-TR" dirty="0">
                <a:latin typeface="Times New Roman" panose="02020603050405020304" pitchFamily="18" charset="0"/>
                <a:cs typeface="Times New Roman" panose="02020603050405020304" pitchFamily="18" charset="0"/>
              </a:rPr>
              <a:t>kimlik verileri </a:t>
            </a:r>
            <a:r>
              <a:rPr lang="tr-TR" dirty="0" smtClean="0">
                <a:latin typeface="Times New Roman" panose="02020603050405020304" pitchFamily="18" charset="0"/>
                <a:cs typeface="Times New Roman" panose="02020603050405020304" pitchFamily="18" charset="0"/>
              </a:rPr>
              <a:t>her bir </a:t>
            </a:r>
            <a:r>
              <a:rPr lang="tr-TR" dirty="0">
                <a:latin typeface="Times New Roman" panose="02020603050405020304" pitchFamily="18" charset="0"/>
                <a:cs typeface="Times New Roman" panose="02020603050405020304" pitchFamily="18" charset="0"/>
              </a:rPr>
              <a:t>hastanın sağlık kuruluşuna başvurduğunda atanan kişisel kimlik numarasını içerir. </a:t>
            </a:r>
            <a:endParaRPr lang="tr-TR" dirty="0" smtClean="0">
              <a:latin typeface="Times New Roman" panose="02020603050405020304" pitchFamily="18" charset="0"/>
              <a:cs typeface="Times New Roman" panose="02020603050405020304" pitchFamily="18" charset="0"/>
            </a:endParaRPr>
          </a:p>
          <a:p>
            <a:pPr algn="just">
              <a:buFont typeface="Wingdings" panose="05000000000000000000" pitchFamily="2" charset="2"/>
              <a:buChar char="§"/>
            </a:pPr>
            <a:r>
              <a:rPr lang="tr-TR" dirty="0" smtClean="0">
                <a:latin typeface="Times New Roman" panose="02020603050405020304" pitchFamily="18" charset="0"/>
                <a:cs typeface="Times New Roman" panose="02020603050405020304" pitchFamily="18" charset="0"/>
              </a:rPr>
              <a:t>Bu numara </a:t>
            </a:r>
            <a:r>
              <a:rPr lang="tr-TR" dirty="0">
                <a:latin typeface="Times New Roman" panose="02020603050405020304" pitchFamily="18" charset="0"/>
                <a:cs typeface="Times New Roman" panose="02020603050405020304" pitchFamily="18" charset="0"/>
              </a:rPr>
              <a:t>hastayı diğerlerinden ayırmak için kullanılır. </a:t>
            </a:r>
            <a:endParaRPr lang="tr-TR" dirty="0" smtClean="0">
              <a:latin typeface="Times New Roman" panose="02020603050405020304" pitchFamily="18" charset="0"/>
              <a:cs typeface="Times New Roman" panose="02020603050405020304" pitchFamily="18" charset="0"/>
            </a:endParaRPr>
          </a:p>
          <a:p>
            <a:pPr algn="just">
              <a:buFont typeface="Wingdings" panose="05000000000000000000" pitchFamily="2" charset="2"/>
              <a:buChar char="§"/>
            </a:pPr>
            <a:r>
              <a:rPr lang="tr-TR" dirty="0" smtClean="0">
                <a:latin typeface="Times New Roman" panose="02020603050405020304" pitchFamily="18" charset="0"/>
                <a:cs typeface="Times New Roman" panose="02020603050405020304" pitchFamily="18" charset="0"/>
              </a:rPr>
              <a:t>Bir </a:t>
            </a:r>
            <a:r>
              <a:rPr lang="tr-TR" dirty="0">
                <a:latin typeface="Times New Roman" panose="02020603050405020304" pitchFamily="18" charset="0"/>
                <a:cs typeface="Times New Roman" panose="02020603050405020304" pitchFamily="18" charset="0"/>
              </a:rPr>
              <a:t>kişinin sosyal güvenlik numarası da kimliğini tanımlamada kullanılabilir. </a:t>
            </a:r>
          </a:p>
        </p:txBody>
      </p:sp>
      <p:pic>
        <p:nvPicPr>
          <p:cNvPr id="4" name="Resim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095233" y="3650743"/>
            <a:ext cx="3863631" cy="2545090"/>
          </a:xfrm>
          <a:prstGeom prst="ellipse">
            <a:avLst/>
          </a:prstGeom>
          <a:ln>
            <a:noFill/>
          </a:ln>
          <a:effectLst>
            <a:softEdge rad="112500"/>
          </a:effectLst>
        </p:spPr>
      </p:pic>
      <p:pic>
        <p:nvPicPr>
          <p:cNvPr id="6" name="Resim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166281" y="4251938"/>
            <a:ext cx="3471240" cy="1943895"/>
          </a:xfrm>
          <a:prstGeom prst="ellipse">
            <a:avLst/>
          </a:prstGeom>
          <a:ln>
            <a:noFill/>
          </a:ln>
          <a:effectLst>
            <a:softEdge rad="112500"/>
          </a:effectLst>
        </p:spPr>
      </p:pic>
    </p:spTree>
    <p:extLst>
      <p:ext uri="{BB962C8B-B14F-4D97-AF65-F5344CB8AC3E}">
        <p14:creationId xmlns:p14="http://schemas.microsoft.com/office/powerpoint/2010/main" val="267707555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097280" y="286604"/>
            <a:ext cx="10058400" cy="1037230"/>
          </a:xfrm>
        </p:spPr>
        <p:txBody>
          <a:bodyPr>
            <a:normAutofit/>
          </a:bodyPr>
          <a:lstStyle/>
          <a:p>
            <a:pPr algn="ctr"/>
            <a:r>
              <a:rPr lang="tr-TR" sz="4000" b="1" dirty="0">
                <a:latin typeface="Times New Roman" panose="02020603050405020304" pitchFamily="18" charset="0"/>
                <a:cs typeface="Times New Roman" panose="02020603050405020304" pitchFamily="18" charset="0"/>
              </a:rPr>
              <a:t>Klinik Veriler </a:t>
            </a:r>
          </a:p>
        </p:txBody>
      </p:sp>
      <p:sp>
        <p:nvSpPr>
          <p:cNvPr id="3" name="İçerik Yer Tutucusu 2"/>
          <p:cNvSpPr>
            <a:spLocks noGrp="1"/>
          </p:cNvSpPr>
          <p:nvPr>
            <p:ph idx="1"/>
          </p:nvPr>
        </p:nvSpPr>
        <p:spPr/>
        <p:txBody>
          <a:bodyPr>
            <a:normAutofit fontScale="92500" lnSpcReduction="10000"/>
          </a:bodyPr>
          <a:lstStyle/>
          <a:p>
            <a:pPr>
              <a:buFont typeface="Wingdings" panose="05000000000000000000" pitchFamily="2" charset="2"/>
              <a:buChar char="§"/>
            </a:pPr>
            <a:r>
              <a:rPr lang="tr-TR" dirty="0">
                <a:latin typeface="Times New Roman" panose="02020603050405020304" pitchFamily="18" charset="0"/>
                <a:cs typeface="Times New Roman" panose="02020603050405020304" pitchFamily="18" charset="0"/>
              </a:rPr>
              <a:t>Klinik veriler hastanın sağlık tedavisi ile ilgili bilgilerle ilgilidir. </a:t>
            </a:r>
            <a:endParaRPr lang="tr-TR" dirty="0" smtClean="0">
              <a:latin typeface="Times New Roman" panose="02020603050405020304" pitchFamily="18" charset="0"/>
              <a:cs typeface="Times New Roman" panose="02020603050405020304" pitchFamily="18" charset="0"/>
            </a:endParaRPr>
          </a:p>
          <a:p>
            <a:pPr>
              <a:buFont typeface="Wingdings" panose="05000000000000000000" pitchFamily="2" charset="2"/>
              <a:buChar char="§"/>
            </a:pPr>
            <a:r>
              <a:rPr lang="tr-TR" dirty="0" smtClean="0">
                <a:latin typeface="Times New Roman" panose="02020603050405020304" pitchFamily="18" charset="0"/>
                <a:cs typeface="Times New Roman" panose="02020603050405020304" pitchFamily="18" charset="0"/>
              </a:rPr>
              <a:t>Bu </a:t>
            </a:r>
            <a:r>
              <a:rPr lang="tr-TR" dirty="0">
                <a:latin typeface="Times New Roman" panose="02020603050405020304" pitchFamily="18" charset="0"/>
                <a:cs typeface="Times New Roman" panose="02020603050405020304" pitchFamily="18" charset="0"/>
              </a:rPr>
              <a:t>veriler hasta </a:t>
            </a:r>
            <a:r>
              <a:rPr lang="tr-TR" dirty="0" smtClean="0">
                <a:latin typeface="Times New Roman" panose="02020603050405020304" pitchFamily="18" charset="0"/>
                <a:cs typeface="Times New Roman" panose="02020603050405020304" pitchFamily="18" charset="0"/>
              </a:rPr>
              <a:t>kaydı </a:t>
            </a:r>
            <a:r>
              <a:rPr lang="tr-TR" dirty="0">
                <a:latin typeface="Times New Roman" panose="02020603050405020304" pitchFamily="18" charset="0"/>
                <a:cs typeface="Times New Roman" panose="02020603050405020304" pitchFamily="18" charset="0"/>
              </a:rPr>
              <a:t>olarak düzenlenir ve aşağıdaki bilgileri içerir</a:t>
            </a:r>
            <a:r>
              <a:rPr lang="tr-TR" dirty="0" smtClean="0">
                <a:latin typeface="Times New Roman" panose="02020603050405020304" pitchFamily="18" charset="0"/>
                <a:cs typeface="Times New Roman" panose="02020603050405020304" pitchFamily="18" charset="0"/>
              </a:rPr>
              <a:t>.</a:t>
            </a:r>
          </a:p>
          <a:p>
            <a:pPr>
              <a:buFont typeface="Wingdings" panose="05000000000000000000" pitchFamily="2" charset="2"/>
              <a:buChar char="§"/>
            </a:pPr>
            <a:r>
              <a:rPr lang="tr-TR" sz="1900" dirty="0" smtClean="0">
                <a:latin typeface="Times New Roman" panose="02020603050405020304" pitchFamily="18" charset="0"/>
                <a:cs typeface="Times New Roman" panose="02020603050405020304" pitchFamily="18" charset="0"/>
              </a:rPr>
              <a:t> </a:t>
            </a:r>
            <a:r>
              <a:rPr lang="tr-TR" sz="1900" dirty="0">
                <a:latin typeface="Times New Roman" panose="02020603050405020304" pitchFamily="18" charset="0"/>
                <a:cs typeface="Times New Roman" panose="02020603050405020304" pitchFamily="18" charset="0"/>
              </a:rPr>
              <a:t>Hastanın öyküsü (</a:t>
            </a:r>
            <a:r>
              <a:rPr lang="tr-TR" sz="1900" dirty="0" err="1">
                <a:latin typeface="Times New Roman" panose="02020603050405020304" pitchFamily="18" charset="0"/>
                <a:cs typeface="Times New Roman" panose="02020603050405020304" pitchFamily="18" charset="0"/>
              </a:rPr>
              <a:t>anamnez</a:t>
            </a:r>
            <a:r>
              <a:rPr lang="tr-TR" sz="1900" dirty="0">
                <a:latin typeface="Times New Roman" panose="02020603050405020304" pitchFamily="18" charset="0"/>
                <a:cs typeface="Times New Roman" panose="02020603050405020304" pitchFamily="18" charset="0"/>
              </a:rPr>
              <a:t> ve fiziksel muayene</a:t>
            </a:r>
            <a:r>
              <a:rPr lang="tr-TR" sz="1900" dirty="0" smtClean="0">
                <a:latin typeface="Times New Roman" panose="02020603050405020304" pitchFamily="18" charset="0"/>
                <a:cs typeface="Times New Roman" panose="02020603050405020304" pitchFamily="18" charset="0"/>
              </a:rPr>
              <a:t>)</a:t>
            </a:r>
          </a:p>
          <a:p>
            <a:pPr>
              <a:buFont typeface="Wingdings" panose="05000000000000000000" pitchFamily="2" charset="2"/>
              <a:buChar char="§"/>
            </a:pPr>
            <a:r>
              <a:rPr lang="tr-TR" sz="1900" dirty="0" smtClean="0">
                <a:latin typeface="Times New Roman" panose="02020603050405020304" pitchFamily="18" charset="0"/>
                <a:cs typeface="Times New Roman" panose="02020603050405020304" pitchFamily="18" charset="0"/>
              </a:rPr>
              <a:t> Şikâyetleri</a:t>
            </a:r>
          </a:p>
          <a:p>
            <a:pPr>
              <a:buFont typeface="Wingdings" panose="05000000000000000000" pitchFamily="2" charset="2"/>
              <a:buChar char="§"/>
            </a:pPr>
            <a:r>
              <a:rPr lang="tr-TR" sz="1900" dirty="0" smtClean="0">
                <a:latin typeface="Times New Roman" panose="02020603050405020304" pitchFamily="18" charset="0"/>
                <a:cs typeface="Times New Roman" panose="02020603050405020304" pitchFamily="18" charset="0"/>
              </a:rPr>
              <a:t> </a:t>
            </a:r>
            <a:r>
              <a:rPr lang="tr-TR" sz="1900" dirty="0" err="1">
                <a:latin typeface="Times New Roman" panose="02020603050405020304" pitchFamily="18" charset="0"/>
                <a:cs typeface="Times New Roman" panose="02020603050405020304" pitchFamily="18" charset="0"/>
              </a:rPr>
              <a:t>Progres</a:t>
            </a:r>
            <a:r>
              <a:rPr lang="tr-TR" sz="1900" dirty="0">
                <a:latin typeface="Times New Roman" panose="02020603050405020304" pitchFamily="18" charset="0"/>
                <a:cs typeface="Times New Roman" panose="02020603050405020304" pitchFamily="18" charset="0"/>
              </a:rPr>
              <a:t> </a:t>
            </a:r>
            <a:r>
              <a:rPr lang="tr-TR" sz="1900" dirty="0" smtClean="0">
                <a:latin typeface="Times New Roman" panose="02020603050405020304" pitchFamily="18" charset="0"/>
                <a:cs typeface="Times New Roman" panose="02020603050405020304" pitchFamily="18" charset="0"/>
              </a:rPr>
              <a:t>notları</a:t>
            </a:r>
          </a:p>
          <a:p>
            <a:pPr>
              <a:buFont typeface="Wingdings" panose="05000000000000000000" pitchFamily="2" charset="2"/>
              <a:buChar char="§"/>
            </a:pPr>
            <a:r>
              <a:rPr lang="tr-TR" sz="1900" dirty="0" smtClean="0">
                <a:latin typeface="Times New Roman" panose="02020603050405020304" pitchFamily="18" charset="0"/>
                <a:cs typeface="Times New Roman" panose="02020603050405020304" pitchFamily="18" charset="0"/>
              </a:rPr>
              <a:t> </a:t>
            </a:r>
            <a:r>
              <a:rPr lang="tr-TR" sz="1900" dirty="0">
                <a:latin typeface="Times New Roman" panose="02020603050405020304" pitchFamily="18" charset="0"/>
                <a:cs typeface="Times New Roman" panose="02020603050405020304" pitchFamily="18" charset="0"/>
              </a:rPr>
              <a:t>Doktor istemleri </a:t>
            </a:r>
            <a:endParaRPr lang="tr-TR" sz="1900" dirty="0" smtClean="0">
              <a:latin typeface="Times New Roman" panose="02020603050405020304" pitchFamily="18" charset="0"/>
              <a:cs typeface="Times New Roman" panose="02020603050405020304" pitchFamily="18" charset="0"/>
            </a:endParaRPr>
          </a:p>
          <a:p>
            <a:pPr>
              <a:buFont typeface="Wingdings" panose="05000000000000000000" pitchFamily="2" charset="2"/>
              <a:buChar char="§"/>
            </a:pPr>
            <a:r>
              <a:rPr lang="tr-TR" sz="1900" dirty="0" smtClean="0">
                <a:latin typeface="Times New Roman" panose="02020603050405020304" pitchFamily="18" charset="0"/>
                <a:cs typeface="Times New Roman" panose="02020603050405020304" pitchFamily="18" charset="0"/>
              </a:rPr>
              <a:t> Ameliyat </a:t>
            </a:r>
            <a:r>
              <a:rPr lang="tr-TR" sz="1900" dirty="0">
                <a:latin typeface="Times New Roman" panose="02020603050405020304" pitchFamily="18" charset="0"/>
                <a:cs typeface="Times New Roman" panose="02020603050405020304" pitchFamily="18" charset="0"/>
              </a:rPr>
              <a:t>raporları </a:t>
            </a:r>
            <a:endParaRPr lang="tr-TR" sz="1900" dirty="0" smtClean="0">
              <a:latin typeface="Times New Roman" panose="02020603050405020304" pitchFamily="18" charset="0"/>
              <a:cs typeface="Times New Roman" panose="02020603050405020304" pitchFamily="18" charset="0"/>
            </a:endParaRPr>
          </a:p>
          <a:p>
            <a:pPr>
              <a:buFont typeface="Wingdings" panose="05000000000000000000" pitchFamily="2" charset="2"/>
              <a:buChar char="§"/>
            </a:pPr>
            <a:r>
              <a:rPr lang="tr-TR" sz="1900" dirty="0" smtClean="0">
                <a:latin typeface="Times New Roman" panose="02020603050405020304" pitchFamily="18" charset="0"/>
                <a:cs typeface="Times New Roman" panose="02020603050405020304" pitchFamily="18" charset="0"/>
              </a:rPr>
              <a:t> Patoloji </a:t>
            </a:r>
            <a:r>
              <a:rPr lang="tr-TR" sz="1900" dirty="0">
                <a:latin typeface="Times New Roman" panose="02020603050405020304" pitchFamily="18" charset="0"/>
                <a:cs typeface="Times New Roman" panose="02020603050405020304" pitchFamily="18" charset="0"/>
              </a:rPr>
              <a:t>raporları </a:t>
            </a:r>
            <a:endParaRPr lang="tr-TR" sz="1900" dirty="0" smtClean="0">
              <a:latin typeface="Times New Roman" panose="02020603050405020304" pitchFamily="18" charset="0"/>
              <a:cs typeface="Times New Roman" panose="02020603050405020304" pitchFamily="18" charset="0"/>
            </a:endParaRPr>
          </a:p>
          <a:p>
            <a:pPr>
              <a:buFont typeface="Wingdings" panose="05000000000000000000" pitchFamily="2" charset="2"/>
              <a:buChar char="§"/>
            </a:pPr>
            <a:r>
              <a:rPr lang="tr-TR" sz="1900" dirty="0" smtClean="0">
                <a:latin typeface="Times New Roman" panose="02020603050405020304" pitchFamily="18" charset="0"/>
                <a:cs typeface="Times New Roman" panose="02020603050405020304" pitchFamily="18" charset="0"/>
              </a:rPr>
              <a:t> </a:t>
            </a:r>
            <a:r>
              <a:rPr lang="tr-TR" sz="1900" dirty="0">
                <a:latin typeface="Times New Roman" panose="02020603050405020304" pitchFamily="18" charset="0"/>
                <a:cs typeface="Times New Roman" panose="02020603050405020304" pitchFamily="18" charset="0"/>
              </a:rPr>
              <a:t>Acil servis </a:t>
            </a:r>
            <a:r>
              <a:rPr lang="tr-TR" sz="1900" dirty="0" smtClean="0">
                <a:latin typeface="Times New Roman" panose="02020603050405020304" pitchFamily="18" charset="0"/>
                <a:cs typeface="Times New Roman" panose="02020603050405020304" pitchFamily="18" charset="0"/>
              </a:rPr>
              <a:t>raporları</a:t>
            </a:r>
          </a:p>
          <a:p>
            <a:pPr>
              <a:buFont typeface="Wingdings" panose="05000000000000000000" pitchFamily="2" charset="2"/>
              <a:buChar char="§"/>
            </a:pPr>
            <a:r>
              <a:rPr lang="tr-TR" sz="1900" dirty="0" smtClean="0">
                <a:latin typeface="Times New Roman" panose="02020603050405020304" pitchFamily="18" charset="0"/>
                <a:cs typeface="Times New Roman" panose="02020603050405020304" pitchFamily="18" charset="0"/>
              </a:rPr>
              <a:t> </a:t>
            </a:r>
            <a:r>
              <a:rPr lang="tr-TR" sz="1900" dirty="0">
                <a:latin typeface="Times New Roman" panose="02020603050405020304" pitchFamily="18" charset="0"/>
                <a:cs typeface="Times New Roman" panose="02020603050405020304" pitchFamily="18" charset="0"/>
              </a:rPr>
              <a:t>Hemşire bakım planı</a:t>
            </a:r>
          </a:p>
        </p:txBody>
      </p:sp>
      <p:sp>
        <p:nvSpPr>
          <p:cNvPr id="4" name="Metin kutusu 3"/>
          <p:cNvSpPr txBox="1"/>
          <p:nvPr/>
        </p:nvSpPr>
        <p:spPr>
          <a:xfrm>
            <a:off x="4434157" y="3118750"/>
            <a:ext cx="3877330" cy="2169825"/>
          </a:xfrm>
          <a:prstGeom prst="rect">
            <a:avLst/>
          </a:prstGeom>
          <a:noFill/>
        </p:spPr>
        <p:txBody>
          <a:bodyPr wrap="square" rtlCol="0">
            <a:spAutoFit/>
          </a:bodyPr>
          <a:lstStyle/>
          <a:p>
            <a:pPr marL="285750" indent="-285750">
              <a:lnSpc>
                <a:spcPct val="150000"/>
              </a:lnSpc>
              <a:buFont typeface="Wingdings" panose="05000000000000000000" pitchFamily="2" charset="2"/>
              <a:buChar char="§"/>
            </a:pPr>
            <a:r>
              <a:rPr lang="tr-TR" dirty="0" smtClean="0">
                <a:latin typeface="Times New Roman" panose="02020603050405020304" pitchFamily="18" charset="0"/>
                <a:cs typeface="Times New Roman" panose="02020603050405020304" pitchFamily="18" charset="0"/>
              </a:rPr>
              <a:t> Sosyal hizmet değerlendirmeleri</a:t>
            </a:r>
          </a:p>
          <a:p>
            <a:pPr marL="285750" indent="-285750">
              <a:lnSpc>
                <a:spcPct val="150000"/>
              </a:lnSpc>
              <a:buFont typeface="Wingdings" panose="05000000000000000000" pitchFamily="2" charset="2"/>
              <a:buChar char="§"/>
            </a:pPr>
            <a:r>
              <a:rPr lang="tr-TR" dirty="0" smtClean="0">
                <a:latin typeface="Times New Roman" panose="02020603050405020304" pitchFamily="18" charset="0"/>
                <a:cs typeface="Times New Roman" panose="02020603050405020304" pitchFamily="18" charset="0"/>
              </a:rPr>
              <a:t> Yardımcı hizmetler raporları</a:t>
            </a:r>
          </a:p>
          <a:p>
            <a:pPr marL="285750" indent="-285750">
              <a:lnSpc>
                <a:spcPct val="150000"/>
              </a:lnSpc>
              <a:buFont typeface="Wingdings" panose="05000000000000000000" pitchFamily="2" charset="2"/>
              <a:buChar char="§"/>
            </a:pPr>
            <a:r>
              <a:rPr lang="tr-TR" dirty="0" smtClean="0">
                <a:latin typeface="Times New Roman" panose="02020603050405020304" pitchFamily="18" charset="0"/>
                <a:cs typeface="Times New Roman" panose="02020603050405020304" pitchFamily="18" charset="0"/>
              </a:rPr>
              <a:t> Taburculuk özeti (Epikriz) </a:t>
            </a:r>
          </a:p>
          <a:p>
            <a:pPr marL="285750" indent="-285750">
              <a:lnSpc>
                <a:spcPct val="150000"/>
              </a:lnSpc>
              <a:buFont typeface="Wingdings" panose="05000000000000000000" pitchFamily="2" charset="2"/>
              <a:buChar char="§"/>
            </a:pPr>
            <a:r>
              <a:rPr lang="tr-TR" dirty="0" smtClean="0">
                <a:latin typeface="Times New Roman" panose="02020603050405020304" pitchFamily="18" charset="0"/>
                <a:cs typeface="Times New Roman" panose="02020603050405020304" pitchFamily="18" charset="0"/>
              </a:rPr>
              <a:t>Konsültasyon gibi gerek görülen diğer değerlendirme raporları</a:t>
            </a:r>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13009414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097280" y="1845734"/>
            <a:ext cx="10058400" cy="4459532"/>
          </a:xfrm>
        </p:spPr>
        <p:txBody>
          <a:bodyPr>
            <a:normAutofit fontScale="77500" lnSpcReduction="20000"/>
          </a:bodyPr>
          <a:lstStyle/>
          <a:p>
            <a:pPr algn="just">
              <a:lnSpc>
                <a:spcPct val="120000"/>
              </a:lnSpc>
              <a:buFont typeface="Wingdings" panose="05000000000000000000" pitchFamily="2" charset="2"/>
              <a:buChar char="Ø"/>
            </a:pPr>
            <a:r>
              <a:rPr lang="tr-TR" dirty="0">
                <a:latin typeface="Times New Roman" panose="02020603050405020304" pitchFamily="18" charset="0"/>
                <a:cs typeface="Times New Roman" panose="02020603050405020304" pitchFamily="18" charset="0"/>
              </a:rPr>
              <a:t>Hasta kaydı ile veri toplama, tıbbi bakım karar verme sürecinin en önemli parçasını oluşturur. </a:t>
            </a:r>
            <a:endParaRPr lang="tr-TR" dirty="0" smtClean="0">
              <a:latin typeface="Times New Roman" panose="02020603050405020304" pitchFamily="18" charset="0"/>
              <a:cs typeface="Times New Roman" panose="02020603050405020304" pitchFamily="18" charset="0"/>
            </a:endParaRPr>
          </a:p>
          <a:p>
            <a:pPr algn="just">
              <a:lnSpc>
                <a:spcPct val="120000"/>
              </a:lnSpc>
              <a:buFont typeface="Wingdings" panose="05000000000000000000" pitchFamily="2" charset="2"/>
              <a:buChar char="Ø"/>
            </a:pPr>
            <a:r>
              <a:rPr lang="tr-TR" dirty="0" smtClean="0">
                <a:latin typeface="Times New Roman" panose="02020603050405020304" pitchFamily="18" charset="0"/>
                <a:cs typeface="Times New Roman" panose="02020603050405020304" pitchFamily="18" charset="0"/>
              </a:rPr>
              <a:t>İster </a:t>
            </a:r>
            <a:r>
              <a:rPr lang="tr-TR" dirty="0">
                <a:latin typeface="Times New Roman" panose="02020603050405020304" pitchFamily="18" charset="0"/>
                <a:cs typeface="Times New Roman" panose="02020603050405020304" pitchFamily="18" charset="0"/>
              </a:rPr>
              <a:t>elektronik ister kağıt formda olsun hasta bakımında kimin, neyi, niçin, ne zaman, nasıl ve nerede yaptığı ile ilgili şekil, grafik, tablo veya ham verileri içerir. </a:t>
            </a:r>
            <a:endParaRPr lang="tr-TR" dirty="0" smtClean="0">
              <a:latin typeface="Times New Roman" panose="02020603050405020304" pitchFamily="18" charset="0"/>
              <a:cs typeface="Times New Roman" panose="02020603050405020304" pitchFamily="18" charset="0"/>
            </a:endParaRPr>
          </a:p>
          <a:p>
            <a:pPr algn="just">
              <a:lnSpc>
                <a:spcPct val="120000"/>
              </a:lnSpc>
            </a:pPr>
            <a:r>
              <a:rPr lang="tr-TR" dirty="0" smtClean="0">
                <a:latin typeface="Times New Roman" panose="02020603050405020304" pitchFamily="18" charset="0"/>
                <a:cs typeface="Times New Roman" panose="02020603050405020304" pitchFamily="18" charset="0"/>
              </a:rPr>
              <a:t>Toplanan </a:t>
            </a:r>
            <a:r>
              <a:rPr lang="tr-TR" dirty="0">
                <a:latin typeface="Times New Roman" panose="02020603050405020304" pitchFamily="18" charset="0"/>
                <a:cs typeface="Times New Roman" panose="02020603050405020304" pitchFamily="18" charset="0"/>
              </a:rPr>
              <a:t>veriler</a:t>
            </a:r>
            <a:r>
              <a:rPr lang="tr-TR" dirty="0" smtClean="0">
                <a:latin typeface="Times New Roman" panose="02020603050405020304" pitchFamily="18" charset="0"/>
                <a:cs typeface="Times New Roman" panose="02020603050405020304" pitchFamily="18" charset="0"/>
              </a:rPr>
              <a:t>:</a:t>
            </a:r>
          </a:p>
          <a:p>
            <a:pPr algn="just">
              <a:lnSpc>
                <a:spcPct val="120000"/>
              </a:lnSpc>
              <a:buFont typeface="Arial" panose="020B0604020202020204" pitchFamily="34" charset="0"/>
              <a:buChar char="•"/>
            </a:pPr>
            <a:r>
              <a:rPr lang="tr-TR" dirty="0">
                <a:latin typeface="Times New Roman" panose="02020603050405020304" pitchFamily="18" charset="0"/>
                <a:cs typeface="Times New Roman" panose="02020603050405020304" pitchFamily="18" charset="0"/>
              </a:rPr>
              <a:t> </a:t>
            </a:r>
            <a:r>
              <a:rPr lang="tr-TR" dirty="0" smtClean="0">
                <a:latin typeface="Times New Roman" panose="02020603050405020304" pitchFamily="18" charset="0"/>
                <a:cs typeface="Times New Roman" panose="02020603050405020304" pitchFamily="18" charset="0"/>
              </a:rPr>
              <a:t>Hasta </a:t>
            </a:r>
            <a:r>
              <a:rPr lang="tr-TR" dirty="0">
                <a:latin typeface="Times New Roman" panose="02020603050405020304" pitchFamily="18" charset="0"/>
                <a:cs typeface="Times New Roman" panose="02020603050405020304" pitchFamily="18" charset="0"/>
              </a:rPr>
              <a:t>kimdir ve bakımını kim yapmıştır</a:t>
            </a:r>
            <a:r>
              <a:rPr lang="tr-TR" dirty="0" smtClean="0">
                <a:latin typeface="Times New Roman" panose="02020603050405020304" pitchFamily="18" charset="0"/>
                <a:cs typeface="Times New Roman" panose="02020603050405020304" pitchFamily="18" charset="0"/>
              </a:rPr>
              <a:t>?</a:t>
            </a:r>
          </a:p>
          <a:p>
            <a:pPr algn="just">
              <a:lnSpc>
                <a:spcPct val="120000"/>
              </a:lnSpc>
              <a:buFont typeface="Arial" panose="020B0604020202020204" pitchFamily="34" charset="0"/>
              <a:buChar char="•"/>
            </a:pPr>
            <a:r>
              <a:rPr lang="tr-TR" dirty="0" smtClean="0">
                <a:latin typeface="Times New Roman" panose="02020603050405020304" pitchFamily="18" charset="0"/>
                <a:cs typeface="Times New Roman" panose="02020603050405020304" pitchFamily="18" charset="0"/>
              </a:rPr>
              <a:t> Hastaya </a:t>
            </a:r>
            <a:r>
              <a:rPr lang="tr-TR" dirty="0">
                <a:latin typeface="Times New Roman" panose="02020603050405020304" pitchFamily="18" charset="0"/>
                <a:cs typeface="Times New Roman" panose="02020603050405020304" pitchFamily="18" charset="0"/>
              </a:rPr>
              <a:t>sunulan hizmet nedir? </a:t>
            </a:r>
            <a:endParaRPr lang="tr-TR" dirty="0" smtClean="0">
              <a:latin typeface="Times New Roman" panose="02020603050405020304" pitchFamily="18" charset="0"/>
              <a:cs typeface="Times New Roman" panose="02020603050405020304" pitchFamily="18" charset="0"/>
            </a:endParaRPr>
          </a:p>
          <a:p>
            <a:pPr algn="just">
              <a:lnSpc>
                <a:spcPct val="120000"/>
              </a:lnSpc>
              <a:buFont typeface="Arial" panose="020B0604020202020204" pitchFamily="34" charset="0"/>
              <a:buChar char="•"/>
            </a:pPr>
            <a:r>
              <a:rPr lang="tr-TR" dirty="0">
                <a:latin typeface="Times New Roman" panose="02020603050405020304" pitchFamily="18" charset="0"/>
                <a:cs typeface="Times New Roman" panose="02020603050405020304" pitchFamily="18" charset="0"/>
              </a:rPr>
              <a:t> </a:t>
            </a:r>
            <a:r>
              <a:rPr lang="tr-TR" dirty="0" smtClean="0">
                <a:latin typeface="Times New Roman" panose="02020603050405020304" pitchFamily="18" charset="0"/>
                <a:cs typeface="Times New Roman" panose="02020603050405020304" pitchFamily="18" charset="0"/>
              </a:rPr>
              <a:t>Hizmetin </a:t>
            </a:r>
            <a:r>
              <a:rPr lang="tr-TR" dirty="0">
                <a:latin typeface="Times New Roman" panose="02020603050405020304" pitchFamily="18" charset="0"/>
                <a:cs typeface="Times New Roman" panose="02020603050405020304" pitchFamily="18" charset="0"/>
              </a:rPr>
              <a:t>maliyeti ne kadardır? </a:t>
            </a:r>
            <a:endParaRPr lang="tr-TR" dirty="0" smtClean="0">
              <a:latin typeface="Times New Roman" panose="02020603050405020304" pitchFamily="18" charset="0"/>
              <a:cs typeface="Times New Roman" panose="02020603050405020304" pitchFamily="18" charset="0"/>
            </a:endParaRPr>
          </a:p>
          <a:p>
            <a:pPr algn="just">
              <a:lnSpc>
                <a:spcPct val="120000"/>
              </a:lnSpc>
              <a:buFont typeface="Arial" panose="020B0604020202020204" pitchFamily="34" charset="0"/>
              <a:buChar char="•"/>
            </a:pPr>
            <a:r>
              <a:rPr lang="tr-TR" dirty="0" smtClean="0">
                <a:latin typeface="Times New Roman" panose="02020603050405020304" pitchFamily="18" charset="0"/>
                <a:cs typeface="Times New Roman" panose="02020603050405020304" pitchFamily="18" charset="0"/>
              </a:rPr>
              <a:t> Hizmet </a:t>
            </a:r>
            <a:r>
              <a:rPr lang="tr-TR" dirty="0">
                <a:latin typeface="Times New Roman" panose="02020603050405020304" pitchFamily="18" charset="0"/>
                <a:cs typeface="Times New Roman" panose="02020603050405020304" pitchFamily="18" charset="0"/>
              </a:rPr>
              <a:t>ne zaman sunulmuştur? </a:t>
            </a:r>
            <a:endParaRPr lang="tr-TR" dirty="0" smtClean="0">
              <a:latin typeface="Times New Roman" panose="02020603050405020304" pitchFamily="18" charset="0"/>
              <a:cs typeface="Times New Roman" panose="02020603050405020304" pitchFamily="18" charset="0"/>
            </a:endParaRPr>
          </a:p>
          <a:p>
            <a:pPr algn="just">
              <a:lnSpc>
                <a:spcPct val="120000"/>
              </a:lnSpc>
              <a:buFont typeface="Arial" panose="020B0604020202020204" pitchFamily="34" charset="0"/>
              <a:buChar char="•"/>
            </a:pPr>
            <a:r>
              <a:rPr lang="tr-TR" dirty="0">
                <a:latin typeface="Times New Roman" panose="02020603050405020304" pitchFamily="18" charset="0"/>
                <a:cs typeface="Times New Roman" panose="02020603050405020304" pitchFamily="18" charset="0"/>
              </a:rPr>
              <a:t> </a:t>
            </a:r>
            <a:r>
              <a:rPr lang="tr-TR" dirty="0" smtClean="0">
                <a:latin typeface="Times New Roman" panose="02020603050405020304" pitchFamily="18" charset="0"/>
                <a:cs typeface="Times New Roman" panose="02020603050405020304" pitchFamily="18" charset="0"/>
              </a:rPr>
              <a:t>Hizmet </a:t>
            </a:r>
            <a:r>
              <a:rPr lang="tr-TR" dirty="0">
                <a:latin typeface="Times New Roman" panose="02020603050405020304" pitchFamily="18" charset="0"/>
                <a:cs typeface="Times New Roman" panose="02020603050405020304" pitchFamily="18" charset="0"/>
              </a:rPr>
              <a:t>nerede sunulmuştur? </a:t>
            </a:r>
            <a:endParaRPr lang="tr-TR" dirty="0" smtClean="0">
              <a:latin typeface="Times New Roman" panose="02020603050405020304" pitchFamily="18" charset="0"/>
              <a:cs typeface="Times New Roman" panose="02020603050405020304" pitchFamily="18" charset="0"/>
            </a:endParaRPr>
          </a:p>
          <a:p>
            <a:pPr algn="just">
              <a:lnSpc>
                <a:spcPct val="120000"/>
              </a:lnSpc>
              <a:buFont typeface="Arial" panose="020B0604020202020204" pitchFamily="34" charset="0"/>
              <a:buChar char="•"/>
            </a:pPr>
            <a:r>
              <a:rPr lang="tr-TR" dirty="0">
                <a:latin typeface="Times New Roman" panose="02020603050405020304" pitchFamily="18" charset="0"/>
                <a:cs typeface="Times New Roman" panose="02020603050405020304" pitchFamily="18" charset="0"/>
              </a:rPr>
              <a:t> </a:t>
            </a:r>
            <a:r>
              <a:rPr lang="tr-TR" dirty="0" smtClean="0">
                <a:latin typeface="Times New Roman" panose="02020603050405020304" pitchFamily="18" charset="0"/>
                <a:cs typeface="Times New Roman" panose="02020603050405020304" pitchFamily="18" charset="0"/>
              </a:rPr>
              <a:t>Sunulan </a:t>
            </a:r>
            <a:r>
              <a:rPr lang="tr-TR" dirty="0">
                <a:latin typeface="Times New Roman" panose="02020603050405020304" pitchFamily="18" charset="0"/>
                <a:cs typeface="Times New Roman" panose="02020603050405020304" pitchFamily="18" charset="0"/>
              </a:rPr>
              <a:t>hizmetin gerekçesi nedir? </a:t>
            </a:r>
            <a:endParaRPr lang="tr-TR" dirty="0" smtClean="0">
              <a:latin typeface="Times New Roman" panose="02020603050405020304" pitchFamily="18" charset="0"/>
              <a:cs typeface="Times New Roman" panose="02020603050405020304" pitchFamily="18" charset="0"/>
            </a:endParaRPr>
          </a:p>
          <a:p>
            <a:pPr algn="just">
              <a:lnSpc>
                <a:spcPct val="120000"/>
              </a:lnSpc>
              <a:buFont typeface="Arial" panose="020B0604020202020204" pitchFamily="34" charset="0"/>
              <a:buChar char="•"/>
            </a:pPr>
            <a:r>
              <a:rPr lang="tr-TR" dirty="0">
                <a:latin typeface="Times New Roman" panose="02020603050405020304" pitchFamily="18" charset="0"/>
                <a:cs typeface="Times New Roman" panose="02020603050405020304" pitchFamily="18" charset="0"/>
              </a:rPr>
              <a:t> </a:t>
            </a:r>
            <a:r>
              <a:rPr lang="tr-TR" dirty="0" smtClean="0">
                <a:latin typeface="Times New Roman" panose="02020603050405020304" pitchFamily="18" charset="0"/>
                <a:cs typeface="Times New Roman" panose="02020603050405020304" pitchFamily="18" charset="0"/>
              </a:rPr>
              <a:t>Sunulan </a:t>
            </a:r>
            <a:r>
              <a:rPr lang="tr-TR" dirty="0">
                <a:latin typeface="Times New Roman" panose="02020603050405020304" pitchFamily="18" charset="0"/>
                <a:cs typeface="Times New Roman" panose="02020603050405020304" pitchFamily="18" charset="0"/>
              </a:rPr>
              <a:t>hizmetin çıktıları veya etkisi ne olmuştur? Sorularının cevabını karşılar.</a:t>
            </a:r>
          </a:p>
        </p:txBody>
      </p:sp>
    </p:spTree>
    <p:extLst>
      <p:ext uri="{BB962C8B-B14F-4D97-AF65-F5344CB8AC3E}">
        <p14:creationId xmlns:p14="http://schemas.microsoft.com/office/powerpoint/2010/main" val="234150281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097280" y="1737360"/>
            <a:ext cx="10058400" cy="4527519"/>
          </a:xfrm>
        </p:spPr>
        <p:txBody>
          <a:bodyPr>
            <a:normAutofit fontScale="92500" lnSpcReduction="20000"/>
          </a:bodyPr>
          <a:lstStyle/>
          <a:p>
            <a:pPr algn="just">
              <a:lnSpc>
                <a:spcPct val="120000"/>
              </a:lnSpc>
              <a:buFont typeface="Wingdings" panose="05000000000000000000" pitchFamily="2" charset="2"/>
              <a:buChar char="Ø"/>
            </a:pPr>
            <a:r>
              <a:rPr lang="tr-TR" dirty="0" smtClean="0">
                <a:latin typeface="Times New Roman" panose="02020603050405020304" pitchFamily="18" charset="0"/>
                <a:cs typeface="Times New Roman" panose="02020603050405020304" pitchFamily="18" charset="0"/>
              </a:rPr>
              <a:t> Hasta </a:t>
            </a:r>
            <a:r>
              <a:rPr lang="tr-TR" dirty="0">
                <a:latin typeface="Times New Roman" panose="02020603050405020304" pitchFamily="18" charset="0"/>
                <a:cs typeface="Times New Roman" panose="02020603050405020304" pitchFamily="18" charset="0"/>
              </a:rPr>
              <a:t>bakımının her aşamasında elde edilen veriler ve bunun sonucunda oluşan hasta kaydı hem klinik hem de idari kararlarda etkili karar vermenin temel unsurudur. </a:t>
            </a:r>
          </a:p>
          <a:p>
            <a:pPr algn="just">
              <a:lnSpc>
                <a:spcPct val="120000"/>
              </a:lnSpc>
              <a:buFont typeface="Wingdings" panose="05000000000000000000" pitchFamily="2" charset="2"/>
              <a:buChar char="Ø"/>
            </a:pPr>
            <a:r>
              <a:rPr lang="tr-TR" dirty="0" smtClean="0">
                <a:latin typeface="Times New Roman" panose="02020603050405020304" pitchFamily="18" charset="0"/>
                <a:cs typeface="Times New Roman" panose="02020603050405020304" pitchFamily="18" charset="0"/>
              </a:rPr>
              <a:t>Genel </a:t>
            </a:r>
            <a:r>
              <a:rPr lang="tr-TR" dirty="0">
                <a:latin typeface="Times New Roman" panose="02020603050405020304" pitchFamily="18" charset="0"/>
                <a:cs typeface="Times New Roman" panose="02020603050405020304" pitchFamily="18" charset="0"/>
              </a:rPr>
              <a:t>anlamda etkili karar verme süreçleri şu aşamalardan oluşur</a:t>
            </a:r>
            <a:r>
              <a:rPr lang="tr-TR" dirty="0" smtClean="0">
                <a:latin typeface="Times New Roman" panose="02020603050405020304" pitchFamily="18" charset="0"/>
                <a:cs typeface="Times New Roman" panose="02020603050405020304" pitchFamily="18" charset="0"/>
              </a:rPr>
              <a:t>.</a:t>
            </a:r>
          </a:p>
          <a:p>
            <a:pPr algn="just">
              <a:lnSpc>
                <a:spcPct val="120000"/>
              </a:lnSpc>
              <a:buFont typeface="Wingdings" panose="05000000000000000000" pitchFamily="2" charset="2"/>
              <a:buChar char="Ø"/>
            </a:pPr>
            <a:r>
              <a:rPr lang="tr-TR" dirty="0" smtClean="0">
                <a:latin typeface="Times New Roman" panose="02020603050405020304" pitchFamily="18" charset="0"/>
                <a:cs typeface="Times New Roman" panose="02020603050405020304" pitchFamily="18" charset="0"/>
              </a:rPr>
              <a:t> </a:t>
            </a:r>
            <a:r>
              <a:rPr lang="tr-TR" dirty="0">
                <a:latin typeface="Times New Roman" panose="02020603050405020304" pitchFamily="18" charset="0"/>
                <a:cs typeface="Times New Roman" panose="02020603050405020304" pitchFamily="18" charset="0"/>
              </a:rPr>
              <a:t>Bunlar: </a:t>
            </a:r>
            <a:endParaRPr lang="tr-TR" dirty="0" smtClean="0">
              <a:latin typeface="Times New Roman" panose="02020603050405020304" pitchFamily="18" charset="0"/>
              <a:cs typeface="Times New Roman" panose="02020603050405020304" pitchFamily="18" charset="0"/>
            </a:endParaRPr>
          </a:p>
          <a:p>
            <a:pPr marL="0" indent="0" algn="just">
              <a:lnSpc>
                <a:spcPct val="120000"/>
              </a:lnSpc>
              <a:buNone/>
            </a:pPr>
            <a:r>
              <a:rPr lang="tr-TR" dirty="0" smtClean="0">
                <a:latin typeface="Times New Roman" panose="02020603050405020304" pitchFamily="18" charset="0"/>
                <a:cs typeface="Times New Roman" panose="02020603050405020304" pitchFamily="18" charset="0"/>
              </a:rPr>
              <a:t>          • </a:t>
            </a:r>
            <a:r>
              <a:rPr lang="tr-TR" dirty="0">
                <a:latin typeface="Times New Roman" panose="02020603050405020304" pitchFamily="18" charset="0"/>
                <a:cs typeface="Times New Roman" panose="02020603050405020304" pitchFamily="18" charset="0"/>
              </a:rPr>
              <a:t>Problemin </a:t>
            </a:r>
            <a:r>
              <a:rPr lang="tr-TR" dirty="0" smtClean="0">
                <a:latin typeface="Times New Roman" panose="02020603050405020304" pitchFamily="18" charset="0"/>
                <a:cs typeface="Times New Roman" panose="02020603050405020304" pitchFamily="18" charset="0"/>
              </a:rPr>
              <a:t>tanımlanması</a:t>
            </a:r>
          </a:p>
          <a:p>
            <a:pPr marL="0" indent="0" algn="just">
              <a:lnSpc>
                <a:spcPct val="120000"/>
              </a:lnSpc>
              <a:buNone/>
            </a:pPr>
            <a:r>
              <a:rPr lang="tr-TR" dirty="0" smtClean="0">
                <a:latin typeface="Times New Roman" panose="02020603050405020304" pitchFamily="18" charset="0"/>
                <a:cs typeface="Times New Roman" panose="02020603050405020304" pitchFamily="18" charset="0"/>
              </a:rPr>
              <a:t>          • </a:t>
            </a:r>
            <a:r>
              <a:rPr lang="tr-TR" dirty="0">
                <a:latin typeface="Times New Roman" panose="02020603050405020304" pitchFamily="18" charset="0"/>
                <a:cs typeface="Times New Roman" panose="02020603050405020304" pitchFamily="18" charset="0"/>
              </a:rPr>
              <a:t>Veri toplama </a:t>
            </a:r>
            <a:endParaRPr lang="tr-TR" dirty="0" smtClean="0">
              <a:latin typeface="Times New Roman" panose="02020603050405020304" pitchFamily="18" charset="0"/>
              <a:cs typeface="Times New Roman" panose="02020603050405020304" pitchFamily="18" charset="0"/>
            </a:endParaRPr>
          </a:p>
          <a:p>
            <a:pPr marL="0" indent="0" algn="just">
              <a:lnSpc>
                <a:spcPct val="120000"/>
              </a:lnSpc>
              <a:buNone/>
            </a:pPr>
            <a:r>
              <a:rPr lang="tr-TR" dirty="0" smtClean="0">
                <a:latin typeface="Times New Roman" panose="02020603050405020304" pitchFamily="18" charset="0"/>
                <a:cs typeface="Times New Roman" panose="02020603050405020304" pitchFamily="18" charset="0"/>
              </a:rPr>
              <a:t>          •  </a:t>
            </a:r>
            <a:r>
              <a:rPr lang="tr-TR" dirty="0">
                <a:latin typeface="Times New Roman" panose="02020603050405020304" pitchFamily="18" charset="0"/>
                <a:cs typeface="Times New Roman" panose="02020603050405020304" pitchFamily="18" charset="0"/>
              </a:rPr>
              <a:t>Alternatiflerin geliştirilmesi </a:t>
            </a:r>
            <a:endParaRPr lang="tr-TR" dirty="0" smtClean="0">
              <a:latin typeface="Times New Roman" panose="02020603050405020304" pitchFamily="18" charset="0"/>
              <a:cs typeface="Times New Roman" panose="02020603050405020304" pitchFamily="18" charset="0"/>
            </a:endParaRPr>
          </a:p>
          <a:p>
            <a:pPr marL="0" indent="0" algn="just">
              <a:lnSpc>
                <a:spcPct val="120000"/>
              </a:lnSpc>
              <a:buNone/>
            </a:pPr>
            <a:r>
              <a:rPr lang="tr-TR" dirty="0" smtClean="0">
                <a:latin typeface="Times New Roman" panose="02020603050405020304" pitchFamily="18" charset="0"/>
                <a:cs typeface="Times New Roman" panose="02020603050405020304" pitchFamily="18" charset="0"/>
              </a:rPr>
              <a:t>          • </a:t>
            </a:r>
            <a:r>
              <a:rPr lang="tr-TR" dirty="0">
                <a:latin typeface="Times New Roman" panose="02020603050405020304" pitchFamily="18" charset="0"/>
                <a:cs typeface="Times New Roman" panose="02020603050405020304" pitchFamily="18" charset="0"/>
              </a:rPr>
              <a:t>En iyi alternatifin seçilmesi </a:t>
            </a:r>
            <a:endParaRPr lang="tr-TR" dirty="0" smtClean="0">
              <a:latin typeface="Times New Roman" panose="02020603050405020304" pitchFamily="18" charset="0"/>
              <a:cs typeface="Times New Roman" panose="02020603050405020304" pitchFamily="18" charset="0"/>
            </a:endParaRPr>
          </a:p>
          <a:p>
            <a:pPr marL="0" indent="0" algn="just">
              <a:lnSpc>
                <a:spcPct val="120000"/>
              </a:lnSpc>
              <a:buNone/>
            </a:pPr>
            <a:r>
              <a:rPr lang="tr-TR" dirty="0" smtClean="0">
                <a:latin typeface="Times New Roman" panose="02020603050405020304" pitchFamily="18" charset="0"/>
                <a:cs typeface="Times New Roman" panose="02020603050405020304" pitchFamily="18" charset="0"/>
              </a:rPr>
              <a:t>          • </a:t>
            </a:r>
            <a:r>
              <a:rPr lang="tr-TR" dirty="0">
                <a:latin typeface="Times New Roman" panose="02020603050405020304" pitchFamily="18" charset="0"/>
                <a:cs typeface="Times New Roman" panose="02020603050405020304" pitchFamily="18" charset="0"/>
              </a:rPr>
              <a:t>Uygulama </a:t>
            </a:r>
            <a:endParaRPr lang="tr-TR" dirty="0" smtClean="0">
              <a:latin typeface="Times New Roman" panose="02020603050405020304" pitchFamily="18" charset="0"/>
              <a:cs typeface="Times New Roman" panose="02020603050405020304" pitchFamily="18" charset="0"/>
            </a:endParaRPr>
          </a:p>
          <a:p>
            <a:pPr marL="0" indent="0" algn="just">
              <a:lnSpc>
                <a:spcPct val="120000"/>
              </a:lnSpc>
              <a:buNone/>
            </a:pPr>
            <a:r>
              <a:rPr lang="tr-TR" dirty="0" smtClean="0">
                <a:latin typeface="Times New Roman" panose="02020603050405020304" pitchFamily="18" charset="0"/>
                <a:cs typeface="Times New Roman" panose="02020603050405020304" pitchFamily="18" charset="0"/>
              </a:rPr>
              <a:t>          • </a:t>
            </a:r>
            <a:r>
              <a:rPr lang="tr-TR" dirty="0">
                <a:latin typeface="Times New Roman" panose="02020603050405020304" pitchFamily="18" charset="0"/>
                <a:cs typeface="Times New Roman" panose="02020603050405020304" pitchFamily="18" charset="0"/>
              </a:rPr>
              <a:t>İzleme ve </a:t>
            </a:r>
            <a:r>
              <a:rPr lang="tr-TR" dirty="0" smtClean="0">
                <a:latin typeface="Times New Roman" panose="02020603050405020304" pitchFamily="18" charset="0"/>
                <a:cs typeface="Times New Roman" panose="02020603050405020304" pitchFamily="18" charset="0"/>
              </a:rPr>
              <a:t>değerlendirme</a:t>
            </a:r>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4043008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097280" y="286603"/>
            <a:ext cx="10058400" cy="1201003"/>
          </a:xfrm>
        </p:spPr>
        <p:txBody>
          <a:bodyPr>
            <a:normAutofit/>
          </a:bodyPr>
          <a:lstStyle/>
          <a:p>
            <a:pPr algn="ctr"/>
            <a:r>
              <a:rPr lang="tr-TR" sz="4000" b="1" i="1" dirty="0">
                <a:latin typeface="Times New Roman" panose="02020603050405020304" pitchFamily="18" charset="0"/>
                <a:cs typeface="Times New Roman" panose="02020603050405020304" pitchFamily="18" charset="0"/>
              </a:rPr>
              <a:t>Elektronik Belge Yönetimi</a:t>
            </a:r>
          </a:p>
        </p:txBody>
      </p:sp>
      <p:sp>
        <p:nvSpPr>
          <p:cNvPr id="3" name="İçerik Yer Tutucusu 2"/>
          <p:cNvSpPr>
            <a:spLocks noGrp="1"/>
          </p:cNvSpPr>
          <p:nvPr>
            <p:ph idx="1"/>
          </p:nvPr>
        </p:nvSpPr>
        <p:spPr/>
        <p:txBody>
          <a:bodyPr/>
          <a:lstStyle/>
          <a:p>
            <a:pPr algn="just">
              <a:lnSpc>
                <a:spcPct val="150000"/>
              </a:lnSpc>
              <a:buFont typeface="Wingdings" panose="05000000000000000000" pitchFamily="2" charset="2"/>
              <a:buChar char="v"/>
            </a:pPr>
            <a:r>
              <a:rPr lang="tr-TR" dirty="0" smtClean="0">
                <a:latin typeface="Times New Roman" panose="02020603050405020304" pitchFamily="18" charset="0"/>
                <a:cs typeface="Times New Roman" panose="02020603050405020304" pitchFamily="18" charset="0"/>
              </a:rPr>
              <a:t> Elektronik </a:t>
            </a:r>
            <a:r>
              <a:rPr lang="tr-TR" dirty="0">
                <a:latin typeface="Times New Roman" panose="02020603050405020304" pitchFamily="18" charset="0"/>
                <a:cs typeface="Times New Roman" panose="02020603050405020304" pitchFamily="18" charset="0"/>
              </a:rPr>
              <a:t>belge yönetimi; kurumların gündelik işlerini yerine getirirken oluşturdukları her türlü belgelemenin içerisinden kurum aktivitelerinin delili olabilecek belgelerin ayıklanarak bunların içerik, format ve ilişkisel özelliklerini korumak ve bu belgeleri üretimden nihai tasfiyeye kadar olan süreç içerisinde yönetmektir. </a:t>
            </a:r>
          </a:p>
        </p:txBody>
      </p:sp>
      <p:pic>
        <p:nvPicPr>
          <p:cNvPr id="4" name="Resim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632813" y="3534770"/>
            <a:ext cx="4225616" cy="2524836"/>
          </a:xfrm>
          <a:prstGeom prst="ellipse">
            <a:avLst/>
          </a:prstGeom>
          <a:ln>
            <a:noFill/>
          </a:ln>
          <a:effectLst>
            <a:softEdge rad="112500"/>
          </a:effectLst>
        </p:spPr>
      </p:pic>
    </p:spTree>
    <p:extLst>
      <p:ext uri="{BB962C8B-B14F-4D97-AF65-F5344CB8AC3E}">
        <p14:creationId xmlns:p14="http://schemas.microsoft.com/office/powerpoint/2010/main" val="206445719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pPr algn="just"/>
            <a:r>
              <a:rPr lang="tr-TR" dirty="0" smtClean="0">
                <a:latin typeface="Times New Roman" panose="02020603050405020304" pitchFamily="18" charset="0"/>
                <a:cs typeface="Times New Roman" panose="02020603050405020304" pitchFamily="18" charset="0"/>
              </a:rPr>
              <a:t>Elektronik </a:t>
            </a:r>
            <a:r>
              <a:rPr lang="tr-TR" dirty="0">
                <a:latin typeface="Times New Roman" panose="02020603050405020304" pitchFamily="18" charset="0"/>
                <a:cs typeface="Times New Roman" panose="02020603050405020304" pitchFamily="18" charset="0"/>
              </a:rPr>
              <a:t>hasta kayıtlarının birçok kullanım amacı vardır</a:t>
            </a:r>
            <a:r>
              <a:rPr lang="tr-TR" dirty="0" smtClean="0">
                <a:latin typeface="Times New Roman" panose="02020603050405020304" pitchFamily="18" charset="0"/>
                <a:cs typeface="Times New Roman" panose="02020603050405020304" pitchFamily="18" charset="0"/>
              </a:rPr>
              <a:t>.</a:t>
            </a:r>
          </a:p>
          <a:p>
            <a:pPr algn="just"/>
            <a:r>
              <a:rPr lang="tr-TR" dirty="0" smtClean="0">
                <a:latin typeface="Times New Roman" panose="02020603050405020304" pitchFamily="18" charset="0"/>
                <a:cs typeface="Times New Roman" panose="02020603050405020304" pitchFamily="18" charset="0"/>
              </a:rPr>
              <a:t> </a:t>
            </a:r>
            <a:r>
              <a:rPr lang="tr-TR" dirty="0">
                <a:latin typeface="Times New Roman" panose="02020603050405020304" pitchFamily="18" charset="0"/>
                <a:cs typeface="Times New Roman" panose="02020603050405020304" pitchFamily="18" charset="0"/>
              </a:rPr>
              <a:t>Bunlar: </a:t>
            </a:r>
            <a:endParaRPr lang="tr-TR" dirty="0" smtClean="0">
              <a:latin typeface="Times New Roman" panose="02020603050405020304" pitchFamily="18" charset="0"/>
              <a:cs typeface="Times New Roman" panose="02020603050405020304" pitchFamily="18" charset="0"/>
            </a:endParaRPr>
          </a:p>
          <a:p>
            <a:pPr algn="just"/>
            <a:r>
              <a:rPr lang="tr-TR" dirty="0">
                <a:latin typeface="Times New Roman" panose="02020603050405020304" pitchFamily="18" charset="0"/>
                <a:cs typeface="Times New Roman" panose="02020603050405020304" pitchFamily="18" charset="0"/>
              </a:rPr>
              <a:t> </a:t>
            </a:r>
            <a:r>
              <a:rPr lang="tr-TR" dirty="0" smtClean="0">
                <a:latin typeface="Times New Roman" panose="02020603050405020304" pitchFamily="18" charset="0"/>
                <a:cs typeface="Times New Roman" panose="02020603050405020304" pitchFamily="18" charset="0"/>
              </a:rPr>
              <a:t>             • </a:t>
            </a:r>
            <a:r>
              <a:rPr lang="tr-TR" dirty="0">
                <a:latin typeface="Times New Roman" panose="02020603050405020304" pitchFamily="18" charset="0"/>
                <a:cs typeface="Times New Roman" panose="02020603050405020304" pitchFamily="18" charset="0"/>
              </a:rPr>
              <a:t>Sağlık hizmeti sunucuları arasındaki iletişim </a:t>
            </a:r>
          </a:p>
          <a:p>
            <a:pPr algn="just"/>
            <a:r>
              <a:rPr lang="tr-TR" dirty="0" smtClean="0">
                <a:latin typeface="Times New Roman" panose="02020603050405020304" pitchFamily="18" charset="0"/>
                <a:cs typeface="Times New Roman" panose="02020603050405020304" pitchFamily="18" charset="0"/>
              </a:rPr>
              <a:t>              • </a:t>
            </a:r>
            <a:r>
              <a:rPr lang="tr-TR" dirty="0">
                <a:latin typeface="Times New Roman" panose="02020603050405020304" pitchFamily="18" charset="0"/>
                <a:cs typeface="Times New Roman" panose="02020603050405020304" pitchFamily="18" charset="0"/>
              </a:rPr>
              <a:t>Akreditasyon ve lisans kararları </a:t>
            </a:r>
          </a:p>
          <a:p>
            <a:pPr algn="just"/>
            <a:r>
              <a:rPr lang="tr-TR" dirty="0" smtClean="0">
                <a:latin typeface="Times New Roman" panose="02020603050405020304" pitchFamily="18" charset="0"/>
                <a:cs typeface="Times New Roman" panose="02020603050405020304" pitchFamily="18" charset="0"/>
              </a:rPr>
              <a:t>              • </a:t>
            </a:r>
            <a:r>
              <a:rPr lang="tr-TR" dirty="0">
                <a:latin typeface="Times New Roman" panose="02020603050405020304" pitchFamily="18" charset="0"/>
                <a:cs typeface="Times New Roman" panose="02020603050405020304" pitchFamily="18" charset="0"/>
              </a:rPr>
              <a:t>Finansal kapasitenin değerlendirilmesi ve hizmetlerin geri ödemesi </a:t>
            </a:r>
            <a:endParaRPr lang="tr-TR" dirty="0" smtClean="0">
              <a:latin typeface="Times New Roman" panose="02020603050405020304" pitchFamily="18" charset="0"/>
              <a:cs typeface="Times New Roman" panose="02020603050405020304" pitchFamily="18" charset="0"/>
            </a:endParaRPr>
          </a:p>
          <a:p>
            <a:pPr algn="just"/>
            <a:r>
              <a:rPr lang="tr-TR" dirty="0">
                <a:latin typeface="Times New Roman" panose="02020603050405020304" pitchFamily="18" charset="0"/>
                <a:cs typeface="Times New Roman" panose="02020603050405020304" pitchFamily="18" charset="0"/>
              </a:rPr>
              <a:t> </a:t>
            </a:r>
            <a:r>
              <a:rPr lang="tr-TR" dirty="0" smtClean="0">
                <a:latin typeface="Times New Roman" panose="02020603050405020304" pitchFamily="18" charset="0"/>
                <a:cs typeface="Times New Roman" panose="02020603050405020304" pitchFamily="18" charset="0"/>
              </a:rPr>
              <a:t>             • </a:t>
            </a:r>
            <a:r>
              <a:rPr lang="tr-TR" dirty="0">
                <a:latin typeface="Times New Roman" panose="02020603050405020304" pitchFamily="18" charset="0"/>
                <a:cs typeface="Times New Roman" panose="02020603050405020304" pitchFamily="18" charset="0"/>
              </a:rPr>
              <a:t>Uzmanlık eğitimleri </a:t>
            </a:r>
            <a:endParaRPr lang="tr-TR" dirty="0" smtClean="0">
              <a:latin typeface="Times New Roman" panose="02020603050405020304" pitchFamily="18" charset="0"/>
              <a:cs typeface="Times New Roman" panose="02020603050405020304" pitchFamily="18" charset="0"/>
            </a:endParaRPr>
          </a:p>
          <a:p>
            <a:pPr algn="just"/>
            <a:r>
              <a:rPr lang="tr-TR" dirty="0">
                <a:latin typeface="Times New Roman" panose="02020603050405020304" pitchFamily="18" charset="0"/>
                <a:cs typeface="Times New Roman" panose="02020603050405020304" pitchFamily="18" charset="0"/>
              </a:rPr>
              <a:t> </a:t>
            </a:r>
            <a:r>
              <a:rPr lang="tr-TR" dirty="0" smtClean="0">
                <a:latin typeface="Times New Roman" panose="02020603050405020304" pitchFamily="18" charset="0"/>
                <a:cs typeface="Times New Roman" panose="02020603050405020304" pitchFamily="18" charset="0"/>
              </a:rPr>
              <a:t>             • </a:t>
            </a:r>
            <a:r>
              <a:rPr lang="tr-TR" dirty="0">
                <a:latin typeface="Times New Roman" panose="02020603050405020304" pitchFamily="18" charset="0"/>
                <a:cs typeface="Times New Roman" panose="02020603050405020304" pitchFamily="18" charset="0"/>
              </a:rPr>
              <a:t>Bakım kalitesinin değerlendirilmesi</a:t>
            </a:r>
          </a:p>
        </p:txBody>
      </p:sp>
      <p:sp>
        <p:nvSpPr>
          <p:cNvPr id="5" name="Unvan 1"/>
          <p:cNvSpPr>
            <a:spLocks noGrp="1"/>
          </p:cNvSpPr>
          <p:nvPr>
            <p:ph type="title"/>
          </p:nvPr>
        </p:nvSpPr>
        <p:spPr/>
        <p:txBody>
          <a:bodyPr>
            <a:normAutofit/>
          </a:bodyPr>
          <a:lstStyle/>
          <a:p>
            <a:pPr algn="ctr"/>
            <a:r>
              <a:rPr lang="tr-TR" sz="4000" b="1" i="1" dirty="0">
                <a:latin typeface="Times New Roman" panose="02020603050405020304" pitchFamily="18" charset="0"/>
                <a:cs typeface="Times New Roman" panose="02020603050405020304" pitchFamily="18" charset="0"/>
              </a:rPr>
              <a:t>Elektronik Belge Yönetimi</a:t>
            </a:r>
          </a:p>
        </p:txBody>
      </p:sp>
    </p:spTree>
    <p:extLst>
      <p:ext uri="{BB962C8B-B14F-4D97-AF65-F5344CB8AC3E}">
        <p14:creationId xmlns:p14="http://schemas.microsoft.com/office/powerpoint/2010/main" val="20358202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097280" y="286603"/>
            <a:ext cx="10058400" cy="982639"/>
          </a:xfrm>
        </p:spPr>
        <p:txBody>
          <a:bodyPr>
            <a:normAutofit/>
          </a:bodyPr>
          <a:lstStyle/>
          <a:p>
            <a:pPr algn="ctr"/>
            <a:r>
              <a:rPr lang="tr-TR" sz="3600" b="1" i="1" dirty="0" smtClean="0">
                <a:latin typeface="Times New Roman" panose="02020603050405020304" pitchFamily="18" charset="0"/>
                <a:cs typeface="Times New Roman" panose="02020603050405020304" pitchFamily="18" charset="0"/>
              </a:rPr>
              <a:t>Tıbbi Bilgi ve Belge Yönetimi</a:t>
            </a:r>
            <a:endParaRPr lang="tr-TR" sz="3600" b="1" i="1" dirty="0">
              <a:latin typeface="Times New Roman" panose="02020603050405020304" pitchFamily="18" charset="0"/>
              <a:cs typeface="Times New Roman" panose="02020603050405020304" pitchFamily="18" charset="0"/>
            </a:endParaRPr>
          </a:p>
        </p:txBody>
      </p:sp>
      <p:sp>
        <p:nvSpPr>
          <p:cNvPr id="3" name="İçerik Yer Tutucusu 2"/>
          <p:cNvSpPr>
            <a:spLocks noGrp="1"/>
          </p:cNvSpPr>
          <p:nvPr>
            <p:ph idx="1"/>
          </p:nvPr>
        </p:nvSpPr>
        <p:spPr/>
        <p:txBody>
          <a:bodyPr/>
          <a:lstStyle/>
          <a:p>
            <a:pPr>
              <a:buFont typeface="Wingdings" panose="05000000000000000000" pitchFamily="2" charset="2"/>
              <a:buChar char="v"/>
            </a:pPr>
            <a:r>
              <a:rPr lang="tr-TR" dirty="0" smtClean="0"/>
              <a:t>  </a:t>
            </a:r>
            <a:r>
              <a:rPr lang="tr-TR" sz="2400" dirty="0" smtClean="0">
                <a:latin typeface="Times New Roman" panose="02020603050405020304" pitchFamily="18" charset="0"/>
                <a:cs typeface="Times New Roman" panose="02020603050405020304" pitchFamily="18" charset="0"/>
              </a:rPr>
              <a:t>En önemli sermaye </a:t>
            </a:r>
            <a:r>
              <a:rPr lang="tr-TR" sz="2400" b="1" dirty="0" smtClean="0">
                <a:solidFill>
                  <a:srgbClr val="FF0000"/>
                </a:solidFill>
                <a:latin typeface="Times New Roman" panose="02020603050405020304" pitchFamily="18" charset="0"/>
                <a:cs typeface="Times New Roman" panose="02020603050405020304" pitchFamily="18" charset="0"/>
              </a:rPr>
              <a:t>BİLGİ !!!</a:t>
            </a:r>
          </a:p>
          <a:p>
            <a:pPr>
              <a:buFont typeface="Wingdings" panose="05000000000000000000" pitchFamily="2" charset="2"/>
              <a:buChar char="v"/>
            </a:pPr>
            <a:r>
              <a:rPr lang="tr-TR" sz="2400" dirty="0" smtClean="0">
                <a:solidFill>
                  <a:schemeClr val="tx1"/>
                </a:solidFill>
                <a:latin typeface="Times New Roman" panose="02020603050405020304" pitchFamily="18" charset="0"/>
                <a:cs typeface="Times New Roman" panose="02020603050405020304" pitchFamily="18" charset="0"/>
              </a:rPr>
              <a:t>En büyük sorun Yönetimdir. </a:t>
            </a:r>
          </a:p>
          <a:p>
            <a:pPr>
              <a:buFont typeface="Wingdings" panose="05000000000000000000" pitchFamily="2" charset="2"/>
              <a:buChar char="v"/>
            </a:pPr>
            <a:endParaRPr lang="tr-TR" dirty="0">
              <a:solidFill>
                <a:schemeClr val="tx1"/>
              </a:solidFill>
              <a:latin typeface="Times New Roman" panose="02020603050405020304" pitchFamily="18" charset="0"/>
              <a:cs typeface="Times New Roman" panose="02020603050405020304" pitchFamily="18" charset="0"/>
            </a:endParaRPr>
          </a:p>
        </p:txBody>
      </p:sp>
      <p:sp>
        <p:nvSpPr>
          <p:cNvPr id="4" name="Oval 3"/>
          <p:cNvSpPr/>
          <p:nvPr/>
        </p:nvSpPr>
        <p:spPr>
          <a:xfrm>
            <a:off x="1378424" y="3972055"/>
            <a:ext cx="2033516" cy="1897039"/>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smtClean="0"/>
              <a:t>Bilgi Ve İletişim Teknolojileri</a:t>
            </a:r>
            <a:endParaRPr lang="tr-TR" dirty="0"/>
          </a:p>
        </p:txBody>
      </p:sp>
      <p:sp>
        <p:nvSpPr>
          <p:cNvPr id="5" name="Oval 4"/>
          <p:cNvSpPr/>
          <p:nvPr/>
        </p:nvSpPr>
        <p:spPr>
          <a:xfrm>
            <a:off x="4120259" y="3207224"/>
            <a:ext cx="2006221" cy="1910687"/>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smtClean="0"/>
              <a:t>Küresel ve Yerel Ölçekte</a:t>
            </a:r>
            <a:endParaRPr lang="tr-TR" dirty="0"/>
          </a:p>
        </p:txBody>
      </p:sp>
      <p:sp>
        <p:nvSpPr>
          <p:cNvPr id="6" name="Oval 5"/>
          <p:cNvSpPr/>
          <p:nvPr/>
        </p:nvSpPr>
        <p:spPr>
          <a:xfrm>
            <a:off x="6834799" y="2265528"/>
            <a:ext cx="1869744" cy="1897039"/>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smtClean="0"/>
              <a:t>Stratejik Kaynak</a:t>
            </a:r>
            <a:endParaRPr lang="tr-TR" dirty="0"/>
          </a:p>
        </p:txBody>
      </p:sp>
      <p:sp>
        <p:nvSpPr>
          <p:cNvPr id="7" name="Artı 6"/>
          <p:cNvSpPr/>
          <p:nvPr/>
        </p:nvSpPr>
        <p:spPr>
          <a:xfrm>
            <a:off x="3552512" y="4312693"/>
            <a:ext cx="427175" cy="607881"/>
          </a:xfrm>
          <a:prstGeom prst="mathPlu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8" name="Artı 7"/>
          <p:cNvSpPr/>
          <p:nvPr/>
        </p:nvSpPr>
        <p:spPr>
          <a:xfrm>
            <a:off x="6275240" y="3428420"/>
            <a:ext cx="427175" cy="607881"/>
          </a:xfrm>
          <a:prstGeom prst="mathPlu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9" name="Sağ Ayraç 8"/>
          <p:cNvSpPr/>
          <p:nvPr/>
        </p:nvSpPr>
        <p:spPr>
          <a:xfrm>
            <a:off x="9079855" y="2579880"/>
            <a:ext cx="934872" cy="3289213"/>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tr-TR"/>
          </a:p>
        </p:txBody>
      </p:sp>
      <p:sp>
        <p:nvSpPr>
          <p:cNvPr id="10" name="Oval 9"/>
          <p:cNvSpPr/>
          <p:nvPr/>
        </p:nvSpPr>
        <p:spPr>
          <a:xfrm>
            <a:off x="10306788" y="3384645"/>
            <a:ext cx="1697784" cy="173326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smtClean="0"/>
              <a:t>Bilgi ve Belge Yönetimi</a:t>
            </a:r>
            <a:endParaRPr lang="tr-TR" dirty="0"/>
          </a:p>
        </p:txBody>
      </p:sp>
    </p:spTree>
    <p:extLst>
      <p:ext uri="{BB962C8B-B14F-4D97-AF65-F5344CB8AC3E}">
        <p14:creationId xmlns:p14="http://schemas.microsoft.com/office/powerpoint/2010/main" val="278582754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sz="4000" b="1" i="1" dirty="0">
                <a:solidFill>
                  <a:srgbClr val="000000">
                    <a:lumMod val="75000"/>
                    <a:lumOff val="25000"/>
                  </a:srgbClr>
                </a:solidFill>
                <a:latin typeface="Times New Roman" panose="02020603050405020304" pitchFamily="18" charset="0"/>
                <a:cs typeface="Times New Roman" panose="02020603050405020304" pitchFamily="18" charset="0"/>
              </a:rPr>
              <a:t>Elektronik Belge Yönetimi</a:t>
            </a:r>
            <a:endParaRPr lang="tr-TR" dirty="0"/>
          </a:p>
        </p:txBody>
      </p:sp>
      <p:sp>
        <p:nvSpPr>
          <p:cNvPr id="3" name="İçerik Yer Tutucusu 2"/>
          <p:cNvSpPr>
            <a:spLocks noGrp="1"/>
          </p:cNvSpPr>
          <p:nvPr>
            <p:ph idx="1"/>
          </p:nvPr>
        </p:nvSpPr>
        <p:spPr/>
        <p:txBody>
          <a:bodyPr/>
          <a:lstStyle/>
          <a:p>
            <a:r>
              <a:rPr lang="tr-TR" dirty="0">
                <a:latin typeface="Times New Roman" panose="02020603050405020304" pitchFamily="18" charset="0"/>
                <a:cs typeface="Times New Roman" panose="02020603050405020304" pitchFamily="18" charset="0"/>
              </a:rPr>
              <a:t>Günümüzde elektronik tıbbi kayıtlar için çeşitli veri giriş teknolojileri kullanılmaktadır</a:t>
            </a:r>
            <a:r>
              <a:rPr lang="tr-TR" dirty="0" smtClean="0">
                <a:latin typeface="Times New Roman" panose="02020603050405020304" pitchFamily="18" charset="0"/>
                <a:cs typeface="Times New Roman" panose="02020603050405020304" pitchFamily="18" charset="0"/>
              </a:rPr>
              <a:t>.</a:t>
            </a:r>
          </a:p>
          <a:p>
            <a:r>
              <a:rPr lang="tr-TR" dirty="0" smtClean="0">
                <a:latin typeface="Times New Roman" panose="02020603050405020304" pitchFamily="18" charset="0"/>
                <a:cs typeface="Times New Roman" panose="02020603050405020304" pitchFamily="18" charset="0"/>
              </a:rPr>
              <a:t> </a:t>
            </a:r>
            <a:r>
              <a:rPr lang="tr-TR" dirty="0">
                <a:latin typeface="Times New Roman" panose="02020603050405020304" pitchFamily="18" charset="0"/>
                <a:cs typeface="Times New Roman" panose="02020603050405020304" pitchFamily="18" charset="0"/>
              </a:rPr>
              <a:t>Bunlar: </a:t>
            </a:r>
            <a:endParaRPr lang="tr-TR" dirty="0" smtClean="0">
              <a:latin typeface="Times New Roman" panose="02020603050405020304" pitchFamily="18" charset="0"/>
              <a:cs typeface="Times New Roman" panose="02020603050405020304" pitchFamily="18" charset="0"/>
            </a:endParaRPr>
          </a:p>
          <a:p>
            <a:r>
              <a:rPr lang="tr-TR" dirty="0">
                <a:latin typeface="Times New Roman" panose="02020603050405020304" pitchFamily="18" charset="0"/>
                <a:cs typeface="Times New Roman" panose="02020603050405020304" pitchFamily="18" charset="0"/>
              </a:rPr>
              <a:t> </a:t>
            </a:r>
            <a:r>
              <a:rPr lang="tr-TR" dirty="0" smtClean="0">
                <a:latin typeface="Times New Roman" panose="02020603050405020304" pitchFamily="18" charset="0"/>
                <a:cs typeface="Times New Roman" panose="02020603050405020304" pitchFamily="18" charset="0"/>
              </a:rPr>
              <a:t>    • </a:t>
            </a:r>
            <a:r>
              <a:rPr lang="tr-TR" dirty="0">
                <a:latin typeface="Times New Roman" panose="02020603050405020304" pitchFamily="18" charset="0"/>
                <a:cs typeface="Times New Roman" panose="02020603050405020304" pitchFamily="18" charset="0"/>
              </a:rPr>
              <a:t>Klavye ve fare (</a:t>
            </a:r>
            <a:r>
              <a:rPr lang="tr-TR" dirty="0" err="1">
                <a:latin typeface="Times New Roman" panose="02020603050405020304" pitchFamily="18" charset="0"/>
                <a:cs typeface="Times New Roman" panose="02020603050405020304" pitchFamily="18" charset="0"/>
              </a:rPr>
              <a:t>keyboard</a:t>
            </a:r>
            <a:r>
              <a:rPr lang="tr-TR" dirty="0">
                <a:latin typeface="Times New Roman" panose="02020603050405020304" pitchFamily="18" charset="0"/>
                <a:cs typeface="Times New Roman" panose="02020603050405020304" pitchFamily="18" charset="0"/>
              </a:rPr>
              <a:t> Mouse) </a:t>
            </a:r>
          </a:p>
          <a:p>
            <a:r>
              <a:rPr lang="tr-TR" dirty="0" smtClean="0">
                <a:latin typeface="Times New Roman" panose="02020603050405020304" pitchFamily="18" charset="0"/>
                <a:cs typeface="Times New Roman" panose="02020603050405020304" pitchFamily="18" charset="0"/>
              </a:rPr>
              <a:t>     • </a:t>
            </a:r>
            <a:r>
              <a:rPr lang="tr-TR" dirty="0">
                <a:latin typeface="Times New Roman" panose="02020603050405020304" pitchFamily="18" charset="0"/>
                <a:cs typeface="Times New Roman" panose="02020603050405020304" pitchFamily="18" charset="0"/>
              </a:rPr>
              <a:t>Işıklı kalem (</a:t>
            </a:r>
            <a:r>
              <a:rPr lang="tr-TR" dirty="0" err="1">
                <a:latin typeface="Times New Roman" panose="02020603050405020304" pitchFamily="18" charset="0"/>
                <a:cs typeface="Times New Roman" panose="02020603050405020304" pitchFamily="18" charset="0"/>
              </a:rPr>
              <a:t>ligth</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pen</a:t>
            </a:r>
            <a:r>
              <a:rPr lang="tr-TR" dirty="0">
                <a:latin typeface="Times New Roman" panose="02020603050405020304" pitchFamily="18" charset="0"/>
                <a:cs typeface="Times New Roman" panose="02020603050405020304" pitchFamily="18" charset="0"/>
              </a:rPr>
              <a:t>) </a:t>
            </a:r>
            <a:endParaRPr lang="tr-TR" dirty="0" smtClean="0">
              <a:latin typeface="Times New Roman" panose="02020603050405020304" pitchFamily="18" charset="0"/>
              <a:cs typeface="Times New Roman" panose="02020603050405020304" pitchFamily="18" charset="0"/>
            </a:endParaRPr>
          </a:p>
          <a:p>
            <a:r>
              <a:rPr lang="tr-TR" dirty="0">
                <a:latin typeface="Times New Roman" panose="02020603050405020304" pitchFamily="18" charset="0"/>
                <a:cs typeface="Times New Roman" panose="02020603050405020304" pitchFamily="18" charset="0"/>
              </a:rPr>
              <a:t> </a:t>
            </a:r>
            <a:r>
              <a:rPr lang="tr-TR" dirty="0" smtClean="0">
                <a:latin typeface="Times New Roman" panose="02020603050405020304" pitchFamily="18" charset="0"/>
                <a:cs typeface="Times New Roman" panose="02020603050405020304" pitchFamily="18" charset="0"/>
              </a:rPr>
              <a:t>    • </a:t>
            </a:r>
            <a:r>
              <a:rPr lang="tr-TR" dirty="0">
                <a:latin typeface="Times New Roman" panose="02020603050405020304" pitchFamily="18" charset="0"/>
                <a:cs typeface="Times New Roman" panose="02020603050405020304" pitchFamily="18" charset="0"/>
              </a:rPr>
              <a:t>Dokunma duyarlı ekranlar (</a:t>
            </a:r>
            <a:r>
              <a:rPr lang="tr-TR" dirty="0" err="1">
                <a:latin typeface="Times New Roman" panose="02020603050405020304" pitchFamily="18" charset="0"/>
                <a:cs typeface="Times New Roman" panose="02020603050405020304" pitchFamily="18" charset="0"/>
              </a:rPr>
              <a:t>Touch</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Sensitive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Screens</a:t>
            </a:r>
            <a:r>
              <a:rPr lang="tr-TR" dirty="0">
                <a:latin typeface="Times New Roman" panose="02020603050405020304" pitchFamily="18" charset="0"/>
                <a:cs typeface="Times New Roman" panose="02020603050405020304" pitchFamily="18" charset="0"/>
              </a:rPr>
              <a:t>) </a:t>
            </a:r>
            <a:endParaRPr lang="tr-TR" dirty="0" smtClean="0">
              <a:latin typeface="Times New Roman" panose="02020603050405020304" pitchFamily="18" charset="0"/>
              <a:cs typeface="Times New Roman" panose="02020603050405020304" pitchFamily="18" charset="0"/>
            </a:endParaRPr>
          </a:p>
          <a:p>
            <a:r>
              <a:rPr lang="tr-TR" dirty="0">
                <a:latin typeface="Times New Roman" panose="02020603050405020304" pitchFamily="18" charset="0"/>
                <a:cs typeface="Times New Roman" panose="02020603050405020304" pitchFamily="18" charset="0"/>
              </a:rPr>
              <a:t> </a:t>
            </a:r>
            <a:r>
              <a:rPr lang="tr-TR" dirty="0" smtClean="0">
                <a:latin typeface="Times New Roman" panose="02020603050405020304" pitchFamily="18" charset="0"/>
                <a:cs typeface="Times New Roman" panose="02020603050405020304" pitchFamily="18" charset="0"/>
              </a:rPr>
              <a:t>    • </a:t>
            </a:r>
            <a:r>
              <a:rPr lang="tr-TR" dirty="0" err="1">
                <a:latin typeface="Times New Roman" panose="02020603050405020304" pitchFamily="18" charset="0"/>
                <a:cs typeface="Times New Roman" panose="02020603050405020304" pitchFamily="18" charset="0"/>
              </a:rPr>
              <a:t>Sayısallaştırıcı</a:t>
            </a:r>
            <a:r>
              <a:rPr lang="tr-TR" dirty="0">
                <a:latin typeface="Times New Roman" panose="02020603050405020304" pitchFamily="18" charset="0"/>
                <a:cs typeface="Times New Roman" panose="02020603050405020304" pitchFamily="18" charset="0"/>
              </a:rPr>
              <a:t> tablet (Graphics tablet )</a:t>
            </a:r>
          </a:p>
        </p:txBody>
      </p:sp>
    </p:spTree>
    <p:extLst>
      <p:ext uri="{BB962C8B-B14F-4D97-AF65-F5344CB8AC3E}">
        <p14:creationId xmlns:p14="http://schemas.microsoft.com/office/powerpoint/2010/main" val="199349953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110928" y="1924334"/>
            <a:ext cx="10058400" cy="1450757"/>
          </a:xfrm>
        </p:spPr>
        <p:txBody>
          <a:bodyPr>
            <a:normAutofit/>
          </a:bodyPr>
          <a:lstStyle/>
          <a:p>
            <a:r>
              <a:rPr lang="tr-TR" sz="3600" b="1" dirty="0" smtClean="0">
                <a:latin typeface="Times New Roman" panose="02020603050405020304" pitchFamily="18" charset="0"/>
                <a:cs typeface="Times New Roman" panose="02020603050405020304" pitchFamily="18" charset="0"/>
              </a:rPr>
              <a:t>                 Dinlediğiniz İçin Teşekkürler.. </a:t>
            </a:r>
            <a:endParaRPr lang="tr-TR" sz="36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54182570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097280" y="286603"/>
            <a:ext cx="10058400" cy="873457"/>
          </a:xfrm>
        </p:spPr>
        <p:txBody>
          <a:bodyPr/>
          <a:lstStyle/>
          <a:p>
            <a:pPr algn="ctr"/>
            <a:r>
              <a:rPr lang="tr-TR" sz="3600" b="1" i="1" dirty="0">
                <a:solidFill>
                  <a:srgbClr val="000000">
                    <a:lumMod val="75000"/>
                    <a:lumOff val="25000"/>
                  </a:srgbClr>
                </a:solidFill>
                <a:latin typeface="Times New Roman" panose="02020603050405020304" pitchFamily="18" charset="0"/>
                <a:cs typeface="Times New Roman" panose="02020603050405020304" pitchFamily="18" charset="0"/>
              </a:rPr>
              <a:t>Tıbbi Bilgi ve Belge Yönetimi</a:t>
            </a:r>
            <a:endParaRPr lang="tr-TR" b="1" dirty="0"/>
          </a:p>
        </p:txBody>
      </p:sp>
      <p:sp>
        <p:nvSpPr>
          <p:cNvPr id="3" name="İçerik Yer Tutucusu 2"/>
          <p:cNvSpPr>
            <a:spLocks noGrp="1"/>
          </p:cNvSpPr>
          <p:nvPr>
            <p:ph idx="1"/>
          </p:nvPr>
        </p:nvSpPr>
        <p:spPr/>
        <p:txBody>
          <a:bodyPr>
            <a:normAutofit/>
          </a:bodyPr>
          <a:lstStyle/>
          <a:p>
            <a:pPr>
              <a:lnSpc>
                <a:spcPct val="150000"/>
              </a:lnSpc>
              <a:buFont typeface="Wingdings" panose="05000000000000000000" pitchFamily="2" charset="2"/>
              <a:buChar char="v"/>
            </a:pPr>
            <a:r>
              <a:rPr lang="tr-TR" sz="2800" dirty="0" smtClean="0">
                <a:latin typeface="Times New Roman" panose="02020603050405020304" pitchFamily="18" charset="0"/>
                <a:cs typeface="Times New Roman" panose="02020603050405020304" pitchFamily="18" charset="0"/>
              </a:rPr>
              <a:t>  Sağlık Sektörü;</a:t>
            </a:r>
            <a:endParaRPr lang="tr-TR" sz="1800" dirty="0">
              <a:latin typeface="Times New Roman" panose="02020603050405020304" pitchFamily="18" charset="0"/>
              <a:cs typeface="Times New Roman" panose="02020603050405020304" pitchFamily="18" charset="0"/>
            </a:endParaRPr>
          </a:p>
          <a:p>
            <a:pPr lvl="8">
              <a:lnSpc>
                <a:spcPct val="150000"/>
              </a:lnSpc>
              <a:buFont typeface="Wingdings" panose="05000000000000000000" pitchFamily="2" charset="2"/>
              <a:buChar char="v"/>
            </a:pPr>
            <a:r>
              <a:rPr lang="tr-TR" sz="1800" dirty="0" smtClean="0">
                <a:latin typeface="Times New Roman" panose="02020603050405020304" pitchFamily="18" charset="0"/>
                <a:cs typeface="Times New Roman" panose="02020603050405020304" pitchFamily="18" charset="0"/>
              </a:rPr>
              <a:t>Çevre sağlığı</a:t>
            </a:r>
          </a:p>
          <a:p>
            <a:pPr lvl="8">
              <a:lnSpc>
                <a:spcPct val="150000"/>
              </a:lnSpc>
              <a:buFont typeface="Wingdings" panose="05000000000000000000" pitchFamily="2" charset="2"/>
              <a:buChar char="v"/>
            </a:pPr>
            <a:r>
              <a:rPr lang="tr-TR" sz="1800" dirty="0" smtClean="0">
                <a:latin typeface="Times New Roman" panose="02020603050405020304" pitchFamily="18" charset="0"/>
                <a:cs typeface="Times New Roman" panose="02020603050405020304" pitchFamily="18" charset="0"/>
              </a:rPr>
              <a:t>Koruyucu sağlık hizmetleri</a:t>
            </a:r>
          </a:p>
          <a:p>
            <a:pPr lvl="8">
              <a:lnSpc>
                <a:spcPct val="150000"/>
              </a:lnSpc>
              <a:buFont typeface="Wingdings" panose="05000000000000000000" pitchFamily="2" charset="2"/>
              <a:buChar char="v"/>
            </a:pPr>
            <a:r>
              <a:rPr lang="tr-TR" sz="1800" dirty="0" smtClean="0">
                <a:latin typeface="Times New Roman" panose="02020603050405020304" pitchFamily="18" charset="0"/>
                <a:cs typeface="Times New Roman" panose="02020603050405020304" pitchFamily="18" charset="0"/>
              </a:rPr>
              <a:t>Tedavi edici sağlık hizmetleri ve </a:t>
            </a:r>
          </a:p>
          <a:p>
            <a:pPr lvl="8">
              <a:lnSpc>
                <a:spcPct val="150000"/>
              </a:lnSpc>
              <a:buFont typeface="Wingdings" panose="05000000000000000000" pitchFamily="2" charset="2"/>
              <a:buChar char="v"/>
            </a:pPr>
            <a:r>
              <a:rPr lang="tr-TR" sz="1800" dirty="0" err="1" smtClean="0">
                <a:latin typeface="Times New Roman" panose="02020603050405020304" pitchFamily="18" charset="0"/>
                <a:cs typeface="Times New Roman" panose="02020603050405020304" pitchFamily="18" charset="0"/>
              </a:rPr>
              <a:t>Rehabilite</a:t>
            </a:r>
            <a:r>
              <a:rPr lang="tr-TR" sz="1800" dirty="0" smtClean="0">
                <a:latin typeface="Times New Roman" panose="02020603050405020304" pitchFamily="18" charset="0"/>
                <a:cs typeface="Times New Roman" panose="02020603050405020304" pitchFamily="18" charset="0"/>
              </a:rPr>
              <a:t> edici sağlık hizmetleri  ile insan ve toplum sağlığını ilgilendiren konularda mal ve hizmet üretmektedir.</a:t>
            </a:r>
            <a:endParaRPr lang="tr-TR" sz="1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59763826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097280" y="286604"/>
            <a:ext cx="10058400" cy="928048"/>
          </a:xfrm>
        </p:spPr>
        <p:txBody>
          <a:bodyPr/>
          <a:lstStyle/>
          <a:p>
            <a:pPr algn="ctr"/>
            <a:r>
              <a:rPr lang="tr-TR" sz="3600" b="1" i="1" dirty="0">
                <a:solidFill>
                  <a:srgbClr val="000000">
                    <a:lumMod val="75000"/>
                    <a:lumOff val="25000"/>
                  </a:srgbClr>
                </a:solidFill>
                <a:latin typeface="Times New Roman" panose="02020603050405020304" pitchFamily="18" charset="0"/>
                <a:cs typeface="Times New Roman" panose="02020603050405020304" pitchFamily="18" charset="0"/>
              </a:rPr>
              <a:t>Tıbbi Bilgi ve Belge Yönetimi</a:t>
            </a:r>
            <a:endParaRPr lang="tr-TR" b="1" dirty="0"/>
          </a:p>
        </p:txBody>
      </p:sp>
      <p:sp>
        <p:nvSpPr>
          <p:cNvPr id="4" name="Dikdörtgen 3"/>
          <p:cNvSpPr/>
          <p:nvPr/>
        </p:nvSpPr>
        <p:spPr>
          <a:xfrm>
            <a:off x="4776717" y="2183642"/>
            <a:ext cx="3084394" cy="846161"/>
          </a:xfrm>
          <a:prstGeom prst="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tr-TR" dirty="0" smtClean="0">
                <a:latin typeface="Times New Roman" panose="02020603050405020304" pitchFamily="18" charset="0"/>
                <a:cs typeface="Times New Roman" panose="02020603050405020304" pitchFamily="18" charset="0"/>
              </a:rPr>
              <a:t>SAĞLIK HİZMET ÜRETİMİ</a:t>
            </a:r>
            <a:endParaRPr lang="tr-TR" dirty="0">
              <a:latin typeface="Times New Roman" panose="02020603050405020304" pitchFamily="18" charset="0"/>
              <a:cs typeface="Times New Roman" panose="02020603050405020304" pitchFamily="18" charset="0"/>
            </a:endParaRPr>
          </a:p>
        </p:txBody>
      </p:sp>
      <p:sp>
        <p:nvSpPr>
          <p:cNvPr id="5" name="Yuvarlatılmış Dikdörtgen 4"/>
          <p:cNvSpPr/>
          <p:nvPr/>
        </p:nvSpPr>
        <p:spPr>
          <a:xfrm>
            <a:off x="2101756" y="3343701"/>
            <a:ext cx="2674961" cy="1774209"/>
          </a:xfrm>
          <a:prstGeom prst="roundRect">
            <a:avLst/>
          </a:prstGeom>
        </p:spPr>
        <p:style>
          <a:lnRef idx="1">
            <a:schemeClr val="accent6"/>
          </a:lnRef>
          <a:fillRef idx="3">
            <a:schemeClr val="accent6"/>
          </a:fillRef>
          <a:effectRef idx="2">
            <a:schemeClr val="accent6"/>
          </a:effectRef>
          <a:fontRef idx="minor">
            <a:schemeClr val="lt1"/>
          </a:fontRef>
        </p:style>
        <p:txBody>
          <a:bodyPr rtlCol="0" anchor="ctr"/>
          <a:lstStyle/>
          <a:p>
            <a:pPr algn="ctr"/>
            <a:r>
              <a:rPr lang="tr-TR" dirty="0" smtClean="0"/>
              <a:t>Bilgiye Dayalı:</a:t>
            </a:r>
          </a:p>
          <a:p>
            <a:pPr algn="ctr"/>
            <a:r>
              <a:rPr lang="tr-TR" dirty="0" smtClean="0"/>
              <a:t>-Tıbbi</a:t>
            </a:r>
          </a:p>
          <a:p>
            <a:pPr algn="ctr"/>
            <a:r>
              <a:rPr lang="tr-TR" dirty="0" smtClean="0"/>
              <a:t>-Teknolojik</a:t>
            </a:r>
          </a:p>
          <a:p>
            <a:pPr algn="ctr"/>
            <a:r>
              <a:rPr lang="tr-TR" dirty="0" smtClean="0"/>
              <a:t>-Mesleki bilgi vb.</a:t>
            </a:r>
            <a:endParaRPr lang="tr-TR" dirty="0"/>
          </a:p>
        </p:txBody>
      </p:sp>
      <p:sp>
        <p:nvSpPr>
          <p:cNvPr id="6" name="Yuvarlatılmış Dikdörtgen 5"/>
          <p:cNvSpPr/>
          <p:nvPr/>
        </p:nvSpPr>
        <p:spPr>
          <a:xfrm>
            <a:off x="7670043" y="3343701"/>
            <a:ext cx="3193576" cy="1774209"/>
          </a:xfrm>
          <a:prstGeom prst="roundRect">
            <a:avLst/>
          </a:prstGeom>
        </p:spPr>
        <p:style>
          <a:lnRef idx="1">
            <a:schemeClr val="accent6"/>
          </a:lnRef>
          <a:fillRef idx="3">
            <a:schemeClr val="accent6"/>
          </a:fillRef>
          <a:effectRef idx="2">
            <a:schemeClr val="accent6"/>
          </a:effectRef>
          <a:fontRef idx="minor">
            <a:schemeClr val="lt1"/>
          </a:fontRef>
        </p:style>
        <p:txBody>
          <a:bodyPr rtlCol="0" anchor="ctr"/>
          <a:lstStyle/>
          <a:p>
            <a:pPr algn="ctr"/>
            <a:r>
              <a:rPr lang="tr-TR" dirty="0" smtClean="0"/>
              <a:t>Bilgi Üreten:</a:t>
            </a:r>
          </a:p>
          <a:p>
            <a:pPr algn="ctr"/>
            <a:r>
              <a:rPr lang="tr-TR" dirty="0" smtClean="0"/>
              <a:t>-Tıbbi,</a:t>
            </a:r>
          </a:p>
          <a:p>
            <a:pPr algn="ctr"/>
            <a:r>
              <a:rPr lang="tr-TR" dirty="0" smtClean="0"/>
              <a:t>-Bilimsel,</a:t>
            </a:r>
          </a:p>
          <a:p>
            <a:pPr algn="ctr"/>
            <a:r>
              <a:rPr lang="tr-TR" dirty="0" smtClean="0"/>
              <a:t>-İstatistiki,</a:t>
            </a:r>
          </a:p>
          <a:p>
            <a:pPr algn="ctr"/>
            <a:r>
              <a:rPr lang="tr-TR" dirty="0" smtClean="0"/>
              <a:t>-İdari,</a:t>
            </a:r>
          </a:p>
          <a:p>
            <a:pPr algn="ctr"/>
            <a:r>
              <a:rPr lang="tr-TR" dirty="0" smtClean="0"/>
              <a:t>-Mali vb.</a:t>
            </a:r>
            <a:endParaRPr lang="tr-TR" dirty="0"/>
          </a:p>
        </p:txBody>
      </p:sp>
      <p:sp>
        <p:nvSpPr>
          <p:cNvPr id="7" name="Aşağı Ok 6"/>
          <p:cNvSpPr/>
          <p:nvPr/>
        </p:nvSpPr>
        <p:spPr>
          <a:xfrm>
            <a:off x="3138985" y="2545308"/>
            <a:ext cx="600502" cy="641444"/>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8" name="Aşağı Ok 7"/>
          <p:cNvSpPr/>
          <p:nvPr/>
        </p:nvSpPr>
        <p:spPr>
          <a:xfrm>
            <a:off x="8898341" y="2541897"/>
            <a:ext cx="600502" cy="641444"/>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Tree>
    <p:extLst>
      <p:ext uri="{BB962C8B-B14F-4D97-AF65-F5344CB8AC3E}">
        <p14:creationId xmlns:p14="http://schemas.microsoft.com/office/powerpoint/2010/main" val="355802693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097280" y="286603"/>
            <a:ext cx="10058400" cy="1187355"/>
          </a:xfrm>
        </p:spPr>
        <p:txBody>
          <a:bodyPr/>
          <a:lstStyle/>
          <a:p>
            <a:pPr algn="ctr"/>
            <a:r>
              <a:rPr lang="tr-TR" sz="3600" b="1" i="1" dirty="0">
                <a:solidFill>
                  <a:srgbClr val="000000">
                    <a:lumMod val="75000"/>
                    <a:lumOff val="25000"/>
                  </a:srgbClr>
                </a:solidFill>
                <a:latin typeface="Times New Roman" panose="02020603050405020304" pitchFamily="18" charset="0"/>
                <a:cs typeface="Times New Roman" panose="02020603050405020304" pitchFamily="18" charset="0"/>
              </a:rPr>
              <a:t>Tıbbi Bilgi ve Belge Yönetimi</a:t>
            </a:r>
            <a:endParaRPr lang="tr-TR" dirty="0"/>
          </a:p>
        </p:txBody>
      </p:sp>
      <p:sp>
        <p:nvSpPr>
          <p:cNvPr id="3" name="İçerik Yer Tutucusu 2"/>
          <p:cNvSpPr>
            <a:spLocks noGrp="1"/>
          </p:cNvSpPr>
          <p:nvPr>
            <p:ph idx="1"/>
          </p:nvPr>
        </p:nvSpPr>
        <p:spPr>
          <a:xfrm>
            <a:off x="1274700" y="1968149"/>
            <a:ext cx="10058400" cy="4023360"/>
          </a:xfrm>
        </p:spPr>
        <p:txBody>
          <a:bodyPr>
            <a:normAutofit/>
          </a:bodyPr>
          <a:lstStyle/>
          <a:p>
            <a:r>
              <a:rPr lang="tr-TR" b="1" u="sng" dirty="0" smtClean="0">
                <a:latin typeface="Times New Roman" panose="02020603050405020304" pitchFamily="18" charset="0"/>
                <a:cs typeface="Times New Roman" panose="02020603050405020304" pitchFamily="18" charset="0"/>
              </a:rPr>
              <a:t>Temel Kavramlar:</a:t>
            </a:r>
          </a:p>
          <a:p>
            <a:pPr>
              <a:buFont typeface="Wingdings" panose="05000000000000000000" pitchFamily="2" charset="2"/>
              <a:buChar char="§"/>
            </a:pPr>
            <a:r>
              <a:rPr lang="tr-TR" dirty="0" smtClean="0">
                <a:latin typeface="Times New Roman" panose="02020603050405020304" pitchFamily="18" charset="0"/>
                <a:cs typeface="Times New Roman" panose="02020603050405020304" pitchFamily="18" charset="0"/>
              </a:rPr>
              <a:t> Veri, </a:t>
            </a:r>
          </a:p>
          <a:p>
            <a:pPr>
              <a:buFont typeface="Wingdings" panose="05000000000000000000" pitchFamily="2" charset="2"/>
              <a:buChar char="§"/>
            </a:pPr>
            <a:r>
              <a:rPr lang="tr-TR" dirty="0" smtClean="0">
                <a:latin typeface="Times New Roman" panose="02020603050405020304" pitchFamily="18" charset="0"/>
                <a:cs typeface="Times New Roman" panose="02020603050405020304" pitchFamily="18" charset="0"/>
              </a:rPr>
              <a:t> Data,</a:t>
            </a:r>
          </a:p>
          <a:p>
            <a:pPr>
              <a:buFont typeface="Wingdings" panose="05000000000000000000" pitchFamily="2" charset="2"/>
              <a:buChar char="§"/>
            </a:pPr>
            <a:r>
              <a:rPr lang="tr-TR" dirty="0" smtClean="0">
                <a:latin typeface="Times New Roman" panose="02020603050405020304" pitchFamily="18" charset="0"/>
                <a:cs typeface="Times New Roman" panose="02020603050405020304" pitchFamily="18" charset="0"/>
              </a:rPr>
              <a:t> Bilgi, </a:t>
            </a:r>
          </a:p>
          <a:p>
            <a:pPr>
              <a:buFont typeface="Wingdings" panose="05000000000000000000" pitchFamily="2" charset="2"/>
              <a:buChar char="§"/>
            </a:pPr>
            <a:r>
              <a:rPr lang="tr-TR" dirty="0" smtClean="0">
                <a:latin typeface="Times New Roman" panose="02020603050405020304" pitchFamily="18" charset="0"/>
                <a:cs typeface="Times New Roman" panose="02020603050405020304" pitchFamily="18" charset="0"/>
              </a:rPr>
              <a:t> Bilgi Yönetimi,</a:t>
            </a:r>
          </a:p>
          <a:p>
            <a:pPr>
              <a:buFont typeface="Wingdings" panose="05000000000000000000" pitchFamily="2" charset="2"/>
              <a:buChar char="§"/>
            </a:pPr>
            <a:r>
              <a:rPr lang="tr-TR" dirty="0" smtClean="0">
                <a:latin typeface="Times New Roman" panose="02020603050405020304" pitchFamily="18" charset="0"/>
                <a:cs typeface="Times New Roman" panose="02020603050405020304" pitchFamily="18" charset="0"/>
              </a:rPr>
              <a:t> Enformasyon, </a:t>
            </a:r>
          </a:p>
          <a:p>
            <a:pPr>
              <a:buFont typeface="Wingdings" panose="05000000000000000000" pitchFamily="2" charset="2"/>
              <a:buChar char="§"/>
            </a:pPr>
            <a:r>
              <a:rPr lang="tr-TR" dirty="0" smtClean="0">
                <a:latin typeface="Times New Roman" panose="02020603050405020304" pitchFamily="18" charset="0"/>
                <a:cs typeface="Times New Roman" panose="02020603050405020304" pitchFamily="18" charset="0"/>
              </a:rPr>
              <a:t> Sağlık Enformasyonu, </a:t>
            </a:r>
          </a:p>
          <a:p>
            <a:pPr>
              <a:buFont typeface="Wingdings" panose="05000000000000000000" pitchFamily="2" charset="2"/>
              <a:buChar char="§"/>
            </a:pPr>
            <a:r>
              <a:rPr lang="tr-TR" dirty="0" smtClean="0">
                <a:latin typeface="Times New Roman" panose="02020603050405020304" pitchFamily="18" charset="0"/>
                <a:cs typeface="Times New Roman" panose="02020603050405020304" pitchFamily="18" charset="0"/>
              </a:rPr>
              <a:t> Belge, Belgeleme, Belge Yönetimi, </a:t>
            </a:r>
            <a:endParaRPr lang="tr-TR" dirty="0">
              <a:latin typeface="Times New Roman" panose="02020603050405020304" pitchFamily="18" charset="0"/>
              <a:cs typeface="Times New Roman" panose="02020603050405020304" pitchFamily="18" charset="0"/>
            </a:endParaRPr>
          </a:p>
        </p:txBody>
      </p:sp>
      <p:sp>
        <p:nvSpPr>
          <p:cNvPr id="4" name="Metin kutusu 3"/>
          <p:cNvSpPr txBox="1"/>
          <p:nvPr/>
        </p:nvSpPr>
        <p:spPr>
          <a:xfrm>
            <a:off x="6059606" y="2197290"/>
            <a:ext cx="3794078" cy="3565079"/>
          </a:xfrm>
          <a:prstGeom prst="rect">
            <a:avLst/>
          </a:prstGeom>
          <a:noFill/>
        </p:spPr>
        <p:txBody>
          <a:bodyPr wrap="square" rtlCol="0">
            <a:spAutoFit/>
          </a:bodyPr>
          <a:lstStyle/>
          <a:p>
            <a:pPr marL="342900" lvl="0" indent="-342900">
              <a:lnSpc>
                <a:spcPct val="90000"/>
              </a:lnSpc>
              <a:spcBef>
                <a:spcPts val="1200"/>
              </a:spcBef>
              <a:spcAft>
                <a:spcPts val="200"/>
              </a:spcAft>
              <a:buClr>
                <a:srgbClr val="E48312"/>
              </a:buClr>
              <a:buSzPct val="100000"/>
              <a:buFont typeface="Wingdings" panose="05000000000000000000" pitchFamily="2" charset="2"/>
              <a:buChar char="§"/>
            </a:pPr>
            <a:r>
              <a:rPr lang="tr-TR" sz="2000" dirty="0" smtClean="0">
                <a:solidFill>
                  <a:srgbClr val="000000">
                    <a:lumMod val="75000"/>
                    <a:lumOff val="25000"/>
                  </a:srgbClr>
                </a:solidFill>
                <a:latin typeface="Times New Roman" panose="02020603050405020304" pitchFamily="18" charset="0"/>
                <a:cs typeface="Times New Roman" panose="02020603050405020304" pitchFamily="18" charset="0"/>
              </a:rPr>
              <a:t>Kayıt,</a:t>
            </a:r>
          </a:p>
          <a:p>
            <a:pPr marL="342900" lvl="0" indent="-342900">
              <a:lnSpc>
                <a:spcPct val="90000"/>
              </a:lnSpc>
              <a:spcBef>
                <a:spcPts val="1200"/>
              </a:spcBef>
              <a:spcAft>
                <a:spcPts val="200"/>
              </a:spcAft>
              <a:buClr>
                <a:srgbClr val="E48312"/>
              </a:buClr>
              <a:buSzPct val="100000"/>
              <a:buFont typeface="Wingdings" panose="05000000000000000000" pitchFamily="2" charset="2"/>
              <a:buChar char="§"/>
            </a:pPr>
            <a:r>
              <a:rPr lang="tr-TR" sz="2000" dirty="0" smtClean="0">
                <a:solidFill>
                  <a:srgbClr val="000000">
                    <a:lumMod val="75000"/>
                    <a:lumOff val="25000"/>
                  </a:srgbClr>
                </a:solidFill>
                <a:latin typeface="Times New Roman" panose="02020603050405020304" pitchFamily="18" charset="0"/>
                <a:cs typeface="Times New Roman" panose="02020603050405020304" pitchFamily="18" charset="0"/>
              </a:rPr>
              <a:t>Tıbbi Kayıt, </a:t>
            </a:r>
          </a:p>
          <a:p>
            <a:pPr marL="342900" lvl="0" indent="-342900">
              <a:lnSpc>
                <a:spcPct val="90000"/>
              </a:lnSpc>
              <a:spcBef>
                <a:spcPts val="1200"/>
              </a:spcBef>
              <a:spcAft>
                <a:spcPts val="200"/>
              </a:spcAft>
              <a:buClr>
                <a:srgbClr val="E48312"/>
              </a:buClr>
              <a:buSzPct val="100000"/>
              <a:buFont typeface="Wingdings" panose="05000000000000000000" pitchFamily="2" charset="2"/>
              <a:buChar char="§"/>
            </a:pPr>
            <a:r>
              <a:rPr lang="tr-TR" sz="2000" dirty="0" smtClean="0">
                <a:solidFill>
                  <a:srgbClr val="000000">
                    <a:lumMod val="75000"/>
                    <a:lumOff val="25000"/>
                  </a:srgbClr>
                </a:solidFill>
                <a:latin typeface="Times New Roman" panose="02020603050405020304" pitchFamily="18" charset="0"/>
                <a:cs typeface="Times New Roman" panose="02020603050405020304" pitchFamily="18" charset="0"/>
              </a:rPr>
              <a:t>Sağlık Kayıtları,</a:t>
            </a:r>
          </a:p>
          <a:p>
            <a:pPr marL="342900" lvl="0" indent="-342900">
              <a:lnSpc>
                <a:spcPct val="90000"/>
              </a:lnSpc>
              <a:spcBef>
                <a:spcPts val="1200"/>
              </a:spcBef>
              <a:spcAft>
                <a:spcPts val="200"/>
              </a:spcAft>
              <a:buClr>
                <a:srgbClr val="E48312"/>
              </a:buClr>
              <a:buSzPct val="100000"/>
              <a:buFont typeface="Wingdings" panose="05000000000000000000" pitchFamily="2" charset="2"/>
              <a:buChar char="§"/>
            </a:pPr>
            <a:r>
              <a:rPr lang="tr-TR" sz="2000" dirty="0" smtClean="0">
                <a:solidFill>
                  <a:srgbClr val="000000">
                    <a:lumMod val="75000"/>
                    <a:lumOff val="25000"/>
                  </a:srgbClr>
                </a:solidFill>
                <a:latin typeface="Times New Roman" panose="02020603050405020304" pitchFamily="18" charset="0"/>
                <a:cs typeface="Times New Roman" panose="02020603050405020304" pitchFamily="18" charset="0"/>
              </a:rPr>
              <a:t>Kayıt Yönetimi, </a:t>
            </a:r>
          </a:p>
          <a:p>
            <a:pPr marL="342900" lvl="0" indent="-342900">
              <a:lnSpc>
                <a:spcPct val="90000"/>
              </a:lnSpc>
              <a:spcBef>
                <a:spcPts val="1200"/>
              </a:spcBef>
              <a:spcAft>
                <a:spcPts val="200"/>
              </a:spcAft>
              <a:buClr>
                <a:srgbClr val="E48312"/>
              </a:buClr>
              <a:buSzPct val="100000"/>
              <a:buFont typeface="Wingdings" panose="05000000000000000000" pitchFamily="2" charset="2"/>
              <a:buChar char="§"/>
            </a:pPr>
            <a:r>
              <a:rPr lang="tr-TR" sz="2000" dirty="0" smtClean="0">
                <a:solidFill>
                  <a:srgbClr val="000000">
                    <a:lumMod val="75000"/>
                    <a:lumOff val="25000"/>
                  </a:srgbClr>
                </a:solidFill>
                <a:latin typeface="Times New Roman" panose="02020603050405020304" pitchFamily="18" charset="0"/>
                <a:cs typeface="Times New Roman" panose="02020603050405020304" pitchFamily="18" charset="0"/>
              </a:rPr>
              <a:t>Elektronik Tıbbi Kayıt,</a:t>
            </a:r>
          </a:p>
          <a:p>
            <a:pPr marL="342900" lvl="0" indent="-342900">
              <a:lnSpc>
                <a:spcPct val="90000"/>
              </a:lnSpc>
              <a:spcBef>
                <a:spcPts val="1200"/>
              </a:spcBef>
              <a:spcAft>
                <a:spcPts val="200"/>
              </a:spcAft>
              <a:buClr>
                <a:srgbClr val="E48312"/>
              </a:buClr>
              <a:buSzPct val="100000"/>
              <a:buFont typeface="Wingdings" panose="05000000000000000000" pitchFamily="2" charset="2"/>
              <a:buChar char="§"/>
            </a:pPr>
            <a:r>
              <a:rPr lang="tr-TR" sz="2000" dirty="0" smtClean="0">
                <a:solidFill>
                  <a:srgbClr val="000000">
                    <a:lumMod val="75000"/>
                    <a:lumOff val="25000"/>
                  </a:srgbClr>
                </a:solidFill>
                <a:latin typeface="Times New Roman" panose="02020603050405020304" pitchFamily="18" charset="0"/>
                <a:cs typeface="Times New Roman" panose="02020603050405020304" pitchFamily="18" charset="0"/>
              </a:rPr>
              <a:t>Hasta Dosyası,</a:t>
            </a:r>
          </a:p>
          <a:p>
            <a:pPr marL="342900" lvl="0" indent="-342900">
              <a:lnSpc>
                <a:spcPct val="90000"/>
              </a:lnSpc>
              <a:spcBef>
                <a:spcPts val="1200"/>
              </a:spcBef>
              <a:spcAft>
                <a:spcPts val="200"/>
              </a:spcAft>
              <a:buClr>
                <a:srgbClr val="E48312"/>
              </a:buClr>
              <a:buSzPct val="100000"/>
              <a:buFont typeface="Wingdings" panose="05000000000000000000" pitchFamily="2" charset="2"/>
              <a:buChar char="§"/>
            </a:pPr>
            <a:r>
              <a:rPr lang="tr-TR" sz="2000" dirty="0" smtClean="0">
                <a:solidFill>
                  <a:srgbClr val="000000">
                    <a:lumMod val="75000"/>
                    <a:lumOff val="25000"/>
                  </a:srgbClr>
                </a:solidFill>
                <a:latin typeface="Times New Roman" panose="02020603050405020304" pitchFamily="18" charset="0"/>
                <a:cs typeface="Times New Roman" panose="02020603050405020304" pitchFamily="18" charset="0"/>
              </a:rPr>
              <a:t>Hastane Bilgi Sistemi </a:t>
            </a:r>
          </a:p>
          <a:p>
            <a:pPr marL="342900" lvl="0" indent="-342900">
              <a:lnSpc>
                <a:spcPct val="90000"/>
              </a:lnSpc>
              <a:spcBef>
                <a:spcPts val="1200"/>
              </a:spcBef>
              <a:spcAft>
                <a:spcPts val="200"/>
              </a:spcAft>
              <a:buClr>
                <a:srgbClr val="E48312"/>
              </a:buClr>
              <a:buSzPct val="100000"/>
              <a:buFont typeface="Wingdings" panose="05000000000000000000" pitchFamily="2" charset="2"/>
              <a:buChar char="§"/>
            </a:pPr>
            <a:r>
              <a:rPr lang="tr-TR" sz="2000" dirty="0" smtClean="0">
                <a:solidFill>
                  <a:srgbClr val="000000">
                    <a:lumMod val="75000"/>
                    <a:lumOff val="25000"/>
                  </a:srgbClr>
                </a:solidFill>
                <a:latin typeface="Times New Roman" panose="02020603050405020304" pitchFamily="18" charset="0"/>
                <a:cs typeface="Times New Roman" panose="02020603050405020304" pitchFamily="18" charset="0"/>
              </a:rPr>
              <a:t>Dijital Hastanelerdir.</a:t>
            </a:r>
            <a:endParaRPr lang="tr-TR" sz="2000" dirty="0">
              <a:solidFill>
                <a:srgbClr val="000000">
                  <a:lumMod val="75000"/>
                  <a:lumOff val="25000"/>
                </a:srgbClr>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31716765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097280" y="394977"/>
            <a:ext cx="10058400" cy="874265"/>
          </a:xfrm>
        </p:spPr>
        <p:txBody>
          <a:bodyPr/>
          <a:lstStyle/>
          <a:p>
            <a:pPr algn="ctr"/>
            <a:r>
              <a:rPr lang="tr-TR" sz="3600" b="1" i="1" dirty="0">
                <a:solidFill>
                  <a:srgbClr val="000000">
                    <a:lumMod val="75000"/>
                    <a:lumOff val="25000"/>
                  </a:srgbClr>
                </a:solidFill>
                <a:latin typeface="Times New Roman" panose="02020603050405020304" pitchFamily="18" charset="0"/>
                <a:cs typeface="Times New Roman" panose="02020603050405020304" pitchFamily="18" charset="0"/>
              </a:rPr>
              <a:t>Tıbbi Bilgi ve Belge Yönetimi</a:t>
            </a:r>
            <a:endParaRPr lang="tr-TR" dirty="0"/>
          </a:p>
        </p:txBody>
      </p:sp>
      <p:sp>
        <p:nvSpPr>
          <p:cNvPr id="3" name="İçerik Yer Tutucusu 2"/>
          <p:cNvSpPr>
            <a:spLocks noGrp="1"/>
          </p:cNvSpPr>
          <p:nvPr>
            <p:ph idx="1"/>
          </p:nvPr>
        </p:nvSpPr>
        <p:spPr/>
        <p:txBody>
          <a:bodyPr/>
          <a:lstStyle/>
          <a:p>
            <a:pPr algn="just">
              <a:lnSpc>
                <a:spcPct val="150000"/>
              </a:lnSpc>
              <a:buFont typeface="Wingdings" panose="05000000000000000000" pitchFamily="2" charset="2"/>
              <a:buChar char="Ø"/>
            </a:pPr>
            <a:r>
              <a:rPr lang="tr-TR" dirty="0" smtClean="0"/>
              <a:t> </a:t>
            </a:r>
            <a:r>
              <a:rPr lang="tr-TR" dirty="0" smtClean="0">
                <a:latin typeface="Times New Roman" panose="02020603050405020304" pitchFamily="18" charset="0"/>
                <a:cs typeface="Times New Roman" panose="02020603050405020304" pitchFamily="18" charset="0"/>
              </a:rPr>
              <a:t>Bilgi </a:t>
            </a:r>
            <a:r>
              <a:rPr lang="tr-TR" dirty="0">
                <a:latin typeface="Times New Roman" panose="02020603050405020304" pitchFamily="18" charset="0"/>
                <a:cs typeface="Times New Roman" panose="02020603050405020304" pitchFamily="18" charset="0"/>
              </a:rPr>
              <a:t>günlük dilde yaygın kullanılan bir sözcük olmasına rağmen, kavram olarak birden çok anlamı karşılamaktadır. </a:t>
            </a:r>
            <a:endParaRPr lang="tr-TR" dirty="0" smtClean="0">
              <a:latin typeface="Times New Roman" panose="02020603050405020304" pitchFamily="18" charset="0"/>
              <a:cs typeface="Times New Roman" panose="02020603050405020304" pitchFamily="18" charset="0"/>
            </a:endParaRPr>
          </a:p>
          <a:p>
            <a:pPr algn="just">
              <a:lnSpc>
                <a:spcPct val="150000"/>
              </a:lnSpc>
              <a:buFont typeface="Wingdings" panose="05000000000000000000" pitchFamily="2" charset="2"/>
              <a:buChar char="Ø"/>
            </a:pPr>
            <a:r>
              <a:rPr lang="tr-TR" dirty="0" smtClean="0">
                <a:latin typeface="Times New Roman" panose="02020603050405020304" pitchFamily="18" charset="0"/>
                <a:cs typeface="Times New Roman" panose="02020603050405020304" pitchFamily="18" charset="0"/>
              </a:rPr>
              <a:t> Bilgi </a:t>
            </a:r>
            <a:r>
              <a:rPr lang="tr-TR" dirty="0">
                <a:latin typeface="Times New Roman" panose="02020603050405020304" pitchFamily="18" charset="0"/>
                <a:cs typeface="Times New Roman" panose="02020603050405020304" pitchFamily="18" charset="0"/>
              </a:rPr>
              <a:t>Osmanlı Türkçesinde “malumat”, “ilim”, “irfan”, “marifet”, “vukuf</a:t>
            </a:r>
            <a:r>
              <a:rPr lang="tr-TR" dirty="0" smtClean="0">
                <a:latin typeface="Times New Roman" panose="02020603050405020304" pitchFamily="18" charset="0"/>
                <a:cs typeface="Times New Roman" panose="02020603050405020304" pitchFamily="18" charset="0"/>
              </a:rPr>
              <a:t>”;</a:t>
            </a:r>
          </a:p>
          <a:p>
            <a:pPr algn="just">
              <a:lnSpc>
                <a:spcPct val="150000"/>
              </a:lnSpc>
              <a:buFont typeface="Wingdings" panose="05000000000000000000" pitchFamily="2" charset="2"/>
              <a:buChar char="Ø"/>
            </a:pP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İngilizce’de</a:t>
            </a:r>
            <a:r>
              <a:rPr lang="tr-TR" dirty="0" smtClean="0">
                <a:latin typeface="Times New Roman" panose="02020603050405020304" pitchFamily="18" charset="0"/>
                <a:cs typeface="Times New Roman" panose="02020603050405020304" pitchFamily="18" charset="0"/>
              </a:rPr>
              <a:t> </a:t>
            </a:r>
            <a:r>
              <a:rPr lang="tr-TR" dirty="0">
                <a:latin typeface="Times New Roman" panose="02020603050405020304" pitchFamily="18" charset="0"/>
                <a:cs typeface="Times New Roman" panose="02020603050405020304" pitchFamily="18" charset="0"/>
              </a:rPr>
              <a:t>“</a:t>
            </a:r>
            <a:r>
              <a:rPr lang="tr-TR" dirty="0" err="1">
                <a:latin typeface="Times New Roman" panose="02020603050405020304" pitchFamily="18" charset="0"/>
                <a:cs typeface="Times New Roman" panose="02020603050405020304" pitchFamily="18" charset="0"/>
              </a:rPr>
              <a:t>information</a:t>
            </a:r>
            <a:r>
              <a:rPr lang="tr-TR" dirty="0">
                <a:latin typeface="Times New Roman" panose="02020603050405020304" pitchFamily="18" charset="0"/>
                <a:cs typeface="Times New Roman" panose="02020603050405020304" pitchFamily="18" charset="0"/>
              </a:rPr>
              <a:t>” ve “</a:t>
            </a:r>
            <a:r>
              <a:rPr lang="tr-TR" dirty="0" err="1" smtClean="0">
                <a:latin typeface="Times New Roman" panose="02020603050405020304" pitchFamily="18" charset="0"/>
                <a:cs typeface="Times New Roman" panose="02020603050405020304" pitchFamily="18" charset="0"/>
              </a:rPr>
              <a:t>knowledge</a:t>
            </a:r>
            <a:r>
              <a:rPr lang="tr-TR" dirty="0">
                <a:latin typeface="Times New Roman" panose="02020603050405020304" pitchFamily="18" charset="0"/>
                <a:cs typeface="Times New Roman" panose="02020603050405020304" pitchFamily="18" charset="0"/>
              </a:rPr>
              <a:t> kelimelerinin </a:t>
            </a:r>
            <a:r>
              <a:rPr lang="tr-TR" dirty="0" smtClean="0">
                <a:latin typeface="Times New Roman" panose="02020603050405020304" pitchFamily="18" charset="0"/>
                <a:cs typeface="Times New Roman" panose="02020603050405020304" pitchFamily="18" charset="0"/>
              </a:rPr>
              <a:t>Türkçe ’deki </a:t>
            </a:r>
            <a:r>
              <a:rPr lang="tr-TR" dirty="0">
                <a:latin typeface="Times New Roman" panose="02020603050405020304" pitchFamily="18" charset="0"/>
                <a:cs typeface="Times New Roman" panose="02020603050405020304" pitchFamily="18" charset="0"/>
              </a:rPr>
              <a:t>karşılığıdır.</a:t>
            </a:r>
          </a:p>
          <a:p>
            <a:pPr algn="just">
              <a:lnSpc>
                <a:spcPct val="150000"/>
              </a:lnSpc>
              <a:buFont typeface="Wingdings" panose="05000000000000000000" pitchFamily="2" charset="2"/>
              <a:buChar char="Ø"/>
            </a:pPr>
            <a:r>
              <a:rPr lang="tr-TR" dirty="0" smtClean="0">
                <a:latin typeface="Times New Roman" panose="02020603050405020304" pitchFamily="18" charset="0"/>
                <a:cs typeface="Times New Roman" panose="02020603050405020304" pitchFamily="18" charset="0"/>
              </a:rPr>
              <a:t> Bilgi </a:t>
            </a:r>
            <a:r>
              <a:rPr lang="tr-TR" dirty="0">
                <a:latin typeface="Times New Roman" panose="02020603050405020304" pitchFamily="18" charset="0"/>
                <a:cs typeface="Times New Roman" panose="02020603050405020304" pitchFamily="18" charset="0"/>
              </a:rPr>
              <a:t>verinin işlenmiş halidir</a:t>
            </a:r>
            <a:r>
              <a:rPr lang="tr-TR" dirty="0" smtClean="0">
                <a:latin typeface="Times New Roman" panose="02020603050405020304" pitchFamily="18" charset="0"/>
                <a:cs typeface="Times New Roman" panose="02020603050405020304" pitchFamily="18" charset="0"/>
              </a:rPr>
              <a:t>.</a:t>
            </a:r>
          </a:p>
          <a:p>
            <a:pPr algn="just">
              <a:lnSpc>
                <a:spcPct val="150000"/>
              </a:lnSpc>
              <a:buFont typeface="Wingdings" panose="05000000000000000000" pitchFamily="2" charset="2"/>
              <a:buChar char="Ø"/>
            </a:pPr>
            <a:r>
              <a:rPr lang="tr-TR" dirty="0" smtClean="0">
                <a:latin typeface="Times New Roman" panose="02020603050405020304" pitchFamily="18" charset="0"/>
                <a:cs typeface="Times New Roman" panose="02020603050405020304" pitchFamily="18" charset="0"/>
              </a:rPr>
              <a:t> Bilgi </a:t>
            </a:r>
            <a:r>
              <a:rPr lang="tr-TR" dirty="0">
                <a:latin typeface="Times New Roman" panose="02020603050405020304" pitchFamily="18" charset="0"/>
                <a:cs typeface="Times New Roman" panose="02020603050405020304" pitchFamily="18" charset="0"/>
              </a:rPr>
              <a:t>verinin kullanıcı için uygun hale getirildiği, işlendiği ve değerli hale geldiği şeklidir.</a:t>
            </a:r>
          </a:p>
        </p:txBody>
      </p:sp>
    </p:spTree>
    <p:extLst>
      <p:ext uri="{BB962C8B-B14F-4D97-AF65-F5344CB8AC3E}">
        <p14:creationId xmlns:p14="http://schemas.microsoft.com/office/powerpoint/2010/main" val="36259249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pPr algn="just">
              <a:lnSpc>
                <a:spcPct val="150000"/>
              </a:lnSpc>
            </a:pPr>
            <a:r>
              <a:rPr lang="tr-TR" dirty="0" smtClean="0">
                <a:latin typeface="Times New Roman" panose="02020603050405020304" pitchFamily="18" charset="0"/>
                <a:cs typeface="Times New Roman" panose="02020603050405020304" pitchFamily="18" charset="0"/>
              </a:rPr>
              <a:t>Örneğin:</a:t>
            </a:r>
          </a:p>
          <a:p>
            <a:pPr algn="just">
              <a:lnSpc>
                <a:spcPct val="150000"/>
              </a:lnSpc>
              <a:buFont typeface="Wingdings" panose="05000000000000000000" pitchFamily="2" charset="2"/>
              <a:buChar char="q"/>
            </a:pPr>
            <a:r>
              <a:rPr lang="tr-TR" dirty="0">
                <a:latin typeface="Times New Roman" panose="02020603050405020304" pitchFamily="18" charset="0"/>
                <a:cs typeface="Times New Roman" panose="02020603050405020304" pitchFamily="18" charset="0"/>
              </a:rPr>
              <a:t> </a:t>
            </a:r>
            <a:r>
              <a:rPr lang="tr-TR" dirty="0" smtClean="0">
                <a:latin typeface="Times New Roman" panose="02020603050405020304" pitchFamily="18" charset="0"/>
                <a:cs typeface="Times New Roman" panose="02020603050405020304" pitchFamily="18" charset="0"/>
              </a:rPr>
              <a:t> </a:t>
            </a:r>
            <a:r>
              <a:rPr lang="tr-TR" dirty="0">
                <a:latin typeface="Times New Roman" panose="02020603050405020304" pitchFamily="18" charset="0"/>
                <a:cs typeface="Times New Roman" panose="02020603050405020304" pitchFamily="18" charset="0"/>
              </a:rPr>
              <a:t>100 hastanın yaşlarını, cinsiyetlerini rastgele bir düzenle içeren tablo veri iken, </a:t>
            </a:r>
            <a:endParaRPr lang="tr-TR" dirty="0" smtClean="0">
              <a:latin typeface="Times New Roman" panose="02020603050405020304" pitchFamily="18" charset="0"/>
              <a:cs typeface="Times New Roman" panose="02020603050405020304" pitchFamily="18" charset="0"/>
            </a:endParaRPr>
          </a:p>
          <a:p>
            <a:pPr algn="just">
              <a:lnSpc>
                <a:spcPct val="150000"/>
              </a:lnSpc>
              <a:buFont typeface="Wingdings" panose="05000000000000000000" pitchFamily="2" charset="2"/>
              <a:buChar char="q"/>
            </a:pPr>
            <a:r>
              <a:rPr lang="tr-TR" dirty="0">
                <a:latin typeface="Times New Roman" panose="02020603050405020304" pitchFamily="18" charset="0"/>
                <a:cs typeface="Times New Roman" panose="02020603050405020304" pitchFamily="18" charset="0"/>
              </a:rPr>
              <a:t> </a:t>
            </a:r>
            <a:r>
              <a:rPr lang="tr-TR" dirty="0" smtClean="0">
                <a:latin typeface="Times New Roman" panose="02020603050405020304" pitchFamily="18" charset="0"/>
                <a:cs typeface="Times New Roman" panose="02020603050405020304" pitchFamily="18" charset="0"/>
              </a:rPr>
              <a:t> Bu </a:t>
            </a:r>
            <a:r>
              <a:rPr lang="tr-TR" dirty="0">
                <a:latin typeface="Times New Roman" panose="02020603050405020304" pitchFamily="18" charset="0"/>
                <a:cs typeface="Times New Roman" panose="02020603050405020304" pitchFamily="18" charset="0"/>
              </a:rPr>
              <a:t>tablonun yaşa göre cinsiyet dağılımını gösteren bir diğer tablo veya cinsiyete göre yaş ortalamalarını içeren veriler bilgi olmaktadır</a:t>
            </a:r>
          </a:p>
        </p:txBody>
      </p:sp>
      <p:pic>
        <p:nvPicPr>
          <p:cNvPr id="4" name="Resim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306460" y="3620239"/>
            <a:ext cx="5311140" cy="2674620"/>
          </a:xfrm>
          <a:prstGeom prst="rect">
            <a:avLst/>
          </a:prstGeom>
        </p:spPr>
      </p:pic>
    </p:spTree>
    <p:extLst>
      <p:ext uri="{BB962C8B-B14F-4D97-AF65-F5344CB8AC3E}">
        <p14:creationId xmlns:p14="http://schemas.microsoft.com/office/powerpoint/2010/main" val="239538220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ormAutofit fontScale="85000" lnSpcReduction="20000"/>
          </a:bodyPr>
          <a:lstStyle/>
          <a:p>
            <a:pPr algn="just">
              <a:lnSpc>
                <a:spcPct val="150000"/>
              </a:lnSpc>
            </a:pPr>
            <a:r>
              <a:rPr lang="tr-TR" u="sng" dirty="0">
                <a:latin typeface="Times New Roman" panose="02020603050405020304" pitchFamily="18" charset="0"/>
                <a:cs typeface="Times New Roman" panose="02020603050405020304" pitchFamily="18" charset="0"/>
              </a:rPr>
              <a:t>Bilgi </a:t>
            </a:r>
            <a:r>
              <a:rPr lang="tr-TR" u="sng" dirty="0" smtClean="0">
                <a:latin typeface="Times New Roman" panose="02020603050405020304" pitchFamily="18" charset="0"/>
                <a:cs typeface="Times New Roman" panose="02020603050405020304" pitchFamily="18" charset="0"/>
              </a:rPr>
              <a:t>yönetimi” </a:t>
            </a:r>
            <a:r>
              <a:rPr lang="tr-TR" u="sng" dirty="0">
                <a:latin typeface="Times New Roman" panose="02020603050405020304" pitchFamily="18" charset="0"/>
                <a:cs typeface="Times New Roman" panose="02020603050405020304" pitchFamily="18" charset="0"/>
              </a:rPr>
              <a:t>(</a:t>
            </a:r>
            <a:r>
              <a:rPr lang="tr-TR" u="sng" dirty="0" err="1">
                <a:latin typeface="Times New Roman" panose="02020603050405020304" pitchFamily="18" charset="0"/>
                <a:cs typeface="Times New Roman" panose="02020603050405020304" pitchFamily="18" charset="0"/>
              </a:rPr>
              <a:t>information</a:t>
            </a:r>
            <a:r>
              <a:rPr lang="tr-TR" u="sng" dirty="0">
                <a:latin typeface="Times New Roman" panose="02020603050405020304" pitchFamily="18" charset="0"/>
                <a:cs typeface="Times New Roman" panose="02020603050405020304" pitchFamily="18" charset="0"/>
              </a:rPr>
              <a:t> </a:t>
            </a:r>
            <a:r>
              <a:rPr lang="tr-TR" u="sng" dirty="0" err="1">
                <a:latin typeface="Times New Roman" panose="02020603050405020304" pitchFamily="18" charset="0"/>
                <a:cs typeface="Times New Roman" panose="02020603050405020304" pitchFamily="18" charset="0"/>
              </a:rPr>
              <a:t>management</a:t>
            </a:r>
            <a:r>
              <a:rPr lang="tr-TR" u="sng" dirty="0">
                <a:latin typeface="Times New Roman" panose="02020603050405020304" pitchFamily="18" charset="0"/>
                <a:cs typeface="Times New Roman" panose="02020603050405020304" pitchFamily="18" charset="0"/>
              </a:rPr>
              <a:t>) </a:t>
            </a:r>
            <a:r>
              <a:rPr lang="tr-TR" u="sng" dirty="0" smtClean="0">
                <a:latin typeface="Times New Roman" panose="02020603050405020304" pitchFamily="18" charset="0"/>
                <a:cs typeface="Times New Roman" panose="02020603050405020304" pitchFamily="18" charset="0"/>
              </a:rPr>
              <a:t>kavramı;</a:t>
            </a:r>
          </a:p>
          <a:p>
            <a:pPr algn="just">
              <a:lnSpc>
                <a:spcPct val="150000"/>
              </a:lnSpc>
              <a:buFont typeface="Wingdings" panose="05000000000000000000" pitchFamily="2" charset="2"/>
              <a:buChar char="Ø"/>
            </a:pPr>
            <a:r>
              <a:rPr lang="tr-TR" dirty="0">
                <a:latin typeface="Times New Roman" panose="02020603050405020304" pitchFamily="18" charset="0"/>
                <a:cs typeface="Times New Roman" panose="02020603050405020304" pitchFamily="18" charset="0"/>
              </a:rPr>
              <a:t> </a:t>
            </a:r>
            <a:r>
              <a:rPr lang="tr-TR" dirty="0" smtClean="0">
                <a:latin typeface="Times New Roman" panose="02020603050405020304" pitchFamily="18" charset="0"/>
                <a:cs typeface="Times New Roman" panose="02020603050405020304" pitchFamily="18" charset="0"/>
              </a:rPr>
              <a:t>Her </a:t>
            </a:r>
            <a:r>
              <a:rPr lang="tr-TR" dirty="0">
                <a:latin typeface="Times New Roman" panose="02020603050405020304" pitchFamily="18" charset="0"/>
                <a:cs typeface="Times New Roman" panose="02020603050405020304" pitchFamily="18" charset="0"/>
              </a:rPr>
              <a:t>türlü örgütün faaliyetleri sonucunda oluşan bilginin (üretim verileri, personel kayıtları, Pazar araştırması verileri, muhasebe kayıtları, istatistiki bilgileri gibi) sağlanması</a:t>
            </a:r>
            <a:r>
              <a:rPr lang="tr-TR" dirty="0" smtClean="0">
                <a:latin typeface="Times New Roman" panose="02020603050405020304" pitchFamily="18" charset="0"/>
                <a:cs typeface="Times New Roman" panose="02020603050405020304" pitchFamily="18" charset="0"/>
              </a:rPr>
              <a:t>,</a:t>
            </a:r>
          </a:p>
          <a:p>
            <a:pPr algn="just">
              <a:lnSpc>
                <a:spcPct val="150000"/>
              </a:lnSpc>
              <a:buFont typeface="Wingdings" panose="05000000000000000000" pitchFamily="2" charset="2"/>
              <a:buChar char="Ø"/>
            </a:pPr>
            <a:r>
              <a:rPr lang="tr-TR" dirty="0" smtClean="0">
                <a:latin typeface="Times New Roman" panose="02020603050405020304" pitchFamily="18" charset="0"/>
                <a:cs typeface="Times New Roman" panose="02020603050405020304" pitchFamily="18" charset="0"/>
              </a:rPr>
              <a:t> Düzenlenmesi, denetimi, </a:t>
            </a:r>
          </a:p>
          <a:p>
            <a:pPr algn="just">
              <a:lnSpc>
                <a:spcPct val="150000"/>
              </a:lnSpc>
              <a:buFont typeface="Wingdings" panose="05000000000000000000" pitchFamily="2" charset="2"/>
              <a:buChar char="Ø"/>
            </a:pPr>
            <a:r>
              <a:rPr lang="tr-TR" dirty="0" smtClean="0">
                <a:latin typeface="Times New Roman" panose="02020603050405020304" pitchFamily="18" charset="0"/>
                <a:cs typeface="Times New Roman" panose="02020603050405020304" pitchFamily="18" charset="0"/>
              </a:rPr>
              <a:t>Yayımı, </a:t>
            </a:r>
            <a:r>
              <a:rPr lang="tr-TR" dirty="0">
                <a:latin typeface="Times New Roman" panose="02020603050405020304" pitchFamily="18" charset="0"/>
                <a:cs typeface="Times New Roman" panose="02020603050405020304" pitchFamily="18" charset="0"/>
              </a:rPr>
              <a:t>kullanımı ve kullanıcılara iletme ile ilgili yönetim ilkelerinin uygulanması olarak tanımlanabilir. </a:t>
            </a:r>
            <a:endParaRPr lang="tr-TR" dirty="0" smtClean="0">
              <a:latin typeface="Times New Roman" panose="02020603050405020304" pitchFamily="18" charset="0"/>
              <a:cs typeface="Times New Roman" panose="02020603050405020304" pitchFamily="18" charset="0"/>
            </a:endParaRPr>
          </a:p>
          <a:p>
            <a:pPr algn="just">
              <a:lnSpc>
                <a:spcPct val="150000"/>
              </a:lnSpc>
              <a:buFont typeface="Wingdings" panose="05000000000000000000" pitchFamily="2" charset="2"/>
              <a:buChar char="Ø"/>
            </a:pPr>
            <a:r>
              <a:rPr lang="tr-TR" u="sng" dirty="0" smtClean="0">
                <a:latin typeface="Times New Roman" panose="02020603050405020304" pitchFamily="18" charset="0"/>
                <a:cs typeface="Times New Roman" panose="02020603050405020304" pitchFamily="18" charset="0"/>
              </a:rPr>
              <a:t>Bilgi </a:t>
            </a:r>
            <a:r>
              <a:rPr lang="tr-TR" u="sng" dirty="0">
                <a:latin typeface="Times New Roman" panose="02020603050405020304" pitchFamily="18" charset="0"/>
                <a:cs typeface="Times New Roman" panose="02020603050405020304" pitchFamily="18" charset="0"/>
              </a:rPr>
              <a:t>yönetimi</a:t>
            </a:r>
            <a:r>
              <a:rPr lang="tr-TR" dirty="0"/>
              <a:t>, </a:t>
            </a:r>
            <a:r>
              <a:rPr lang="tr-TR" dirty="0">
                <a:latin typeface="Times New Roman" panose="02020603050405020304" pitchFamily="18" charset="0"/>
                <a:cs typeface="Times New Roman" panose="02020603050405020304" pitchFamily="18" charset="0"/>
              </a:rPr>
              <a:t>“doğru karar vermek için doğru formda, doğru kişiye, doğru maliyetle, doğru zamanda, doğru yerde, doğru bilgiyi sağlamak” olarak </a:t>
            </a:r>
            <a:r>
              <a:rPr lang="tr-TR" dirty="0" smtClean="0">
                <a:latin typeface="Times New Roman" panose="02020603050405020304" pitchFamily="18" charset="0"/>
                <a:cs typeface="Times New Roman" panose="02020603050405020304" pitchFamily="18" charset="0"/>
              </a:rPr>
              <a:t>tanımlanmaktadır</a:t>
            </a:r>
          </a:p>
          <a:p>
            <a:pPr algn="just">
              <a:lnSpc>
                <a:spcPct val="150000"/>
              </a:lnSpc>
              <a:buFont typeface="Wingdings" panose="05000000000000000000" pitchFamily="2" charset="2"/>
              <a:buChar char="Ø"/>
            </a:pPr>
            <a:r>
              <a:rPr lang="tr-TR" dirty="0">
                <a:solidFill>
                  <a:srgbClr val="000000">
                    <a:lumMod val="75000"/>
                    <a:lumOff val="25000"/>
                  </a:srgbClr>
                </a:solidFill>
                <a:latin typeface="Times New Roman" panose="02020603050405020304" pitchFamily="18" charset="0"/>
                <a:cs typeface="Times New Roman" panose="02020603050405020304" pitchFamily="18" charset="0"/>
              </a:rPr>
              <a:t>Bilgi yönetimi, örgütün kapalı ve açık entelektüel bilgi kaynakları ile elde ettiği başarı arasında doğru bir neden sonuç ilişkisi kuran bir disiplindir</a:t>
            </a:r>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12760299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r>
              <a:rPr lang="tr-TR" dirty="0" smtClean="0"/>
              <a:t>.</a:t>
            </a:r>
          </a:p>
          <a:p>
            <a:pPr algn="just">
              <a:lnSpc>
                <a:spcPct val="150000"/>
              </a:lnSpc>
              <a:buFont typeface="Wingdings" panose="05000000000000000000" pitchFamily="2" charset="2"/>
              <a:buChar char="v"/>
            </a:pPr>
            <a:r>
              <a:rPr lang="tr-TR" dirty="0" smtClean="0">
                <a:latin typeface="Times New Roman" panose="02020603050405020304" pitchFamily="18" charset="0"/>
                <a:cs typeface="Times New Roman" panose="02020603050405020304" pitchFamily="18" charset="0"/>
              </a:rPr>
              <a:t> </a:t>
            </a:r>
            <a:r>
              <a:rPr lang="tr-TR" u="sng" dirty="0" smtClean="0">
                <a:latin typeface="Times New Roman" panose="02020603050405020304" pitchFamily="18" charset="0"/>
                <a:cs typeface="Times New Roman" panose="02020603050405020304" pitchFamily="18" charset="0"/>
              </a:rPr>
              <a:t>Belge</a:t>
            </a:r>
            <a:r>
              <a:rPr lang="tr-TR" u="sng" dirty="0">
                <a:latin typeface="Times New Roman" panose="02020603050405020304" pitchFamily="18" charset="0"/>
                <a:cs typeface="Times New Roman" panose="02020603050405020304" pitchFamily="18" charset="0"/>
              </a:rPr>
              <a:t>, </a:t>
            </a:r>
            <a:r>
              <a:rPr lang="tr-TR" dirty="0">
                <a:latin typeface="Times New Roman" panose="02020603050405020304" pitchFamily="18" charset="0"/>
                <a:cs typeface="Times New Roman" panose="02020603050405020304" pitchFamily="18" charset="0"/>
              </a:rPr>
              <a:t>herhangi bir bireysel veya kurumsal fonksiyonun yerine getirilmesi için alınmış ya da fonksiyonun sonucunda üretilmiş, içerik, ilişki ve formatı ile ait olduğu fonksiyon için delil teşkil eden kayıtlı </a:t>
            </a:r>
            <a:r>
              <a:rPr lang="tr-TR" dirty="0" smtClean="0">
                <a:latin typeface="Times New Roman" panose="02020603050405020304" pitchFamily="18" charset="0"/>
                <a:cs typeface="Times New Roman" panose="02020603050405020304" pitchFamily="18" charset="0"/>
              </a:rPr>
              <a:t>bilgidir.</a:t>
            </a:r>
          </a:p>
          <a:p>
            <a:pPr algn="just">
              <a:lnSpc>
                <a:spcPct val="150000"/>
              </a:lnSpc>
              <a:buFont typeface="Wingdings" panose="05000000000000000000" pitchFamily="2" charset="2"/>
              <a:buChar char="v"/>
            </a:pPr>
            <a:r>
              <a:rPr lang="tr-TR" u="sng" dirty="0" smtClean="0">
                <a:latin typeface="Times New Roman" panose="02020603050405020304" pitchFamily="18" charset="0"/>
                <a:cs typeface="Times New Roman" panose="02020603050405020304" pitchFamily="18" charset="0"/>
              </a:rPr>
              <a:t> Belge </a:t>
            </a:r>
            <a:r>
              <a:rPr lang="tr-TR" u="sng" dirty="0">
                <a:latin typeface="Times New Roman" panose="02020603050405020304" pitchFamily="18" charset="0"/>
                <a:cs typeface="Times New Roman" panose="02020603050405020304" pitchFamily="18" charset="0"/>
              </a:rPr>
              <a:t>yönetimi, </a:t>
            </a:r>
            <a:r>
              <a:rPr lang="tr-TR" dirty="0">
                <a:latin typeface="Times New Roman" panose="02020603050405020304" pitchFamily="18" charset="0"/>
                <a:cs typeface="Times New Roman" panose="02020603050405020304" pitchFamily="18" charset="0"/>
              </a:rPr>
              <a:t>sanayileşme ve kentleşmenin kamu kuruluşlarında kurumsallaşmaya ve ilerleyen dönemlerde de devlet dairelerinde belge üretim miktarının hızla artmasına paralel olarak ortaya çıkan bir disiplindir</a:t>
            </a:r>
            <a:r>
              <a:rPr lang="tr-TR" dirty="0"/>
              <a:t>.</a:t>
            </a:r>
          </a:p>
        </p:txBody>
      </p:sp>
    </p:spTree>
    <p:extLst>
      <p:ext uri="{BB962C8B-B14F-4D97-AF65-F5344CB8AC3E}">
        <p14:creationId xmlns:p14="http://schemas.microsoft.com/office/powerpoint/2010/main" val="3723303732"/>
      </p:ext>
    </p:extLst>
  </p:cSld>
  <p:clrMapOvr>
    <a:masterClrMapping/>
  </p:clrMapOvr>
</p:sld>
</file>

<file path=ppt/theme/theme1.xml><?xml version="1.0" encoding="utf-8"?>
<a:theme xmlns:a="http://schemas.openxmlformats.org/drawingml/2006/main" name="Geçmişe bakış">
  <a:themeElements>
    <a:clrScheme name="Geçmişe bakış">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Geçmişe bakış">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eçmişe bakış">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docProps/app.xml><?xml version="1.0" encoding="utf-8"?>
<Properties xmlns="http://schemas.openxmlformats.org/officeDocument/2006/extended-properties" xmlns:vt="http://schemas.openxmlformats.org/officeDocument/2006/docPropsVTypes">
  <TotalTime>310</TotalTime>
  <Words>1147</Words>
  <Application>Microsoft Office PowerPoint</Application>
  <PresentationFormat>Geniş ekran</PresentationFormat>
  <Paragraphs>151</Paragraphs>
  <Slides>21</Slides>
  <Notes>0</Notes>
  <HiddenSlides>0</HiddenSlides>
  <MMClips>0</MMClips>
  <ScaleCrop>false</ScaleCrop>
  <HeadingPairs>
    <vt:vector size="6" baseType="variant">
      <vt:variant>
        <vt:lpstr>Kullanılan Yazı Tipleri</vt:lpstr>
      </vt:variant>
      <vt:variant>
        <vt:i4>6</vt:i4>
      </vt:variant>
      <vt:variant>
        <vt:lpstr>Tema</vt:lpstr>
      </vt:variant>
      <vt:variant>
        <vt:i4>1</vt:i4>
      </vt:variant>
      <vt:variant>
        <vt:lpstr>Slayt Başlıkları</vt:lpstr>
      </vt:variant>
      <vt:variant>
        <vt:i4>21</vt:i4>
      </vt:variant>
    </vt:vector>
  </HeadingPairs>
  <TitlesOfParts>
    <vt:vector size="28" baseType="lpstr">
      <vt:lpstr>Arial</vt:lpstr>
      <vt:lpstr>Calibri</vt:lpstr>
      <vt:lpstr>Calibri Light</vt:lpstr>
      <vt:lpstr>Courier New</vt:lpstr>
      <vt:lpstr>Times New Roman</vt:lpstr>
      <vt:lpstr>Wingdings</vt:lpstr>
      <vt:lpstr>Geçmişe bakış</vt:lpstr>
      <vt:lpstr>PowerPoint Sunusu</vt:lpstr>
      <vt:lpstr>Tıbbi Bilgi ve Belge Yönetimi</vt:lpstr>
      <vt:lpstr>Tıbbi Bilgi ve Belge Yönetimi</vt:lpstr>
      <vt:lpstr>Tıbbi Bilgi ve Belge Yönetimi</vt:lpstr>
      <vt:lpstr>Tıbbi Bilgi ve Belge Yönetimi</vt:lpstr>
      <vt:lpstr>Tıbbi Bilgi ve Belge Yönetimi</vt:lpstr>
      <vt:lpstr>PowerPoint Sunusu</vt:lpstr>
      <vt:lpstr>PowerPoint Sunusu</vt:lpstr>
      <vt:lpstr>PowerPoint Sunusu</vt:lpstr>
      <vt:lpstr>Tıbbi Belge</vt:lpstr>
      <vt:lpstr>Tıbbi Belge</vt:lpstr>
      <vt:lpstr>Sağlık Hizmetlerinde Veri, Veri Türleri ve Veri Setleri</vt:lpstr>
      <vt:lpstr>Finansal Veriler </vt:lpstr>
      <vt:lpstr>Hasta Kimlik Verileri</vt:lpstr>
      <vt:lpstr>Klinik Veriler </vt:lpstr>
      <vt:lpstr>PowerPoint Sunusu</vt:lpstr>
      <vt:lpstr>PowerPoint Sunusu</vt:lpstr>
      <vt:lpstr>Elektronik Belge Yönetimi</vt:lpstr>
      <vt:lpstr>Elektronik Belge Yönetimi</vt:lpstr>
      <vt:lpstr>Elektronik Belge Yönetimi</vt:lpstr>
      <vt:lpstr>                 Dinlediğiniz İçin Teşekkürler.. </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Netcom</dc:creator>
  <cp:lastModifiedBy>Netcom</cp:lastModifiedBy>
  <cp:revision>15</cp:revision>
  <dcterms:created xsi:type="dcterms:W3CDTF">2020-11-08T17:19:23Z</dcterms:created>
  <dcterms:modified xsi:type="dcterms:W3CDTF">2020-11-09T08:39:09Z</dcterms:modified>
</cp:coreProperties>
</file>