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97" r:id="rId2"/>
    <p:sldId id="281" r:id="rId3"/>
    <p:sldId id="298" r:id="rId4"/>
    <p:sldId id="283" r:id="rId5"/>
    <p:sldId id="282" r:id="rId6"/>
    <p:sldId id="256" r:id="rId7"/>
    <p:sldId id="257" r:id="rId8"/>
    <p:sldId id="272" r:id="rId9"/>
    <p:sldId id="273" r:id="rId10"/>
    <p:sldId id="285" r:id="rId11"/>
    <p:sldId id="288" r:id="rId12"/>
    <p:sldId id="286" r:id="rId13"/>
    <p:sldId id="290" r:id="rId14"/>
    <p:sldId id="287" r:id="rId15"/>
    <p:sldId id="289" r:id="rId16"/>
    <p:sldId id="291" r:id="rId17"/>
    <p:sldId id="292" r:id="rId18"/>
    <p:sldId id="293" r:id="rId19"/>
    <p:sldId id="294" r:id="rId20"/>
    <p:sldId id="274" r:id="rId21"/>
    <p:sldId id="277" r:id="rId22"/>
    <p:sldId id="275" r:id="rId23"/>
    <p:sldId id="276" r:id="rId24"/>
    <p:sldId id="271" r:id="rId25"/>
    <p:sldId id="299" r:id="rId26"/>
    <p:sldId id="338" r:id="rId27"/>
    <p:sldId id="339" r:id="rId28"/>
    <p:sldId id="340" r:id="rId29"/>
    <p:sldId id="341" r:id="rId30"/>
    <p:sldId id="342" r:id="rId31"/>
    <p:sldId id="301" r:id="rId32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 varScale="1">
        <p:scale>
          <a:sx n="78" d="100"/>
          <a:sy n="78" d="100"/>
        </p:scale>
        <p:origin x="1622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C71FB-E5F6-40C6-A91B-4722D1101764}" type="datetimeFigureOut">
              <a:rPr lang="tr-TR" smtClean="0"/>
              <a:t>7.10.2024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7C601-42B4-44EB-84A1-F67C1D55599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9301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0F2F-6D80-46CC-BF6E-D64EC54CC4B3}" type="datetimeFigureOut">
              <a:rPr lang="tr-TR" smtClean="0"/>
              <a:t>7.10.2024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00A-7F76-438C-96A2-49C407EBDB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4658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0F2F-6D80-46CC-BF6E-D64EC54CC4B3}" type="datetimeFigureOut">
              <a:rPr lang="tr-TR" smtClean="0"/>
              <a:t>7.10.2024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00A-7F76-438C-96A2-49C407EBDB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6281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0F2F-6D80-46CC-BF6E-D64EC54CC4B3}" type="datetimeFigureOut">
              <a:rPr lang="tr-TR" smtClean="0"/>
              <a:t>7.10.2024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00A-7F76-438C-96A2-49C407EBDB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7405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0F2F-6D80-46CC-BF6E-D64EC54CC4B3}" type="datetimeFigureOut">
              <a:rPr lang="tr-TR" smtClean="0"/>
              <a:t>7.10.2024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00A-7F76-438C-96A2-49C407EBDB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0313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0F2F-6D80-46CC-BF6E-D64EC54CC4B3}" type="datetimeFigureOut">
              <a:rPr lang="tr-TR" smtClean="0"/>
              <a:t>7.10.2024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00A-7F76-438C-96A2-49C407EBDB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1427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0F2F-6D80-46CC-BF6E-D64EC54CC4B3}" type="datetimeFigureOut">
              <a:rPr lang="tr-TR" smtClean="0"/>
              <a:t>7.10.2024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00A-7F76-438C-96A2-49C407EBDB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275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0F2F-6D80-46CC-BF6E-D64EC54CC4B3}" type="datetimeFigureOut">
              <a:rPr lang="tr-TR" smtClean="0"/>
              <a:t>7.10.2024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00A-7F76-438C-96A2-49C407EBDB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5880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0F2F-6D80-46CC-BF6E-D64EC54CC4B3}" type="datetimeFigureOut">
              <a:rPr lang="tr-TR" smtClean="0"/>
              <a:t>7.10.2024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00A-7F76-438C-96A2-49C407EBDB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5759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0F2F-6D80-46CC-BF6E-D64EC54CC4B3}" type="datetimeFigureOut">
              <a:rPr lang="tr-TR" smtClean="0"/>
              <a:t>7.10.2024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00A-7F76-438C-96A2-49C407EBDB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9632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0F2F-6D80-46CC-BF6E-D64EC54CC4B3}" type="datetimeFigureOut">
              <a:rPr lang="tr-TR" smtClean="0"/>
              <a:t>7.10.2024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00A-7F76-438C-96A2-49C407EBDB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6745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E0F2F-6D80-46CC-BF6E-D64EC54CC4B3}" type="datetimeFigureOut">
              <a:rPr lang="tr-TR" smtClean="0"/>
              <a:t>7.10.2024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1200A-7F76-438C-96A2-49C407EBDB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1759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E0F2F-6D80-46CC-BF6E-D64EC54CC4B3}" type="datetimeFigureOut">
              <a:rPr lang="tr-TR" smtClean="0"/>
              <a:t>7.10.2024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1200A-7F76-438C-96A2-49C407EBDB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5552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google.com.tr/citations?hl=tr&amp;user=biUnP54AAAAJ&amp;view_op=list_works&amp;sortby=pubdate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edayasa@gmail.com" TargetMode="External"/><Relationship Id="rId4" Type="http://schemas.openxmlformats.org/officeDocument/2006/relationships/hyperlink" Target="mailto:edayasa@cag.edu.tr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rkalarfisildiyor.com/#Case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4401417" y="1138036"/>
            <a:ext cx="4083287" cy="5627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tr-TR" sz="2800" b="1" dirty="0"/>
              <a:t>Pazarlama Yönetimi</a:t>
            </a:r>
            <a:endParaRPr lang="en-US" sz="2800" b="1" dirty="0"/>
          </a:p>
        </p:txBody>
      </p:sp>
      <p:pic>
        <p:nvPicPr>
          <p:cNvPr id="6" name="Picture 5" descr="Çeşitli renk kapsayıcıları yukarı hizalanmalıdır">
            <a:extLst>
              <a:ext uri="{FF2B5EF4-FFF2-40B4-BE49-F238E27FC236}">
                <a16:creationId xmlns:a16="http://schemas.microsoft.com/office/drawing/2014/main" id="{647C43B9-71E6-2F77-387A-E32B740B10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279" r="29470"/>
          <a:stretch/>
        </p:blipFill>
        <p:spPr>
          <a:xfrm>
            <a:off x="20" y="10"/>
            <a:ext cx="3863363" cy="68579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78772" y="871146"/>
            <a:ext cx="552705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4401417" y="2551176"/>
            <a:ext cx="4083287" cy="3591207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Prof.Dr.Eda </a:t>
            </a:r>
            <a:r>
              <a:rPr lang="en-US" sz="1700" cap="all">
                <a:solidFill>
                  <a:schemeClr val="tx1"/>
                </a:solidFill>
              </a:rPr>
              <a:t>Yaşa özeltürkay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>
              <a:solidFill>
                <a:schemeClr val="tx1"/>
              </a:solidFill>
            </a:endParaRP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  <a:hlinkClick r:id="rId3"/>
              </a:rPr>
              <a:t>https://scholar.google.com.tr/citations?hl=tr&amp;user=biUnP54AAAAJ&amp;view_op=list_works&amp;sortby=pubdate</a:t>
            </a:r>
            <a:endParaRPr lang="en-US" sz="1700" cap="all">
              <a:solidFill>
                <a:schemeClr val="tx1"/>
              </a:solidFill>
            </a:endParaRP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  <a:hlinkClick r:id="rId4"/>
              </a:rPr>
              <a:t>edayasa@cag.edu.tr</a:t>
            </a:r>
            <a:endParaRPr lang="en-US" sz="1700">
              <a:solidFill>
                <a:schemeClr val="tx1"/>
              </a:solidFill>
            </a:endParaRP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  <a:hlinkClick r:id="rId5"/>
              </a:rPr>
              <a:t>edayasa@gmail.com</a:t>
            </a:r>
            <a:endParaRPr lang="en-US" sz="1700">
              <a:solidFill>
                <a:schemeClr val="tx1"/>
              </a:solidFill>
            </a:endParaRP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05337168156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b="1">
                <a:solidFill>
                  <a:schemeClr val="tx1"/>
                </a:solidFill>
              </a:rPr>
              <a:t>Orcid ID: 0000-0001-9248-1371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>
              <a:solidFill>
                <a:schemeClr val="tx1"/>
              </a:solidFill>
            </a:endParaRP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>
              <a:solidFill>
                <a:schemeClr val="tx1"/>
              </a:solidFill>
            </a:endParaRP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>
              <a:solidFill>
                <a:schemeClr val="tx1"/>
              </a:solidFill>
            </a:endParaRP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>
              <a:solidFill>
                <a:schemeClr val="tx1"/>
              </a:solidFill>
            </a:endParaRP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06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E9397FC-D531-8D57-A388-50B59761A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Pazar fırsatları…</a:t>
            </a:r>
            <a:endParaRPr lang="en-US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DF5FBA9B-B7DC-2036-4274-461CAD371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1600200"/>
            <a:ext cx="8050085" cy="4525963"/>
          </a:xfrm>
        </p:spPr>
      </p:pic>
    </p:spTree>
    <p:extLst>
      <p:ext uri="{BB962C8B-B14F-4D97-AF65-F5344CB8AC3E}">
        <p14:creationId xmlns:p14="http://schemas.microsoft.com/office/powerpoint/2010/main" val="2647306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45053CB9-48EE-921A-87EA-DCAACE0CD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863715"/>
            <a:ext cx="6840760" cy="51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4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E0046C7-997F-BFBC-2464-0BFD9846F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Kırmızı-kızıl/ mavi okyanus</a:t>
            </a:r>
            <a:endParaRPr lang="en-US" dirty="0"/>
          </a:p>
        </p:txBody>
      </p:sp>
      <p:pic>
        <p:nvPicPr>
          <p:cNvPr id="17" name="İçerik Yer Tutucusu 16">
            <a:extLst>
              <a:ext uri="{FF2B5EF4-FFF2-40B4-BE49-F238E27FC236}">
                <a16:creationId xmlns:a16="http://schemas.microsoft.com/office/drawing/2014/main" id="{395B97B0-82E0-F89B-35D2-EEB0F31EF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6289" y="1966480"/>
            <a:ext cx="5151422" cy="3793402"/>
          </a:xfrm>
        </p:spPr>
      </p:pic>
    </p:spTree>
    <p:extLst>
      <p:ext uri="{BB962C8B-B14F-4D97-AF65-F5344CB8AC3E}">
        <p14:creationId xmlns:p14="http://schemas.microsoft.com/office/powerpoint/2010/main" val="2242780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92687EF-03A6-DEF8-69F5-9FA3EE61D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Kendi mavi pazarını yaratan…</a:t>
            </a:r>
            <a:endParaRPr lang="en-US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AF364412-C051-3B33-C321-049B8E567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140" y="1556792"/>
            <a:ext cx="3420796" cy="244827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48484C6-0C1A-C093-AAE3-2179331E7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830" y="3431450"/>
            <a:ext cx="4356081" cy="290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81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67C8FC7-ED9C-B8B3-6F4A-E42EE8991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Mavi okyanus</a:t>
            </a:r>
            <a:endParaRPr lang="en-US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7EDD6C14-DCCD-5C9D-7CF6-234DF31AF7B4}"/>
              </a:ext>
            </a:extLst>
          </p:cNvPr>
          <p:cNvSpPr txBox="1"/>
          <p:nvPr/>
        </p:nvSpPr>
        <p:spPr>
          <a:xfrm>
            <a:off x="1043608" y="1232972"/>
            <a:ext cx="7643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solidFill>
                  <a:srgbClr val="4D5156"/>
                </a:solidFill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NSEAD </a:t>
            </a:r>
            <a:r>
              <a:rPr lang="tr-T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Prof. 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W. Chan Kim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Renée Mauborgne </a:t>
            </a:r>
            <a:r>
              <a:rPr lang="tr-T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2004</a:t>
            </a:r>
            <a:r>
              <a:rPr lang="tr-T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)</a:t>
            </a:r>
            <a:endParaRPr lang="en-US" dirty="0"/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2FE208D0-B9F8-E8A8-082B-D39171860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54302"/>
            <a:ext cx="8229600" cy="4525963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1)    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Stratejinin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temel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amacı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rekabetin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olmadığı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yeni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bir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pazar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yaratmaktır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Yani,okyanus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rekabet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çoğaldıkça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kızıl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renge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dönerken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,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strateji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bu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noktada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devreye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giriyor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ve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rekabetsiz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bir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pazar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alanı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yaratarak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1" i="0" dirty="0" err="1">
                <a:solidFill>
                  <a:srgbClr val="666666"/>
                </a:solidFill>
                <a:effectLst/>
                <a:latin typeface="Inter"/>
              </a:rPr>
              <a:t>mavi</a:t>
            </a:r>
            <a:r>
              <a:rPr lang="en-US" b="1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1" i="0" dirty="0" err="1">
                <a:solidFill>
                  <a:srgbClr val="666666"/>
                </a:solidFill>
                <a:effectLst/>
                <a:latin typeface="Inter"/>
              </a:rPr>
              <a:t>okyanusa</a:t>
            </a:r>
            <a:r>
              <a:rPr lang="en-US" b="1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1" i="0" dirty="0" err="1">
                <a:solidFill>
                  <a:srgbClr val="666666"/>
                </a:solidFill>
                <a:effectLst/>
                <a:latin typeface="Inter"/>
              </a:rPr>
              <a:t>geçiş</a:t>
            </a:r>
            <a:r>
              <a:rPr lang="en-US" b="1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1" i="0" dirty="0" err="1">
                <a:solidFill>
                  <a:srgbClr val="666666"/>
                </a:solidFill>
                <a:effectLst/>
                <a:latin typeface="Inter"/>
              </a:rPr>
              <a:t>yapıyor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.</a:t>
            </a:r>
          </a:p>
          <a:p>
            <a:pPr algn="l"/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2)    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Stratejinin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temel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amacı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‘</a:t>
            </a:r>
            <a:r>
              <a:rPr lang="en-US" b="1" i="0" dirty="0">
                <a:solidFill>
                  <a:srgbClr val="666666"/>
                </a:solidFill>
                <a:effectLst/>
                <a:latin typeface="Inter"/>
              </a:rPr>
              <a:t>’</a:t>
            </a:r>
            <a:r>
              <a:rPr lang="en-US" b="1" i="0" dirty="0" err="1">
                <a:solidFill>
                  <a:srgbClr val="666666"/>
                </a:solidFill>
                <a:effectLst/>
                <a:latin typeface="Inter"/>
              </a:rPr>
              <a:t>farklılaşma</a:t>
            </a:r>
            <a:r>
              <a:rPr lang="en-US" b="1" i="0" dirty="0">
                <a:solidFill>
                  <a:srgbClr val="666666"/>
                </a:solidFill>
                <a:effectLst/>
                <a:latin typeface="Inter"/>
              </a:rPr>
              <a:t>’’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dır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. Bu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farklılaşma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durumunu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açıklamak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için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bilinen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markalara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tüketici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gözüyle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bir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örnek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vermek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gerekirse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; Apple,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bulunduğu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pazarda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en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çok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kullanılan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telefon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markasıyken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,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bugün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bulunduğu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pazara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aynı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telefon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formlarında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;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fakat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daha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düşük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maliyetli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telefonlar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imal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edi</a:t>
            </a:r>
            <a:r>
              <a:rPr lang="tr-TR" b="0" i="0" dirty="0">
                <a:solidFill>
                  <a:srgbClr val="666666"/>
                </a:solidFill>
                <a:effectLst/>
                <a:latin typeface="Inter"/>
              </a:rPr>
              <a:t>yor.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Bu durum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rekabeti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arttırdı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ve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mavi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okyanus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giderek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kızıl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okyanusa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dönmeye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başladı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Yani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,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firmalar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farklılaştı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;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fakat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aynı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yöne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doğru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!</a:t>
            </a:r>
          </a:p>
          <a:p>
            <a:pPr algn="l"/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3)      </a:t>
            </a:r>
            <a:r>
              <a:rPr lang="tr-TR" b="1" dirty="0">
                <a:solidFill>
                  <a:srgbClr val="666666"/>
                </a:solidFill>
                <a:latin typeface="Inter"/>
              </a:rPr>
              <a:t>M</a:t>
            </a:r>
            <a:r>
              <a:rPr lang="en-US" b="1" i="0" dirty="0" err="1">
                <a:solidFill>
                  <a:srgbClr val="666666"/>
                </a:solidFill>
                <a:effectLst/>
                <a:latin typeface="Inter"/>
              </a:rPr>
              <a:t>evcut</a:t>
            </a:r>
            <a:r>
              <a:rPr lang="en-US" b="1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1" i="0" dirty="0" err="1">
                <a:solidFill>
                  <a:srgbClr val="666666"/>
                </a:solidFill>
                <a:effectLst/>
                <a:latin typeface="Inter"/>
              </a:rPr>
              <a:t>müşteri</a:t>
            </a:r>
            <a:r>
              <a:rPr lang="en-US" b="1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1" i="0" dirty="0" err="1">
                <a:solidFill>
                  <a:srgbClr val="666666"/>
                </a:solidFill>
                <a:effectLst/>
                <a:latin typeface="Inter"/>
              </a:rPr>
              <a:t>kitlesini</a:t>
            </a:r>
            <a:r>
              <a:rPr lang="en-US" b="1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1" i="0" dirty="0" err="1">
                <a:solidFill>
                  <a:srgbClr val="666666"/>
                </a:solidFill>
                <a:effectLst/>
                <a:latin typeface="Inter"/>
              </a:rPr>
              <a:t>değiştirebilmek</a:t>
            </a:r>
            <a:r>
              <a:rPr lang="tr-TR" b="1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tr-TR" b="0" i="0" dirty="0" err="1">
                <a:solidFill>
                  <a:srgbClr val="666666"/>
                </a:solidFill>
                <a:effectLst/>
                <a:latin typeface="Inter"/>
              </a:rPr>
              <a:t>önemildir</a:t>
            </a:r>
            <a:r>
              <a:rPr lang="tr-TR" b="0" i="0" dirty="0">
                <a:solidFill>
                  <a:srgbClr val="666666"/>
                </a:solidFill>
                <a:effectLst/>
                <a:latin typeface="Inter"/>
              </a:rPr>
              <a:t>.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Yani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,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maliyeti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düşürürken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aynı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zamanda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müşteri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değerini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arttırarak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müşteri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kitlesini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değiştirmek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rekabeti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azaltabilir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. </a:t>
            </a:r>
          </a:p>
          <a:p>
            <a:pPr algn="l"/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4)    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Strateji</a:t>
            </a:r>
            <a:r>
              <a:rPr lang="tr-TR" b="0" i="0" dirty="0">
                <a:solidFill>
                  <a:srgbClr val="666666"/>
                </a:solidFill>
                <a:effectLst/>
                <a:latin typeface="Inter"/>
              </a:rPr>
              <a:t>si dört temele dayanır 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: </a:t>
            </a:r>
            <a:r>
              <a:rPr lang="en-US" b="1" i="0" dirty="0" err="1">
                <a:solidFill>
                  <a:srgbClr val="666666"/>
                </a:solidFill>
                <a:effectLst/>
                <a:latin typeface="Inter"/>
              </a:rPr>
              <a:t>Azalt</a:t>
            </a:r>
            <a:r>
              <a:rPr lang="en-US" b="1" i="0" dirty="0">
                <a:solidFill>
                  <a:srgbClr val="666666"/>
                </a:solidFill>
                <a:effectLst/>
                <a:latin typeface="Inter"/>
              </a:rPr>
              <a:t>, Yok Et, </a:t>
            </a:r>
            <a:r>
              <a:rPr lang="en-US" b="1" i="0" dirty="0" err="1">
                <a:solidFill>
                  <a:srgbClr val="666666"/>
                </a:solidFill>
                <a:effectLst/>
                <a:latin typeface="Inter"/>
              </a:rPr>
              <a:t>Arttır</a:t>
            </a:r>
            <a:r>
              <a:rPr lang="en-US" b="1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1" i="0" dirty="0" err="1">
                <a:solidFill>
                  <a:srgbClr val="666666"/>
                </a:solidFill>
                <a:effectLst/>
                <a:latin typeface="Inter"/>
              </a:rPr>
              <a:t>ve</a:t>
            </a:r>
            <a:r>
              <a:rPr lang="en-US" b="1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1" i="0" dirty="0" err="1">
                <a:solidFill>
                  <a:srgbClr val="666666"/>
                </a:solidFill>
                <a:effectLst/>
                <a:latin typeface="Inter"/>
              </a:rPr>
              <a:t>Yarat</a:t>
            </a:r>
            <a:r>
              <a:rPr lang="en-US" b="1" i="0" dirty="0">
                <a:solidFill>
                  <a:srgbClr val="666666"/>
                </a:solidFill>
                <a:effectLst/>
                <a:latin typeface="Inter"/>
              </a:rPr>
              <a:t>.</a:t>
            </a:r>
          </a:p>
          <a:p>
            <a:pPr algn="l"/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5)    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Kızıl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okyanustan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mavi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okyanusa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geçmek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için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; yeni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bir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fikre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odaklanmalı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rakiplerden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uzaklaşmalı</a:t>
            </a:r>
            <a:r>
              <a:rPr lang="en-US" b="0" i="0" dirty="0">
                <a:solidFill>
                  <a:srgbClr val="666666"/>
                </a:solidFill>
                <a:effectLst/>
                <a:latin typeface="Inter"/>
              </a:rPr>
              <a:t> </a:t>
            </a:r>
            <a:r>
              <a:rPr lang="en-US" b="0" i="0" dirty="0" err="1">
                <a:solidFill>
                  <a:srgbClr val="666666"/>
                </a:solidFill>
                <a:effectLst/>
                <a:latin typeface="Inter"/>
              </a:rPr>
              <a:t>ve</a:t>
            </a:r>
            <a:r>
              <a:rPr lang="tr-TR" b="0" i="0" dirty="0">
                <a:solidFill>
                  <a:srgbClr val="666666"/>
                </a:solidFill>
                <a:effectLst/>
                <a:latin typeface="Inter"/>
              </a:rPr>
              <a:t>  </a:t>
            </a:r>
            <a:r>
              <a:rPr lang="tr-TR" b="1" i="0" dirty="0">
                <a:solidFill>
                  <a:srgbClr val="666666"/>
                </a:solidFill>
                <a:effectLst/>
                <a:latin typeface="Inter"/>
              </a:rPr>
              <a:t>kendi pazarını sloganıyla oluşturmalıdır</a:t>
            </a:r>
            <a:r>
              <a:rPr lang="tr-TR" b="0" i="0" dirty="0">
                <a:solidFill>
                  <a:srgbClr val="666666"/>
                </a:solidFill>
                <a:effectLst/>
                <a:latin typeface="Inter"/>
              </a:rPr>
              <a:t>.</a:t>
            </a:r>
          </a:p>
          <a:p>
            <a:pPr algn="l"/>
            <a:r>
              <a:rPr lang="tr-TR" dirty="0">
                <a:solidFill>
                  <a:srgbClr val="666666"/>
                </a:solidFill>
                <a:latin typeface="Inter"/>
              </a:rPr>
              <a:t> Dünyada örneği TESLA ve APPLE iken,  Türkiye’de  BİM ve Boyner gösterilebilir. </a:t>
            </a:r>
            <a:endParaRPr lang="en-US" b="0" i="0" dirty="0">
              <a:solidFill>
                <a:srgbClr val="666666"/>
              </a:solidFill>
              <a:effectLst/>
              <a:latin typeface="Inter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618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50CCFCC-C0D4-EC2C-DECA-B126FA6F6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 örnekler…</a:t>
            </a:r>
            <a:r>
              <a:rPr lang="tr-TR" sz="1800" dirty="0"/>
              <a:t>https://turkishtimedergi.com/network/krizde-yenilikci-pazar-firsatlari-yakalamak/</a:t>
            </a:r>
            <a:endParaRPr lang="en-US" sz="1800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DDD3C485-A1B5-BFEF-90FF-8032AF798E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2" y="1844824"/>
            <a:ext cx="5686466" cy="4525963"/>
          </a:xfrm>
        </p:spPr>
      </p:pic>
    </p:spTree>
    <p:extLst>
      <p:ext uri="{BB962C8B-B14F-4D97-AF65-F5344CB8AC3E}">
        <p14:creationId xmlns:p14="http://schemas.microsoft.com/office/powerpoint/2010/main" val="2490581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588CF5A-C448-9AE0-9948-8E5B384D7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Otomotiv sektörü</a:t>
            </a:r>
            <a:endParaRPr lang="en-US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CAF55E8-353A-399E-9670-F7DBEE682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720" y="1628800"/>
            <a:ext cx="4430006" cy="4525963"/>
          </a:xfrm>
        </p:spPr>
      </p:pic>
    </p:spTree>
    <p:extLst>
      <p:ext uri="{BB962C8B-B14F-4D97-AF65-F5344CB8AC3E}">
        <p14:creationId xmlns:p14="http://schemas.microsoft.com/office/powerpoint/2010/main" val="3914524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E945157-0EC4-BB5A-1CC7-0BC322CDF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Bankalar… </a:t>
            </a:r>
            <a:endParaRPr lang="en-US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D1B4F86-5D6F-9A58-B2C6-6B9D28F33E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1052" y="1600200"/>
            <a:ext cx="4141896" cy="4525963"/>
          </a:xfrm>
        </p:spPr>
      </p:pic>
    </p:spTree>
    <p:extLst>
      <p:ext uri="{BB962C8B-B14F-4D97-AF65-F5344CB8AC3E}">
        <p14:creationId xmlns:p14="http://schemas.microsoft.com/office/powerpoint/2010/main" val="3018952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C7DFDC6-D544-DCD1-6B14-15A5CF987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Şirket batıran </a:t>
            </a:r>
            <a:r>
              <a:rPr lang="tr-TR" dirty="0" err="1"/>
              <a:t>stratejisizlik</a:t>
            </a:r>
            <a:r>
              <a:rPr lang="tr-TR" dirty="0"/>
              <a:t>….</a:t>
            </a:r>
            <a:endParaRPr lang="en-US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062D4BF8-0CAC-6738-A0CD-B7E5A4FDB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6043" y="1898579"/>
            <a:ext cx="5911913" cy="3929204"/>
          </a:xfrm>
        </p:spPr>
      </p:pic>
    </p:spTree>
    <p:extLst>
      <p:ext uri="{BB962C8B-B14F-4D97-AF65-F5344CB8AC3E}">
        <p14:creationId xmlns:p14="http://schemas.microsoft.com/office/powerpoint/2010/main" val="2959790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52F642-C096-0270-CA90-0C93906BA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Sizin örnekleriniz.</a:t>
            </a:r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EA5C0A3-93C3-704C-E7B3-0B5FDA3B4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Özellikle kriz dönemlerinde kurumlarınızın  açtığı yeni mavi stratejiler var mı?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870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FAFF39C-3B5F-6443-B8FD-A698DCA7E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4077072"/>
            <a:ext cx="8229600" cy="1503040"/>
          </a:xfrm>
        </p:spPr>
        <p:txBody>
          <a:bodyPr>
            <a:normAutofit fontScale="90000"/>
          </a:bodyPr>
          <a:lstStyle/>
          <a:p>
            <a:pPr marL="342900" lvl="0" indent="-342900">
              <a:tabLst>
                <a:tab pos="408940" algn="l"/>
              </a:tabLst>
            </a:pPr>
            <a:br>
              <a:rPr lang="tr-T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lang="tr-T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Journal</a:t>
            </a:r>
            <a:r>
              <a:rPr lang="tr-T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of Marketing, AMA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tr-T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Marketing Türkiye, Pazarlama Dünyası.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tr-T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Instagram hesapları: </a:t>
            </a:r>
            <a:r>
              <a:rPr lang="tr-T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Marketingturkiyetr</a:t>
            </a:r>
            <a:r>
              <a:rPr lang="tr-T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tr-T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Marketingbirds</a:t>
            </a:r>
            <a:r>
              <a:rPr lang="tr-T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tr-T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marketingholmes</a:t>
            </a:r>
            <a:r>
              <a:rPr lang="tr-T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tr-T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Ama_marketing</a:t>
            </a:r>
            <a:r>
              <a:rPr lang="tr-T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 </a:t>
            </a:r>
            <a:r>
              <a:rPr lang="tr-T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marketingweek</a:t>
            </a:r>
            <a:r>
              <a:rPr lang="tr-T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tr-T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marketingmeetup</a:t>
            </a:r>
            <a:r>
              <a:rPr lang="tr-T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tr-T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markalarfisildiyor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graphicFrame>
        <p:nvGraphicFramePr>
          <p:cNvPr id="4" name="Tablo 4">
            <a:extLst>
              <a:ext uri="{FF2B5EF4-FFF2-40B4-BE49-F238E27FC236}">
                <a16:creationId xmlns:a16="http://schemas.microsoft.com/office/drawing/2014/main" id="{D58BDA7E-3CF1-ACCB-EB19-C09D03E935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8177363"/>
              </p:ext>
            </p:extLst>
          </p:nvPr>
        </p:nvGraphicFramePr>
        <p:xfrm>
          <a:off x="457200" y="1471908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865970707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2034080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 ölçüt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 % etki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666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Vaka analizi ve genişletilmesi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% 30   (bireysel)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968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PAZARLAMA 4.0 kitap analizi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% 20  (bireysel)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254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Final projesi (</a:t>
                      </a:r>
                      <a:r>
                        <a:rPr lang="tr-TR" dirty="0" err="1"/>
                        <a:t>open</a:t>
                      </a:r>
                      <a:r>
                        <a:rPr lang="tr-TR" dirty="0"/>
                        <a:t> AI programı destekli)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% 50    (bireysel)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111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Toplam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%100 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148404"/>
                  </a:ext>
                </a:extLst>
              </a:tr>
            </a:tbl>
          </a:graphicData>
        </a:graphic>
      </p:graphicFrame>
      <p:sp>
        <p:nvSpPr>
          <p:cNvPr id="5" name="Başlık 1">
            <a:extLst>
              <a:ext uri="{FF2B5EF4-FFF2-40B4-BE49-F238E27FC236}">
                <a16:creationId xmlns:a16="http://schemas.microsoft.com/office/drawing/2014/main" id="{8938F28C-8FF9-4BF0-5726-70FE14E3D4C0}"/>
              </a:ext>
            </a:extLst>
          </p:cNvPr>
          <p:cNvSpPr txBox="1">
            <a:spLocks/>
          </p:cNvSpPr>
          <p:nvPr/>
        </p:nvSpPr>
        <p:spPr>
          <a:xfrm>
            <a:off x="457200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tabLst>
                <a:tab pos="408940" algn="l"/>
              </a:tabLst>
            </a:pPr>
            <a:br>
              <a:rPr lang="tr-TR" sz="1800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tr-TR" sz="1800" dirty="0">
                <a:latin typeface="Arial" panose="020B0604020202020204" pitchFamily="34" charset="0"/>
                <a:ea typeface="Times New Roman" panose="02020603050405020304" pitchFamily="18" charset="0"/>
              </a:rPr>
              <a:t> Performans…</a:t>
            </a:r>
            <a:b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032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058" y="4673467"/>
            <a:ext cx="5204792" cy="13030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fırsat: kolestrole karşı yeni yağ</a:t>
            </a:r>
          </a:p>
        </p:txBody>
      </p:sp>
      <p:sp>
        <p:nvSpPr>
          <p:cNvPr id="5129" name="Oval 5128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425" y="1322610"/>
            <a:ext cx="1682850" cy="1682847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31" name="Oval 5130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46251" y="2707204"/>
            <a:ext cx="721796" cy="721796"/>
          </a:xfrm>
          <a:prstGeom prst="ellipse">
            <a:avLst/>
          </a:prstGeom>
          <a:solidFill>
            <a:srgbClr val="393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33" name="Oval 5132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4372" y="2603242"/>
            <a:ext cx="220271" cy="220271"/>
          </a:xfrm>
          <a:prstGeom prst="ellipse">
            <a:avLst/>
          </a:prstGeom>
          <a:solidFill>
            <a:srgbClr val="EDF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r="24265" b="-1"/>
          <a:stretch/>
        </p:blipFill>
        <p:spPr bwMode="auto">
          <a:xfrm>
            <a:off x="4183543" y="10"/>
            <a:ext cx="4960458" cy="3532641"/>
          </a:xfrm>
          <a:custGeom>
            <a:avLst/>
            <a:gdLst/>
            <a:ahLst/>
            <a:cxnLst/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135" name="Straight Connector 5134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11659" y="4673467"/>
            <a:ext cx="0" cy="130302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149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199" y="1600200"/>
            <a:ext cx="63396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352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Değişen tüketici değişen pazarlar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Değişen hayat tarzları, çalışma alışkanlıkları, eğlenme ve dinlenme istekleri,  günümüz tüketicisini  bir hayli farklı ihtiyaç, istek ve talepleri olan bireyler olarak karşımıza çıkarıyor.  </a:t>
            </a:r>
          </a:p>
          <a:p>
            <a:r>
              <a:rPr lang="tr-TR" dirty="0"/>
              <a:t>Pazarlama alanında çalışanlar bu değişimi  sürekli takip etmelidir...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53136"/>
            <a:ext cx="2214449" cy="132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625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Pazarlama yönetiminde çevresel faktörler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488581"/>
            <a:ext cx="4038600" cy="274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b="1" dirty="0"/>
              <a:t>Mikro Çevre:  </a:t>
            </a:r>
            <a:r>
              <a:rPr lang="tr-TR" dirty="0"/>
              <a:t>müşteri, tedarikçi, çalışan, aracı,rakip faktörü </a:t>
            </a:r>
          </a:p>
          <a:p>
            <a:r>
              <a:rPr lang="tr-TR" b="1" dirty="0"/>
              <a:t>Makro çevre: ekonomik, ekolojik, demografik, sosyo kültürel, teknolojik, poılitik yasal faktörler.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53424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Slayt Numarası Yer Tutucus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ctr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3D1992EE-52F7-42A2-9276-13604CF18EAF}" type="slidenum">
              <a:rPr lang="tr-TR" altLang="tr-TR" sz="1400"/>
              <a:pPr algn="r">
                <a:spcBef>
                  <a:spcPct val="0"/>
                </a:spcBef>
                <a:buFontTx/>
                <a:buNone/>
              </a:pPr>
              <a:t>24</a:t>
            </a:fld>
            <a:endParaRPr lang="tr-TR" altLang="tr-TR" sz="1400"/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tr-TR" altLang="tr-TR" sz="3600" dirty="0"/>
              <a:t>İşletme İç çevre  faktörleri</a:t>
            </a: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919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09CAE8B-6B3C-B491-4B61-47CF9B11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Gerilla pazarlama</a:t>
            </a:r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5505DE77-C9B7-C6A3-7D52-537EB7DBB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02911"/>
            <a:ext cx="8229600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57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49ACDA3-5F83-3258-A645-AA7B3B227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Giyilebilir teknoloji…</a:t>
            </a:r>
            <a:endParaRPr lang="en-US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178A1DAF-BBD2-73D3-3C59-3EDBE3E79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8061" y="2057401"/>
            <a:ext cx="4187879" cy="339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46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4FF9D72-6C26-5129-3324-7807197B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Giyilebilir teknoloji…</a:t>
            </a:r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AA3F7D6-2DF5-0192-01E2-FA1E626C0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https://www.youtube.com/watch?v=gPKIcBNsao0</a:t>
            </a:r>
          </a:p>
        </p:txBody>
      </p:sp>
    </p:spTree>
    <p:extLst>
      <p:ext uri="{BB962C8B-B14F-4D97-AF65-F5344CB8AC3E}">
        <p14:creationId xmlns:p14="http://schemas.microsoft.com/office/powerpoint/2010/main" val="2389451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AFDDBD-DA72-76A5-848B-909CBF7EB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Ekolojik faktörler…</a:t>
            </a:r>
            <a:endParaRPr lang="en-US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BD253D1C-0067-BC11-97DE-9CDA14445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1851" y="2378492"/>
            <a:ext cx="2987501" cy="211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392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43D1B17-8ED7-61A5-23B5-EC7B98906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EKOLOJİK AYAKİZİ</a:t>
            </a:r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DC9FD2C-4D54-456C-968D-2BCC20AB2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https://www.footprintcalculator.org/home/en</a:t>
            </a:r>
          </a:p>
        </p:txBody>
      </p:sp>
    </p:spTree>
    <p:extLst>
      <p:ext uri="{BB962C8B-B14F-4D97-AF65-F5344CB8AC3E}">
        <p14:creationId xmlns:p14="http://schemas.microsoft.com/office/powerpoint/2010/main" val="3457152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59369DE-F33A-407A-DA49-0AFF4991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929A21B8-B3A0-15D6-6E8C-DFE9C2AF3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261" y="1600200"/>
            <a:ext cx="5553478" cy="4525963"/>
          </a:xfrm>
        </p:spPr>
      </p:pic>
    </p:spTree>
    <p:extLst>
      <p:ext uri="{BB962C8B-B14F-4D97-AF65-F5344CB8AC3E}">
        <p14:creationId xmlns:p14="http://schemas.microsoft.com/office/powerpoint/2010/main" val="1802934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FFDA50C-D3D0-260A-854F-CFDBF16D2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ÜÇLÜ BİLANÇO</a:t>
            </a:r>
            <a:endParaRPr lang="en-US" dirty="0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49D69EAD-647F-428F-A896-3293F9F6E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1646802"/>
            <a:ext cx="2675705" cy="245172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7465E78D-F2AA-6E38-9E23-8B50BA90C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946" y="3104964"/>
            <a:ext cx="3800327" cy="289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11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109ACC3-179E-1B65-49BD-22D21A524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SÜRDÜRÜLEBİLİRLİK…</a:t>
            </a:r>
            <a:endParaRPr lang="en-US" dirty="0"/>
          </a:p>
        </p:txBody>
      </p:sp>
      <p:pic>
        <p:nvPicPr>
          <p:cNvPr id="12" name="İçerik Yer Tutucusu 11">
            <a:extLst>
              <a:ext uri="{FF2B5EF4-FFF2-40B4-BE49-F238E27FC236}">
                <a16:creationId xmlns:a16="http://schemas.microsoft.com/office/drawing/2014/main" id="{1F5410AE-3B6B-7A3C-1DDE-CE63F34B6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7565" y="2057401"/>
            <a:ext cx="3728872" cy="3394472"/>
          </a:xfrm>
        </p:spPr>
      </p:pic>
    </p:spTree>
    <p:extLst>
      <p:ext uri="{BB962C8B-B14F-4D97-AF65-F5344CB8AC3E}">
        <p14:creationId xmlns:p14="http://schemas.microsoft.com/office/powerpoint/2010/main" val="4176054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DC71863-2E60-C5AD-7AC1-769989144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Vakalar </a:t>
            </a:r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572660A-5939-F3B5-93A5-3A128B125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https://www.markalarfisildiyor.com/#Cases</a:t>
            </a:r>
            <a:endParaRPr lang="tr-TR" dirty="0"/>
          </a:p>
          <a:p>
            <a:endParaRPr lang="tr-TR" dirty="0"/>
          </a:p>
          <a:p>
            <a:endParaRPr lang="tr-TR" dirty="0"/>
          </a:p>
          <a:p>
            <a:r>
              <a:rPr lang="tr-TR" dirty="0"/>
              <a:t> Vaka analizi  : okuma  özetleme,  şirketin güncel Pazar potansiyeli ve  pazarlama uygulamalarının kaynak gösterilerek  ödev formatına uygun  hazırlanması ve   ortalama 20  sayfa  </a:t>
            </a:r>
            <a:r>
              <a:rPr lang="tr-TR" dirty="0" err="1"/>
              <a:t>powerpoint</a:t>
            </a:r>
            <a:r>
              <a:rPr lang="tr-TR" dirty="0"/>
              <a:t>  ya da web 2.0 teknoloji destekli sunum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865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2FD4BAA-9B6B-15D6-1116-C3A40D10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Stratejik Pazarlama planı</a:t>
            </a:r>
            <a:endParaRPr lang="en-US" dirty="0"/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57A19F83-7438-32E1-801D-AFF210B17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5461"/>
            <a:ext cx="4906888" cy="1143000"/>
          </a:xfrm>
        </p:spPr>
        <p:txBody>
          <a:bodyPr>
            <a:normAutofit fontScale="52500" lnSpcReduction="20000"/>
          </a:bodyPr>
          <a:lstStyle/>
          <a:p>
            <a:pPr marL="0" lvl="0" indent="0">
              <a:buNone/>
              <a:tabLst>
                <a:tab pos="408940" algn="l"/>
              </a:tabLst>
            </a:pPr>
            <a:r>
              <a:rPr lang="tr-T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Bir şirket seçelim….</a:t>
            </a:r>
          </a:p>
          <a:p>
            <a:pPr marL="342900" lvl="0" indent="-342900">
              <a:tabLst>
                <a:tab pos="408940" algn="l"/>
              </a:tabLst>
            </a:pPr>
            <a:r>
              <a:rPr lang="tr-T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Durum Analizi.</a:t>
            </a:r>
          </a:p>
          <a:p>
            <a:pPr marL="342900" lvl="0" indent="-342900">
              <a:tabLst>
                <a:tab pos="408940" algn="l"/>
              </a:tabLst>
            </a:pPr>
            <a:r>
              <a:rPr lang="tr-T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Hedeflerin Belirlenmesi.</a:t>
            </a:r>
          </a:p>
          <a:p>
            <a:pPr marL="342900" lvl="0" indent="-342900">
              <a:tabLst>
                <a:tab pos="408940" algn="l"/>
              </a:tabLst>
            </a:pPr>
            <a:r>
              <a:rPr lang="tr-T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Pazarlama Stratejisinin Belirlenmesi.</a:t>
            </a:r>
          </a:p>
          <a:p>
            <a:pPr marL="342900" lvl="0" indent="-342900">
              <a:tabLst>
                <a:tab pos="408940" algn="l"/>
              </a:tabLst>
            </a:pPr>
            <a:r>
              <a:rPr lang="tr-T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Strateji Doğrultusunda Taktiklerin Belirlenmesi.</a:t>
            </a:r>
          </a:p>
          <a:p>
            <a:pPr marL="342900" lvl="0" indent="-342900">
              <a:tabLst>
                <a:tab pos="408940" algn="l"/>
              </a:tabLst>
            </a:pPr>
            <a:r>
              <a:rPr lang="tr-T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Pazarlama Bütçesi Denetimi ve Taktiklerin Belirlenmesi.</a:t>
            </a:r>
          </a:p>
          <a:p>
            <a:pPr marL="342900" lvl="0" indent="-342900">
              <a:tabLst>
                <a:tab pos="408940" algn="l"/>
              </a:tabLst>
            </a:pPr>
            <a:r>
              <a:rPr lang="tr-TR" sz="1800" dirty="0">
                <a:latin typeface="Arial" panose="020B0604020202020204" pitchFamily="34" charset="0"/>
              </a:rPr>
              <a:t> Kurumsal sosyal sorumluluk konularıyla ilgili yaptıklarının belirlenmesi</a:t>
            </a:r>
          </a:p>
          <a:p>
            <a:pPr marL="342900" lvl="0" indent="-342900">
              <a:tabLst>
                <a:tab pos="408940" algn="l"/>
              </a:tabLst>
            </a:pPr>
            <a:endParaRPr lang="en-US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9EB67D0C-9201-D9AE-4B3B-D4C6D7002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590777"/>
            <a:ext cx="6165327" cy="416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86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 Pazar ve pazarlama çevresi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07488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050" y="1128094"/>
            <a:ext cx="2575635" cy="1415270"/>
          </a:xfrm>
        </p:spPr>
        <p:txBody>
          <a:bodyPr anchor="t">
            <a:normAutofit/>
          </a:bodyPr>
          <a:lstStyle/>
          <a:p>
            <a:r>
              <a:rPr lang="tr-TR" sz="2800"/>
              <a:t>Temel kavramlar</a:t>
            </a:r>
          </a:p>
        </p:txBody>
      </p:sp>
      <p:sp>
        <p:nvSpPr>
          <p:cNvPr id="1032" name="Rectangle 1031">
            <a:extLst>
              <a:ext uri="{FF2B5EF4-FFF2-40B4-BE49-F238E27FC236}">
                <a16:creationId xmlns:a16="http://schemas.microsoft.com/office/drawing/2014/main" id="{7ED7575E-88D2-B771-681D-46A7E5541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82342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926" y="1811531"/>
            <a:ext cx="4666421" cy="324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34" name="Straight Connector 1033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49542" y="871146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050" y="2543364"/>
            <a:ext cx="2575635" cy="3599019"/>
          </a:xfrm>
        </p:spPr>
        <p:txBody>
          <a:bodyPr>
            <a:normAutofit/>
          </a:bodyPr>
          <a:lstStyle/>
          <a:p>
            <a:r>
              <a:rPr lang="tr-TR" sz="1700" b="1"/>
              <a:t>Pazar:</a:t>
            </a:r>
            <a:r>
              <a:rPr lang="tr-TR" sz="1700"/>
              <a:t> Mal ve hizmetlerin satışa sunulduğu, alıcıların ve satıcıların karşılaştıkları, malların sahipliğinin değişiminin yapıldığı yerdir.</a:t>
            </a:r>
          </a:p>
          <a:p>
            <a:r>
              <a:rPr lang="tr-TR" sz="1700" i="1"/>
              <a:t>İşletmelerin rekabet güçlerini  ortaya koydukları ya da sınadıkları alanlar veya şartlar olarak da değerlendirilir. </a:t>
            </a:r>
          </a:p>
        </p:txBody>
      </p:sp>
    </p:spTree>
    <p:extLst>
      <p:ext uri="{BB962C8B-B14F-4D97-AF65-F5344CB8AC3E}">
        <p14:creationId xmlns:p14="http://schemas.microsoft.com/office/powerpoint/2010/main" val="3574439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050" y="1128094"/>
            <a:ext cx="2575635" cy="1415270"/>
          </a:xfrm>
        </p:spPr>
        <p:txBody>
          <a:bodyPr anchor="t">
            <a:normAutofit/>
          </a:bodyPr>
          <a:lstStyle/>
          <a:p>
            <a:r>
              <a:rPr lang="tr-TR" sz="2800"/>
              <a:t> Pazar fırsatlarının incelenmesi</a:t>
            </a:r>
          </a:p>
        </p:txBody>
      </p:sp>
      <p:sp>
        <p:nvSpPr>
          <p:cNvPr id="3079" name="Rectangle 3078">
            <a:extLst>
              <a:ext uri="{FF2B5EF4-FFF2-40B4-BE49-F238E27FC236}">
                <a16:creationId xmlns:a16="http://schemas.microsoft.com/office/drawing/2014/main" id="{7ED7575E-88D2-B771-681D-46A7E5541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82342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926" y="1930813"/>
            <a:ext cx="4666421" cy="300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49542" y="871146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050" y="2543364"/>
            <a:ext cx="2575635" cy="35990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r-TR" sz="1700"/>
              <a:t>Pazar fırsatı; </a:t>
            </a:r>
            <a:r>
              <a:rPr lang="tr-TR" sz="1700" i="1"/>
              <a:t>mevcut durum ve gelecekte ortaya çıkabilecek değişimler çerçevesinde mal ve hizmetlerin  yeterli olup olmaması ve karşılanmamış veya ortaya çıkacak yeni ihtiyaçlara uygun mal ve hizmetlerin işletmelerce farkına varılması şeklinde tanımlanabilir. </a:t>
            </a:r>
          </a:p>
          <a:p>
            <a:pPr>
              <a:lnSpc>
                <a:spcPct val="90000"/>
              </a:lnSpc>
            </a:pPr>
            <a:endParaRPr lang="tr-TR" sz="1700" i="1"/>
          </a:p>
        </p:txBody>
      </p:sp>
    </p:spTree>
    <p:extLst>
      <p:ext uri="{BB962C8B-B14F-4D97-AF65-F5344CB8AC3E}">
        <p14:creationId xmlns:p14="http://schemas.microsoft.com/office/powerpoint/2010/main" val="1878703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Pazar fırsatları değerlendirilirken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569793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309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677</Words>
  <Application>Microsoft Office PowerPoint</Application>
  <PresentationFormat>Ekran Gösterisi (4:3)</PresentationFormat>
  <Paragraphs>78</Paragraphs>
  <Slides>31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31</vt:i4>
      </vt:variant>
    </vt:vector>
  </HeadingPairs>
  <TitlesOfParts>
    <vt:vector size="37" baseType="lpstr">
      <vt:lpstr>arial</vt:lpstr>
      <vt:lpstr>arial</vt:lpstr>
      <vt:lpstr>Calibri</vt:lpstr>
      <vt:lpstr>Inter</vt:lpstr>
      <vt:lpstr>Times New Roman</vt:lpstr>
      <vt:lpstr>Office Theme</vt:lpstr>
      <vt:lpstr>Pazarlama Yönetimi</vt:lpstr>
      <vt:lpstr>  Journal of Marketing, AMA Marketing Türkiye, Pazarlama Dünyası. Instagram hesapları: Marketingturkiyetr, Marketingbirds, marketingholmes, Ama_marketing,  marketingweek, marketingmeetup, markalarfisildiyor </vt:lpstr>
      <vt:lpstr>PowerPoint Sunusu</vt:lpstr>
      <vt:lpstr>Vakalar </vt:lpstr>
      <vt:lpstr>Stratejik Pazarlama planı</vt:lpstr>
      <vt:lpstr> Pazar ve pazarlama çevresi</vt:lpstr>
      <vt:lpstr>Temel kavramlar</vt:lpstr>
      <vt:lpstr> Pazar fırsatlarının incelenmesi</vt:lpstr>
      <vt:lpstr>Pazar fırsatları değerlendirilirken</vt:lpstr>
      <vt:lpstr>Pazar fırsatları…</vt:lpstr>
      <vt:lpstr>PowerPoint Sunusu</vt:lpstr>
      <vt:lpstr>Kırmızı-kızıl/ mavi okyanus</vt:lpstr>
      <vt:lpstr>Kendi mavi pazarını yaratan…</vt:lpstr>
      <vt:lpstr>Mavi okyanus</vt:lpstr>
      <vt:lpstr> örnekler…https://turkishtimedergi.com/network/krizde-yenilikci-pazar-firsatlari-yakalamak/</vt:lpstr>
      <vt:lpstr>Otomotiv sektörü</vt:lpstr>
      <vt:lpstr>Bankalar… </vt:lpstr>
      <vt:lpstr>Şirket batıran stratejisizlik….</vt:lpstr>
      <vt:lpstr>Sizin örnekleriniz.</vt:lpstr>
      <vt:lpstr>  fırsat: kolestrole karşı yeni yağ</vt:lpstr>
      <vt:lpstr>PowerPoint Sunusu</vt:lpstr>
      <vt:lpstr> Değişen tüketici değişen pazarlar</vt:lpstr>
      <vt:lpstr>Pazarlama yönetiminde çevresel faktörler</vt:lpstr>
      <vt:lpstr>İşletme İç çevre  faktörleri</vt:lpstr>
      <vt:lpstr>Gerilla pazarlama</vt:lpstr>
      <vt:lpstr>Giyilebilir teknoloji…</vt:lpstr>
      <vt:lpstr>Giyilebilir teknoloji…</vt:lpstr>
      <vt:lpstr>Ekolojik faktörler…</vt:lpstr>
      <vt:lpstr>EKOLOJİK AYAKİZİ</vt:lpstr>
      <vt:lpstr>ÜÇLÜ BİLANÇO</vt:lpstr>
      <vt:lpstr>SÜRDÜRÜLEBİLİRLİK…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Pazar ve pazarlama çevresi</dc:title>
  <dc:creator>none</dc:creator>
  <cp:lastModifiedBy>edasan edasan</cp:lastModifiedBy>
  <cp:revision>11</cp:revision>
  <dcterms:created xsi:type="dcterms:W3CDTF">2022-10-24T11:40:01Z</dcterms:created>
  <dcterms:modified xsi:type="dcterms:W3CDTF">2024-10-07T04:06:05Z</dcterms:modified>
</cp:coreProperties>
</file>