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61" r:id="rId4"/>
    <p:sldId id="257" r:id="rId5"/>
    <p:sldId id="259" r:id="rId6"/>
    <p:sldId id="260" r:id="rId7"/>
    <p:sldId id="262" r:id="rId8"/>
    <p:sldId id="264" r:id="rId9"/>
    <p:sldId id="263" r:id="rId10"/>
    <p:sldId id="265" r:id="rId11"/>
    <p:sldId id="266" r:id="rId12"/>
    <p:sldId id="267" r:id="rId13"/>
    <p:sldId id="268" r:id="rId14"/>
    <p:sldId id="269" r:id="rId15"/>
    <p:sldId id="270" r:id="rId16"/>
    <p:sldId id="271" r:id="rId17"/>
    <p:sldId id="272" r:id="rId18"/>
    <p:sldId id="273" r:id="rId19"/>
    <p:sldId id="275" r:id="rId20"/>
    <p:sldId id="274" r:id="rId21"/>
    <p:sldId id="277" r:id="rId22"/>
    <p:sldId id="278" r:id="rId23"/>
    <p:sldId id="279" r:id="rId24"/>
    <p:sldId id="280" r:id="rId25"/>
    <p:sldId id="282" r:id="rId26"/>
    <p:sldId id="281"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A23720DD-5B6D-40BF-8493-A6B52D484E6B}" type="datetimeFigureOut">
              <a:rPr lang="tr-TR" smtClean="0"/>
              <a:t>28.12.2018</a:t>
            </a:fld>
            <a:endParaRPr lang="tr-TR"/>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tr-T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F302176B-0E47-46AC-8F43-DAB4B8A37D06}" type="slidenum">
              <a:rPr lang="tr-TR" smtClean="0"/>
              <a:t>‹#›</a:t>
            </a:fld>
            <a:endParaRPr lang="tr-TR"/>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500">
        <p14:vortex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nchor="ct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t>28.12.2018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2500">
        <p14:vortex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t>28.12.2018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2500">
        <p14:vortex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t>28.12.2018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
        <p:nvSpPr>
          <p:cNvPr id="11" name="Title 10"/>
          <p:cNvSpPr>
            <a:spLocks noGrp="1"/>
          </p:cNvSpPr>
          <p:nvPr>
            <p:ph type="title"/>
          </p:nvPr>
        </p:nvSpPr>
        <p:spPr/>
        <p:txBody>
          <a:bodyPr/>
          <a:lstStyle/>
          <a:p>
            <a:r>
              <a:rPr lang="tr-TR" smtClean="0"/>
              <a:t>Asıl başlık stili için tıklatın</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500">
        <p14:vortex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A23720DD-5B6D-40BF-8493-A6B52D484E6B}" type="datetimeFigureOut">
              <a:rPr lang="tr-TR" smtClean="0"/>
              <a:t>28.12.2018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500">
        <p14:vortex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23720DD-5B6D-40BF-8493-A6B52D484E6B}" type="datetimeFigureOut">
              <a:rPr lang="tr-TR" smtClean="0"/>
              <a:t>28.12.2018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
        <p:nvSpPr>
          <p:cNvPr id="12" name="Title 11"/>
          <p:cNvSpPr>
            <a:spLocks noGrp="1"/>
          </p:cNvSpPr>
          <p:nvPr>
            <p:ph type="title"/>
          </p:nvPr>
        </p:nvSpPr>
        <p:spPr/>
        <p:txBody>
          <a:bodyPr/>
          <a:lstStyle>
            <a:lvl1pPr>
              <a:defRPr>
                <a:solidFill>
                  <a:schemeClr val="tx2"/>
                </a:solidFill>
              </a:defRPr>
            </a:lvl1pPr>
          </a:lstStyle>
          <a:p>
            <a:r>
              <a:rPr lang="tr-TR" smtClean="0"/>
              <a:t>Asıl başlık stili için tıklatın</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cSld>
  <p:clrMapOvr>
    <a:masterClrMapping/>
  </p:clrMapOvr>
  <mc:AlternateContent xmlns:mc="http://schemas.openxmlformats.org/markup-compatibility/2006" xmlns:p14="http://schemas.microsoft.com/office/powerpoint/2010/main">
    <mc:Choice Requires="p14">
      <p:transition spd="slow" p14:dur="2500">
        <p14:vortex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A23720DD-5B6D-40BF-8493-A6B52D484E6B}" type="datetimeFigureOut">
              <a:rPr lang="tr-TR" smtClean="0"/>
              <a:t>28.12.2018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302176B-0E47-46AC-8F43-DAB4B8A37D06}" type="slidenum">
              <a:rPr lang="tr-TR" smtClean="0"/>
              <a:t>‹#›</a:t>
            </a:fld>
            <a:endParaRPr lang="tr-TR"/>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2500">
        <p14:vortex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A23720DD-5B6D-40BF-8493-A6B52D484E6B}" type="datetimeFigureOut">
              <a:rPr lang="tr-TR" smtClean="0"/>
              <a:t>28.12.2018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302176B-0E47-46AC-8F43-DAB4B8A37D06}" type="slidenum">
              <a:rPr lang="tr-TR" smtClean="0"/>
              <a:t>‹#›</a:t>
            </a:fld>
            <a:endParaRPr lang="tr-TR"/>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2500">
        <p14:vortex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3720DD-5B6D-40BF-8493-A6B52D484E6B}" type="datetimeFigureOut">
              <a:rPr lang="tr-TR" smtClean="0"/>
              <a:t>28.12.2018</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mc:AlternateContent xmlns:mc="http://schemas.openxmlformats.org/markup-compatibility/2006" xmlns:p14="http://schemas.microsoft.com/office/powerpoint/2010/main">
    <mc:Choice Requires="p14">
      <p:transition spd="slow" p14:dur="2500">
        <p14:vortex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tr-TR" smtClean="0"/>
              <a:t>Asıl başlık stili için tıklatın</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t>28.12.2018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mc:AlternateContent xmlns:mc="http://schemas.openxmlformats.org/markup-compatibility/2006" xmlns:p14="http://schemas.microsoft.com/office/powerpoint/2010/main">
    <mc:Choice Requires="p14">
      <p:transition spd="slow" p14:dur="2500">
        <p14:vortex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tr-TR" smtClean="0"/>
              <a:t>Asıl başlık stili için tıklatın</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t>28.12.2018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mc:AlternateContent xmlns:mc="http://schemas.openxmlformats.org/markup-compatibility/2006" xmlns:p14="http://schemas.microsoft.com/office/powerpoint/2010/main">
    <mc:Choice Requires="p14">
      <p:transition spd="slow" p14:dur="2500">
        <p14:vortex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A23720DD-5B6D-40BF-8493-A6B52D484E6B}" type="datetimeFigureOut">
              <a:rPr lang="tr-TR" smtClean="0"/>
              <a:t>28.12.2018</a:t>
            </a:fld>
            <a:endParaRPr lang="tr-TR"/>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tr-TR"/>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500">
        <p14:vortex dir="r"/>
      </p:transition>
    </mc:Choice>
    <mc:Fallback xmlns="">
      <p:transition spd="slow">
        <p:fade/>
      </p:transition>
    </mc:Fallback>
  </mc:AlternateConten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bilgine.net/" TargetMode="External"/><Relationship Id="rId7" Type="http://schemas.openxmlformats.org/officeDocument/2006/relationships/hyperlink" Target="http://www.celikavukatlik.com/" TargetMode="External"/><Relationship Id="rId2" Type="http://schemas.openxmlformats.org/officeDocument/2006/relationships/hyperlink" Target="http://www.turkcewiki.org/" TargetMode="External"/><Relationship Id="rId1" Type="http://schemas.openxmlformats.org/officeDocument/2006/relationships/slideLayout" Target="../slideLayouts/slideLayout1.xml"/><Relationship Id="rId6" Type="http://schemas.openxmlformats.org/officeDocument/2006/relationships/hyperlink" Target="http://www.bolgegundem.com/" TargetMode="External"/><Relationship Id="rId5" Type="http://schemas.openxmlformats.org/officeDocument/2006/relationships/hyperlink" Target="http://hukukbook.com/fikri-ve-sinai-haklar-hukuk-mahkemeleri/" TargetMode="External"/><Relationship Id="rId4" Type="http://schemas.openxmlformats.org/officeDocument/2006/relationships/hyperlink" Target="http://www.barandogan.av.tr/" TargetMode="External"/></Relationships>
</file>

<file path=ppt/slides/_rels/slide10.xml.rels><?xml version="1.0" encoding="UTF-8" standalone="yes"?>
<Relationships xmlns="http://schemas.openxmlformats.org/package/2006/relationships"><Relationship Id="rId2" Type="http://schemas.openxmlformats.org/officeDocument/2006/relationships/hyperlink" Target="http://www.turkcewiki.org/wiki/T%C3%BCrk_Ticaret_Kanunu"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turkcewiki.org/w/index.php?title=%C4%B0%C5%9F_Kanunu&amp;action=edit&amp;redlink=1" TargetMode="External"/><Relationship Id="rId2" Type="http://schemas.openxmlformats.org/officeDocument/2006/relationships/hyperlink" Target="http://www.turkcewiki.org/w/index.php?title=%C4%B0%C5%9F_Mahkemeleri_Kanunu&amp;action=edit&amp;redlink=1"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www.turkcewiki.org/w/index.php?title=Medeni_Kanun&amp;action=edit&amp;redlink=1"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www.turkcewiki.org/wiki/Kadastro"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turkcewiki.org/w/index.php?title=%C3%87ocuk_Koruma_Kanunu&amp;action=edit&amp;redlink=1" TargetMode="External"/><Relationship Id="rId2" Type="http://schemas.openxmlformats.org/officeDocument/2006/relationships/hyperlink" Target="http://www.turkcewiki.org/w/index.php?title=%C3%87ocuk_Mahkemeleri_Yasas%C4%B1&amp;action=edit&amp;redlink=1"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barandogan.av.tr/blog/ceza-hukuku/musteki-mudahil-sikayetci-katilan-ne-demek.html"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barandogan.av.tr/blog/ceza-hukuku/agir-ceza-mahkemesinin-gorevine-giren-suclar-ve-davalar.html" TargetMode="External"/><Relationship Id="rId2" Type="http://schemas.openxmlformats.org/officeDocument/2006/relationships/hyperlink" Target="https://barandogan.av.tr/blog/ceza-hukuku/asliye-ceza-mahkemesinin-gorevine-giren-suclar.html"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s://barandogan.av.tr/blog/ceza-hukuku/tutuklama-karari.html"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s://barandogan.av.tr/images/aihm-basvuru-formu.pdf"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r>
              <a:rPr lang="tr-TR" dirty="0" smtClean="0"/>
              <a:t>Hakların Korunması</a:t>
            </a:r>
            <a:endParaRPr lang="tr-TR" dirty="0"/>
          </a:p>
        </p:txBody>
      </p:sp>
      <p:sp>
        <p:nvSpPr>
          <p:cNvPr id="3" name="Alt Başlık 2"/>
          <p:cNvSpPr>
            <a:spLocks noGrp="1"/>
          </p:cNvSpPr>
          <p:nvPr>
            <p:ph type="subTitle" idx="1"/>
          </p:nvPr>
        </p:nvSpPr>
        <p:spPr>
          <a:xfrm>
            <a:off x="1403648" y="3861048"/>
            <a:ext cx="6400800" cy="1752600"/>
          </a:xfrm>
        </p:spPr>
        <p:txBody>
          <a:bodyPr>
            <a:normAutofit fontScale="70000" lnSpcReduction="20000"/>
          </a:bodyPr>
          <a:lstStyle/>
          <a:p>
            <a:r>
              <a:rPr lang="tr-TR" b="1" dirty="0" smtClean="0"/>
              <a:t>Pelin ÖZÇELİK</a:t>
            </a:r>
          </a:p>
          <a:p>
            <a:r>
              <a:rPr lang="tr-TR" b="1" dirty="0" smtClean="0"/>
              <a:t>Hukuka Giriş</a:t>
            </a:r>
          </a:p>
          <a:p>
            <a:r>
              <a:rPr lang="tr-TR" dirty="0"/>
              <a:t>Kaynaklar: </a:t>
            </a:r>
            <a:r>
              <a:rPr lang="tr-TR" dirty="0">
                <a:hlinkClick r:id="rId2"/>
              </a:rPr>
              <a:t>http://</a:t>
            </a:r>
            <a:r>
              <a:rPr lang="tr-TR" dirty="0" smtClean="0">
                <a:hlinkClick r:id="rId2"/>
              </a:rPr>
              <a:t>www.turkcewiki.org</a:t>
            </a:r>
            <a:r>
              <a:rPr lang="tr-TR" dirty="0"/>
              <a:t>, </a:t>
            </a:r>
            <a:r>
              <a:rPr lang="tr-TR" dirty="0">
                <a:hlinkClick r:id="rId3"/>
              </a:rPr>
              <a:t>http://</a:t>
            </a:r>
            <a:r>
              <a:rPr lang="tr-TR" dirty="0" smtClean="0">
                <a:hlinkClick r:id="rId3"/>
              </a:rPr>
              <a:t>www.bilgine.net</a:t>
            </a:r>
            <a:r>
              <a:rPr lang="tr-TR" dirty="0"/>
              <a:t>, </a:t>
            </a:r>
            <a:r>
              <a:rPr lang="tr-TR" dirty="0" smtClean="0">
                <a:hlinkClick r:id="rId4"/>
              </a:rPr>
              <a:t>www.barandogan.av.tr</a:t>
            </a:r>
            <a:r>
              <a:rPr lang="tr-TR" dirty="0" smtClean="0"/>
              <a:t>, </a:t>
            </a:r>
            <a:r>
              <a:rPr lang="tr-TR" dirty="0">
                <a:hlinkClick r:id="rId5"/>
              </a:rPr>
              <a:t>http://hukukbook.com/fikri-ve-</a:t>
            </a:r>
            <a:r>
              <a:rPr lang="tr-TR" dirty="0" err="1">
                <a:hlinkClick r:id="rId5"/>
              </a:rPr>
              <a:t>sinai</a:t>
            </a:r>
            <a:r>
              <a:rPr lang="tr-TR" dirty="0">
                <a:hlinkClick r:id="rId5"/>
              </a:rPr>
              <a:t>-haklar-hukuk-mahkemeleri</a:t>
            </a:r>
            <a:r>
              <a:rPr lang="tr-TR" dirty="0" smtClean="0">
                <a:hlinkClick r:id="rId5"/>
              </a:rPr>
              <a:t>/</a:t>
            </a:r>
            <a:r>
              <a:rPr lang="tr-TR" dirty="0"/>
              <a:t>, </a:t>
            </a:r>
            <a:r>
              <a:rPr lang="tr-TR" dirty="0" smtClean="0">
                <a:hlinkClick r:id="rId6"/>
              </a:rPr>
              <a:t>www.bolgegundem.com</a:t>
            </a:r>
            <a:r>
              <a:rPr lang="tr-TR" dirty="0"/>
              <a:t>, </a:t>
            </a:r>
            <a:r>
              <a:rPr lang="tr-TR" dirty="0" smtClean="0">
                <a:hlinkClick r:id="rId7"/>
              </a:rPr>
              <a:t>www.celikavukatlik.com</a:t>
            </a:r>
            <a:r>
              <a:rPr lang="tr-TR" dirty="0" smtClean="0"/>
              <a:t>, </a:t>
            </a:r>
            <a:endParaRPr lang="tr-TR" dirty="0"/>
          </a:p>
          <a:p>
            <a:endParaRPr lang="tr-TR" dirty="0"/>
          </a:p>
        </p:txBody>
      </p:sp>
    </p:spTree>
    <p:extLst>
      <p:ext uri="{BB962C8B-B14F-4D97-AF65-F5344CB8AC3E}">
        <p14:creationId xmlns:p14="http://schemas.microsoft.com/office/powerpoint/2010/main" val="3635373748"/>
      </p:ext>
    </p:extLst>
  </p:cSld>
  <p:clrMapOvr>
    <a:masterClrMapping/>
  </p:clrMapOvr>
  <mc:AlternateContent xmlns:mc="http://schemas.openxmlformats.org/markup-compatibility/2006" xmlns:p14="http://schemas.microsoft.com/office/powerpoint/2010/main">
    <mc:Choice Requires="p14">
      <p:transition spd="slow" p14:dur="2500">
        <p14:vortex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395537" y="1340768"/>
            <a:ext cx="8352928" cy="5328591"/>
          </a:xfrm>
        </p:spPr>
        <p:txBody>
          <a:bodyPr>
            <a:normAutofit fontScale="92500" lnSpcReduction="10000"/>
          </a:bodyPr>
          <a:lstStyle/>
          <a:p>
            <a:pPr algn="just"/>
            <a:r>
              <a:rPr lang="tr-TR" b="1" dirty="0" smtClean="0"/>
              <a:t>HAKKIN KORUNMASI YÖNTEMLERİ:</a:t>
            </a:r>
          </a:p>
          <a:p>
            <a:pPr algn="just"/>
            <a:endParaRPr lang="tr-TR" b="1" dirty="0" smtClean="0"/>
          </a:p>
          <a:p>
            <a:pPr algn="just"/>
            <a:r>
              <a:rPr lang="tr-TR" sz="2500" b="1" u="sng" dirty="0" smtClean="0"/>
              <a:t>DAVA: Hukuk Davaları:</a:t>
            </a:r>
          </a:p>
          <a:p>
            <a:pPr algn="just"/>
            <a:r>
              <a:rPr lang="tr-TR" i="1" u="sng" dirty="0"/>
              <a:t>Özel Kanunlarla Kurulan Diğer Hukuk Mahkemeleri:</a:t>
            </a:r>
          </a:p>
          <a:p>
            <a:pPr algn="just"/>
            <a:r>
              <a:rPr lang="tr-TR" u="sng" dirty="0" smtClean="0"/>
              <a:t>1. Asliye Ticaret Mahkemeleri</a:t>
            </a:r>
            <a:r>
              <a:rPr lang="tr-TR" dirty="0" smtClean="0"/>
              <a:t>: </a:t>
            </a:r>
            <a:r>
              <a:rPr lang="tr-TR" dirty="0"/>
              <a:t>Ticaret mahkemeleri yalnız ticari davalara bakar. Ticaret mahkemeleri, asliye hukuk mahkemelerinin daireleri durumundadır, dolayısıyla asliye ticaret mahkemeleri olarak da adlandırılırlar. Görevleri </a:t>
            </a:r>
            <a:r>
              <a:rPr lang="tr-TR" dirty="0">
                <a:hlinkClick r:id="rId2" tooltip="Türk Ticaret Kanunu"/>
              </a:rPr>
              <a:t>Türk Ticaret Kanunu</a:t>
            </a:r>
            <a:r>
              <a:rPr lang="tr-TR" dirty="0"/>
              <a:t>’nun 5. maddesine gösterilmiştir. Ayrı bir ticaret mahkemesi bulunmayan yerlerde asliye hukuk mahkemesi aynı zamanda ticaret mahkemesi sıfatıyla da görev yapar</a:t>
            </a:r>
            <a:r>
              <a:rPr lang="tr-TR" dirty="0" smtClean="0"/>
              <a:t>.</a:t>
            </a:r>
          </a:p>
          <a:p>
            <a:pPr algn="just"/>
            <a:r>
              <a:rPr lang="tr-TR" dirty="0" smtClean="0"/>
              <a:t>TTK m. 5: </a:t>
            </a:r>
            <a:r>
              <a:rPr lang="tr-TR" i="1" dirty="0" smtClean="0"/>
              <a:t>‘’Aksine </a:t>
            </a:r>
            <a:r>
              <a:rPr lang="tr-TR" i="1" dirty="0"/>
              <a:t>hüküm bulunmadıkça, dava olunan şeyin değerine veya tutarına bakılmaksızın asliye ticaret mahkemesi </a:t>
            </a:r>
            <a:r>
              <a:rPr lang="tr-TR" i="1" u="sng" dirty="0"/>
              <a:t>tüm ticari davalar ile ticari nitelikteki çekişmesiz yargı işlerine </a:t>
            </a:r>
            <a:r>
              <a:rPr lang="tr-TR" i="1" dirty="0"/>
              <a:t>bakmakla görevlidir</a:t>
            </a:r>
            <a:r>
              <a:rPr lang="tr-TR" i="1" dirty="0" smtClean="0"/>
              <a:t>.’’</a:t>
            </a:r>
          </a:p>
        </p:txBody>
      </p:sp>
      <p:sp>
        <p:nvSpPr>
          <p:cNvPr id="3" name="Başlık 2"/>
          <p:cNvSpPr>
            <a:spLocks noGrp="1"/>
          </p:cNvSpPr>
          <p:nvPr>
            <p:ph type="title"/>
          </p:nvPr>
        </p:nvSpPr>
        <p:spPr>
          <a:xfrm>
            <a:off x="688491" y="570156"/>
            <a:ext cx="7267886" cy="554588"/>
          </a:xfrm>
        </p:spPr>
        <p:txBody>
          <a:bodyPr/>
          <a:lstStyle/>
          <a:p>
            <a:r>
              <a:rPr lang="tr-TR" dirty="0" smtClean="0"/>
              <a:t>Hakların Korunması</a:t>
            </a:r>
            <a:endParaRPr lang="tr-TR" dirty="0"/>
          </a:p>
        </p:txBody>
      </p:sp>
    </p:spTree>
    <p:extLst>
      <p:ext uri="{BB962C8B-B14F-4D97-AF65-F5344CB8AC3E}">
        <p14:creationId xmlns:p14="http://schemas.microsoft.com/office/powerpoint/2010/main" val="3256028363"/>
      </p:ext>
    </p:extLst>
  </p:cSld>
  <p:clrMapOvr>
    <a:masterClrMapping/>
  </p:clrMapOvr>
  <mc:AlternateContent xmlns:mc="http://schemas.openxmlformats.org/markup-compatibility/2006" xmlns:p14="http://schemas.microsoft.com/office/powerpoint/2010/main">
    <mc:Choice Requires="p14">
      <p:transition spd="slow" p14:dur="2500">
        <p14:vortex dir="r"/>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395537" y="1340768"/>
            <a:ext cx="8352928" cy="5328591"/>
          </a:xfrm>
        </p:spPr>
        <p:txBody>
          <a:bodyPr>
            <a:normAutofit/>
          </a:bodyPr>
          <a:lstStyle/>
          <a:p>
            <a:pPr algn="just"/>
            <a:r>
              <a:rPr lang="tr-TR" b="1" dirty="0" smtClean="0"/>
              <a:t>HAKKIN KORUNMASI YÖNTEMLERİ:</a:t>
            </a:r>
          </a:p>
          <a:p>
            <a:pPr algn="just"/>
            <a:endParaRPr lang="tr-TR" b="1" dirty="0" smtClean="0"/>
          </a:p>
          <a:p>
            <a:pPr algn="just"/>
            <a:r>
              <a:rPr lang="tr-TR" sz="2500" b="1" u="sng" dirty="0" smtClean="0"/>
              <a:t>DAVA: Hukuk Davaları:</a:t>
            </a:r>
          </a:p>
          <a:p>
            <a:pPr algn="just"/>
            <a:r>
              <a:rPr lang="tr-TR" i="1" u="sng" dirty="0"/>
              <a:t>Özel Kanunlarla Kurulan Diğer Hukuk Mahkemeleri:</a:t>
            </a:r>
          </a:p>
          <a:p>
            <a:pPr algn="just"/>
            <a:r>
              <a:rPr lang="tr-TR" u="sng" dirty="0" smtClean="0"/>
              <a:t>2. İş Mahkemeleri:</a:t>
            </a:r>
          </a:p>
          <a:p>
            <a:pPr algn="just"/>
            <a:r>
              <a:rPr lang="tr-TR" dirty="0"/>
              <a:t>5521 sayılı </a:t>
            </a:r>
            <a:r>
              <a:rPr lang="tr-TR" dirty="0">
                <a:hlinkClick r:id="rId2" tooltip="İş Mahkemeleri Kanunu (sayfa mevcut değil)"/>
              </a:rPr>
              <a:t>İş Mahkemeleri Kanunu</a:t>
            </a:r>
            <a:r>
              <a:rPr lang="tr-TR" dirty="0"/>
              <a:t> ile kurulmuştur. Aynı kanunun ilk maddesine göre “</a:t>
            </a:r>
            <a:r>
              <a:rPr lang="tr-TR" i="1" dirty="0"/>
              <a:t>işçi sayılan kimselerle işveren veya işveren vekilleri arasında </a:t>
            </a:r>
            <a:r>
              <a:rPr lang="tr-TR" i="1" u="sng" dirty="0"/>
              <a:t>iş akdinden </a:t>
            </a:r>
            <a:r>
              <a:rPr lang="tr-TR" i="1" dirty="0"/>
              <a:t>veya </a:t>
            </a:r>
            <a:r>
              <a:rPr lang="tr-TR" i="1" dirty="0">
                <a:hlinkClick r:id="rId3" tooltip="İş Kanunu (sayfa mevcut değil)"/>
              </a:rPr>
              <a:t>İş Kanunu</a:t>
            </a:r>
            <a:r>
              <a:rPr lang="tr-TR" i="1" dirty="0"/>
              <a:t>’na dayanan </a:t>
            </a:r>
            <a:r>
              <a:rPr lang="tr-TR" i="1" u="sng" dirty="0"/>
              <a:t>her türlü hak iddialarından </a:t>
            </a:r>
            <a:r>
              <a:rPr lang="tr-TR" i="1" dirty="0"/>
              <a:t>doğan hukuk uyuşmazlıklarının çözülmesi ile görevlidir</a:t>
            </a:r>
            <a:r>
              <a:rPr lang="tr-TR" dirty="0"/>
              <a:t>”.</a:t>
            </a:r>
            <a:endParaRPr lang="tr-TR" i="1" dirty="0" smtClean="0"/>
          </a:p>
        </p:txBody>
      </p:sp>
      <p:sp>
        <p:nvSpPr>
          <p:cNvPr id="3" name="Başlık 2"/>
          <p:cNvSpPr>
            <a:spLocks noGrp="1"/>
          </p:cNvSpPr>
          <p:nvPr>
            <p:ph type="title"/>
          </p:nvPr>
        </p:nvSpPr>
        <p:spPr>
          <a:xfrm>
            <a:off x="688491" y="570156"/>
            <a:ext cx="7267886" cy="554588"/>
          </a:xfrm>
        </p:spPr>
        <p:txBody>
          <a:bodyPr/>
          <a:lstStyle/>
          <a:p>
            <a:r>
              <a:rPr lang="tr-TR" dirty="0" smtClean="0"/>
              <a:t>Hakların Korunması</a:t>
            </a:r>
            <a:endParaRPr lang="tr-TR" dirty="0"/>
          </a:p>
        </p:txBody>
      </p:sp>
    </p:spTree>
    <p:extLst>
      <p:ext uri="{BB962C8B-B14F-4D97-AF65-F5344CB8AC3E}">
        <p14:creationId xmlns:p14="http://schemas.microsoft.com/office/powerpoint/2010/main" val="3989607323"/>
      </p:ext>
    </p:extLst>
  </p:cSld>
  <p:clrMapOvr>
    <a:masterClrMapping/>
  </p:clrMapOvr>
  <mc:AlternateContent xmlns:mc="http://schemas.openxmlformats.org/markup-compatibility/2006" xmlns:p14="http://schemas.microsoft.com/office/powerpoint/2010/main">
    <mc:Choice Requires="p14">
      <p:transition spd="slow" p14:dur="2500">
        <p14:vortex dir="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395537" y="1340768"/>
            <a:ext cx="8352928" cy="5328591"/>
          </a:xfrm>
        </p:spPr>
        <p:txBody>
          <a:bodyPr>
            <a:normAutofit/>
          </a:bodyPr>
          <a:lstStyle/>
          <a:p>
            <a:pPr algn="just"/>
            <a:r>
              <a:rPr lang="tr-TR" b="1" dirty="0" smtClean="0"/>
              <a:t>HAKKIN KORUNMASI YÖNTEMLERİ:</a:t>
            </a:r>
          </a:p>
          <a:p>
            <a:pPr algn="just"/>
            <a:endParaRPr lang="tr-TR" b="1" dirty="0" smtClean="0"/>
          </a:p>
          <a:p>
            <a:pPr algn="just"/>
            <a:r>
              <a:rPr lang="tr-TR" sz="2500" b="1" u="sng" dirty="0" smtClean="0"/>
              <a:t>DAVA: Hukuk Davaları:</a:t>
            </a:r>
          </a:p>
          <a:p>
            <a:pPr algn="just"/>
            <a:r>
              <a:rPr lang="tr-TR" i="1" u="sng" dirty="0"/>
              <a:t>Özel Kanunlarla Kurulan Diğer Hukuk Mahkemeleri:</a:t>
            </a:r>
          </a:p>
          <a:p>
            <a:pPr algn="just"/>
            <a:r>
              <a:rPr lang="tr-TR" u="sng" dirty="0" smtClean="0"/>
              <a:t>3. İcra Mahkemeleri:</a:t>
            </a:r>
          </a:p>
          <a:p>
            <a:pPr algn="just"/>
            <a:r>
              <a:rPr lang="tr-TR" dirty="0" smtClean="0"/>
              <a:t>2004 </a:t>
            </a:r>
            <a:r>
              <a:rPr lang="tr-TR" dirty="0"/>
              <a:t>yılında çıkarılan 5092 sayılı kanunla birlikte daha önceleri icra tetkik mercii olarak adlandırılan bu makamın adı icra mahkemesi olarak değiştirilmiştir. İcra mahkemesinin en önemli görevleri arasında icra dairelerinin gerçekleştirdiği işlemlere karşı yapılan </a:t>
            </a:r>
            <a:r>
              <a:rPr lang="tr-TR" u="sng" dirty="0"/>
              <a:t>şikâyetlerin incelenmesi</a:t>
            </a:r>
            <a:r>
              <a:rPr lang="tr-TR" dirty="0"/>
              <a:t>, </a:t>
            </a:r>
            <a:r>
              <a:rPr lang="tr-TR" u="sng" dirty="0"/>
              <a:t>icra dairesine sunulan itirazların incelenmesi, mahcuz mala istihkak davasının görülmesi, icra ve iflas dairelerinin gözetimi ve denetimi </a:t>
            </a:r>
            <a:r>
              <a:rPr lang="tr-TR" dirty="0"/>
              <a:t>yer alır.</a:t>
            </a:r>
            <a:endParaRPr lang="tr-TR" u="sng" dirty="0" smtClean="0"/>
          </a:p>
        </p:txBody>
      </p:sp>
      <p:sp>
        <p:nvSpPr>
          <p:cNvPr id="3" name="Başlık 2"/>
          <p:cNvSpPr>
            <a:spLocks noGrp="1"/>
          </p:cNvSpPr>
          <p:nvPr>
            <p:ph type="title"/>
          </p:nvPr>
        </p:nvSpPr>
        <p:spPr>
          <a:xfrm>
            <a:off x="688491" y="570156"/>
            <a:ext cx="7267886" cy="554588"/>
          </a:xfrm>
        </p:spPr>
        <p:txBody>
          <a:bodyPr/>
          <a:lstStyle/>
          <a:p>
            <a:r>
              <a:rPr lang="tr-TR" dirty="0" smtClean="0"/>
              <a:t>Hakların Korunması</a:t>
            </a:r>
            <a:endParaRPr lang="tr-TR" dirty="0"/>
          </a:p>
        </p:txBody>
      </p:sp>
    </p:spTree>
    <p:extLst>
      <p:ext uri="{BB962C8B-B14F-4D97-AF65-F5344CB8AC3E}">
        <p14:creationId xmlns:p14="http://schemas.microsoft.com/office/powerpoint/2010/main" val="2541812531"/>
      </p:ext>
    </p:extLst>
  </p:cSld>
  <p:clrMapOvr>
    <a:masterClrMapping/>
  </p:clrMapOvr>
  <mc:AlternateContent xmlns:mc="http://schemas.openxmlformats.org/markup-compatibility/2006" xmlns:p14="http://schemas.microsoft.com/office/powerpoint/2010/main">
    <mc:Choice Requires="p14">
      <p:transition spd="slow" p14:dur="2500">
        <p14:vortex dir="r"/>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395537" y="1340768"/>
            <a:ext cx="8352928" cy="5328591"/>
          </a:xfrm>
        </p:spPr>
        <p:txBody>
          <a:bodyPr>
            <a:normAutofit fontScale="85000" lnSpcReduction="10000"/>
          </a:bodyPr>
          <a:lstStyle/>
          <a:p>
            <a:pPr algn="just"/>
            <a:r>
              <a:rPr lang="tr-TR" b="1" dirty="0" smtClean="0"/>
              <a:t>HAKKIN KORUNMASI YÖNTEMLERİ:</a:t>
            </a:r>
          </a:p>
          <a:p>
            <a:pPr algn="just"/>
            <a:endParaRPr lang="tr-TR" b="1" dirty="0" smtClean="0"/>
          </a:p>
          <a:p>
            <a:pPr algn="just"/>
            <a:r>
              <a:rPr lang="tr-TR" sz="2600" b="1" u="sng" dirty="0" smtClean="0"/>
              <a:t>DAVA: Hukuk Davaları:</a:t>
            </a:r>
          </a:p>
          <a:p>
            <a:pPr algn="just"/>
            <a:r>
              <a:rPr lang="tr-TR" sz="2600" i="1" u="sng" dirty="0"/>
              <a:t>Özel Kanunlarla Kurulan Diğer Hukuk Mahkemeleri:</a:t>
            </a:r>
          </a:p>
          <a:p>
            <a:pPr algn="just"/>
            <a:r>
              <a:rPr lang="tr-TR" sz="2600" u="sng" dirty="0"/>
              <a:t>4</a:t>
            </a:r>
            <a:r>
              <a:rPr lang="tr-TR" sz="2600" u="sng" dirty="0" smtClean="0"/>
              <a:t>. Aile Mahkemeleri:</a:t>
            </a:r>
          </a:p>
          <a:p>
            <a:pPr algn="just"/>
            <a:r>
              <a:rPr lang="tr-TR" sz="2600" dirty="0"/>
              <a:t>A</a:t>
            </a:r>
            <a:r>
              <a:rPr lang="tr-TR" sz="2600" dirty="0" smtClean="0"/>
              <a:t>ile </a:t>
            </a:r>
            <a:r>
              <a:rPr lang="tr-TR" sz="2600" dirty="0"/>
              <a:t>mahkemeleri Adalet Bakanlığı tarafından her ilde ve nüfusu yüz binin üzerindeki her ilçede tek hâkimli ve asliye hukuk mahkemesi derecesinde olmak üzere kurulur. </a:t>
            </a:r>
            <a:endParaRPr lang="tr-TR" sz="2600" dirty="0" smtClean="0"/>
          </a:p>
          <a:p>
            <a:pPr algn="just"/>
            <a:r>
              <a:rPr lang="tr-TR" sz="2600" dirty="0" smtClean="0"/>
              <a:t>Aynı </a:t>
            </a:r>
            <a:r>
              <a:rPr lang="tr-TR" sz="2600" dirty="0"/>
              <a:t>yasanın 4. maddesine göre “</a:t>
            </a:r>
            <a:r>
              <a:rPr lang="tr-TR" sz="2600" i="1" u="sng" dirty="0">
                <a:hlinkClick r:id="rId2" tooltip="Medeni Kanun (sayfa mevcut değil)"/>
              </a:rPr>
              <a:t>Medeni Kanun</a:t>
            </a:r>
            <a:r>
              <a:rPr lang="tr-TR" sz="2600" i="1" u="sng" dirty="0"/>
              <a:t>’un 2</a:t>
            </a:r>
            <a:r>
              <a:rPr lang="tr-TR" sz="2600" i="1" u="sng" dirty="0" smtClean="0"/>
              <a:t>. kitabı </a:t>
            </a:r>
            <a:r>
              <a:rPr lang="tr-TR" sz="2600" i="1" u="sng" dirty="0"/>
              <a:t>olan aile hukuku kapsamına giren ve medeni kanunun yürürlüğü hakkındaki yasaya göre aile hukukundan doğan davalar ile aile hukukuna ilişkin yabancı mahkeme kararlarının tanıma ve </a:t>
            </a:r>
            <a:r>
              <a:rPr lang="tr-TR" sz="2600" i="1" u="sng" dirty="0" err="1"/>
              <a:t>tenfizi</a:t>
            </a:r>
            <a:r>
              <a:rPr lang="tr-TR" sz="2600" i="1" u="sng" dirty="0"/>
              <a:t> yanında, 4320 sayılı Ailenin Korunmasına Dair </a:t>
            </a:r>
            <a:r>
              <a:rPr lang="tr-TR" sz="2600" i="1" u="sng" dirty="0" smtClean="0"/>
              <a:t>Yasa’da </a:t>
            </a:r>
            <a:r>
              <a:rPr lang="tr-TR" sz="2600" i="1" u="sng" dirty="0"/>
              <a:t>öngörülen tedbir kararlarını almak, ayrıca diğer yasaların verdiği görevleri yapmak</a:t>
            </a:r>
            <a:r>
              <a:rPr lang="tr-TR" sz="2600" dirty="0"/>
              <a:t>” aile mahkemelerinin görevlerini </a:t>
            </a:r>
            <a:r>
              <a:rPr lang="tr-TR" sz="2600" dirty="0" smtClean="0"/>
              <a:t>oluşturmaktadır.</a:t>
            </a:r>
            <a:endParaRPr lang="tr-TR" sz="2600" u="sng" dirty="0" smtClean="0"/>
          </a:p>
        </p:txBody>
      </p:sp>
      <p:sp>
        <p:nvSpPr>
          <p:cNvPr id="3" name="Başlık 2"/>
          <p:cNvSpPr>
            <a:spLocks noGrp="1"/>
          </p:cNvSpPr>
          <p:nvPr>
            <p:ph type="title"/>
          </p:nvPr>
        </p:nvSpPr>
        <p:spPr>
          <a:xfrm>
            <a:off x="688491" y="570156"/>
            <a:ext cx="7267886" cy="554588"/>
          </a:xfrm>
        </p:spPr>
        <p:txBody>
          <a:bodyPr/>
          <a:lstStyle/>
          <a:p>
            <a:r>
              <a:rPr lang="tr-TR" dirty="0" smtClean="0"/>
              <a:t>Hakların Korunması</a:t>
            </a:r>
            <a:endParaRPr lang="tr-TR" dirty="0"/>
          </a:p>
        </p:txBody>
      </p:sp>
    </p:spTree>
    <p:extLst>
      <p:ext uri="{BB962C8B-B14F-4D97-AF65-F5344CB8AC3E}">
        <p14:creationId xmlns:p14="http://schemas.microsoft.com/office/powerpoint/2010/main" val="2276279714"/>
      </p:ext>
    </p:extLst>
  </p:cSld>
  <p:clrMapOvr>
    <a:masterClrMapping/>
  </p:clrMapOvr>
  <mc:AlternateContent xmlns:mc="http://schemas.openxmlformats.org/markup-compatibility/2006" xmlns:p14="http://schemas.microsoft.com/office/powerpoint/2010/main">
    <mc:Choice Requires="p14">
      <p:transition spd="slow" p14:dur="2500">
        <p14:vortex dir="r"/>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395537" y="1340768"/>
            <a:ext cx="8352928" cy="5328591"/>
          </a:xfrm>
        </p:spPr>
        <p:txBody>
          <a:bodyPr>
            <a:normAutofit fontScale="85000" lnSpcReduction="20000"/>
          </a:bodyPr>
          <a:lstStyle/>
          <a:p>
            <a:pPr algn="just"/>
            <a:r>
              <a:rPr lang="tr-TR" b="1" dirty="0" smtClean="0"/>
              <a:t>HAKKIN KORUNMASI YÖNTEMLERİ:</a:t>
            </a:r>
          </a:p>
          <a:p>
            <a:pPr algn="just"/>
            <a:endParaRPr lang="tr-TR" b="1" dirty="0" smtClean="0"/>
          </a:p>
          <a:p>
            <a:pPr algn="just"/>
            <a:r>
              <a:rPr lang="tr-TR" sz="2600" b="1" u="sng" dirty="0" smtClean="0"/>
              <a:t>DAVA: Hukuk Davaları:</a:t>
            </a:r>
          </a:p>
          <a:p>
            <a:pPr algn="just"/>
            <a:r>
              <a:rPr lang="tr-TR" sz="2600" i="1" u="sng" dirty="0"/>
              <a:t>Özel Kanunlarla Kurulan Diğer Hukuk Mahkemeleri:</a:t>
            </a:r>
          </a:p>
          <a:p>
            <a:pPr algn="just"/>
            <a:r>
              <a:rPr lang="tr-TR" sz="2600" u="sng" dirty="0" smtClean="0"/>
              <a:t>5. Kadastro Mahkemeleri:</a:t>
            </a:r>
          </a:p>
          <a:p>
            <a:pPr algn="just"/>
            <a:r>
              <a:rPr lang="tr-TR" sz="2800" dirty="0"/>
              <a:t>3402 sayılı kanunun 24. maddesi uyarınca kurulmuşlardır. Adı geçen kanunun 25. maddesine göre, “</a:t>
            </a:r>
            <a:r>
              <a:rPr lang="tr-TR" sz="2800" i="1" dirty="0"/>
              <a:t>kadastro mahkemesi; </a:t>
            </a:r>
            <a:r>
              <a:rPr lang="tr-TR" sz="2800" i="1" u="sng" dirty="0"/>
              <a:t>taşınmaz mal mülkiyetine ve sınırlı aynî haklara, tapuya tescil veya şerh edilecek veyahut beyanlar hanesinde gösterilecek sair haklara sınır ve ölçü uyuşmazlıklarına, kadastroya ve tapu sicilini ilgilendiren benzeri davalara ve özel kanunlarca kendisine verilen işlere bakar; </a:t>
            </a:r>
            <a:r>
              <a:rPr lang="tr-TR" sz="2800" i="1" u="sng" dirty="0">
                <a:hlinkClick r:id="rId2" tooltip="Kadastro"/>
              </a:rPr>
              <a:t>Kadastro</a:t>
            </a:r>
            <a:r>
              <a:rPr lang="tr-TR" sz="2800" i="1" u="sng" dirty="0"/>
              <a:t> veya kadastro ile ilgili verasete ait uyuşmazlıkları çözümleyebileceği gibi, istek üzerine veraset belgesi de verebilir</a:t>
            </a:r>
            <a:r>
              <a:rPr lang="tr-TR" sz="2800" dirty="0" smtClean="0"/>
              <a:t>”. Bu </a:t>
            </a:r>
            <a:r>
              <a:rPr lang="tr-TR" sz="2800" dirty="0"/>
              <a:t>mahkeme Hakimleri 2802 sayılı Hakimler ve Savcılar Kanunu hükümlerine tabi </a:t>
            </a:r>
            <a:r>
              <a:rPr lang="tr-TR" sz="2800" dirty="0" smtClean="0"/>
              <a:t>olur.</a:t>
            </a:r>
            <a:endParaRPr lang="tr-TR" sz="2600" u="sng" dirty="0" smtClean="0"/>
          </a:p>
        </p:txBody>
      </p:sp>
      <p:sp>
        <p:nvSpPr>
          <p:cNvPr id="3" name="Başlık 2"/>
          <p:cNvSpPr>
            <a:spLocks noGrp="1"/>
          </p:cNvSpPr>
          <p:nvPr>
            <p:ph type="title"/>
          </p:nvPr>
        </p:nvSpPr>
        <p:spPr>
          <a:xfrm>
            <a:off x="688491" y="570156"/>
            <a:ext cx="7267886" cy="554588"/>
          </a:xfrm>
        </p:spPr>
        <p:txBody>
          <a:bodyPr/>
          <a:lstStyle/>
          <a:p>
            <a:r>
              <a:rPr lang="tr-TR" dirty="0" smtClean="0"/>
              <a:t>Hakların Korunması</a:t>
            </a:r>
            <a:endParaRPr lang="tr-TR" dirty="0"/>
          </a:p>
        </p:txBody>
      </p:sp>
    </p:spTree>
    <p:extLst>
      <p:ext uri="{BB962C8B-B14F-4D97-AF65-F5344CB8AC3E}">
        <p14:creationId xmlns:p14="http://schemas.microsoft.com/office/powerpoint/2010/main" val="369454275"/>
      </p:ext>
    </p:extLst>
  </p:cSld>
  <p:clrMapOvr>
    <a:masterClrMapping/>
  </p:clrMapOvr>
  <mc:AlternateContent xmlns:mc="http://schemas.openxmlformats.org/markup-compatibility/2006" xmlns:p14="http://schemas.microsoft.com/office/powerpoint/2010/main">
    <mc:Choice Requires="p14">
      <p:transition spd="slow" p14:dur="2500">
        <p14:vortex dir="r"/>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395537" y="1340768"/>
            <a:ext cx="8352928" cy="5328591"/>
          </a:xfrm>
        </p:spPr>
        <p:txBody>
          <a:bodyPr>
            <a:normAutofit/>
          </a:bodyPr>
          <a:lstStyle/>
          <a:p>
            <a:pPr algn="just"/>
            <a:r>
              <a:rPr lang="tr-TR" b="1" dirty="0" smtClean="0"/>
              <a:t>HAKKIN KORUNMASI YÖNTEMLERİ:</a:t>
            </a:r>
          </a:p>
          <a:p>
            <a:pPr algn="just"/>
            <a:endParaRPr lang="tr-TR" b="1" dirty="0" smtClean="0"/>
          </a:p>
          <a:p>
            <a:pPr algn="just"/>
            <a:r>
              <a:rPr lang="tr-TR" sz="2600" b="1" u="sng" dirty="0" smtClean="0"/>
              <a:t>DAVA: Hukuk Davaları:</a:t>
            </a:r>
          </a:p>
          <a:p>
            <a:pPr algn="just"/>
            <a:r>
              <a:rPr lang="tr-TR" sz="2600" i="1" u="sng" dirty="0"/>
              <a:t>Özel Kanunlarla Kurulan Diğer Hukuk Mahkemeleri:</a:t>
            </a:r>
          </a:p>
          <a:p>
            <a:pPr algn="just"/>
            <a:r>
              <a:rPr lang="tr-TR" sz="2600" u="sng" dirty="0"/>
              <a:t>6</a:t>
            </a:r>
            <a:r>
              <a:rPr lang="tr-TR" sz="2600" u="sng" dirty="0" smtClean="0"/>
              <a:t>. Tüketici Mahkemeleri:</a:t>
            </a:r>
          </a:p>
          <a:p>
            <a:pPr algn="just"/>
            <a:r>
              <a:rPr lang="tr-TR" sz="2600" dirty="0" smtClean="0"/>
              <a:t>Tüketici </a:t>
            </a:r>
            <a:r>
              <a:rPr lang="tr-TR" sz="2600" dirty="0"/>
              <a:t>işlemleri ile tüketiciye yönelik her türlü uygulamadan kaynaklanan davalara bakmakla görevli hukuk mahkemesidir (6502 sayılı Kanun m.73/1). Tüketici mahkemesi, özel mahkeme niteliğinde ilk derece mahkemesidir.</a:t>
            </a:r>
            <a:endParaRPr lang="tr-TR" sz="2600" dirty="0" smtClean="0"/>
          </a:p>
        </p:txBody>
      </p:sp>
      <p:sp>
        <p:nvSpPr>
          <p:cNvPr id="3" name="Başlık 2"/>
          <p:cNvSpPr>
            <a:spLocks noGrp="1"/>
          </p:cNvSpPr>
          <p:nvPr>
            <p:ph type="title"/>
          </p:nvPr>
        </p:nvSpPr>
        <p:spPr>
          <a:xfrm>
            <a:off x="688491" y="570156"/>
            <a:ext cx="7267886" cy="554588"/>
          </a:xfrm>
        </p:spPr>
        <p:txBody>
          <a:bodyPr/>
          <a:lstStyle/>
          <a:p>
            <a:r>
              <a:rPr lang="tr-TR" dirty="0" smtClean="0"/>
              <a:t>Hakların Korunması</a:t>
            </a:r>
            <a:endParaRPr lang="tr-TR" dirty="0"/>
          </a:p>
        </p:txBody>
      </p:sp>
    </p:spTree>
    <p:extLst>
      <p:ext uri="{BB962C8B-B14F-4D97-AF65-F5344CB8AC3E}">
        <p14:creationId xmlns:p14="http://schemas.microsoft.com/office/powerpoint/2010/main" val="1208056809"/>
      </p:ext>
    </p:extLst>
  </p:cSld>
  <p:clrMapOvr>
    <a:masterClrMapping/>
  </p:clrMapOvr>
  <mc:AlternateContent xmlns:mc="http://schemas.openxmlformats.org/markup-compatibility/2006" xmlns:p14="http://schemas.microsoft.com/office/powerpoint/2010/main">
    <mc:Choice Requires="p14">
      <p:transition spd="slow" p14:dur="2500">
        <p14:vortex dir="r"/>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395537" y="1340768"/>
            <a:ext cx="8352928" cy="5328591"/>
          </a:xfrm>
        </p:spPr>
        <p:txBody>
          <a:bodyPr>
            <a:normAutofit fontScale="85000" lnSpcReduction="20000"/>
          </a:bodyPr>
          <a:lstStyle/>
          <a:p>
            <a:pPr algn="just"/>
            <a:r>
              <a:rPr lang="tr-TR" b="1" dirty="0" smtClean="0"/>
              <a:t>HAKKIN KORUNMASI YÖNTEMLERİ:</a:t>
            </a:r>
          </a:p>
          <a:p>
            <a:pPr algn="just"/>
            <a:endParaRPr lang="tr-TR" b="1" dirty="0" smtClean="0"/>
          </a:p>
          <a:p>
            <a:pPr algn="just"/>
            <a:r>
              <a:rPr lang="tr-TR" sz="2600" b="1" u="sng" dirty="0" smtClean="0"/>
              <a:t>DAVA: Hukuk Davaları:</a:t>
            </a:r>
          </a:p>
          <a:p>
            <a:pPr algn="just"/>
            <a:r>
              <a:rPr lang="tr-TR" sz="2800" i="1" u="sng" dirty="0"/>
              <a:t>Özel Kanunlarla Kurulan Diğer Hukuk Mahkemeleri:</a:t>
            </a:r>
          </a:p>
          <a:p>
            <a:pPr algn="just"/>
            <a:r>
              <a:rPr lang="tr-TR" sz="2800" u="sng" dirty="0"/>
              <a:t>7</a:t>
            </a:r>
            <a:r>
              <a:rPr lang="tr-TR" sz="2800" u="sng" dirty="0" smtClean="0"/>
              <a:t>. Fikri ve Sınai Haklar Hukuk Mahkemeleri:</a:t>
            </a:r>
          </a:p>
          <a:p>
            <a:pPr algn="just"/>
            <a:r>
              <a:rPr lang="tr-TR" sz="2800" dirty="0"/>
              <a:t>Fikrî ve Sınaî Haklar Hukuk Mahkemeleri, Patent Haklarının Korunmasına ilişkin tüm davalara, Endüstriyel Tasarımların Korunmasına ilişkin davalara, Coğrafi İşaretlerin Korunması Hakkındaki davalara, Markaların Korunmasına ilişkin davalara ve Fikir ve Sanat Eserleri Kanununun düzenlediği hukuki ilişkilerden doğan tüm davalara bakmakla görevli ve yetkilidir. Mahkemenin bakacağı davalarda dava konusunun miktarı dikkate alınmamaktadır.</a:t>
            </a:r>
            <a:br>
              <a:rPr lang="tr-TR" sz="2800" dirty="0"/>
            </a:br>
            <a:r>
              <a:rPr lang="tr-TR" sz="2800" dirty="0"/>
              <a:t/>
            </a:r>
            <a:br>
              <a:rPr lang="tr-TR" sz="2800" dirty="0"/>
            </a:br>
            <a:endParaRPr lang="tr-TR" sz="2600" dirty="0" smtClean="0"/>
          </a:p>
        </p:txBody>
      </p:sp>
      <p:sp>
        <p:nvSpPr>
          <p:cNvPr id="3" name="Başlık 2"/>
          <p:cNvSpPr>
            <a:spLocks noGrp="1"/>
          </p:cNvSpPr>
          <p:nvPr>
            <p:ph type="title"/>
          </p:nvPr>
        </p:nvSpPr>
        <p:spPr>
          <a:xfrm>
            <a:off x="688491" y="570156"/>
            <a:ext cx="7267886" cy="554588"/>
          </a:xfrm>
        </p:spPr>
        <p:txBody>
          <a:bodyPr/>
          <a:lstStyle/>
          <a:p>
            <a:r>
              <a:rPr lang="tr-TR" dirty="0" smtClean="0"/>
              <a:t>Hakların Korunması</a:t>
            </a:r>
            <a:endParaRPr lang="tr-TR" dirty="0"/>
          </a:p>
        </p:txBody>
      </p:sp>
    </p:spTree>
    <p:extLst>
      <p:ext uri="{BB962C8B-B14F-4D97-AF65-F5344CB8AC3E}">
        <p14:creationId xmlns:p14="http://schemas.microsoft.com/office/powerpoint/2010/main" val="743802859"/>
      </p:ext>
    </p:extLst>
  </p:cSld>
  <p:clrMapOvr>
    <a:masterClrMapping/>
  </p:clrMapOvr>
  <mc:AlternateContent xmlns:mc="http://schemas.openxmlformats.org/markup-compatibility/2006" xmlns:p14="http://schemas.microsoft.com/office/powerpoint/2010/main">
    <mc:Choice Requires="p14">
      <p:transition spd="slow" p14:dur="2500">
        <p14:vortex dir="r"/>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395537" y="1340768"/>
            <a:ext cx="8352928" cy="5328591"/>
          </a:xfrm>
        </p:spPr>
        <p:txBody>
          <a:bodyPr>
            <a:normAutofit lnSpcReduction="10000"/>
          </a:bodyPr>
          <a:lstStyle/>
          <a:p>
            <a:pPr algn="just"/>
            <a:r>
              <a:rPr lang="tr-TR" b="1" dirty="0" smtClean="0"/>
              <a:t>HAKKIN KORUNMASI YÖNTEMLERİ:</a:t>
            </a:r>
          </a:p>
          <a:p>
            <a:pPr algn="just"/>
            <a:endParaRPr lang="tr-TR" b="1" dirty="0" smtClean="0"/>
          </a:p>
          <a:p>
            <a:pPr algn="just"/>
            <a:r>
              <a:rPr lang="tr-TR" sz="2600" b="1" u="sng" dirty="0" smtClean="0"/>
              <a:t>DAVA: Ceza Davaları:</a:t>
            </a:r>
          </a:p>
          <a:p>
            <a:pPr algn="just"/>
            <a:r>
              <a:rPr lang="tr-TR" sz="2800" dirty="0"/>
              <a:t>Hukuka aykırı bir fiil aynı zamanda Türk Ceza Kanunu gereğince cezayı gerektiriyorsa bu durumda görevli </a:t>
            </a:r>
            <a:r>
              <a:rPr lang="tr-TR" sz="2800" dirty="0" smtClean="0"/>
              <a:t>mahkeme, </a:t>
            </a:r>
            <a:r>
              <a:rPr lang="tr-TR" sz="2800" dirty="0"/>
              <a:t>ceza mahkemeleridir</a:t>
            </a:r>
            <a:r>
              <a:rPr lang="tr-TR" sz="2800" dirty="0" smtClean="0"/>
              <a:t>.</a:t>
            </a:r>
            <a:endParaRPr lang="tr-TR" sz="2600" dirty="0"/>
          </a:p>
          <a:p>
            <a:pPr algn="just"/>
            <a:r>
              <a:rPr lang="tr-TR" sz="2800" dirty="0"/>
              <a:t>C</a:t>
            </a:r>
            <a:r>
              <a:rPr lang="tr-TR" sz="2800" dirty="0" smtClean="0"/>
              <a:t>eza mahkemeleri, sulh ceza, asliye ceza ve ağır ceza mahkemeleri ile özel kanunlarla kurulan diğer ceza mahkemelerinden oluşur.</a:t>
            </a:r>
          </a:p>
          <a:p>
            <a:pPr marL="0" indent="0" algn="just">
              <a:buNone/>
            </a:pPr>
            <a:r>
              <a:rPr lang="tr-TR" sz="2800" dirty="0" smtClean="0"/>
              <a:t/>
            </a:r>
            <a:br>
              <a:rPr lang="tr-TR" sz="2800" dirty="0" smtClean="0"/>
            </a:br>
            <a:r>
              <a:rPr lang="tr-TR" sz="2800" dirty="0" smtClean="0"/>
              <a:t/>
            </a:r>
            <a:br>
              <a:rPr lang="tr-TR" sz="2800" dirty="0" smtClean="0"/>
            </a:br>
            <a:endParaRPr lang="tr-TR" sz="2600" dirty="0" smtClean="0"/>
          </a:p>
        </p:txBody>
      </p:sp>
      <p:sp>
        <p:nvSpPr>
          <p:cNvPr id="3" name="Başlık 2"/>
          <p:cNvSpPr>
            <a:spLocks noGrp="1"/>
          </p:cNvSpPr>
          <p:nvPr>
            <p:ph type="title"/>
          </p:nvPr>
        </p:nvSpPr>
        <p:spPr>
          <a:xfrm>
            <a:off x="688491" y="570156"/>
            <a:ext cx="7267886" cy="554588"/>
          </a:xfrm>
        </p:spPr>
        <p:txBody>
          <a:bodyPr/>
          <a:lstStyle/>
          <a:p>
            <a:r>
              <a:rPr lang="tr-TR" dirty="0" smtClean="0"/>
              <a:t>Hakların Korunması</a:t>
            </a:r>
            <a:endParaRPr lang="tr-TR" dirty="0"/>
          </a:p>
        </p:txBody>
      </p:sp>
    </p:spTree>
    <p:extLst>
      <p:ext uri="{BB962C8B-B14F-4D97-AF65-F5344CB8AC3E}">
        <p14:creationId xmlns:p14="http://schemas.microsoft.com/office/powerpoint/2010/main" val="21128374"/>
      </p:ext>
    </p:extLst>
  </p:cSld>
  <p:clrMapOvr>
    <a:masterClrMapping/>
  </p:clrMapOvr>
  <mc:AlternateContent xmlns:mc="http://schemas.openxmlformats.org/markup-compatibility/2006" xmlns:p14="http://schemas.microsoft.com/office/powerpoint/2010/main">
    <mc:Choice Requires="p14">
      <p:transition spd="slow" p14:dur="2500">
        <p14:vortex dir="r"/>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395537" y="1340768"/>
            <a:ext cx="8352928" cy="5328591"/>
          </a:xfrm>
        </p:spPr>
        <p:txBody>
          <a:bodyPr>
            <a:normAutofit fontScale="55000" lnSpcReduction="20000"/>
          </a:bodyPr>
          <a:lstStyle/>
          <a:p>
            <a:pPr algn="just"/>
            <a:r>
              <a:rPr lang="tr-TR" sz="3800" b="1" dirty="0" smtClean="0"/>
              <a:t>HAKKIN KORUNMASI YÖNTEMLERİ:</a:t>
            </a:r>
          </a:p>
          <a:p>
            <a:pPr algn="just"/>
            <a:endParaRPr lang="tr-TR" sz="3800" b="1" dirty="0" smtClean="0"/>
          </a:p>
          <a:p>
            <a:pPr algn="just"/>
            <a:r>
              <a:rPr lang="tr-TR" sz="3800" b="1" u="sng" dirty="0" smtClean="0"/>
              <a:t>DAVA: Ceza Davaları:</a:t>
            </a:r>
          </a:p>
          <a:p>
            <a:pPr algn="just"/>
            <a:r>
              <a:rPr lang="tr-TR" sz="3800" i="1" u="sng" dirty="0" smtClean="0"/>
              <a:t>Sulh Ceza Mahkemeleri:</a:t>
            </a:r>
          </a:p>
          <a:p>
            <a:pPr algn="just"/>
            <a:r>
              <a:rPr lang="tr-TR" sz="3800" dirty="0">
                <a:solidFill>
                  <a:schemeClr val="tx1"/>
                </a:solidFill>
              </a:rPr>
              <a:t>Sulh ceza hakimlikleri, kanunların ayrıca görevli kıldığı hâller saklı kalmak üzere, ceza </a:t>
            </a:r>
            <a:r>
              <a:rPr lang="tr-TR" sz="3800" dirty="0" err="1">
                <a:solidFill>
                  <a:schemeClr val="tx1"/>
                </a:solidFill>
              </a:rPr>
              <a:t>muhakamesinde</a:t>
            </a:r>
            <a:r>
              <a:rPr lang="tr-TR" sz="3800" dirty="0">
                <a:solidFill>
                  <a:schemeClr val="tx1"/>
                </a:solidFill>
              </a:rPr>
              <a:t> soruşturma aşamasında hâkim tarafından verilmesi gerekli olan kararları almak, işleri yapmak ve bunlara karşı yapılan itirazları incelemekle görevlidir. (5235 Sayılı Kanun m.10</a:t>
            </a:r>
            <a:r>
              <a:rPr lang="tr-TR" sz="3800" dirty="0" smtClean="0">
                <a:solidFill>
                  <a:schemeClr val="tx1"/>
                </a:solidFill>
              </a:rPr>
              <a:t>)</a:t>
            </a:r>
          </a:p>
          <a:p>
            <a:r>
              <a:rPr lang="tr-TR" sz="3800" dirty="0">
                <a:solidFill>
                  <a:schemeClr val="tx1"/>
                </a:solidFill>
              </a:rPr>
              <a:t>Gözlem altına alma </a:t>
            </a:r>
            <a:r>
              <a:rPr lang="tr-TR" sz="3800" dirty="0" smtClean="0">
                <a:solidFill>
                  <a:schemeClr val="tx1"/>
                </a:solidFill>
              </a:rPr>
              <a:t>kararı, İç </a:t>
            </a:r>
            <a:r>
              <a:rPr lang="tr-TR" sz="3800" dirty="0">
                <a:solidFill>
                  <a:schemeClr val="tx1"/>
                </a:solidFill>
              </a:rPr>
              <a:t>beden muayenesi ve vücuttan örnek alma </a:t>
            </a:r>
            <a:r>
              <a:rPr lang="tr-TR" sz="3800" dirty="0" smtClean="0">
                <a:solidFill>
                  <a:schemeClr val="tx1"/>
                </a:solidFill>
              </a:rPr>
              <a:t>kararı, Moleküler </a:t>
            </a:r>
            <a:r>
              <a:rPr lang="tr-TR" sz="3800" dirty="0">
                <a:solidFill>
                  <a:schemeClr val="tx1"/>
                </a:solidFill>
              </a:rPr>
              <a:t>genetik inceleme </a:t>
            </a:r>
            <a:r>
              <a:rPr lang="tr-TR" sz="3800" dirty="0" smtClean="0">
                <a:solidFill>
                  <a:schemeClr val="tx1"/>
                </a:solidFill>
              </a:rPr>
              <a:t>kararı, Yakalama </a:t>
            </a:r>
            <a:r>
              <a:rPr lang="tr-TR" sz="3800" dirty="0">
                <a:solidFill>
                  <a:schemeClr val="tx1"/>
                </a:solidFill>
              </a:rPr>
              <a:t>kararına </a:t>
            </a:r>
            <a:r>
              <a:rPr lang="tr-TR" sz="3800" dirty="0" smtClean="0">
                <a:solidFill>
                  <a:schemeClr val="tx1"/>
                </a:solidFill>
              </a:rPr>
              <a:t>itiraz, Gözaltına </a:t>
            </a:r>
            <a:r>
              <a:rPr lang="tr-TR" sz="3800" dirty="0">
                <a:solidFill>
                  <a:schemeClr val="tx1"/>
                </a:solidFill>
              </a:rPr>
              <a:t>alma kararına itiraz </a:t>
            </a:r>
            <a:r>
              <a:rPr lang="tr-TR" sz="3800" dirty="0" smtClean="0">
                <a:solidFill>
                  <a:schemeClr val="tx1"/>
                </a:solidFill>
              </a:rPr>
              <a:t>, Tutuklama </a:t>
            </a:r>
            <a:r>
              <a:rPr lang="tr-TR" sz="3800" dirty="0">
                <a:solidFill>
                  <a:schemeClr val="tx1"/>
                </a:solidFill>
              </a:rPr>
              <a:t>kararı ve tutuklamaya itirazın </a:t>
            </a:r>
            <a:r>
              <a:rPr lang="tr-TR" sz="3800" dirty="0" smtClean="0">
                <a:solidFill>
                  <a:schemeClr val="tx1"/>
                </a:solidFill>
              </a:rPr>
              <a:t>incelenmesi, Adli </a:t>
            </a:r>
            <a:r>
              <a:rPr lang="tr-TR" sz="3800" dirty="0">
                <a:solidFill>
                  <a:schemeClr val="tx1"/>
                </a:solidFill>
              </a:rPr>
              <a:t>arama </a:t>
            </a:r>
            <a:r>
              <a:rPr lang="tr-TR" sz="3800" dirty="0" smtClean="0">
                <a:solidFill>
                  <a:schemeClr val="tx1"/>
                </a:solidFill>
              </a:rPr>
              <a:t>kararı, Önleme </a:t>
            </a:r>
            <a:r>
              <a:rPr lang="tr-TR" sz="3800" dirty="0">
                <a:solidFill>
                  <a:schemeClr val="tx1"/>
                </a:solidFill>
              </a:rPr>
              <a:t>araması </a:t>
            </a:r>
            <a:r>
              <a:rPr lang="tr-TR" sz="3800" dirty="0" smtClean="0">
                <a:solidFill>
                  <a:schemeClr val="tx1"/>
                </a:solidFill>
              </a:rPr>
              <a:t>kararı), </a:t>
            </a:r>
            <a:r>
              <a:rPr lang="tr-TR" sz="3800" dirty="0" err="1" smtClean="0">
                <a:solidFill>
                  <a:schemeClr val="tx1"/>
                </a:solidFill>
              </a:rPr>
              <a:t>Elkoyma</a:t>
            </a:r>
            <a:r>
              <a:rPr lang="tr-TR" sz="3800" dirty="0" smtClean="0">
                <a:solidFill>
                  <a:schemeClr val="tx1"/>
                </a:solidFill>
              </a:rPr>
              <a:t> kararı, Adli kontrol kararı gibi</a:t>
            </a:r>
            <a:r>
              <a:rPr lang="tr-TR" sz="3800" dirty="0">
                <a:solidFill>
                  <a:schemeClr val="tx1"/>
                </a:solidFill>
              </a:rPr>
              <a:t>,…</a:t>
            </a:r>
          </a:p>
          <a:p>
            <a:pPr algn="just"/>
            <a:endParaRPr lang="tr-TR" sz="2900" i="1" u="sng" dirty="0" smtClean="0">
              <a:solidFill>
                <a:schemeClr val="tx1"/>
              </a:solidFill>
            </a:endParaRPr>
          </a:p>
          <a:p>
            <a:pPr marL="0" indent="0" algn="just">
              <a:buNone/>
            </a:pPr>
            <a:r>
              <a:rPr lang="tr-TR" sz="2800" dirty="0" smtClean="0"/>
              <a:t/>
            </a:r>
            <a:br>
              <a:rPr lang="tr-TR" sz="2800" dirty="0" smtClean="0"/>
            </a:br>
            <a:r>
              <a:rPr lang="tr-TR" sz="2800" dirty="0" smtClean="0"/>
              <a:t/>
            </a:r>
            <a:br>
              <a:rPr lang="tr-TR" sz="2800" dirty="0" smtClean="0"/>
            </a:br>
            <a:endParaRPr lang="tr-TR" sz="2600" dirty="0" smtClean="0"/>
          </a:p>
        </p:txBody>
      </p:sp>
      <p:sp>
        <p:nvSpPr>
          <p:cNvPr id="3" name="Başlık 2"/>
          <p:cNvSpPr>
            <a:spLocks noGrp="1"/>
          </p:cNvSpPr>
          <p:nvPr>
            <p:ph type="title"/>
          </p:nvPr>
        </p:nvSpPr>
        <p:spPr>
          <a:xfrm>
            <a:off x="688491" y="570156"/>
            <a:ext cx="7267886" cy="554588"/>
          </a:xfrm>
        </p:spPr>
        <p:txBody>
          <a:bodyPr/>
          <a:lstStyle/>
          <a:p>
            <a:r>
              <a:rPr lang="tr-TR" dirty="0" smtClean="0"/>
              <a:t>Hakların Korunması</a:t>
            </a:r>
            <a:endParaRPr lang="tr-TR" dirty="0"/>
          </a:p>
        </p:txBody>
      </p:sp>
    </p:spTree>
    <p:extLst>
      <p:ext uri="{BB962C8B-B14F-4D97-AF65-F5344CB8AC3E}">
        <p14:creationId xmlns:p14="http://schemas.microsoft.com/office/powerpoint/2010/main" val="3214636176"/>
      </p:ext>
    </p:extLst>
  </p:cSld>
  <p:clrMapOvr>
    <a:masterClrMapping/>
  </p:clrMapOvr>
  <mc:AlternateContent xmlns:mc="http://schemas.openxmlformats.org/markup-compatibility/2006" xmlns:p14="http://schemas.microsoft.com/office/powerpoint/2010/main">
    <mc:Choice Requires="p14">
      <p:transition spd="slow" p14:dur="2500">
        <p14:vortex dir="r"/>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395537" y="1340768"/>
            <a:ext cx="8352928" cy="5328591"/>
          </a:xfrm>
        </p:spPr>
        <p:txBody>
          <a:bodyPr>
            <a:normAutofit fontScale="85000" lnSpcReduction="10000"/>
          </a:bodyPr>
          <a:lstStyle/>
          <a:p>
            <a:pPr algn="just"/>
            <a:r>
              <a:rPr lang="tr-TR" sz="3800" b="1" dirty="0" smtClean="0"/>
              <a:t>HAKKIN KORUNMASI YÖNTEMLERİ:</a:t>
            </a:r>
          </a:p>
          <a:p>
            <a:pPr algn="just"/>
            <a:endParaRPr lang="tr-TR" sz="3800" b="1" dirty="0" smtClean="0"/>
          </a:p>
          <a:p>
            <a:pPr algn="just"/>
            <a:r>
              <a:rPr lang="tr-TR" sz="3800" b="1" u="sng" dirty="0" smtClean="0"/>
              <a:t>DAVA: Ceza Davaları:</a:t>
            </a:r>
          </a:p>
          <a:p>
            <a:pPr algn="just"/>
            <a:r>
              <a:rPr lang="tr-TR" sz="3800" i="1" u="sng" dirty="0" smtClean="0"/>
              <a:t>Asliye Ceza Mahkemeleri:</a:t>
            </a:r>
          </a:p>
          <a:p>
            <a:pPr algn="just"/>
            <a:r>
              <a:rPr lang="tr-TR" sz="3200" dirty="0"/>
              <a:t>5235 sayılı kanunun 11. maddesi uyarınca “</a:t>
            </a:r>
            <a:r>
              <a:rPr lang="tr-TR" sz="3200" i="1" dirty="0"/>
              <a:t>kanunların ayrıca görevli kıldığı hâller saklı kalmak üzere, </a:t>
            </a:r>
            <a:r>
              <a:rPr lang="tr-TR" sz="3200" i="1" u="sng" dirty="0"/>
              <a:t>sulh ceza hâkimliği ile ağır ceza mahkemelerinin görevleri dışında kalan dava ve işlere asliye ceza mahkemelerince bakılır</a:t>
            </a:r>
            <a:r>
              <a:rPr lang="tr-TR" sz="3200" dirty="0"/>
              <a:t>”.</a:t>
            </a:r>
            <a:endParaRPr lang="tr-TR" sz="2900" i="1" u="sng" dirty="0" smtClean="0">
              <a:solidFill>
                <a:schemeClr val="tx1"/>
              </a:solidFill>
            </a:endParaRPr>
          </a:p>
          <a:p>
            <a:pPr marL="0" indent="0" algn="just">
              <a:buNone/>
            </a:pPr>
            <a:r>
              <a:rPr lang="tr-TR" sz="2800" dirty="0" smtClean="0"/>
              <a:t/>
            </a:r>
            <a:br>
              <a:rPr lang="tr-TR" sz="2800" dirty="0" smtClean="0"/>
            </a:br>
            <a:r>
              <a:rPr lang="tr-TR" sz="2800" dirty="0" smtClean="0"/>
              <a:t/>
            </a:r>
            <a:br>
              <a:rPr lang="tr-TR" sz="2800" dirty="0" smtClean="0"/>
            </a:br>
            <a:endParaRPr lang="tr-TR" sz="2600" dirty="0" smtClean="0"/>
          </a:p>
        </p:txBody>
      </p:sp>
      <p:sp>
        <p:nvSpPr>
          <p:cNvPr id="3" name="Başlık 2"/>
          <p:cNvSpPr>
            <a:spLocks noGrp="1"/>
          </p:cNvSpPr>
          <p:nvPr>
            <p:ph type="title"/>
          </p:nvPr>
        </p:nvSpPr>
        <p:spPr>
          <a:xfrm>
            <a:off x="688491" y="570156"/>
            <a:ext cx="7267886" cy="554588"/>
          </a:xfrm>
        </p:spPr>
        <p:txBody>
          <a:bodyPr/>
          <a:lstStyle/>
          <a:p>
            <a:r>
              <a:rPr lang="tr-TR" dirty="0" smtClean="0"/>
              <a:t>Hakların Korunması</a:t>
            </a:r>
            <a:endParaRPr lang="tr-TR" dirty="0"/>
          </a:p>
        </p:txBody>
      </p:sp>
    </p:spTree>
    <p:extLst>
      <p:ext uri="{BB962C8B-B14F-4D97-AF65-F5344CB8AC3E}">
        <p14:creationId xmlns:p14="http://schemas.microsoft.com/office/powerpoint/2010/main" val="671677448"/>
      </p:ext>
    </p:extLst>
  </p:cSld>
  <p:clrMapOvr>
    <a:masterClrMapping/>
  </p:clrMapOvr>
  <mc:AlternateContent xmlns:mc="http://schemas.openxmlformats.org/markup-compatibility/2006" xmlns:p14="http://schemas.microsoft.com/office/powerpoint/2010/main">
    <mc:Choice Requires="p14">
      <p:transition spd="slow" p14:dur="2500">
        <p14:vortex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395537" y="2060848"/>
            <a:ext cx="8280920" cy="4608511"/>
          </a:xfrm>
        </p:spPr>
        <p:txBody>
          <a:bodyPr>
            <a:normAutofit fontScale="92500" lnSpcReduction="20000"/>
          </a:bodyPr>
          <a:lstStyle/>
          <a:p>
            <a:pPr algn="just"/>
            <a:r>
              <a:rPr lang="tr-TR" sz="2500" dirty="0"/>
              <a:t>Haklar </a:t>
            </a:r>
            <a:r>
              <a:rPr lang="tr-TR" sz="2500" u="sng" dirty="0"/>
              <a:t>hukuk tarafından korunan menfaatlerdir</a:t>
            </a:r>
            <a:r>
              <a:rPr lang="tr-TR" sz="2500" dirty="0"/>
              <a:t>. Hakkın korunması elbette ki öncelikle hukukun ve dolayısıyla da </a:t>
            </a:r>
            <a:r>
              <a:rPr lang="tr-TR" sz="2500" u="sng" dirty="0"/>
              <a:t>devletin yükümlülüğü</a:t>
            </a:r>
            <a:r>
              <a:rPr lang="tr-TR" sz="2500" dirty="0"/>
              <a:t>dür. Bireyler haklarını korumak için devlete yönelmelidirler ve dava haklarını kullanmalıdırlar. Bireylerin kendi haklarını kendilerinin aramaya kalkması hukukumuzda ve dünyanın birçok modern hukuk sisteminde yasaklanmıştır. Ancak bazı durumlarda devlete başvurmak, dava yoluna gitmek neredeyse imkânsız olup o an için müdahale edilmemesi durumunda hakkın ortadan kalkması da söz konusu olabilecektir. İşte böyle özel durumların varlığı hâlinde kişi kendi hakkını kendi eliyle de aramaya kalkabilecektir.</a:t>
            </a:r>
          </a:p>
          <a:p>
            <a:r>
              <a:rPr lang="tr-TR" sz="2500" dirty="0"/>
              <a:t>Sonuç olarak hakkın korunmasında kural devlet eli ile koruma istisna kişinin kendi hakkını kendi eli ile korumaya kalkışmasıdır.</a:t>
            </a:r>
          </a:p>
          <a:p>
            <a:endParaRPr lang="tr-TR" dirty="0"/>
          </a:p>
        </p:txBody>
      </p:sp>
      <p:sp>
        <p:nvSpPr>
          <p:cNvPr id="3" name="Başlık 2"/>
          <p:cNvSpPr>
            <a:spLocks noGrp="1"/>
          </p:cNvSpPr>
          <p:nvPr>
            <p:ph type="title"/>
          </p:nvPr>
        </p:nvSpPr>
        <p:spPr>
          <a:xfrm>
            <a:off x="688490" y="570156"/>
            <a:ext cx="7756263" cy="842620"/>
          </a:xfrm>
        </p:spPr>
        <p:txBody>
          <a:bodyPr/>
          <a:lstStyle/>
          <a:p>
            <a:r>
              <a:rPr lang="tr-TR" dirty="0"/>
              <a:t>Hakların Korunması</a:t>
            </a:r>
          </a:p>
        </p:txBody>
      </p:sp>
    </p:spTree>
    <p:extLst>
      <p:ext uri="{BB962C8B-B14F-4D97-AF65-F5344CB8AC3E}">
        <p14:creationId xmlns:p14="http://schemas.microsoft.com/office/powerpoint/2010/main" val="668470504"/>
      </p:ext>
    </p:extLst>
  </p:cSld>
  <p:clrMapOvr>
    <a:masterClrMapping/>
  </p:clrMapOvr>
  <mc:AlternateContent xmlns:mc="http://schemas.openxmlformats.org/markup-compatibility/2006" xmlns:p14="http://schemas.microsoft.com/office/powerpoint/2010/main">
    <mc:Choice Requires="p14">
      <p:transition spd="slow" p14:dur="2500">
        <p14:vortex dir="r"/>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395537" y="1340768"/>
            <a:ext cx="8352928" cy="5328591"/>
          </a:xfrm>
        </p:spPr>
        <p:txBody>
          <a:bodyPr>
            <a:normAutofit fontScale="77500" lnSpcReduction="20000"/>
          </a:bodyPr>
          <a:lstStyle/>
          <a:p>
            <a:pPr algn="just"/>
            <a:r>
              <a:rPr lang="tr-TR" sz="3800" b="1" dirty="0" smtClean="0"/>
              <a:t>HAKKIN KORUNMASI YÖNTEMLERİ:</a:t>
            </a:r>
          </a:p>
          <a:p>
            <a:pPr algn="just"/>
            <a:endParaRPr lang="tr-TR" sz="3800" b="1" dirty="0" smtClean="0"/>
          </a:p>
          <a:p>
            <a:pPr algn="just"/>
            <a:r>
              <a:rPr lang="tr-TR" sz="3800" b="1" u="sng" dirty="0" smtClean="0"/>
              <a:t>DAVA: Ceza Davaları:</a:t>
            </a:r>
          </a:p>
          <a:p>
            <a:pPr algn="just"/>
            <a:r>
              <a:rPr lang="tr-TR" sz="3800" i="1" u="sng" dirty="0" smtClean="0"/>
              <a:t>Ağır Ceza Mahkemeleri:</a:t>
            </a:r>
          </a:p>
          <a:p>
            <a:pPr algn="just"/>
            <a:r>
              <a:rPr lang="tr-TR" sz="2800" dirty="0"/>
              <a:t>5235 sayılı kanunun 12. maddesi gereğince “k</a:t>
            </a:r>
            <a:r>
              <a:rPr lang="tr-TR" sz="2800" i="1" dirty="0"/>
              <a:t>anunların ayrıca görevli kıldığı hâller saklı kalmak üzere, Türk Ceza Kanununda yer alan yağma (m. 148), irtikâp (m. 250/1 ve 2), resmî belgede sahtecilik (m. 204/2), nitelikli dolandırıcılık (m. 158), hileli iflâs (m. 161) suçları, Türk Ceza Kanununun İkinci Kitap Dördüncü Kısmının Dört, Beş, Altı ve Yedinci Bölümünde tanımlanan suçlar (318, 319, 324, 325 ve 332 </a:t>
            </a:r>
            <a:r>
              <a:rPr lang="tr-TR" sz="2800" i="1" dirty="0" err="1"/>
              <a:t>nci</a:t>
            </a:r>
            <a:r>
              <a:rPr lang="tr-TR" sz="2800" i="1" dirty="0"/>
              <a:t> maddeler hariç) ve 12/4/1991 tarihli ve 3713 sayılı Terörle Mücadele Kanununun kapsamına giren suçlar dolayısıyla açılan davalar ile </a:t>
            </a:r>
            <a:r>
              <a:rPr lang="tr-TR" sz="2800" i="1" u="sng" dirty="0"/>
              <a:t>ağırlaştırılmış müebbet hapis, müebbet hapis ve on yıldan fazla hapis cezalarını gerektiren suçlarla </a:t>
            </a:r>
            <a:r>
              <a:rPr lang="tr-TR" sz="2800" i="1" dirty="0"/>
              <a:t>ilgili dava ve işlere bakmakla ağır ceza mahkemeleri görevlidir</a:t>
            </a:r>
            <a:r>
              <a:rPr lang="tr-TR" sz="2800" dirty="0"/>
              <a:t>”.</a:t>
            </a:r>
            <a:r>
              <a:rPr lang="tr-TR" sz="2800" dirty="0" smtClean="0"/>
              <a:t/>
            </a:r>
            <a:br>
              <a:rPr lang="tr-TR" sz="2800" dirty="0" smtClean="0"/>
            </a:br>
            <a:r>
              <a:rPr lang="tr-TR" sz="2800" dirty="0" smtClean="0"/>
              <a:t/>
            </a:r>
            <a:br>
              <a:rPr lang="tr-TR" sz="2800" dirty="0" smtClean="0"/>
            </a:br>
            <a:endParaRPr lang="tr-TR" sz="2600" dirty="0" smtClean="0"/>
          </a:p>
        </p:txBody>
      </p:sp>
      <p:sp>
        <p:nvSpPr>
          <p:cNvPr id="3" name="Başlık 2"/>
          <p:cNvSpPr>
            <a:spLocks noGrp="1"/>
          </p:cNvSpPr>
          <p:nvPr>
            <p:ph type="title"/>
          </p:nvPr>
        </p:nvSpPr>
        <p:spPr>
          <a:xfrm>
            <a:off x="688491" y="570156"/>
            <a:ext cx="7267886" cy="554588"/>
          </a:xfrm>
        </p:spPr>
        <p:txBody>
          <a:bodyPr/>
          <a:lstStyle/>
          <a:p>
            <a:r>
              <a:rPr lang="tr-TR" dirty="0" smtClean="0"/>
              <a:t>Hakların Korunması</a:t>
            </a:r>
            <a:endParaRPr lang="tr-TR" dirty="0"/>
          </a:p>
        </p:txBody>
      </p:sp>
    </p:spTree>
    <p:extLst>
      <p:ext uri="{BB962C8B-B14F-4D97-AF65-F5344CB8AC3E}">
        <p14:creationId xmlns:p14="http://schemas.microsoft.com/office/powerpoint/2010/main" val="2328393335"/>
      </p:ext>
    </p:extLst>
  </p:cSld>
  <p:clrMapOvr>
    <a:masterClrMapping/>
  </p:clrMapOvr>
  <mc:AlternateContent xmlns:mc="http://schemas.openxmlformats.org/markup-compatibility/2006" xmlns:p14="http://schemas.microsoft.com/office/powerpoint/2010/main">
    <mc:Choice Requires="p14">
      <p:transition spd="slow" p14:dur="2500">
        <p14:vortex dir="r"/>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395537" y="1340768"/>
            <a:ext cx="8352928" cy="5328591"/>
          </a:xfrm>
        </p:spPr>
        <p:txBody>
          <a:bodyPr>
            <a:normAutofit fontScale="62500" lnSpcReduction="20000"/>
          </a:bodyPr>
          <a:lstStyle/>
          <a:p>
            <a:pPr algn="just"/>
            <a:r>
              <a:rPr lang="tr-TR" sz="3800" b="1" dirty="0" smtClean="0"/>
              <a:t>HAKKIN KORUNMASI YÖNTEMLERİ:</a:t>
            </a:r>
          </a:p>
          <a:p>
            <a:pPr algn="just"/>
            <a:endParaRPr lang="tr-TR" sz="3800" b="1" dirty="0" smtClean="0"/>
          </a:p>
          <a:p>
            <a:pPr algn="just"/>
            <a:r>
              <a:rPr lang="tr-TR" sz="3800" b="1" u="sng" dirty="0" smtClean="0"/>
              <a:t>DAVA: Ceza Davaları: </a:t>
            </a:r>
          </a:p>
          <a:p>
            <a:pPr algn="just"/>
            <a:r>
              <a:rPr lang="tr-TR" sz="3600" i="1" dirty="0"/>
              <a:t>Özel Kanunlarla Kurulan Diğer Ceza </a:t>
            </a:r>
            <a:r>
              <a:rPr lang="tr-TR" sz="3600" i="1" dirty="0" smtClean="0"/>
              <a:t>Mahkemeleri:</a:t>
            </a:r>
            <a:endParaRPr lang="tr-TR" sz="3600" i="1" dirty="0"/>
          </a:p>
          <a:p>
            <a:pPr algn="just"/>
            <a:r>
              <a:rPr lang="tr-TR" sz="3800" i="1" u="sng" dirty="0" smtClean="0"/>
              <a:t>1. Çocuk Mahkemeleri:</a:t>
            </a:r>
          </a:p>
          <a:p>
            <a:pPr algn="just"/>
            <a:r>
              <a:rPr lang="tr-TR" sz="3200" dirty="0"/>
              <a:t>1979 yılında çıkarılan 2253 sayılı mülga </a:t>
            </a:r>
            <a:r>
              <a:rPr lang="tr-TR" sz="3200" dirty="0">
                <a:hlinkClick r:id="rId2" tooltip="Çocuk Mahkemeleri Yasası (sayfa mevcut değil)"/>
              </a:rPr>
              <a:t>Çocuk Mahkemeleri Yasası</a:t>
            </a:r>
            <a:r>
              <a:rPr lang="tr-TR" sz="3200" dirty="0"/>
              <a:t> ile öngörülen ve ilk defa 1987 yılında Ankara’da kurulan çocuk mahkemelerinin yasal dayanağını artık 2005 yılında çıkarılan 5395 sayılı </a:t>
            </a:r>
            <a:r>
              <a:rPr lang="tr-TR" sz="3200" dirty="0">
                <a:hlinkClick r:id="rId3" tooltip="Çocuk Koruma Kanunu (sayfa mevcut değil)"/>
              </a:rPr>
              <a:t>Çocuk Koruma Kanunu</a:t>
            </a:r>
            <a:r>
              <a:rPr lang="tr-TR" sz="3200" dirty="0"/>
              <a:t> oluşturmaktadır. Bu kanunun 25. maddesine göre, “</a:t>
            </a:r>
            <a:r>
              <a:rPr lang="tr-TR" sz="3200" i="1" dirty="0"/>
              <a:t>Çocuk mahkemesi, tek hâkimden oluşur. Bu mahkemeler her il merkezinde kurulur. Çocuk mahkemelerinde yapılan duruşmalarda Cumhuriyet savcısı bulunmaz</a:t>
            </a:r>
            <a:r>
              <a:rPr lang="tr-TR" sz="3200" dirty="0"/>
              <a:t>”. Bu mahkemelerin görevleri de aynı kanunun 26. maddesinde belirlenmiştir: “</a:t>
            </a:r>
            <a:r>
              <a:rPr lang="tr-TR" sz="3200" i="1" dirty="0"/>
              <a:t>Çocuk mahkemesi, asliye ceza mahkemesi ile sulh ceza mahkemesinin görev alanına giren suçlar bakımından, suça sürüklenen çocuklar hakkında açılacak davalara bakar</a:t>
            </a:r>
            <a:r>
              <a:rPr lang="tr-TR" sz="3200" dirty="0"/>
              <a:t>”. </a:t>
            </a:r>
            <a:r>
              <a:rPr lang="tr-TR" sz="2800" dirty="0" smtClean="0"/>
              <a:t/>
            </a:r>
            <a:br>
              <a:rPr lang="tr-TR" sz="2800" dirty="0" smtClean="0"/>
            </a:br>
            <a:r>
              <a:rPr lang="tr-TR" sz="2800" dirty="0" smtClean="0"/>
              <a:t/>
            </a:r>
            <a:br>
              <a:rPr lang="tr-TR" sz="2800" dirty="0" smtClean="0"/>
            </a:br>
            <a:endParaRPr lang="tr-TR" sz="2600" dirty="0" smtClean="0"/>
          </a:p>
        </p:txBody>
      </p:sp>
      <p:sp>
        <p:nvSpPr>
          <p:cNvPr id="3" name="Başlık 2"/>
          <p:cNvSpPr>
            <a:spLocks noGrp="1"/>
          </p:cNvSpPr>
          <p:nvPr>
            <p:ph type="title"/>
          </p:nvPr>
        </p:nvSpPr>
        <p:spPr>
          <a:xfrm>
            <a:off x="688491" y="570156"/>
            <a:ext cx="7267886" cy="554588"/>
          </a:xfrm>
        </p:spPr>
        <p:txBody>
          <a:bodyPr/>
          <a:lstStyle/>
          <a:p>
            <a:r>
              <a:rPr lang="tr-TR" dirty="0" smtClean="0"/>
              <a:t>Hakların Korunması</a:t>
            </a:r>
            <a:endParaRPr lang="tr-TR" dirty="0"/>
          </a:p>
        </p:txBody>
      </p:sp>
    </p:spTree>
    <p:extLst>
      <p:ext uri="{BB962C8B-B14F-4D97-AF65-F5344CB8AC3E}">
        <p14:creationId xmlns:p14="http://schemas.microsoft.com/office/powerpoint/2010/main" val="2389338403"/>
      </p:ext>
    </p:extLst>
  </p:cSld>
  <p:clrMapOvr>
    <a:masterClrMapping/>
  </p:clrMapOvr>
  <mc:AlternateContent xmlns:mc="http://schemas.openxmlformats.org/markup-compatibility/2006" xmlns:p14="http://schemas.microsoft.com/office/powerpoint/2010/main">
    <mc:Choice Requires="p14">
      <p:transition spd="slow" p14:dur="2500">
        <p14:vortex dir="r"/>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395537" y="1340768"/>
            <a:ext cx="8352928" cy="5328591"/>
          </a:xfrm>
        </p:spPr>
        <p:txBody>
          <a:bodyPr>
            <a:normAutofit fontScale="77500" lnSpcReduction="20000"/>
          </a:bodyPr>
          <a:lstStyle/>
          <a:p>
            <a:pPr algn="just"/>
            <a:r>
              <a:rPr lang="tr-TR" sz="3800" b="1" dirty="0" smtClean="0"/>
              <a:t>HAKKIN KORUNMASI YÖNTEMLERİ:</a:t>
            </a:r>
          </a:p>
          <a:p>
            <a:pPr algn="just"/>
            <a:endParaRPr lang="tr-TR" sz="3800" b="1" dirty="0" smtClean="0"/>
          </a:p>
          <a:p>
            <a:pPr algn="just"/>
            <a:r>
              <a:rPr lang="tr-TR" sz="3800" b="1" u="sng" dirty="0" smtClean="0"/>
              <a:t>DAVA: Ceza Davaları: </a:t>
            </a:r>
          </a:p>
          <a:p>
            <a:pPr algn="just"/>
            <a:r>
              <a:rPr lang="tr-TR" sz="3600" i="1" dirty="0"/>
              <a:t>Özel Kanunlarla Kurulan Diğer Ceza </a:t>
            </a:r>
            <a:r>
              <a:rPr lang="tr-TR" sz="3600" i="1" dirty="0" smtClean="0"/>
              <a:t>Mahkemeleri:</a:t>
            </a:r>
            <a:endParaRPr lang="tr-TR" sz="3600" i="1" dirty="0"/>
          </a:p>
          <a:p>
            <a:pPr algn="just"/>
            <a:r>
              <a:rPr lang="tr-TR" sz="3800" i="1" u="sng" dirty="0"/>
              <a:t>2</a:t>
            </a:r>
            <a:r>
              <a:rPr lang="tr-TR" sz="3800" i="1" u="sng" dirty="0" smtClean="0"/>
              <a:t>. İcra Ceza Mahkemeleri:</a:t>
            </a:r>
          </a:p>
          <a:p>
            <a:pPr algn="just"/>
            <a:r>
              <a:rPr lang="tr-TR" sz="2800" dirty="0"/>
              <a:t>İcra ceza mahkemesi, 2004 sayılı İcra ve İflas Kanunu 331 ve 345. maddeleri arasında tanımlanan ve icra hukuku ile bağlantılı suçlara dair yargılama yapmakla görevli özel bir mahkemedir</a:t>
            </a:r>
            <a:r>
              <a:rPr lang="tr-TR" sz="2800" dirty="0" smtClean="0"/>
              <a:t>.</a:t>
            </a:r>
          </a:p>
          <a:p>
            <a:pPr algn="just"/>
            <a:r>
              <a:rPr lang="tr-TR" b="1" dirty="0">
                <a:hlinkClick r:id="rId2"/>
              </a:rPr>
              <a:t>Şikayet</a:t>
            </a:r>
            <a:r>
              <a:rPr lang="tr-TR" dirty="0"/>
              <a:t>, icra ceza mahkemesinin yetkisine giren suçlar açısından bir kovuşturma şartıdır. İcra ceza mahkemesinin görevine giren fiillerden dolayı şikayet süresi, 3 ay ve 1 yıllık hak düşürücü sürelere tabidir. Suç teşkil eden fiilin öğrenildiği tarihten itibaren 3 ay ve fiil daha geç öğrenilse bile her halde fiilin işlendiği tarihten itibaren bir yıl geçmekle şikayet hakkı ortadan kalkar (İİK </a:t>
            </a:r>
            <a:r>
              <a:rPr lang="tr-TR" dirty="0" err="1"/>
              <a:t>md.</a:t>
            </a:r>
            <a:r>
              <a:rPr lang="tr-TR" dirty="0"/>
              <a:t> 347).</a:t>
            </a:r>
            <a:r>
              <a:rPr lang="tr-TR" sz="2800" dirty="0" smtClean="0"/>
              <a:t/>
            </a:r>
            <a:br>
              <a:rPr lang="tr-TR" sz="2800" dirty="0" smtClean="0"/>
            </a:br>
            <a:r>
              <a:rPr lang="tr-TR" sz="2800" dirty="0" smtClean="0"/>
              <a:t/>
            </a:r>
            <a:br>
              <a:rPr lang="tr-TR" sz="2800" dirty="0" smtClean="0"/>
            </a:br>
            <a:endParaRPr lang="tr-TR" sz="2600" dirty="0" smtClean="0"/>
          </a:p>
        </p:txBody>
      </p:sp>
      <p:sp>
        <p:nvSpPr>
          <p:cNvPr id="3" name="Başlık 2"/>
          <p:cNvSpPr>
            <a:spLocks noGrp="1"/>
          </p:cNvSpPr>
          <p:nvPr>
            <p:ph type="title"/>
          </p:nvPr>
        </p:nvSpPr>
        <p:spPr>
          <a:xfrm>
            <a:off x="688491" y="570156"/>
            <a:ext cx="7267886" cy="554588"/>
          </a:xfrm>
        </p:spPr>
        <p:txBody>
          <a:bodyPr/>
          <a:lstStyle/>
          <a:p>
            <a:r>
              <a:rPr lang="tr-TR" dirty="0" smtClean="0"/>
              <a:t>Hakların Korunması</a:t>
            </a:r>
            <a:endParaRPr lang="tr-TR" dirty="0"/>
          </a:p>
        </p:txBody>
      </p:sp>
    </p:spTree>
    <p:extLst>
      <p:ext uri="{BB962C8B-B14F-4D97-AF65-F5344CB8AC3E}">
        <p14:creationId xmlns:p14="http://schemas.microsoft.com/office/powerpoint/2010/main" val="1107709840"/>
      </p:ext>
    </p:extLst>
  </p:cSld>
  <p:clrMapOvr>
    <a:masterClrMapping/>
  </p:clrMapOvr>
  <mc:AlternateContent xmlns:mc="http://schemas.openxmlformats.org/markup-compatibility/2006" xmlns:p14="http://schemas.microsoft.com/office/powerpoint/2010/main">
    <mc:Choice Requires="p14">
      <p:transition spd="slow" p14:dur="2500">
        <p14:vortex dir="r"/>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395537" y="1340768"/>
            <a:ext cx="8352928" cy="5328591"/>
          </a:xfrm>
        </p:spPr>
        <p:txBody>
          <a:bodyPr>
            <a:normAutofit fontScale="77500" lnSpcReduction="20000"/>
          </a:bodyPr>
          <a:lstStyle/>
          <a:p>
            <a:pPr algn="just"/>
            <a:r>
              <a:rPr lang="tr-TR" sz="3800" b="1" dirty="0" smtClean="0"/>
              <a:t>HAKKIN KORUNMASI YÖNTEMLERİ:</a:t>
            </a:r>
          </a:p>
          <a:p>
            <a:pPr algn="just"/>
            <a:endParaRPr lang="tr-TR" sz="3800" b="1" dirty="0" smtClean="0"/>
          </a:p>
          <a:p>
            <a:pPr algn="just"/>
            <a:r>
              <a:rPr lang="tr-TR" sz="3800" b="1" u="sng" dirty="0" smtClean="0"/>
              <a:t>DAVA: Ceza Davaları: </a:t>
            </a:r>
          </a:p>
          <a:p>
            <a:pPr algn="just"/>
            <a:r>
              <a:rPr lang="tr-TR" sz="3600" i="1" dirty="0"/>
              <a:t>Özel Kanunlarla Kurulan Diğer Ceza </a:t>
            </a:r>
            <a:r>
              <a:rPr lang="tr-TR" sz="3600" i="1" dirty="0" smtClean="0"/>
              <a:t>Mahkemeleri:</a:t>
            </a:r>
            <a:endParaRPr lang="tr-TR" sz="3600" i="1" dirty="0"/>
          </a:p>
          <a:p>
            <a:pPr algn="just"/>
            <a:r>
              <a:rPr lang="tr-TR" sz="3800" i="1" u="sng" dirty="0" smtClean="0"/>
              <a:t>3. Fikri ve Sınai Haklar Ceza Mahkemeleri:</a:t>
            </a:r>
          </a:p>
          <a:p>
            <a:pPr algn="just"/>
            <a:r>
              <a:rPr lang="tr-TR" dirty="0" smtClean="0"/>
              <a:t>Fikri </a:t>
            </a:r>
            <a:r>
              <a:rPr lang="tr-TR" dirty="0"/>
              <a:t>ve sınai haklar ceza mahkemesi, kanundaki ceza miktarı ve suçun vasfı ne olursa olsun, 5846 sayılı Fikir ve Sanat Eserleri Kanunu’nda düzenlenen tüm suçlarla ilgili yargılama yapmakla görevlidir.</a:t>
            </a:r>
          </a:p>
          <a:p>
            <a:pPr algn="just"/>
            <a:r>
              <a:rPr lang="tr-TR" dirty="0"/>
              <a:t>Fikri ve sınai haklar ceza mahkemesi, özel mahkeme statüsündedir. Genel mahkemeler olan </a:t>
            </a:r>
            <a:r>
              <a:rPr lang="tr-TR" b="1" dirty="0">
                <a:hlinkClick r:id="rId2"/>
              </a:rPr>
              <a:t>asliye ceza mahkemesi</a:t>
            </a:r>
            <a:r>
              <a:rPr lang="tr-TR" dirty="0"/>
              <a:t> ve </a:t>
            </a:r>
            <a:r>
              <a:rPr lang="tr-TR" b="1" dirty="0">
                <a:hlinkClick r:id="rId3"/>
              </a:rPr>
              <a:t>ağır ceza mahkemesi</a:t>
            </a:r>
            <a:r>
              <a:rPr lang="tr-TR" dirty="0"/>
              <a:t> görev kuralları suç vasfı ve ceza miktarına göre belirlenirken, fikri ve sınai haklar ceza mahkemesinin görevi tümüyle fikri mülkiyet suçlarına hasredilmiştir.</a:t>
            </a:r>
          </a:p>
          <a:p>
            <a:pPr marL="0" indent="0" algn="just">
              <a:buNone/>
            </a:pPr>
            <a:r>
              <a:rPr lang="tr-TR" sz="2800" dirty="0" smtClean="0"/>
              <a:t/>
            </a:r>
            <a:br>
              <a:rPr lang="tr-TR" sz="2800" dirty="0" smtClean="0"/>
            </a:br>
            <a:r>
              <a:rPr lang="tr-TR" sz="2800" dirty="0" smtClean="0"/>
              <a:t/>
            </a:r>
            <a:br>
              <a:rPr lang="tr-TR" sz="2800" dirty="0" smtClean="0"/>
            </a:br>
            <a:endParaRPr lang="tr-TR" sz="2600" dirty="0" smtClean="0"/>
          </a:p>
        </p:txBody>
      </p:sp>
      <p:sp>
        <p:nvSpPr>
          <p:cNvPr id="3" name="Başlık 2"/>
          <p:cNvSpPr>
            <a:spLocks noGrp="1"/>
          </p:cNvSpPr>
          <p:nvPr>
            <p:ph type="title"/>
          </p:nvPr>
        </p:nvSpPr>
        <p:spPr>
          <a:xfrm>
            <a:off x="688491" y="570156"/>
            <a:ext cx="7267886" cy="554588"/>
          </a:xfrm>
        </p:spPr>
        <p:txBody>
          <a:bodyPr/>
          <a:lstStyle/>
          <a:p>
            <a:r>
              <a:rPr lang="tr-TR" dirty="0" smtClean="0"/>
              <a:t>Hakların Korunması</a:t>
            </a:r>
            <a:endParaRPr lang="tr-TR" dirty="0"/>
          </a:p>
        </p:txBody>
      </p:sp>
    </p:spTree>
    <p:extLst>
      <p:ext uri="{BB962C8B-B14F-4D97-AF65-F5344CB8AC3E}">
        <p14:creationId xmlns:p14="http://schemas.microsoft.com/office/powerpoint/2010/main" val="2542640360"/>
      </p:ext>
    </p:extLst>
  </p:cSld>
  <p:clrMapOvr>
    <a:masterClrMapping/>
  </p:clrMapOvr>
  <mc:AlternateContent xmlns:mc="http://schemas.openxmlformats.org/markup-compatibility/2006" xmlns:p14="http://schemas.microsoft.com/office/powerpoint/2010/main">
    <mc:Choice Requires="p14">
      <p:transition spd="slow" p14:dur="2500">
        <p14:vortex dir="r"/>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395537" y="1340768"/>
            <a:ext cx="8352928" cy="5328591"/>
          </a:xfrm>
        </p:spPr>
        <p:txBody>
          <a:bodyPr>
            <a:normAutofit/>
          </a:bodyPr>
          <a:lstStyle/>
          <a:p>
            <a:pPr algn="just"/>
            <a:r>
              <a:rPr lang="tr-TR" sz="2800" b="1" dirty="0" smtClean="0"/>
              <a:t>HAKKIN KORUNMASI YÖNTEMLERİ:</a:t>
            </a:r>
          </a:p>
          <a:p>
            <a:pPr algn="just"/>
            <a:r>
              <a:rPr lang="tr-TR" sz="2600" b="1" u="sng" dirty="0" smtClean="0"/>
              <a:t>DAVA: Ceza Davaları: </a:t>
            </a:r>
          </a:p>
          <a:p>
            <a:pPr algn="just"/>
            <a:r>
              <a:rPr lang="tr-TR" sz="2600" i="1" dirty="0"/>
              <a:t>Özel Kanunlarla Kurulan Diğer Ceza </a:t>
            </a:r>
            <a:r>
              <a:rPr lang="tr-TR" sz="2600" i="1" dirty="0" smtClean="0"/>
              <a:t>Mahkemeleri:</a:t>
            </a:r>
            <a:endParaRPr lang="tr-TR" sz="2600" i="1" dirty="0"/>
          </a:p>
          <a:p>
            <a:pPr algn="just"/>
            <a:r>
              <a:rPr lang="tr-TR" sz="2600" i="1" u="sng" dirty="0"/>
              <a:t>4</a:t>
            </a:r>
            <a:r>
              <a:rPr lang="tr-TR" sz="2600" i="1" u="sng" dirty="0" smtClean="0"/>
              <a:t>. Trafik Mahkemeleri:</a:t>
            </a:r>
          </a:p>
          <a:p>
            <a:pPr algn="just"/>
            <a:r>
              <a:rPr lang="tr-TR" sz="2800" dirty="0"/>
              <a:t>Ülkemizde trafik cezalarına itiraz kaynaklı </a:t>
            </a:r>
            <a:r>
              <a:rPr lang="tr-TR" sz="2800" dirty="0" smtClean="0"/>
              <a:t>davalarla </a:t>
            </a:r>
            <a:r>
              <a:rPr lang="tr-TR" sz="2800" dirty="0"/>
              <a:t>normal şartlarda trafik mahkemeleri ilgilenmektedir. </a:t>
            </a:r>
            <a:endParaRPr lang="tr-TR" sz="2800" dirty="0" smtClean="0"/>
          </a:p>
          <a:p>
            <a:pPr algn="just"/>
            <a:r>
              <a:rPr lang="tr-TR" sz="2800" dirty="0" smtClean="0"/>
              <a:t>Ancak </a:t>
            </a:r>
            <a:r>
              <a:rPr lang="tr-TR" sz="2800" dirty="0"/>
              <a:t>her yerde trafik mahkemelerinin olmaması nedeniyle, Sulh Ceza Mahkemeleri de bu davalara bakabilmektedir. </a:t>
            </a:r>
            <a:r>
              <a:rPr lang="tr-TR" sz="2800" dirty="0" smtClean="0"/>
              <a:t/>
            </a:r>
            <a:br>
              <a:rPr lang="tr-TR" sz="2800" dirty="0" smtClean="0"/>
            </a:br>
            <a:endParaRPr lang="tr-TR" sz="2600" dirty="0" smtClean="0"/>
          </a:p>
        </p:txBody>
      </p:sp>
      <p:sp>
        <p:nvSpPr>
          <p:cNvPr id="3" name="Başlık 2"/>
          <p:cNvSpPr>
            <a:spLocks noGrp="1"/>
          </p:cNvSpPr>
          <p:nvPr>
            <p:ph type="title"/>
          </p:nvPr>
        </p:nvSpPr>
        <p:spPr>
          <a:xfrm>
            <a:off x="688491" y="570156"/>
            <a:ext cx="7267886" cy="554588"/>
          </a:xfrm>
        </p:spPr>
        <p:txBody>
          <a:bodyPr/>
          <a:lstStyle/>
          <a:p>
            <a:r>
              <a:rPr lang="tr-TR" dirty="0" smtClean="0"/>
              <a:t>Hakların Korunması</a:t>
            </a:r>
            <a:endParaRPr lang="tr-TR" dirty="0"/>
          </a:p>
        </p:txBody>
      </p:sp>
    </p:spTree>
    <p:extLst>
      <p:ext uri="{BB962C8B-B14F-4D97-AF65-F5344CB8AC3E}">
        <p14:creationId xmlns:p14="http://schemas.microsoft.com/office/powerpoint/2010/main" val="1377635623"/>
      </p:ext>
    </p:extLst>
  </p:cSld>
  <p:clrMapOvr>
    <a:masterClrMapping/>
  </p:clrMapOvr>
  <mc:AlternateContent xmlns:mc="http://schemas.openxmlformats.org/markup-compatibility/2006" xmlns:p14="http://schemas.microsoft.com/office/powerpoint/2010/main">
    <mc:Choice Requires="p14">
      <p:transition spd="slow" p14:dur="2500">
        <p14:vortex dir="r"/>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395537" y="1340768"/>
            <a:ext cx="8352928" cy="5328591"/>
          </a:xfrm>
        </p:spPr>
        <p:txBody>
          <a:bodyPr>
            <a:normAutofit lnSpcReduction="10000"/>
          </a:bodyPr>
          <a:lstStyle/>
          <a:p>
            <a:pPr algn="just"/>
            <a:r>
              <a:rPr lang="tr-TR" sz="2800" b="1" dirty="0" smtClean="0"/>
              <a:t>HAKKIN KORUNMASI YÖNTEMLERİ:</a:t>
            </a:r>
          </a:p>
          <a:p>
            <a:pPr algn="just"/>
            <a:r>
              <a:rPr lang="tr-TR" sz="2600" b="1" u="sng" dirty="0" smtClean="0"/>
              <a:t>DAVA: İdari Davalar:</a:t>
            </a:r>
          </a:p>
          <a:p>
            <a:pPr algn="just"/>
            <a:r>
              <a:rPr lang="tr-TR" sz="2800" dirty="0"/>
              <a:t>İdari yargı mahkemeleri idari yargının konusunu oluşturan davaları görür. İdari yargının adli yargıdan en önemli farkı, uyuşmazlıkta en azından bir tarafın yetkisini kamu hukukundan alan devlet organlarından biri olmasıdır.</a:t>
            </a:r>
          </a:p>
          <a:p>
            <a:pPr algn="just"/>
            <a:r>
              <a:rPr lang="tr-TR" sz="2800" dirty="0"/>
              <a:t>İlk derece idari yargı mahkemeleri, Bölge İdare Mahkemeleri, İdare mahkemeleri ve Vergi Mahkemelerinden oluşur.</a:t>
            </a:r>
          </a:p>
          <a:p>
            <a:pPr algn="just"/>
            <a:r>
              <a:rPr lang="tr-TR" sz="2800" dirty="0"/>
              <a:t>İdari yargı mahkemelerinin yüksek yargı organı Danıştay'dır.</a:t>
            </a:r>
          </a:p>
          <a:p>
            <a:pPr algn="just"/>
            <a:endParaRPr lang="tr-TR" sz="2600" dirty="0" smtClean="0"/>
          </a:p>
        </p:txBody>
      </p:sp>
      <p:sp>
        <p:nvSpPr>
          <p:cNvPr id="3" name="Başlık 2"/>
          <p:cNvSpPr>
            <a:spLocks noGrp="1"/>
          </p:cNvSpPr>
          <p:nvPr>
            <p:ph type="title"/>
          </p:nvPr>
        </p:nvSpPr>
        <p:spPr>
          <a:xfrm>
            <a:off x="688491" y="570156"/>
            <a:ext cx="7267886" cy="554588"/>
          </a:xfrm>
        </p:spPr>
        <p:txBody>
          <a:bodyPr/>
          <a:lstStyle/>
          <a:p>
            <a:r>
              <a:rPr lang="tr-TR" dirty="0" smtClean="0"/>
              <a:t>Hakların Korunması</a:t>
            </a:r>
            <a:endParaRPr lang="tr-TR" dirty="0"/>
          </a:p>
        </p:txBody>
      </p:sp>
    </p:spTree>
    <p:extLst>
      <p:ext uri="{BB962C8B-B14F-4D97-AF65-F5344CB8AC3E}">
        <p14:creationId xmlns:p14="http://schemas.microsoft.com/office/powerpoint/2010/main" val="676860056"/>
      </p:ext>
    </p:extLst>
  </p:cSld>
  <p:clrMapOvr>
    <a:masterClrMapping/>
  </p:clrMapOvr>
  <mc:AlternateContent xmlns:mc="http://schemas.openxmlformats.org/markup-compatibility/2006" xmlns:p14="http://schemas.microsoft.com/office/powerpoint/2010/main">
    <mc:Choice Requires="p14">
      <p:transition spd="slow" p14:dur="2500">
        <p14:vortex dir="r"/>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395537" y="1340768"/>
            <a:ext cx="8352928" cy="5328591"/>
          </a:xfrm>
        </p:spPr>
        <p:txBody>
          <a:bodyPr>
            <a:normAutofit/>
          </a:bodyPr>
          <a:lstStyle/>
          <a:p>
            <a:pPr algn="just"/>
            <a:r>
              <a:rPr lang="tr-TR" sz="2800" b="1" dirty="0" smtClean="0"/>
              <a:t>HAKKIN KORUNMASI YÖNTEMLERİ:</a:t>
            </a:r>
          </a:p>
          <a:p>
            <a:pPr algn="just"/>
            <a:endParaRPr lang="tr-TR" sz="2800" b="1" dirty="0" smtClean="0"/>
          </a:p>
          <a:p>
            <a:pPr algn="just"/>
            <a:r>
              <a:rPr lang="tr-TR" sz="2600" b="1" u="sng" dirty="0" smtClean="0"/>
              <a:t>DAVA: İstinaf-Bölge Adliye Mahkemeleri:</a:t>
            </a:r>
          </a:p>
          <a:p>
            <a:pPr algn="just"/>
            <a:r>
              <a:rPr lang="tr-TR" sz="2800" dirty="0"/>
              <a:t>İstinaf, ilk derece mahkeme kararlarına karşı gidilen kanun </a:t>
            </a:r>
            <a:r>
              <a:rPr lang="tr-TR" sz="2800" dirty="0" smtClean="0"/>
              <a:t>yoludur.</a:t>
            </a:r>
            <a:endParaRPr lang="tr-TR" sz="2800" b="1" i="1" dirty="0"/>
          </a:p>
          <a:p>
            <a:pPr algn="just"/>
            <a:r>
              <a:rPr lang="tr-TR" sz="2800" dirty="0"/>
              <a:t> </a:t>
            </a:r>
            <a:r>
              <a:rPr lang="tr-TR" sz="2800" dirty="0" smtClean="0"/>
              <a:t>Y</a:t>
            </a:r>
            <a:r>
              <a:rPr lang="tr-TR" dirty="0" smtClean="0"/>
              <a:t>argıda </a:t>
            </a:r>
            <a:r>
              <a:rPr lang="tr-TR" dirty="0"/>
              <a:t>iş yükünün </a:t>
            </a:r>
            <a:r>
              <a:rPr lang="tr-TR" dirty="0" smtClean="0"/>
              <a:t>azaltılması </a:t>
            </a:r>
            <a:r>
              <a:rPr lang="tr-TR" dirty="0"/>
              <a:t>amacıyla faaliyete geçirilen istinaf mahkemeleri, "ikinci derece mahkemeler" olarak görev </a:t>
            </a:r>
            <a:r>
              <a:rPr lang="tr-TR" dirty="0" smtClean="0"/>
              <a:t>yapmakta </a:t>
            </a:r>
            <a:r>
              <a:rPr lang="tr-TR" dirty="0"/>
              <a:t>ve </a:t>
            </a:r>
            <a:r>
              <a:rPr lang="tr-TR" dirty="0" smtClean="0"/>
              <a:t>kişiler ilk </a:t>
            </a:r>
            <a:r>
              <a:rPr lang="tr-TR" dirty="0"/>
              <a:t>derece mahkemelerinden verilen </a:t>
            </a:r>
            <a:r>
              <a:rPr lang="tr-TR" dirty="0" smtClean="0"/>
              <a:t>kesin olmayan hükümlere </a:t>
            </a:r>
            <a:r>
              <a:rPr lang="tr-TR" dirty="0"/>
              <a:t>karşı istinaf yoluna </a:t>
            </a:r>
            <a:r>
              <a:rPr lang="tr-TR" dirty="0" smtClean="0"/>
              <a:t>başvurabilmektedir. </a:t>
            </a:r>
            <a:endParaRPr lang="tr-TR" sz="2600" dirty="0" smtClean="0"/>
          </a:p>
        </p:txBody>
      </p:sp>
      <p:sp>
        <p:nvSpPr>
          <p:cNvPr id="3" name="Başlık 2"/>
          <p:cNvSpPr>
            <a:spLocks noGrp="1"/>
          </p:cNvSpPr>
          <p:nvPr>
            <p:ph type="title"/>
          </p:nvPr>
        </p:nvSpPr>
        <p:spPr>
          <a:xfrm>
            <a:off x="688491" y="570156"/>
            <a:ext cx="7267886" cy="554588"/>
          </a:xfrm>
        </p:spPr>
        <p:txBody>
          <a:bodyPr/>
          <a:lstStyle/>
          <a:p>
            <a:r>
              <a:rPr lang="tr-TR" dirty="0" smtClean="0"/>
              <a:t>Hakların Korunması</a:t>
            </a:r>
            <a:endParaRPr lang="tr-TR" dirty="0"/>
          </a:p>
        </p:txBody>
      </p:sp>
    </p:spTree>
    <p:extLst>
      <p:ext uri="{BB962C8B-B14F-4D97-AF65-F5344CB8AC3E}">
        <p14:creationId xmlns:p14="http://schemas.microsoft.com/office/powerpoint/2010/main" val="1492246733"/>
      </p:ext>
    </p:extLst>
  </p:cSld>
  <p:clrMapOvr>
    <a:masterClrMapping/>
  </p:clrMapOvr>
  <mc:AlternateContent xmlns:mc="http://schemas.openxmlformats.org/markup-compatibility/2006" xmlns:p14="http://schemas.microsoft.com/office/powerpoint/2010/main">
    <mc:Choice Requires="p14">
      <p:transition spd="slow" p14:dur="2500">
        <p14:vortex dir="r"/>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395537" y="1340768"/>
            <a:ext cx="8352928" cy="5328591"/>
          </a:xfrm>
        </p:spPr>
        <p:txBody>
          <a:bodyPr>
            <a:normAutofit/>
          </a:bodyPr>
          <a:lstStyle/>
          <a:p>
            <a:pPr algn="just"/>
            <a:r>
              <a:rPr lang="tr-TR" sz="2800" b="1" dirty="0" smtClean="0"/>
              <a:t>HAKKIN KORUNMASI YÖNTEMLERİ:</a:t>
            </a:r>
          </a:p>
          <a:p>
            <a:pPr algn="just"/>
            <a:endParaRPr lang="tr-TR" sz="2800" b="1" dirty="0" smtClean="0"/>
          </a:p>
          <a:p>
            <a:pPr algn="just"/>
            <a:r>
              <a:rPr lang="tr-TR" sz="2600" b="1" u="sng" dirty="0" smtClean="0"/>
              <a:t>DAVA: Yargıtay:</a:t>
            </a:r>
          </a:p>
          <a:p>
            <a:pPr algn="just"/>
            <a:r>
              <a:rPr lang="tr-TR" sz="2800" dirty="0"/>
              <a:t>Türkiye'nin </a:t>
            </a:r>
            <a:r>
              <a:rPr lang="tr-TR" sz="2800" dirty="0" smtClean="0"/>
              <a:t>yüksek </a:t>
            </a:r>
            <a:r>
              <a:rPr lang="tr-TR" sz="2800" dirty="0"/>
              <a:t>yargı </a:t>
            </a:r>
            <a:r>
              <a:rPr lang="tr-TR" sz="2800" dirty="0" smtClean="0"/>
              <a:t>organlarından </a:t>
            </a:r>
            <a:r>
              <a:rPr lang="tr-TR" sz="2800" dirty="0"/>
              <a:t>birisidir. Adli yargı ilk derece mahkemelerince verilen ve </a:t>
            </a:r>
            <a:r>
              <a:rPr lang="tr-TR" sz="2800" dirty="0" smtClean="0"/>
              <a:t>kanunun</a:t>
            </a:r>
            <a:r>
              <a:rPr lang="tr-TR" sz="2800" dirty="0"/>
              <a:t> başka bir adli yargı merciine bırakmadığı karar ve hükümlerin </a:t>
            </a:r>
            <a:r>
              <a:rPr lang="tr-TR" sz="2800" u="sng" dirty="0"/>
              <a:t>son inceleme merciidir.</a:t>
            </a:r>
            <a:endParaRPr lang="tr-TR" sz="2600" u="sng" dirty="0" smtClean="0"/>
          </a:p>
        </p:txBody>
      </p:sp>
      <p:sp>
        <p:nvSpPr>
          <p:cNvPr id="3" name="Başlık 2"/>
          <p:cNvSpPr>
            <a:spLocks noGrp="1"/>
          </p:cNvSpPr>
          <p:nvPr>
            <p:ph type="title"/>
          </p:nvPr>
        </p:nvSpPr>
        <p:spPr>
          <a:xfrm>
            <a:off x="688491" y="570156"/>
            <a:ext cx="7267886" cy="554588"/>
          </a:xfrm>
        </p:spPr>
        <p:txBody>
          <a:bodyPr/>
          <a:lstStyle/>
          <a:p>
            <a:r>
              <a:rPr lang="tr-TR" dirty="0" smtClean="0"/>
              <a:t>Hakların Korunması</a:t>
            </a:r>
            <a:endParaRPr lang="tr-TR" dirty="0"/>
          </a:p>
        </p:txBody>
      </p:sp>
    </p:spTree>
    <p:extLst>
      <p:ext uri="{BB962C8B-B14F-4D97-AF65-F5344CB8AC3E}">
        <p14:creationId xmlns:p14="http://schemas.microsoft.com/office/powerpoint/2010/main" val="4104515625"/>
      </p:ext>
    </p:extLst>
  </p:cSld>
  <p:clrMapOvr>
    <a:masterClrMapping/>
  </p:clrMapOvr>
  <mc:AlternateContent xmlns:mc="http://schemas.openxmlformats.org/markup-compatibility/2006" xmlns:p14="http://schemas.microsoft.com/office/powerpoint/2010/main">
    <mc:Choice Requires="p14">
      <p:transition spd="slow" p14:dur="2500">
        <p14:vortex dir="r"/>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395537" y="1340768"/>
            <a:ext cx="8352928" cy="5328591"/>
          </a:xfrm>
        </p:spPr>
        <p:txBody>
          <a:bodyPr>
            <a:normAutofit fontScale="85000" lnSpcReduction="20000"/>
          </a:bodyPr>
          <a:lstStyle/>
          <a:p>
            <a:pPr algn="just"/>
            <a:r>
              <a:rPr lang="tr-TR" sz="2800" b="1" dirty="0" smtClean="0"/>
              <a:t>HAKKIN KORUNMASI YÖNTEMLERİ:</a:t>
            </a:r>
          </a:p>
          <a:p>
            <a:pPr algn="just"/>
            <a:r>
              <a:rPr lang="tr-TR" sz="2600" b="1" u="sng" dirty="0" smtClean="0"/>
              <a:t>DAVA: </a:t>
            </a:r>
          </a:p>
          <a:p>
            <a:pPr algn="just"/>
            <a:r>
              <a:rPr lang="tr-TR" sz="2600" b="1" u="sng" dirty="0" smtClean="0"/>
              <a:t>Dava Türleri:</a:t>
            </a:r>
          </a:p>
          <a:p>
            <a:pPr algn="just"/>
            <a:r>
              <a:rPr lang="tr-TR" sz="2600" b="1" u="sng" dirty="0" smtClean="0"/>
              <a:t>1. Eda(İfa) Davaları:</a:t>
            </a:r>
          </a:p>
          <a:p>
            <a:pPr algn="just"/>
            <a:r>
              <a:rPr lang="tr-TR" sz="2800" dirty="0"/>
              <a:t>Davacının davasını açması esnasında mahkemeden bir </a:t>
            </a:r>
            <a:r>
              <a:rPr lang="tr-TR" sz="2800" u="sng" dirty="0"/>
              <a:t>davalı tarafça bir şeyin yapılması, yapılmaması veya verilmesi yani bir edimin yerine getirilmesi </a:t>
            </a:r>
            <a:r>
              <a:rPr lang="tr-TR" sz="2800" dirty="0"/>
              <a:t>ile ilgili bir talepte bulunduğu dava türleridir.</a:t>
            </a:r>
          </a:p>
          <a:p>
            <a:pPr algn="just"/>
            <a:r>
              <a:rPr lang="tr-TR" sz="2800" dirty="0"/>
              <a:t>İfa davaları da dayanılan hakkın türüne göre değişik adlar alırlar. Yani açılan davada talep edilen hususa göre adlar alırlar.</a:t>
            </a:r>
          </a:p>
          <a:p>
            <a:pPr lvl="1"/>
            <a:r>
              <a:rPr lang="tr-TR" sz="2600" dirty="0"/>
              <a:t>Örneğin;</a:t>
            </a:r>
            <a:br>
              <a:rPr lang="tr-TR" sz="2600" dirty="0"/>
            </a:br>
            <a:r>
              <a:rPr lang="tr-TR" sz="2600" dirty="0"/>
              <a:t>Uğranılan zararın giderilmesi talep ediliyorsa tazminat davası</a:t>
            </a:r>
            <a:br>
              <a:rPr lang="tr-TR" sz="2600" dirty="0"/>
            </a:br>
            <a:r>
              <a:rPr lang="tr-TR" sz="2600" dirty="0"/>
              <a:t>Rekabet hakkının kötüye kullanımı varsa haksız rekabet davası vb.</a:t>
            </a:r>
          </a:p>
          <a:p>
            <a:pPr algn="just"/>
            <a:endParaRPr lang="tr-TR" sz="2600" b="1" u="sng" dirty="0" smtClean="0"/>
          </a:p>
        </p:txBody>
      </p:sp>
      <p:sp>
        <p:nvSpPr>
          <p:cNvPr id="3" name="Başlık 2"/>
          <p:cNvSpPr>
            <a:spLocks noGrp="1"/>
          </p:cNvSpPr>
          <p:nvPr>
            <p:ph type="title"/>
          </p:nvPr>
        </p:nvSpPr>
        <p:spPr>
          <a:xfrm>
            <a:off x="688491" y="570156"/>
            <a:ext cx="7267886" cy="554588"/>
          </a:xfrm>
        </p:spPr>
        <p:txBody>
          <a:bodyPr/>
          <a:lstStyle/>
          <a:p>
            <a:r>
              <a:rPr lang="tr-TR" dirty="0" smtClean="0"/>
              <a:t>Hakların Korunması</a:t>
            </a:r>
            <a:endParaRPr lang="tr-TR" dirty="0"/>
          </a:p>
        </p:txBody>
      </p:sp>
    </p:spTree>
    <p:extLst>
      <p:ext uri="{BB962C8B-B14F-4D97-AF65-F5344CB8AC3E}">
        <p14:creationId xmlns:p14="http://schemas.microsoft.com/office/powerpoint/2010/main" val="2288329645"/>
      </p:ext>
    </p:extLst>
  </p:cSld>
  <p:clrMapOvr>
    <a:masterClrMapping/>
  </p:clrMapOvr>
  <mc:AlternateContent xmlns:mc="http://schemas.openxmlformats.org/markup-compatibility/2006" xmlns:p14="http://schemas.microsoft.com/office/powerpoint/2010/main">
    <mc:Choice Requires="p14">
      <p:transition spd="slow" p14:dur="2500">
        <p14:vortex dir="r"/>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395537" y="1340768"/>
            <a:ext cx="8352928" cy="5328591"/>
          </a:xfrm>
        </p:spPr>
        <p:txBody>
          <a:bodyPr>
            <a:normAutofit fontScale="92500" lnSpcReduction="20000"/>
          </a:bodyPr>
          <a:lstStyle/>
          <a:p>
            <a:pPr algn="just"/>
            <a:r>
              <a:rPr lang="tr-TR" sz="2800" b="1" dirty="0" smtClean="0"/>
              <a:t>HAKKIN KORUNMASI YÖNTEMLERİ:</a:t>
            </a:r>
          </a:p>
          <a:p>
            <a:pPr algn="just"/>
            <a:r>
              <a:rPr lang="tr-TR" sz="2600" b="1" u="sng" dirty="0" smtClean="0"/>
              <a:t>DAVA: </a:t>
            </a:r>
          </a:p>
          <a:p>
            <a:pPr algn="just"/>
            <a:r>
              <a:rPr lang="tr-TR" sz="2600" b="1" u="sng" dirty="0" smtClean="0"/>
              <a:t>Dava Türleri:</a:t>
            </a:r>
          </a:p>
          <a:p>
            <a:pPr algn="just"/>
            <a:r>
              <a:rPr lang="tr-TR" sz="2600" b="1" u="sng" dirty="0" smtClean="0"/>
              <a:t>2. Tespit Davaları:</a:t>
            </a:r>
          </a:p>
          <a:p>
            <a:pPr algn="just"/>
            <a:r>
              <a:rPr lang="tr-TR" dirty="0"/>
              <a:t>Bir hukuksal durumun ya da hukuka aykırı bir hususun kendisini ya da etkilerinin neler olduğunun belirlenmesi amacıyla açılan davadır. Tespit davasının en büyük özelliği diğer davaların aksine çekişmeli bir yargı işi olmayıp ya ileride açılacak çekişmeli bir dava türüne delil toplama amaçlıdır ya da görülen davada bir durumun belirlenmesi amaçlı olarak asıl dava ile birlikte yürütülen yan dava konumundadır.</a:t>
            </a:r>
          </a:p>
          <a:p>
            <a:pPr algn="just"/>
            <a:r>
              <a:rPr lang="tr-TR" dirty="0"/>
              <a:t>Tespit davasının açılması için hak ihlali şart değildir. Tespiti istenen hususlarda menfaati olan herkes mahkemelerden tespit yapılmasını talep edebilir. Tespit davası asıl dava açılmadan önce tek başına ayrı bir dava olarak açılabileceği gibi açılmış olan asıl dava ile birlikte de talep edilerek asıl davanın mahkemesince de tespit yapılabilir.</a:t>
            </a:r>
          </a:p>
          <a:p>
            <a:endParaRPr lang="tr-TR" sz="2600" b="1" u="sng" dirty="0" smtClean="0"/>
          </a:p>
        </p:txBody>
      </p:sp>
      <p:sp>
        <p:nvSpPr>
          <p:cNvPr id="3" name="Başlık 2"/>
          <p:cNvSpPr>
            <a:spLocks noGrp="1"/>
          </p:cNvSpPr>
          <p:nvPr>
            <p:ph type="title"/>
          </p:nvPr>
        </p:nvSpPr>
        <p:spPr>
          <a:xfrm>
            <a:off x="688491" y="570156"/>
            <a:ext cx="7267886" cy="554588"/>
          </a:xfrm>
        </p:spPr>
        <p:txBody>
          <a:bodyPr/>
          <a:lstStyle/>
          <a:p>
            <a:r>
              <a:rPr lang="tr-TR" dirty="0" smtClean="0"/>
              <a:t>Hakların Korunması</a:t>
            </a:r>
            <a:endParaRPr lang="tr-TR" dirty="0"/>
          </a:p>
        </p:txBody>
      </p:sp>
    </p:spTree>
    <p:extLst>
      <p:ext uri="{BB962C8B-B14F-4D97-AF65-F5344CB8AC3E}">
        <p14:creationId xmlns:p14="http://schemas.microsoft.com/office/powerpoint/2010/main" val="1374604981"/>
      </p:ext>
    </p:extLst>
  </p:cSld>
  <p:clrMapOvr>
    <a:masterClrMapping/>
  </p:clrMapOvr>
  <mc:AlternateContent xmlns:mc="http://schemas.openxmlformats.org/markup-compatibility/2006" xmlns:p14="http://schemas.microsoft.com/office/powerpoint/2010/main">
    <mc:Choice Requires="p14">
      <p:transition spd="slow" p14:dur="2500">
        <p14:vortex dir="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395537" y="1340768"/>
            <a:ext cx="8352928" cy="5328591"/>
          </a:xfrm>
        </p:spPr>
        <p:txBody>
          <a:bodyPr/>
          <a:lstStyle/>
          <a:p>
            <a:pPr marL="0" indent="0" algn="just">
              <a:buNone/>
            </a:pPr>
            <a:endParaRPr lang="tr-TR" b="1" dirty="0" smtClean="0"/>
          </a:p>
          <a:p>
            <a:pPr algn="just"/>
            <a:endParaRPr lang="tr-TR" b="1" u="sng" dirty="0"/>
          </a:p>
        </p:txBody>
      </p:sp>
      <p:sp>
        <p:nvSpPr>
          <p:cNvPr id="3" name="Başlık 2"/>
          <p:cNvSpPr>
            <a:spLocks noGrp="1"/>
          </p:cNvSpPr>
          <p:nvPr>
            <p:ph type="title"/>
          </p:nvPr>
        </p:nvSpPr>
        <p:spPr>
          <a:xfrm>
            <a:off x="688491" y="570156"/>
            <a:ext cx="7267886" cy="554588"/>
          </a:xfrm>
        </p:spPr>
        <p:txBody>
          <a:bodyPr/>
          <a:lstStyle/>
          <a:p>
            <a:r>
              <a:rPr lang="tr-TR" dirty="0" smtClean="0"/>
              <a:t>Hakların Korunması</a:t>
            </a:r>
            <a:endParaRPr lang="tr-TR" dirty="0"/>
          </a:p>
        </p:txBody>
      </p:sp>
      <p:sp>
        <p:nvSpPr>
          <p:cNvPr id="4" name="Yuvarlatılmış Dikdörtgen 3"/>
          <p:cNvSpPr/>
          <p:nvPr/>
        </p:nvSpPr>
        <p:spPr>
          <a:xfrm>
            <a:off x="1979712" y="2204864"/>
            <a:ext cx="4824536" cy="1152128"/>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i="1" dirty="0">
                <a:effectLst>
                  <a:outerShdw blurRad="38100" dist="38100" dir="2700000" algn="tl">
                    <a:srgbClr val="000000">
                      <a:alpha val="43137"/>
                    </a:srgbClr>
                  </a:outerShdw>
                </a:effectLst>
              </a:rPr>
              <a:t>HAKKIN KORUNMASI YÖNTEMLERİ</a:t>
            </a:r>
            <a:endParaRPr lang="tr-TR" i="1" dirty="0">
              <a:effectLst>
                <a:outerShdw blurRad="38100" dist="38100" dir="2700000" algn="tl">
                  <a:srgbClr val="000000">
                    <a:alpha val="43137"/>
                  </a:srgbClr>
                </a:outerShdw>
              </a:effectLst>
            </a:endParaRPr>
          </a:p>
        </p:txBody>
      </p:sp>
      <p:sp>
        <p:nvSpPr>
          <p:cNvPr id="5" name="Yuvarlatılmış Dikdörtgen 4"/>
          <p:cNvSpPr/>
          <p:nvPr/>
        </p:nvSpPr>
        <p:spPr>
          <a:xfrm>
            <a:off x="899592" y="3933056"/>
            <a:ext cx="1656184" cy="864096"/>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effectLst>
                  <a:outerShdw blurRad="38100" dist="38100" dir="2700000" algn="tl">
                    <a:srgbClr val="000000">
                      <a:alpha val="43137"/>
                    </a:srgbClr>
                  </a:outerShdw>
                </a:effectLst>
              </a:rPr>
              <a:t>TALEP</a:t>
            </a:r>
            <a:endParaRPr lang="tr-TR" b="1" dirty="0">
              <a:effectLst>
                <a:outerShdw blurRad="38100" dist="38100" dir="2700000" algn="tl">
                  <a:srgbClr val="000000">
                    <a:alpha val="43137"/>
                  </a:srgbClr>
                </a:outerShdw>
              </a:effectLst>
            </a:endParaRPr>
          </a:p>
        </p:txBody>
      </p:sp>
      <p:sp>
        <p:nvSpPr>
          <p:cNvPr id="6" name="Yuvarlatılmış Dikdörtgen 5"/>
          <p:cNvSpPr/>
          <p:nvPr/>
        </p:nvSpPr>
        <p:spPr>
          <a:xfrm>
            <a:off x="2745784" y="3933056"/>
            <a:ext cx="1656184" cy="864096"/>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effectLst>
                  <a:outerShdw blurRad="38100" dist="38100" dir="2700000" algn="tl">
                    <a:srgbClr val="000000">
                      <a:alpha val="43137"/>
                    </a:srgbClr>
                  </a:outerShdw>
                </a:effectLst>
              </a:rPr>
              <a:t>DAVA</a:t>
            </a:r>
            <a:endParaRPr lang="tr-TR" b="1" dirty="0">
              <a:effectLst>
                <a:outerShdw blurRad="38100" dist="38100" dir="2700000" algn="tl">
                  <a:srgbClr val="000000">
                    <a:alpha val="43137"/>
                  </a:srgbClr>
                </a:outerShdw>
              </a:effectLst>
            </a:endParaRPr>
          </a:p>
        </p:txBody>
      </p:sp>
      <p:sp>
        <p:nvSpPr>
          <p:cNvPr id="7" name="Yuvarlatılmış Dikdörtgen 6"/>
          <p:cNvSpPr/>
          <p:nvPr/>
        </p:nvSpPr>
        <p:spPr>
          <a:xfrm>
            <a:off x="4860032" y="3878560"/>
            <a:ext cx="1656184" cy="864096"/>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effectLst>
                  <a:outerShdw blurRad="38100" dist="38100" dir="2700000" algn="tl">
                    <a:srgbClr val="000000">
                      <a:alpha val="43137"/>
                    </a:srgbClr>
                  </a:outerShdw>
                </a:effectLst>
              </a:rPr>
              <a:t>CEBRİ İCRA</a:t>
            </a:r>
            <a:endParaRPr lang="tr-TR" b="1" dirty="0">
              <a:effectLst>
                <a:outerShdw blurRad="38100" dist="38100" dir="2700000" algn="tl">
                  <a:srgbClr val="000000">
                    <a:alpha val="43137"/>
                  </a:srgbClr>
                </a:outerShdw>
              </a:effectLst>
            </a:endParaRPr>
          </a:p>
        </p:txBody>
      </p:sp>
      <p:sp>
        <p:nvSpPr>
          <p:cNvPr id="8" name="Yuvarlatılmış Dikdörtgen 7"/>
          <p:cNvSpPr/>
          <p:nvPr/>
        </p:nvSpPr>
        <p:spPr>
          <a:xfrm>
            <a:off x="6834338" y="3878560"/>
            <a:ext cx="1656184" cy="864096"/>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b="1" dirty="0" smtClean="0">
                <a:effectLst>
                  <a:outerShdw blurRad="38100" dist="38100" dir="2700000" algn="tl">
                    <a:srgbClr val="000000">
                      <a:alpha val="43137"/>
                    </a:srgbClr>
                  </a:outerShdw>
                </a:effectLst>
              </a:rPr>
              <a:t>KİŞİNİN HAKKINI BİZZAT KORUMASI</a:t>
            </a:r>
            <a:endParaRPr lang="tr-TR" sz="1400" b="1" dirty="0">
              <a:effectLst>
                <a:outerShdw blurRad="38100" dist="38100" dir="2700000" algn="tl">
                  <a:srgbClr val="000000">
                    <a:alpha val="43137"/>
                  </a:srgbClr>
                </a:outerShdw>
              </a:effectLst>
            </a:endParaRPr>
          </a:p>
        </p:txBody>
      </p:sp>
      <p:sp>
        <p:nvSpPr>
          <p:cNvPr id="9" name="Yuvarlatılmış Dikdörtgen 8"/>
          <p:cNvSpPr/>
          <p:nvPr/>
        </p:nvSpPr>
        <p:spPr>
          <a:xfrm>
            <a:off x="3496874" y="5301208"/>
            <a:ext cx="2191250" cy="864096"/>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effectLst>
                  <a:outerShdw blurRad="38100" dist="38100" dir="2700000" algn="tl">
                    <a:srgbClr val="000000">
                      <a:alpha val="43137"/>
                    </a:srgbClr>
                  </a:outerShdw>
                </a:effectLst>
              </a:rPr>
              <a:t>DİĞER YÖNTEMLER</a:t>
            </a:r>
            <a:endParaRPr lang="tr-TR" b="1" dirty="0">
              <a:effectLst>
                <a:outerShdw blurRad="38100" dist="38100" dir="2700000" algn="tl">
                  <a:srgbClr val="000000">
                    <a:alpha val="43137"/>
                  </a:srgbClr>
                </a:outerShdw>
              </a:effectLst>
            </a:endParaRPr>
          </a:p>
        </p:txBody>
      </p:sp>
      <p:cxnSp>
        <p:nvCxnSpPr>
          <p:cNvPr id="11" name="Dirsek Bağlayıcısı 10"/>
          <p:cNvCxnSpPr/>
          <p:nvPr/>
        </p:nvCxnSpPr>
        <p:spPr>
          <a:xfrm rot="5400000">
            <a:off x="1934952" y="3401752"/>
            <a:ext cx="521568" cy="432048"/>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Dirsek Bağlayıcısı 13"/>
          <p:cNvCxnSpPr/>
          <p:nvPr/>
        </p:nvCxnSpPr>
        <p:spPr>
          <a:xfrm rot="5400000">
            <a:off x="3236090" y="3540774"/>
            <a:ext cx="521568" cy="154004"/>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Dirsek Bağlayıcısı 15"/>
          <p:cNvCxnSpPr>
            <a:endCxn id="7" idx="0"/>
          </p:cNvCxnSpPr>
          <p:nvPr/>
        </p:nvCxnSpPr>
        <p:spPr>
          <a:xfrm rot="16200000" flipH="1">
            <a:off x="5193314" y="3383750"/>
            <a:ext cx="521568" cy="468052"/>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Dirsek Bağlayıcısı 21"/>
          <p:cNvCxnSpPr/>
          <p:nvPr/>
        </p:nvCxnSpPr>
        <p:spPr>
          <a:xfrm rot="16200000" flipH="1">
            <a:off x="6547448" y="3401752"/>
            <a:ext cx="521570" cy="432052"/>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Düz Ok Bağlayıcısı 26"/>
          <p:cNvCxnSpPr/>
          <p:nvPr/>
        </p:nvCxnSpPr>
        <p:spPr>
          <a:xfrm>
            <a:off x="4608004" y="3356992"/>
            <a:ext cx="0" cy="19442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5604472"/>
      </p:ext>
    </p:extLst>
  </p:cSld>
  <p:clrMapOvr>
    <a:masterClrMapping/>
  </p:clrMapOvr>
  <mc:AlternateContent xmlns:mc="http://schemas.openxmlformats.org/markup-compatibility/2006" xmlns:p14="http://schemas.microsoft.com/office/powerpoint/2010/main">
    <mc:Choice Requires="p14">
      <p:transition spd="slow" p14:dur="2500">
        <p14:vortex dir="r"/>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395537" y="1340768"/>
            <a:ext cx="8352928" cy="5328591"/>
          </a:xfrm>
        </p:spPr>
        <p:txBody>
          <a:bodyPr>
            <a:normAutofit fontScale="85000" lnSpcReduction="20000"/>
          </a:bodyPr>
          <a:lstStyle/>
          <a:p>
            <a:pPr algn="just"/>
            <a:r>
              <a:rPr lang="tr-TR" sz="2800" b="1" dirty="0" smtClean="0"/>
              <a:t>HAKKIN KORUNMASI YÖNTEMLERİ:</a:t>
            </a:r>
          </a:p>
          <a:p>
            <a:pPr algn="just"/>
            <a:r>
              <a:rPr lang="tr-TR" sz="2600" b="1" u="sng" dirty="0" smtClean="0"/>
              <a:t>DAVA: </a:t>
            </a:r>
          </a:p>
          <a:p>
            <a:pPr algn="just"/>
            <a:r>
              <a:rPr lang="tr-TR" sz="2600" b="1" u="sng" dirty="0" smtClean="0"/>
              <a:t>Dava Türleri:</a:t>
            </a:r>
          </a:p>
          <a:p>
            <a:pPr algn="just"/>
            <a:r>
              <a:rPr lang="tr-TR" sz="2600" b="1" u="sng" dirty="0"/>
              <a:t>2</a:t>
            </a:r>
            <a:r>
              <a:rPr lang="tr-TR" sz="2600" b="1" u="sng" dirty="0" smtClean="0"/>
              <a:t>. Tespit Davaları:</a:t>
            </a:r>
          </a:p>
          <a:p>
            <a:pPr algn="just"/>
            <a:r>
              <a:rPr lang="tr-TR" sz="2800" dirty="0" smtClean="0"/>
              <a:t>Örneğin; arabasını </a:t>
            </a:r>
            <a:r>
              <a:rPr lang="tr-TR" sz="2800" dirty="0"/>
              <a:t>yeni almış olan Veli, yolda giderken arabasının aniden arıza yapması sonucunda araç servise çekildiğinde arabanın motorunun ağır hasar aldığını ve bu motorun baştan değişmesi gerektiğini öğrendiğinde bunun nedeninin servis elemanlarınca sürücü hatası olarak belirtilmesi ve aracın garanti kapsamında olmayacağının söylenmesi üzerine mahkemeye başvurup aracında meydana gelen hasarın sebebinin, aracın garanti kapsamında tamirinin mümkün olup olmadığının ve aracında meydana gelen değer kaybının ne kadar olduğunun ileride açılacak olan asıl davaya delil olmak üzere mahkemece atanacak olan teknik bilirkişilerce tespitinin yapılmasını isteyebilir.</a:t>
            </a:r>
            <a:endParaRPr lang="tr-TR" sz="2600" b="1" u="sng" dirty="0" smtClean="0"/>
          </a:p>
        </p:txBody>
      </p:sp>
      <p:sp>
        <p:nvSpPr>
          <p:cNvPr id="3" name="Başlık 2"/>
          <p:cNvSpPr>
            <a:spLocks noGrp="1"/>
          </p:cNvSpPr>
          <p:nvPr>
            <p:ph type="title"/>
          </p:nvPr>
        </p:nvSpPr>
        <p:spPr>
          <a:xfrm>
            <a:off x="688491" y="570156"/>
            <a:ext cx="7267886" cy="554588"/>
          </a:xfrm>
        </p:spPr>
        <p:txBody>
          <a:bodyPr/>
          <a:lstStyle/>
          <a:p>
            <a:r>
              <a:rPr lang="tr-TR" dirty="0" smtClean="0"/>
              <a:t>Hakların Korunması</a:t>
            </a:r>
            <a:endParaRPr lang="tr-TR" dirty="0"/>
          </a:p>
        </p:txBody>
      </p:sp>
    </p:spTree>
    <p:extLst>
      <p:ext uri="{BB962C8B-B14F-4D97-AF65-F5344CB8AC3E}">
        <p14:creationId xmlns:p14="http://schemas.microsoft.com/office/powerpoint/2010/main" val="745029659"/>
      </p:ext>
    </p:extLst>
  </p:cSld>
  <p:clrMapOvr>
    <a:masterClrMapping/>
  </p:clrMapOvr>
  <mc:AlternateContent xmlns:mc="http://schemas.openxmlformats.org/markup-compatibility/2006" xmlns:p14="http://schemas.microsoft.com/office/powerpoint/2010/main">
    <mc:Choice Requires="p14">
      <p:transition spd="slow" p14:dur="2500">
        <p14:vortex dir="r"/>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395537" y="1340768"/>
            <a:ext cx="8352928" cy="5328591"/>
          </a:xfrm>
        </p:spPr>
        <p:txBody>
          <a:bodyPr>
            <a:normAutofit fontScale="70000" lnSpcReduction="20000"/>
          </a:bodyPr>
          <a:lstStyle/>
          <a:p>
            <a:pPr algn="just"/>
            <a:r>
              <a:rPr lang="tr-TR" sz="2800" b="1" dirty="0" smtClean="0"/>
              <a:t>HAKKIN KORUNMASI YÖNTEMLERİ:</a:t>
            </a:r>
          </a:p>
          <a:p>
            <a:pPr algn="just"/>
            <a:r>
              <a:rPr lang="tr-TR" sz="2600" b="1" u="sng" dirty="0" smtClean="0"/>
              <a:t>DAVA: </a:t>
            </a:r>
          </a:p>
          <a:p>
            <a:pPr algn="just"/>
            <a:r>
              <a:rPr lang="tr-TR" sz="2600" b="1" u="sng" dirty="0" smtClean="0"/>
              <a:t>Dava Türleri:</a:t>
            </a:r>
          </a:p>
          <a:p>
            <a:pPr algn="just"/>
            <a:r>
              <a:rPr lang="tr-TR" sz="2600" b="1" u="sng" dirty="0"/>
              <a:t>3</a:t>
            </a:r>
            <a:r>
              <a:rPr lang="tr-TR" sz="2600" b="1" u="sng" dirty="0" smtClean="0"/>
              <a:t>. Yenilik Doğuran Davalar:</a:t>
            </a:r>
          </a:p>
          <a:p>
            <a:pPr algn="just"/>
            <a:r>
              <a:rPr lang="tr-TR" sz="2800" dirty="0"/>
              <a:t>Bu davalar adından da anlaşılacağı üzere yenilik doğuran haklarla ilgili davalardır. Bunlara </a:t>
            </a:r>
            <a:r>
              <a:rPr lang="tr-TR" sz="2800" dirty="0" err="1" smtClean="0"/>
              <a:t>inşai</a:t>
            </a:r>
            <a:r>
              <a:rPr lang="tr-TR" sz="2800" dirty="0" smtClean="0"/>
              <a:t> </a:t>
            </a:r>
            <a:r>
              <a:rPr lang="tr-TR" sz="2800" dirty="0"/>
              <a:t>davalar da denilmektedir. Bu çerçevede yenilik doğuran hakların </a:t>
            </a:r>
            <a:r>
              <a:rPr lang="tr-TR" sz="2800" dirty="0" err="1"/>
              <a:t>sınıﬂandırmasına</a:t>
            </a:r>
            <a:r>
              <a:rPr lang="tr-TR" sz="2800" dirty="0"/>
              <a:t> göre de yenilik doğuran davalar ortaya çıkabilmektedir.</a:t>
            </a:r>
          </a:p>
          <a:p>
            <a:pPr algn="just"/>
            <a:r>
              <a:rPr lang="tr-TR" sz="2800" dirty="0" smtClean="0"/>
              <a:t>Örneğin; ayıplı </a:t>
            </a:r>
            <a:r>
              <a:rPr lang="tr-TR" sz="2800" dirty="0"/>
              <a:t>malın ayıpsızı ile değişim hakkı da mevcut durumu değiştirdiği için değiştirici yenilik doğuran haktı. Bu değişim işlemi ile ilgili uyuşmazlık çıkar da davacı değişim talebini dava yoluyla gerçekleştirir ise bunlara da değiştirici yenilik doğuran davalar denilir.</a:t>
            </a:r>
          </a:p>
          <a:p>
            <a:pPr algn="just"/>
            <a:r>
              <a:rPr lang="tr-TR" sz="2800" dirty="0"/>
              <a:t>Sözleşmeden dönme, sözleşmeyi fesih hakları da mevcut durumu ortadan kaldırdıkları için bozucu yenilik doğuran haklardı, bunlara ilişkin davalar da bozucu yenilik doğuran davalar olmaktadır.</a:t>
            </a:r>
          </a:p>
          <a:p>
            <a:pPr algn="just"/>
            <a:r>
              <a:rPr lang="tr-TR" sz="2800" dirty="0"/>
              <a:t>Boşanma davası da mevcut durumu ortadan kaldırdığından bozucu yenilik doğuran dava olarak kabul edilmektedir.</a:t>
            </a:r>
          </a:p>
          <a:p>
            <a:pPr algn="just"/>
            <a:endParaRPr lang="tr-TR" sz="2600" b="1" u="sng" dirty="0" smtClean="0"/>
          </a:p>
        </p:txBody>
      </p:sp>
      <p:sp>
        <p:nvSpPr>
          <p:cNvPr id="3" name="Başlık 2"/>
          <p:cNvSpPr>
            <a:spLocks noGrp="1"/>
          </p:cNvSpPr>
          <p:nvPr>
            <p:ph type="title"/>
          </p:nvPr>
        </p:nvSpPr>
        <p:spPr>
          <a:xfrm>
            <a:off x="688491" y="570156"/>
            <a:ext cx="7267886" cy="554588"/>
          </a:xfrm>
        </p:spPr>
        <p:txBody>
          <a:bodyPr/>
          <a:lstStyle/>
          <a:p>
            <a:r>
              <a:rPr lang="tr-TR" dirty="0" smtClean="0"/>
              <a:t>Hakların Korunması</a:t>
            </a:r>
            <a:endParaRPr lang="tr-TR" dirty="0"/>
          </a:p>
        </p:txBody>
      </p:sp>
    </p:spTree>
    <p:extLst>
      <p:ext uri="{BB962C8B-B14F-4D97-AF65-F5344CB8AC3E}">
        <p14:creationId xmlns:p14="http://schemas.microsoft.com/office/powerpoint/2010/main" val="2258392676"/>
      </p:ext>
    </p:extLst>
  </p:cSld>
  <p:clrMapOvr>
    <a:masterClrMapping/>
  </p:clrMapOvr>
  <mc:AlternateContent xmlns:mc="http://schemas.openxmlformats.org/markup-compatibility/2006" xmlns:p14="http://schemas.microsoft.com/office/powerpoint/2010/main">
    <mc:Choice Requires="p14">
      <p:transition spd="slow" p14:dur="2500">
        <p14:vortex dir="r"/>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395537" y="1340768"/>
            <a:ext cx="8352928" cy="5328591"/>
          </a:xfrm>
        </p:spPr>
        <p:txBody>
          <a:bodyPr>
            <a:normAutofit fontScale="92500" lnSpcReduction="10000"/>
          </a:bodyPr>
          <a:lstStyle/>
          <a:p>
            <a:pPr algn="just"/>
            <a:r>
              <a:rPr lang="tr-TR" sz="2800" b="1" dirty="0" smtClean="0"/>
              <a:t>HAKKIN KORUNMASI YÖNTEMLERİ:</a:t>
            </a:r>
          </a:p>
          <a:p>
            <a:pPr algn="just"/>
            <a:r>
              <a:rPr lang="tr-TR" sz="2600" b="1" u="sng" dirty="0" smtClean="0"/>
              <a:t>DAVA: </a:t>
            </a:r>
          </a:p>
          <a:p>
            <a:pPr algn="just"/>
            <a:r>
              <a:rPr lang="tr-TR" sz="2600" b="1" u="sng" dirty="0" smtClean="0"/>
              <a:t>Dava Türleri:</a:t>
            </a:r>
          </a:p>
          <a:p>
            <a:pPr algn="just"/>
            <a:r>
              <a:rPr lang="tr-TR" sz="2600" b="1" u="sng" dirty="0" smtClean="0"/>
              <a:t>4. </a:t>
            </a:r>
            <a:r>
              <a:rPr lang="tr-TR" sz="2600" b="1" u="sng" dirty="0" err="1" smtClean="0"/>
              <a:t>Terditli</a:t>
            </a:r>
            <a:r>
              <a:rPr lang="tr-TR" sz="2600" b="1" u="sng" dirty="0" smtClean="0"/>
              <a:t> Davalar:</a:t>
            </a:r>
          </a:p>
          <a:p>
            <a:pPr algn="just"/>
            <a:r>
              <a:rPr lang="tr-TR" sz="2800" dirty="0" smtClean="0"/>
              <a:t>Davacının davalı karşısında birden çok talepte bulunduğu, birinci talebin reddi veya kabulü halinde, bunu takip eden bir talebe hükmedilmesine imkan veren davalardır. </a:t>
            </a:r>
          </a:p>
          <a:p>
            <a:pPr algn="just"/>
            <a:r>
              <a:rPr lang="tr-TR" sz="2800" dirty="0" err="1" smtClean="0"/>
              <a:t>Terditli</a:t>
            </a:r>
            <a:r>
              <a:rPr lang="tr-TR" sz="2800" dirty="0" smtClean="0"/>
              <a:t> davada davacı, talepleri arasında hukuki ve ekonomik bir bağlantının bulunması şartıyla aynı davalıya karşı birden fazla talebini aralarında </a:t>
            </a:r>
            <a:r>
              <a:rPr lang="tr-TR" sz="2800" dirty="0" err="1" smtClean="0"/>
              <a:t>aslilik</a:t>
            </a:r>
            <a:r>
              <a:rPr lang="tr-TR" sz="2800" dirty="0" smtClean="0"/>
              <a:t> </a:t>
            </a:r>
            <a:r>
              <a:rPr lang="tr-TR" sz="2800" dirty="0" err="1" smtClean="0"/>
              <a:t>ferilik</a:t>
            </a:r>
            <a:r>
              <a:rPr lang="tr-TR" sz="2800" dirty="0" smtClean="0"/>
              <a:t> ilişkisi kurmak suretiyle aynı dava dilekçesinde ileri sürebilmektedir.</a:t>
            </a:r>
            <a:endParaRPr lang="tr-TR" sz="2600" dirty="0" smtClean="0"/>
          </a:p>
        </p:txBody>
      </p:sp>
      <p:sp>
        <p:nvSpPr>
          <p:cNvPr id="3" name="Başlık 2"/>
          <p:cNvSpPr>
            <a:spLocks noGrp="1"/>
          </p:cNvSpPr>
          <p:nvPr>
            <p:ph type="title"/>
          </p:nvPr>
        </p:nvSpPr>
        <p:spPr>
          <a:xfrm>
            <a:off x="688491" y="570156"/>
            <a:ext cx="7267886" cy="554588"/>
          </a:xfrm>
        </p:spPr>
        <p:txBody>
          <a:bodyPr/>
          <a:lstStyle/>
          <a:p>
            <a:r>
              <a:rPr lang="tr-TR" dirty="0" smtClean="0"/>
              <a:t>Hakların Korunması</a:t>
            </a:r>
            <a:endParaRPr lang="tr-TR" dirty="0"/>
          </a:p>
        </p:txBody>
      </p:sp>
    </p:spTree>
    <p:extLst>
      <p:ext uri="{BB962C8B-B14F-4D97-AF65-F5344CB8AC3E}">
        <p14:creationId xmlns:p14="http://schemas.microsoft.com/office/powerpoint/2010/main" val="3367412816"/>
      </p:ext>
    </p:extLst>
  </p:cSld>
  <p:clrMapOvr>
    <a:masterClrMapping/>
  </p:clrMapOvr>
  <mc:AlternateContent xmlns:mc="http://schemas.openxmlformats.org/markup-compatibility/2006" xmlns:p14="http://schemas.microsoft.com/office/powerpoint/2010/main">
    <mc:Choice Requires="p14">
      <p:transition spd="slow" p14:dur="2500">
        <p14:vortex dir="r"/>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395537" y="1340768"/>
            <a:ext cx="8352928" cy="5328591"/>
          </a:xfrm>
        </p:spPr>
        <p:txBody>
          <a:bodyPr>
            <a:normAutofit fontScale="92500"/>
          </a:bodyPr>
          <a:lstStyle/>
          <a:p>
            <a:pPr algn="just"/>
            <a:r>
              <a:rPr lang="tr-TR" sz="2800" b="1" dirty="0" smtClean="0"/>
              <a:t>HAKKIN KORUNMASI YÖNTEMLERİ:</a:t>
            </a:r>
          </a:p>
          <a:p>
            <a:pPr algn="just"/>
            <a:r>
              <a:rPr lang="tr-TR" sz="2600" b="1" u="sng" dirty="0" smtClean="0"/>
              <a:t>DAVA: </a:t>
            </a:r>
          </a:p>
          <a:p>
            <a:pPr algn="just"/>
            <a:r>
              <a:rPr lang="tr-TR" sz="2600" b="1" u="sng" dirty="0" smtClean="0"/>
              <a:t>Dava Türleri:</a:t>
            </a:r>
          </a:p>
          <a:p>
            <a:pPr algn="just"/>
            <a:r>
              <a:rPr lang="tr-TR" sz="2600" b="1" u="sng" dirty="0"/>
              <a:t>5</a:t>
            </a:r>
            <a:r>
              <a:rPr lang="tr-TR" sz="2600" b="1" u="sng" dirty="0" smtClean="0"/>
              <a:t>. Kısmi Davalar:</a:t>
            </a:r>
          </a:p>
          <a:p>
            <a:pPr algn="just"/>
            <a:r>
              <a:rPr lang="tr-TR" sz="2600" dirty="0" smtClean="0"/>
              <a:t>Talep konusunun niteliği itibarıyla bölünebilir olduğu durumlarda, sadece bir kısmının ileri sürülmesine kısmi dava denilir.</a:t>
            </a:r>
          </a:p>
          <a:p>
            <a:pPr algn="just"/>
            <a:r>
              <a:rPr lang="tr-TR" sz="2600" dirty="0" smtClean="0"/>
              <a:t>Ancak talep konusunun miktarı, taraflar arasında tartışmasız veya da açıkça belirgin ise kısmi dava açılamaz.</a:t>
            </a:r>
          </a:p>
          <a:p>
            <a:pPr algn="just"/>
            <a:r>
              <a:rPr lang="tr-TR" sz="2600" dirty="0" smtClean="0"/>
              <a:t>Kısmi dava açılırken, talep konusunun kalan kısmından açıkça feragat edilmiş olmadıkça, talep konusunun geri kalan kısmından feragat edildiği anlamı çıkarılamaz.</a:t>
            </a:r>
          </a:p>
        </p:txBody>
      </p:sp>
      <p:sp>
        <p:nvSpPr>
          <p:cNvPr id="3" name="Başlık 2"/>
          <p:cNvSpPr>
            <a:spLocks noGrp="1"/>
          </p:cNvSpPr>
          <p:nvPr>
            <p:ph type="title"/>
          </p:nvPr>
        </p:nvSpPr>
        <p:spPr>
          <a:xfrm>
            <a:off x="688491" y="570156"/>
            <a:ext cx="7267886" cy="554588"/>
          </a:xfrm>
        </p:spPr>
        <p:txBody>
          <a:bodyPr/>
          <a:lstStyle/>
          <a:p>
            <a:r>
              <a:rPr lang="tr-TR" dirty="0" smtClean="0"/>
              <a:t>Hakların Korunması</a:t>
            </a:r>
            <a:endParaRPr lang="tr-TR" dirty="0"/>
          </a:p>
        </p:txBody>
      </p:sp>
    </p:spTree>
    <p:extLst>
      <p:ext uri="{BB962C8B-B14F-4D97-AF65-F5344CB8AC3E}">
        <p14:creationId xmlns:p14="http://schemas.microsoft.com/office/powerpoint/2010/main" val="345640670"/>
      </p:ext>
    </p:extLst>
  </p:cSld>
  <p:clrMapOvr>
    <a:masterClrMapping/>
  </p:clrMapOvr>
  <mc:AlternateContent xmlns:mc="http://schemas.openxmlformats.org/markup-compatibility/2006" xmlns:p14="http://schemas.microsoft.com/office/powerpoint/2010/main">
    <mc:Choice Requires="p14">
      <p:transition spd="slow" p14:dur="2500">
        <p14:vortex dir="r"/>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395537" y="1340768"/>
            <a:ext cx="8352928" cy="5328591"/>
          </a:xfrm>
        </p:spPr>
        <p:txBody>
          <a:bodyPr>
            <a:normAutofit fontScale="92500" lnSpcReduction="20000"/>
          </a:bodyPr>
          <a:lstStyle/>
          <a:p>
            <a:pPr algn="just"/>
            <a:r>
              <a:rPr lang="tr-TR" sz="2800" b="1" dirty="0" smtClean="0"/>
              <a:t>HAKKIN KORUNMASI YÖNTEMLERİ:</a:t>
            </a:r>
          </a:p>
          <a:p>
            <a:pPr algn="just"/>
            <a:r>
              <a:rPr lang="tr-TR" sz="2600" b="1" u="sng" dirty="0" smtClean="0"/>
              <a:t>DAVA: </a:t>
            </a:r>
          </a:p>
          <a:p>
            <a:pPr algn="just"/>
            <a:r>
              <a:rPr lang="tr-TR" sz="2600" b="1" u="sng" dirty="0" smtClean="0"/>
              <a:t>Davada Tarafların Karşılıklı Durumları(İddia ve Savunma):</a:t>
            </a:r>
          </a:p>
          <a:p>
            <a:pPr algn="just"/>
            <a:r>
              <a:rPr lang="tr-TR" sz="2600" b="1" u="sng" dirty="0" smtClean="0"/>
              <a:t>İspat:</a:t>
            </a:r>
          </a:p>
          <a:p>
            <a:pPr algn="just"/>
            <a:r>
              <a:rPr lang="tr-TR" sz="2600" dirty="0" smtClean="0"/>
              <a:t>MK m. 6: </a:t>
            </a:r>
            <a:r>
              <a:rPr lang="tr-TR" sz="2600" i="1" dirty="0" smtClean="0"/>
              <a:t>‘’</a:t>
            </a:r>
            <a:r>
              <a:rPr lang="tr-TR" sz="2800" i="1" dirty="0" smtClean="0"/>
              <a:t>Kanunda </a:t>
            </a:r>
            <a:r>
              <a:rPr lang="tr-TR" sz="2800" i="1" dirty="0"/>
              <a:t>aksine bir hüküm bulunmadıkça, taraflardan her biri, hakkını dayandırdığı olguların varlığını ispatla yükümlüdür. </a:t>
            </a:r>
            <a:r>
              <a:rPr lang="tr-TR" sz="2600" i="1" dirty="0" smtClean="0"/>
              <a:t>’’</a:t>
            </a:r>
          </a:p>
          <a:p>
            <a:pPr algn="just"/>
            <a:r>
              <a:rPr lang="tr-TR" sz="2600" dirty="0" smtClean="0"/>
              <a:t>HMK m. 190</a:t>
            </a:r>
            <a:r>
              <a:rPr lang="tr-TR" sz="2600" i="1" dirty="0" smtClean="0"/>
              <a:t>: ‘’</a:t>
            </a:r>
            <a:r>
              <a:rPr lang="tr-TR" sz="2800" i="1" dirty="0"/>
              <a:t> </a:t>
            </a:r>
            <a:r>
              <a:rPr lang="tr-TR" sz="2800" i="1" dirty="0" smtClean="0"/>
              <a:t>(1)İspat </a:t>
            </a:r>
            <a:r>
              <a:rPr lang="tr-TR" sz="2800" i="1" dirty="0"/>
              <a:t>yükü, kanunda özel bir düzenleme bulunmadıkça, iddia edilen vakıaya bağlanan hukuki sonuçtan kendi lehine hak çıkaran tarafa aittir</a:t>
            </a:r>
            <a:r>
              <a:rPr lang="tr-TR" sz="2800" i="1" dirty="0" smtClean="0"/>
              <a:t>.</a:t>
            </a:r>
          </a:p>
          <a:p>
            <a:pPr marL="0" indent="0" algn="just">
              <a:buNone/>
            </a:pPr>
            <a:r>
              <a:rPr lang="tr-TR" sz="2800" i="1" dirty="0"/>
              <a:t>	</a:t>
            </a:r>
            <a:r>
              <a:rPr lang="tr-TR" sz="2800" i="1" dirty="0" smtClean="0"/>
              <a:t> </a:t>
            </a:r>
            <a:r>
              <a:rPr lang="tr-TR" sz="2800" i="1" dirty="0"/>
              <a:t>(2) Kanuni bir karineye dayanan taraf, sadece karinenin temelini oluşturan vakıaya ilişkin ispat yükü altındadır. Kanunda öngörülen istisnalar dışında, karşı taraf, kanuni karinenin aksini ispat edebilir</a:t>
            </a:r>
            <a:r>
              <a:rPr lang="tr-TR" sz="2800" i="1" dirty="0" smtClean="0"/>
              <a:t>.</a:t>
            </a:r>
            <a:r>
              <a:rPr lang="tr-TR" sz="2600" i="1" dirty="0" smtClean="0"/>
              <a:t>’’</a:t>
            </a:r>
            <a:endParaRPr lang="tr-TR" sz="2600" i="1" dirty="0"/>
          </a:p>
        </p:txBody>
      </p:sp>
      <p:sp>
        <p:nvSpPr>
          <p:cNvPr id="3" name="Başlık 2"/>
          <p:cNvSpPr>
            <a:spLocks noGrp="1"/>
          </p:cNvSpPr>
          <p:nvPr>
            <p:ph type="title"/>
          </p:nvPr>
        </p:nvSpPr>
        <p:spPr>
          <a:xfrm>
            <a:off x="688491" y="570156"/>
            <a:ext cx="7267886" cy="554588"/>
          </a:xfrm>
        </p:spPr>
        <p:txBody>
          <a:bodyPr/>
          <a:lstStyle/>
          <a:p>
            <a:r>
              <a:rPr lang="tr-TR" dirty="0" smtClean="0"/>
              <a:t>Hakların Korunması</a:t>
            </a:r>
            <a:endParaRPr lang="tr-TR" dirty="0"/>
          </a:p>
        </p:txBody>
      </p:sp>
    </p:spTree>
    <p:extLst>
      <p:ext uri="{BB962C8B-B14F-4D97-AF65-F5344CB8AC3E}">
        <p14:creationId xmlns:p14="http://schemas.microsoft.com/office/powerpoint/2010/main" val="1279927711"/>
      </p:ext>
    </p:extLst>
  </p:cSld>
  <p:clrMapOvr>
    <a:masterClrMapping/>
  </p:clrMapOvr>
  <mc:AlternateContent xmlns:mc="http://schemas.openxmlformats.org/markup-compatibility/2006" xmlns:p14="http://schemas.microsoft.com/office/powerpoint/2010/main">
    <mc:Choice Requires="p14">
      <p:transition spd="slow" p14:dur="2500">
        <p14:vortex dir="r"/>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395537" y="1340768"/>
            <a:ext cx="8352928" cy="5328591"/>
          </a:xfrm>
        </p:spPr>
        <p:txBody>
          <a:bodyPr>
            <a:normAutofit fontScale="77500" lnSpcReduction="20000"/>
          </a:bodyPr>
          <a:lstStyle/>
          <a:p>
            <a:pPr algn="just"/>
            <a:r>
              <a:rPr lang="tr-TR" sz="2800" b="1" dirty="0" smtClean="0"/>
              <a:t>HAKKIN KORUNMASI YÖNTEMLERİ:</a:t>
            </a:r>
          </a:p>
          <a:p>
            <a:pPr algn="just"/>
            <a:r>
              <a:rPr lang="tr-TR" sz="2600" b="1" u="sng" dirty="0" smtClean="0"/>
              <a:t>DAVA: </a:t>
            </a:r>
          </a:p>
          <a:p>
            <a:pPr algn="just"/>
            <a:r>
              <a:rPr lang="tr-TR" sz="2600" b="1" u="sng" dirty="0" smtClean="0"/>
              <a:t>Davada Tarafların Karşılıklı Durumları(İddia ve Savunma):</a:t>
            </a:r>
          </a:p>
          <a:p>
            <a:pPr algn="just"/>
            <a:r>
              <a:rPr lang="tr-TR" sz="2600" b="1" u="sng" dirty="0" smtClean="0"/>
              <a:t>İspat:</a:t>
            </a:r>
          </a:p>
          <a:p>
            <a:pPr algn="just"/>
            <a:r>
              <a:rPr lang="tr-TR" sz="2600" dirty="0" smtClean="0"/>
              <a:t>HMK m. 189: </a:t>
            </a:r>
            <a:r>
              <a:rPr lang="tr-TR" sz="2600" i="1" dirty="0" smtClean="0"/>
              <a:t>‘’</a:t>
            </a:r>
            <a:r>
              <a:rPr lang="tr-TR" sz="2800" i="1" dirty="0"/>
              <a:t> Hukuka aykırı olarak elde edilmiş olan deliller, mahkeme tarafından bir vakıanın ispatında dikkate alınamaz. </a:t>
            </a:r>
            <a:r>
              <a:rPr lang="tr-TR" sz="2600" i="1" dirty="0" smtClean="0"/>
              <a:t>’’</a:t>
            </a:r>
          </a:p>
          <a:p>
            <a:pPr algn="just"/>
            <a:r>
              <a:rPr lang="tr-TR" sz="2600" b="1" i="1" u="sng" dirty="0" smtClean="0"/>
              <a:t>Senetle ispat zorunluluğu:</a:t>
            </a:r>
          </a:p>
          <a:p>
            <a:pPr algn="just"/>
            <a:r>
              <a:rPr lang="tr-TR" sz="2800" dirty="0"/>
              <a:t>Senetle ispat  kuralı bakımından Hukuk Muhakemeleri Kanunu uyarınca miktar sınırı öngörülmüştür. Bu anlamda bir hakkın doğumu, düşürülmesi, devri, değiştirilmesi, yenilenmesi, ertelenmesi, ikrarı ve itfası amacıyla yapılan hukuki işlemlerin, yapıldıkları zamanki miktar veya </a:t>
            </a:r>
            <a:r>
              <a:rPr lang="tr-TR" sz="2800"/>
              <a:t>değerleri </a:t>
            </a:r>
            <a:r>
              <a:rPr lang="tr-TR" sz="2800" u="sng" smtClean="0"/>
              <a:t>3.660 </a:t>
            </a:r>
            <a:r>
              <a:rPr lang="tr-TR" sz="2800" u="sng" dirty="0"/>
              <a:t>Türk Lirasını geçtiği takdirde senetle ispat olunması gerekir.</a:t>
            </a:r>
            <a:r>
              <a:rPr lang="tr-TR" sz="2800" dirty="0"/>
              <a:t> Bu hukuki işlemlerin miktar veya değeri ödeme veya borçtan kurtarma gibi bir nedenle 2500 Türk Lirasından aşağı düşse bile senetsiz ispat olunamaz.</a:t>
            </a:r>
            <a:endParaRPr lang="tr-TR" sz="2600" b="1" i="1" u="sng" dirty="0"/>
          </a:p>
        </p:txBody>
      </p:sp>
      <p:sp>
        <p:nvSpPr>
          <p:cNvPr id="3" name="Başlık 2"/>
          <p:cNvSpPr>
            <a:spLocks noGrp="1"/>
          </p:cNvSpPr>
          <p:nvPr>
            <p:ph type="title"/>
          </p:nvPr>
        </p:nvSpPr>
        <p:spPr>
          <a:xfrm>
            <a:off x="688491" y="570156"/>
            <a:ext cx="7267886" cy="554588"/>
          </a:xfrm>
        </p:spPr>
        <p:txBody>
          <a:bodyPr/>
          <a:lstStyle/>
          <a:p>
            <a:r>
              <a:rPr lang="tr-TR" dirty="0" smtClean="0"/>
              <a:t>Hakların Korunması</a:t>
            </a:r>
            <a:endParaRPr lang="tr-TR" dirty="0"/>
          </a:p>
        </p:txBody>
      </p:sp>
    </p:spTree>
    <p:extLst>
      <p:ext uri="{BB962C8B-B14F-4D97-AF65-F5344CB8AC3E}">
        <p14:creationId xmlns:p14="http://schemas.microsoft.com/office/powerpoint/2010/main" val="3949205338"/>
      </p:ext>
    </p:extLst>
  </p:cSld>
  <p:clrMapOvr>
    <a:masterClrMapping/>
  </p:clrMapOvr>
  <mc:AlternateContent xmlns:mc="http://schemas.openxmlformats.org/markup-compatibility/2006" xmlns:p14="http://schemas.microsoft.com/office/powerpoint/2010/main">
    <mc:Choice Requires="p14">
      <p:transition spd="slow" p14:dur="2500">
        <p14:vortex dir="r"/>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395537" y="1340768"/>
            <a:ext cx="8352928" cy="5328591"/>
          </a:xfrm>
        </p:spPr>
        <p:txBody>
          <a:bodyPr>
            <a:normAutofit/>
          </a:bodyPr>
          <a:lstStyle/>
          <a:p>
            <a:pPr algn="just"/>
            <a:r>
              <a:rPr lang="tr-TR" sz="2800" b="1" dirty="0" smtClean="0"/>
              <a:t>HAKKIN KORUNMASI YÖNTEMLERİ:</a:t>
            </a:r>
          </a:p>
          <a:p>
            <a:pPr algn="just"/>
            <a:r>
              <a:rPr lang="tr-TR" sz="2600" b="1" u="sng" dirty="0" smtClean="0"/>
              <a:t>DAVA: </a:t>
            </a:r>
          </a:p>
          <a:p>
            <a:pPr algn="just"/>
            <a:r>
              <a:rPr lang="tr-TR" sz="2600" b="1" u="sng" dirty="0" smtClean="0"/>
              <a:t>Davada Tarafların Karşılıklı Durumları(İddia ve Savunma):</a:t>
            </a:r>
          </a:p>
          <a:p>
            <a:pPr algn="just"/>
            <a:r>
              <a:rPr lang="tr-TR" sz="2600" b="1" u="sng" dirty="0" smtClean="0"/>
              <a:t>Kabul: </a:t>
            </a:r>
            <a:r>
              <a:rPr lang="tr-TR" sz="2600" dirty="0" smtClean="0"/>
              <a:t>Davalı taraf, davacı tarafın ileri sürdüğü iddiaları veya olayların doğru olduğunu kabul ederse </a:t>
            </a:r>
            <a:r>
              <a:rPr lang="tr-TR" sz="2600" u="sng" dirty="0" smtClean="0"/>
              <a:t>ikrar</a:t>
            </a:r>
            <a:r>
              <a:rPr lang="tr-TR" sz="2600" dirty="0" smtClean="0"/>
              <a:t> söz konusudur. </a:t>
            </a:r>
          </a:p>
          <a:p>
            <a:pPr algn="just"/>
            <a:r>
              <a:rPr lang="tr-TR" sz="2600" dirty="0" smtClean="0"/>
              <a:t>İkrar, kesin delil niteliği taşımaktadır. Dolayısıyla ikrar halinde dava kural olarak sona erer.</a:t>
            </a:r>
            <a:endParaRPr lang="tr-TR" sz="2600" dirty="0"/>
          </a:p>
        </p:txBody>
      </p:sp>
      <p:sp>
        <p:nvSpPr>
          <p:cNvPr id="3" name="Başlık 2"/>
          <p:cNvSpPr>
            <a:spLocks noGrp="1"/>
          </p:cNvSpPr>
          <p:nvPr>
            <p:ph type="title"/>
          </p:nvPr>
        </p:nvSpPr>
        <p:spPr>
          <a:xfrm>
            <a:off x="688491" y="570156"/>
            <a:ext cx="7267886" cy="554588"/>
          </a:xfrm>
        </p:spPr>
        <p:txBody>
          <a:bodyPr/>
          <a:lstStyle/>
          <a:p>
            <a:r>
              <a:rPr lang="tr-TR" dirty="0" smtClean="0"/>
              <a:t>Hakların Korunması</a:t>
            </a:r>
            <a:endParaRPr lang="tr-TR" dirty="0"/>
          </a:p>
        </p:txBody>
      </p:sp>
    </p:spTree>
    <p:extLst>
      <p:ext uri="{BB962C8B-B14F-4D97-AF65-F5344CB8AC3E}">
        <p14:creationId xmlns:p14="http://schemas.microsoft.com/office/powerpoint/2010/main" val="3200569085"/>
      </p:ext>
    </p:extLst>
  </p:cSld>
  <p:clrMapOvr>
    <a:masterClrMapping/>
  </p:clrMapOvr>
  <mc:AlternateContent xmlns:mc="http://schemas.openxmlformats.org/markup-compatibility/2006" xmlns:p14="http://schemas.microsoft.com/office/powerpoint/2010/main">
    <mc:Choice Requires="p14">
      <p:transition spd="slow" p14:dur="2500">
        <p14:vortex dir="r"/>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395537" y="1340768"/>
            <a:ext cx="8352928" cy="5328591"/>
          </a:xfrm>
        </p:spPr>
        <p:txBody>
          <a:bodyPr>
            <a:normAutofit/>
          </a:bodyPr>
          <a:lstStyle/>
          <a:p>
            <a:pPr algn="just"/>
            <a:r>
              <a:rPr lang="tr-TR" sz="2800" b="1" dirty="0" smtClean="0"/>
              <a:t>HAKKIN KORUNMASI YÖNTEMLERİ:</a:t>
            </a:r>
          </a:p>
          <a:p>
            <a:pPr algn="just"/>
            <a:r>
              <a:rPr lang="tr-TR" sz="2600" b="1" u="sng" dirty="0" smtClean="0"/>
              <a:t>DAVA: </a:t>
            </a:r>
          </a:p>
          <a:p>
            <a:pPr algn="just"/>
            <a:r>
              <a:rPr lang="tr-TR" sz="2600" b="1" u="sng" dirty="0" smtClean="0"/>
              <a:t>Davada Tarafların Karşılıklı Durumları(İddia ve Savunma):</a:t>
            </a:r>
          </a:p>
          <a:p>
            <a:pPr algn="just"/>
            <a:r>
              <a:rPr lang="tr-TR" sz="2600" b="1" u="sng" dirty="0" smtClean="0"/>
              <a:t>İnkâr: </a:t>
            </a:r>
            <a:r>
              <a:rPr lang="tr-TR" sz="2600" dirty="0" smtClean="0"/>
              <a:t>Davalı tarafın, davacının dayandırdığı iddiaları veya olayın varlığını kabul etmemesi ve kendisinin haklılığına inanması durumudur.</a:t>
            </a:r>
          </a:p>
          <a:p>
            <a:pPr algn="just"/>
            <a:r>
              <a:rPr lang="tr-TR" sz="2600" dirty="0" smtClean="0"/>
              <a:t>İki şekilde ileri sürebilir: İTİRAZ, DEF’İ.</a:t>
            </a:r>
            <a:endParaRPr lang="tr-TR" sz="2600" dirty="0"/>
          </a:p>
        </p:txBody>
      </p:sp>
      <p:sp>
        <p:nvSpPr>
          <p:cNvPr id="3" name="Başlık 2"/>
          <p:cNvSpPr>
            <a:spLocks noGrp="1"/>
          </p:cNvSpPr>
          <p:nvPr>
            <p:ph type="title"/>
          </p:nvPr>
        </p:nvSpPr>
        <p:spPr>
          <a:xfrm>
            <a:off x="688491" y="570156"/>
            <a:ext cx="7267886" cy="554588"/>
          </a:xfrm>
        </p:spPr>
        <p:txBody>
          <a:bodyPr/>
          <a:lstStyle/>
          <a:p>
            <a:r>
              <a:rPr lang="tr-TR" dirty="0" smtClean="0"/>
              <a:t>Hakların Korunması</a:t>
            </a:r>
            <a:endParaRPr lang="tr-TR" dirty="0"/>
          </a:p>
        </p:txBody>
      </p:sp>
    </p:spTree>
    <p:extLst>
      <p:ext uri="{BB962C8B-B14F-4D97-AF65-F5344CB8AC3E}">
        <p14:creationId xmlns:p14="http://schemas.microsoft.com/office/powerpoint/2010/main" val="565568018"/>
      </p:ext>
    </p:extLst>
  </p:cSld>
  <p:clrMapOvr>
    <a:masterClrMapping/>
  </p:clrMapOvr>
  <mc:AlternateContent xmlns:mc="http://schemas.openxmlformats.org/markup-compatibility/2006" xmlns:p14="http://schemas.microsoft.com/office/powerpoint/2010/main">
    <mc:Choice Requires="p14">
      <p:transition spd="slow" p14:dur="2500">
        <p14:vortex dir="r"/>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395537" y="1340768"/>
            <a:ext cx="8352928" cy="5328591"/>
          </a:xfrm>
        </p:spPr>
        <p:txBody>
          <a:bodyPr>
            <a:normAutofit fontScale="92500" lnSpcReduction="20000"/>
          </a:bodyPr>
          <a:lstStyle/>
          <a:p>
            <a:pPr algn="just"/>
            <a:r>
              <a:rPr lang="tr-TR" sz="2800" b="1" dirty="0" smtClean="0"/>
              <a:t>HAKKIN KORUNMASI YÖNTEMLERİ:</a:t>
            </a:r>
          </a:p>
          <a:p>
            <a:pPr algn="just"/>
            <a:r>
              <a:rPr lang="tr-TR" sz="2600" b="1" u="sng" dirty="0" smtClean="0"/>
              <a:t>DAVA: </a:t>
            </a:r>
          </a:p>
          <a:p>
            <a:pPr algn="just"/>
            <a:r>
              <a:rPr lang="tr-TR" sz="2600" b="1" u="sng" dirty="0" smtClean="0"/>
              <a:t>Davada Tarafların Karşılıklı Durumları(İddia ve Savunma):</a:t>
            </a:r>
          </a:p>
          <a:p>
            <a:pPr algn="just"/>
            <a:r>
              <a:rPr lang="tr-TR" sz="2600" b="1" u="sng" dirty="0" smtClean="0"/>
              <a:t>İnkâr: a. İtiraz:</a:t>
            </a:r>
          </a:p>
          <a:p>
            <a:pPr algn="just"/>
            <a:r>
              <a:rPr lang="tr-TR" sz="2600" u="sng" dirty="0" smtClean="0"/>
              <a:t>Bir hakkın doğumuna engel olan veya hakkı sona erdiren olaylardır. </a:t>
            </a:r>
          </a:p>
          <a:p>
            <a:pPr algn="just"/>
            <a:r>
              <a:rPr lang="tr-TR" sz="2600" dirty="0" smtClean="0"/>
              <a:t>Örneğin davacının davasına temel teşkil eden hukuki işlemin geçersiz olduğunu gerektiren bir olayın ileri sürülmesi (fiil ehliyetinden yoksunluk veya şekil eksikliği gibi), hakkın geçerli olarak doğmadığına ilişkin bir itirazdır.</a:t>
            </a:r>
          </a:p>
          <a:p>
            <a:pPr algn="just"/>
            <a:r>
              <a:rPr lang="tr-TR" sz="2600" dirty="0" smtClean="0"/>
              <a:t>Ör: Borcun ifa edilmesi sebebiyle alacak hakkının sona erdiğinin ileri sürülmesi de itiraz niteliği taşır. İtirazı hakim resen dikkate almalıdır.</a:t>
            </a:r>
          </a:p>
          <a:p>
            <a:pPr marL="0" indent="0" algn="just">
              <a:buNone/>
            </a:pPr>
            <a:endParaRPr lang="tr-TR" sz="2600" dirty="0" smtClean="0"/>
          </a:p>
        </p:txBody>
      </p:sp>
      <p:sp>
        <p:nvSpPr>
          <p:cNvPr id="3" name="Başlık 2"/>
          <p:cNvSpPr>
            <a:spLocks noGrp="1"/>
          </p:cNvSpPr>
          <p:nvPr>
            <p:ph type="title"/>
          </p:nvPr>
        </p:nvSpPr>
        <p:spPr>
          <a:xfrm>
            <a:off x="688491" y="570156"/>
            <a:ext cx="7267886" cy="554588"/>
          </a:xfrm>
        </p:spPr>
        <p:txBody>
          <a:bodyPr/>
          <a:lstStyle/>
          <a:p>
            <a:r>
              <a:rPr lang="tr-TR" dirty="0" smtClean="0"/>
              <a:t>Hakların Korunması</a:t>
            </a:r>
            <a:endParaRPr lang="tr-TR" dirty="0"/>
          </a:p>
        </p:txBody>
      </p:sp>
    </p:spTree>
    <p:extLst>
      <p:ext uri="{BB962C8B-B14F-4D97-AF65-F5344CB8AC3E}">
        <p14:creationId xmlns:p14="http://schemas.microsoft.com/office/powerpoint/2010/main" val="1409396566"/>
      </p:ext>
    </p:extLst>
  </p:cSld>
  <p:clrMapOvr>
    <a:masterClrMapping/>
  </p:clrMapOvr>
  <mc:AlternateContent xmlns:mc="http://schemas.openxmlformats.org/markup-compatibility/2006" xmlns:p14="http://schemas.microsoft.com/office/powerpoint/2010/main">
    <mc:Choice Requires="p14">
      <p:transition spd="slow" p14:dur="2500">
        <p14:vortex dir="r"/>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395537" y="1340768"/>
            <a:ext cx="8352928" cy="5328591"/>
          </a:xfrm>
        </p:spPr>
        <p:txBody>
          <a:bodyPr>
            <a:normAutofit/>
          </a:bodyPr>
          <a:lstStyle/>
          <a:p>
            <a:pPr algn="just"/>
            <a:r>
              <a:rPr lang="tr-TR" sz="2800" b="1" dirty="0" smtClean="0"/>
              <a:t>HAKKIN KORUNMASI YÖNTEMLERİ:</a:t>
            </a:r>
          </a:p>
          <a:p>
            <a:pPr algn="just"/>
            <a:r>
              <a:rPr lang="tr-TR" sz="2600" b="1" u="sng" dirty="0" smtClean="0"/>
              <a:t>DAVA: </a:t>
            </a:r>
          </a:p>
          <a:p>
            <a:pPr algn="just"/>
            <a:r>
              <a:rPr lang="tr-TR" sz="2600" b="1" u="sng" dirty="0" smtClean="0"/>
              <a:t>Davada Tarafların Karşılıklı Durumları(İddia ve Savunma):</a:t>
            </a:r>
          </a:p>
          <a:p>
            <a:pPr algn="just"/>
            <a:r>
              <a:rPr lang="tr-TR" sz="2600" b="1" u="sng" dirty="0" smtClean="0"/>
              <a:t>İnkâr: b. Def’iler:</a:t>
            </a:r>
          </a:p>
          <a:p>
            <a:pPr algn="just"/>
            <a:r>
              <a:rPr lang="tr-TR" sz="2600" dirty="0" smtClean="0"/>
              <a:t>Def’i, davalıya borçlu olduğu edimi </a:t>
            </a:r>
            <a:r>
              <a:rPr lang="tr-TR" sz="2600" u="sng" dirty="0" smtClean="0"/>
              <a:t>özel bir sebebe dayanarak ifa etmekten kaçınma hakkını</a:t>
            </a:r>
            <a:r>
              <a:rPr lang="tr-TR" sz="2600" dirty="0" smtClean="0"/>
              <a:t> veren bir haktır.</a:t>
            </a:r>
          </a:p>
          <a:p>
            <a:pPr algn="just"/>
            <a:r>
              <a:rPr lang="tr-TR" sz="2600" dirty="0" smtClean="0"/>
              <a:t>Ör: Zamanaşımı def’i(kesin defi), iki tarafa borç yükleyen sözleşmelerde </a:t>
            </a:r>
            <a:r>
              <a:rPr lang="tr-TR" sz="2600" dirty="0" err="1" smtClean="0"/>
              <a:t>ödemezlik</a:t>
            </a:r>
            <a:r>
              <a:rPr lang="tr-TR" sz="2600" dirty="0" smtClean="0"/>
              <a:t> def’i(geciktirici defi), …</a:t>
            </a:r>
          </a:p>
          <a:p>
            <a:pPr marL="0" indent="0" algn="just">
              <a:buNone/>
            </a:pPr>
            <a:endParaRPr lang="tr-TR" sz="2600" dirty="0" smtClean="0"/>
          </a:p>
        </p:txBody>
      </p:sp>
      <p:sp>
        <p:nvSpPr>
          <p:cNvPr id="3" name="Başlık 2"/>
          <p:cNvSpPr>
            <a:spLocks noGrp="1"/>
          </p:cNvSpPr>
          <p:nvPr>
            <p:ph type="title"/>
          </p:nvPr>
        </p:nvSpPr>
        <p:spPr>
          <a:xfrm>
            <a:off x="688491" y="570156"/>
            <a:ext cx="7267886" cy="554588"/>
          </a:xfrm>
        </p:spPr>
        <p:txBody>
          <a:bodyPr/>
          <a:lstStyle/>
          <a:p>
            <a:r>
              <a:rPr lang="tr-TR" dirty="0" smtClean="0"/>
              <a:t>Hakların Korunması</a:t>
            </a:r>
            <a:endParaRPr lang="tr-TR" dirty="0"/>
          </a:p>
        </p:txBody>
      </p:sp>
    </p:spTree>
    <p:extLst>
      <p:ext uri="{BB962C8B-B14F-4D97-AF65-F5344CB8AC3E}">
        <p14:creationId xmlns:p14="http://schemas.microsoft.com/office/powerpoint/2010/main" val="1190852119"/>
      </p:ext>
    </p:extLst>
  </p:cSld>
  <p:clrMapOvr>
    <a:masterClrMapping/>
  </p:clrMapOvr>
  <mc:AlternateContent xmlns:mc="http://schemas.openxmlformats.org/markup-compatibility/2006" xmlns:p14="http://schemas.microsoft.com/office/powerpoint/2010/main">
    <mc:Choice Requires="p14">
      <p:transition spd="slow" p14:dur="2500">
        <p14:vortex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395537" y="1340768"/>
            <a:ext cx="8352928" cy="5328591"/>
          </a:xfrm>
        </p:spPr>
        <p:txBody>
          <a:bodyPr/>
          <a:lstStyle/>
          <a:p>
            <a:pPr algn="just"/>
            <a:r>
              <a:rPr lang="tr-TR" b="1" dirty="0" smtClean="0"/>
              <a:t>HAKKIN KORUNMASI YÖNTEMLERİ:</a:t>
            </a:r>
          </a:p>
          <a:p>
            <a:pPr algn="just"/>
            <a:endParaRPr lang="tr-TR" b="1" dirty="0" smtClean="0"/>
          </a:p>
          <a:p>
            <a:pPr algn="just"/>
            <a:r>
              <a:rPr lang="tr-TR" b="1" u="sng" dirty="0" smtClean="0"/>
              <a:t>TALEP:</a:t>
            </a:r>
            <a:r>
              <a:rPr lang="tr-TR" dirty="0" smtClean="0"/>
              <a:t> </a:t>
            </a:r>
            <a:r>
              <a:rPr lang="tr-TR" dirty="0"/>
              <a:t>Hakkı ihlal edilen kişinin, bunu yapan kişilere karşı öncelikle uyarıda bulunması ve hakkının iadesini ya da hakkına saldırıda bulunulmasının durdurulmasını uğradığı zararların kendisine ödenmesini </a:t>
            </a:r>
            <a:r>
              <a:rPr lang="tr-TR" u="sng" dirty="0"/>
              <a:t>sözlü ya da yazılı</a:t>
            </a:r>
            <a:r>
              <a:rPr lang="tr-TR" dirty="0"/>
              <a:t> olarak talep etmesi durumudur.</a:t>
            </a:r>
          </a:p>
          <a:p>
            <a:pPr algn="just"/>
            <a:r>
              <a:rPr lang="tr-TR" dirty="0"/>
              <a:t>Talep hakkı uygulamada genellikle </a:t>
            </a:r>
            <a:r>
              <a:rPr lang="tr-TR" u="sng" dirty="0"/>
              <a:t>adi yazılı veya noter vasıtası</a:t>
            </a:r>
            <a:r>
              <a:rPr lang="tr-TR" dirty="0"/>
              <a:t> ile çekilen </a:t>
            </a:r>
            <a:r>
              <a:rPr lang="tr-TR" u="sng" dirty="0"/>
              <a:t>resmî yazılı ihtarnameler veya ihbarnameler</a:t>
            </a:r>
            <a:r>
              <a:rPr lang="tr-TR" dirty="0"/>
              <a:t> ile kullanılmaktadır.</a:t>
            </a:r>
          </a:p>
          <a:p>
            <a:pPr algn="just"/>
            <a:r>
              <a:rPr lang="tr-TR" dirty="0"/>
              <a:t>Kişi talep hakkını kullanmak zorunda değildir. Dilerse uyarı yapmadan doğrudan doğruya dava hakkını kullanarak dava açma yoluna gidebilir.</a:t>
            </a:r>
          </a:p>
          <a:p>
            <a:pPr algn="just"/>
            <a:endParaRPr lang="tr-TR" b="1" u="sng" dirty="0"/>
          </a:p>
        </p:txBody>
      </p:sp>
      <p:sp>
        <p:nvSpPr>
          <p:cNvPr id="3" name="Başlık 2"/>
          <p:cNvSpPr>
            <a:spLocks noGrp="1"/>
          </p:cNvSpPr>
          <p:nvPr>
            <p:ph type="title"/>
          </p:nvPr>
        </p:nvSpPr>
        <p:spPr>
          <a:xfrm>
            <a:off x="688491" y="570156"/>
            <a:ext cx="7267886" cy="554588"/>
          </a:xfrm>
        </p:spPr>
        <p:txBody>
          <a:bodyPr/>
          <a:lstStyle/>
          <a:p>
            <a:r>
              <a:rPr lang="tr-TR" dirty="0" smtClean="0"/>
              <a:t>Hakların Korunması</a:t>
            </a:r>
            <a:endParaRPr lang="tr-TR" dirty="0"/>
          </a:p>
        </p:txBody>
      </p:sp>
    </p:spTree>
    <p:extLst>
      <p:ext uri="{BB962C8B-B14F-4D97-AF65-F5344CB8AC3E}">
        <p14:creationId xmlns:p14="http://schemas.microsoft.com/office/powerpoint/2010/main" val="2934010231"/>
      </p:ext>
    </p:extLst>
  </p:cSld>
  <p:clrMapOvr>
    <a:masterClrMapping/>
  </p:clrMapOvr>
  <mc:AlternateContent xmlns:mc="http://schemas.openxmlformats.org/markup-compatibility/2006" xmlns:p14="http://schemas.microsoft.com/office/powerpoint/2010/main">
    <mc:Choice Requires="p14">
      <p:transition spd="slow" p14:dur="2500">
        <p14:vortex dir="r"/>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395537" y="1340768"/>
            <a:ext cx="8352928" cy="5328591"/>
          </a:xfrm>
        </p:spPr>
        <p:txBody>
          <a:bodyPr>
            <a:normAutofit/>
          </a:bodyPr>
          <a:lstStyle/>
          <a:p>
            <a:pPr algn="just"/>
            <a:r>
              <a:rPr lang="tr-TR" sz="2800" b="1" dirty="0" smtClean="0"/>
              <a:t>HAKKIN KORUNMASI YÖNTEMLERİ:</a:t>
            </a:r>
          </a:p>
          <a:p>
            <a:pPr algn="just"/>
            <a:r>
              <a:rPr lang="tr-TR" sz="2600" b="1" u="sng" dirty="0" smtClean="0"/>
              <a:t>DAVA: </a:t>
            </a:r>
          </a:p>
          <a:p>
            <a:pPr algn="just"/>
            <a:r>
              <a:rPr lang="tr-TR" sz="2600" b="1" u="sng" dirty="0" smtClean="0"/>
              <a:t>Temel Hak ve Hürriyetlerin Korunması:</a:t>
            </a:r>
          </a:p>
          <a:p>
            <a:pPr algn="just"/>
            <a:r>
              <a:rPr lang="tr-TR" sz="2600" dirty="0" smtClean="0"/>
              <a:t>Burada kişilere özel hak arama yolları sunulmuştur.</a:t>
            </a:r>
          </a:p>
          <a:p>
            <a:pPr algn="just"/>
            <a:r>
              <a:rPr lang="tr-TR" sz="2600" dirty="0" smtClean="0"/>
              <a:t>Temel hak ve hürriyetler söz konusu olduğunda bir kimse mahkemeye dava yolu ile başvurmuş ancak istediği neticeyi alamamış ve iç hukuk yollarını tüketmiş işse :</a:t>
            </a:r>
          </a:p>
          <a:p>
            <a:pPr marL="0" indent="0" algn="just">
              <a:buNone/>
            </a:pPr>
            <a:r>
              <a:rPr lang="tr-TR" sz="2600" dirty="0" smtClean="0"/>
              <a:t>-Anayasa Mahkemesine,</a:t>
            </a:r>
          </a:p>
          <a:p>
            <a:pPr marL="0" indent="0" algn="just">
              <a:buNone/>
            </a:pPr>
            <a:r>
              <a:rPr lang="tr-TR" sz="2600" dirty="0" smtClean="0"/>
              <a:t>-Avrupa İnsan Hakları Mahkemesine başvurabilme imkanına da sahiptir.</a:t>
            </a:r>
          </a:p>
          <a:p>
            <a:pPr marL="0" indent="0" algn="just">
              <a:buNone/>
            </a:pPr>
            <a:endParaRPr lang="tr-TR" sz="2600" dirty="0" smtClean="0"/>
          </a:p>
        </p:txBody>
      </p:sp>
      <p:sp>
        <p:nvSpPr>
          <p:cNvPr id="3" name="Başlık 2"/>
          <p:cNvSpPr>
            <a:spLocks noGrp="1"/>
          </p:cNvSpPr>
          <p:nvPr>
            <p:ph type="title"/>
          </p:nvPr>
        </p:nvSpPr>
        <p:spPr>
          <a:xfrm>
            <a:off x="688491" y="570156"/>
            <a:ext cx="7267886" cy="554588"/>
          </a:xfrm>
        </p:spPr>
        <p:txBody>
          <a:bodyPr/>
          <a:lstStyle/>
          <a:p>
            <a:r>
              <a:rPr lang="tr-TR" dirty="0" smtClean="0"/>
              <a:t>Hakların Korunması</a:t>
            </a:r>
            <a:endParaRPr lang="tr-TR" dirty="0"/>
          </a:p>
        </p:txBody>
      </p:sp>
    </p:spTree>
    <p:extLst>
      <p:ext uri="{BB962C8B-B14F-4D97-AF65-F5344CB8AC3E}">
        <p14:creationId xmlns:p14="http://schemas.microsoft.com/office/powerpoint/2010/main" val="3515128603"/>
      </p:ext>
    </p:extLst>
  </p:cSld>
  <p:clrMapOvr>
    <a:masterClrMapping/>
  </p:clrMapOvr>
  <mc:AlternateContent xmlns:mc="http://schemas.openxmlformats.org/markup-compatibility/2006" xmlns:p14="http://schemas.microsoft.com/office/powerpoint/2010/main">
    <mc:Choice Requires="p14">
      <p:transition spd="slow" p14:dur="2500">
        <p14:vortex dir="r"/>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395537" y="1340768"/>
            <a:ext cx="8352928" cy="5328591"/>
          </a:xfrm>
        </p:spPr>
        <p:txBody>
          <a:bodyPr>
            <a:normAutofit/>
          </a:bodyPr>
          <a:lstStyle/>
          <a:p>
            <a:pPr algn="just"/>
            <a:r>
              <a:rPr lang="tr-TR" sz="2800" b="1" dirty="0" smtClean="0"/>
              <a:t>HAKKIN KORUNMASI YÖNTEMLERİ:</a:t>
            </a:r>
          </a:p>
          <a:p>
            <a:pPr algn="just"/>
            <a:r>
              <a:rPr lang="tr-TR" sz="2600" b="1" u="sng" dirty="0" smtClean="0"/>
              <a:t>DAVA: </a:t>
            </a:r>
          </a:p>
          <a:p>
            <a:pPr algn="just"/>
            <a:r>
              <a:rPr lang="tr-TR" sz="2600" b="1" u="sng" dirty="0" smtClean="0"/>
              <a:t>Temel Hak ve Hürriyetlerin Korunması:</a:t>
            </a:r>
          </a:p>
          <a:p>
            <a:pPr algn="just"/>
            <a:r>
              <a:rPr lang="tr-TR" sz="2600" b="1" i="1" u="sng" dirty="0" smtClean="0"/>
              <a:t>Anayasa Mahkemesine Bireysel Başvuru:</a:t>
            </a:r>
          </a:p>
          <a:p>
            <a:pPr algn="just"/>
            <a:r>
              <a:rPr lang="tr-TR" sz="2800" b="1" dirty="0" smtClean="0"/>
              <a:t>Anayasa </a:t>
            </a:r>
            <a:r>
              <a:rPr lang="tr-TR" sz="2800" b="1" dirty="0"/>
              <a:t>Mahkemesi’ne bireysel başvuru</a:t>
            </a:r>
            <a:r>
              <a:rPr lang="tr-TR" sz="2800" dirty="0"/>
              <a:t>, anayasada tanımlanan ve aynı zamanda Avrupa İnsan Hakları Sözleşmesi (AİHS) ile ek protokollerde yer alan temel hak ve özgürlüklerden herhangi birinin ihlali halinde başvurulan bir yargı yoludur.</a:t>
            </a:r>
          </a:p>
          <a:p>
            <a:pPr marL="0" indent="0" algn="just">
              <a:buNone/>
            </a:pPr>
            <a:endParaRPr lang="tr-TR" sz="2600" b="1" i="1" u="sng" dirty="0" smtClean="0"/>
          </a:p>
          <a:p>
            <a:pPr marL="0" indent="0" algn="just">
              <a:buNone/>
            </a:pPr>
            <a:endParaRPr lang="tr-TR" sz="2600" dirty="0" smtClean="0"/>
          </a:p>
        </p:txBody>
      </p:sp>
      <p:sp>
        <p:nvSpPr>
          <p:cNvPr id="3" name="Başlık 2"/>
          <p:cNvSpPr>
            <a:spLocks noGrp="1"/>
          </p:cNvSpPr>
          <p:nvPr>
            <p:ph type="title"/>
          </p:nvPr>
        </p:nvSpPr>
        <p:spPr>
          <a:xfrm>
            <a:off x="688491" y="570156"/>
            <a:ext cx="7267886" cy="554588"/>
          </a:xfrm>
        </p:spPr>
        <p:txBody>
          <a:bodyPr/>
          <a:lstStyle/>
          <a:p>
            <a:r>
              <a:rPr lang="tr-TR" dirty="0" smtClean="0"/>
              <a:t>Hakların Korunması</a:t>
            </a:r>
            <a:endParaRPr lang="tr-TR" dirty="0"/>
          </a:p>
        </p:txBody>
      </p:sp>
    </p:spTree>
    <p:extLst>
      <p:ext uri="{BB962C8B-B14F-4D97-AF65-F5344CB8AC3E}">
        <p14:creationId xmlns:p14="http://schemas.microsoft.com/office/powerpoint/2010/main" val="4148135010"/>
      </p:ext>
    </p:extLst>
  </p:cSld>
  <p:clrMapOvr>
    <a:masterClrMapping/>
  </p:clrMapOvr>
  <mc:AlternateContent xmlns:mc="http://schemas.openxmlformats.org/markup-compatibility/2006" xmlns:p14="http://schemas.microsoft.com/office/powerpoint/2010/main">
    <mc:Choice Requires="p14">
      <p:transition spd="slow" p14:dur="2500">
        <p14:vortex dir="r"/>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395537" y="1340768"/>
            <a:ext cx="8352928" cy="5328591"/>
          </a:xfrm>
        </p:spPr>
        <p:txBody>
          <a:bodyPr>
            <a:normAutofit fontScale="70000" lnSpcReduction="20000"/>
          </a:bodyPr>
          <a:lstStyle/>
          <a:p>
            <a:pPr algn="just"/>
            <a:r>
              <a:rPr lang="tr-TR" sz="2800" b="1" dirty="0" smtClean="0"/>
              <a:t>HAKKIN KORUNMASI YÖNTEMLERİ:</a:t>
            </a:r>
          </a:p>
          <a:p>
            <a:pPr algn="just"/>
            <a:r>
              <a:rPr lang="tr-TR" sz="2600" b="1" u="sng" dirty="0" smtClean="0"/>
              <a:t>DAVA: </a:t>
            </a:r>
          </a:p>
          <a:p>
            <a:pPr algn="just"/>
            <a:r>
              <a:rPr lang="tr-TR" sz="2600" b="1" u="sng" dirty="0" smtClean="0"/>
              <a:t>Temel Hak ve Hürriyetlerin Korunması:</a:t>
            </a:r>
          </a:p>
          <a:p>
            <a:pPr algn="just"/>
            <a:r>
              <a:rPr lang="tr-TR" sz="2600" b="1" i="1" u="sng" dirty="0" smtClean="0"/>
              <a:t>Anayasa Mahkemesine Bireysel Başvuru:</a:t>
            </a:r>
          </a:p>
          <a:p>
            <a:pPr algn="just"/>
            <a:r>
              <a:rPr lang="tr-TR" sz="2800" dirty="0" smtClean="0"/>
              <a:t>Anayasa Mahkemesi’ne (AYM) bireysel başvuru yapılabilmesi için ihlal edildiği iddia edilen hak ve özgürlük hem Türkiye Cumhuriyeti Anayasasında hem de Avrupa İnsan Hakları Sözleşmesi ve ek protokollerde koruma altına alınmış olmalıdır. Örneğin, kötü muamele ve işkence yasağı hem Anayasa’da hem de AİHS’de koruma altında olup bu hakkın ihlali halinde </a:t>
            </a:r>
            <a:r>
              <a:rPr lang="tr-TR" sz="2800" i="1" dirty="0" smtClean="0"/>
              <a:t>bireysel başvuru yolu</a:t>
            </a:r>
            <a:r>
              <a:rPr lang="tr-TR" sz="2800" dirty="0" smtClean="0"/>
              <a:t> kullanılabilir. Ancak, sosyal güvenlik hakkı Anayasa’da koruma altında olmasına rağmen AİHS kapsamında koruma altında olan bir hak değildir, bu nedenle hak ihlali halinde Anayasa Mahkemesine bireysel başvuru yapılamaz.</a:t>
            </a:r>
          </a:p>
          <a:p>
            <a:pPr algn="just"/>
            <a:r>
              <a:rPr lang="tr-TR" sz="2800" b="1" dirty="0" smtClean="0">
                <a:hlinkClick r:id="rId2"/>
              </a:rPr>
              <a:t>Tutuklama</a:t>
            </a:r>
            <a:r>
              <a:rPr lang="tr-TR" sz="2800" dirty="0" smtClean="0"/>
              <a:t>, kişi özgürlüğü ve güvenliği hakkının ihlali nedeniyle en çok bireysel başvuruya konu olan tedbirdir. Bireysel başvuru, ceza hukuku, idare hukuku, medeni hukuk vb. gibi sayısız hukuk alanında yaşanan ve koruma altına alınan bir hakkın ihlali sonucunu doğuran her mağduriyet için başvurulabilecek bir yargı yoludur.</a:t>
            </a:r>
          </a:p>
          <a:p>
            <a:pPr algn="just"/>
            <a:endParaRPr lang="tr-TR" sz="2600" b="1" i="1" u="sng" dirty="0" smtClean="0"/>
          </a:p>
          <a:p>
            <a:pPr marL="0" indent="0" algn="just">
              <a:buNone/>
            </a:pPr>
            <a:endParaRPr lang="tr-TR" sz="2600" dirty="0" smtClean="0"/>
          </a:p>
        </p:txBody>
      </p:sp>
      <p:sp>
        <p:nvSpPr>
          <p:cNvPr id="3" name="Başlık 2"/>
          <p:cNvSpPr>
            <a:spLocks noGrp="1"/>
          </p:cNvSpPr>
          <p:nvPr>
            <p:ph type="title"/>
          </p:nvPr>
        </p:nvSpPr>
        <p:spPr>
          <a:xfrm>
            <a:off x="688491" y="570156"/>
            <a:ext cx="7267886" cy="554588"/>
          </a:xfrm>
        </p:spPr>
        <p:txBody>
          <a:bodyPr/>
          <a:lstStyle/>
          <a:p>
            <a:r>
              <a:rPr lang="tr-TR" dirty="0" smtClean="0"/>
              <a:t>Hakların Korunması</a:t>
            </a:r>
            <a:endParaRPr lang="tr-TR" dirty="0"/>
          </a:p>
        </p:txBody>
      </p:sp>
    </p:spTree>
    <p:extLst>
      <p:ext uri="{BB962C8B-B14F-4D97-AF65-F5344CB8AC3E}">
        <p14:creationId xmlns:p14="http://schemas.microsoft.com/office/powerpoint/2010/main" val="2635237120"/>
      </p:ext>
    </p:extLst>
  </p:cSld>
  <p:clrMapOvr>
    <a:masterClrMapping/>
  </p:clrMapOvr>
  <mc:AlternateContent xmlns:mc="http://schemas.openxmlformats.org/markup-compatibility/2006" xmlns:p14="http://schemas.microsoft.com/office/powerpoint/2010/main">
    <mc:Choice Requires="p14">
      <p:transition spd="slow" p14:dur="2500">
        <p14:vortex dir="r"/>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395537" y="1340768"/>
            <a:ext cx="8352928" cy="5328591"/>
          </a:xfrm>
        </p:spPr>
        <p:txBody>
          <a:bodyPr>
            <a:normAutofit fontScale="92500" lnSpcReduction="20000"/>
          </a:bodyPr>
          <a:lstStyle/>
          <a:p>
            <a:pPr algn="just"/>
            <a:r>
              <a:rPr lang="tr-TR" sz="2800" b="1" dirty="0" smtClean="0"/>
              <a:t>HAKKIN KORUNMASI YÖNTEMLERİ:</a:t>
            </a:r>
          </a:p>
          <a:p>
            <a:pPr algn="just"/>
            <a:r>
              <a:rPr lang="tr-TR" sz="2600" b="1" u="sng" dirty="0" smtClean="0"/>
              <a:t>DAVA: </a:t>
            </a:r>
          </a:p>
          <a:p>
            <a:pPr algn="just"/>
            <a:r>
              <a:rPr lang="tr-TR" sz="2600" b="1" u="sng" dirty="0" smtClean="0"/>
              <a:t>Temel Hak ve Hürriyetlerin Korunması:</a:t>
            </a:r>
          </a:p>
          <a:p>
            <a:pPr algn="just"/>
            <a:r>
              <a:rPr lang="tr-TR" sz="2600" b="1" i="1" u="sng" dirty="0" smtClean="0"/>
              <a:t>Avrupa İnsan Hakları Mahkemesine Başvuru:</a:t>
            </a:r>
          </a:p>
          <a:p>
            <a:r>
              <a:rPr lang="tr-TR" sz="2000" b="1" dirty="0"/>
              <a:t>Avrupa İnsan Hakları Mahkemesi (AİHM)</a:t>
            </a:r>
            <a:r>
              <a:rPr lang="tr-TR" sz="2000" dirty="0"/>
              <a:t>, bazı temel hak ve özgürlüklerin korunması amacıyla 1959 yılında kurulmuş uluslararası bir yargı kurumudur. </a:t>
            </a:r>
            <a:r>
              <a:rPr lang="tr-TR" sz="2000" i="1" dirty="0"/>
              <a:t>Avrupa İnsan Hakları Sözleşmesi (AİHS)</a:t>
            </a:r>
            <a:r>
              <a:rPr lang="tr-TR" sz="2000" dirty="0"/>
              <a:t>, mahkemenin yargı yetkisi ile koruma altına alınan hak ve özgürlükleri düzenlemektedir. AİHS, hem bireysel başvuru hakkının hem de </a:t>
            </a:r>
            <a:r>
              <a:rPr lang="tr-TR" sz="2000" dirty="0" err="1"/>
              <a:t>AİHM’in</a:t>
            </a:r>
            <a:r>
              <a:rPr lang="tr-TR" sz="2000" dirty="0"/>
              <a:t> yargı yetkisinin sınırlarını belirleyen en temel insan hakları belgesidir.</a:t>
            </a:r>
          </a:p>
          <a:p>
            <a:r>
              <a:rPr lang="tr-TR" sz="2000" dirty="0"/>
              <a:t>Avrupa İnsan Hakları Mahkemesi’ne başvurulabilmesi için olağan tüm iç hukuk yollarının tüketilmiş olması gerekir. Başvuru sırasında tüm iç hukuk yolları tüketilmemiş olsa bile, </a:t>
            </a:r>
            <a:r>
              <a:rPr lang="tr-TR" sz="2000" dirty="0" err="1"/>
              <a:t>AİHM’in</a:t>
            </a:r>
            <a:r>
              <a:rPr lang="tr-TR" sz="2000" dirty="0"/>
              <a:t> bireysel başvuru hakkında karar verdiği tarihe kadar iç hukuk yollarının başvuru yapıldıktan sonra tüketilmiş olması halinde de başvuru incelenir.</a:t>
            </a:r>
          </a:p>
          <a:p>
            <a:r>
              <a:rPr lang="tr-TR" sz="2000" dirty="0"/>
              <a:t>AİHM başvurusu, </a:t>
            </a:r>
            <a:r>
              <a:rPr lang="tr-TR" sz="2000" b="1" dirty="0">
                <a:hlinkClick r:id="rId2"/>
              </a:rPr>
              <a:t>AİHM Bireysel Başvuru Formu</a:t>
            </a:r>
            <a:r>
              <a:rPr lang="tr-TR" sz="2000" dirty="0"/>
              <a:t> kullanılarak yapılır. Başvuru formunun usulüne uygun doldurulması gerekir, aksi takdirde başvurunun usulden reddedilmesi sonucu ile karşılaşılabilir.</a:t>
            </a:r>
          </a:p>
          <a:p>
            <a:pPr algn="just"/>
            <a:endParaRPr lang="tr-TR" sz="2600" b="1" i="1" u="sng" dirty="0" smtClean="0"/>
          </a:p>
          <a:p>
            <a:pPr marL="0" indent="0" algn="just">
              <a:buNone/>
            </a:pPr>
            <a:endParaRPr lang="tr-TR" sz="2600" dirty="0" smtClean="0"/>
          </a:p>
        </p:txBody>
      </p:sp>
      <p:sp>
        <p:nvSpPr>
          <p:cNvPr id="3" name="Başlık 2"/>
          <p:cNvSpPr>
            <a:spLocks noGrp="1"/>
          </p:cNvSpPr>
          <p:nvPr>
            <p:ph type="title"/>
          </p:nvPr>
        </p:nvSpPr>
        <p:spPr>
          <a:xfrm>
            <a:off x="688491" y="570156"/>
            <a:ext cx="7267886" cy="554588"/>
          </a:xfrm>
        </p:spPr>
        <p:txBody>
          <a:bodyPr/>
          <a:lstStyle/>
          <a:p>
            <a:r>
              <a:rPr lang="tr-TR" dirty="0" smtClean="0"/>
              <a:t>Hakların Korunması</a:t>
            </a:r>
            <a:endParaRPr lang="tr-TR" dirty="0"/>
          </a:p>
        </p:txBody>
      </p:sp>
    </p:spTree>
    <p:extLst>
      <p:ext uri="{BB962C8B-B14F-4D97-AF65-F5344CB8AC3E}">
        <p14:creationId xmlns:p14="http://schemas.microsoft.com/office/powerpoint/2010/main" val="3407510895"/>
      </p:ext>
    </p:extLst>
  </p:cSld>
  <p:clrMapOvr>
    <a:masterClrMapping/>
  </p:clrMapOvr>
  <mc:AlternateContent xmlns:mc="http://schemas.openxmlformats.org/markup-compatibility/2006" xmlns:p14="http://schemas.microsoft.com/office/powerpoint/2010/main">
    <mc:Choice Requires="p14">
      <p:transition spd="slow" p14:dur="2500">
        <p14:vortex dir="r"/>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395537" y="1340768"/>
            <a:ext cx="8352928" cy="5328591"/>
          </a:xfrm>
        </p:spPr>
        <p:txBody>
          <a:bodyPr>
            <a:normAutofit/>
          </a:bodyPr>
          <a:lstStyle/>
          <a:p>
            <a:pPr algn="just"/>
            <a:r>
              <a:rPr lang="tr-TR" sz="2800" b="1" dirty="0" smtClean="0"/>
              <a:t>HAKKIN KORUNMASI YÖNTEMLERİ:</a:t>
            </a:r>
          </a:p>
          <a:p>
            <a:pPr marL="0" indent="0" algn="just">
              <a:buNone/>
            </a:pPr>
            <a:endParaRPr lang="tr-TR" sz="2600" b="1" i="1" u="sng" dirty="0" smtClean="0"/>
          </a:p>
          <a:p>
            <a:pPr marL="0" indent="0" algn="just">
              <a:buNone/>
            </a:pPr>
            <a:endParaRPr lang="tr-TR" sz="2600" dirty="0" smtClean="0"/>
          </a:p>
        </p:txBody>
      </p:sp>
      <p:sp>
        <p:nvSpPr>
          <p:cNvPr id="3" name="Başlık 2"/>
          <p:cNvSpPr>
            <a:spLocks noGrp="1"/>
          </p:cNvSpPr>
          <p:nvPr>
            <p:ph type="title"/>
          </p:nvPr>
        </p:nvSpPr>
        <p:spPr>
          <a:xfrm>
            <a:off x="688491" y="570156"/>
            <a:ext cx="7267886" cy="554588"/>
          </a:xfrm>
        </p:spPr>
        <p:txBody>
          <a:bodyPr/>
          <a:lstStyle/>
          <a:p>
            <a:r>
              <a:rPr lang="tr-TR" dirty="0" smtClean="0"/>
              <a:t>Hakların Korunması</a:t>
            </a:r>
            <a:endParaRPr lang="tr-TR" dirty="0"/>
          </a:p>
        </p:txBody>
      </p:sp>
      <p:pic>
        <p:nvPicPr>
          <p:cNvPr id="1026" name="Picture 2" descr="C:\Users\Public\Pictures\Sample Picture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083831"/>
            <a:ext cx="8784976" cy="4190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8811219"/>
      </p:ext>
    </p:extLst>
  </p:cSld>
  <p:clrMapOvr>
    <a:masterClrMapping/>
  </p:clrMapOvr>
  <mc:AlternateContent xmlns:mc="http://schemas.openxmlformats.org/markup-compatibility/2006" xmlns:p14="http://schemas.microsoft.com/office/powerpoint/2010/main">
    <mc:Choice Requires="p14">
      <p:transition spd="slow" p14:dur="2500">
        <p14:vortex dir="r"/>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395537" y="1340768"/>
            <a:ext cx="8352928" cy="5328591"/>
          </a:xfrm>
        </p:spPr>
        <p:txBody>
          <a:bodyPr>
            <a:normAutofit/>
          </a:bodyPr>
          <a:lstStyle/>
          <a:p>
            <a:pPr algn="just"/>
            <a:r>
              <a:rPr lang="tr-TR" sz="2800" b="1" dirty="0" smtClean="0"/>
              <a:t>HAKKIN KORUNMASI YÖNTEMLERİ:</a:t>
            </a:r>
          </a:p>
          <a:p>
            <a:pPr marL="0" indent="0" algn="just">
              <a:buNone/>
            </a:pPr>
            <a:endParaRPr lang="tr-TR" sz="2600" b="1" i="1" u="sng" dirty="0" smtClean="0"/>
          </a:p>
          <a:p>
            <a:pPr marL="0" indent="0" algn="just">
              <a:buNone/>
            </a:pPr>
            <a:endParaRPr lang="tr-TR" sz="2600" dirty="0" smtClean="0"/>
          </a:p>
        </p:txBody>
      </p:sp>
      <p:sp>
        <p:nvSpPr>
          <p:cNvPr id="3" name="Başlık 2"/>
          <p:cNvSpPr>
            <a:spLocks noGrp="1"/>
          </p:cNvSpPr>
          <p:nvPr>
            <p:ph type="title"/>
          </p:nvPr>
        </p:nvSpPr>
        <p:spPr>
          <a:xfrm>
            <a:off x="688491" y="570156"/>
            <a:ext cx="7267886" cy="554588"/>
          </a:xfrm>
        </p:spPr>
        <p:txBody>
          <a:bodyPr/>
          <a:lstStyle/>
          <a:p>
            <a:r>
              <a:rPr lang="tr-TR" dirty="0" smtClean="0"/>
              <a:t>Hakların Korunması</a:t>
            </a:r>
            <a:endParaRPr lang="tr-TR" dirty="0"/>
          </a:p>
        </p:txBody>
      </p:sp>
      <p:pic>
        <p:nvPicPr>
          <p:cNvPr id="2051" name="Picture 3" descr="C:\Users\Public\Pictures\Sample Pictures\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959036"/>
            <a:ext cx="8496944" cy="4726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0978363"/>
      </p:ext>
    </p:extLst>
  </p:cSld>
  <p:clrMapOvr>
    <a:masterClrMapping/>
  </p:clrMapOvr>
  <mc:AlternateContent xmlns:mc="http://schemas.openxmlformats.org/markup-compatibility/2006" xmlns:p14="http://schemas.microsoft.com/office/powerpoint/2010/main">
    <mc:Choice Requires="p14">
      <p:transition spd="slow" p14:dur="2500">
        <p14:vortex dir="r"/>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395537" y="1340768"/>
            <a:ext cx="8352928" cy="5328591"/>
          </a:xfrm>
        </p:spPr>
        <p:txBody>
          <a:bodyPr>
            <a:normAutofit/>
          </a:bodyPr>
          <a:lstStyle/>
          <a:p>
            <a:pPr algn="just"/>
            <a:r>
              <a:rPr lang="tr-TR" sz="2800" b="1" dirty="0" smtClean="0"/>
              <a:t>HAKKIN KORUNMASI YÖNTEMLERİ:</a:t>
            </a:r>
          </a:p>
          <a:p>
            <a:pPr marL="0" indent="0" algn="just">
              <a:buNone/>
            </a:pPr>
            <a:endParaRPr lang="tr-TR" sz="2600" b="1" i="1" u="sng" dirty="0" smtClean="0"/>
          </a:p>
          <a:p>
            <a:pPr marL="0" indent="0" algn="just">
              <a:buNone/>
            </a:pPr>
            <a:endParaRPr lang="tr-TR" sz="2600" dirty="0" smtClean="0"/>
          </a:p>
        </p:txBody>
      </p:sp>
      <p:sp>
        <p:nvSpPr>
          <p:cNvPr id="3" name="Başlık 2"/>
          <p:cNvSpPr>
            <a:spLocks noGrp="1"/>
          </p:cNvSpPr>
          <p:nvPr>
            <p:ph type="title"/>
          </p:nvPr>
        </p:nvSpPr>
        <p:spPr>
          <a:xfrm>
            <a:off x="688491" y="570156"/>
            <a:ext cx="7267886" cy="554588"/>
          </a:xfrm>
        </p:spPr>
        <p:txBody>
          <a:bodyPr/>
          <a:lstStyle/>
          <a:p>
            <a:r>
              <a:rPr lang="tr-TR" dirty="0" smtClean="0"/>
              <a:t>Hakların Korunması</a:t>
            </a:r>
            <a:endParaRPr lang="tr-TR" dirty="0"/>
          </a:p>
        </p:txBody>
      </p:sp>
      <p:pic>
        <p:nvPicPr>
          <p:cNvPr id="3074" name="Picture 2" descr="C:\Users\Public\Pictures\Sample Pictures\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132856"/>
            <a:ext cx="8208912" cy="4642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7558003"/>
      </p:ext>
    </p:extLst>
  </p:cSld>
  <p:clrMapOvr>
    <a:masterClrMapping/>
  </p:clrMapOvr>
  <mc:AlternateContent xmlns:mc="http://schemas.openxmlformats.org/markup-compatibility/2006" xmlns:p14="http://schemas.microsoft.com/office/powerpoint/2010/main">
    <mc:Choice Requires="p14">
      <p:transition spd="slow" p14:dur="2500">
        <p14:vortex dir="r"/>
      </p:transition>
    </mc:Choice>
    <mc:Fallback xmlns="">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395537" y="1340768"/>
            <a:ext cx="8352928" cy="5328591"/>
          </a:xfrm>
        </p:spPr>
        <p:txBody>
          <a:bodyPr>
            <a:normAutofit/>
          </a:bodyPr>
          <a:lstStyle/>
          <a:p>
            <a:pPr algn="just"/>
            <a:r>
              <a:rPr lang="tr-TR" sz="2800" b="1" dirty="0" smtClean="0"/>
              <a:t>HAKKIN KORUNMASI YÖNTEMLERİ:</a:t>
            </a:r>
          </a:p>
          <a:p>
            <a:pPr marL="0" indent="0" algn="just">
              <a:buNone/>
            </a:pPr>
            <a:endParaRPr lang="tr-TR" sz="2600" b="1" i="1" u="sng" dirty="0" smtClean="0"/>
          </a:p>
          <a:p>
            <a:pPr marL="0" indent="0" algn="just">
              <a:buNone/>
            </a:pPr>
            <a:endParaRPr lang="tr-TR" sz="2600" dirty="0" smtClean="0"/>
          </a:p>
        </p:txBody>
      </p:sp>
      <p:sp>
        <p:nvSpPr>
          <p:cNvPr id="3" name="Başlık 2"/>
          <p:cNvSpPr>
            <a:spLocks noGrp="1"/>
          </p:cNvSpPr>
          <p:nvPr>
            <p:ph type="title"/>
          </p:nvPr>
        </p:nvSpPr>
        <p:spPr>
          <a:xfrm>
            <a:off x="688491" y="570156"/>
            <a:ext cx="7267886" cy="554588"/>
          </a:xfrm>
        </p:spPr>
        <p:txBody>
          <a:bodyPr/>
          <a:lstStyle/>
          <a:p>
            <a:r>
              <a:rPr lang="tr-TR" dirty="0" smtClean="0"/>
              <a:t>Hakların Korunması</a:t>
            </a:r>
            <a:endParaRPr lang="tr-TR" dirty="0"/>
          </a:p>
        </p:txBody>
      </p:sp>
      <p:pic>
        <p:nvPicPr>
          <p:cNvPr id="4098" name="Picture 2" descr="C:\Users\Public\Pictures\Sample Pictures\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060848"/>
            <a:ext cx="8856984" cy="4552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7558003"/>
      </p:ext>
    </p:extLst>
  </p:cSld>
  <p:clrMapOvr>
    <a:masterClrMapping/>
  </p:clrMapOvr>
  <mc:AlternateContent xmlns:mc="http://schemas.openxmlformats.org/markup-compatibility/2006" xmlns:p14="http://schemas.microsoft.com/office/powerpoint/2010/main">
    <mc:Choice Requires="p14">
      <p:transition spd="slow" p14:dur="2500">
        <p14:vortex dir="r"/>
      </p:transition>
    </mc:Choice>
    <mc:Fallback xmlns="">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395537" y="1340768"/>
            <a:ext cx="8352928" cy="5328591"/>
          </a:xfrm>
        </p:spPr>
        <p:txBody>
          <a:bodyPr>
            <a:normAutofit/>
          </a:bodyPr>
          <a:lstStyle/>
          <a:p>
            <a:pPr algn="just"/>
            <a:r>
              <a:rPr lang="tr-TR" sz="2800" b="1" dirty="0" smtClean="0"/>
              <a:t>HAKKIN KORUNMASI YÖNTEMLERİ:</a:t>
            </a:r>
          </a:p>
          <a:p>
            <a:pPr marL="0" indent="0" algn="just">
              <a:buNone/>
            </a:pPr>
            <a:endParaRPr lang="tr-TR" sz="2600" b="1" i="1" u="sng" dirty="0" smtClean="0"/>
          </a:p>
          <a:p>
            <a:pPr marL="0" indent="0" algn="just">
              <a:buNone/>
            </a:pPr>
            <a:endParaRPr lang="tr-TR" sz="2600" dirty="0" smtClean="0"/>
          </a:p>
        </p:txBody>
      </p:sp>
      <p:sp>
        <p:nvSpPr>
          <p:cNvPr id="3" name="Başlık 2"/>
          <p:cNvSpPr>
            <a:spLocks noGrp="1"/>
          </p:cNvSpPr>
          <p:nvPr>
            <p:ph type="title"/>
          </p:nvPr>
        </p:nvSpPr>
        <p:spPr>
          <a:xfrm>
            <a:off x="688491" y="570156"/>
            <a:ext cx="7267886" cy="554588"/>
          </a:xfrm>
        </p:spPr>
        <p:txBody>
          <a:bodyPr/>
          <a:lstStyle/>
          <a:p>
            <a:r>
              <a:rPr lang="tr-TR" dirty="0" smtClean="0"/>
              <a:t>Hakların Korunması</a:t>
            </a:r>
            <a:endParaRPr lang="tr-TR" dirty="0"/>
          </a:p>
        </p:txBody>
      </p:sp>
      <p:pic>
        <p:nvPicPr>
          <p:cNvPr id="5122" name="Picture 2" descr="C:\Users\Public\Pictures\Sample Pictures\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492896"/>
            <a:ext cx="8424936" cy="3456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7558003"/>
      </p:ext>
    </p:extLst>
  </p:cSld>
  <p:clrMapOvr>
    <a:masterClrMapping/>
  </p:clrMapOvr>
  <mc:AlternateContent xmlns:mc="http://schemas.openxmlformats.org/markup-compatibility/2006" xmlns:p14="http://schemas.microsoft.com/office/powerpoint/2010/main">
    <mc:Choice Requires="p14">
      <p:transition spd="slow" p14:dur="2500">
        <p14:vortex dir="r"/>
      </p:transition>
    </mc:Choice>
    <mc:Fallback xmlns="">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395537" y="1340768"/>
            <a:ext cx="8352928" cy="5328591"/>
          </a:xfrm>
        </p:spPr>
        <p:txBody>
          <a:bodyPr>
            <a:normAutofit/>
          </a:bodyPr>
          <a:lstStyle/>
          <a:p>
            <a:pPr algn="just"/>
            <a:r>
              <a:rPr lang="tr-TR" sz="2800" b="1" dirty="0" smtClean="0"/>
              <a:t>HAKKIN KORUNMASI YÖNTEMLERİ:</a:t>
            </a:r>
          </a:p>
          <a:p>
            <a:pPr marL="0" indent="0" algn="just">
              <a:buNone/>
            </a:pPr>
            <a:endParaRPr lang="tr-TR" sz="2600" b="1" i="1" u="sng" dirty="0" smtClean="0"/>
          </a:p>
          <a:p>
            <a:pPr marL="0" indent="0" algn="just">
              <a:buNone/>
            </a:pPr>
            <a:endParaRPr lang="tr-TR" sz="2600" dirty="0" smtClean="0"/>
          </a:p>
        </p:txBody>
      </p:sp>
      <p:sp>
        <p:nvSpPr>
          <p:cNvPr id="3" name="Başlık 2"/>
          <p:cNvSpPr>
            <a:spLocks noGrp="1"/>
          </p:cNvSpPr>
          <p:nvPr>
            <p:ph type="title"/>
          </p:nvPr>
        </p:nvSpPr>
        <p:spPr>
          <a:xfrm>
            <a:off x="688491" y="570156"/>
            <a:ext cx="7267886" cy="554588"/>
          </a:xfrm>
        </p:spPr>
        <p:txBody>
          <a:bodyPr/>
          <a:lstStyle/>
          <a:p>
            <a:r>
              <a:rPr lang="tr-TR" dirty="0" smtClean="0"/>
              <a:t>Hakların Korunması</a:t>
            </a:r>
            <a:endParaRPr lang="tr-TR" dirty="0"/>
          </a:p>
        </p:txBody>
      </p:sp>
      <p:pic>
        <p:nvPicPr>
          <p:cNvPr id="6146" name="Picture 2" descr="C:\Users\Public\Pictures\Sample Pictures\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276872"/>
            <a:ext cx="8501098" cy="4176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7558003"/>
      </p:ext>
    </p:extLst>
  </p:cSld>
  <p:clrMapOvr>
    <a:masterClrMapping/>
  </p:clrMapOvr>
  <mc:AlternateContent xmlns:mc="http://schemas.openxmlformats.org/markup-compatibility/2006" xmlns:p14="http://schemas.microsoft.com/office/powerpoint/2010/main">
    <mc:Choice Requires="p14">
      <p:transition spd="slow" p14:dur="2500">
        <p14:vortex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395537" y="1340768"/>
            <a:ext cx="8352928" cy="5328591"/>
          </a:xfrm>
        </p:spPr>
        <p:txBody>
          <a:bodyPr>
            <a:normAutofit fontScale="92500"/>
          </a:bodyPr>
          <a:lstStyle/>
          <a:p>
            <a:pPr algn="just"/>
            <a:r>
              <a:rPr lang="tr-TR" b="1" dirty="0" smtClean="0"/>
              <a:t>HAKKIN KORUNMASI YÖNTEMLERİ:</a:t>
            </a:r>
          </a:p>
          <a:p>
            <a:pPr algn="just"/>
            <a:endParaRPr lang="tr-TR" b="1" dirty="0" smtClean="0"/>
          </a:p>
          <a:p>
            <a:pPr algn="just"/>
            <a:r>
              <a:rPr lang="tr-TR" sz="2500" b="1" u="sng" dirty="0" smtClean="0"/>
              <a:t>DAVA:</a:t>
            </a:r>
            <a:r>
              <a:rPr lang="tr-TR" sz="2500" dirty="0" smtClean="0"/>
              <a:t> </a:t>
            </a:r>
            <a:r>
              <a:rPr lang="tr-TR" sz="2500" dirty="0"/>
              <a:t>Kişi talep hakkını kullanmasına rağmen karşı taraf bu talebe </a:t>
            </a:r>
            <a:r>
              <a:rPr lang="tr-TR" sz="2500" u="sng" dirty="0" smtClean="0"/>
              <a:t>uymadığı zamanda </a:t>
            </a:r>
            <a:r>
              <a:rPr lang="tr-TR" sz="2500" dirty="0" smtClean="0"/>
              <a:t>ya </a:t>
            </a:r>
            <a:r>
              <a:rPr lang="tr-TR" sz="2500" dirty="0"/>
              <a:t>da kişi talep hakkını kullanmadan </a:t>
            </a:r>
            <a:r>
              <a:rPr lang="tr-TR" sz="2500" u="sng" dirty="0"/>
              <a:t>doğrudan </a:t>
            </a:r>
            <a:r>
              <a:rPr lang="tr-TR" sz="2500" u="sng" dirty="0" smtClean="0"/>
              <a:t>doğruya </a:t>
            </a:r>
            <a:r>
              <a:rPr lang="tr-TR" sz="2500" dirty="0" smtClean="0"/>
              <a:t>dava </a:t>
            </a:r>
            <a:r>
              <a:rPr lang="tr-TR" sz="2500" dirty="0"/>
              <a:t>hakkını kullanabilir. </a:t>
            </a:r>
            <a:endParaRPr lang="tr-TR" sz="2500" dirty="0" smtClean="0"/>
          </a:p>
          <a:p>
            <a:pPr algn="just"/>
            <a:r>
              <a:rPr lang="tr-TR" sz="2500" dirty="0"/>
              <a:t>D</a:t>
            </a:r>
            <a:r>
              <a:rPr lang="tr-TR" sz="2500" dirty="0" smtClean="0"/>
              <a:t>ava hakkı, </a:t>
            </a:r>
            <a:r>
              <a:rPr lang="tr-TR" sz="2500" dirty="0"/>
              <a:t>bir dilekçe ile devletin yargı organlarını veya bu </a:t>
            </a:r>
            <a:r>
              <a:rPr lang="tr-TR" sz="2500" dirty="0" smtClean="0"/>
              <a:t>sınıftan </a:t>
            </a:r>
            <a:r>
              <a:rPr lang="tr-TR" sz="2500" dirty="0"/>
              <a:t>sayılan organları harekete geçirmektir. Bu çerçevede mahkemelerin yanında suç teşkil eden konular açısından kolluk güçlerine (polis veya jandarmaya) ve savcılığa ya da borç ilişkileri açısından icra dairelerine başvuru yapmak da dava hakkının kullanımı kapsamında değerlendirilmektedir. Dava hakkı kapsamında açılabilecek davaları da kendi içlerinde yargı kollarına göre </a:t>
            </a:r>
            <a:r>
              <a:rPr lang="tr-TR" sz="2500" u="sng" dirty="0"/>
              <a:t>hukuk, ceza ve idari davalar</a:t>
            </a:r>
            <a:r>
              <a:rPr lang="tr-TR" sz="2500" dirty="0"/>
              <a:t> olmak üzere üçe ayırabilmekteyiz.</a:t>
            </a:r>
            <a:endParaRPr lang="tr-TR" sz="2500" dirty="0" smtClean="0"/>
          </a:p>
          <a:p>
            <a:pPr algn="just"/>
            <a:endParaRPr lang="tr-TR" b="1" u="sng" dirty="0"/>
          </a:p>
        </p:txBody>
      </p:sp>
      <p:sp>
        <p:nvSpPr>
          <p:cNvPr id="3" name="Başlık 2"/>
          <p:cNvSpPr>
            <a:spLocks noGrp="1"/>
          </p:cNvSpPr>
          <p:nvPr>
            <p:ph type="title"/>
          </p:nvPr>
        </p:nvSpPr>
        <p:spPr>
          <a:xfrm>
            <a:off x="688491" y="570156"/>
            <a:ext cx="7267886" cy="554588"/>
          </a:xfrm>
        </p:spPr>
        <p:txBody>
          <a:bodyPr/>
          <a:lstStyle/>
          <a:p>
            <a:r>
              <a:rPr lang="tr-TR" dirty="0" smtClean="0"/>
              <a:t>Hakların Korunması</a:t>
            </a:r>
            <a:endParaRPr lang="tr-TR" dirty="0"/>
          </a:p>
        </p:txBody>
      </p:sp>
    </p:spTree>
    <p:extLst>
      <p:ext uri="{BB962C8B-B14F-4D97-AF65-F5344CB8AC3E}">
        <p14:creationId xmlns:p14="http://schemas.microsoft.com/office/powerpoint/2010/main" val="77207026"/>
      </p:ext>
    </p:extLst>
  </p:cSld>
  <p:clrMapOvr>
    <a:masterClrMapping/>
  </p:clrMapOvr>
  <mc:AlternateContent xmlns:mc="http://schemas.openxmlformats.org/markup-compatibility/2006" xmlns:p14="http://schemas.microsoft.com/office/powerpoint/2010/main">
    <mc:Choice Requires="p14">
      <p:transition spd="slow" p14:dur="2500">
        <p14:vortex dir="r"/>
      </p:transition>
    </mc:Choice>
    <mc:Fallback xmlns="">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395537" y="1340768"/>
            <a:ext cx="8352928" cy="5328591"/>
          </a:xfrm>
        </p:spPr>
        <p:txBody>
          <a:bodyPr>
            <a:normAutofit/>
          </a:bodyPr>
          <a:lstStyle/>
          <a:p>
            <a:pPr algn="just"/>
            <a:r>
              <a:rPr lang="tr-TR" sz="2800" b="1" dirty="0" smtClean="0"/>
              <a:t>HAKKIN KORUNMASI YÖNTEMLERİ:</a:t>
            </a:r>
          </a:p>
          <a:p>
            <a:pPr marL="0" indent="0" algn="just">
              <a:buNone/>
            </a:pPr>
            <a:endParaRPr lang="tr-TR" sz="2600" b="1" i="1" u="sng" dirty="0" smtClean="0"/>
          </a:p>
          <a:p>
            <a:pPr marL="0" indent="0" algn="just">
              <a:buNone/>
            </a:pPr>
            <a:endParaRPr lang="tr-TR" sz="2600" dirty="0" smtClean="0"/>
          </a:p>
        </p:txBody>
      </p:sp>
      <p:sp>
        <p:nvSpPr>
          <p:cNvPr id="3" name="Başlık 2"/>
          <p:cNvSpPr>
            <a:spLocks noGrp="1"/>
          </p:cNvSpPr>
          <p:nvPr>
            <p:ph type="title"/>
          </p:nvPr>
        </p:nvSpPr>
        <p:spPr>
          <a:xfrm>
            <a:off x="688491" y="570156"/>
            <a:ext cx="7267886" cy="554588"/>
          </a:xfrm>
        </p:spPr>
        <p:txBody>
          <a:bodyPr/>
          <a:lstStyle/>
          <a:p>
            <a:r>
              <a:rPr lang="tr-TR" dirty="0" smtClean="0"/>
              <a:t>Hakların Korunması</a:t>
            </a:r>
            <a:endParaRPr lang="tr-TR" dirty="0"/>
          </a:p>
        </p:txBody>
      </p:sp>
      <p:pic>
        <p:nvPicPr>
          <p:cNvPr id="7170" name="Picture 2" descr="C:\Users\Public\Pictures\Sample Pictures\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132856"/>
            <a:ext cx="7920879" cy="44253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7558003"/>
      </p:ext>
    </p:extLst>
  </p:cSld>
  <p:clrMapOvr>
    <a:masterClrMapping/>
  </p:clrMapOvr>
  <mc:AlternateContent xmlns:mc="http://schemas.openxmlformats.org/markup-compatibility/2006" xmlns:p14="http://schemas.microsoft.com/office/powerpoint/2010/main">
    <mc:Choice Requires="p14">
      <p:transition spd="slow" p14:dur="2500">
        <p14:vortex dir="r"/>
      </p:transition>
    </mc:Choice>
    <mc:Fallback xmlns="">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395537" y="1340768"/>
            <a:ext cx="8352928" cy="5328591"/>
          </a:xfrm>
        </p:spPr>
        <p:txBody>
          <a:bodyPr>
            <a:normAutofit/>
          </a:bodyPr>
          <a:lstStyle/>
          <a:p>
            <a:pPr algn="just"/>
            <a:r>
              <a:rPr lang="tr-TR" sz="2800" b="1" dirty="0" smtClean="0"/>
              <a:t>HAKKIN KORUNMASI YÖNTEMLERİ:</a:t>
            </a:r>
          </a:p>
          <a:p>
            <a:pPr marL="0" indent="0" algn="just">
              <a:buNone/>
            </a:pPr>
            <a:endParaRPr lang="tr-TR" sz="2600" b="1" i="1" u="sng" dirty="0" smtClean="0"/>
          </a:p>
          <a:p>
            <a:pPr marL="0" indent="0" algn="just">
              <a:buNone/>
            </a:pPr>
            <a:endParaRPr lang="tr-TR" sz="2600" dirty="0" smtClean="0"/>
          </a:p>
        </p:txBody>
      </p:sp>
      <p:sp>
        <p:nvSpPr>
          <p:cNvPr id="3" name="Başlık 2"/>
          <p:cNvSpPr>
            <a:spLocks noGrp="1"/>
          </p:cNvSpPr>
          <p:nvPr>
            <p:ph type="title"/>
          </p:nvPr>
        </p:nvSpPr>
        <p:spPr>
          <a:xfrm>
            <a:off x="688491" y="570156"/>
            <a:ext cx="7267886" cy="554588"/>
          </a:xfrm>
        </p:spPr>
        <p:txBody>
          <a:bodyPr/>
          <a:lstStyle/>
          <a:p>
            <a:r>
              <a:rPr lang="tr-TR" dirty="0" smtClean="0"/>
              <a:t>Hakların Korunması</a:t>
            </a:r>
            <a:endParaRPr lang="tr-TR" dirty="0"/>
          </a:p>
        </p:txBody>
      </p:sp>
      <p:pic>
        <p:nvPicPr>
          <p:cNvPr id="8194" name="Picture 2" descr="C:\Users\Public\Pictures\Sample Pictures\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186639"/>
            <a:ext cx="8280920" cy="4410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7558003"/>
      </p:ext>
    </p:extLst>
  </p:cSld>
  <p:clrMapOvr>
    <a:masterClrMapping/>
  </p:clrMapOvr>
  <mc:AlternateContent xmlns:mc="http://schemas.openxmlformats.org/markup-compatibility/2006" xmlns:p14="http://schemas.microsoft.com/office/powerpoint/2010/main">
    <mc:Choice Requires="p14">
      <p:transition spd="slow" p14:dur="2500">
        <p14:vortex dir="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395537" y="1340768"/>
            <a:ext cx="8352928" cy="5328591"/>
          </a:xfrm>
        </p:spPr>
        <p:txBody>
          <a:bodyPr>
            <a:normAutofit fontScale="92500" lnSpcReduction="20000"/>
          </a:bodyPr>
          <a:lstStyle/>
          <a:p>
            <a:pPr algn="just"/>
            <a:r>
              <a:rPr lang="tr-TR" b="1" dirty="0" smtClean="0"/>
              <a:t>HAKKIN KORUNMASI YÖNTEMLERİ:</a:t>
            </a:r>
          </a:p>
          <a:p>
            <a:pPr algn="just"/>
            <a:endParaRPr lang="tr-TR" b="1" dirty="0" smtClean="0"/>
          </a:p>
          <a:p>
            <a:pPr algn="just"/>
            <a:r>
              <a:rPr lang="tr-TR" sz="2500" b="1" u="sng" dirty="0" smtClean="0"/>
              <a:t>DAVA: Hukuk Davaları:</a:t>
            </a:r>
          </a:p>
          <a:p>
            <a:pPr algn="just"/>
            <a:r>
              <a:rPr lang="tr-TR" dirty="0" smtClean="0"/>
              <a:t>Yargılama </a:t>
            </a:r>
            <a:r>
              <a:rPr lang="tr-TR" dirty="0"/>
              <a:t>hukukunun bir alt dalı olan medeni yargılama usulü hukuku kapsamında açılan ve özel hukukta kişiler arası ilişkilerden doğan uyuşmazlıkları çözme amaçlı olan davalardır. Hukuk davalarında taraf yemini de dâhil olmak üzere </a:t>
            </a:r>
            <a:r>
              <a:rPr lang="tr-TR" u="sng" dirty="0"/>
              <a:t>her şey delil olabilmektedir</a:t>
            </a:r>
            <a:r>
              <a:rPr lang="tr-TR" dirty="0"/>
              <a:t>. Ancak bu mutlak bir ilke olmayıp bazı hukuk davaları açısından </a:t>
            </a:r>
            <a:r>
              <a:rPr lang="tr-TR" u="sng" dirty="0"/>
              <a:t>sadece yazılı delil hatta belirli yazılı belgelerle ispat şartı </a:t>
            </a:r>
            <a:r>
              <a:rPr lang="tr-TR" dirty="0"/>
              <a:t>getirilebilmektedir. Ancak bu istisnalar dışında </a:t>
            </a:r>
            <a:r>
              <a:rPr lang="tr-TR" dirty="0">
                <a:effectLst>
                  <a:outerShdw blurRad="38100" dist="38100" dir="2700000" algn="tl">
                    <a:srgbClr val="000000">
                      <a:alpha val="43137"/>
                    </a:srgbClr>
                  </a:outerShdw>
                </a:effectLst>
              </a:rPr>
              <a:t>delil serbestîsi ilkesi </a:t>
            </a:r>
            <a:r>
              <a:rPr lang="tr-TR" dirty="0"/>
              <a:t>bulunmaktadır.</a:t>
            </a:r>
          </a:p>
          <a:p>
            <a:pPr algn="just"/>
            <a:r>
              <a:rPr lang="tr-TR" dirty="0"/>
              <a:t>Hukuk davalarında bir de </a:t>
            </a:r>
            <a:r>
              <a:rPr lang="tr-TR" u="sng" dirty="0"/>
              <a:t>talebe bağlılık </a:t>
            </a:r>
            <a:r>
              <a:rPr lang="tr-TR" dirty="0"/>
              <a:t>ilkesi söz konusudur. Hukuk hâkimi dava dilekçesinde belirtilen talep ile bağlıdır ve </a:t>
            </a:r>
            <a:r>
              <a:rPr lang="tr-TR" dirty="0" err="1"/>
              <a:t>istisnaen</a:t>
            </a:r>
            <a:r>
              <a:rPr lang="tr-TR" dirty="0"/>
              <a:t> kamu düzenin gerektiren butlan davaları, velayet ve vesayet davaları gibi davalar dışında </a:t>
            </a:r>
            <a:r>
              <a:rPr lang="tr-TR" u="sng" dirty="0"/>
              <a:t>resen araştırma yapıp delil toplayamaz.</a:t>
            </a:r>
            <a:r>
              <a:rPr lang="tr-TR" dirty="0"/>
              <a:t> Dolayısıyla da herkes kendi iddiasını kendisi ispat edecektir ve hâkim, talep ne ise onun dışında karar veremeyecektir</a:t>
            </a:r>
            <a:r>
              <a:rPr lang="tr-TR" dirty="0" smtClean="0"/>
              <a:t>.</a:t>
            </a:r>
          </a:p>
          <a:p>
            <a:pPr marL="0" indent="0" algn="just">
              <a:buNone/>
            </a:pPr>
            <a:endParaRPr lang="tr-TR" b="1" u="sng" dirty="0"/>
          </a:p>
        </p:txBody>
      </p:sp>
      <p:sp>
        <p:nvSpPr>
          <p:cNvPr id="3" name="Başlık 2"/>
          <p:cNvSpPr>
            <a:spLocks noGrp="1"/>
          </p:cNvSpPr>
          <p:nvPr>
            <p:ph type="title"/>
          </p:nvPr>
        </p:nvSpPr>
        <p:spPr>
          <a:xfrm>
            <a:off x="688491" y="570156"/>
            <a:ext cx="7267886" cy="554588"/>
          </a:xfrm>
        </p:spPr>
        <p:txBody>
          <a:bodyPr/>
          <a:lstStyle/>
          <a:p>
            <a:r>
              <a:rPr lang="tr-TR" dirty="0" smtClean="0"/>
              <a:t>Hakların Korunması</a:t>
            </a:r>
            <a:endParaRPr lang="tr-TR" dirty="0"/>
          </a:p>
        </p:txBody>
      </p:sp>
    </p:spTree>
    <p:extLst>
      <p:ext uri="{BB962C8B-B14F-4D97-AF65-F5344CB8AC3E}">
        <p14:creationId xmlns:p14="http://schemas.microsoft.com/office/powerpoint/2010/main" val="2055262022"/>
      </p:ext>
    </p:extLst>
  </p:cSld>
  <p:clrMapOvr>
    <a:masterClrMapping/>
  </p:clrMapOvr>
  <mc:AlternateContent xmlns:mc="http://schemas.openxmlformats.org/markup-compatibility/2006" xmlns:p14="http://schemas.microsoft.com/office/powerpoint/2010/main">
    <mc:Choice Requires="p14">
      <p:transition spd="slow" p14:dur="2500">
        <p14:vortex dir="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395537" y="1340768"/>
            <a:ext cx="8352928" cy="5328591"/>
          </a:xfrm>
        </p:spPr>
        <p:txBody>
          <a:bodyPr>
            <a:normAutofit/>
          </a:bodyPr>
          <a:lstStyle/>
          <a:p>
            <a:pPr algn="just"/>
            <a:r>
              <a:rPr lang="tr-TR" b="1" dirty="0" smtClean="0"/>
              <a:t>HAKKIN KORUNMASI YÖNTEMLERİ:</a:t>
            </a:r>
          </a:p>
          <a:p>
            <a:pPr algn="just"/>
            <a:endParaRPr lang="tr-TR" b="1" dirty="0" smtClean="0"/>
          </a:p>
          <a:p>
            <a:pPr algn="just"/>
            <a:r>
              <a:rPr lang="tr-TR" sz="2500" b="1" u="sng" dirty="0" smtClean="0"/>
              <a:t>DAVA: Hukuk Davaları:</a:t>
            </a:r>
          </a:p>
          <a:p>
            <a:pPr algn="just"/>
            <a:r>
              <a:rPr lang="tr-TR" i="1" u="sng" dirty="0" smtClean="0"/>
              <a:t>Sulh Hukuk Mahkemeleri:</a:t>
            </a:r>
          </a:p>
          <a:p>
            <a:pPr algn="just"/>
            <a:r>
              <a:rPr lang="tr-TR" dirty="0"/>
              <a:t>Sulh hukuk mahkemeleri, dava konusunun değer veya tutarına bakılmaksızın; </a:t>
            </a:r>
            <a:endParaRPr lang="tr-TR" dirty="0" smtClean="0"/>
          </a:p>
          <a:p>
            <a:pPr algn="just"/>
            <a:r>
              <a:rPr lang="tr-TR" dirty="0" smtClean="0"/>
              <a:t>A)Kiralanan </a:t>
            </a:r>
            <a:r>
              <a:rPr lang="tr-TR" dirty="0"/>
              <a:t>taşınmazların, 9/6/1932 tarihli ve 2004 sayılı İcra ve İflas Kanununa göre ilamsız icra yoluyla tahliyesine ilişkin hükümler ayrık olmak üzere, kira ilişkisinden doğan alacak davaları da dâhil olmak üzere tüm uyuşmazlıkları konu alan davalar ile bu davalara karşı açılan davaları,</a:t>
            </a:r>
            <a:endParaRPr lang="tr-TR" b="1" u="sng" dirty="0"/>
          </a:p>
        </p:txBody>
      </p:sp>
      <p:sp>
        <p:nvSpPr>
          <p:cNvPr id="3" name="Başlık 2"/>
          <p:cNvSpPr>
            <a:spLocks noGrp="1"/>
          </p:cNvSpPr>
          <p:nvPr>
            <p:ph type="title"/>
          </p:nvPr>
        </p:nvSpPr>
        <p:spPr>
          <a:xfrm>
            <a:off x="688491" y="570156"/>
            <a:ext cx="7267886" cy="554588"/>
          </a:xfrm>
        </p:spPr>
        <p:txBody>
          <a:bodyPr/>
          <a:lstStyle/>
          <a:p>
            <a:r>
              <a:rPr lang="tr-TR" dirty="0" smtClean="0"/>
              <a:t>Hakların Korunması</a:t>
            </a:r>
            <a:endParaRPr lang="tr-TR" dirty="0"/>
          </a:p>
        </p:txBody>
      </p:sp>
    </p:spTree>
    <p:extLst>
      <p:ext uri="{BB962C8B-B14F-4D97-AF65-F5344CB8AC3E}">
        <p14:creationId xmlns:p14="http://schemas.microsoft.com/office/powerpoint/2010/main" val="1341675093"/>
      </p:ext>
    </p:extLst>
  </p:cSld>
  <p:clrMapOvr>
    <a:masterClrMapping/>
  </p:clrMapOvr>
  <mc:AlternateContent xmlns:mc="http://schemas.openxmlformats.org/markup-compatibility/2006" xmlns:p14="http://schemas.microsoft.com/office/powerpoint/2010/main">
    <mc:Choice Requires="p14">
      <p:transition spd="slow" p14:dur="2500">
        <p14:vortex dir="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395537" y="1340768"/>
            <a:ext cx="8352928" cy="5328591"/>
          </a:xfrm>
        </p:spPr>
        <p:txBody>
          <a:bodyPr>
            <a:normAutofit/>
          </a:bodyPr>
          <a:lstStyle/>
          <a:p>
            <a:pPr algn="just"/>
            <a:r>
              <a:rPr lang="tr-TR" b="1" dirty="0" smtClean="0"/>
              <a:t>HAKKIN KORUNMASI YÖNTEMLERİ:</a:t>
            </a:r>
          </a:p>
          <a:p>
            <a:pPr algn="just"/>
            <a:endParaRPr lang="tr-TR" b="1" dirty="0" smtClean="0"/>
          </a:p>
          <a:p>
            <a:pPr algn="just"/>
            <a:r>
              <a:rPr lang="tr-TR" sz="2500" b="1" u="sng" dirty="0" smtClean="0"/>
              <a:t>DAVA: Hukuk Davaları:</a:t>
            </a:r>
          </a:p>
          <a:p>
            <a:pPr algn="just"/>
            <a:r>
              <a:rPr lang="tr-TR" i="1" u="sng" dirty="0" smtClean="0"/>
              <a:t>Sulh Hukuk Mahkemeleri:</a:t>
            </a:r>
          </a:p>
          <a:p>
            <a:pPr algn="just"/>
            <a:r>
              <a:rPr lang="tr-TR" dirty="0"/>
              <a:t>B. Taşınır ve taşınmaz mal veya hakkın paylaştırılmasına ve ortaklığın giderilmesine ilişkin </a:t>
            </a:r>
            <a:r>
              <a:rPr lang="tr-TR" dirty="0" smtClean="0"/>
              <a:t>davaları,</a:t>
            </a:r>
          </a:p>
          <a:p>
            <a:pPr algn="just"/>
            <a:r>
              <a:rPr lang="tr-TR" dirty="0" smtClean="0"/>
              <a:t>C. Taşınır </a:t>
            </a:r>
            <a:r>
              <a:rPr lang="tr-TR" dirty="0"/>
              <a:t>ve taşınmaz mallarda, sadece zilyetliğin korunmasına yönelik olan </a:t>
            </a:r>
            <a:r>
              <a:rPr lang="tr-TR" dirty="0" smtClean="0"/>
              <a:t>davaları,</a:t>
            </a:r>
          </a:p>
          <a:p>
            <a:pPr algn="just"/>
            <a:r>
              <a:rPr lang="tr-TR" dirty="0"/>
              <a:t>Ç. Bu Kanun ile diğer kanunların, sulh hukuk mahkemesi veya sulh hukuk hâkimini görevlendirdiği davaları</a:t>
            </a:r>
            <a:r>
              <a:rPr lang="tr-TR" dirty="0" smtClean="0"/>
              <a:t>,</a:t>
            </a:r>
          </a:p>
          <a:p>
            <a:pPr marL="0" indent="0" algn="just">
              <a:buNone/>
            </a:pPr>
            <a:r>
              <a:rPr lang="tr-TR" dirty="0"/>
              <a:t>g</a:t>
            </a:r>
            <a:r>
              <a:rPr lang="tr-TR" dirty="0" smtClean="0"/>
              <a:t>örürler.</a:t>
            </a:r>
            <a:endParaRPr lang="tr-TR" dirty="0"/>
          </a:p>
        </p:txBody>
      </p:sp>
      <p:sp>
        <p:nvSpPr>
          <p:cNvPr id="3" name="Başlık 2"/>
          <p:cNvSpPr>
            <a:spLocks noGrp="1"/>
          </p:cNvSpPr>
          <p:nvPr>
            <p:ph type="title"/>
          </p:nvPr>
        </p:nvSpPr>
        <p:spPr>
          <a:xfrm>
            <a:off x="688491" y="570156"/>
            <a:ext cx="7267886" cy="554588"/>
          </a:xfrm>
        </p:spPr>
        <p:txBody>
          <a:bodyPr/>
          <a:lstStyle/>
          <a:p>
            <a:r>
              <a:rPr lang="tr-TR" dirty="0" smtClean="0"/>
              <a:t>Hakların Korunması</a:t>
            </a:r>
            <a:endParaRPr lang="tr-TR" dirty="0"/>
          </a:p>
        </p:txBody>
      </p:sp>
    </p:spTree>
    <p:extLst>
      <p:ext uri="{BB962C8B-B14F-4D97-AF65-F5344CB8AC3E}">
        <p14:creationId xmlns:p14="http://schemas.microsoft.com/office/powerpoint/2010/main" val="2736764661"/>
      </p:ext>
    </p:extLst>
  </p:cSld>
  <p:clrMapOvr>
    <a:masterClrMapping/>
  </p:clrMapOvr>
  <mc:AlternateContent xmlns:mc="http://schemas.openxmlformats.org/markup-compatibility/2006" xmlns:p14="http://schemas.microsoft.com/office/powerpoint/2010/main">
    <mc:Choice Requires="p14">
      <p:transition spd="slow" p14:dur="2500">
        <p14:vortex dir="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395537" y="1340768"/>
            <a:ext cx="8352928" cy="5328591"/>
          </a:xfrm>
        </p:spPr>
        <p:txBody>
          <a:bodyPr>
            <a:normAutofit/>
          </a:bodyPr>
          <a:lstStyle/>
          <a:p>
            <a:pPr algn="just"/>
            <a:r>
              <a:rPr lang="tr-TR" b="1" dirty="0" smtClean="0"/>
              <a:t>HAKKIN KORUNMASI YÖNTEMLERİ:</a:t>
            </a:r>
          </a:p>
          <a:p>
            <a:pPr algn="just"/>
            <a:endParaRPr lang="tr-TR" b="1" dirty="0" smtClean="0"/>
          </a:p>
          <a:p>
            <a:pPr algn="just"/>
            <a:r>
              <a:rPr lang="tr-TR" sz="2500" b="1" u="sng" dirty="0" smtClean="0"/>
              <a:t>DAVA: Hukuk Davaları:</a:t>
            </a:r>
          </a:p>
          <a:p>
            <a:pPr algn="just"/>
            <a:r>
              <a:rPr lang="tr-TR" i="1" u="sng" dirty="0" smtClean="0"/>
              <a:t>Asliye Hukuk Mahkemeleri:</a:t>
            </a:r>
          </a:p>
          <a:p>
            <a:pPr algn="just"/>
            <a:r>
              <a:rPr lang="tr-TR" dirty="0" smtClean="0"/>
              <a:t>Dava </a:t>
            </a:r>
            <a:r>
              <a:rPr lang="tr-TR" dirty="0"/>
              <a:t>konusunun değer ve miktarına bakılmaksızın </a:t>
            </a:r>
            <a:r>
              <a:rPr lang="tr-TR" u="sng" dirty="0"/>
              <a:t>malvarlığı haklarına ilişkin davalarla, şahıs varlığına ilişkin davalarda </a:t>
            </a:r>
            <a:r>
              <a:rPr lang="tr-TR" dirty="0"/>
              <a:t>görevli mahkeme, aksine bir düzenleme bulunmadıkça asliye hukuk mahkemesidir</a:t>
            </a:r>
            <a:r>
              <a:rPr lang="tr-TR" dirty="0" smtClean="0"/>
              <a:t>.</a:t>
            </a:r>
          </a:p>
          <a:p>
            <a:pPr algn="just"/>
            <a:r>
              <a:rPr lang="tr-TR" dirty="0" smtClean="0"/>
              <a:t> Bu </a:t>
            </a:r>
            <a:r>
              <a:rPr lang="tr-TR" dirty="0"/>
              <a:t>Kanunda ve diğer kanunlarda aksine düzenleme bulunmadıkça, asliye hukuk mahkemesi diğer dava ve işler bakımından da görevlidir.</a:t>
            </a:r>
          </a:p>
          <a:p>
            <a:pPr algn="just"/>
            <a:endParaRPr lang="tr-TR" b="1" u="sng" dirty="0"/>
          </a:p>
        </p:txBody>
      </p:sp>
      <p:sp>
        <p:nvSpPr>
          <p:cNvPr id="3" name="Başlık 2"/>
          <p:cNvSpPr>
            <a:spLocks noGrp="1"/>
          </p:cNvSpPr>
          <p:nvPr>
            <p:ph type="title"/>
          </p:nvPr>
        </p:nvSpPr>
        <p:spPr>
          <a:xfrm>
            <a:off x="688491" y="570156"/>
            <a:ext cx="7267886" cy="554588"/>
          </a:xfrm>
        </p:spPr>
        <p:txBody>
          <a:bodyPr/>
          <a:lstStyle/>
          <a:p>
            <a:r>
              <a:rPr lang="tr-TR" dirty="0" smtClean="0"/>
              <a:t>Hakların Korunması</a:t>
            </a:r>
            <a:endParaRPr lang="tr-TR" dirty="0"/>
          </a:p>
        </p:txBody>
      </p:sp>
    </p:spTree>
    <p:extLst>
      <p:ext uri="{BB962C8B-B14F-4D97-AF65-F5344CB8AC3E}">
        <p14:creationId xmlns:p14="http://schemas.microsoft.com/office/powerpoint/2010/main" val="3352647644"/>
      </p:ext>
    </p:extLst>
  </p:cSld>
  <p:clrMapOvr>
    <a:masterClrMapping/>
  </p:clrMapOvr>
  <mc:AlternateContent xmlns:mc="http://schemas.openxmlformats.org/markup-compatibility/2006" xmlns:p14="http://schemas.microsoft.com/office/powerpoint/2010/main">
    <mc:Choice Requires="p14">
      <p:transition spd="slow" p14:dur="2500">
        <p14:vortex dir="r"/>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lt">
  <a:themeElements>
    <a:clrScheme name="Cilt">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Cilt">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lt">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283</TotalTime>
  <Words>3050</Words>
  <Application>Microsoft Office PowerPoint</Application>
  <PresentationFormat>Ekran Gösterisi (4:3)</PresentationFormat>
  <Paragraphs>314</Paragraphs>
  <Slides>51</Slides>
  <Notes>0</Notes>
  <HiddenSlides>0</HiddenSlides>
  <MMClips>0</MMClips>
  <ScaleCrop>false</ScaleCrop>
  <HeadingPairs>
    <vt:vector size="4" baseType="variant">
      <vt:variant>
        <vt:lpstr>Tema</vt:lpstr>
      </vt:variant>
      <vt:variant>
        <vt:i4>1</vt:i4>
      </vt:variant>
      <vt:variant>
        <vt:lpstr>Slayt Başlıkları</vt:lpstr>
      </vt:variant>
      <vt:variant>
        <vt:i4>51</vt:i4>
      </vt:variant>
    </vt:vector>
  </HeadingPairs>
  <TitlesOfParts>
    <vt:vector size="52" baseType="lpstr">
      <vt:lpstr>Cilt</vt:lpstr>
      <vt:lpstr>Hakların Korunması</vt:lpstr>
      <vt:lpstr>Hakların Korunması</vt:lpstr>
      <vt:lpstr>Hakların Korunması</vt:lpstr>
      <vt:lpstr>Hakların Korunması</vt:lpstr>
      <vt:lpstr>Hakların Korunması</vt:lpstr>
      <vt:lpstr>Hakların Korunması</vt:lpstr>
      <vt:lpstr>Hakların Korunması</vt:lpstr>
      <vt:lpstr>Hakların Korunması</vt:lpstr>
      <vt:lpstr>Hakların Korunması</vt:lpstr>
      <vt:lpstr>Hakların Korunması</vt:lpstr>
      <vt:lpstr>Hakların Korunması</vt:lpstr>
      <vt:lpstr>Hakların Korunması</vt:lpstr>
      <vt:lpstr>Hakların Korunması</vt:lpstr>
      <vt:lpstr>Hakların Korunması</vt:lpstr>
      <vt:lpstr>Hakların Korunması</vt:lpstr>
      <vt:lpstr>Hakların Korunması</vt:lpstr>
      <vt:lpstr>Hakların Korunması</vt:lpstr>
      <vt:lpstr>Hakların Korunması</vt:lpstr>
      <vt:lpstr>Hakların Korunması</vt:lpstr>
      <vt:lpstr>Hakların Korunması</vt:lpstr>
      <vt:lpstr>Hakların Korunması</vt:lpstr>
      <vt:lpstr>Hakların Korunması</vt:lpstr>
      <vt:lpstr>Hakların Korunması</vt:lpstr>
      <vt:lpstr>Hakların Korunması</vt:lpstr>
      <vt:lpstr>Hakların Korunması</vt:lpstr>
      <vt:lpstr>Hakların Korunması</vt:lpstr>
      <vt:lpstr>Hakların Korunması</vt:lpstr>
      <vt:lpstr>Hakların Korunması</vt:lpstr>
      <vt:lpstr>Hakların Korunması</vt:lpstr>
      <vt:lpstr>Hakların Korunması</vt:lpstr>
      <vt:lpstr>Hakların Korunması</vt:lpstr>
      <vt:lpstr>Hakların Korunması</vt:lpstr>
      <vt:lpstr>Hakların Korunması</vt:lpstr>
      <vt:lpstr>Hakların Korunması</vt:lpstr>
      <vt:lpstr>Hakların Korunması</vt:lpstr>
      <vt:lpstr>Hakların Korunması</vt:lpstr>
      <vt:lpstr>Hakların Korunması</vt:lpstr>
      <vt:lpstr>Hakların Korunması</vt:lpstr>
      <vt:lpstr>Hakların Korunması</vt:lpstr>
      <vt:lpstr>Hakların Korunması</vt:lpstr>
      <vt:lpstr>Hakların Korunması</vt:lpstr>
      <vt:lpstr>Hakların Korunması</vt:lpstr>
      <vt:lpstr>Hakların Korunması</vt:lpstr>
      <vt:lpstr>Hakların Korunması</vt:lpstr>
      <vt:lpstr>Hakların Korunması</vt:lpstr>
      <vt:lpstr>Hakların Korunması</vt:lpstr>
      <vt:lpstr>Hakların Korunması</vt:lpstr>
      <vt:lpstr>Hakların Korunması</vt:lpstr>
      <vt:lpstr>Hakların Korunması</vt:lpstr>
      <vt:lpstr>Hakların Korunması</vt:lpstr>
      <vt:lpstr>Hakların Korunması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Hakların Korunması-Kişiler ve Ehliyetleri</dc:title>
  <dc:creator>Pelin OZCELIK</dc:creator>
  <cp:lastModifiedBy>Pelin OZCELIK</cp:lastModifiedBy>
  <cp:revision>26</cp:revision>
  <dcterms:created xsi:type="dcterms:W3CDTF">2018-12-20T09:48:20Z</dcterms:created>
  <dcterms:modified xsi:type="dcterms:W3CDTF">2018-12-28T06:26:28Z</dcterms:modified>
</cp:coreProperties>
</file>