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83" r:id="rId4"/>
  </p:sldMasterIdLst>
  <p:notesMasterIdLst>
    <p:notesMasterId r:id="rId30"/>
  </p:notesMasterIdLst>
  <p:handoutMasterIdLst>
    <p:handoutMasterId r:id="rId31"/>
  </p:handoutMasterIdLst>
  <p:sldIdLst>
    <p:sldId id="319" r:id="rId5"/>
    <p:sldId id="290" r:id="rId6"/>
    <p:sldId id="291" r:id="rId7"/>
    <p:sldId id="292" r:id="rId8"/>
    <p:sldId id="315" r:id="rId9"/>
    <p:sldId id="293" r:id="rId10"/>
    <p:sldId id="295" r:id="rId11"/>
    <p:sldId id="294" r:id="rId12"/>
    <p:sldId id="296" r:id="rId13"/>
    <p:sldId id="297" r:id="rId14"/>
    <p:sldId id="298" r:id="rId15"/>
    <p:sldId id="299" r:id="rId16"/>
    <p:sldId id="321" r:id="rId17"/>
    <p:sldId id="316" r:id="rId18"/>
    <p:sldId id="302" r:id="rId19"/>
    <p:sldId id="317" r:id="rId20"/>
    <p:sldId id="303" r:id="rId21"/>
    <p:sldId id="304" r:id="rId22"/>
    <p:sldId id="312" r:id="rId23"/>
    <p:sldId id="305" r:id="rId24"/>
    <p:sldId id="307" r:id="rId25"/>
    <p:sldId id="308" r:id="rId26"/>
    <p:sldId id="322" r:id="rId27"/>
    <p:sldId id="313" r:id="rId28"/>
    <p:sldId id="318" r:id="rId29"/>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Times New Roman" pitchFamily="18" charset="0"/>
        <a:ea typeface="+mn-ea"/>
        <a:cs typeface="+mn-cs"/>
      </a:defRPr>
    </a:lvl1pPr>
    <a:lvl2pPr marL="457200" algn="l" rtl="0" fontAlgn="base">
      <a:spcBef>
        <a:spcPct val="0"/>
      </a:spcBef>
      <a:spcAft>
        <a:spcPct val="0"/>
      </a:spcAft>
      <a:defRPr sz="2400" b="1" kern="1200">
        <a:solidFill>
          <a:schemeClr val="tx1"/>
        </a:solidFill>
        <a:latin typeface="Times New Roman" pitchFamily="18" charset="0"/>
        <a:ea typeface="+mn-ea"/>
        <a:cs typeface="+mn-cs"/>
      </a:defRPr>
    </a:lvl2pPr>
    <a:lvl3pPr marL="914400" algn="l" rtl="0" fontAlgn="base">
      <a:spcBef>
        <a:spcPct val="0"/>
      </a:spcBef>
      <a:spcAft>
        <a:spcPct val="0"/>
      </a:spcAft>
      <a:defRPr sz="2400" b="1" kern="1200">
        <a:solidFill>
          <a:schemeClr val="tx1"/>
        </a:solidFill>
        <a:latin typeface="Times New Roman" pitchFamily="18" charset="0"/>
        <a:ea typeface="+mn-ea"/>
        <a:cs typeface="+mn-cs"/>
      </a:defRPr>
    </a:lvl3pPr>
    <a:lvl4pPr marL="1371600" algn="l" rtl="0" fontAlgn="base">
      <a:spcBef>
        <a:spcPct val="0"/>
      </a:spcBef>
      <a:spcAft>
        <a:spcPct val="0"/>
      </a:spcAft>
      <a:defRPr sz="2400" b="1" kern="1200">
        <a:solidFill>
          <a:schemeClr val="tx1"/>
        </a:solidFill>
        <a:latin typeface="Times New Roman" pitchFamily="18" charset="0"/>
        <a:ea typeface="+mn-ea"/>
        <a:cs typeface="+mn-cs"/>
      </a:defRPr>
    </a:lvl4pPr>
    <a:lvl5pPr marL="1828800" algn="l" rtl="0" fontAlgn="base">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A14CCD-CDD3-2A6F-23B4-A6E781242578}" name="Teressa Farough" initials="TF" userId="ba06a992ca5cef6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FBE"/>
    <a:srgbClr val="CC0000"/>
    <a:srgbClr val="FFCC00"/>
    <a:srgbClr val="000066"/>
    <a:srgbClr val="663300"/>
    <a:srgbClr val="1C1C1C"/>
    <a:srgbClr val="CC9900"/>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4" autoAdjust="0"/>
    <p:restoredTop sz="84568" autoAdjust="0"/>
  </p:normalViewPr>
  <p:slideViewPr>
    <p:cSldViewPr snapToGrid="0" snapToObjects="1">
      <p:cViewPr varScale="1">
        <p:scale>
          <a:sx n="93" d="100"/>
          <a:sy n="93" d="100"/>
        </p:scale>
        <p:origin x="18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2" d="100"/>
          <a:sy n="42" d="100"/>
        </p:scale>
        <p:origin x="2060" y="4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lvl1pPr>
          </a:lstStyle>
          <a:p>
            <a:pPr>
              <a:defRPr/>
            </a:pPr>
            <a:endParaRPr lang="en-US" dirty="0"/>
          </a:p>
        </p:txBody>
      </p:sp>
      <p:sp>
        <p:nvSpPr>
          <p:cNvPr id="747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lvl1pPr>
          </a:lstStyle>
          <a:p>
            <a:pPr>
              <a:defRPr/>
            </a:pPr>
            <a:endParaRPr lang="en-US" dirty="0"/>
          </a:p>
        </p:txBody>
      </p:sp>
      <p:sp>
        <p:nvSpPr>
          <p:cNvPr id="747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b="0"/>
            </a:lvl1pPr>
          </a:lstStyle>
          <a:p>
            <a:pPr>
              <a:defRPr/>
            </a:pPr>
            <a:endParaRPr lang="en-US" dirty="0"/>
          </a:p>
        </p:txBody>
      </p:sp>
      <p:sp>
        <p:nvSpPr>
          <p:cNvPr id="747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lvl1pPr>
          </a:lstStyle>
          <a:p>
            <a:pPr>
              <a:defRPr/>
            </a:pPr>
            <a:fld id="{E820E086-9299-42D7-B16A-7AE9ED9C4A55}" type="slidenum">
              <a:rPr lang="en-US"/>
              <a:pPr>
                <a:defRPr/>
              </a:pPr>
              <a:t>‹#›</a:t>
            </a:fld>
            <a:endParaRPr lang="en-US" dirty="0"/>
          </a:p>
        </p:txBody>
      </p:sp>
    </p:spTree>
    <p:extLst>
      <p:ext uri="{BB962C8B-B14F-4D97-AF65-F5344CB8AC3E}">
        <p14:creationId xmlns:p14="http://schemas.microsoft.com/office/powerpoint/2010/main" val="37509129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lvl1pPr>
          </a:lstStyle>
          <a:p>
            <a:pPr>
              <a:defRPr/>
            </a:pPr>
            <a:endParaRPr lang="en-US" dirty="0"/>
          </a:p>
        </p:txBody>
      </p:sp>
      <p:sp>
        <p:nvSpPr>
          <p:cNvPr id="737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37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b="0"/>
            </a:lvl1pPr>
          </a:lstStyle>
          <a:p>
            <a:pPr>
              <a:defRPr/>
            </a:pPr>
            <a:endParaRPr lang="en-US" dirty="0"/>
          </a:p>
        </p:txBody>
      </p:sp>
      <p:sp>
        <p:nvSpPr>
          <p:cNvPr id="737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lvl1pPr>
          </a:lstStyle>
          <a:p>
            <a:pPr>
              <a:defRPr/>
            </a:pPr>
            <a:fld id="{1177F1A2-234E-4F05-AAAE-9199703C6506}" type="slidenum">
              <a:rPr lang="en-US"/>
              <a:pPr>
                <a:defRPr/>
              </a:pPr>
              <a:t>‹#›</a:t>
            </a:fld>
            <a:endParaRPr lang="en-US" dirty="0"/>
          </a:p>
        </p:txBody>
      </p:sp>
    </p:spTree>
    <p:extLst>
      <p:ext uri="{BB962C8B-B14F-4D97-AF65-F5344CB8AC3E}">
        <p14:creationId xmlns:p14="http://schemas.microsoft.com/office/powerpoint/2010/main" val="4161316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177F1A2-234E-4F05-AAAE-9199703C6506}" type="slidenum">
              <a:rPr lang="en-US" smtClean="0"/>
              <a:pPr>
                <a:defRPr/>
              </a:pPr>
              <a:t>1</a:t>
            </a:fld>
            <a:endParaRPr lang="en-US" dirty="0"/>
          </a:p>
        </p:txBody>
      </p:sp>
    </p:spTree>
    <p:extLst>
      <p:ext uri="{BB962C8B-B14F-4D97-AF65-F5344CB8AC3E}">
        <p14:creationId xmlns:p14="http://schemas.microsoft.com/office/powerpoint/2010/main" val="4096450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BE529C70-E711-4FDF-8128-26B99E5F9766}" type="slidenum">
              <a:rPr lang="en-US" altLang="en-US" sz="1200" b="0"/>
              <a:pPr algn="r"/>
              <a:t>10</a:t>
            </a:fld>
            <a:endParaRPr lang="en-US" altLang="en-US" sz="1200" b="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1E3B6381-D9FC-497E-BD21-3FC34D7FE617}" type="slidenum">
              <a:rPr lang="en-US" altLang="en-US" sz="1200" b="0"/>
              <a:pPr algn="r"/>
              <a:t>11</a:t>
            </a:fld>
            <a:endParaRPr lang="en-US" altLang="en-US" sz="1200" b="0" dirty="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i="0" u="none" strike="noStrike" baseline="0" dirty="0">
                <a:solidFill>
                  <a:srgbClr val="424D67"/>
                </a:solidFill>
                <a:latin typeface="+mn-lt"/>
              </a:rPr>
              <a:t>Fraudulent conveyance </a:t>
            </a:r>
            <a:r>
              <a:rPr lang="en-US" sz="1200" b="0" i="0" u="none" strike="noStrike" baseline="0" dirty="0">
                <a:solidFill>
                  <a:srgbClr val="424D67"/>
                </a:solidFill>
                <a:latin typeface="+mn-lt"/>
              </a:rPr>
              <a:t>is any transfer of assets (such as a loan sale) at less than fair value made by a firm while it is insolvent. Fraudulent conveyance prevents an insolvent firm from giving away its assets or selling them at unreasonably low prices and thereby depriving its remaining creditors of fair treatment on liquidation or bankruptcy. </a:t>
            </a:r>
            <a:endParaRPr lang="en-US" altLang="en-US" sz="1200" dirty="0">
              <a:latin typeface="+mn-l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8D727D2A-32F1-4037-93B2-F119201BBA48}" type="slidenum">
              <a:rPr lang="en-US" altLang="en-US" sz="1200" b="0"/>
              <a:pPr algn="r"/>
              <a:t>12</a:t>
            </a:fld>
            <a:endParaRPr lang="en-US" altLang="en-US" sz="1200" b="0" dirty="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Loan securitization consists of packaging loans or other assets into newly created securities and selling these asset-backed securities (ABS) to investors. By packaging and selling loans to outside parties, the FI removes considerable liquidity, interest rate, and credit risk from its asset portfolio. </a:t>
            </a:r>
            <a:endParaRPr lang="en-US" altLang="en-US" sz="1200" dirty="0">
              <a:latin typeface="+mn-l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0996B34A-4162-4EFA-B2A7-A1D7F7123354}" type="slidenum">
              <a:rPr lang="en-US" altLang="en-US" sz="1200" b="0"/>
              <a:pPr algn="r"/>
              <a:t>13</a:t>
            </a:fld>
            <a:endParaRPr lang="en-US" altLang="en-US" sz="1200" b="0" dirty="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After a financial institution accepts mortgages (</a:t>
            </a:r>
            <a:r>
              <a:rPr lang="en-US" sz="1200" b="1" i="0" u="none" strike="noStrike" baseline="0" dirty="0">
                <a:solidFill>
                  <a:srgbClr val="424D67"/>
                </a:solidFill>
                <a:latin typeface="+mn-lt"/>
              </a:rPr>
              <a:t>step 1</a:t>
            </a:r>
            <a:r>
              <a:rPr lang="en-US" sz="1200" b="0" i="0" u="none" strike="noStrike" baseline="0" dirty="0">
                <a:solidFill>
                  <a:srgbClr val="424D67"/>
                </a:solidFill>
                <a:latin typeface="+mn-lt"/>
              </a:rPr>
              <a:t> in Figure 25–2), it pools them and sells interests in these pools to pass-through security holders (</a:t>
            </a:r>
            <a:r>
              <a:rPr lang="en-US" sz="1200" b="1" i="0" u="none" strike="noStrike" baseline="0" dirty="0">
                <a:solidFill>
                  <a:srgbClr val="424D67"/>
                </a:solidFill>
                <a:latin typeface="+mn-lt"/>
              </a:rPr>
              <a:t>step 2</a:t>
            </a:r>
            <a:r>
              <a:rPr lang="en-US" sz="1200" b="0" i="0" u="none" strike="noStrike" baseline="0" dirty="0">
                <a:solidFill>
                  <a:srgbClr val="424D67"/>
                </a:solidFill>
                <a:latin typeface="+mn-lt"/>
              </a:rPr>
              <a:t> in Figure 25–2). Each pass-through mortgage security represents a fractional ownership share in a mortgage pool. Thus, a 1 percent owner of a pass-through mortgage security issue is entitled to a 1 percent share of the principal and interest payments made over the life of the mortgages underlying the pool of securities. The originating financial institutions (e.g., bank or mortgage company) or a third-party servicer receives principal and interest payments from the mortgage holder (</a:t>
            </a:r>
            <a:r>
              <a:rPr lang="en-US" sz="1200" b="1" i="0" u="none" strike="noStrike" baseline="0" dirty="0">
                <a:solidFill>
                  <a:srgbClr val="424D67"/>
                </a:solidFill>
                <a:latin typeface="+mn-lt"/>
              </a:rPr>
              <a:t>step 3</a:t>
            </a:r>
            <a:r>
              <a:rPr lang="en-US" sz="1200" b="0" i="0" u="none" strike="noStrike" baseline="0" dirty="0">
                <a:solidFill>
                  <a:srgbClr val="424D67"/>
                </a:solidFill>
                <a:latin typeface="+mn-lt"/>
              </a:rPr>
              <a:t> in Figure 25–2) and passes these payments (minus a servicing fee) through to the pass-through security holders (</a:t>
            </a:r>
            <a:r>
              <a:rPr lang="en-US" sz="1200" b="1" i="0" u="none" strike="noStrike" baseline="0" dirty="0">
                <a:solidFill>
                  <a:srgbClr val="424D67"/>
                </a:solidFill>
                <a:latin typeface="+mn-lt"/>
              </a:rPr>
              <a:t>step 4</a:t>
            </a:r>
            <a:r>
              <a:rPr lang="en-US" sz="1200" b="0" i="0" u="none" strike="noStrike" baseline="0" dirty="0">
                <a:solidFill>
                  <a:srgbClr val="424D67"/>
                </a:solidFill>
                <a:latin typeface="+mn-lt"/>
              </a:rPr>
              <a:t>). </a:t>
            </a:r>
            <a:endParaRPr lang="en-US" altLang="en-US" sz="1200" dirty="0">
              <a:latin typeface="+mn-l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D98AF12D-1E33-4E2C-B4B4-477420AF2468}" type="slidenum">
              <a:rPr lang="en-US" altLang="en-US" sz="1200" b="0"/>
              <a:pPr algn="r"/>
              <a:t>14</a:t>
            </a:fld>
            <a:endParaRPr lang="en-US" altLang="en-US" sz="1200" b="0" dirty="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FI begins the securitization process by packaging the $100 million in mortgage loans. The packaged mortgage loans are removed from the balance sheet by placing them with a third-party trustee off the balance sheet. This third-party trustee may be another FI of high creditworthiness or a legal trustee. Next, the FI determines that (1) GNMA will guarantee, for a fee, the timing of interest and principal payments on the bonds issued to back the mortgage pool and (2) the FI itself will continue to service the pool of mortgages for a fee, even after they are placed in trust. Then, GNMA issues pass-through securities backed by the underlying $100 million pool of mortgages. These GNMA securities or pass-through bonds are sold to outside investors in the capital market, and the proceeds (net of any underwriting fees) go to the originating FI. </a:t>
            </a:r>
            <a:endParaRPr lang="en-US" altLang="en-US" sz="1200" dirty="0">
              <a:latin typeface="+mn-l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C8689DF2-E18A-46B6-BC6A-8E0A3A8E7869}" type="slidenum">
              <a:rPr lang="en-US" altLang="en-US" sz="1200" b="0"/>
              <a:pPr algn="r"/>
              <a:t>15</a:t>
            </a:fld>
            <a:endParaRPr lang="en-US" altLang="en-US" sz="1200" b="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E8AA9F7A-B7C5-4C8A-A26D-6E82FF28D5E1}" type="slidenum">
              <a:rPr lang="en-US" altLang="en-US" sz="1200" b="0"/>
              <a:pPr algn="r"/>
              <a:t>16</a:t>
            </a:fld>
            <a:endParaRPr lang="en-US" altLang="en-US" sz="1200" b="0"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pass-through security places on the investor in the mortgage pool a prepayment risk that reflects the uncertainty, in terms of timing, of the cash flows received from his or her investments in the bonds backed by the mortgage pool. </a:t>
            </a:r>
            <a:endParaRPr lang="en-US" altLang="en-US" sz="1200" dirty="0">
              <a:latin typeface="+mn-l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B0D58C90-F254-417E-B0DC-2E7ABEA69DB9}" type="slidenum">
              <a:rPr lang="en-US" altLang="en-US" sz="1200" b="0"/>
              <a:pPr algn="r"/>
              <a:t>17</a:t>
            </a:fld>
            <a:endParaRPr lang="en-US" altLang="en-US" sz="1200" b="0"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46D4BFB9-BCD3-4580-8CC3-66C0160790BF}" type="slidenum">
              <a:rPr lang="en-US" altLang="en-US" sz="1200" b="0"/>
              <a:pPr algn="r"/>
              <a:t>18</a:t>
            </a:fld>
            <a:endParaRPr lang="en-US" altLang="en-US" sz="1200" b="0"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DF6D915F-258A-4DC4-84F2-9763F07FFFF6}" type="slidenum">
              <a:rPr lang="en-US" altLang="en-US" sz="1200" b="0"/>
              <a:pPr algn="r"/>
              <a:t>19</a:t>
            </a:fld>
            <a:endParaRPr lang="en-US" altLang="en-US" sz="1200" b="0"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We show a three-class or tranche CMO in Figure 25–6. </a:t>
            </a:r>
            <a:endParaRPr lang="en-US" alt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fld id="{16290538-5C2B-439F-A623-444A65F3D375}" type="slidenum">
              <a:rPr lang="en-US" altLang="en-US" sz="1200" b="0" smtClean="0"/>
              <a:pPr/>
              <a:t>2</a:t>
            </a:fld>
            <a:endParaRPr lang="en-US" altLang="en-US" sz="1200" b="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baseline="0" dirty="0">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7BAA28FA-8F5A-4A64-8D24-E2E8614BB2D8}" type="slidenum">
              <a:rPr lang="en-US" altLang="en-US" sz="1200" b="0"/>
              <a:pPr algn="r"/>
              <a:t>20</a:t>
            </a:fld>
            <a:endParaRPr lang="en-US" altLang="en-US" sz="1200" b="0" dirty="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9F8C02A4-9B29-4B9C-B129-90E167E787F6}" type="slidenum">
              <a:rPr lang="en-US" altLang="en-US" sz="1200" b="0"/>
              <a:pPr algn="r"/>
              <a:t>21</a:t>
            </a:fld>
            <a:endParaRPr lang="en-US" altLang="en-US" sz="1200" b="0" dirty="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 MBB is also a type of derivative with mortgages as the primary security.</a:t>
            </a:r>
          </a:p>
          <a:p>
            <a:endParaRPr lang="en-US" altLang="en-US" sz="1200" b="0" i="0" u="none" strike="noStrike" baseline="0" dirty="0">
              <a:solidFill>
                <a:srgbClr val="424D67"/>
              </a:solidFill>
              <a:latin typeface="+mn-lt"/>
            </a:endParaRPr>
          </a:p>
          <a:p>
            <a:r>
              <a:rPr lang="en-US" sz="1200" b="0" i="0" u="none" strike="noStrike" baseline="0" dirty="0">
                <a:solidFill>
                  <a:srgbClr val="424D67"/>
                </a:solidFill>
                <a:latin typeface="+mn-lt"/>
              </a:rPr>
              <a:t>Because of the costs associated with issuance, MBBs are the least used of the three basic vehicles of securitization. </a:t>
            </a:r>
            <a:endParaRPr lang="en-US" altLang="en-US" sz="1200" dirty="0">
              <a:latin typeface="+mn-l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3A955645-C3C6-4D84-879B-2EE4C6DC2143}" type="slidenum">
              <a:rPr lang="en-US" altLang="en-US" sz="1200" b="0"/>
              <a:pPr algn="r"/>
              <a:t>22</a:t>
            </a:fld>
            <a:endParaRPr lang="en-US" altLang="en-US" sz="1200" b="0" dirty="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DF6D915F-258A-4DC4-84F2-9763F07FFFF6}" type="slidenum">
              <a:rPr lang="en-US" altLang="en-US" sz="1200" b="0"/>
              <a:pPr algn="r"/>
              <a:t>23</a:t>
            </a:fld>
            <a:endParaRPr lang="en-US" altLang="en-US" sz="1200" b="0"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At the end of 2021, securitized automobile loans totaled $220.6 billion, credit card receivables totaled $53.9 billion, student loans totaled $146.0 billion, equipment loans totaled $80.2 billion, and CDOs/CLOs totaled $819.1 billion (Figure 25–9). </a:t>
            </a:r>
            <a:endParaRPr lang="en-US" altLang="en-US" sz="1200" dirty="0">
              <a:latin typeface="+mn-lt"/>
            </a:endParaRPr>
          </a:p>
        </p:txBody>
      </p:sp>
    </p:spTree>
    <p:extLst>
      <p:ext uri="{BB962C8B-B14F-4D97-AF65-F5344CB8AC3E}">
        <p14:creationId xmlns:p14="http://schemas.microsoft.com/office/powerpoint/2010/main" val="14260109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F6072ED5-B8C9-4FF4-A3A5-19C9FD41DFA1}" type="slidenum">
              <a:rPr lang="en-US" altLang="en-US" sz="1200" b="0"/>
              <a:pPr algn="r"/>
              <a:t>24</a:t>
            </a:fld>
            <a:endParaRPr lang="en-US" altLang="en-US" sz="1200" b="0" dirty="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56AFCC2B-18CC-4301-B313-F92E16E0EE45}" type="slidenum">
              <a:rPr lang="en-US" altLang="en-US" sz="1200" b="0"/>
              <a:pPr algn="r"/>
              <a:t>25</a:t>
            </a:fld>
            <a:endParaRPr lang="en-US" altLang="en-US" sz="1200" b="0"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n-US" sz="1200" b="0" i="0" u="none" strike="noStrike" baseline="0" dirty="0">
                <a:solidFill>
                  <a:srgbClr val="424D67"/>
                </a:solidFill>
                <a:latin typeface="+mn-lt"/>
              </a:rPr>
              <a:t>Table 25–6 summarizes the overall benefits versus the costs of securitization. </a:t>
            </a:r>
          </a:p>
          <a:p>
            <a:pPr algn="just"/>
            <a:endParaRPr lang="en-US" sz="1200" b="0" i="0" u="none" strike="noStrike" baseline="0" dirty="0">
              <a:solidFill>
                <a:srgbClr val="424D67"/>
              </a:solidFill>
              <a:latin typeface="+mn-lt"/>
            </a:endParaRPr>
          </a:p>
          <a:p>
            <a:pPr algn="just"/>
            <a:r>
              <a:rPr lang="en-US" sz="1200" b="0" i="0" u="none" strike="noStrike" baseline="0" dirty="0">
                <a:solidFill>
                  <a:srgbClr val="424D67"/>
                </a:solidFill>
                <a:latin typeface="+mn-lt"/>
              </a:rPr>
              <a:t>From Table 25–6, given any set of benefits, the more costly and difficult it is to find asset packages of sufficient size and homogeneity, the more difficult and expensive it is to securitize. </a:t>
            </a:r>
            <a:endParaRPr lang="en-US" altLang="en-US" sz="1200"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65E103B7-A9CD-4B3D-AE1F-D94ED04C6810}" type="slidenum">
              <a:rPr lang="en-US" altLang="en-US" sz="1200" b="0"/>
              <a:pPr algn="r"/>
              <a:t>3</a:t>
            </a:fld>
            <a:endParaRPr lang="en-US" altLang="en-US" sz="1200" b="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05CEE183-0EDC-4D98-A0F0-2D4634BB556B}" type="slidenum">
              <a:rPr lang="en-US" altLang="en-US" sz="1200" b="0"/>
              <a:pPr algn="r"/>
              <a:t>4</a:t>
            </a:fld>
            <a:endParaRPr lang="en-US" altLang="en-US" sz="1200" b="0"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volume of loans sold by U.S. banks increased from less than $20 billion in 1980 to $285 billion in 1989. </a:t>
            </a:r>
            <a:endParaRPr lang="en-US" altLang="en-US" sz="1200"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0F930301-5032-4F2C-B827-D00F08D01A05}" type="slidenum">
              <a:rPr lang="en-US" altLang="en-US" sz="1200" b="0"/>
              <a:pPr algn="r"/>
              <a:t>5</a:t>
            </a:fld>
            <a:endParaRPr lang="en-US" altLang="en-US" sz="1200" b="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 25–1 shows the growth in loan sales over the period 1991–2022. </a:t>
            </a:r>
            <a:endParaRPr lang="en-US" alt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955E924C-F41C-4EBF-BF95-7DD9C6676579}" type="slidenum">
              <a:rPr lang="en-US" altLang="en-US" sz="1200" b="0"/>
              <a:pPr algn="r"/>
              <a:t>6</a:t>
            </a:fld>
            <a:endParaRPr lang="en-US" altLang="en-US" sz="1200" b="0" dirty="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Currently, assignments represent the bulk of loan sales. </a:t>
            </a:r>
            <a:endParaRPr lang="en-US" altLang="en-US" sz="1200"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A98EABA1-836E-4562-AA31-32FA6C38CEA9}" type="slidenum">
              <a:rPr lang="en-US" altLang="en-US" sz="1200" b="0"/>
              <a:pPr algn="r"/>
              <a:t>7</a:t>
            </a:fld>
            <a:endParaRPr lang="en-US" altLang="en-US" sz="1200" b="0" dirty="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U.S. loan sales market has three segments: two involve sales and trading of domestic loans and the third involves sales of </a:t>
            </a:r>
            <a:r>
              <a:rPr lang="en-US" sz="1200" b="1" i="0" u="none" strike="noStrike" baseline="0" dirty="0">
                <a:solidFill>
                  <a:srgbClr val="424D67"/>
                </a:solidFill>
                <a:latin typeface="+mn-lt"/>
              </a:rPr>
              <a:t>LDC loans </a:t>
            </a:r>
            <a:r>
              <a:rPr lang="en-US" sz="1200" b="0" i="0" u="none" strike="noStrike" baseline="0" dirty="0">
                <a:solidFill>
                  <a:srgbClr val="424D67"/>
                </a:solidFill>
                <a:latin typeface="+mn-lt"/>
              </a:rPr>
              <a:t>(less developed country loans that have been made to certain Asian, African, and Latin American countries). </a:t>
            </a:r>
            <a:endParaRPr lang="en-US" alt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A1A00CD9-90AD-4702-9E45-19E2C4969A50}" type="slidenum">
              <a:rPr lang="en-US" altLang="en-US" sz="1200" b="0"/>
              <a:pPr algn="r"/>
              <a:t>8</a:t>
            </a:fld>
            <a:endParaRPr lang="en-US" altLang="en-US" sz="1200" b="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An increasingly specialized group of buyers of </a:t>
            </a:r>
            <a:r>
              <a:rPr lang="en-US" sz="1200" b="0" i="1" u="none" strike="noStrike" baseline="0" dirty="0">
                <a:solidFill>
                  <a:srgbClr val="424D67"/>
                </a:solidFill>
                <a:latin typeface="+mn-lt"/>
              </a:rPr>
              <a:t>distressed loans </a:t>
            </a:r>
            <a:r>
              <a:rPr lang="en-US" sz="1200" b="0" i="0" u="none" strike="noStrike" baseline="0" dirty="0">
                <a:solidFill>
                  <a:srgbClr val="424D67"/>
                </a:solidFill>
                <a:latin typeface="+mn-lt"/>
              </a:rPr>
              <a:t>includes investment banks and </a:t>
            </a:r>
            <a:r>
              <a:rPr lang="en-US" sz="1200" b="1" i="0" u="none" strike="noStrike" baseline="0" dirty="0">
                <a:solidFill>
                  <a:srgbClr val="424D67"/>
                </a:solidFill>
                <a:latin typeface="+mn-lt"/>
              </a:rPr>
              <a:t>vulture funds. </a:t>
            </a:r>
            <a:endParaRPr lang="en-US" alt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fld id="{39B28336-0906-4755-8852-81FAE324A345}" type="slidenum">
              <a:rPr lang="en-US" altLang="en-US" sz="1200" b="0"/>
              <a:pPr algn="r"/>
              <a:t>9</a:t>
            </a:fld>
            <a:endParaRPr lang="en-US" altLang="en-US" sz="1200" b="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2" name="Rectangle 5">
            <a:extLst>
              <a:ext uri="{FF2B5EF4-FFF2-40B4-BE49-F238E27FC236}">
                <a16:creationId xmlns:a16="http://schemas.microsoft.com/office/drawing/2014/main" id="{21CE5D78-DF3A-4B39-9AFC-4DD3CE38021C}"/>
              </a:ext>
            </a:extLst>
          </p:cNvPr>
          <p:cNvSpPr>
            <a:spLocks noGrp="1" noChangeArrowheads="1"/>
          </p:cNvSpPr>
          <p:nvPr>
            <p:ph type="dt" sz="half" idx="10"/>
          </p:nvPr>
        </p:nvSpPr>
        <p:spPr>
          <a:xfrm>
            <a:off x="457200" y="6248400"/>
            <a:ext cx="2133600" cy="457200"/>
          </a:xfrm>
        </p:spPr>
        <p:txBody>
          <a:bodyPr/>
          <a:lstStyle>
            <a:lvl1pPr>
              <a:defRPr/>
            </a:lvl1pPr>
          </a:lstStyle>
          <a:p>
            <a:pPr>
              <a:defRPr/>
            </a:pPr>
            <a:fld id="{C6A0C016-4F7B-42B9-A7B6-407686D6EDE6}" type="datetime1">
              <a:rPr lang="en-US" smtClean="0"/>
              <a:t>3/13/2024</a:t>
            </a:fld>
            <a:endParaRPr lang="en-US" altLang="en-US" dirty="0"/>
          </a:p>
        </p:txBody>
      </p:sp>
      <p:sp>
        <p:nvSpPr>
          <p:cNvPr id="43" name="Line 2">
            <a:extLst>
              <a:ext uri="{FF2B5EF4-FFF2-40B4-BE49-F238E27FC236}">
                <a16:creationId xmlns:a16="http://schemas.microsoft.com/office/drawing/2014/main" id="{07ADF53A-5BF6-4ABA-8BFF-A955C526C4D8}"/>
              </a:ext>
            </a:extLst>
          </p:cNvPr>
          <p:cNvSpPr>
            <a:spLocks noChangeShapeType="1"/>
          </p:cNvSpPr>
          <p:nvPr userDrawn="1"/>
        </p:nvSpPr>
        <p:spPr bwMode="auto">
          <a:xfrm>
            <a:off x="6019800" y="11811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44" name="Group 8">
            <a:extLst>
              <a:ext uri="{FF2B5EF4-FFF2-40B4-BE49-F238E27FC236}">
                <a16:creationId xmlns:a16="http://schemas.microsoft.com/office/drawing/2014/main" id="{E651081B-C074-4416-9DB3-DB1144668337}"/>
              </a:ext>
            </a:extLst>
          </p:cNvPr>
          <p:cNvGrpSpPr>
            <a:grpSpLocks/>
          </p:cNvGrpSpPr>
          <p:nvPr userDrawn="1"/>
        </p:nvGrpSpPr>
        <p:grpSpPr bwMode="auto">
          <a:xfrm rot="16200000">
            <a:off x="6595105" y="186698"/>
            <a:ext cx="1287785" cy="2133599"/>
            <a:chOff x="4704" y="1885"/>
            <a:chExt cx="843" cy="1379"/>
          </a:xfrm>
        </p:grpSpPr>
        <p:sp>
          <p:nvSpPr>
            <p:cNvPr id="45" name="Oval 9">
              <a:extLst>
                <a:ext uri="{FF2B5EF4-FFF2-40B4-BE49-F238E27FC236}">
                  <a16:creationId xmlns:a16="http://schemas.microsoft.com/office/drawing/2014/main" id="{46BC4D44-0C27-48F2-AA13-111386012D67}"/>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6" name="Oval 10">
              <a:extLst>
                <a:ext uri="{FF2B5EF4-FFF2-40B4-BE49-F238E27FC236}">
                  <a16:creationId xmlns:a16="http://schemas.microsoft.com/office/drawing/2014/main" id="{935ABB6E-77DB-41B2-8B8D-37C588DB0D9A}"/>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7" name="Oval 11">
              <a:extLst>
                <a:ext uri="{FF2B5EF4-FFF2-40B4-BE49-F238E27FC236}">
                  <a16:creationId xmlns:a16="http://schemas.microsoft.com/office/drawing/2014/main" id="{0ADF0369-5E2B-42FE-999D-DD0637262214}"/>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8" name="Oval 12">
              <a:extLst>
                <a:ext uri="{FF2B5EF4-FFF2-40B4-BE49-F238E27FC236}">
                  <a16:creationId xmlns:a16="http://schemas.microsoft.com/office/drawing/2014/main" id="{DA6CAF9F-6B0C-4790-94C6-34D82A2370BA}"/>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9" name="Oval 13">
              <a:extLst>
                <a:ext uri="{FF2B5EF4-FFF2-40B4-BE49-F238E27FC236}">
                  <a16:creationId xmlns:a16="http://schemas.microsoft.com/office/drawing/2014/main" id="{E4FD2A5F-5D44-4B67-8774-7A69B5BA1ACC}"/>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0" name="Oval 14">
              <a:extLst>
                <a:ext uri="{FF2B5EF4-FFF2-40B4-BE49-F238E27FC236}">
                  <a16:creationId xmlns:a16="http://schemas.microsoft.com/office/drawing/2014/main" id="{150569FB-0790-4A8F-B3F9-5424FCBA3B89}"/>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1" name="Oval 15">
              <a:extLst>
                <a:ext uri="{FF2B5EF4-FFF2-40B4-BE49-F238E27FC236}">
                  <a16:creationId xmlns:a16="http://schemas.microsoft.com/office/drawing/2014/main" id="{19B29A72-38CE-4CCA-B164-F475FEAFE021}"/>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2" name="Oval 16">
              <a:extLst>
                <a:ext uri="{FF2B5EF4-FFF2-40B4-BE49-F238E27FC236}">
                  <a16:creationId xmlns:a16="http://schemas.microsoft.com/office/drawing/2014/main" id="{52BE5299-04EB-4EEC-B01F-F904A2C8FC15}"/>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3" name="Oval 17">
              <a:extLst>
                <a:ext uri="{FF2B5EF4-FFF2-40B4-BE49-F238E27FC236}">
                  <a16:creationId xmlns:a16="http://schemas.microsoft.com/office/drawing/2014/main" id="{F0AE92D3-6B0E-45DF-AEDD-3FD4EDAB6482}"/>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4" name="Oval 18">
              <a:extLst>
                <a:ext uri="{FF2B5EF4-FFF2-40B4-BE49-F238E27FC236}">
                  <a16:creationId xmlns:a16="http://schemas.microsoft.com/office/drawing/2014/main" id="{2ADA5561-4452-42E3-ADE5-8F52F8B7DD5D}"/>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5" name="Oval 19">
              <a:extLst>
                <a:ext uri="{FF2B5EF4-FFF2-40B4-BE49-F238E27FC236}">
                  <a16:creationId xmlns:a16="http://schemas.microsoft.com/office/drawing/2014/main" id="{FAA1B6B2-3F83-41C2-98B2-DA473781C997}"/>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6" name="Oval 20">
              <a:extLst>
                <a:ext uri="{FF2B5EF4-FFF2-40B4-BE49-F238E27FC236}">
                  <a16:creationId xmlns:a16="http://schemas.microsoft.com/office/drawing/2014/main" id="{F35A0649-6822-4C7E-9F24-F998D9B43B39}"/>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7" name="Oval 21">
              <a:extLst>
                <a:ext uri="{FF2B5EF4-FFF2-40B4-BE49-F238E27FC236}">
                  <a16:creationId xmlns:a16="http://schemas.microsoft.com/office/drawing/2014/main" id="{26C47E35-553E-43D5-BACB-B73EB448269B}"/>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8" name="Oval 22">
              <a:extLst>
                <a:ext uri="{FF2B5EF4-FFF2-40B4-BE49-F238E27FC236}">
                  <a16:creationId xmlns:a16="http://schemas.microsoft.com/office/drawing/2014/main" id="{64C62CCF-CC1E-4E18-8FF2-A13AD086B77E}"/>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9" name="Oval 23">
              <a:extLst>
                <a:ext uri="{FF2B5EF4-FFF2-40B4-BE49-F238E27FC236}">
                  <a16:creationId xmlns:a16="http://schemas.microsoft.com/office/drawing/2014/main" id="{68467E11-7DA7-45C2-A0CE-7A273EB99904}"/>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0" name="Oval 24">
              <a:extLst>
                <a:ext uri="{FF2B5EF4-FFF2-40B4-BE49-F238E27FC236}">
                  <a16:creationId xmlns:a16="http://schemas.microsoft.com/office/drawing/2014/main" id="{92252BB5-D478-4B6F-9504-D34EE8522BD8}"/>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1" name="Oval 25">
              <a:extLst>
                <a:ext uri="{FF2B5EF4-FFF2-40B4-BE49-F238E27FC236}">
                  <a16:creationId xmlns:a16="http://schemas.microsoft.com/office/drawing/2014/main" id="{7287D578-6C91-4828-9A0A-29650FD3825F}"/>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2" name="Oval 26">
              <a:extLst>
                <a:ext uri="{FF2B5EF4-FFF2-40B4-BE49-F238E27FC236}">
                  <a16:creationId xmlns:a16="http://schemas.microsoft.com/office/drawing/2014/main" id="{500D97CC-846B-4052-AF98-6E8027AE340B}"/>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3" name="Oval 27">
              <a:extLst>
                <a:ext uri="{FF2B5EF4-FFF2-40B4-BE49-F238E27FC236}">
                  <a16:creationId xmlns:a16="http://schemas.microsoft.com/office/drawing/2014/main" id="{33271F75-80C2-4F14-A1F7-1BAF66FEA420}"/>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4" name="Oval 28">
              <a:extLst>
                <a:ext uri="{FF2B5EF4-FFF2-40B4-BE49-F238E27FC236}">
                  <a16:creationId xmlns:a16="http://schemas.microsoft.com/office/drawing/2014/main" id="{1A5BFE45-7067-48A5-8BFE-873B628C29D2}"/>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5" name="Oval 29">
              <a:extLst>
                <a:ext uri="{FF2B5EF4-FFF2-40B4-BE49-F238E27FC236}">
                  <a16:creationId xmlns:a16="http://schemas.microsoft.com/office/drawing/2014/main" id="{16E4E40C-13B5-4E66-86FD-DA473D5CC470}"/>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6" name="Oval 30">
              <a:extLst>
                <a:ext uri="{FF2B5EF4-FFF2-40B4-BE49-F238E27FC236}">
                  <a16:creationId xmlns:a16="http://schemas.microsoft.com/office/drawing/2014/main" id="{BE5D2226-2F4A-4C73-AA73-AE600681A7A2}"/>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7" name="Oval 31">
              <a:extLst>
                <a:ext uri="{FF2B5EF4-FFF2-40B4-BE49-F238E27FC236}">
                  <a16:creationId xmlns:a16="http://schemas.microsoft.com/office/drawing/2014/main" id="{C53E6323-E3EC-4275-8E58-63AD28B4CB5C}"/>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8" name="Oval 32">
              <a:extLst>
                <a:ext uri="{FF2B5EF4-FFF2-40B4-BE49-F238E27FC236}">
                  <a16:creationId xmlns:a16="http://schemas.microsoft.com/office/drawing/2014/main" id="{CBB8DA4B-44B5-4096-AD7E-BFC153B1985E}"/>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9" name="Oval 33">
              <a:extLst>
                <a:ext uri="{FF2B5EF4-FFF2-40B4-BE49-F238E27FC236}">
                  <a16:creationId xmlns:a16="http://schemas.microsoft.com/office/drawing/2014/main" id="{43D8B1BA-FD96-40D4-812E-F0D0645AF39E}"/>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0" name="Oval 34">
              <a:extLst>
                <a:ext uri="{FF2B5EF4-FFF2-40B4-BE49-F238E27FC236}">
                  <a16:creationId xmlns:a16="http://schemas.microsoft.com/office/drawing/2014/main" id="{AA33B73F-F0FD-4513-B826-3394890340DD}"/>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1" name="Oval 35">
              <a:extLst>
                <a:ext uri="{FF2B5EF4-FFF2-40B4-BE49-F238E27FC236}">
                  <a16:creationId xmlns:a16="http://schemas.microsoft.com/office/drawing/2014/main" id="{4605CD36-0CA2-4D82-AB8D-10FB7E9CDEA4}"/>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2" name="Oval 36">
              <a:extLst>
                <a:ext uri="{FF2B5EF4-FFF2-40B4-BE49-F238E27FC236}">
                  <a16:creationId xmlns:a16="http://schemas.microsoft.com/office/drawing/2014/main" id="{AFE3000F-D1CD-4685-8C8D-8F2EDFC16A59}"/>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3" name="Oval 37">
              <a:extLst>
                <a:ext uri="{FF2B5EF4-FFF2-40B4-BE49-F238E27FC236}">
                  <a16:creationId xmlns:a16="http://schemas.microsoft.com/office/drawing/2014/main" id="{E0C6EEBC-F0CA-45F9-AAAD-A291FABBFD04}"/>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4" name="Oval 38">
              <a:extLst>
                <a:ext uri="{FF2B5EF4-FFF2-40B4-BE49-F238E27FC236}">
                  <a16:creationId xmlns:a16="http://schemas.microsoft.com/office/drawing/2014/main" id="{D9AB0B49-6887-4B45-872F-B3BA6DB5ABCE}"/>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5" name="Oval 39">
              <a:extLst>
                <a:ext uri="{FF2B5EF4-FFF2-40B4-BE49-F238E27FC236}">
                  <a16:creationId xmlns:a16="http://schemas.microsoft.com/office/drawing/2014/main" id="{B9960056-A9AE-41A6-93C3-85B3626DDEF9}"/>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grpSp>
      <p:sp>
        <p:nvSpPr>
          <p:cNvPr id="76" name="Rectangle 3">
            <a:extLst>
              <a:ext uri="{FF2B5EF4-FFF2-40B4-BE49-F238E27FC236}">
                <a16:creationId xmlns:a16="http://schemas.microsoft.com/office/drawing/2014/main" id="{CB3DFC1E-F2F0-4F7A-8BCD-C3EA5CB2320B}"/>
              </a:ext>
            </a:extLst>
          </p:cNvPr>
          <p:cNvSpPr>
            <a:spLocks noGrp="1" noChangeArrowheads="1"/>
          </p:cNvSpPr>
          <p:nvPr>
            <p:ph type="ctrTitle"/>
          </p:nvPr>
        </p:nvSpPr>
        <p:spPr>
          <a:xfrm>
            <a:off x="336986" y="329594"/>
            <a:ext cx="5530414" cy="1550916"/>
          </a:xfrm>
        </p:spPr>
        <p:txBody>
          <a:bodyPr/>
          <a:lstStyle>
            <a:lvl1pPr algn="r">
              <a:defRPr sz="4800"/>
            </a:lvl1pPr>
          </a:lstStyle>
          <a:p>
            <a:pPr lvl="0"/>
            <a:r>
              <a:rPr lang="en-US" altLang="en-US" noProof="0" dirty="0"/>
              <a:t>Click to edit Master title style</a:t>
            </a:r>
          </a:p>
        </p:txBody>
      </p:sp>
      <p:sp>
        <p:nvSpPr>
          <p:cNvPr id="77" name="Rectangle 4">
            <a:extLst>
              <a:ext uri="{FF2B5EF4-FFF2-40B4-BE49-F238E27FC236}">
                <a16:creationId xmlns:a16="http://schemas.microsoft.com/office/drawing/2014/main" id="{6DE083ED-4ABF-4C01-A4BF-7CF139FB0EC0}"/>
              </a:ext>
            </a:extLst>
          </p:cNvPr>
          <p:cNvSpPr>
            <a:spLocks noGrp="1" noChangeArrowheads="1"/>
          </p:cNvSpPr>
          <p:nvPr>
            <p:ph type="subTitle" idx="1"/>
          </p:nvPr>
        </p:nvSpPr>
        <p:spPr>
          <a:xfrm>
            <a:off x="288912" y="2247900"/>
            <a:ext cx="5575354" cy="2362200"/>
          </a:xfrm>
        </p:spPr>
        <p:txBody>
          <a:bodyPr/>
          <a:lstStyle>
            <a:lvl1pPr marL="0" indent="0" algn="r">
              <a:buFont typeface="Wingdings" pitchFamily="2" charset="2"/>
              <a:buNone/>
              <a:defRPr sz="3200"/>
            </a:lvl1pPr>
          </a:lstStyle>
          <a:p>
            <a:pPr lvl="0"/>
            <a:r>
              <a:rPr lang="en-US" altLang="en-US" noProof="0" dirty="0"/>
              <a:t>Click to edit Master subtitle style</a:t>
            </a:r>
          </a:p>
        </p:txBody>
      </p:sp>
      <p:pic>
        <p:nvPicPr>
          <p:cNvPr id="78" name="Picture 77" descr="A city skyline with tall buildings&#10;&#10;Description automatically generated with low confidence">
            <a:extLst>
              <a:ext uri="{FF2B5EF4-FFF2-40B4-BE49-F238E27FC236}">
                <a16:creationId xmlns:a16="http://schemas.microsoft.com/office/drawing/2014/main" id="{4B38128D-E7AB-4457-A49D-14907549E2C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2200" y="2162174"/>
            <a:ext cx="2716145" cy="3514721"/>
          </a:xfrm>
          <a:prstGeom prst="rect">
            <a:avLst/>
          </a:prstGeom>
        </p:spPr>
      </p:pic>
      <p:sp>
        <p:nvSpPr>
          <p:cNvPr id="79" name="Line 40">
            <a:extLst>
              <a:ext uri="{FF2B5EF4-FFF2-40B4-BE49-F238E27FC236}">
                <a16:creationId xmlns:a16="http://schemas.microsoft.com/office/drawing/2014/main" id="{39DF3B39-546D-418F-9337-44B6B72C5842}"/>
              </a:ext>
            </a:extLst>
          </p:cNvPr>
          <p:cNvSpPr>
            <a:spLocks noChangeShapeType="1"/>
          </p:cNvSpPr>
          <p:nvPr userDrawn="1"/>
        </p:nvSpPr>
        <p:spPr bwMode="auto">
          <a:xfrm>
            <a:off x="341603" y="2017712"/>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0" name="Rectangle 6">
            <a:extLst>
              <a:ext uri="{FF2B5EF4-FFF2-40B4-BE49-F238E27FC236}">
                <a16:creationId xmlns:a16="http://schemas.microsoft.com/office/drawing/2014/main" id="{41577D0B-4277-4235-B5AB-1FD9AAA1C740}"/>
              </a:ext>
            </a:extLst>
          </p:cNvPr>
          <p:cNvSpPr>
            <a:spLocks noGrp="1" noChangeArrowheads="1"/>
          </p:cNvSpPr>
          <p:nvPr>
            <p:ph type="ftr" sz="quarter" idx="11"/>
          </p:nvPr>
        </p:nvSpPr>
        <p:spPr>
          <a:xfrm>
            <a:off x="3124200" y="6248400"/>
            <a:ext cx="2895600" cy="457200"/>
          </a:xfrm>
        </p:spPr>
        <p:txBody>
          <a:bodyPr/>
          <a:lstStyle>
            <a:lvl1pPr>
              <a:defRPr dirty="0"/>
            </a:lvl1pPr>
          </a:lstStyle>
          <a:p>
            <a:pPr>
              <a:defRPr/>
            </a:pPr>
            <a:r>
              <a:rPr lang="en-US" altLang="en-US" dirty="0"/>
              <a:t>© 2022 McGraw Hill Education.</a:t>
            </a:r>
          </a:p>
        </p:txBody>
      </p:sp>
    </p:spTree>
    <p:extLst>
      <p:ext uri="{BB962C8B-B14F-4D97-AF65-F5344CB8AC3E}">
        <p14:creationId xmlns:p14="http://schemas.microsoft.com/office/powerpoint/2010/main" val="2835600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AE481936-B9F2-4E7A-B34A-B3463BE46CE7}"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2066701A-4F24-44B0-94D1-B909F52824CE}" type="slidenum">
              <a:rPr lang="en-US" altLang="en-US"/>
              <a:pPr>
                <a:defRPr/>
              </a:pPr>
              <a:t>‹#›</a:t>
            </a:fld>
            <a:endParaRPr lang="en-US" altLang="en-US" dirty="0"/>
          </a:p>
        </p:txBody>
      </p:sp>
    </p:spTree>
    <p:extLst>
      <p:ext uri="{BB962C8B-B14F-4D97-AF65-F5344CB8AC3E}">
        <p14:creationId xmlns:p14="http://schemas.microsoft.com/office/powerpoint/2010/main" val="2977331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571EE7E-D4D9-4ADB-BCE8-8E85BCA13072}"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C298F02E-05EB-482F-9AE9-CBBC84C2CCA8}" type="slidenum">
              <a:rPr lang="en-US" altLang="en-US"/>
              <a:pPr>
                <a:defRPr/>
              </a:pPr>
              <a:t>‹#›</a:t>
            </a:fld>
            <a:endParaRPr lang="en-US" altLang="en-US" dirty="0"/>
          </a:p>
        </p:txBody>
      </p:sp>
    </p:spTree>
    <p:extLst>
      <p:ext uri="{BB962C8B-B14F-4D97-AF65-F5344CB8AC3E}">
        <p14:creationId xmlns:p14="http://schemas.microsoft.com/office/powerpoint/2010/main" val="3584112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A56F9615-33F7-41C8-BD99-D64E03C402E6}"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38A0E75B-EB34-46E9-A214-23A1F35E3FD9}" type="slidenum">
              <a:rPr lang="en-US" altLang="en-US"/>
              <a:pPr>
                <a:defRPr/>
              </a:pPr>
              <a:t>‹#›</a:t>
            </a:fld>
            <a:endParaRPr lang="en-US" altLang="en-US" dirty="0"/>
          </a:p>
        </p:txBody>
      </p:sp>
    </p:spTree>
    <p:extLst>
      <p:ext uri="{BB962C8B-B14F-4D97-AF65-F5344CB8AC3E}">
        <p14:creationId xmlns:p14="http://schemas.microsoft.com/office/powerpoint/2010/main" val="3845430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C96F46A4-A8A0-42C7-A220-1DFFFDF5C749}"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C172DFAA-B900-4464-9C4D-363FA8D879DC}" type="slidenum">
              <a:rPr lang="en-US" altLang="en-US"/>
              <a:pPr>
                <a:defRPr/>
              </a:pPr>
              <a:t>‹#›</a:t>
            </a:fld>
            <a:endParaRPr lang="en-US" altLang="en-US" dirty="0"/>
          </a:p>
        </p:txBody>
      </p:sp>
    </p:spTree>
    <p:extLst>
      <p:ext uri="{BB962C8B-B14F-4D97-AF65-F5344CB8AC3E}">
        <p14:creationId xmlns:p14="http://schemas.microsoft.com/office/powerpoint/2010/main" val="3398722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8DADCB18-A289-4033-A27A-E2D0CA7379B8}"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3D06ABD0-9E92-488A-BD3B-4B556876055F}" type="slidenum">
              <a:rPr lang="en-US" altLang="en-US"/>
              <a:pPr>
                <a:defRPr/>
              </a:pPr>
              <a:t>‹#›</a:t>
            </a:fld>
            <a:endParaRPr lang="en-US" altLang="en-US" dirty="0"/>
          </a:p>
        </p:txBody>
      </p:sp>
    </p:spTree>
    <p:extLst>
      <p:ext uri="{BB962C8B-B14F-4D97-AF65-F5344CB8AC3E}">
        <p14:creationId xmlns:p14="http://schemas.microsoft.com/office/powerpoint/2010/main" val="273380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1003341A-F8B4-4EC1-88F6-8E38034BC807}" type="datetime1">
              <a:rPr lang="en-US" smtClean="0"/>
              <a:t>3/13/2024</a:t>
            </a:fld>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a:t>
            </a:r>
            <a:fld id="{8655C501-4687-44F6-A383-667A29F9EBA4}" type="slidenum">
              <a:rPr lang="en-US" altLang="en-US"/>
              <a:pPr>
                <a:defRPr/>
              </a:pPr>
              <a:t>‹#›</a:t>
            </a:fld>
            <a:endParaRPr lang="en-US" altLang="en-US" dirty="0"/>
          </a:p>
        </p:txBody>
      </p:sp>
    </p:spTree>
    <p:extLst>
      <p:ext uri="{BB962C8B-B14F-4D97-AF65-F5344CB8AC3E}">
        <p14:creationId xmlns:p14="http://schemas.microsoft.com/office/powerpoint/2010/main" val="1078062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B6793BC9-1628-4911-B1E2-EC9F25F64C4A}" type="datetime1">
              <a:rPr lang="en-US" smtClean="0"/>
              <a:t>3/13/2024</a:t>
            </a:fld>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a:t>
            </a:r>
            <a:fld id="{30EE71A2-D91E-4FFA-B25E-F2C646C0F83D}" type="slidenum">
              <a:rPr lang="en-US" altLang="en-US"/>
              <a:pPr>
                <a:defRPr/>
              </a:pPr>
              <a:t>‹#›</a:t>
            </a:fld>
            <a:endParaRPr lang="en-US" altLang="en-US" dirty="0"/>
          </a:p>
        </p:txBody>
      </p:sp>
    </p:spTree>
    <p:extLst>
      <p:ext uri="{BB962C8B-B14F-4D97-AF65-F5344CB8AC3E}">
        <p14:creationId xmlns:p14="http://schemas.microsoft.com/office/powerpoint/2010/main" val="2061248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71F4EE2A-1258-4D31-978D-716A029A035A}" type="datetime1">
              <a:rPr lang="en-US" smtClean="0"/>
              <a:t>3/13/2024</a:t>
            </a:fld>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a:t>
            </a:r>
            <a:fld id="{AFD4A3FA-6245-4737-BE2F-A522AE82A1E1}" type="slidenum">
              <a:rPr lang="en-US" altLang="en-US"/>
              <a:pPr>
                <a:defRPr/>
              </a:pPr>
              <a:t>‹#›</a:t>
            </a:fld>
            <a:endParaRPr lang="en-US" altLang="en-US" dirty="0"/>
          </a:p>
        </p:txBody>
      </p:sp>
    </p:spTree>
    <p:extLst>
      <p:ext uri="{BB962C8B-B14F-4D97-AF65-F5344CB8AC3E}">
        <p14:creationId xmlns:p14="http://schemas.microsoft.com/office/powerpoint/2010/main" val="947633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E918950-F9E2-4DCB-A2E7-FC937F6697DE}"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A0A6047F-7B97-429D-B23E-291D0FF647DD}" type="slidenum">
              <a:rPr lang="en-US" altLang="en-US"/>
              <a:pPr>
                <a:defRPr/>
              </a:pPr>
              <a:t>‹#›</a:t>
            </a:fld>
            <a:endParaRPr lang="en-US" altLang="en-US" dirty="0"/>
          </a:p>
        </p:txBody>
      </p:sp>
    </p:spTree>
    <p:extLst>
      <p:ext uri="{BB962C8B-B14F-4D97-AF65-F5344CB8AC3E}">
        <p14:creationId xmlns:p14="http://schemas.microsoft.com/office/powerpoint/2010/main" val="2131611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0FF20CC-7DE5-4762-BBAA-9D3CDD3E724A}"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0F9F8754-7678-4D71-8530-36AE74466E1B}" type="slidenum">
              <a:rPr lang="en-US" altLang="en-US"/>
              <a:pPr>
                <a:defRPr/>
              </a:pPr>
              <a:t>‹#›</a:t>
            </a:fld>
            <a:endParaRPr lang="en-US" altLang="en-US" dirty="0"/>
          </a:p>
        </p:txBody>
      </p:sp>
    </p:spTree>
    <p:extLst>
      <p:ext uri="{BB962C8B-B14F-4D97-AF65-F5344CB8AC3E}">
        <p14:creationId xmlns:p14="http://schemas.microsoft.com/office/powerpoint/2010/main" val="1433436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5"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0" smtClean="0">
                <a:latin typeface="+mn-lt"/>
              </a:defRPr>
            </a:lvl1pPr>
          </a:lstStyle>
          <a:p>
            <a:pPr>
              <a:defRPr/>
            </a:pPr>
            <a:fld id="{5A15E016-2C70-4888-BCD0-6237A1F2BFBC}" type="datetime1">
              <a:rPr lang="en-US" smtClean="0"/>
              <a:t>3/13/2024</a:t>
            </a:fld>
            <a:endParaRPr lang="en-US" altLang="en-US" dirty="0"/>
          </a:p>
        </p:txBody>
      </p:sp>
      <p:sp>
        <p:nvSpPr>
          <p:cNvPr id="92166"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0" smtClean="0">
                <a:latin typeface="+mn-lt"/>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2167"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0" smtClean="0">
                <a:latin typeface="+mn-lt"/>
              </a:defRPr>
            </a:lvl1pPr>
          </a:lstStyle>
          <a:p>
            <a:pPr>
              <a:defRPr/>
            </a:pPr>
            <a:r>
              <a:rPr lang="en-US" altLang="en-US" dirty="0"/>
              <a:t>1-</a:t>
            </a:r>
            <a:fld id="{5C148400-E9AA-4BBF-92C2-9BD454AB256C}" type="slidenum">
              <a:rPr lang="en-US" altLang="en-US"/>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34"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35"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36"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37"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38"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39"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0"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1"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2"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3"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4"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6"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7"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8"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0"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1"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2"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4"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5"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6"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7"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8"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59"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60"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61"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62"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sp>
          <p:nvSpPr>
            <p:cNvPr id="1063"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endParaRPr lang="en-US" altLang="en-US" dirty="0"/>
            </a:p>
          </p:txBody>
        </p:sp>
      </p:grpSp>
    </p:spTree>
  </p:cSld>
  <p:clrMap bg1="lt1" tx1="dk1" bg2="lt2" tx2="dk2" accent1="accent1" accent2="accent2" accent3="accent3" accent4="accent4" accent5="accent5" accent6="accent6" hlink="hlink" folHlink="folHlink"/>
  <p:sldLayoutIdLst>
    <p:sldLayoutId id="2147483706"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dirty="0"/>
              <a:t>Chapter Twenty-Five</a:t>
            </a:r>
          </a:p>
        </p:txBody>
      </p:sp>
      <p:sp>
        <p:nvSpPr>
          <p:cNvPr id="3075" name="Rectangle 5"/>
          <p:cNvSpPr>
            <a:spLocks noGrp="1" noChangeArrowheads="1"/>
          </p:cNvSpPr>
          <p:nvPr>
            <p:ph type="subTitle" idx="1"/>
          </p:nvPr>
        </p:nvSpPr>
        <p:spPr/>
        <p:txBody>
          <a:bodyPr/>
          <a:lstStyle/>
          <a:p>
            <a:pPr>
              <a:spcBef>
                <a:spcPct val="50000"/>
              </a:spcBef>
              <a:buClrTx/>
              <a:buSzTx/>
              <a:buFontTx/>
              <a:buNone/>
            </a:pPr>
            <a:r>
              <a:rPr lang="en-US" altLang="en-US" sz="4500" dirty="0"/>
              <a:t>Managing Risk off the Balance Sheet with Loan Sales and Securitization</a:t>
            </a:r>
          </a:p>
          <a:p>
            <a:pPr eaLnBrk="1" hangingPunct="1"/>
            <a:endParaRPr lang="en-US" altLang="en-US" sz="4500" dirty="0"/>
          </a:p>
        </p:txBody>
      </p:sp>
      <p:sp>
        <p:nvSpPr>
          <p:cNvPr id="4" name="Content Placeholder 1">
            <a:extLst>
              <a:ext uri="{FF2B5EF4-FFF2-40B4-BE49-F238E27FC236}">
                <a16:creationId xmlns:a16="http://schemas.microsoft.com/office/drawing/2014/main" id="{2905CB5B-C05D-4E95-9AE3-A1D7355F068C}"/>
              </a:ext>
            </a:extLst>
          </p:cNvPr>
          <p:cNvSpPr txBox="1">
            <a:spLocks/>
          </p:cNvSpPr>
          <p:nvPr/>
        </p:nvSpPr>
        <p:spPr bwMode="auto">
          <a:xfrm>
            <a:off x="315913" y="6392777"/>
            <a:ext cx="8617072" cy="325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000" kern="1200" dirty="0">
                <a:solidFill>
                  <a:schemeClr val="tx1"/>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b="0" dirty="0">
                <a:latin typeface="+mj-lt"/>
                <a:cs typeface="Calibri" panose="020F0502020204030204" pitchFamily="34" charset="0"/>
              </a:rPr>
              <a:t>©McGraw Hill LLC. All rights reserved. No reproduction or distribution without the prior written consent of McGraw Hill. </a:t>
            </a:r>
          </a:p>
          <a:p>
            <a:pPr algn="l"/>
            <a:endParaRPr lang="en-US" b="0" dirty="0">
              <a:latin typeface="+mj-lt"/>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16068" name="Rectangle 2"/>
          <p:cNvSpPr>
            <a:spLocks noGrp="1" noChangeArrowheads="1"/>
          </p:cNvSpPr>
          <p:nvPr>
            <p:ph type="title" idx="4294967295"/>
          </p:nvPr>
        </p:nvSpPr>
        <p:spPr/>
        <p:txBody>
          <a:bodyPr anchor="ctr"/>
          <a:lstStyle/>
          <a:p>
            <a:pPr eaLnBrk="1" hangingPunct="1">
              <a:defRPr/>
            </a:pPr>
            <a:r>
              <a:rPr lang="en-US" sz="3500" dirty="0"/>
              <a:t>Secondary Market for Less Developed Country (LDC) Debt</a:t>
            </a:r>
          </a:p>
        </p:txBody>
      </p:sp>
      <p:sp>
        <p:nvSpPr>
          <p:cNvPr id="90115" name="Rectangle 3"/>
          <p:cNvSpPr>
            <a:spLocks noGrp="1" noChangeArrowheads="1"/>
          </p:cNvSpPr>
          <p:nvPr>
            <p:ph type="body" sz="half" idx="4294967295"/>
          </p:nvPr>
        </p:nvSpPr>
        <p:spPr>
          <a:xfrm>
            <a:off x="235131" y="1606550"/>
            <a:ext cx="8739051" cy="4757737"/>
          </a:xfrm>
          <a:solidFill>
            <a:schemeClr val="bg1"/>
          </a:solidFill>
          <a:ln w="31750">
            <a:solidFill>
              <a:srgbClr val="007FBE"/>
            </a:solidFill>
          </a:ln>
          <a:effectLst>
            <a:outerShdw dist="107763" dir="2700000" algn="ctr" rotWithShape="0">
              <a:schemeClr val="bg2"/>
            </a:outerShdw>
          </a:effectLst>
        </p:spPr>
        <p:txBody>
          <a:bodyPr>
            <a:normAutofit lnSpcReduction="10000"/>
          </a:bodyPr>
          <a:lstStyle/>
          <a:p>
            <a:pPr eaLnBrk="1" hangingPunct="1">
              <a:lnSpc>
                <a:spcPct val="105000"/>
              </a:lnSpc>
              <a:spcBef>
                <a:spcPts val="600"/>
              </a:spcBef>
              <a:defRPr/>
            </a:pPr>
            <a:r>
              <a:rPr lang="en-US" sz="2400" dirty="0"/>
              <a:t>Since the mid-1980s, a secondary market for trading LDC debt has developed among large commercial and investment banks in New York and London</a:t>
            </a:r>
          </a:p>
          <a:p>
            <a:pPr lvl="1" eaLnBrk="1" hangingPunct="1">
              <a:lnSpc>
                <a:spcPct val="105000"/>
              </a:lnSpc>
              <a:spcBef>
                <a:spcPts val="600"/>
              </a:spcBef>
              <a:defRPr/>
            </a:pPr>
            <a:r>
              <a:rPr lang="en-US" sz="2200" dirty="0"/>
              <a:t>Volume of trading has grown dramatically, from around $2 billion per year in 1984 to over $6 billion today</a:t>
            </a:r>
          </a:p>
          <a:p>
            <a:pPr eaLnBrk="1" hangingPunct="1">
              <a:lnSpc>
                <a:spcPct val="105000"/>
              </a:lnSpc>
              <a:spcBef>
                <a:spcPts val="600"/>
              </a:spcBef>
              <a:defRPr/>
            </a:pPr>
            <a:r>
              <a:rPr lang="en-US" sz="2400" dirty="0"/>
              <a:t>Three market segments include the following:</a:t>
            </a:r>
          </a:p>
          <a:p>
            <a:pPr marL="806450" lvl="1" indent="-457200" eaLnBrk="1" hangingPunct="1">
              <a:lnSpc>
                <a:spcPct val="105000"/>
              </a:lnSpc>
              <a:spcBef>
                <a:spcPts val="600"/>
              </a:spcBef>
              <a:buFont typeface="+mj-lt"/>
              <a:buAutoNum type="arabicPeriod"/>
              <a:defRPr/>
            </a:pPr>
            <a:r>
              <a:rPr lang="en-US" sz="2200" i="1" dirty="0"/>
              <a:t>Sovereign bonds </a:t>
            </a:r>
            <a:r>
              <a:rPr lang="en-US" sz="2200" dirty="0"/>
              <a:t>(i.e., government-issued debt) </a:t>
            </a:r>
          </a:p>
          <a:p>
            <a:pPr marL="806450" lvl="1" indent="-457200" eaLnBrk="1" hangingPunct="1">
              <a:lnSpc>
                <a:spcPct val="105000"/>
              </a:lnSpc>
              <a:spcBef>
                <a:spcPts val="600"/>
              </a:spcBef>
              <a:buFont typeface="+mj-lt"/>
              <a:buAutoNum type="arabicPeriod"/>
              <a:defRPr/>
            </a:pPr>
            <a:r>
              <a:rPr lang="en-US" sz="2200" i="1" dirty="0"/>
              <a:t>Performing loans </a:t>
            </a:r>
            <a:r>
              <a:rPr lang="en-US" sz="2200" dirty="0"/>
              <a:t>are original or restructured outstanding sovereign loans on which the sovereign country is currently maintaining promised payments to lenders or debt holders</a:t>
            </a:r>
          </a:p>
          <a:p>
            <a:pPr marL="806450" lvl="1" indent="-457200" eaLnBrk="1" hangingPunct="1">
              <a:lnSpc>
                <a:spcPct val="105000"/>
              </a:lnSpc>
              <a:spcBef>
                <a:spcPts val="600"/>
              </a:spcBef>
              <a:buFont typeface="+mj-lt"/>
              <a:buAutoNum type="arabicPeriod"/>
              <a:defRPr/>
            </a:pPr>
            <a:r>
              <a:rPr lang="en-US" sz="2200" i="1" dirty="0"/>
              <a:t>Nonperforming loans </a:t>
            </a:r>
            <a:r>
              <a:rPr lang="en-US" sz="2200" dirty="0"/>
              <a:t>reflect the secondary market prices for the sovereign loans of countries where there are no interest or principal payments currently being made</a:t>
            </a:r>
          </a:p>
          <a:p>
            <a:pPr marL="0" indent="0" eaLnBrk="1" hangingPunct="1">
              <a:lnSpc>
                <a:spcPct val="105000"/>
              </a:lnSpc>
              <a:spcBef>
                <a:spcPts val="600"/>
              </a:spcBef>
              <a:buNone/>
              <a:defRPr/>
            </a:pPr>
            <a:endParaRPr lang="en-US" sz="2700" dirty="0"/>
          </a:p>
        </p:txBody>
      </p:sp>
      <p:sp>
        <p:nvSpPr>
          <p:cNvPr id="6" name="Footer Placeholder 3">
            <a:extLst>
              <a:ext uri="{FF2B5EF4-FFF2-40B4-BE49-F238E27FC236}">
                <a16:creationId xmlns:a16="http://schemas.microsoft.com/office/drawing/2014/main" id="{86ACF508-30D4-4A87-8806-B5ECCF68688B}"/>
              </a:ext>
            </a:extLst>
          </p:cNvPr>
          <p:cNvSpPr>
            <a:spLocks noGrp="1"/>
          </p:cNvSpPr>
          <p:nvPr>
            <p:ph type="ftr" sz="quarter" idx="11"/>
          </p:nvPr>
        </p:nvSpPr>
        <p:spPr>
          <a:xfrm>
            <a:off x="1200659" y="6553200"/>
            <a:ext cx="680799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A0E16236-A2F4-41B3-B536-772C6F461683}"/>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10</a:t>
            </a:fld>
            <a:endParaRPr lang="en-US" alt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18116" name="Rectangle 2"/>
          <p:cNvSpPr>
            <a:spLocks noGrp="1" noChangeArrowheads="1"/>
          </p:cNvSpPr>
          <p:nvPr>
            <p:ph type="title"/>
          </p:nvPr>
        </p:nvSpPr>
        <p:spPr/>
        <p:txBody>
          <a:bodyPr anchor="ctr"/>
          <a:lstStyle/>
          <a:p>
            <a:pPr eaLnBrk="1" hangingPunct="1">
              <a:defRPr/>
            </a:pPr>
            <a:r>
              <a:rPr lang="en-US" sz="3500" dirty="0"/>
              <a:t>Future Loan Sales Growth</a:t>
            </a:r>
          </a:p>
        </p:txBody>
      </p:sp>
      <p:sp>
        <p:nvSpPr>
          <p:cNvPr id="15365" name="Rectangle 3"/>
          <p:cNvSpPr>
            <a:spLocks noGrp="1" noChangeArrowheads="1"/>
          </p:cNvSpPr>
          <p:nvPr>
            <p:ph sz="half" idx="1"/>
          </p:nvPr>
        </p:nvSpPr>
        <p:spPr>
          <a:xfrm>
            <a:off x="96796" y="1655803"/>
            <a:ext cx="4399005" cy="482119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Factors encouraging future loan sales growth:</a:t>
            </a:r>
          </a:p>
          <a:p>
            <a:pPr lvl="1" eaLnBrk="1" hangingPunct="1">
              <a:lnSpc>
                <a:spcPct val="90000"/>
              </a:lnSpc>
            </a:pPr>
            <a:r>
              <a:rPr lang="en-US" altLang="en-US" sz="1900" b="1" dirty="0"/>
              <a:t>Fee income </a:t>
            </a:r>
            <a:r>
              <a:rPr lang="en-US" altLang="en-US" sz="1900" dirty="0"/>
              <a:t>– Originating and quickly selling loans can boost an FI’s reported income</a:t>
            </a:r>
          </a:p>
          <a:p>
            <a:pPr lvl="1" eaLnBrk="1" hangingPunct="1">
              <a:lnSpc>
                <a:spcPct val="90000"/>
              </a:lnSpc>
            </a:pPr>
            <a:r>
              <a:rPr lang="en-US" altLang="en-US" sz="1900" b="1" dirty="0"/>
              <a:t>Liquidity risk </a:t>
            </a:r>
            <a:r>
              <a:rPr lang="en-US" altLang="en-US" sz="1900" dirty="0"/>
              <a:t>– FI can mitigate a liquidity problem by selling some of its loans to outside investors</a:t>
            </a:r>
          </a:p>
          <a:p>
            <a:pPr lvl="1" eaLnBrk="1" hangingPunct="1">
              <a:lnSpc>
                <a:spcPct val="90000"/>
              </a:lnSpc>
            </a:pPr>
            <a:r>
              <a:rPr lang="en-US" altLang="en-US" sz="1900" b="1" dirty="0"/>
              <a:t>Capital costs </a:t>
            </a:r>
            <a:r>
              <a:rPr lang="en-US" altLang="en-US" sz="1900" dirty="0"/>
              <a:t>– FIs can boost capital-to-assets ratio by reducing assets (via loan sales) rather than boosting capital</a:t>
            </a:r>
          </a:p>
          <a:p>
            <a:pPr lvl="1" eaLnBrk="1" hangingPunct="1">
              <a:lnSpc>
                <a:spcPct val="90000"/>
              </a:lnSpc>
            </a:pPr>
            <a:r>
              <a:rPr lang="en-US" altLang="en-US" sz="1900" b="1" dirty="0"/>
              <a:t>Reserve requirement </a:t>
            </a:r>
            <a:r>
              <a:rPr lang="en-US" altLang="en-US" sz="1900" dirty="0"/>
              <a:t>– Represents a form of tax that adds to the cost of funding the loan portfolio</a:t>
            </a:r>
          </a:p>
        </p:txBody>
      </p:sp>
      <p:sp>
        <p:nvSpPr>
          <p:cNvPr id="10" name="Rectangle 3">
            <a:extLst>
              <a:ext uri="{FF2B5EF4-FFF2-40B4-BE49-F238E27FC236}">
                <a16:creationId xmlns:a16="http://schemas.microsoft.com/office/drawing/2014/main" id="{B9B9D22C-E5EB-4E7E-B5AC-1B3D35FA72BD}"/>
              </a:ext>
            </a:extLst>
          </p:cNvPr>
          <p:cNvSpPr txBox="1">
            <a:spLocks noChangeArrowheads="1"/>
          </p:cNvSpPr>
          <p:nvPr/>
        </p:nvSpPr>
        <p:spPr bwMode="auto">
          <a:xfrm>
            <a:off x="4572000" y="1655803"/>
            <a:ext cx="4475204" cy="4821195"/>
          </a:xfrm>
          <a:prstGeom prst="rect">
            <a:avLst/>
          </a:prstGeom>
          <a:solidFill>
            <a:schemeClr val="bg1"/>
          </a:solidFill>
          <a:ln w="31750">
            <a:solidFill>
              <a:srgbClr val="007FBE"/>
            </a:solidFill>
            <a:miter lim="800000"/>
            <a:headEnd/>
            <a:tailEnd/>
          </a:ln>
          <a:effectLst>
            <a:outerShdw dist="107763" dir="2700000" algn="ctr" rotWithShape="0">
              <a:schemeClr val="bg2"/>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28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4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18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18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18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18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18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1800">
                <a:solidFill>
                  <a:schemeClr val="tx1"/>
                </a:solidFill>
                <a:latin typeface="+mn-lt"/>
              </a:defRPr>
            </a:lvl9pPr>
          </a:lstStyle>
          <a:p>
            <a:pPr eaLnBrk="1" hangingPunct="1">
              <a:lnSpc>
                <a:spcPct val="90000"/>
              </a:lnSpc>
            </a:pPr>
            <a:r>
              <a:rPr lang="en-US" altLang="en-US" sz="2200" b="0" dirty="0"/>
              <a:t>Factors deterring future loan sales growth:</a:t>
            </a:r>
          </a:p>
          <a:p>
            <a:pPr lvl="1" eaLnBrk="1" hangingPunct="1">
              <a:lnSpc>
                <a:spcPct val="90000"/>
              </a:lnSpc>
            </a:pPr>
            <a:r>
              <a:rPr lang="en-US" altLang="en-US" sz="1900" dirty="0"/>
              <a:t>Access to the commercial paper (CP) market</a:t>
            </a:r>
            <a:r>
              <a:rPr lang="en-US" altLang="en-US" sz="1900" b="0" dirty="0"/>
              <a:t> –</a:t>
            </a:r>
            <a:r>
              <a:rPr lang="en-US" altLang="en-US" sz="1900" dirty="0"/>
              <a:t> </a:t>
            </a:r>
            <a:r>
              <a:rPr lang="en-US" altLang="en-US" sz="1900" b="0" dirty="0"/>
              <a:t>Firms have less need to rely on bank loans to finance short-term expenditures, with fewer loan originations generally resulting in fewer loans being sold</a:t>
            </a:r>
          </a:p>
          <a:p>
            <a:pPr lvl="1" eaLnBrk="1" hangingPunct="1">
              <a:lnSpc>
                <a:spcPct val="90000"/>
              </a:lnSpc>
            </a:pPr>
            <a:r>
              <a:rPr lang="en-US" altLang="en-US" sz="1900" dirty="0"/>
              <a:t>Customer relationship effects</a:t>
            </a:r>
            <a:r>
              <a:rPr lang="en-US" altLang="en-US" sz="1900" b="0" dirty="0"/>
              <a:t> – Loan sales can harm revenues generated by the FI as current and potential future customers take their business elsewhere</a:t>
            </a:r>
          </a:p>
          <a:p>
            <a:pPr lvl="1" eaLnBrk="1" hangingPunct="1">
              <a:lnSpc>
                <a:spcPct val="90000"/>
              </a:lnSpc>
            </a:pPr>
            <a:r>
              <a:rPr lang="en-US" altLang="en-US" sz="1900" dirty="0"/>
              <a:t>Legal concerns </a:t>
            </a:r>
            <a:r>
              <a:rPr lang="en-US" altLang="en-US" sz="1900" b="0" dirty="0"/>
              <a:t>– </a:t>
            </a:r>
            <a:r>
              <a:rPr lang="en-US" altLang="en-US" sz="1900" dirty="0"/>
              <a:t>Fraudulent conveyance</a:t>
            </a:r>
            <a:r>
              <a:rPr lang="en-US" altLang="en-US" sz="1900" b="0" dirty="0"/>
              <a:t> is one example of a legal concern hampering growth</a:t>
            </a:r>
          </a:p>
        </p:txBody>
      </p:sp>
      <p:sp>
        <p:nvSpPr>
          <p:cNvPr id="7" name="Footer Placeholder 3">
            <a:extLst>
              <a:ext uri="{FF2B5EF4-FFF2-40B4-BE49-F238E27FC236}">
                <a16:creationId xmlns:a16="http://schemas.microsoft.com/office/drawing/2014/main" id="{56587866-D29D-4BD8-9AD2-3DC56326C41E}"/>
              </a:ext>
            </a:extLst>
          </p:cNvPr>
          <p:cNvSpPr>
            <a:spLocks noGrp="1"/>
          </p:cNvSpPr>
          <p:nvPr>
            <p:ph type="ftr" sz="quarter" idx="11"/>
          </p:nvPr>
        </p:nvSpPr>
        <p:spPr>
          <a:xfrm>
            <a:off x="896540" y="6553200"/>
            <a:ext cx="7350919"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1">
            <a:extLst>
              <a:ext uri="{FF2B5EF4-FFF2-40B4-BE49-F238E27FC236}">
                <a16:creationId xmlns:a16="http://schemas.microsoft.com/office/drawing/2014/main" id="{B886C9A6-0577-4770-98CC-93073EBADB87}"/>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11</a:t>
            </a:fld>
            <a:endParaRPr lang="en-US" alt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txBox="1">
            <a:spLocks noGrp="1"/>
          </p:cNvSpPr>
          <p:nvPr/>
        </p:nvSpPr>
        <p:spPr bwMode="auto">
          <a:xfrm>
            <a:off x="4098131" y="65151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20164" name="Rectangle 2"/>
          <p:cNvSpPr>
            <a:spLocks noGrp="1" noChangeArrowheads="1"/>
          </p:cNvSpPr>
          <p:nvPr>
            <p:ph type="title" idx="4294967295"/>
          </p:nvPr>
        </p:nvSpPr>
        <p:spPr/>
        <p:txBody>
          <a:bodyPr anchor="ctr"/>
          <a:lstStyle/>
          <a:p>
            <a:pPr eaLnBrk="1" hangingPunct="1">
              <a:defRPr/>
            </a:pPr>
            <a:r>
              <a:rPr lang="en-US" sz="3500" dirty="0"/>
              <a:t>Loan Securitization:</a:t>
            </a:r>
            <a:br>
              <a:rPr lang="en-US" sz="3500" dirty="0"/>
            </a:br>
            <a:r>
              <a:rPr lang="en-US" sz="3500" dirty="0"/>
              <a:t>Pass-Through Security</a:t>
            </a:r>
          </a:p>
        </p:txBody>
      </p:sp>
      <p:sp>
        <p:nvSpPr>
          <p:cNvPr id="16389" name="Rectangle 3"/>
          <p:cNvSpPr>
            <a:spLocks noGrp="1" noChangeArrowheads="1"/>
          </p:cNvSpPr>
          <p:nvPr>
            <p:ph type="body" sz="half" idx="4294967295"/>
          </p:nvPr>
        </p:nvSpPr>
        <p:spPr>
          <a:xfrm>
            <a:off x="130630" y="1719262"/>
            <a:ext cx="892193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2437" indent="-457200" eaLnBrk="1" hangingPunct="1">
              <a:lnSpc>
                <a:spcPct val="90000"/>
              </a:lnSpc>
              <a:spcBef>
                <a:spcPts val="600"/>
              </a:spcBef>
            </a:pPr>
            <a:r>
              <a:rPr lang="en-US" altLang="en-US" sz="2300" i="1" dirty="0"/>
              <a:t>Pass-through securities </a:t>
            </a:r>
            <a:r>
              <a:rPr lang="en-US" altLang="en-US" sz="2300" dirty="0"/>
              <a:t>offer investors an interest in a pool, created by FIs pooling mortgages and other loans they originate</a:t>
            </a:r>
          </a:p>
          <a:p>
            <a:pPr marL="801687" lvl="1" indent="-457200" eaLnBrk="1" hangingPunct="1">
              <a:lnSpc>
                <a:spcPct val="90000"/>
              </a:lnSpc>
              <a:spcBef>
                <a:spcPts val="600"/>
              </a:spcBef>
            </a:pPr>
            <a:r>
              <a:rPr lang="en-US" altLang="en-US" sz="2200" dirty="0"/>
              <a:t>Though many different types of loans (and other assets) on FI’s balance sheets are currently being securitized as pass-throughs, the original use of this type of securitization is a result of government-sponsored programs to enhance the liquidity of the residential mortgage market</a:t>
            </a:r>
          </a:p>
          <a:p>
            <a:pPr marL="1096962" lvl="2" indent="-457200" eaLnBrk="1" hangingPunct="1">
              <a:lnSpc>
                <a:spcPct val="90000"/>
              </a:lnSpc>
              <a:spcBef>
                <a:spcPts val="600"/>
              </a:spcBef>
            </a:pPr>
            <a:r>
              <a:rPr lang="en-US" altLang="en-US" sz="1900" dirty="0"/>
              <a:t>Pass-through mortgage securities “pass through” promised payments by households of principal and interest on pools of mortgages created by FIs to secondary market investors holding an interest in these pools</a:t>
            </a:r>
          </a:p>
          <a:p>
            <a:pPr marL="801687" lvl="1" indent="-457200" eaLnBrk="1" hangingPunct="1">
              <a:lnSpc>
                <a:spcPct val="90000"/>
              </a:lnSpc>
              <a:spcBef>
                <a:spcPts val="600"/>
              </a:spcBef>
            </a:pPr>
            <a:r>
              <a:rPr lang="en-US" altLang="en-US" sz="2200" dirty="0"/>
              <a:t>Three government agencies or government-sponsored enterprises are directly involved in the creation of mortgage-backed pass-through securities:</a:t>
            </a:r>
          </a:p>
          <a:p>
            <a:pPr marL="1096962" lvl="2" indent="-457200" eaLnBrk="1" hangingPunct="1">
              <a:lnSpc>
                <a:spcPct val="90000"/>
              </a:lnSpc>
              <a:spcBef>
                <a:spcPts val="600"/>
              </a:spcBef>
            </a:pPr>
            <a:r>
              <a:rPr lang="en-US" altLang="en-US" sz="1900" dirty="0"/>
              <a:t>Ginnie Mae (GNMA), Fannie Mae (FNMA), and Freddie Mac (FHLMC)</a:t>
            </a:r>
          </a:p>
          <a:p>
            <a:pPr marL="801687" lvl="1" indent="-457200" eaLnBrk="1" hangingPunct="1">
              <a:lnSpc>
                <a:spcPct val="90000"/>
              </a:lnSpc>
              <a:spcBef>
                <a:spcPts val="600"/>
              </a:spcBef>
            </a:pPr>
            <a:endParaRPr lang="en-US" altLang="en-US" sz="2200" dirty="0"/>
          </a:p>
        </p:txBody>
      </p:sp>
      <p:sp>
        <p:nvSpPr>
          <p:cNvPr id="6" name="Footer Placeholder 3">
            <a:extLst>
              <a:ext uri="{FF2B5EF4-FFF2-40B4-BE49-F238E27FC236}">
                <a16:creationId xmlns:a16="http://schemas.microsoft.com/office/drawing/2014/main" id="{538E365E-83CF-4989-9797-A0635E0DD3DC}"/>
              </a:ext>
            </a:extLst>
          </p:cNvPr>
          <p:cNvSpPr>
            <a:spLocks noGrp="1"/>
          </p:cNvSpPr>
          <p:nvPr>
            <p:ph type="ftr" sz="quarter" idx="11"/>
          </p:nvPr>
        </p:nvSpPr>
        <p:spPr>
          <a:xfrm>
            <a:off x="580379" y="6553200"/>
            <a:ext cx="8022431"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AC8FA5BB-8C11-4B97-93FE-D1ED74270936}"/>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12</a:t>
            </a:fld>
            <a:endParaRPr lang="en-US" alt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24260" name="Rectangle 2"/>
          <p:cNvSpPr>
            <a:spLocks noGrp="1" noChangeArrowheads="1"/>
          </p:cNvSpPr>
          <p:nvPr>
            <p:ph type="title" idx="4294967295"/>
          </p:nvPr>
        </p:nvSpPr>
        <p:spPr/>
        <p:txBody>
          <a:bodyPr anchor="ctr"/>
          <a:lstStyle/>
          <a:p>
            <a:pPr eaLnBrk="1" hangingPunct="1">
              <a:defRPr/>
            </a:pPr>
            <a:r>
              <a:rPr lang="en-US" sz="3500" dirty="0"/>
              <a:t>Pass-Through Mortgage Security</a:t>
            </a:r>
          </a:p>
        </p:txBody>
      </p:sp>
      <p:pic>
        <p:nvPicPr>
          <p:cNvPr id="4" name="Picture 3">
            <a:extLst>
              <a:ext uri="{FF2B5EF4-FFF2-40B4-BE49-F238E27FC236}">
                <a16:creationId xmlns:a16="http://schemas.microsoft.com/office/drawing/2014/main" id="{64E377F5-2FD2-46A0-B608-F8EF2CAB7CB8}"/>
              </a:ext>
            </a:extLst>
          </p:cNvPr>
          <p:cNvPicPr>
            <a:picLocks noChangeAspect="1"/>
          </p:cNvPicPr>
          <p:nvPr/>
        </p:nvPicPr>
        <p:blipFill>
          <a:blip r:embed="rId3"/>
          <a:stretch>
            <a:fillRect/>
          </a:stretch>
        </p:blipFill>
        <p:spPr>
          <a:xfrm>
            <a:off x="153986" y="2233749"/>
            <a:ext cx="8836028" cy="3471953"/>
          </a:xfrm>
          <a:prstGeom prst="rect">
            <a:avLst/>
          </a:prstGeom>
        </p:spPr>
      </p:pic>
      <p:sp>
        <p:nvSpPr>
          <p:cNvPr id="9" name="Footer Placeholder 3">
            <a:extLst>
              <a:ext uri="{FF2B5EF4-FFF2-40B4-BE49-F238E27FC236}">
                <a16:creationId xmlns:a16="http://schemas.microsoft.com/office/drawing/2014/main" id="{F38110CA-3A36-419D-821B-0B06CFB32E1E}"/>
              </a:ext>
            </a:extLst>
          </p:cNvPr>
          <p:cNvSpPr>
            <a:spLocks noGrp="1"/>
          </p:cNvSpPr>
          <p:nvPr>
            <p:ph type="ftr" sz="quarter" idx="11"/>
          </p:nvPr>
        </p:nvSpPr>
        <p:spPr>
          <a:xfrm>
            <a:off x="892969" y="6553200"/>
            <a:ext cx="7358062" cy="304800"/>
          </a:xfrm>
        </p:spPr>
        <p:txBody>
          <a:bodyPr/>
          <a:lstStyle/>
          <a:p>
            <a:pPr>
              <a:defRPr/>
            </a:pPr>
            <a:r>
              <a:rPr lang="en-US" altLang="en-US" dirty="0"/>
              <a:t>©McGraw Hill LLC. All rights reserved. No reproduction or distribution without the prior written consent of McGraw Hill. </a:t>
            </a:r>
          </a:p>
        </p:txBody>
      </p:sp>
      <p:sp>
        <p:nvSpPr>
          <p:cNvPr id="10" name="Slide Number Placeholder 1">
            <a:extLst>
              <a:ext uri="{FF2B5EF4-FFF2-40B4-BE49-F238E27FC236}">
                <a16:creationId xmlns:a16="http://schemas.microsoft.com/office/drawing/2014/main" id="{CEFDBA02-DE31-4C5B-BB97-B288ED44B6A6}"/>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13</a:t>
            </a:fld>
            <a:endParaRPr lang="en-US" alt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24260" name="Rectangle 2"/>
          <p:cNvSpPr>
            <a:spLocks noGrp="1" noChangeArrowheads="1"/>
          </p:cNvSpPr>
          <p:nvPr>
            <p:ph type="title" idx="4294967295"/>
          </p:nvPr>
        </p:nvSpPr>
        <p:spPr/>
        <p:txBody>
          <a:bodyPr anchor="ctr"/>
          <a:lstStyle/>
          <a:p>
            <a:pPr eaLnBrk="1" hangingPunct="1">
              <a:defRPr/>
            </a:pPr>
            <a:r>
              <a:rPr lang="en-US" sz="3500" dirty="0"/>
              <a:t>Summary of a GNMA Pass-Through</a:t>
            </a:r>
          </a:p>
        </p:txBody>
      </p:sp>
      <p:pic>
        <p:nvPicPr>
          <p:cNvPr id="3" name="Picture 2">
            <a:extLst>
              <a:ext uri="{FF2B5EF4-FFF2-40B4-BE49-F238E27FC236}">
                <a16:creationId xmlns:a16="http://schemas.microsoft.com/office/drawing/2014/main" id="{0058AEC7-F836-40DD-8B8A-083DE15558C9}"/>
              </a:ext>
            </a:extLst>
          </p:cNvPr>
          <p:cNvPicPr>
            <a:picLocks noChangeAspect="1"/>
          </p:cNvPicPr>
          <p:nvPr/>
        </p:nvPicPr>
        <p:blipFill>
          <a:blip r:embed="rId3"/>
          <a:stretch>
            <a:fillRect/>
          </a:stretch>
        </p:blipFill>
        <p:spPr>
          <a:xfrm>
            <a:off x="1883773" y="1440030"/>
            <a:ext cx="5376454" cy="5014577"/>
          </a:xfrm>
          <a:prstGeom prst="rect">
            <a:avLst/>
          </a:prstGeom>
        </p:spPr>
      </p:pic>
      <p:sp>
        <p:nvSpPr>
          <p:cNvPr id="7" name="Footer Placeholder 3">
            <a:extLst>
              <a:ext uri="{FF2B5EF4-FFF2-40B4-BE49-F238E27FC236}">
                <a16:creationId xmlns:a16="http://schemas.microsoft.com/office/drawing/2014/main" id="{849E37C0-6E97-41F0-B57D-0B90E80C4B3B}"/>
              </a:ext>
            </a:extLst>
          </p:cNvPr>
          <p:cNvSpPr>
            <a:spLocks noGrp="1"/>
          </p:cNvSpPr>
          <p:nvPr>
            <p:ph type="ftr" sz="quarter" idx="11"/>
          </p:nvPr>
        </p:nvSpPr>
        <p:spPr>
          <a:xfrm>
            <a:off x="885825" y="6555581"/>
            <a:ext cx="737235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1">
            <a:extLst>
              <a:ext uri="{FF2B5EF4-FFF2-40B4-BE49-F238E27FC236}">
                <a16:creationId xmlns:a16="http://schemas.microsoft.com/office/drawing/2014/main" id="{25F6217C-1245-440A-88A8-3320DB883989}"/>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14</a:t>
            </a:fld>
            <a:endParaRPr lang="en-US" alt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26308" name="Rectangle 2"/>
          <p:cNvSpPr>
            <a:spLocks noGrp="1" noChangeArrowheads="1"/>
          </p:cNvSpPr>
          <p:nvPr>
            <p:ph type="title" idx="4294967295"/>
          </p:nvPr>
        </p:nvSpPr>
        <p:spPr/>
        <p:txBody>
          <a:bodyPr anchor="ctr"/>
          <a:lstStyle/>
          <a:p>
            <a:pPr eaLnBrk="1" hangingPunct="1">
              <a:defRPr/>
            </a:pPr>
            <a:r>
              <a:rPr lang="en-US" sz="3500" dirty="0"/>
              <a:t>Prepayment Risk on GNMA Pass-Throughs</a:t>
            </a:r>
          </a:p>
        </p:txBody>
      </p:sp>
      <p:sp>
        <p:nvSpPr>
          <p:cNvPr id="22533" name="Rectangle 3"/>
          <p:cNvSpPr>
            <a:spLocks noGrp="1" noChangeArrowheads="1"/>
          </p:cNvSpPr>
          <p:nvPr>
            <p:ph type="body" sz="half" idx="4294967295"/>
          </p:nvPr>
        </p:nvSpPr>
        <p:spPr>
          <a:xfrm>
            <a:off x="104505" y="1619794"/>
            <a:ext cx="8908868" cy="485720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spcBef>
                <a:spcPts val="600"/>
              </a:spcBef>
            </a:pPr>
            <a:r>
              <a:rPr lang="en-US" altLang="en-US" sz="2400" dirty="0"/>
              <a:t>Mortgage loan securitization </a:t>
            </a:r>
          </a:p>
          <a:p>
            <a:pPr lvl="1" eaLnBrk="1" hangingPunct="1">
              <a:lnSpc>
                <a:spcPct val="90000"/>
              </a:lnSpc>
              <a:spcBef>
                <a:spcPts val="600"/>
              </a:spcBef>
            </a:pPr>
            <a:r>
              <a:rPr lang="en-US" altLang="en-US" sz="2200" dirty="0"/>
              <a:t>Reduces (or removes) the regulatory tax burden, interest rate risk exposure, and liquidity risk exposure that FIs face when they issue mortgages</a:t>
            </a:r>
          </a:p>
          <a:p>
            <a:pPr lvl="1" eaLnBrk="1" hangingPunct="1">
              <a:lnSpc>
                <a:spcPct val="90000"/>
              </a:lnSpc>
              <a:spcBef>
                <a:spcPts val="600"/>
              </a:spcBef>
            </a:pPr>
            <a:r>
              <a:rPr lang="en-US" altLang="en-US" sz="2200" dirty="0"/>
              <a:t>Introduces a new risk – </a:t>
            </a:r>
            <a:r>
              <a:rPr lang="en-US" altLang="en-US" sz="2200" b="1" dirty="0"/>
              <a:t>prepayment risk </a:t>
            </a:r>
            <a:r>
              <a:rPr lang="en-US" altLang="en-US" sz="2200" dirty="0"/>
              <a:t>– to the pass-through security holder</a:t>
            </a:r>
          </a:p>
          <a:p>
            <a:pPr lvl="2" eaLnBrk="1" hangingPunct="1">
              <a:lnSpc>
                <a:spcPct val="90000"/>
              </a:lnSpc>
              <a:spcBef>
                <a:spcPts val="600"/>
              </a:spcBef>
            </a:pPr>
            <a:r>
              <a:rPr lang="en-US" altLang="en-US" sz="2000" dirty="0"/>
              <a:t>Prepay means to pay back a loan before its maturity to the FI that originated the loan</a:t>
            </a:r>
          </a:p>
          <a:p>
            <a:pPr eaLnBrk="1" hangingPunct="1">
              <a:lnSpc>
                <a:spcPct val="90000"/>
              </a:lnSpc>
              <a:spcBef>
                <a:spcPts val="600"/>
              </a:spcBef>
            </a:pPr>
            <a:r>
              <a:rPr lang="en-US" altLang="en-US" sz="2400" dirty="0"/>
              <a:t>Most fixed-rate mortgages are fully amortized</a:t>
            </a:r>
          </a:p>
          <a:p>
            <a:pPr lvl="1" eaLnBrk="1" hangingPunct="1">
              <a:lnSpc>
                <a:spcPct val="90000"/>
              </a:lnSpc>
              <a:spcBef>
                <a:spcPts val="600"/>
              </a:spcBef>
            </a:pPr>
            <a:r>
              <a:rPr lang="en-US" altLang="en-US" sz="2200" b="1" dirty="0"/>
              <a:t>Full amortization</a:t>
            </a:r>
            <a:r>
              <a:rPr lang="en-US" altLang="en-US" sz="2200" dirty="0"/>
              <a:t> is the equal, periodic repayment on a loan that reflects part interest and part principal over life of the loan</a:t>
            </a:r>
          </a:p>
          <a:p>
            <a:pPr eaLnBrk="1" hangingPunct="1">
              <a:lnSpc>
                <a:spcPct val="90000"/>
              </a:lnSpc>
              <a:spcBef>
                <a:spcPts val="600"/>
              </a:spcBef>
            </a:pPr>
            <a:r>
              <a:rPr lang="en-US" altLang="en-US" sz="2400" dirty="0"/>
              <a:t>Propensity to prepay means realized coupons/cash flows on pass-through securities can often deviate substantially from state or expected coupon flows in a no-prepayment world</a:t>
            </a:r>
          </a:p>
        </p:txBody>
      </p:sp>
      <p:sp>
        <p:nvSpPr>
          <p:cNvPr id="6" name="Footer Placeholder 3">
            <a:extLst>
              <a:ext uri="{FF2B5EF4-FFF2-40B4-BE49-F238E27FC236}">
                <a16:creationId xmlns:a16="http://schemas.microsoft.com/office/drawing/2014/main" id="{C73EEB5B-5EE1-47E0-9574-4BBD2F12B084}"/>
              </a:ext>
            </a:extLst>
          </p:cNvPr>
          <p:cNvSpPr>
            <a:spLocks noGrp="1"/>
          </p:cNvSpPr>
          <p:nvPr>
            <p:ph type="ftr" sz="quarter" idx="11"/>
          </p:nvPr>
        </p:nvSpPr>
        <p:spPr>
          <a:xfrm>
            <a:off x="900112" y="6553200"/>
            <a:ext cx="7343775"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2A3B7B6C-6F2F-4063-8805-24E3D17616A3}"/>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15</a:t>
            </a:fld>
            <a:endParaRPr lang="en-US" alt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26308" name="Rectangle 2"/>
          <p:cNvSpPr>
            <a:spLocks noGrp="1" noChangeArrowheads="1"/>
          </p:cNvSpPr>
          <p:nvPr>
            <p:ph type="title" idx="4294967295"/>
          </p:nvPr>
        </p:nvSpPr>
        <p:spPr/>
        <p:txBody>
          <a:bodyPr anchor="ctr"/>
          <a:lstStyle/>
          <a:p>
            <a:pPr eaLnBrk="1" hangingPunct="1">
              <a:defRPr/>
            </a:pPr>
            <a:r>
              <a:rPr lang="en-US" sz="3500" dirty="0"/>
              <a:t>Prepayment Risk on Pass-Through Securities</a:t>
            </a:r>
          </a:p>
        </p:txBody>
      </p:sp>
      <p:sp>
        <p:nvSpPr>
          <p:cNvPr id="7" name="Footer Placeholder 3">
            <a:extLst>
              <a:ext uri="{FF2B5EF4-FFF2-40B4-BE49-F238E27FC236}">
                <a16:creationId xmlns:a16="http://schemas.microsoft.com/office/drawing/2014/main" id="{CD6B9CF8-B6E7-4BAB-ADB9-6173F764A538}"/>
              </a:ext>
            </a:extLst>
          </p:cNvPr>
          <p:cNvSpPr>
            <a:spLocks noGrp="1"/>
          </p:cNvSpPr>
          <p:nvPr>
            <p:ph type="ftr" sz="quarter" idx="11"/>
          </p:nvPr>
        </p:nvSpPr>
        <p:spPr>
          <a:xfrm>
            <a:off x="846533" y="6553200"/>
            <a:ext cx="7450932"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1">
            <a:extLst>
              <a:ext uri="{FF2B5EF4-FFF2-40B4-BE49-F238E27FC236}">
                <a16:creationId xmlns:a16="http://schemas.microsoft.com/office/drawing/2014/main" id="{012A891B-485F-4246-8A5C-70A801C3963F}"/>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16</a:t>
            </a:fld>
            <a:endParaRPr lang="en-US" altLang="en-US" dirty="0"/>
          </a:p>
        </p:txBody>
      </p:sp>
      <p:pic>
        <p:nvPicPr>
          <p:cNvPr id="4" name="Picture 3">
            <a:extLst>
              <a:ext uri="{FF2B5EF4-FFF2-40B4-BE49-F238E27FC236}">
                <a16:creationId xmlns:a16="http://schemas.microsoft.com/office/drawing/2014/main" id="{D06E063E-A9CB-40C1-B762-2A0B7B9A80AB}"/>
              </a:ext>
            </a:extLst>
          </p:cNvPr>
          <p:cNvPicPr>
            <a:picLocks noChangeAspect="1"/>
          </p:cNvPicPr>
          <p:nvPr/>
        </p:nvPicPr>
        <p:blipFill>
          <a:blip r:embed="rId3"/>
          <a:stretch>
            <a:fillRect/>
          </a:stretch>
        </p:blipFill>
        <p:spPr>
          <a:xfrm>
            <a:off x="379484" y="2168434"/>
            <a:ext cx="8385031" cy="3450251"/>
          </a:xfrm>
          <a:prstGeom prst="rect">
            <a:avLst/>
          </a:prstGeom>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28356" name="Rectangle 2"/>
          <p:cNvSpPr>
            <a:spLocks noGrp="1" noChangeArrowheads="1"/>
          </p:cNvSpPr>
          <p:nvPr>
            <p:ph type="title" idx="4294967295"/>
          </p:nvPr>
        </p:nvSpPr>
        <p:spPr/>
        <p:txBody>
          <a:bodyPr anchor="ctr"/>
          <a:lstStyle/>
          <a:p>
            <a:pPr eaLnBrk="1" hangingPunct="1">
              <a:defRPr/>
            </a:pPr>
            <a:r>
              <a:rPr lang="en-US" sz="3500" dirty="0"/>
              <a:t>Collateralized Mortgage Obligations (CMOs)</a:t>
            </a:r>
          </a:p>
        </p:txBody>
      </p:sp>
      <p:sp>
        <p:nvSpPr>
          <p:cNvPr id="24581" name="Rectangle 3"/>
          <p:cNvSpPr>
            <a:spLocks noGrp="1" noChangeArrowheads="1"/>
          </p:cNvSpPr>
          <p:nvPr>
            <p:ph type="body" sz="half" idx="4294967295"/>
          </p:nvPr>
        </p:nvSpPr>
        <p:spPr>
          <a:xfrm>
            <a:off x="195943" y="1719262"/>
            <a:ext cx="877824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spcBef>
                <a:spcPts val="600"/>
              </a:spcBef>
            </a:pPr>
            <a:r>
              <a:rPr lang="en-US" altLang="en-US" sz="2400" b="1" dirty="0"/>
              <a:t>Collateralized mortgage obligation (CMO) </a:t>
            </a:r>
            <a:r>
              <a:rPr lang="en-US" altLang="en-US" sz="2400" dirty="0"/>
              <a:t>is a mortgage-backed bond issued in multiple classes, or tranches</a:t>
            </a:r>
          </a:p>
          <a:p>
            <a:pPr lvl="1" eaLnBrk="1" hangingPunct="1">
              <a:lnSpc>
                <a:spcPct val="90000"/>
              </a:lnSpc>
              <a:spcBef>
                <a:spcPts val="600"/>
              </a:spcBef>
            </a:pPr>
            <a:r>
              <a:rPr lang="en-US" altLang="en-US" sz="2200" dirty="0"/>
              <a:t>Innovated in 1983 by FHLMC and Credit Suisse First Boston</a:t>
            </a:r>
          </a:p>
          <a:p>
            <a:pPr lvl="1" eaLnBrk="1" hangingPunct="1">
              <a:lnSpc>
                <a:spcPct val="90000"/>
              </a:lnSpc>
              <a:spcBef>
                <a:spcPts val="600"/>
              </a:spcBef>
            </a:pPr>
            <a:r>
              <a:rPr lang="en-US" altLang="en-US" sz="2200" dirty="0"/>
              <a:t>Makes mortgage-backed securities more attractive to investors by repackaging cash flows from mortgages and pass-through securities in a different fashion to attract different types of investors with different degrees of aversion to prepayment risk</a:t>
            </a:r>
          </a:p>
          <a:p>
            <a:pPr lvl="1" eaLnBrk="1" hangingPunct="1">
              <a:lnSpc>
                <a:spcPct val="90000"/>
              </a:lnSpc>
              <a:spcBef>
                <a:spcPts val="600"/>
              </a:spcBef>
            </a:pPr>
            <a:r>
              <a:rPr lang="en-US" altLang="en-US" sz="2200" dirty="0"/>
              <a:t>Pass-through security gives each investor a pro rata share of any promised and prepaid cash flows on a mortgage pool, whereas CMO is a multiclass pass-through with several different bond holder classes (i.e., tranches) differentiated by the order in which each class is paid off</a:t>
            </a:r>
          </a:p>
          <a:p>
            <a:pPr lvl="1" eaLnBrk="1" hangingPunct="1">
              <a:lnSpc>
                <a:spcPct val="90000"/>
              </a:lnSpc>
              <a:spcBef>
                <a:spcPts val="600"/>
              </a:spcBef>
            </a:pPr>
            <a:r>
              <a:rPr lang="en-US" altLang="en-US" sz="2200" dirty="0"/>
              <a:t>Type of derivative security with mortgages as the primary asset</a:t>
            </a:r>
          </a:p>
          <a:p>
            <a:pPr lvl="1" eaLnBrk="1" hangingPunct="1">
              <a:lnSpc>
                <a:spcPct val="90000"/>
              </a:lnSpc>
              <a:spcBef>
                <a:spcPts val="600"/>
              </a:spcBef>
            </a:pPr>
            <a:r>
              <a:rPr lang="en-US" altLang="en-US" sz="2200" dirty="0"/>
              <a:t>Serves to distribute or reduce prepayment risk</a:t>
            </a:r>
          </a:p>
        </p:txBody>
      </p:sp>
      <p:sp>
        <p:nvSpPr>
          <p:cNvPr id="6" name="Footer Placeholder 3">
            <a:extLst>
              <a:ext uri="{FF2B5EF4-FFF2-40B4-BE49-F238E27FC236}">
                <a16:creationId xmlns:a16="http://schemas.microsoft.com/office/drawing/2014/main" id="{CDEFE9EB-5CDA-4283-A577-B3E20FDEAC43}"/>
              </a:ext>
            </a:extLst>
          </p:cNvPr>
          <p:cNvSpPr>
            <a:spLocks noGrp="1"/>
          </p:cNvSpPr>
          <p:nvPr>
            <p:ph type="ftr" sz="quarter" idx="11"/>
          </p:nvPr>
        </p:nvSpPr>
        <p:spPr>
          <a:xfrm>
            <a:off x="950118" y="6553200"/>
            <a:ext cx="7243763"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3A9A4721-2FAD-48F8-A531-C4A3426CAE2F}"/>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17</a:t>
            </a:fld>
            <a:endParaRPr lang="en-US" alt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0404" name="Rectangle 2"/>
          <p:cNvSpPr>
            <a:spLocks noGrp="1" noChangeArrowheads="1"/>
          </p:cNvSpPr>
          <p:nvPr>
            <p:ph type="title" idx="4294967295"/>
          </p:nvPr>
        </p:nvSpPr>
        <p:spPr/>
        <p:txBody>
          <a:bodyPr anchor="ctr"/>
          <a:lstStyle/>
          <a:p>
            <a:pPr eaLnBrk="1" hangingPunct="1">
              <a:defRPr/>
            </a:pPr>
            <a:r>
              <a:rPr lang="en-US" sz="3500" dirty="0"/>
              <a:t>Creation of CMOs</a:t>
            </a:r>
          </a:p>
        </p:txBody>
      </p:sp>
      <p:sp>
        <p:nvSpPr>
          <p:cNvPr id="25605" name="Rectangle 3"/>
          <p:cNvSpPr>
            <a:spLocks noGrp="1" noChangeArrowheads="1"/>
          </p:cNvSpPr>
          <p:nvPr>
            <p:ph type="body" sz="half" idx="4294967295"/>
          </p:nvPr>
        </p:nvSpPr>
        <p:spPr>
          <a:xfrm>
            <a:off x="156754" y="1606732"/>
            <a:ext cx="8830492" cy="487026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5000"/>
              </a:lnSpc>
              <a:spcBef>
                <a:spcPts val="600"/>
              </a:spcBef>
            </a:pPr>
            <a:r>
              <a:rPr lang="en-US" altLang="en-US" sz="2400" dirty="0"/>
              <a:t>CMOs are usually created by placing existing pass-throughs in a trust off-the-balance-sheet</a:t>
            </a:r>
          </a:p>
          <a:p>
            <a:pPr lvl="1" eaLnBrk="1" hangingPunct="1">
              <a:lnSpc>
                <a:spcPct val="85000"/>
              </a:lnSpc>
              <a:spcBef>
                <a:spcPts val="600"/>
              </a:spcBef>
            </a:pPr>
            <a:r>
              <a:rPr lang="en-US" altLang="en-US" sz="2200" dirty="0"/>
              <a:t>May also be created by packaging and securitizing whole mortgage loans</a:t>
            </a:r>
          </a:p>
          <a:p>
            <a:pPr eaLnBrk="1" hangingPunct="1">
              <a:lnSpc>
                <a:spcPct val="85000"/>
              </a:lnSpc>
              <a:spcBef>
                <a:spcPts val="600"/>
              </a:spcBef>
            </a:pPr>
            <a:r>
              <a:rPr lang="en-US" altLang="en-US" sz="2400" dirty="0"/>
              <a:t>Trust issues CMOs in three or more different classes, each with a different level of prepayment risk</a:t>
            </a:r>
          </a:p>
          <a:p>
            <a:pPr lvl="1" eaLnBrk="1" hangingPunct="1">
              <a:lnSpc>
                <a:spcPct val="85000"/>
              </a:lnSpc>
              <a:spcBef>
                <a:spcPts val="600"/>
              </a:spcBef>
            </a:pPr>
            <a:r>
              <a:rPr lang="en-US" altLang="en-US" sz="2200" b="1" dirty="0"/>
              <a:t>Class A </a:t>
            </a:r>
            <a:r>
              <a:rPr lang="en-US" altLang="en-US" sz="2200" dirty="0"/>
              <a:t>CMO holders have the least prepayment protection, and are of great interest to investors seeking short-duration mortgage-backed assets to reduce the duration of their mortgage-related asset portfolios</a:t>
            </a:r>
          </a:p>
          <a:p>
            <a:pPr lvl="1" eaLnBrk="1" hangingPunct="1">
              <a:lnSpc>
                <a:spcPct val="85000"/>
              </a:lnSpc>
              <a:spcBef>
                <a:spcPts val="600"/>
              </a:spcBef>
            </a:pPr>
            <a:r>
              <a:rPr lang="en-US" altLang="en-US" sz="2200" dirty="0"/>
              <a:t>After all Class A CMOs have been retired, remaining cash flows (after coupon payments) are used to retire </a:t>
            </a:r>
            <a:r>
              <a:rPr lang="en-US" altLang="en-US" sz="2200" b="1" dirty="0"/>
              <a:t>Class B</a:t>
            </a:r>
            <a:r>
              <a:rPr lang="en-US" altLang="en-US" sz="2200" dirty="0"/>
              <a:t> bonds</a:t>
            </a:r>
          </a:p>
          <a:p>
            <a:pPr lvl="2" eaLnBrk="1" hangingPunct="1">
              <a:lnSpc>
                <a:spcPct val="85000"/>
              </a:lnSpc>
              <a:spcBef>
                <a:spcPts val="600"/>
              </a:spcBef>
            </a:pPr>
            <a:r>
              <a:rPr lang="en-US" altLang="en-US" sz="2000" dirty="0"/>
              <a:t>Class B holders have higher prepayment protection than Class A</a:t>
            </a:r>
          </a:p>
          <a:p>
            <a:pPr lvl="1" eaLnBrk="1" hangingPunct="1">
              <a:lnSpc>
                <a:spcPct val="85000"/>
              </a:lnSpc>
              <a:spcBef>
                <a:spcPts val="600"/>
              </a:spcBef>
            </a:pPr>
            <a:r>
              <a:rPr lang="en-US" altLang="en-US" sz="2200" b="1" dirty="0"/>
              <a:t>Class C</a:t>
            </a:r>
            <a:r>
              <a:rPr lang="en-US" altLang="en-US" sz="2200" dirty="0"/>
              <a:t> holders have the most prepayment protection, and are attractive to insurance companies and pension funds</a:t>
            </a:r>
          </a:p>
        </p:txBody>
      </p:sp>
      <p:sp>
        <p:nvSpPr>
          <p:cNvPr id="6" name="Footer Placeholder 3">
            <a:extLst>
              <a:ext uri="{FF2B5EF4-FFF2-40B4-BE49-F238E27FC236}">
                <a16:creationId xmlns:a16="http://schemas.microsoft.com/office/drawing/2014/main" id="{932FB2DA-1DB3-47C4-A69D-6EBC707ADC02}"/>
              </a:ext>
            </a:extLst>
          </p:cNvPr>
          <p:cNvSpPr>
            <a:spLocks noGrp="1"/>
          </p:cNvSpPr>
          <p:nvPr>
            <p:ph type="ftr" sz="quarter" idx="11"/>
          </p:nvPr>
        </p:nvSpPr>
        <p:spPr>
          <a:xfrm>
            <a:off x="728662" y="6553200"/>
            <a:ext cx="7686675"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08C667F2-EDCF-4613-9428-C158AAC4BAA6}"/>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18</a:t>
            </a:fld>
            <a:endParaRPr lang="en-US" altLang="en-US"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0404" name="Rectangle 2"/>
          <p:cNvSpPr>
            <a:spLocks noGrp="1" noChangeArrowheads="1"/>
          </p:cNvSpPr>
          <p:nvPr>
            <p:ph type="title" idx="4294967295"/>
          </p:nvPr>
        </p:nvSpPr>
        <p:spPr>
          <a:xfrm>
            <a:off x="457200" y="185738"/>
            <a:ext cx="7543800" cy="1295400"/>
          </a:xfrm>
        </p:spPr>
        <p:txBody>
          <a:bodyPr anchor="ctr"/>
          <a:lstStyle/>
          <a:p>
            <a:pPr eaLnBrk="1" hangingPunct="1">
              <a:defRPr/>
            </a:pPr>
            <a:r>
              <a:rPr lang="en-US" sz="3500" dirty="0"/>
              <a:t>The Creation of a CMO</a:t>
            </a:r>
          </a:p>
        </p:txBody>
      </p:sp>
      <p:sp>
        <p:nvSpPr>
          <p:cNvPr id="6" name="Footer Placeholder 3">
            <a:extLst>
              <a:ext uri="{FF2B5EF4-FFF2-40B4-BE49-F238E27FC236}">
                <a16:creationId xmlns:a16="http://schemas.microsoft.com/office/drawing/2014/main" id="{3C917E84-9918-4B7C-B9B3-58BC51212EE3}"/>
              </a:ext>
            </a:extLst>
          </p:cNvPr>
          <p:cNvSpPr>
            <a:spLocks noGrp="1"/>
          </p:cNvSpPr>
          <p:nvPr>
            <p:ph type="ftr" sz="quarter" idx="11"/>
          </p:nvPr>
        </p:nvSpPr>
        <p:spPr>
          <a:xfrm>
            <a:off x="960833" y="6553200"/>
            <a:ext cx="7222331"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5A71B71B-A915-4047-AE99-CCBFD6669705}"/>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19</a:t>
            </a:fld>
            <a:endParaRPr lang="en-US" altLang="en-US" dirty="0"/>
          </a:p>
        </p:txBody>
      </p:sp>
      <p:pic>
        <p:nvPicPr>
          <p:cNvPr id="5" name="Picture 4">
            <a:extLst>
              <a:ext uri="{FF2B5EF4-FFF2-40B4-BE49-F238E27FC236}">
                <a16:creationId xmlns:a16="http://schemas.microsoft.com/office/drawing/2014/main" id="{0706A6CD-6F47-4DAD-8128-5FFFDDC99D94}"/>
              </a:ext>
            </a:extLst>
          </p:cNvPr>
          <p:cNvPicPr>
            <a:picLocks noChangeAspect="1"/>
          </p:cNvPicPr>
          <p:nvPr/>
        </p:nvPicPr>
        <p:blipFill>
          <a:blip r:embed="rId3"/>
          <a:stretch>
            <a:fillRect/>
          </a:stretch>
        </p:blipFill>
        <p:spPr>
          <a:xfrm>
            <a:off x="300037" y="2581275"/>
            <a:ext cx="8543925" cy="1695450"/>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defRPr/>
            </a:pPr>
            <a:r>
              <a:rPr lang="en-US" sz="3500" dirty="0"/>
              <a:t>Loan Sales and Securitization</a:t>
            </a:r>
          </a:p>
        </p:txBody>
      </p:sp>
      <p:sp>
        <p:nvSpPr>
          <p:cNvPr id="4101" name="Rectangle 3"/>
          <p:cNvSpPr>
            <a:spLocks noGrp="1" noChangeArrowheads="1"/>
          </p:cNvSpPr>
          <p:nvPr>
            <p:ph type="body" sz="half" idx="4294967295"/>
          </p:nvPr>
        </p:nvSpPr>
        <p:spPr>
          <a:xfrm>
            <a:off x="235131" y="1719262"/>
            <a:ext cx="8647611" cy="46815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600"/>
              </a:spcBef>
            </a:pPr>
            <a:r>
              <a:rPr lang="en-US" altLang="en-US" sz="2400" b="1" dirty="0"/>
              <a:t>Loan sales and securitization</a:t>
            </a:r>
            <a:r>
              <a:rPr lang="en-US" altLang="en-US" sz="2400" dirty="0"/>
              <a:t>, the packing and selling of loans and other assets backed by loans issued by the FI, are mechanisms that FIs have used to hedge their credit risk, interest rate risk, and liquidity risk exposures</a:t>
            </a:r>
          </a:p>
          <a:p>
            <a:pPr lvl="1" eaLnBrk="1" hangingPunct="1">
              <a:spcBef>
                <a:spcPts val="600"/>
              </a:spcBef>
            </a:pPr>
            <a:r>
              <a:rPr lang="en-US" altLang="en-US" sz="2200" dirty="0"/>
              <a:t>Allowed FI asset portfolios to become more liquid</a:t>
            </a:r>
          </a:p>
          <a:p>
            <a:pPr lvl="1" eaLnBrk="1" hangingPunct="1">
              <a:spcBef>
                <a:spcPts val="600"/>
              </a:spcBef>
            </a:pPr>
            <a:r>
              <a:rPr lang="en-US" altLang="en-US" sz="2200" dirty="0"/>
              <a:t>Provided an important source of fee income</a:t>
            </a:r>
          </a:p>
          <a:p>
            <a:pPr lvl="1" eaLnBrk="1" hangingPunct="1">
              <a:spcBef>
                <a:spcPts val="600"/>
              </a:spcBef>
            </a:pPr>
            <a:r>
              <a:rPr lang="en-US" altLang="en-US" sz="2200" dirty="0"/>
              <a:t>Helped reduce the effects of regulatory “taxes” (e.g., capital requirements, reserve requirements, and deposit insurance premiums) on FI profitability</a:t>
            </a:r>
          </a:p>
          <a:p>
            <a:pPr eaLnBrk="1" hangingPunct="1">
              <a:spcBef>
                <a:spcPts val="600"/>
              </a:spcBef>
            </a:pPr>
            <a:r>
              <a:rPr lang="en-US" altLang="en-US" sz="2400" dirty="0"/>
              <a:t>Loan sales involve splitting up larger loans and loan portfolios, whereas loan securitization involved the grouping of smaller loans into larger pools</a:t>
            </a:r>
          </a:p>
        </p:txBody>
      </p:sp>
      <p:sp>
        <p:nvSpPr>
          <p:cNvPr id="5" name="Footer Placeholder 3">
            <a:extLst>
              <a:ext uri="{FF2B5EF4-FFF2-40B4-BE49-F238E27FC236}">
                <a16:creationId xmlns:a16="http://schemas.microsoft.com/office/drawing/2014/main" id="{AE3621C9-3B86-4541-82C8-0D607C08C717}"/>
              </a:ext>
            </a:extLst>
          </p:cNvPr>
          <p:cNvSpPr>
            <a:spLocks noGrp="1"/>
          </p:cNvSpPr>
          <p:nvPr>
            <p:ph type="ftr" sz="quarter" idx="11"/>
          </p:nvPr>
        </p:nvSpPr>
        <p:spPr>
          <a:xfrm>
            <a:off x="1065642" y="6550023"/>
            <a:ext cx="6986587" cy="304800"/>
          </a:xfrm>
        </p:spPr>
        <p:txBody>
          <a:bodyPr/>
          <a:lstStyle/>
          <a:p>
            <a:pPr>
              <a:defRPr/>
            </a:pPr>
            <a:r>
              <a:rPr lang="en-US" altLang="en-US" dirty="0"/>
              <a:t>©McGraw Hill LLC. All rights reserved. No reproduction or distribution without the prior written consent of McGraw Hill. </a:t>
            </a:r>
          </a:p>
        </p:txBody>
      </p:sp>
      <p:sp>
        <p:nvSpPr>
          <p:cNvPr id="6" name="Slide Number Placeholder 1">
            <a:extLst>
              <a:ext uri="{FF2B5EF4-FFF2-40B4-BE49-F238E27FC236}">
                <a16:creationId xmlns:a16="http://schemas.microsoft.com/office/drawing/2014/main" id="{B5029B9F-A2B9-49C1-8052-C5C031BE615F}"/>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a:t>
            </a:fld>
            <a:endParaRPr lang="en-US" alt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2452" name="Rectangle 2"/>
          <p:cNvSpPr>
            <a:spLocks noGrp="1" noChangeArrowheads="1"/>
          </p:cNvSpPr>
          <p:nvPr>
            <p:ph type="title" idx="4294967295"/>
          </p:nvPr>
        </p:nvSpPr>
        <p:spPr/>
        <p:txBody>
          <a:bodyPr anchor="ctr"/>
          <a:lstStyle/>
          <a:p>
            <a:pPr eaLnBrk="1" hangingPunct="1">
              <a:defRPr/>
            </a:pPr>
            <a:r>
              <a:rPr lang="en-US" sz="3500" dirty="0"/>
              <a:t>Creation of CMOs (Continued)</a:t>
            </a:r>
          </a:p>
        </p:txBody>
      </p:sp>
      <p:sp>
        <p:nvSpPr>
          <p:cNvPr id="27653" name="Rectangle 3"/>
          <p:cNvSpPr>
            <a:spLocks noGrp="1" noChangeArrowheads="1"/>
          </p:cNvSpPr>
          <p:nvPr>
            <p:ph type="body" sz="half" idx="4294967295"/>
          </p:nvPr>
        </p:nvSpPr>
        <p:spPr>
          <a:xfrm>
            <a:off x="182880" y="1493838"/>
            <a:ext cx="8778240" cy="4946469"/>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2000"/>
              </a:lnSpc>
              <a:spcBef>
                <a:spcPts val="600"/>
              </a:spcBef>
            </a:pPr>
            <a:r>
              <a:rPr lang="en-US" altLang="en-US" sz="2300" dirty="0"/>
              <a:t>Issuing CMOs is often equivalent to engaging in double securitization</a:t>
            </a:r>
          </a:p>
          <a:p>
            <a:pPr eaLnBrk="1" hangingPunct="1">
              <a:lnSpc>
                <a:spcPct val="82000"/>
              </a:lnSpc>
              <a:spcBef>
                <a:spcPts val="600"/>
              </a:spcBef>
            </a:pPr>
            <a:r>
              <a:rPr lang="en-US" altLang="en-US" sz="2300" dirty="0"/>
              <a:t>Sum of the prices at which CMO classes can be sold normally exceeds that of the original pass-through</a:t>
            </a:r>
          </a:p>
          <a:p>
            <a:pPr lvl="1" eaLnBrk="1" hangingPunct="1">
              <a:lnSpc>
                <a:spcPct val="82000"/>
              </a:lnSpc>
              <a:spcBef>
                <a:spcPts val="600"/>
              </a:spcBef>
            </a:pPr>
            <a:r>
              <a:rPr lang="en-US" altLang="en-US" sz="2200" dirty="0"/>
              <a:t>Gains from repackaging come from the way CMOs restructure prepayment risk to make it more attractive to different classes of investors (i.e., each class has a guaranteed or fixed coupon)</a:t>
            </a:r>
          </a:p>
          <a:p>
            <a:pPr eaLnBrk="1" hangingPunct="1">
              <a:lnSpc>
                <a:spcPct val="82000"/>
              </a:lnSpc>
              <a:spcBef>
                <a:spcPts val="600"/>
              </a:spcBef>
            </a:pPr>
            <a:r>
              <a:rPr lang="en-US" altLang="en-US" sz="2300" dirty="0"/>
              <a:t>CMOs can have more than the three classes discussed earlier</a:t>
            </a:r>
          </a:p>
          <a:p>
            <a:pPr lvl="1" eaLnBrk="1" hangingPunct="1">
              <a:lnSpc>
                <a:spcPct val="82000"/>
              </a:lnSpc>
              <a:spcBef>
                <a:spcPts val="600"/>
              </a:spcBef>
            </a:pPr>
            <a:r>
              <a:rPr lang="en-US" altLang="en-US" sz="2200" dirty="0"/>
              <a:t>Issues of up to 17 different classes have been made</a:t>
            </a:r>
          </a:p>
          <a:p>
            <a:pPr lvl="1" eaLnBrk="1" hangingPunct="1">
              <a:lnSpc>
                <a:spcPct val="82000"/>
              </a:lnSpc>
              <a:spcBef>
                <a:spcPts val="600"/>
              </a:spcBef>
            </a:pPr>
            <a:r>
              <a:rPr lang="en-US" altLang="en-US" sz="2200" dirty="0"/>
              <a:t>CMO issues often contain a </a:t>
            </a:r>
            <a:r>
              <a:rPr lang="en-US" altLang="en-US" sz="2200" i="1" dirty="0"/>
              <a:t>Z class </a:t>
            </a:r>
            <a:r>
              <a:rPr lang="en-US" altLang="en-US" sz="2200" dirty="0"/>
              <a:t>(standing for “zero”) as the last regular class; Z class has characteristics of both a zero-coupon bond (no coupon payments for a long period) and a regular bond</a:t>
            </a:r>
          </a:p>
          <a:p>
            <a:pPr lvl="1" eaLnBrk="1" hangingPunct="1">
              <a:lnSpc>
                <a:spcPct val="82000"/>
              </a:lnSpc>
              <a:spcBef>
                <a:spcPts val="600"/>
              </a:spcBef>
            </a:pPr>
            <a:r>
              <a:rPr lang="en-US" altLang="en-US" sz="2200" dirty="0"/>
              <a:t>Another special CMO class is a </a:t>
            </a:r>
            <a:r>
              <a:rPr lang="en-US" altLang="en-US" sz="2200" i="1" dirty="0"/>
              <a:t>planned amortization class (PAC)</a:t>
            </a:r>
            <a:r>
              <a:rPr lang="en-US" altLang="en-US" sz="2200" dirty="0"/>
              <a:t>, designed to produce constant cash flows within a range (or band) of prepayment rates</a:t>
            </a:r>
            <a:endParaRPr lang="en-US" altLang="en-US" sz="2200" i="1" dirty="0"/>
          </a:p>
        </p:txBody>
      </p:sp>
      <p:sp>
        <p:nvSpPr>
          <p:cNvPr id="6" name="Footer Placeholder 3">
            <a:extLst>
              <a:ext uri="{FF2B5EF4-FFF2-40B4-BE49-F238E27FC236}">
                <a16:creationId xmlns:a16="http://schemas.microsoft.com/office/drawing/2014/main" id="{74F28E1C-2C95-45DF-B6A2-F872384FCE8C}"/>
              </a:ext>
            </a:extLst>
          </p:cNvPr>
          <p:cNvSpPr>
            <a:spLocks noGrp="1"/>
          </p:cNvSpPr>
          <p:nvPr>
            <p:ph type="ftr" sz="quarter" idx="11"/>
          </p:nvPr>
        </p:nvSpPr>
        <p:spPr>
          <a:xfrm>
            <a:off x="1221581" y="6553200"/>
            <a:ext cx="7000875"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D29D3E31-F96E-441E-939B-B05879D06E58}"/>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20</a:t>
            </a:fld>
            <a:endParaRPr lang="en-US" altLang="en-US"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6548" name="Rectangle 2"/>
          <p:cNvSpPr>
            <a:spLocks noGrp="1" noChangeArrowheads="1"/>
          </p:cNvSpPr>
          <p:nvPr>
            <p:ph type="title" idx="4294967295"/>
          </p:nvPr>
        </p:nvSpPr>
        <p:spPr/>
        <p:txBody>
          <a:bodyPr anchor="ctr"/>
          <a:lstStyle/>
          <a:p>
            <a:pPr eaLnBrk="1" hangingPunct="1">
              <a:defRPr/>
            </a:pPr>
            <a:r>
              <a:rPr lang="en-US" sz="3500" dirty="0"/>
              <a:t>Mortgage-Backed Bonds</a:t>
            </a:r>
          </a:p>
        </p:txBody>
      </p:sp>
      <p:sp>
        <p:nvSpPr>
          <p:cNvPr id="30725" name="Rectangle 3"/>
          <p:cNvSpPr>
            <a:spLocks noGrp="1" noChangeArrowheads="1"/>
          </p:cNvSpPr>
          <p:nvPr>
            <p:ph type="body" sz="half" idx="4294967295"/>
          </p:nvPr>
        </p:nvSpPr>
        <p:spPr>
          <a:xfrm>
            <a:off x="300447" y="1719262"/>
            <a:ext cx="8582296"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b="1" dirty="0"/>
              <a:t>Mortgage- (asset-) backed bonds (MBBs)</a:t>
            </a:r>
            <a:r>
              <a:rPr lang="en-US" altLang="en-US" sz="2200" dirty="0"/>
              <a:t> are bonds collateralized by a pool of assets</a:t>
            </a:r>
          </a:p>
          <a:p>
            <a:pPr eaLnBrk="1" hangingPunct="1">
              <a:lnSpc>
                <a:spcPct val="90000"/>
              </a:lnSpc>
            </a:pPr>
            <a:r>
              <a:rPr lang="en-US" altLang="en-US" sz="2200" dirty="0"/>
              <a:t>MBBs differ from pass-throughs and CMOs in two key areas:</a:t>
            </a:r>
          </a:p>
          <a:p>
            <a:pPr lvl="1" eaLnBrk="1" hangingPunct="1">
              <a:lnSpc>
                <a:spcPct val="90000"/>
              </a:lnSpc>
            </a:pPr>
            <a:r>
              <a:rPr lang="en-US" altLang="en-US" sz="2100" dirty="0"/>
              <a:t>Mortgage backing MBBs normally remain on the balance sheet</a:t>
            </a:r>
          </a:p>
          <a:p>
            <a:pPr lvl="1" eaLnBrk="1" hangingPunct="1">
              <a:lnSpc>
                <a:spcPct val="90000"/>
              </a:lnSpc>
            </a:pPr>
            <a:r>
              <a:rPr lang="en-US" altLang="en-US" sz="2100" dirty="0"/>
              <a:t>Cash flows on mortgages backing the bond are not necessarily directly connected to interest and principal payment on the MBB</a:t>
            </a:r>
          </a:p>
          <a:p>
            <a:pPr eaLnBrk="1" hangingPunct="1">
              <a:lnSpc>
                <a:spcPct val="90000"/>
              </a:lnSpc>
            </a:pPr>
            <a:r>
              <a:rPr lang="en-US" altLang="en-US" sz="2200" dirty="0"/>
              <a:t>FI issues an MBB to reduce risk to the MBB holders, who have a firm claim to a segment of the FI’s mortgage assets</a:t>
            </a:r>
          </a:p>
          <a:p>
            <a:pPr eaLnBrk="1" hangingPunct="1">
              <a:lnSpc>
                <a:spcPct val="90000"/>
              </a:lnSpc>
            </a:pPr>
            <a:r>
              <a:rPr lang="en-US" altLang="en-US" sz="2200" dirty="0"/>
              <a:t>Costs of MBB issuance:</a:t>
            </a:r>
          </a:p>
          <a:p>
            <a:pPr lvl="1" eaLnBrk="1" hangingPunct="1">
              <a:lnSpc>
                <a:spcPct val="90000"/>
              </a:lnSpc>
            </a:pPr>
            <a:r>
              <a:rPr lang="en-US" altLang="en-US" sz="2100" dirty="0"/>
              <a:t>MBBs tie up mortgages on the balance sheet for long periods, thus decreasing the asset portfolio’s liquidity</a:t>
            </a:r>
          </a:p>
          <a:p>
            <a:pPr lvl="1" eaLnBrk="1" hangingPunct="1">
              <a:lnSpc>
                <a:spcPct val="90000"/>
              </a:lnSpc>
            </a:pPr>
            <a:r>
              <a:rPr lang="en-US" altLang="en-US" sz="2100" dirty="0"/>
              <a:t>FI is subject to any prepayment risk on the underlying mortgages</a:t>
            </a:r>
          </a:p>
          <a:p>
            <a:pPr lvl="1" eaLnBrk="1" hangingPunct="1">
              <a:lnSpc>
                <a:spcPct val="90000"/>
              </a:lnSpc>
            </a:pPr>
            <a:r>
              <a:rPr lang="en-US" altLang="en-US" sz="2100" dirty="0"/>
              <a:t>FI continues to be liable for capital adequacy and reserve requirement taxes by keeping mortgages on the balance sheet</a:t>
            </a:r>
          </a:p>
        </p:txBody>
      </p:sp>
      <p:sp>
        <p:nvSpPr>
          <p:cNvPr id="5" name="Footer Placeholder 3">
            <a:extLst>
              <a:ext uri="{FF2B5EF4-FFF2-40B4-BE49-F238E27FC236}">
                <a16:creationId xmlns:a16="http://schemas.microsoft.com/office/drawing/2014/main" id="{6068D7D1-80FF-4C35-9450-9446FEDCA75D}"/>
              </a:ext>
            </a:extLst>
          </p:cNvPr>
          <p:cNvSpPr>
            <a:spLocks noGrp="1"/>
          </p:cNvSpPr>
          <p:nvPr>
            <p:ph type="ftr" sz="quarter" idx="11"/>
          </p:nvPr>
        </p:nvSpPr>
        <p:spPr>
          <a:xfrm>
            <a:off x="735806" y="6553200"/>
            <a:ext cx="7672387" cy="304800"/>
          </a:xfrm>
        </p:spPr>
        <p:txBody>
          <a:bodyPr/>
          <a:lstStyle/>
          <a:p>
            <a:pPr>
              <a:defRPr/>
            </a:pPr>
            <a:r>
              <a:rPr lang="en-US" altLang="en-US" dirty="0"/>
              <a:t>©McGraw Hill LLC. All rights reserved. No reproduction or distribution without the prior written consent of McGraw Hill. </a:t>
            </a:r>
          </a:p>
        </p:txBody>
      </p:sp>
      <p:sp>
        <p:nvSpPr>
          <p:cNvPr id="6" name="Slide Number Placeholder 1">
            <a:extLst>
              <a:ext uri="{FF2B5EF4-FFF2-40B4-BE49-F238E27FC236}">
                <a16:creationId xmlns:a16="http://schemas.microsoft.com/office/drawing/2014/main" id="{D3B7D0D8-930F-461A-A257-D507C3B1AE23}"/>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21</a:t>
            </a:fld>
            <a:endParaRPr lang="en-US" alt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txBox="1">
            <a:spLocks noGrp="1"/>
          </p:cNvSpPr>
          <p:nvPr/>
        </p:nvSpPr>
        <p:spPr bwMode="auto">
          <a:xfrm>
            <a:off x="3810000" y="6476999"/>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8596" name="Rectangle 2"/>
          <p:cNvSpPr>
            <a:spLocks noGrp="1" noChangeArrowheads="1"/>
          </p:cNvSpPr>
          <p:nvPr>
            <p:ph type="title" idx="4294967295"/>
          </p:nvPr>
        </p:nvSpPr>
        <p:spPr/>
        <p:txBody>
          <a:bodyPr anchor="ctr"/>
          <a:lstStyle/>
          <a:p>
            <a:pPr eaLnBrk="1" hangingPunct="1">
              <a:defRPr/>
            </a:pPr>
            <a:r>
              <a:rPr lang="en-US" sz="3500" dirty="0"/>
              <a:t>Securitization of Other Assets</a:t>
            </a:r>
          </a:p>
        </p:txBody>
      </p:sp>
      <p:sp>
        <p:nvSpPr>
          <p:cNvPr id="31749" name="Rectangle 3"/>
          <p:cNvSpPr>
            <a:spLocks noGrp="1" noChangeArrowheads="1"/>
          </p:cNvSpPr>
          <p:nvPr>
            <p:ph type="body" sz="half" idx="4294967295"/>
          </p:nvPr>
        </p:nvSpPr>
        <p:spPr>
          <a:xfrm>
            <a:off x="182880" y="1719262"/>
            <a:ext cx="86868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spcBef>
                <a:spcPts val="600"/>
              </a:spcBef>
            </a:pPr>
            <a:r>
              <a:rPr lang="en-US" altLang="en-US" sz="2300" dirty="0"/>
              <a:t>Major use of securitization vehicles has been to package fixed-rate residential mortgage assets, but these techniques can and have been used for other assets, including the following:</a:t>
            </a:r>
          </a:p>
          <a:p>
            <a:pPr lvl="1" eaLnBrk="1" hangingPunct="1">
              <a:lnSpc>
                <a:spcPct val="90000"/>
              </a:lnSpc>
              <a:spcBef>
                <a:spcPts val="600"/>
              </a:spcBef>
            </a:pPr>
            <a:r>
              <a:rPr lang="en-US" altLang="en-US" sz="2200" dirty="0"/>
              <a:t>Automobile loans</a:t>
            </a:r>
          </a:p>
          <a:p>
            <a:pPr lvl="1" eaLnBrk="1" hangingPunct="1">
              <a:lnSpc>
                <a:spcPct val="90000"/>
              </a:lnSpc>
              <a:spcBef>
                <a:spcPts val="600"/>
              </a:spcBef>
            </a:pPr>
            <a:r>
              <a:rPr lang="en-US" altLang="en-US" sz="2200" dirty="0"/>
              <a:t>Credit card receivables </a:t>
            </a:r>
          </a:p>
          <a:p>
            <a:pPr lvl="1" eaLnBrk="1" hangingPunct="1">
              <a:lnSpc>
                <a:spcPct val="90000"/>
              </a:lnSpc>
              <a:spcBef>
                <a:spcPts val="600"/>
              </a:spcBef>
            </a:pPr>
            <a:r>
              <a:rPr lang="en-US" altLang="en-US" sz="2200" dirty="0"/>
              <a:t>Small-business loans guaranteed by the Small Business Administration</a:t>
            </a:r>
          </a:p>
          <a:p>
            <a:pPr lvl="1" eaLnBrk="1" hangingPunct="1">
              <a:lnSpc>
                <a:spcPct val="90000"/>
              </a:lnSpc>
              <a:spcBef>
                <a:spcPts val="600"/>
              </a:spcBef>
            </a:pPr>
            <a:r>
              <a:rPr lang="en-US" altLang="en-US" sz="2200" dirty="0"/>
              <a:t>Commercial and industrial loans</a:t>
            </a:r>
          </a:p>
          <a:p>
            <a:pPr lvl="1" eaLnBrk="1" hangingPunct="1">
              <a:lnSpc>
                <a:spcPct val="90000"/>
              </a:lnSpc>
              <a:spcBef>
                <a:spcPts val="600"/>
              </a:spcBef>
            </a:pPr>
            <a:r>
              <a:rPr lang="en-US" altLang="en-US" sz="2200" dirty="0"/>
              <a:t>Student loans</a:t>
            </a:r>
          </a:p>
          <a:p>
            <a:pPr lvl="1" eaLnBrk="1" hangingPunct="1">
              <a:lnSpc>
                <a:spcPct val="90000"/>
              </a:lnSpc>
              <a:spcBef>
                <a:spcPts val="600"/>
              </a:spcBef>
            </a:pPr>
            <a:r>
              <a:rPr lang="en-US" altLang="en-US" sz="2200" dirty="0"/>
              <a:t>CDOs/CLOs</a:t>
            </a:r>
          </a:p>
          <a:p>
            <a:pPr lvl="1" eaLnBrk="1" hangingPunct="1">
              <a:lnSpc>
                <a:spcPct val="90000"/>
              </a:lnSpc>
              <a:spcBef>
                <a:spcPts val="600"/>
              </a:spcBef>
            </a:pPr>
            <a:r>
              <a:rPr lang="en-US" altLang="en-US" sz="2200" dirty="0"/>
              <a:t>Equipment loans</a:t>
            </a:r>
          </a:p>
          <a:p>
            <a:pPr lvl="1" eaLnBrk="1" hangingPunct="1">
              <a:lnSpc>
                <a:spcPct val="90000"/>
              </a:lnSpc>
              <a:spcBef>
                <a:spcPts val="600"/>
              </a:spcBef>
            </a:pPr>
            <a:r>
              <a:rPr lang="en-US" altLang="en-US" sz="2200" dirty="0"/>
              <a:t>Junk bonds</a:t>
            </a:r>
          </a:p>
          <a:p>
            <a:pPr lvl="1" eaLnBrk="1" hangingPunct="1">
              <a:lnSpc>
                <a:spcPct val="90000"/>
              </a:lnSpc>
              <a:spcBef>
                <a:spcPts val="600"/>
              </a:spcBef>
            </a:pPr>
            <a:r>
              <a:rPr lang="en-US" altLang="en-US" sz="2200" dirty="0"/>
              <a:t>Adjustable-rate mortgages</a:t>
            </a:r>
          </a:p>
        </p:txBody>
      </p:sp>
      <p:sp>
        <p:nvSpPr>
          <p:cNvPr id="6" name="Footer Placeholder 3">
            <a:extLst>
              <a:ext uri="{FF2B5EF4-FFF2-40B4-BE49-F238E27FC236}">
                <a16:creationId xmlns:a16="http://schemas.microsoft.com/office/drawing/2014/main" id="{31FE60EA-617E-4CC1-8216-D69CB5172343}"/>
              </a:ext>
            </a:extLst>
          </p:cNvPr>
          <p:cNvSpPr>
            <a:spLocks noGrp="1"/>
          </p:cNvSpPr>
          <p:nvPr>
            <p:ph type="ftr" sz="quarter" idx="11"/>
          </p:nvPr>
        </p:nvSpPr>
        <p:spPr>
          <a:xfrm>
            <a:off x="700087" y="6553199"/>
            <a:ext cx="7743825"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3AB8EDC7-317E-4146-ABB2-6C00055D371C}"/>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22</a:t>
            </a:fld>
            <a:endParaRPr lang="en-US" alt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0404" name="Rectangle 2"/>
          <p:cNvSpPr>
            <a:spLocks noGrp="1" noChangeArrowheads="1"/>
          </p:cNvSpPr>
          <p:nvPr>
            <p:ph type="title" idx="4294967295"/>
          </p:nvPr>
        </p:nvSpPr>
        <p:spPr>
          <a:xfrm>
            <a:off x="457200" y="185738"/>
            <a:ext cx="7543800" cy="1295400"/>
          </a:xfrm>
        </p:spPr>
        <p:txBody>
          <a:bodyPr anchor="ctr"/>
          <a:lstStyle/>
          <a:p>
            <a:pPr eaLnBrk="1" hangingPunct="1">
              <a:defRPr/>
            </a:pPr>
            <a:r>
              <a:rPr lang="en-US" sz="3500" dirty="0"/>
              <a:t>U.S. Asset-Backed Securities Outstanding, 1985-2021</a:t>
            </a:r>
          </a:p>
        </p:txBody>
      </p:sp>
      <p:sp>
        <p:nvSpPr>
          <p:cNvPr id="6" name="Footer Placeholder 3">
            <a:extLst>
              <a:ext uri="{FF2B5EF4-FFF2-40B4-BE49-F238E27FC236}">
                <a16:creationId xmlns:a16="http://schemas.microsoft.com/office/drawing/2014/main" id="{3C917E84-9918-4B7C-B9B3-58BC51212EE3}"/>
              </a:ext>
            </a:extLst>
          </p:cNvPr>
          <p:cNvSpPr>
            <a:spLocks noGrp="1"/>
          </p:cNvSpPr>
          <p:nvPr>
            <p:ph type="ftr" sz="quarter" idx="11"/>
          </p:nvPr>
        </p:nvSpPr>
        <p:spPr>
          <a:xfrm>
            <a:off x="969537" y="6553200"/>
            <a:ext cx="720492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5A71B71B-A915-4047-AE99-CCBFD6669705}"/>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23</a:t>
            </a:fld>
            <a:endParaRPr lang="en-US" altLang="en-US" dirty="0"/>
          </a:p>
        </p:txBody>
      </p:sp>
    </p:spTree>
    <p:extLst>
      <p:ext uri="{BB962C8B-B14F-4D97-AF65-F5344CB8AC3E}">
        <p14:creationId xmlns:p14="http://schemas.microsoft.com/office/powerpoint/2010/main" val="45515540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8596" name="Rectangle 2"/>
          <p:cNvSpPr>
            <a:spLocks noGrp="1" noChangeArrowheads="1"/>
          </p:cNvSpPr>
          <p:nvPr>
            <p:ph type="title" idx="4294967295"/>
          </p:nvPr>
        </p:nvSpPr>
        <p:spPr/>
        <p:txBody>
          <a:bodyPr anchor="ctr"/>
          <a:lstStyle/>
          <a:p>
            <a:pPr eaLnBrk="1" hangingPunct="1">
              <a:defRPr/>
            </a:pPr>
            <a:r>
              <a:rPr lang="en-US" sz="3500" dirty="0"/>
              <a:t>Can All Assets be Securitized?</a:t>
            </a:r>
          </a:p>
        </p:txBody>
      </p:sp>
      <p:sp>
        <p:nvSpPr>
          <p:cNvPr id="32773" name="Rectangle 3"/>
          <p:cNvSpPr>
            <a:spLocks noGrp="1" noChangeArrowheads="1"/>
          </p:cNvSpPr>
          <p:nvPr>
            <p:ph type="body" sz="half" idx="4294967295"/>
          </p:nvPr>
        </p:nvSpPr>
        <p:spPr>
          <a:xfrm>
            <a:off x="457200" y="1635985"/>
            <a:ext cx="8148638" cy="48339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7000"/>
              </a:lnSpc>
              <a:spcBef>
                <a:spcPts val="600"/>
              </a:spcBef>
            </a:pPr>
            <a:r>
              <a:rPr lang="en-US" altLang="en-US" sz="2400" dirty="0"/>
              <a:t>Can all assets and loans eventually be securitized?</a:t>
            </a:r>
          </a:p>
          <a:p>
            <a:pPr lvl="1" eaLnBrk="1" hangingPunct="1">
              <a:lnSpc>
                <a:spcPct val="87000"/>
              </a:lnSpc>
              <a:spcBef>
                <a:spcPts val="600"/>
              </a:spcBef>
            </a:pPr>
            <a:r>
              <a:rPr lang="en-US" altLang="en-US" sz="2200" dirty="0"/>
              <a:t>Conceptually, yes, so long as doing so is profitable or the benefits to the FI from securitization outweigh its costs</a:t>
            </a:r>
            <a:endParaRPr lang="en-US" altLang="en-US" sz="1800" dirty="0"/>
          </a:p>
          <a:p>
            <a:pPr eaLnBrk="1" hangingPunct="1">
              <a:lnSpc>
                <a:spcPct val="87000"/>
              </a:lnSpc>
              <a:spcBef>
                <a:spcPts val="600"/>
              </a:spcBef>
            </a:pPr>
            <a:r>
              <a:rPr lang="en-US" altLang="en-US" sz="2400" dirty="0"/>
              <a:t>With heterogeneous loans, it is important to standardize the salient features of loans</a:t>
            </a:r>
          </a:p>
          <a:p>
            <a:pPr lvl="1" eaLnBrk="1" hangingPunct="1">
              <a:lnSpc>
                <a:spcPct val="87000"/>
              </a:lnSpc>
              <a:spcBef>
                <a:spcPts val="600"/>
              </a:spcBef>
            </a:pPr>
            <a:r>
              <a:rPr lang="en-US" altLang="en-US" sz="2200" dirty="0"/>
              <a:t>Default risks, if significant, must be reduced by diversification</a:t>
            </a:r>
          </a:p>
          <a:p>
            <a:pPr lvl="1" eaLnBrk="1" hangingPunct="1">
              <a:lnSpc>
                <a:spcPct val="87000"/>
              </a:lnSpc>
              <a:spcBef>
                <a:spcPts val="600"/>
              </a:spcBef>
            </a:pPr>
            <a:r>
              <a:rPr lang="en-US" altLang="en-US" sz="2200" dirty="0"/>
              <a:t>Expected maturities must be reasonably similar</a:t>
            </a:r>
          </a:p>
          <a:p>
            <a:pPr eaLnBrk="1" hangingPunct="1">
              <a:lnSpc>
                <a:spcPct val="87000"/>
              </a:lnSpc>
              <a:spcBef>
                <a:spcPts val="600"/>
              </a:spcBef>
            </a:pPr>
            <a:r>
              <a:rPr lang="en-US" altLang="en-US" sz="2400" dirty="0"/>
              <a:t>FIs have been able to issue the following securitization packages:</a:t>
            </a:r>
          </a:p>
          <a:p>
            <a:pPr lvl="1" eaLnBrk="1" hangingPunct="1">
              <a:lnSpc>
                <a:spcPct val="87000"/>
              </a:lnSpc>
              <a:spcBef>
                <a:spcPts val="600"/>
              </a:spcBef>
            </a:pPr>
            <a:r>
              <a:rPr lang="en-US" altLang="en-US" sz="2200" dirty="0"/>
              <a:t>CLOs are </a:t>
            </a:r>
            <a:r>
              <a:rPr lang="en-US" altLang="en-US" sz="2200" i="1" dirty="0"/>
              <a:t>collateralized loan obligations </a:t>
            </a:r>
            <a:r>
              <a:rPr lang="en-US" altLang="en-US" sz="2200" dirty="0"/>
              <a:t>containing high-quality, low-default risk loans</a:t>
            </a:r>
          </a:p>
          <a:p>
            <a:pPr lvl="1" eaLnBrk="1" hangingPunct="1">
              <a:lnSpc>
                <a:spcPct val="87000"/>
              </a:lnSpc>
              <a:spcBef>
                <a:spcPts val="600"/>
              </a:spcBef>
            </a:pPr>
            <a:r>
              <a:rPr lang="en-US" altLang="en-US" sz="2200" dirty="0"/>
              <a:t>CDOs are collateralized debt obligations containing a diversified collection of junk bonds or risky bank loans</a:t>
            </a:r>
          </a:p>
          <a:p>
            <a:pPr eaLnBrk="1" hangingPunct="1">
              <a:lnSpc>
                <a:spcPct val="87000"/>
              </a:lnSpc>
              <a:spcBef>
                <a:spcPts val="600"/>
              </a:spcBef>
            </a:pPr>
            <a:endParaRPr lang="en-US" altLang="en-US" sz="2400" dirty="0"/>
          </a:p>
          <a:p>
            <a:pPr marL="0" indent="0" eaLnBrk="1" hangingPunct="1">
              <a:lnSpc>
                <a:spcPct val="87000"/>
              </a:lnSpc>
              <a:spcBef>
                <a:spcPts val="600"/>
              </a:spcBef>
              <a:buNone/>
            </a:pPr>
            <a:endParaRPr lang="en-US" altLang="en-US" sz="2400" dirty="0"/>
          </a:p>
          <a:p>
            <a:pPr eaLnBrk="1" hangingPunct="1">
              <a:lnSpc>
                <a:spcPct val="87000"/>
              </a:lnSpc>
              <a:spcBef>
                <a:spcPts val="600"/>
              </a:spcBef>
            </a:pPr>
            <a:endParaRPr lang="en-US" altLang="en-US" sz="2200" dirty="0"/>
          </a:p>
          <a:p>
            <a:pPr lvl="1" eaLnBrk="1" hangingPunct="1">
              <a:lnSpc>
                <a:spcPct val="87000"/>
              </a:lnSpc>
              <a:spcBef>
                <a:spcPts val="600"/>
              </a:spcBef>
            </a:pPr>
            <a:endParaRPr lang="en-US" altLang="en-US" sz="2200" dirty="0"/>
          </a:p>
        </p:txBody>
      </p:sp>
      <p:sp>
        <p:nvSpPr>
          <p:cNvPr id="6" name="Footer Placeholder 3">
            <a:extLst>
              <a:ext uri="{FF2B5EF4-FFF2-40B4-BE49-F238E27FC236}">
                <a16:creationId xmlns:a16="http://schemas.microsoft.com/office/drawing/2014/main" id="{E43A961B-B338-4C41-8C39-D4A5277D0AFC}"/>
              </a:ext>
            </a:extLst>
          </p:cNvPr>
          <p:cNvSpPr>
            <a:spLocks noGrp="1"/>
          </p:cNvSpPr>
          <p:nvPr>
            <p:ph type="ftr" sz="quarter" idx="11"/>
          </p:nvPr>
        </p:nvSpPr>
        <p:spPr>
          <a:xfrm>
            <a:off x="800100" y="6553200"/>
            <a:ext cx="754380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B584379F-538A-44DD-B5F0-5A1182ECD814}"/>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24</a:t>
            </a:fld>
            <a:endParaRPr lang="en-US" alt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38596" name="Rectangle 2"/>
          <p:cNvSpPr>
            <a:spLocks noGrp="1" noChangeArrowheads="1"/>
          </p:cNvSpPr>
          <p:nvPr>
            <p:ph type="title" idx="4294967295"/>
          </p:nvPr>
        </p:nvSpPr>
        <p:spPr/>
        <p:txBody>
          <a:bodyPr anchor="ctr"/>
          <a:lstStyle/>
          <a:p>
            <a:pPr eaLnBrk="1" hangingPunct="1">
              <a:defRPr/>
            </a:pPr>
            <a:r>
              <a:rPr lang="en-US" sz="3500" dirty="0"/>
              <a:t>Benefits versus Costs of Securitization</a:t>
            </a:r>
          </a:p>
        </p:txBody>
      </p:sp>
      <p:sp>
        <p:nvSpPr>
          <p:cNvPr id="7" name="Footer Placeholder 3">
            <a:extLst>
              <a:ext uri="{FF2B5EF4-FFF2-40B4-BE49-F238E27FC236}">
                <a16:creationId xmlns:a16="http://schemas.microsoft.com/office/drawing/2014/main" id="{6C5277A9-9570-4318-9E70-F480729BE901}"/>
              </a:ext>
            </a:extLst>
          </p:cNvPr>
          <p:cNvSpPr>
            <a:spLocks noGrp="1"/>
          </p:cNvSpPr>
          <p:nvPr>
            <p:ph type="ftr" sz="quarter" idx="11"/>
          </p:nvPr>
        </p:nvSpPr>
        <p:spPr>
          <a:xfrm>
            <a:off x="120302" y="6548437"/>
            <a:ext cx="8065195"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1">
            <a:extLst>
              <a:ext uri="{FF2B5EF4-FFF2-40B4-BE49-F238E27FC236}">
                <a16:creationId xmlns:a16="http://schemas.microsoft.com/office/drawing/2014/main" id="{0A474BC1-054D-419D-AD44-6A94AAF2DB03}"/>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25</a:t>
            </a:fld>
            <a:endParaRPr lang="en-US" altLang="en-US" dirty="0"/>
          </a:p>
        </p:txBody>
      </p:sp>
      <p:pic>
        <p:nvPicPr>
          <p:cNvPr id="4" name="Picture 3">
            <a:extLst>
              <a:ext uri="{FF2B5EF4-FFF2-40B4-BE49-F238E27FC236}">
                <a16:creationId xmlns:a16="http://schemas.microsoft.com/office/drawing/2014/main" id="{89F2CCF7-D8D5-4963-B668-142E71D0C834}"/>
              </a:ext>
            </a:extLst>
          </p:cNvPr>
          <p:cNvPicPr>
            <a:picLocks noChangeAspect="1"/>
          </p:cNvPicPr>
          <p:nvPr/>
        </p:nvPicPr>
        <p:blipFill>
          <a:blip r:embed="rId3"/>
          <a:stretch>
            <a:fillRect/>
          </a:stretch>
        </p:blipFill>
        <p:spPr>
          <a:xfrm>
            <a:off x="207268" y="2407300"/>
            <a:ext cx="8729463" cy="2043399"/>
          </a:xfrm>
          <a:prstGeom prst="rect">
            <a:avLst/>
          </a:prstGeo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03780" name="Rectangle 2"/>
          <p:cNvSpPr>
            <a:spLocks noGrp="1" noChangeArrowheads="1"/>
          </p:cNvSpPr>
          <p:nvPr>
            <p:ph type="title" idx="4294967295"/>
          </p:nvPr>
        </p:nvSpPr>
        <p:spPr/>
        <p:txBody>
          <a:bodyPr anchor="ctr"/>
          <a:lstStyle/>
          <a:p>
            <a:pPr eaLnBrk="1" hangingPunct="1">
              <a:defRPr/>
            </a:pPr>
            <a:r>
              <a:rPr lang="en-US" sz="3500" dirty="0"/>
              <a:t>Loan Sales</a:t>
            </a:r>
          </a:p>
        </p:txBody>
      </p:sp>
      <p:sp>
        <p:nvSpPr>
          <p:cNvPr id="5125" name="Rectangle 3"/>
          <p:cNvSpPr>
            <a:spLocks noGrp="1" noChangeArrowheads="1"/>
          </p:cNvSpPr>
          <p:nvPr>
            <p:ph type="body" sz="half" idx="4294967295"/>
          </p:nvPr>
        </p:nvSpPr>
        <p:spPr>
          <a:xfrm>
            <a:off x="235131" y="1496879"/>
            <a:ext cx="8634549" cy="498316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600"/>
              </a:spcBef>
            </a:pPr>
            <a:r>
              <a:rPr lang="en-US" altLang="en-US" sz="2400" b="1" dirty="0"/>
              <a:t>Loan sale </a:t>
            </a:r>
            <a:r>
              <a:rPr lang="en-US" altLang="en-US" sz="2400" dirty="0"/>
              <a:t>occurs when an FI originates a loan and sells it with or without </a:t>
            </a:r>
            <a:r>
              <a:rPr lang="en-US" altLang="en-US" sz="2400" b="1" dirty="0"/>
              <a:t>recourse</a:t>
            </a:r>
            <a:r>
              <a:rPr lang="en-US" altLang="en-US" sz="2400" dirty="0"/>
              <a:t> to an outside buyer</a:t>
            </a:r>
          </a:p>
          <a:p>
            <a:pPr lvl="1" eaLnBrk="1" hangingPunct="1">
              <a:spcBef>
                <a:spcPts val="600"/>
              </a:spcBef>
            </a:pPr>
            <a:r>
              <a:rPr lang="en-US" altLang="en-US" sz="2200" b="1" dirty="0"/>
              <a:t>Recourse</a:t>
            </a:r>
            <a:r>
              <a:rPr lang="en-US" altLang="en-US" sz="2200" dirty="0"/>
              <a:t> is the ability of a loan buyer to sell the loan back to the originator should it go bad</a:t>
            </a:r>
          </a:p>
          <a:p>
            <a:pPr eaLnBrk="1" hangingPunct="1">
              <a:spcBef>
                <a:spcPts val="600"/>
              </a:spcBef>
            </a:pPr>
            <a:r>
              <a:rPr lang="en-US" altLang="en-US" sz="2400" dirty="0"/>
              <a:t>Large part of </a:t>
            </a:r>
            <a:r>
              <a:rPr lang="en-US" altLang="en-US" sz="2400" b="1" dirty="0"/>
              <a:t>correspondent banking </a:t>
            </a:r>
            <a:r>
              <a:rPr lang="en-US" altLang="en-US" sz="2400" dirty="0"/>
              <a:t>involves small FIs making large loans and selling (or </a:t>
            </a:r>
            <a:r>
              <a:rPr lang="en-US" altLang="en-US" sz="2400" i="1" dirty="0"/>
              <a:t>syndicating</a:t>
            </a:r>
            <a:r>
              <a:rPr lang="en-US" altLang="en-US" sz="2400" dirty="0"/>
              <a:t>) parts of the loans to large FIs, who in turn often sell parts of their loans (called </a:t>
            </a:r>
            <a:r>
              <a:rPr lang="en-US" altLang="en-US" sz="2400" i="1" dirty="0"/>
              <a:t>participations</a:t>
            </a:r>
            <a:r>
              <a:rPr lang="en-US" altLang="en-US" sz="2400" dirty="0"/>
              <a:t>) to smaller FIs</a:t>
            </a:r>
          </a:p>
          <a:p>
            <a:pPr lvl="1" eaLnBrk="1" hangingPunct="1">
              <a:spcBef>
                <a:spcPts val="600"/>
              </a:spcBef>
            </a:pPr>
            <a:r>
              <a:rPr lang="en-US" altLang="en-US" sz="2200" b="1" dirty="0"/>
              <a:t>Correspondent banking </a:t>
            </a:r>
            <a:r>
              <a:rPr lang="en-US" altLang="en-US" sz="2200" dirty="0"/>
              <a:t>is a relationship between a small bank and a large bank in which the large bank provides a number of deposit, lending, and other services</a:t>
            </a:r>
          </a:p>
          <a:p>
            <a:pPr eaLnBrk="1" hangingPunct="1">
              <a:spcBef>
                <a:spcPts val="600"/>
              </a:spcBef>
            </a:pPr>
            <a:r>
              <a:rPr lang="en-US" altLang="en-US" sz="2400" dirty="0"/>
              <a:t>Syndicated loan market is the market for buying and selling loans once they have been originated</a:t>
            </a:r>
          </a:p>
        </p:txBody>
      </p:sp>
      <p:sp>
        <p:nvSpPr>
          <p:cNvPr id="6" name="Footer Placeholder 3">
            <a:extLst>
              <a:ext uri="{FF2B5EF4-FFF2-40B4-BE49-F238E27FC236}">
                <a16:creationId xmlns:a16="http://schemas.microsoft.com/office/drawing/2014/main" id="{091A510D-0EAB-49E9-9B7D-204D1DCFFC32}"/>
              </a:ext>
            </a:extLst>
          </p:cNvPr>
          <p:cNvSpPr>
            <a:spLocks noGrp="1"/>
          </p:cNvSpPr>
          <p:nvPr>
            <p:ph type="ftr" sz="quarter" idx="11"/>
          </p:nvPr>
        </p:nvSpPr>
        <p:spPr>
          <a:xfrm>
            <a:off x="1116261" y="6553200"/>
            <a:ext cx="687228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D7053A71-F611-47C0-BFE9-4CE887A8920F}"/>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3</a:t>
            </a:fld>
            <a:endParaRPr lang="en-US"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05828" name="Rectangle 2"/>
          <p:cNvSpPr>
            <a:spLocks noGrp="1" noChangeArrowheads="1"/>
          </p:cNvSpPr>
          <p:nvPr>
            <p:ph type="title" idx="4294967295"/>
          </p:nvPr>
        </p:nvSpPr>
        <p:spPr/>
        <p:txBody>
          <a:bodyPr anchor="ctr"/>
          <a:lstStyle/>
          <a:p>
            <a:pPr eaLnBrk="1" hangingPunct="1">
              <a:defRPr/>
            </a:pPr>
            <a:r>
              <a:rPr lang="en-US" sz="3500" dirty="0"/>
              <a:t>Loan Sales (Continued)</a:t>
            </a:r>
          </a:p>
        </p:txBody>
      </p:sp>
      <p:sp>
        <p:nvSpPr>
          <p:cNvPr id="6149" name="Rectangle 3"/>
          <p:cNvSpPr>
            <a:spLocks noGrp="1" noChangeArrowheads="1"/>
          </p:cNvSpPr>
          <p:nvPr>
            <p:ph type="body" sz="half" idx="4294967295"/>
          </p:nvPr>
        </p:nvSpPr>
        <p:spPr>
          <a:xfrm>
            <a:off x="143691" y="1619794"/>
            <a:ext cx="8843555" cy="485720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spcBef>
                <a:spcPts val="600"/>
              </a:spcBef>
            </a:pPr>
            <a:r>
              <a:rPr lang="en-US" altLang="en-US" sz="2400" dirty="0"/>
              <a:t>Syndicated loan market can be segmented into three categories:</a:t>
            </a:r>
          </a:p>
          <a:p>
            <a:pPr marL="801687" lvl="1" indent="-457200" eaLnBrk="1" hangingPunct="1">
              <a:lnSpc>
                <a:spcPct val="90000"/>
              </a:lnSpc>
              <a:spcBef>
                <a:spcPts val="600"/>
              </a:spcBef>
              <a:buFont typeface="+mj-lt"/>
              <a:buAutoNum type="arabicPeriod"/>
            </a:pPr>
            <a:r>
              <a:rPr lang="en-US" altLang="en-US" sz="2200" i="1" dirty="0"/>
              <a:t>Market makers </a:t>
            </a:r>
            <a:r>
              <a:rPr lang="en-US" altLang="en-US" sz="2200" dirty="0"/>
              <a:t>are generally the large commercial banks that commit capital to create liquidity and take outright positions in the markets</a:t>
            </a:r>
          </a:p>
          <a:p>
            <a:pPr marL="801687" lvl="1" indent="-457200" eaLnBrk="1" hangingPunct="1">
              <a:lnSpc>
                <a:spcPct val="90000"/>
              </a:lnSpc>
              <a:spcBef>
                <a:spcPts val="600"/>
              </a:spcBef>
              <a:buFont typeface="+mj-lt"/>
              <a:buAutoNum type="arabicPeriod"/>
            </a:pPr>
            <a:r>
              <a:rPr lang="en-US" altLang="en-US" sz="2200" i="1" dirty="0"/>
              <a:t>Active traders </a:t>
            </a:r>
            <a:r>
              <a:rPr lang="en-US" altLang="en-US" sz="2200" dirty="0"/>
              <a:t>are mainly investment banks, commercial banks, and culture funds</a:t>
            </a:r>
          </a:p>
          <a:p>
            <a:pPr marL="801687" lvl="1" indent="-457200" eaLnBrk="1" hangingPunct="1">
              <a:lnSpc>
                <a:spcPct val="90000"/>
              </a:lnSpc>
              <a:spcBef>
                <a:spcPts val="600"/>
              </a:spcBef>
              <a:buFont typeface="+mj-lt"/>
              <a:buAutoNum type="arabicPeriod"/>
            </a:pPr>
            <a:r>
              <a:rPr lang="en-US" altLang="en-US" sz="2200" i="1" dirty="0"/>
              <a:t>Occasional participants </a:t>
            </a:r>
            <a:r>
              <a:rPr lang="en-US" altLang="en-US" sz="2200" dirty="0"/>
              <a:t>may be either sellers or buyers of loans</a:t>
            </a:r>
            <a:endParaRPr lang="en-US" altLang="en-US" sz="2200" i="1" dirty="0"/>
          </a:p>
          <a:p>
            <a:pPr eaLnBrk="1" hangingPunct="1">
              <a:lnSpc>
                <a:spcPct val="90000"/>
              </a:lnSpc>
              <a:spcBef>
                <a:spcPts val="600"/>
              </a:spcBef>
            </a:pPr>
            <a:r>
              <a:rPr lang="en-US" altLang="en-US" sz="2400" dirty="0"/>
              <a:t>Syndicated loan market grew rapidly in the early 1980s due to the expansion in </a:t>
            </a:r>
            <a:r>
              <a:rPr lang="en-US" altLang="en-US" sz="2400" b="1" dirty="0"/>
              <a:t>highly leveraged transaction (HLT) loans</a:t>
            </a:r>
            <a:r>
              <a:rPr lang="en-US" altLang="en-US" sz="2400" dirty="0"/>
              <a:t> to finance leveraged buyouts (LBOs) and mergers and acquisitions (M&amp;As)</a:t>
            </a:r>
          </a:p>
          <a:p>
            <a:pPr lvl="1" eaLnBrk="1" hangingPunct="1">
              <a:lnSpc>
                <a:spcPct val="90000"/>
              </a:lnSpc>
              <a:spcBef>
                <a:spcPts val="600"/>
              </a:spcBef>
            </a:pPr>
            <a:r>
              <a:rPr lang="en-US" altLang="en-US" sz="2200" b="1" dirty="0"/>
              <a:t>HLT loans </a:t>
            </a:r>
            <a:r>
              <a:rPr lang="en-US" altLang="en-US" sz="2200" dirty="0"/>
              <a:t>finance a merger and acquisition; a leveraged buyout results in a high leverage ratio for the borrower</a:t>
            </a:r>
            <a:endParaRPr lang="en-US" altLang="en-US" sz="2200" b="1" dirty="0"/>
          </a:p>
        </p:txBody>
      </p:sp>
      <p:sp>
        <p:nvSpPr>
          <p:cNvPr id="6" name="Footer Placeholder 3">
            <a:extLst>
              <a:ext uri="{FF2B5EF4-FFF2-40B4-BE49-F238E27FC236}">
                <a16:creationId xmlns:a16="http://schemas.microsoft.com/office/drawing/2014/main" id="{77A8C6AF-8977-4191-AA50-A4963BA24BAF}"/>
              </a:ext>
            </a:extLst>
          </p:cNvPr>
          <p:cNvSpPr>
            <a:spLocks noGrp="1"/>
          </p:cNvSpPr>
          <p:nvPr>
            <p:ph type="ftr" sz="quarter" idx="11"/>
          </p:nvPr>
        </p:nvSpPr>
        <p:spPr>
          <a:xfrm>
            <a:off x="682635" y="6557962"/>
            <a:ext cx="7765665"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78219AC6-B767-4B3D-BA5E-5CC14C4EFBC5}"/>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4</a:t>
            </a:fld>
            <a:endParaRPr lang="en-US" alt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11972" name="Rectangle 2"/>
          <p:cNvSpPr>
            <a:spLocks noGrp="1" noChangeArrowheads="1"/>
          </p:cNvSpPr>
          <p:nvPr>
            <p:ph type="title"/>
          </p:nvPr>
        </p:nvSpPr>
        <p:spPr/>
        <p:txBody>
          <a:bodyPr anchor="ctr"/>
          <a:lstStyle/>
          <a:p>
            <a:pPr eaLnBrk="1" hangingPunct="1">
              <a:defRPr/>
            </a:pPr>
            <a:r>
              <a:rPr lang="en-US" sz="3500" dirty="0"/>
              <a:t>Recent Trends in the Loan Sales Market</a:t>
            </a:r>
          </a:p>
        </p:txBody>
      </p:sp>
      <p:sp>
        <p:nvSpPr>
          <p:cNvPr id="7" name="Footer Placeholder 3">
            <a:extLst>
              <a:ext uri="{FF2B5EF4-FFF2-40B4-BE49-F238E27FC236}">
                <a16:creationId xmlns:a16="http://schemas.microsoft.com/office/drawing/2014/main" id="{6DE23149-5288-42C7-98D3-4D59B1C54F6E}"/>
              </a:ext>
            </a:extLst>
          </p:cNvPr>
          <p:cNvSpPr>
            <a:spLocks noGrp="1"/>
          </p:cNvSpPr>
          <p:nvPr>
            <p:ph type="ftr" sz="quarter" idx="11"/>
          </p:nvPr>
        </p:nvSpPr>
        <p:spPr>
          <a:xfrm>
            <a:off x="545306" y="6553200"/>
            <a:ext cx="7215187"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1">
            <a:extLst>
              <a:ext uri="{FF2B5EF4-FFF2-40B4-BE49-F238E27FC236}">
                <a16:creationId xmlns:a16="http://schemas.microsoft.com/office/drawing/2014/main" id="{21A02505-02C9-44A5-9675-1BE2C1750256}"/>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5</a:t>
            </a:fld>
            <a:endParaRPr lang="en-US" altLang="en-US" dirty="0"/>
          </a:p>
        </p:txBody>
      </p:sp>
      <p:sp>
        <p:nvSpPr>
          <p:cNvPr id="2" name="Content Placeholder 1">
            <a:extLst>
              <a:ext uri="{FF2B5EF4-FFF2-40B4-BE49-F238E27FC236}">
                <a16:creationId xmlns:a16="http://schemas.microsoft.com/office/drawing/2014/main" id="{7DBAC067-9D0F-9EF8-1519-818EAFA3B56D}"/>
              </a:ext>
            </a:extLst>
          </p:cNvPr>
          <p:cNvSpPr>
            <a:spLocks noGrp="1"/>
          </p:cNvSpPr>
          <p:nvPr>
            <p:ph idx="1"/>
          </p:nvPr>
        </p:nvSpPr>
        <p:spPr/>
        <p:txBody>
          <a:bodyPr/>
          <a:lstStyle/>
          <a:p>
            <a:endParaRPr 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07876" name="Rectangle 2"/>
          <p:cNvSpPr>
            <a:spLocks noGrp="1" noChangeArrowheads="1"/>
          </p:cNvSpPr>
          <p:nvPr>
            <p:ph type="title" idx="4294967295"/>
          </p:nvPr>
        </p:nvSpPr>
        <p:spPr/>
        <p:txBody>
          <a:bodyPr anchor="ctr"/>
          <a:lstStyle/>
          <a:p>
            <a:pPr eaLnBrk="1" hangingPunct="1">
              <a:defRPr/>
            </a:pPr>
            <a:r>
              <a:rPr lang="en-US" sz="3500" dirty="0"/>
              <a:t>Types of Loan Sales Contracts</a:t>
            </a:r>
          </a:p>
        </p:txBody>
      </p:sp>
      <p:sp>
        <p:nvSpPr>
          <p:cNvPr id="7173" name="Rectangle 3"/>
          <p:cNvSpPr>
            <a:spLocks noGrp="1" noChangeArrowheads="1"/>
          </p:cNvSpPr>
          <p:nvPr>
            <p:ph type="body" sz="half" idx="4294967295"/>
          </p:nvPr>
        </p:nvSpPr>
        <p:spPr>
          <a:xfrm>
            <a:off x="52253" y="1719262"/>
            <a:ext cx="9026434"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2437" indent="-457200" eaLnBrk="1" hangingPunct="1">
              <a:lnSpc>
                <a:spcPct val="90000"/>
              </a:lnSpc>
              <a:spcBef>
                <a:spcPts val="600"/>
              </a:spcBef>
              <a:buFont typeface="+mj-lt"/>
              <a:buAutoNum type="arabicPeriod"/>
            </a:pPr>
            <a:r>
              <a:rPr lang="en-US" altLang="en-US" sz="2200" b="1" dirty="0"/>
              <a:t>Participation in a loan </a:t>
            </a:r>
            <a:r>
              <a:rPr lang="en-US" altLang="en-US" sz="2200" dirty="0"/>
              <a:t>is the act of buying a share in a loan syndication with limited contractual control and rights over borrower</a:t>
            </a:r>
          </a:p>
          <a:p>
            <a:pPr marL="801687" lvl="1" indent="-457200" eaLnBrk="1" hangingPunct="1">
              <a:lnSpc>
                <a:spcPct val="90000"/>
              </a:lnSpc>
              <a:spcBef>
                <a:spcPts val="600"/>
              </a:spcBef>
            </a:pPr>
            <a:r>
              <a:rPr lang="en-US" altLang="en-US" sz="2000" dirty="0"/>
              <a:t>Holder (buyer) is not a party to the underlying (primary) credit agreement, so the initial contract between the loan seller and the borrower remains in place after the sale</a:t>
            </a:r>
          </a:p>
          <a:p>
            <a:pPr marL="801687" lvl="1" indent="-457200" eaLnBrk="1" hangingPunct="1">
              <a:lnSpc>
                <a:spcPct val="90000"/>
              </a:lnSpc>
              <a:spcBef>
                <a:spcPts val="600"/>
              </a:spcBef>
            </a:pPr>
            <a:r>
              <a:rPr lang="en-US" altLang="en-US" sz="2000" dirty="0"/>
              <a:t>Loan buyer can exercise only partial control over changes in the loan contract’s terms</a:t>
            </a:r>
          </a:p>
          <a:p>
            <a:pPr marL="1096962" lvl="2" indent="-457200" eaLnBrk="1" hangingPunct="1">
              <a:lnSpc>
                <a:spcPct val="90000"/>
              </a:lnSpc>
              <a:spcBef>
                <a:spcPts val="600"/>
              </a:spcBef>
            </a:pPr>
            <a:r>
              <a:rPr lang="en-US" altLang="en-US" sz="1900" dirty="0"/>
              <a:t>Holder can vote on only material changes to loan contract</a:t>
            </a:r>
          </a:p>
          <a:p>
            <a:pPr marL="452437" indent="-457200" eaLnBrk="1" hangingPunct="1">
              <a:lnSpc>
                <a:spcPct val="90000"/>
              </a:lnSpc>
              <a:spcBef>
                <a:spcPts val="600"/>
              </a:spcBef>
              <a:buFont typeface="+mj-lt"/>
              <a:buAutoNum type="arabicPeriod"/>
            </a:pPr>
            <a:r>
              <a:rPr lang="en-US" altLang="en-US" sz="2200" dirty="0"/>
              <a:t>An </a:t>
            </a:r>
            <a:r>
              <a:rPr lang="en-US" altLang="en-US" sz="2200" b="1" dirty="0"/>
              <a:t>assignment </a:t>
            </a:r>
            <a:r>
              <a:rPr lang="en-US" altLang="en-US" sz="2200" dirty="0"/>
              <a:t>is the purchase of a share in a loan syndication with some contractual control and rights over the borrower</a:t>
            </a:r>
          </a:p>
          <a:p>
            <a:pPr lvl="1" eaLnBrk="1" hangingPunct="1">
              <a:lnSpc>
                <a:spcPct val="90000"/>
              </a:lnSpc>
              <a:spcBef>
                <a:spcPts val="600"/>
              </a:spcBef>
            </a:pPr>
            <a:r>
              <a:rPr lang="en-US" altLang="en-US" sz="2000" dirty="0"/>
              <a:t>All ownership rights are transferred on sale, meaning the loan buyer holds a direct claim on the borrower</a:t>
            </a:r>
          </a:p>
          <a:p>
            <a:pPr lvl="1" eaLnBrk="1" hangingPunct="1">
              <a:lnSpc>
                <a:spcPct val="90000"/>
              </a:lnSpc>
              <a:spcBef>
                <a:spcPts val="600"/>
              </a:spcBef>
            </a:pPr>
            <a:r>
              <a:rPr lang="en-US" altLang="en-US" sz="2000" dirty="0"/>
              <a:t>U.S. domestic loans are normally transferred with a UCC filing, meaning there is documentation of a change in ownership in which the buyer has first claim on the borrower’s assets in the event of bankruptcy</a:t>
            </a:r>
          </a:p>
        </p:txBody>
      </p:sp>
      <p:sp>
        <p:nvSpPr>
          <p:cNvPr id="6" name="Footer Placeholder 3">
            <a:extLst>
              <a:ext uri="{FF2B5EF4-FFF2-40B4-BE49-F238E27FC236}">
                <a16:creationId xmlns:a16="http://schemas.microsoft.com/office/drawing/2014/main" id="{0B3B3BDE-4436-41FE-B767-DF299C4E6931}"/>
              </a:ext>
            </a:extLst>
          </p:cNvPr>
          <p:cNvSpPr>
            <a:spLocks noGrp="1"/>
          </p:cNvSpPr>
          <p:nvPr>
            <p:ph type="ftr" sz="quarter" idx="11"/>
          </p:nvPr>
        </p:nvSpPr>
        <p:spPr>
          <a:xfrm>
            <a:off x="550068" y="6583362"/>
            <a:ext cx="7358063"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83C72A49-AA04-4787-82D8-CC4B82EBA7BD}"/>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6</a:t>
            </a:fld>
            <a:endParaRPr lang="en-US" alt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11972" name="Rectangle 2"/>
          <p:cNvSpPr>
            <a:spLocks noGrp="1" noChangeArrowheads="1"/>
          </p:cNvSpPr>
          <p:nvPr>
            <p:ph type="title" idx="4294967295"/>
          </p:nvPr>
        </p:nvSpPr>
        <p:spPr/>
        <p:txBody>
          <a:bodyPr anchor="ctr"/>
          <a:lstStyle/>
          <a:p>
            <a:pPr eaLnBrk="1" hangingPunct="1">
              <a:defRPr/>
            </a:pPr>
            <a:r>
              <a:rPr lang="en-US" sz="3500" dirty="0"/>
              <a:t>The Loan Sales Market</a:t>
            </a:r>
          </a:p>
        </p:txBody>
      </p:sp>
      <p:sp>
        <p:nvSpPr>
          <p:cNvPr id="8197" name="Rectangle 3"/>
          <p:cNvSpPr>
            <a:spLocks noGrp="1" noChangeArrowheads="1"/>
          </p:cNvSpPr>
          <p:nvPr>
            <p:ph type="body" sz="half" idx="4294967295"/>
          </p:nvPr>
        </p:nvSpPr>
        <p:spPr>
          <a:xfrm>
            <a:off x="222069" y="1518241"/>
            <a:ext cx="8739051" cy="49831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U.S. loan sales market has three segments:</a:t>
            </a:r>
          </a:p>
          <a:p>
            <a:pPr marL="801687" lvl="1" indent="-457200" eaLnBrk="1" hangingPunct="1">
              <a:lnSpc>
                <a:spcPct val="90000"/>
              </a:lnSpc>
              <a:buFont typeface="+mj-lt"/>
              <a:buAutoNum type="arabicPeriod"/>
            </a:pPr>
            <a:r>
              <a:rPr lang="en-US" altLang="en-US" sz="2100" i="1" dirty="0"/>
              <a:t>Traditional short-term loans</a:t>
            </a:r>
          </a:p>
          <a:p>
            <a:pPr lvl="2" eaLnBrk="1" hangingPunct="1">
              <a:lnSpc>
                <a:spcPct val="90000"/>
              </a:lnSpc>
            </a:pPr>
            <a:r>
              <a:rPr lang="en-US" altLang="en-US" sz="1900" dirty="0"/>
              <a:t>Secured by assets of the borrowing firm or other external guarantors</a:t>
            </a:r>
          </a:p>
          <a:p>
            <a:pPr lvl="2" eaLnBrk="1" hangingPunct="1">
              <a:lnSpc>
                <a:spcPct val="90000"/>
              </a:lnSpc>
            </a:pPr>
            <a:r>
              <a:rPr lang="en-US" altLang="en-US" sz="1900" dirty="0"/>
              <a:t>Made to investment-grade borrowers or better</a:t>
            </a:r>
          </a:p>
          <a:p>
            <a:pPr lvl="2" eaLnBrk="1" hangingPunct="1">
              <a:lnSpc>
                <a:spcPct val="90000"/>
              </a:lnSpc>
            </a:pPr>
            <a:r>
              <a:rPr lang="en-US" altLang="en-US" sz="1900" dirty="0"/>
              <a:t>Issued for a short term (90 days or less)</a:t>
            </a:r>
          </a:p>
          <a:p>
            <a:pPr lvl="2" eaLnBrk="1" hangingPunct="1">
              <a:lnSpc>
                <a:spcPct val="90000"/>
              </a:lnSpc>
            </a:pPr>
            <a:r>
              <a:rPr lang="en-US" altLang="en-US" sz="1900" dirty="0"/>
              <a:t>Sold in units of $1 million and up</a:t>
            </a:r>
          </a:p>
          <a:p>
            <a:pPr lvl="2" eaLnBrk="1" hangingPunct="1">
              <a:lnSpc>
                <a:spcPct val="90000"/>
              </a:lnSpc>
            </a:pPr>
            <a:r>
              <a:rPr lang="en-US" altLang="en-US" sz="1900" dirty="0"/>
              <a:t>Rates are closely tied to commercial paper rate</a:t>
            </a:r>
          </a:p>
          <a:p>
            <a:pPr marL="801687" lvl="1" indent="-457200" eaLnBrk="1" hangingPunct="1">
              <a:lnSpc>
                <a:spcPct val="90000"/>
              </a:lnSpc>
              <a:buFont typeface="+mj-lt"/>
              <a:buAutoNum type="arabicPeriod"/>
            </a:pPr>
            <a:r>
              <a:rPr lang="en-US" altLang="en-US" sz="2100" i="1" dirty="0"/>
              <a:t>Highly leveraged transactions (HLTs) loans</a:t>
            </a:r>
          </a:p>
          <a:p>
            <a:pPr lvl="2" eaLnBrk="1" hangingPunct="1">
              <a:lnSpc>
                <a:spcPct val="90000"/>
              </a:lnSpc>
            </a:pPr>
            <a:r>
              <a:rPr lang="en-US" altLang="en-US" sz="1900" dirty="0"/>
              <a:t>Secured by assets of the borrowing firm </a:t>
            </a:r>
          </a:p>
          <a:p>
            <a:pPr lvl="2" eaLnBrk="1" hangingPunct="1">
              <a:lnSpc>
                <a:spcPct val="90000"/>
              </a:lnSpc>
            </a:pPr>
            <a:r>
              <a:rPr lang="en-US" altLang="en-US" sz="1900" dirty="0"/>
              <a:t>Have long maturity (often three- to six- year maturities)</a:t>
            </a:r>
          </a:p>
          <a:p>
            <a:pPr lvl="2" eaLnBrk="1" hangingPunct="1">
              <a:lnSpc>
                <a:spcPct val="90000"/>
              </a:lnSpc>
            </a:pPr>
            <a:r>
              <a:rPr lang="en-US" altLang="en-US" sz="1900" dirty="0"/>
              <a:t>Have floating rates tied to the LIBOR, the prime rate, or a CD rate</a:t>
            </a:r>
          </a:p>
          <a:p>
            <a:pPr lvl="2" eaLnBrk="1" hangingPunct="1">
              <a:lnSpc>
                <a:spcPct val="90000"/>
              </a:lnSpc>
            </a:pPr>
            <a:r>
              <a:rPr lang="en-US" altLang="en-US" sz="1900" dirty="0"/>
              <a:t>Have strong covenant protection</a:t>
            </a:r>
          </a:p>
          <a:p>
            <a:pPr lvl="2" eaLnBrk="1" hangingPunct="1">
              <a:lnSpc>
                <a:spcPct val="90000"/>
              </a:lnSpc>
            </a:pPr>
            <a:r>
              <a:rPr lang="en-US" altLang="en-US" sz="1900" dirty="0"/>
              <a:t>May be either distressed or nondistressed</a:t>
            </a:r>
          </a:p>
          <a:p>
            <a:pPr marL="801687" lvl="1" indent="-457200" eaLnBrk="1" hangingPunct="1">
              <a:lnSpc>
                <a:spcPct val="90000"/>
              </a:lnSpc>
              <a:buFont typeface="+mj-lt"/>
              <a:buAutoNum type="arabicPeriod"/>
            </a:pPr>
            <a:r>
              <a:rPr lang="en-US" altLang="en-US" sz="2100" b="1" i="1" dirty="0"/>
              <a:t>Less developed country (LDC)</a:t>
            </a:r>
            <a:r>
              <a:rPr lang="en-US" altLang="en-US" sz="2100" b="1" dirty="0"/>
              <a:t> loans </a:t>
            </a:r>
            <a:r>
              <a:rPr lang="en-US" altLang="en-US" sz="2100" dirty="0"/>
              <a:t>are made to a less developed country (LDC)</a:t>
            </a:r>
            <a:endParaRPr lang="en-US" altLang="en-US" sz="1900" dirty="0"/>
          </a:p>
        </p:txBody>
      </p:sp>
      <p:sp>
        <p:nvSpPr>
          <p:cNvPr id="6" name="Footer Placeholder 3">
            <a:extLst>
              <a:ext uri="{FF2B5EF4-FFF2-40B4-BE49-F238E27FC236}">
                <a16:creationId xmlns:a16="http://schemas.microsoft.com/office/drawing/2014/main" id="{88F746C7-0388-407E-B2FD-9AC476731907}"/>
              </a:ext>
            </a:extLst>
          </p:cNvPr>
          <p:cNvSpPr>
            <a:spLocks noGrp="1"/>
          </p:cNvSpPr>
          <p:nvPr>
            <p:ph type="ftr" sz="quarter" idx="11"/>
          </p:nvPr>
        </p:nvSpPr>
        <p:spPr>
          <a:xfrm>
            <a:off x="907256" y="6553200"/>
            <a:ext cx="7329487"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BFBBDE8F-4D74-46C2-BD99-49EC17A46DF8}"/>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7</a:t>
            </a:fld>
            <a:endParaRPr lang="en-US" alt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09924" name="Rectangle 2"/>
          <p:cNvSpPr>
            <a:spLocks noGrp="1" noChangeArrowheads="1"/>
          </p:cNvSpPr>
          <p:nvPr>
            <p:ph type="title" idx="4294967295"/>
          </p:nvPr>
        </p:nvSpPr>
        <p:spPr/>
        <p:txBody>
          <a:bodyPr anchor="ctr"/>
          <a:lstStyle/>
          <a:p>
            <a:pPr eaLnBrk="1" hangingPunct="1">
              <a:defRPr/>
            </a:pPr>
            <a:r>
              <a:rPr lang="en-US" sz="3500" dirty="0"/>
              <a:t>The Buyers</a:t>
            </a:r>
          </a:p>
        </p:txBody>
      </p:sp>
      <p:sp>
        <p:nvSpPr>
          <p:cNvPr id="10245" name="Rectangle 3"/>
          <p:cNvSpPr>
            <a:spLocks noGrp="1" noChangeArrowheads="1"/>
          </p:cNvSpPr>
          <p:nvPr>
            <p:ph type="body" sz="half" idx="4294967295"/>
          </p:nvPr>
        </p:nvSpPr>
        <p:spPr>
          <a:xfrm>
            <a:off x="104503" y="1619794"/>
            <a:ext cx="8934994" cy="485720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7000"/>
              </a:lnSpc>
              <a:spcBef>
                <a:spcPts val="550"/>
              </a:spcBef>
            </a:pPr>
            <a:r>
              <a:rPr lang="en-US" altLang="en-US" sz="2300" dirty="0"/>
              <a:t>For the nondistressed market and the traditional U.S. domestic loan sales market, there are seven major buyers:</a:t>
            </a:r>
          </a:p>
          <a:p>
            <a:pPr marL="801687" lvl="1" indent="-457200" eaLnBrk="1" hangingPunct="1">
              <a:lnSpc>
                <a:spcPct val="87000"/>
              </a:lnSpc>
              <a:spcBef>
                <a:spcPts val="550"/>
              </a:spcBef>
              <a:buFont typeface="+mj-lt"/>
              <a:buAutoNum type="arabicPeriod"/>
            </a:pPr>
            <a:r>
              <a:rPr lang="en-US" altLang="en-US" sz="2100" i="1" dirty="0"/>
              <a:t>Investment banks </a:t>
            </a:r>
            <a:r>
              <a:rPr lang="en-US" altLang="en-US" sz="2100" dirty="0"/>
              <a:t>are the predominant buyers of loans because:</a:t>
            </a:r>
          </a:p>
          <a:p>
            <a:pPr marL="801687" lvl="1" indent="-457200" eaLnBrk="1" hangingPunct="1">
              <a:lnSpc>
                <a:spcPct val="87000"/>
              </a:lnSpc>
              <a:spcBef>
                <a:spcPts val="550"/>
              </a:spcBef>
              <a:buFont typeface="+mj-lt"/>
              <a:buAutoNum type="arabicPeriod"/>
            </a:pPr>
            <a:r>
              <a:rPr lang="en-US" altLang="en-US" sz="2100" i="1" dirty="0"/>
              <a:t>Vulture funds </a:t>
            </a:r>
            <a:r>
              <a:rPr lang="en-US" altLang="en-US" sz="2100" dirty="0"/>
              <a:t>are specialized investment funds established to invest in distressed loans, often with an agenda that does not include helping the distressed firm survive</a:t>
            </a:r>
          </a:p>
          <a:p>
            <a:pPr marL="801687" lvl="1" indent="-457200" eaLnBrk="1" hangingPunct="1">
              <a:lnSpc>
                <a:spcPct val="87000"/>
              </a:lnSpc>
              <a:spcBef>
                <a:spcPts val="550"/>
              </a:spcBef>
              <a:buFont typeface="+mj-lt"/>
              <a:buAutoNum type="arabicPeriod"/>
            </a:pPr>
            <a:r>
              <a:rPr lang="en-US" altLang="en-US" sz="2100" i="1" dirty="0"/>
              <a:t>Other domestic banks</a:t>
            </a:r>
            <a:r>
              <a:rPr lang="en-US" altLang="en-US" sz="2100" dirty="0"/>
              <a:t>, especially small banks,</a:t>
            </a:r>
            <a:r>
              <a:rPr lang="en-US" altLang="en-US" sz="2100" i="1" dirty="0"/>
              <a:t> </a:t>
            </a:r>
            <a:r>
              <a:rPr lang="en-US" altLang="en-US" sz="2100" dirty="0"/>
              <a:t>may find the sales market useful as a way to regionally diversify their loan portfolios</a:t>
            </a:r>
            <a:endParaRPr lang="en-US" altLang="en-US" sz="2000" i="1" dirty="0"/>
          </a:p>
          <a:p>
            <a:pPr marL="801687" lvl="1" indent="-457200" eaLnBrk="1" hangingPunct="1">
              <a:lnSpc>
                <a:spcPct val="87000"/>
              </a:lnSpc>
              <a:spcBef>
                <a:spcPts val="550"/>
              </a:spcBef>
              <a:buFont typeface="+mj-lt"/>
              <a:buAutoNum type="arabicPeriod"/>
            </a:pPr>
            <a:r>
              <a:rPr lang="en-US" altLang="en-US" sz="2100" i="1" dirty="0"/>
              <a:t>Foreign banks </a:t>
            </a:r>
            <a:r>
              <a:rPr lang="en-US" altLang="en-US" sz="2100" dirty="0"/>
              <a:t>remain the dominant buyer of domestic U.S. loans</a:t>
            </a:r>
          </a:p>
          <a:p>
            <a:pPr marL="801687" lvl="1" indent="-457200" eaLnBrk="1" hangingPunct="1">
              <a:lnSpc>
                <a:spcPct val="87000"/>
              </a:lnSpc>
              <a:spcBef>
                <a:spcPts val="550"/>
              </a:spcBef>
              <a:buFont typeface="+mj-lt"/>
              <a:buAutoNum type="arabicPeriod"/>
            </a:pPr>
            <a:r>
              <a:rPr lang="en-US" altLang="en-US" sz="2100" i="1" dirty="0"/>
              <a:t>Insurance companies and pension funds </a:t>
            </a:r>
            <a:r>
              <a:rPr lang="en-US" altLang="en-US" sz="2100" dirty="0"/>
              <a:t>are important buyers of long-term loans</a:t>
            </a:r>
            <a:endParaRPr lang="en-US" altLang="en-US" sz="2100" i="1" dirty="0"/>
          </a:p>
          <a:p>
            <a:pPr marL="801687" lvl="1" indent="-457200" eaLnBrk="1" hangingPunct="1">
              <a:lnSpc>
                <a:spcPct val="87000"/>
              </a:lnSpc>
              <a:spcBef>
                <a:spcPts val="550"/>
              </a:spcBef>
              <a:buFont typeface="+mj-lt"/>
              <a:buAutoNum type="arabicPeriod"/>
            </a:pPr>
            <a:r>
              <a:rPr lang="en-US" altLang="en-US" sz="2100" i="1" dirty="0"/>
              <a:t>Closed-end bank loan mutual funds </a:t>
            </a:r>
            <a:r>
              <a:rPr lang="en-US" altLang="en-US" sz="2100" dirty="0"/>
              <a:t>are leveraged mutual funds that invest in domestic U.S. bank loans</a:t>
            </a:r>
          </a:p>
          <a:p>
            <a:pPr marL="801687" lvl="1" indent="-457200" eaLnBrk="1" hangingPunct="1">
              <a:lnSpc>
                <a:spcPct val="87000"/>
              </a:lnSpc>
              <a:spcBef>
                <a:spcPts val="550"/>
              </a:spcBef>
              <a:buFont typeface="+mj-lt"/>
              <a:buAutoNum type="arabicPeriod"/>
            </a:pPr>
            <a:r>
              <a:rPr lang="en-US" altLang="en-US" sz="2100" i="1" dirty="0"/>
              <a:t>Nonfinancial corporations</a:t>
            </a:r>
            <a:r>
              <a:rPr lang="en-US" altLang="en-US" sz="2100" dirty="0"/>
              <a:t>, primarily the financial services arms of the very largest U.S. and European companies, buy loans</a:t>
            </a:r>
            <a:endParaRPr lang="en-US" altLang="en-US" sz="2100" i="1" dirty="0"/>
          </a:p>
        </p:txBody>
      </p:sp>
      <p:sp>
        <p:nvSpPr>
          <p:cNvPr id="6" name="Footer Placeholder 3">
            <a:extLst>
              <a:ext uri="{FF2B5EF4-FFF2-40B4-BE49-F238E27FC236}">
                <a16:creationId xmlns:a16="http://schemas.microsoft.com/office/drawing/2014/main" id="{8B90790C-E44D-4733-A443-C98FD852ECB7}"/>
              </a:ext>
            </a:extLst>
          </p:cNvPr>
          <p:cNvSpPr>
            <a:spLocks noGrp="1"/>
          </p:cNvSpPr>
          <p:nvPr>
            <p:ph type="ftr" sz="quarter" idx="11"/>
          </p:nvPr>
        </p:nvSpPr>
        <p:spPr>
          <a:xfrm>
            <a:off x="610791" y="6553200"/>
            <a:ext cx="792241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7E785C84-F6DC-410D-929A-B52809B2BAA7}"/>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8</a:t>
            </a:fld>
            <a:endParaRPr lang="en-US" alt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r"/>
            <a:endParaRPr lang="en-US" altLang="en-US" sz="2000" dirty="0"/>
          </a:p>
        </p:txBody>
      </p:sp>
      <p:sp>
        <p:nvSpPr>
          <p:cNvPr id="214020" name="Rectangle 2"/>
          <p:cNvSpPr>
            <a:spLocks noGrp="1" noChangeArrowheads="1"/>
          </p:cNvSpPr>
          <p:nvPr>
            <p:ph type="title" idx="4294967295"/>
          </p:nvPr>
        </p:nvSpPr>
        <p:spPr/>
        <p:txBody>
          <a:bodyPr anchor="ctr"/>
          <a:lstStyle/>
          <a:p>
            <a:pPr eaLnBrk="1" hangingPunct="1">
              <a:defRPr/>
            </a:pPr>
            <a:r>
              <a:rPr lang="en-US" sz="3500" dirty="0"/>
              <a:t>The Sellers</a:t>
            </a:r>
          </a:p>
        </p:txBody>
      </p:sp>
      <p:sp>
        <p:nvSpPr>
          <p:cNvPr id="12293" name="Rectangle 3"/>
          <p:cNvSpPr>
            <a:spLocks noGrp="1" noChangeArrowheads="1"/>
          </p:cNvSpPr>
          <p:nvPr>
            <p:ph type="body" sz="half" idx="4294967295"/>
          </p:nvPr>
        </p:nvSpPr>
        <p:spPr>
          <a:xfrm>
            <a:off x="117566" y="1719262"/>
            <a:ext cx="8921931"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5000"/>
              </a:lnSpc>
              <a:spcBef>
                <a:spcPts val="600"/>
              </a:spcBef>
            </a:pPr>
            <a:r>
              <a:rPr lang="en-US" altLang="en-US" sz="2300" dirty="0"/>
              <a:t>Sellers of domestic loans and HLT loans include the following:</a:t>
            </a:r>
          </a:p>
          <a:p>
            <a:pPr marL="801687" lvl="1" indent="-457200" eaLnBrk="1" hangingPunct="1">
              <a:lnSpc>
                <a:spcPct val="95000"/>
              </a:lnSpc>
              <a:spcBef>
                <a:spcPts val="600"/>
              </a:spcBef>
              <a:buFont typeface="+mj-lt"/>
              <a:buAutoNum type="arabicPeriod"/>
            </a:pPr>
            <a:r>
              <a:rPr lang="en-US" altLang="en-US" sz="2200" i="1" dirty="0"/>
              <a:t>Major money center banks </a:t>
            </a:r>
            <a:r>
              <a:rPr lang="en-US" altLang="en-US" sz="2200" dirty="0"/>
              <a:t>have dominated loan selling</a:t>
            </a:r>
          </a:p>
          <a:p>
            <a:pPr marL="801687" lvl="1" indent="-457200" eaLnBrk="1" hangingPunct="1">
              <a:lnSpc>
                <a:spcPct val="95000"/>
              </a:lnSpc>
              <a:spcBef>
                <a:spcPts val="600"/>
              </a:spcBef>
              <a:buFont typeface="+mj-lt"/>
              <a:buAutoNum type="arabicPeriod"/>
            </a:pPr>
            <a:r>
              <a:rPr lang="en-US" altLang="en-US" sz="2200" i="1" dirty="0"/>
              <a:t>Small regional or community banks </a:t>
            </a:r>
            <a:r>
              <a:rPr lang="en-US" altLang="en-US" sz="2200" dirty="0"/>
              <a:t>sell loans to diversify credit risk, though they are not a major player in the loan sales market</a:t>
            </a:r>
          </a:p>
          <a:p>
            <a:pPr marL="801687" lvl="1" indent="-457200" eaLnBrk="1" hangingPunct="1">
              <a:lnSpc>
                <a:spcPct val="95000"/>
              </a:lnSpc>
              <a:spcBef>
                <a:spcPts val="600"/>
              </a:spcBef>
              <a:buFont typeface="+mj-lt"/>
              <a:buAutoNum type="arabicPeriod"/>
            </a:pPr>
            <a:r>
              <a:rPr lang="en-US" altLang="en-US" sz="2200" i="1" dirty="0"/>
              <a:t>Foreign banks </a:t>
            </a:r>
            <a:r>
              <a:rPr lang="en-US" altLang="en-US" sz="2200" dirty="0"/>
              <a:t>sell loans from branch networks (e.g., the Japanese-owned banks in California) or loans originated in their home country in U.S. loan sales markets</a:t>
            </a:r>
          </a:p>
          <a:p>
            <a:pPr marL="801687" lvl="1" indent="-457200" eaLnBrk="1" hangingPunct="1">
              <a:lnSpc>
                <a:spcPct val="95000"/>
              </a:lnSpc>
              <a:spcBef>
                <a:spcPts val="600"/>
              </a:spcBef>
              <a:buFont typeface="+mj-lt"/>
              <a:buAutoNum type="arabicPeriod"/>
            </a:pPr>
            <a:r>
              <a:rPr lang="en-US" altLang="en-US" sz="2200" i="1" dirty="0"/>
              <a:t>Investment banks </a:t>
            </a:r>
            <a:r>
              <a:rPr lang="en-US" altLang="en-US" sz="2200" dirty="0"/>
              <a:t>act as loan sellers either as part of their loan origination activities or as active traders in the market</a:t>
            </a:r>
          </a:p>
          <a:p>
            <a:pPr marL="801687" lvl="1" indent="-457200" eaLnBrk="1" hangingPunct="1">
              <a:lnSpc>
                <a:spcPct val="95000"/>
              </a:lnSpc>
              <a:spcBef>
                <a:spcPts val="600"/>
              </a:spcBef>
              <a:buFont typeface="+mj-lt"/>
              <a:buAutoNum type="arabicPeriod"/>
            </a:pPr>
            <a:r>
              <a:rPr lang="en-US" altLang="en-US" sz="2200" i="1" dirty="0"/>
              <a:t>U.S. government and its agencies </a:t>
            </a:r>
            <a:r>
              <a:rPr lang="en-US" altLang="en-US" sz="2200" dirty="0"/>
              <a:t>have shown an increased willingness to engage in loan sales in recent years</a:t>
            </a:r>
          </a:p>
          <a:p>
            <a:pPr marL="1096962" lvl="2" indent="-457200" eaLnBrk="1" hangingPunct="1">
              <a:lnSpc>
                <a:spcPct val="95000"/>
              </a:lnSpc>
              <a:spcBef>
                <a:spcPts val="600"/>
              </a:spcBef>
            </a:pPr>
            <a:r>
              <a:rPr lang="en-US" altLang="en-US" sz="2000" dirty="0"/>
              <a:t>Aided by passage of Debt Collection Improvement Act of 1996, which authorizes federal agencies to sell delinquent/defaulted loans</a:t>
            </a:r>
          </a:p>
        </p:txBody>
      </p:sp>
      <p:sp>
        <p:nvSpPr>
          <p:cNvPr id="6" name="Footer Placeholder 3">
            <a:extLst>
              <a:ext uri="{FF2B5EF4-FFF2-40B4-BE49-F238E27FC236}">
                <a16:creationId xmlns:a16="http://schemas.microsoft.com/office/drawing/2014/main" id="{7DFD7DA0-136D-4ED1-AA25-90B1E6D2465E}"/>
              </a:ext>
            </a:extLst>
          </p:cNvPr>
          <p:cNvSpPr>
            <a:spLocks noGrp="1"/>
          </p:cNvSpPr>
          <p:nvPr>
            <p:ph type="ftr" sz="quarter" idx="11"/>
          </p:nvPr>
        </p:nvSpPr>
        <p:spPr>
          <a:xfrm>
            <a:off x="913787" y="6553200"/>
            <a:ext cx="732948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1">
            <a:extLst>
              <a:ext uri="{FF2B5EF4-FFF2-40B4-BE49-F238E27FC236}">
                <a16:creationId xmlns:a16="http://schemas.microsoft.com/office/drawing/2014/main" id="{AA1119FB-D992-4EF0-A1DB-196E164A1119}"/>
              </a:ext>
            </a:extLst>
          </p:cNvPr>
          <p:cNvSpPr>
            <a:spLocks noGrp="1"/>
          </p:cNvSpPr>
          <p:nvPr>
            <p:ph type="sldNum" sz="quarter" idx="12"/>
          </p:nvPr>
        </p:nvSpPr>
        <p:spPr>
          <a:xfrm>
            <a:off x="6553200" y="6553200"/>
            <a:ext cx="2133600" cy="304800"/>
          </a:xfrm>
        </p:spPr>
        <p:txBody>
          <a:bodyPr/>
          <a:lstStyle/>
          <a:p>
            <a:pPr>
              <a:defRPr/>
            </a:pPr>
            <a:r>
              <a:rPr lang="en-US" altLang="en-US" dirty="0"/>
              <a:t>25-</a:t>
            </a:r>
            <a:fld id="{7AF55BBF-CA4E-4AD6-B039-F5AB6EDCC4B9}" type="slidenum">
              <a:rPr lang="en-US" altLang="en-US" smtClean="0"/>
              <a:pPr>
                <a:defRPr/>
              </a:pPr>
              <a:t>9</a:t>
            </a:fld>
            <a:endParaRPr lang="en-US" altLang="en-US" dirty="0"/>
          </a:p>
        </p:txBody>
      </p:sp>
    </p:spTree>
  </p:cSld>
  <p:clrMapOvr>
    <a:masterClrMapping/>
  </p:clrMapOvr>
  <p:transition/>
</p:sld>
</file>

<file path=ppt/theme/theme1.xml><?xml version="1.0" encoding="utf-8"?>
<a:theme xmlns:a="http://schemas.openxmlformats.org/drawingml/2006/main" name="Network">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ffe371-beea-496d-8355-49b3f4f3bd58">
      <Terms xmlns="http://schemas.microsoft.com/office/infopath/2007/PartnerControls"/>
    </lcf76f155ced4ddcb4097134ff3c332f>
    <TaxCatchAll xmlns="893f84f8-0566-415c-9cf5-b575de20e0a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C51905A83F92F40BD0DC72259F8AAD9" ma:contentTypeVersion="16" ma:contentTypeDescription="Create a new document." ma:contentTypeScope="" ma:versionID="ca52bbee1f1be16a242bb9a6e17d9915">
  <xsd:schema xmlns:xsd="http://www.w3.org/2001/XMLSchema" xmlns:xs="http://www.w3.org/2001/XMLSchema" xmlns:p="http://schemas.microsoft.com/office/2006/metadata/properties" xmlns:ns2="ceffe371-beea-496d-8355-49b3f4f3bd58" xmlns:ns3="893f84f8-0566-415c-9cf5-b575de20e0a3" targetNamespace="http://schemas.microsoft.com/office/2006/metadata/properties" ma:root="true" ma:fieldsID="3076bdf8b688088cd7b1e8ac2c87d7a7" ns2:_="" ns3:_="">
    <xsd:import namespace="ceffe371-beea-496d-8355-49b3f4f3bd58"/>
    <xsd:import namespace="893f84f8-0566-415c-9cf5-b575de20e0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ffe371-beea-496d-8355-49b3f4f3bd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b8617a1-beef-4e24-867f-51551f54cf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3f84f8-0566-415c-9cf5-b575de20e0a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9f135d9-025e-4c4d-bd42-7a46997d5481}" ma:internalName="TaxCatchAll" ma:showField="CatchAllData" ma:web="893f84f8-0566-415c-9cf5-b575de20e0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445267-2785-45E8-B50B-BB81C93AA176}">
  <ds:schemaRefs>
    <ds:schemaRef ds:uri="http://schemas.microsoft.com/office/2006/metadata/properties"/>
    <ds:schemaRef ds:uri="http://schemas.microsoft.com/office/infopath/2007/PartnerControls"/>
    <ds:schemaRef ds:uri="ceffe371-beea-496d-8355-49b3f4f3bd58"/>
    <ds:schemaRef ds:uri="893f84f8-0566-415c-9cf5-b575de20e0a3"/>
  </ds:schemaRefs>
</ds:datastoreItem>
</file>

<file path=customXml/itemProps2.xml><?xml version="1.0" encoding="utf-8"?>
<ds:datastoreItem xmlns:ds="http://schemas.openxmlformats.org/officeDocument/2006/customXml" ds:itemID="{524E98DB-34D7-4228-8717-BA3EAE9020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ffe371-beea-496d-8355-49b3f4f3bd58"/>
    <ds:schemaRef ds:uri="893f84f8-0566-415c-9cf5-b575de20e0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6ED7E5-9CFC-47D8-86FA-06C4BBA968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C:\WINDOWS\Application Data\Microsoft\Templates\template2ndEdS&amp;C.pot</Template>
  <TotalTime>5338</TotalTime>
  <Words>3564</Words>
  <Application>Microsoft Office PowerPoint</Application>
  <PresentationFormat>On-screen Show (4:3)</PresentationFormat>
  <Paragraphs>246</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Wingdings</vt:lpstr>
      <vt:lpstr>Network</vt:lpstr>
      <vt:lpstr>Chapter Twenty-Five</vt:lpstr>
      <vt:lpstr>Loan Sales and Securitization</vt:lpstr>
      <vt:lpstr>Loan Sales</vt:lpstr>
      <vt:lpstr>Loan Sales (Continued)</vt:lpstr>
      <vt:lpstr>Recent Trends in the Loan Sales Market</vt:lpstr>
      <vt:lpstr>Types of Loan Sales Contracts</vt:lpstr>
      <vt:lpstr>The Loan Sales Market</vt:lpstr>
      <vt:lpstr>The Buyers</vt:lpstr>
      <vt:lpstr>The Sellers</vt:lpstr>
      <vt:lpstr>Secondary Market for Less Developed Country (LDC) Debt</vt:lpstr>
      <vt:lpstr>Future Loan Sales Growth</vt:lpstr>
      <vt:lpstr>Loan Securitization: Pass-Through Security</vt:lpstr>
      <vt:lpstr>Pass-Through Mortgage Security</vt:lpstr>
      <vt:lpstr>Summary of a GNMA Pass-Through</vt:lpstr>
      <vt:lpstr>Prepayment Risk on GNMA Pass-Throughs</vt:lpstr>
      <vt:lpstr>Prepayment Risk on Pass-Through Securities</vt:lpstr>
      <vt:lpstr>Collateralized Mortgage Obligations (CMOs)</vt:lpstr>
      <vt:lpstr>Creation of CMOs</vt:lpstr>
      <vt:lpstr>The Creation of a CMO</vt:lpstr>
      <vt:lpstr>Creation of CMOs (Continued)</vt:lpstr>
      <vt:lpstr>Mortgage-Backed Bonds</vt:lpstr>
      <vt:lpstr>Securitization of Other Assets</vt:lpstr>
      <vt:lpstr>U.S. Asset-Backed Securities Outstanding, 1985-2021</vt:lpstr>
      <vt:lpstr>Can All Assets be Securitized?</vt:lpstr>
      <vt:lpstr>Benefits versus Costs of Securitization</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Gunasundari Kuppan</cp:lastModifiedBy>
  <cp:revision>512</cp:revision>
  <dcterms:created xsi:type="dcterms:W3CDTF">2000-07-01T19:33:32Z</dcterms:created>
  <dcterms:modified xsi:type="dcterms:W3CDTF">2024-03-13T09:39:16Z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0x0101000C51905A83F92F40BD0DC72259F8AAD9</vt:lpwstr>
  </property>
</Properties>
</file>