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45"/>
  </p:notesMasterIdLst>
  <p:handoutMasterIdLst>
    <p:handoutMasterId r:id="rId46"/>
  </p:handoutMasterIdLst>
  <p:sldIdLst>
    <p:sldId id="375" r:id="rId5"/>
    <p:sldId id="290" r:id="rId6"/>
    <p:sldId id="382" r:id="rId7"/>
    <p:sldId id="342" r:id="rId8"/>
    <p:sldId id="383" r:id="rId9"/>
    <p:sldId id="385" r:id="rId10"/>
    <p:sldId id="384" r:id="rId11"/>
    <p:sldId id="386" r:id="rId12"/>
    <p:sldId id="387" r:id="rId13"/>
    <p:sldId id="388" r:id="rId14"/>
    <p:sldId id="345" r:id="rId15"/>
    <p:sldId id="389" r:id="rId16"/>
    <p:sldId id="346" r:id="rId17"/>
    <p:sldId id="390" r:id="rId18"/>
    <p:sldId id="347" r:id="rId19"/>
    <p:sldId id="391" r:id="rId20"/>
    <p:sldId id="392" r:id="rId21"/>
    <p:sldId id="348" r:id="rId22"/>
    <p:sldId id="349" r:id="rId23"/>
    <p:sldId id="393" r:id="rId24"/>
    <p:sldId id="350" r:id="rId25"/>
    <p:sldId id="394" r:id="rId26"/>
    <p:sldId id="395" r:id="rId27"/>
    <p:sldId id="396" r:id="rId28"/>
    <p:sldId id="397" r:id="rId29"/>
    <p:sldId id="398" r:id="rId30"/>
    <p:sldId id="357" r:id="rId31"/>
    <p:sldId id="400" r:id="rId32"/>
    <p:sldId id="401" r:id="rId33"/>
    <p:sldId id="402" r:id="rId34"/>
    <p:sldId id="403" r:id="rId35"/>
    <p:sldId id="369" r:id="rId36"/>
    <p:sldId id="368" r:id="rId37"/>
    <p:sldId id="371" r:id="rId38"/>
    <p:sldId id="404" r:id="rId39"/>
    <p:sldId id="360" r:id="rId40"/>
    <p:sldId id="406" r:id="rId41"/>
    <p:sldId id="405" r:id="rId42"/>
    <p:sldId id="373" r:id="rId43"/>
    <p:sldId id="378"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CC00"/>
    <a:srgbClr val="000066"/>
    <a:srgbClr val="663300"/>
    <a:srgbClr val="1C1C1C"/>
    <a:srgbClr val="CC9900"/>
    <a:srgbClr val="007FBE"/>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48E01-00A9-F6FA-32EC-10285186E3A8}" v="2" dt="2023-09-07T19:26:04.989"/>
    <p1510:client id="{44457538-264B-1DAE-1FDE-41212062C875}" v="23" dt="2023-09-04T21:40:06.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8" autoAdjust="0"/>
    <p:restoredTop sz="76852" autoAdjust="0"/>
  </p:normalViewPr>
  <p:slideViewPr>
    <p:cSldViewPr snapToGrid="0" snapToObjects="1">
      <p:cViewPr>
        <p:scale>
          <a:sx n="61" d="100"/>
          <a:sy n="61" d="100"/>
        </p:scale>
        <p:origin x="-16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 Amanda" userId="S::amanda.lam@mheducation.com::b23fb414-92b7-42ca-a50e-069dfd3bec31" providerId="AD" clId="Web-{0E248E01-00A9-F6FA-32EC-10285186E3A8}"/>
    <pc:docChg chg="delSld">
      <pc:chgData name="Lam, Amanda" userId="S::amanda.lam@mheducation.com::b23fb414-92b7-42ca-a50e-069dfd3bec31" providerId="AD" clId="Web-{0E248E01-00A9-F6FA-32EC-10285186E3A8}" dt="2023-09-07T19:26:04.989" v="1"/>
      <pc:docMkLst>
        <pc:docMk/>
      </pc:docMkLst>
      <pc:sldChg chg="del modCm">
        <pc:chgData name="Lam, Amanda" userId="S::amanda.lam@mheducation.com::b23fb414-92b7-42ca-a50e-069dfd3bec31" providerId="AD" clId="Web-{0E248E01-00A9-F6FA-32EC-10285186E3A8}" dt="2023-09-07T19:26:04.989" v="1"/>
        <pc:sldMkLst>
          <pc:docMk/>
          <pc:sldMk cId="3499769710" sldId="399"/>
        </pc:sldMkLst>
        <pc:extLst>
          <p:ext xmlns:p="http://schemas.openxmlformats.org/presentationml/2006/main" uri="{D6D511B9-2390-475A-947B-AFAB55BFBCF1}">
            <pc226:cmChg xmlns:pc226="http://schemas.microsoft.com/office/powerpoint/2022/06/main/command" chg="mod">
              <pc226:chgData name="Lam, Amanda" userId="S::amanda.lam@mheducation.com::b23fb414-92b7-42ca-a50e-069dfd3bec31" providerId="AD" clId="Web-{0E248E01-00A9-F6FA-32EC-10285186E3A8}" dt="2023-09-07T19:26:00.880" v="0"/>
              <pc2:cmMkLst xmlns:pc2="http://schemas.microsoft.com/office/powerpoint/2019/9/main/command">
                <pc:docMk/>
                <pc:sldMk cId="3499769710" sldId="399"/>
                <pc2:cmMk id="{E039277C-5FD6-4B31-8CDC-99667B0E7F03}"/>
              </pc2:cmMkLst>
            </pc226:cmChg>
          </p:ext>
        </pc:extLst>
      </pc:sldChg>
    </pc:docChg>
  </pc:docChgLst>
  <pc:docChgLst>
    <pc:chgData name="teressafarough@gmail.com" userId="S::urn:spo:guest#teressafarough@gmail.com::" providerId="AD" clId="Web-{44457538-264B-1DAE-1FDE-41212062C875}"/>
    <pc:docChg chg="modSld">
      <pc:chgData name="teressafarough@gmail.com" userId="S::urn:spo:guest#teressafarough@gmail.com::" providerId="AD" clId="Web-{44457538-264B-1DAE-1FDE-41212062C875}" dt="2023-09-04T21:40:06.939" v="22" actId="1076"/>
      <pc:docMkLst>
        <pc:docMk/>
      </pc:docMkLst>
      <pc:sldChg chg="modSp">
        <pc:chgData name="teressafarough@gmail.com" userId="S::urn:spo:guest#teressafarough@gmail.com::" providerId="AD" clId="Web-{44457538-264B-1DAE-1FDE-41212062C875}" dt="2023-09-04T21:36:04.197" v="1" actId="1076"/>
        <pc:sldMkLst>
          <pc:docMk/>
          <pc:sldMk cId="0" sldId="290"/>
        </pc:sldMkLst>
        <pc:spChg chg="mod">
          <ac:chgData name="teressafarough@gmail.com" userId="S::urn:spo:guest#teressafarough@gmail.com::" providerId="AD" clId="Web-{44457538-264B-1DAE-1FDE-41212062C875}" dt="2023-09-04T21:35:44.837" v="0"/>
          <ac:spMkLst>
            <pc:docMk/>
            <pc:sldMk cId="0" sldId="290"/>
            <ac:spMk id="5" creationId="{55E2249C-A065-40B0-A3E7-73217450F947}"/>
          </ac:spMkLst>
        </pc:spChg>
        <pc:spChg chg="mod">
          <ac:chgData name="teressafarough@gmail.com" userId="S::urn:spo:guest#teressafarough@gmail.com::" providerId="AD" clId="Web-{44457538-264B-1DAE-1FDE-41212062C875}" dt="2023-09-04T21:36:04.197" v="1" actId="1076"/>
          <ac:spMkLst>
            <pc:docMk/>
            <pc:sldMk cId="0" sldId="290"/>
            <ac:spMk id="4101" creationId="{00000000-0000-0000-0000-000000000000}"/>
          </ac:spMkLst>
        </pc:spChg>
      </pc:sldChg>
      <pc:sldChg chg="modSp">
        <pc:chgData name="teressafarough@gmail.com" userId="S::urn:spo:guest#teressafarough@gmail.com::" providerId="AD" clId="Web-{44457538-264B-1DAE-1FDE-41212062C875}" dt="2023-09-04T21:36:14.619" v="2" actId="1076"/>
        <pc:sldMkLst>
          <pc:docMk/>
          <pc:sldMk cId="0" sldId="342"/>
        </pc:sldMkLst>
        <pc:spChg chg="mod">
          <ac:chgData name="teressafarough@gmail.com" userId="S::urn:spo:guest#teressafarough@gmail.com::" providerId="AD" clId="Web-{44457538-264B-1DAE-1FDE-41212062C875}" dt="2023-09-04T21:35:44.837" v="0"/>
          <ac:spMkLst>
            <pc:docMk/>
            <pc:sldMk cId="0" sldId="342"/>
            <ac:spMk id="6" creationId="{1C91AE1E-5E42-4674-8046-B12E979C4965}"/>
          </ac:spMkLst>
        </pc:spChg>
        <pc:spChg chg="mod">
          <ac:chgData name="teressafarough@gmail.com" userId="S::urn:spo:guest#teressafarough@gmail.com::" providerId="AD" clId="Web-{44457538-264B-1DAE-1FDE-41212062C875}" dt="2023-09-04T21:36:14.619" v="2" actId="1076"/>
          <ac:spMkLst>
            <pc:docMk/>
            <pc:sldMk cId="0" sldId="342"/>
            <ac:spMk id="5125" creationId="{00000000-0000-0000-0000-000000000000}"/>
          </ac:spMkLst>
        </pc:spChg>
      </pc:sldChg>
      <pc:sldChg chg="modSp">
        <pc:chgData name="teressafarough@gmail.com" userId="S::urn:spo:guest#teressafarough@gmail.com::" providerId="AD" clId="Web-{44457538-264B-1DAE-1FDE-41212062C875}" dt="2023-09-04T21:36:40.808" v="3" actId="1076"/>
        <pc:sldMkLst>
          <pc:docMk/>
          <pc:sldMk cId="0" sldId="345"/>
        </pc:sldMkLst>
        <pc:spChg chg="mod">
          <ac:chgData name="teressafarough@gmail.com" userId="S::urn:spo:guest#teressafarough@gmail.com::" providerId="AD" clId="Web-{44457538-264B-1DAE-1FDE-41212062C875}" dt="2023-09-04T21:36:40.808" v="3" actId="1076"/>
          <ac:spMkLst>
            <pc:docMk/>
            <pc:sldMk cId="0" sldId="345"/>
            <ac:spMk id="5" creationId="{36432D9D-651A-484F-AFDE-2D418D30C1F3}"/>
          </ac:spMkLst>
        </pc:spChg>
      </pc:sldChg>
      <pc:sldChg chg="modSp">
        <pc:chgData name="teressafarough@gmail.com" userId="S::urn:spo:guest#teressafarough@gmail.com::" providerId="AD" clId="Web-{44457538-264B-1DAE-1FDE-41212062C875}" dt="2023-09-04T21:36:58.371" v="5" actId="1076"/>
        <pc:sldMkLst>
          <pc:docMk/>
          <pc:sldMk cId="0" sldId="346"/>
        </pc:sldMkLst>
        <pc:spChg chg="mod">
          <ac:chgData name="teressafarough@gmail.com" userId="S::urn:spo:guest#teressafarough@gmail.com::" providerId="AD" clId="Web-{44457538-264B-1DAE-1FDE-41212062C875}" dt="2023-09-04T21:36:58.371" v="5" actId="1076"/>
          <ac:spMkLst>
            <pc:docMk/>
            <pc:sldMk cId="0" sldId="346"/>
            <ac:spMk id="5" creationId="{BFCD82CA-ABCA-4337-95B0-14BB4723A2A7}"/>
          </ac:spMkLst>
        </pc:spChg>
      </pc:sldChg>
      <pc:sldChg chg="modSp">
        <pc:chgData name="teressafarough@gmail.com" userId="S::urn:spo:guest#teressafarough@gmail.com::" providerId="AD" clId="Web-{44457538-264B-1DAE-1FDE-41212062C875}" dt="2023-09-04T21:37:07.777" v="6" actId="1076"/>
        <pc:sldMkLst>
          <pc:docMk/>
          <pc:sldMk cId="0" sldId="347"/>
        </pc:sldMkLst>
        <pc:spChg chg="mod">
          <ac:chgData name="teressafarough@gmail.com" userId="S::urn:spo:guest#teressafarough@gmail.com::" providerId="AD" clId="Web-{44457538-264B-1DAE-1FDE-41212062C875}" dt="2023-09-04T21:37:07.777" v="6" actId="1076"/>
          <ac:spMkLst>
            <pc:docMk/>
            <pc:sldMk cId="0" sldId="347"/>
            <ac:spMk id="5" creationId="{2F832F77-346E-4773-A53E-A2910434A03B}"/>
          </ac:spMkLst>
        </pc:spChg>
      </pc:sldChg>
      <pc:sldChg chg="modSp">
        <pc:chgData name="teressafarough@gmail.com" userId="S::urn:spo:guest#teressafarough@gmail.com::" providerId="AD" clId="Web-{44457538-264B-1DAE-1FDE-41212062C875}" dt="2023-09-04T21:37:19.965" v="7" actId="1076"/>
        <pc:sldMkLst>
          <pc:docMk/>
          <pc:sldMk cId="0" sldId="348"/>
        </pc:sldMkLst>
        <pc:spChg chg="mod">
          <ac:chgData name="teressafarough@gmail.com" userId="S::urn:spo:guest#teressafarough@gmail.com::" providerId="AD" clId="Web-{44457538-264B-1DAE-1FDE-41212062C875}" dt="2023-09-04T21:37:19.965" v="7" actId="1076"/>
          <ac:spMkLst>
            <pc:docMk/>
            <pc:sldMk cId="0" sldId="348"/>
            <ac:spMk id="4" creationId="{A7C2A2AC-A791-42DB-AFE3-48C1C1BA85DC}"/>
          </ac:spMkLst>
        </pc:spChg>
      </pc:sldChg>
      <pc:sldChg chg="modSp">
        <pc:chgData name="teressafarough@gmail.com" userId="S::urn:spo:guest#teressafarough@gmail.com::" providerId="AD" clId="Web-{44457538-264B-1DAE-1FDE-41212062C875}" dt="2023-09-04T21:37:26.981" v="8" actId="1076"/>
        <pc:sldMkLst>
          <pc:docMk/>
          <pc:sldMk cId="0" sldId="349"/>
        </pc:sldMkLst>
        <pc:spChg chg="mod">
          <ac:chgData name="teressafarough@gmail.com" userId="S::urn:spo:guest#teressafarough@gmail.com::" providerId="AD" clId="Web-{44457538-264B-1DAE-1FDE-41212062C875}" dt="2023-09-04T21:37:26.981" v="8" actId="1076"/>
          <ac:spMkLst>
            <pc:docMk/>
            <pc:sldMk cId="0" sldId="349"/>
            <ac:spMk id="5" creationId="{CAC22C4C-5E9C-4A85-8C25-26D16CC58EBF}"/>
          </ac:spMkLst>
        </pc:spChg>
      </pc:sldChg>
      <pc:sldChg chg="modSp">
        <pc:chgData name="teressafarough@gmail.com" userId="S::urn:spo:guest#teressafarough@gmail.com::" providerId="AD" clId="Web-{44457538-264B-1DAE-1FDE-41212062C875}" dt="2023-09-04T21:38:39.218" v="15" actId="1076"/>
        <pc:sldMkLst>
          <pc:docMk/>
          <pc:sldMk cId="0" sldId="350"/>
        </pc:sldMkLst>
        <pc:spChg chg="mod">
          <ac:chgData name="teressafarough@gmail.com" userId="S::urn:spo:guest#teressafarough@gmail.com::" providerId="AD" clId="Web-{44457538-264B-1DAE-1FDE-41212062C875}" dt="2023-09-04T21:35:44.837" v="0"/>
          <ac:spMkLst>
            <pc:docMk/>
            <pc:sldMk cId="0" sldId="350"/>
            <ac:spMk id="5" creationId="{7FD1555A-8F03-4F1F-8EDA-722C5C37FE85}"/>
          </ac:spMkLst>
        </pc:spChg>
        <pc:spChg chg="mod">
          <ac:chgData name="teressafarough@gmail.com" userId="S::urn:spo:guest#teressafarough@gmail.com::" providerId="AD" clId="Web-{44457538-264B-1DAE-1FDE-41212062C875}" dt="2023-09-04T21:38:39.218" v="15" actId="1076"/>
          <ac:spMkLst>
            <pc:docMk/>
            <pc:sldMk cId="0" sldId="350"/>
            <ac:spMk id="16389" creationId="{00000000-0000-0000-0000-000000000000}"/>
          </ac:spMkLst>
        </pc:spChg>
      </pc:sldChg>
      <pc:sldChg chg="modSp">
        <pc:chgData name="teressafarough@gmail.com" userId="S::urn:spo:guest#teressafarough@gmail.com::" providerId="AD" clId="Web-{44457538-264B-1DAE-1FDE-41212062C875}" dt="2023-09-04T21:35:44.837" v="0"/>
        <pc:sldMkLst>
          <pc:docMk/>
          <pc:sldMk cId="0" sldId="357"/>
        </pc:sldMkLst>
        <pc:spChg chg="mod">
          <ac:chgData name="teressafarough@gmail.com" userId="S::urn:spo:guest#teressafarough@gmail.com::" providerId="AD" clId="Web-{44457538-264B-1DAE-1FDE-41212062C875}" dt="2023-09-04T21:35:44.837" v="0"/>
          <ac:spMkLst>
            <pc:docMk/>
            <pc:sldMk cId="0" sldId="357"/>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0" sldId="360"/>
        </pc:sldMkLst>
        <pc:spChg chg="mod">
          <ac:chgData name="teressafarough@gmail.com" userId="S::urn:spo:guest#teressafarough@gmail.com::" providerId="AD" clId="Web-{44457538-264B-1DAE-1FDE-41212062C875}" dt="2023-09-04T21:35:44.837" v="0"/>
          <ac:spMkLst>
            <pc:docMk/>
            <pc:sldMk cId="0" sldId="360"/>
            <ac:spMk id="5" creationId="{46288A95-8417-485A-AC6A-2167428CF1BB}"/>
          </ac:spMkLst>
        </pc:spChg>
      </pc:sldChg>
      <pc:sldChg chg="modSp">
        <pc:chgData name="teressafarough@gmail.com" userId="S::urn:spo:guest#teressafarough@gmail.com::" providerId="AD" clId="Web-{44457538-264B-1DAE-1FDE-41212062C875}" dt="2023-09-04T21:40:06.939" v="22" actId="1076"/>
        <pc:sldMkLst>
          <pc:docMk/>
          <pc:sldMk cId="0" sldId="368"/>
        </pc:sldMkLst>
        <pc:spChg chg="mod">
          <ac:chgData name="teressafarough@gmail.com" userId="S::urn:spo:guest#teressafarough@gmail.com::" providerId="AD" clId="Web-{44457538-264B-1DAE-1FDE-41212062C875}" dt="2023-09-04T21:35:44.837" v="0"/>
          <ac:spMkLst>
            <pc:docMk/>
            <pc:sldMk cId="0" sldId="368"/>
            <ac:spMk id="5" creationId="{04F75373-98E9-4AD8-9AB1-0479B10201FD}"/>
          </ac:spMkLst>
        </pc:spChg>
        <pc:spChg chg="mod">
          <ac:chgData name="teressafarough@gmail.com" userId="S::urn:spo:guest#teressafarough@gmail.com::" providerId="AD" clId="Web-{44457538-264B-1DAE-1FDE-41212062C875}" dt="2023-09-04T21:40:06.939" v="22" actId="1076"/>
          <ac:spMkLst>
            <pc:docMk/>
            <pc:sldMk cId="0" sldId="368"/>
            <ac:spMk id="32773" creationId="{00000000-0000-0000-0000-000000000000}"/>
          </ac:spMkLst>
        </pc:spChg>
      </pc:sldChg>
      <pc:sldChg chg="modSp">
        <pc:chgData name="teressafarough@gmail.com" userId="S::urn:spo:guest#teressafarough@gmail.com::" providerId="AD" clId="Web-{44457538-264B-1DAE-1FDE-41212062C875}" dt="2023-09-04T21:35:44.837" v="0"/>
        <pc:sldMkLst>
          <pc:docMk/>
          <pc:sldMk cId="0" sldId="369"/>
        </pc:sldMkLst>
        <pc:spChg chg="mod">
          <ac:chgData name="teressafarough@gmail.com" userId="S::urn:spo:guest#teressafarough@gmail.com::" providerId="AD" clId="Web-{44457538-264B-1DAE-1FDE-41212062C875}" dt="2023-09-04T21:35:44.837" v="0"/>
          <ac:spMkLst>
            <pc:docMk/>
            <pc:sldMk cId="0" sldId="369"/>
            <ac:spMk id="5" creationId="{6BFC3272-01AB-4665-906D-98403DEA8838}"/>
          </ac:spMkLst>
        </pc:spChg>
      </pc:sldChg>
      <pc:sldChg chg="modSp">
        <pc:chgData name="teressafarough@gmail.com" userId="S::urn:spo:guest#teressafarough@gmail.com::" providerId="AD" clId="Web-{44457538-264B-1DAE-1FDE-41212062C875}" dt="2023-09-04T21:35:44.837" v="0"/>
        <pc:sldMkLst>
          <pc:docMk/>
          <pc:sldMk cId="0" sldId="371"/>
        </pc:sldMkLst>
        <pc:spChg chg="mod">
          <ac:chgData name="teressafarough@gmail.com" userId="S::urn:spo:guest#teressafarough@gmail.com::" providerId="AD" clId="Web-{44457538-264B-1DAE-1FDE-41212062C875}" dt="2023-09-04T21:35:44.837" v="0"/>
          <ac:spMkLst>
            <pc:docMk/>
            <pc:sldMk cId="0" sldId="371"/>
            <ac:spMk id="5" creationId="{6A880C88-9324-44ED-89D5-B1142B2B1496}"/>
          </ac:spMkLst>
        </pc:spChg>
      </pc:sldChg>
      <pc:sldChg chg="modSp">
        <pc:chgData name="teressafarough@gmail.com" userId="S::urn:spo:guest#teressafarough@gmail.com::" providerId="AD" clId="Web-{44457538-264B-1DAE-1FDE-41212062C875}" dt="2023-09-04T21:35:44.837" v="0"/>
        <pc:sldMkLst>
          <pc:docMk/>
          <pc:sldMk cId="0" sldId="373"/>
        </pc:sldMkLst>
        <pc:spChg chg="mod">
          <ac:chgData name="teressafarough@gmail.com" userId="S::urn:spo:guest#teressafarough@gmail.com::" providerId="AD" clId="Web-{44457538-264B-1DAE-1FDE-41212062C875}" dt="2023-09-04T21:35:44.837" v="0"/>
          <ac:spMkLst>
            <pc:docMk/>
            <pc:sldMk cId="0" sldId="373"/>
            <ac:spMk id="5" creationId="{D51606C0-688D-4E31-8B31-E50E89B84C49}"/>
          </ac:spMkLst>
        </pc:spChg>
      </pc:sldChg>
      <pc:sldChg chg="modSp">
        <pc:chgData name="teressafarough@gmail.com" userId="S::urn:spo:guest#teressafarough@gmail.com::" providerId="AD" clId="Web-{44457538-264B-1DAE-1FDE-41212062C875}" dt="2023-09-04T21:35:44.837" v="0"/>
        <pc:sldMkLst>
          <pc:docMk/>
          <pc:sldMk cId="0" sldId="375"/>
        </pc:sldMkLst>
        <pc:spChg chg="mod">
          <ac:chgData name="teressafarough@gmail.com" userId="S::urn:spo:guest#teressafarough@gmail.com::" providerId="AD" clId="Web-{44457538-264B-1DAE-1FDE-41212062C875}" dt="2023-09-04T21:35:44.837" v="0"/>
          <ac:spMkLst>
            <pc:docMk/>
            <pc:sldMk cId="0" sldId="375"/>
            <ac:spMk id="4" creationId="{C8A50231-737A-4D6A-9679-711158EB6A75}"/>
          </ac:spMkLst>
        </pc:spChg>
      </pc:sldChg>
      <pc:sldChg chg="modSp">
        <pc:chgData name="teressafarough@gmail.com" userId="S::urn:spo:guest#teressafarough@gmail.com::" providerId="AD" clId="Web-{44457538-264B-1DAE-1FDE-41212062C875}" dt="2023-09-04T21:35:44.837" v="0"/>
        <pc:sldMkLst>
          <pc:docMk/>
          <pc:sldMk cId="0" sldId="378"/>
        </pc:sldMkLst>
        <pc:spChg chg="mod">
          <ac:chgData name="teressafarough@gmail.com" userId="S::urn:spo:guest#teressafarough@gmail.com::" providerId="AD" clId="Web-{44457538-264B-1DAE-1FDE-41212062C875}" dt="2023-09-04T21:35:44.837" v="0"/>
          <ac:spMkLst>
            <pc:docMk/>
            <pc:sldMk cId="0" sldId="378"/>
            <ac:spMk id="6" creationId="{70EE5DF3-D7C3-40A9-8C20-A09899655712}"/>
          </ac:spMkLst>
        </pc:spChg>
      </pc:sldChg>
      <pc:sldChg chg="modSp">
        <pc:chgData name="teressafarough@gmail.com" userId="S::urn:spo:guest#teressafarough@gmail.com::" providerId="AD" clId="Web-{44457538-264B-1DAE-1FDE-41212062C875}" dt="2023-09-04T21:35:44.837" v="0"/>
        <pc:sldMkLst>
          <pc:docMk/>
          <pc:sldMk cId="1383547686" sldId="382"/>
        </pc:sldMkLst>
        <pc:spChg chg="mod">
          <ac:chgData name="teressafarough@gmail.com" userId="S::urn:spo:guest#teressafarough@gmail.com::" providerId="AD" clId="Web-{44457538-264B-1DAE-1FDE-41212062C875}" dt="2023-09-04T21:35:44.837" v="0"/>
          <ac:spMkLst>
            <pc:docMk/>
            <pc:sldMk cId="1383547686" sldId="382"/>
            <ac:spMk id="5" creationId="{55E2249C-A065-40B0-A3E7-73217450F947}"/>
          </ac:spMkLst>
        </pc:spChg>
      </pc:sldChg>
      <pc:sldChg chg="modSp">
        <pc:chgData name="teressafarough@gmail.com" userId="S::urn:spo:guest#teressafarough@gmail.com::" providerId="AD" clId="Web-{44457538-264B-1DAE-1FDE-41212062C875}" dt="2023-09-04T21:35:44.837" v="0"/>
        <pc:sldMkLst>
          <pc:docMk/>
          <pc:sldMk cId="2836252567" sldId="383"/>
        </pc:sldMkLst>
        <pc:spChg chg="mod">
          <ac:chgData name="teressafarough@gmail.com" userId="S::urn:spo:guest#teressafarough@gmail.com::" providerId="AD" clId="Web-{44457538-264B-1DAE-1FDE-41212062C875}" dt="2023-09-04T21:35:44.837" v="0"/>
          <ac:spMkLst>
            <pc:docMk/>
            <pc:sldMk cId="2836252567" sldId="383"/>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4000956258" sldId="384"/>
        </pc:sldMkLst>
        <pc:spChg chg="mod">
          <ac:chgData name="teressafarough@gmail.com" userId="S::urn:spo:guest#teressafarough@gmail.com::" providerId="AD" clId="Web-{44457538-264B-1DAE-1FDE-41212062C875}" dt="2023-09-04T21:35:44.837" v="0"/>
          <ac:spMkLst>
            <pc:docMk/>
            <pc:sldMk cId="4000956258" sldId="384"/>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2494533602" sldId="385"/>
        </pc:sldMkLst>
        <pc:spChg chg="mod">
          <ac:chgData name="teressafarough@gmail.com" userId="S::urn:spo:guest#teressafarough@gmail.com::" providerId="AD" clId="Web-{44457538-264B-1DAE-1FDE-41212062C875}" dt="2023-09-04T21:35:44.837" v="0"/>
          <ac:spMkLst>
            <pc:docMk/>
            <pc:sldMk cId="2494533602" sldId="385"/>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1146858999" sldId="386"/>
        </pc:sldMkLst>
        <pc:spChg chg="mod">
          <ac:chgData name="teressafarough@gmail.com" userId="S::urn:spo:guest#teressafarough@gmail.com::" providerId="AD" clId="Web-{44457538-264B-1DAE-1FDE-41212062C875}" dt="2023-09-04T21:35:44.837" v="0"/>
          <ac:spMkLst>
            <pc:docMk/>
            <pc:sldMk cId="1146858999" sldId="386"/>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1401937393" sldId="387"/>
        </pc:sldMkLst>
        <pc:spChg chg="mod">
          <ac:chgData name="teressafarough@gmail.com" userId="S::urn:spo:guest#teressafarough@gmail.com::" providerId="AD" clId="Web-{44457538-264B-1DAE-1FDE-41212062C875}" dt="2023-09-04T21:35:44.837" v="0"/>
          <ac:spMkLst>
            <pc:docMk/>
            <pc:sldMk cId="1401937393" sldId="387"/>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3043061473" sldId="388"/>
        </pc:sldMkLst>
        <pc:spChg chg="mod">
          <ac:chgData name="teressafarough@gmail.com" userId="S::urn:spo:guest#teressafarough@gmail.com::" providerId="AD" clId="Web-{44457538-264B-1DAE-1FDE-41212062C875}" dt="2023-09-04T21:35:44.837" v="0"/>
          <ac:spMkLst>
            <pc:docMk/>
            <pc:sldMk cId="3043061473" sldId="388"/>
            <ac:spMk id="6" creationId="{1C91AE1E-5E42-4674-8046-B12E979C4965}"/>
          </ac:spMkLst>
        </pc:spChg>
      </pc:sldChg>
      <pc:sldChg chg="modSp">
        <pc:chgData name="teressafarough@gmail.com" userId="S::urn:spo:guest#teressafarough@gmail.com::" providerId="AD" clId="Web-{44457538-264B-1DAE-1FDE-41212062C875}" dt="2023-09-04T21:36:52.261" v="4" actId="1076"/>
        <pc:sldMkLst>
          <pc:docMk/>
          <pc:sldMk cId="1088216570" sldId="389"/>
        </pc:sldMkLst>
        <pc:spChg chg="mod">
          <ac:chgData name="teressafarough@gmail.com" userId="S::urn:spo:guest#teressafarough@gmail.com::" providerId="AD" clId="Web-{44457538-264B-1DAE-1FDE-41212062C875}" dt="2023-09-04T21:36:52.261" v="4" actId="1076"/>
          <ac:spMkLst>
            <pc:docMk/>
            <pc:sldMk cId="1088216570" sldId="389"/>
            <ac:spMk id="5" creationId="{36432D9D-651A-484F-AFDE-2D418D30C1F3}"/>
          </ac:spMkLst>
        </pc:spChg>
      </pc:sldChg>
      <pc:sldChg chg="modSp">
        <pc:chgData name="teressafarough@gmail.com" userId="S::urn:spo:guest#teressafarough@gmail.com::" providerId="AD" clId="Web-{44457538-264B-1DAE-1FDE-41212062C875}" dt="2023-09-04T21:35:44.837" v="0"/>
        <pc:sldMkLst>
          <pc:docMk/>
          <pc:sldMk cId="4200624980" sldId="390"/>
        </pc:sldMkLst>
        <pc:spChg chg="mod">
          <ac:chgData name="teressafarough@gmail.com" userId="S::urn:spo:guest#teressafarough@gmail.com::" providerId="AD" clId="Web-{44457538-264B-1DAE-1FDE-41212062C875}" dt="2023-09-04T21:35:44.837" v="0"/>
          <ac:spMkLst>
            <pc:docMk/>
            <pc:sldMk cId="4200624980" sldId="390"/>
            <ac:spMk id="6" creationId="{D2E4B441-C25D-4ED8-B553-F13E98639A13}"/>
          </ac:spMkLst>
        </pc:spChg>
      </pc:sldChg>
      <pc:sldChg chg="modSp">
        <pc:chgData name="teressafarough@gmail.com" userId="S::urn:spo:guest#teressafarough@gmail.com::" providerId="AD" clId="Web-{44457538-264B-1DAE-1FDE-41212062C875}" dt="2023-09-04T21:35:44.837" v="0"/>
        <pc:sldMkLst>
          <pc:docMk/>
          <pc:sldMk cId="3663836641" sldId="391"/>
        </pc:sldMkLst>
        <pc:spChg chg="mod">
          <ac:chgData name="teressafarough@gmail.com" userId="S::urn:spo:guest#teressafarough@gmail.com::" providerId="AD" clId="Web-{44457538-264B-1DAE-1FDE-41212062C875}" dt="2023-09-04T21:35:44.837" v="0"/>
          <ac:spMkLst>
            <pc:docMk/>
            <pc:sldMk cId="3663836641" sldId="391"/>
            <ac:spMk id="6" creationId="{D2E4B441-C25D-4ED8-B553-F13E98639A13}"/>
          </ac:spMkLst>
        </pc:spChg>
      </pc:sldChg>
      <pc:sldChg chg="modSp">
        <pc:chgData name="teressafarough@gmail.com" userId="S::urn:spo:guest#teressafarough@gmail.com::" providerId="AD" clId="Web-{44457538-264B-1DAE-1FDE-41212062C875}" dt="2023-09-04T21:35:44.837" v="0"/>
        <pc:sldMkLst>
          <pc:docMk/>
          <pc:sldMk cId="3832669002" sldId="392"/>
        </pc:sldMkLst>
        <pc:spChg chg="mod">
          <ac:chgData name="teressafarough@gmail.com" userId="S::urn:spo:guest#teressafarough@gmail.com::" providerId="AD" clId="Web-{44457538-264B-1DAE-1FDE-41212062C875}" dt="2023-09-04T21:35:44.837" v="0"/>
          <ac:spMkLst>
            <pc:docMk/>
            <pc:sldMk cId="3832669002" sldId="392"/>
            <ac:spMk id="6" creationId="{D2E4B441-C25D-4ED8-B553-F13E98639A13}"/>
          </ac:spMkLst>
        </pc:spChg>
      </pc:sldChg>
      <pc:sldChg chg="modSp">
        <pc:chgData name="teressafarough@gmail.com" userId="S::urn:spo:guest#teressafarough@gmail.com::" providerId="AD" clId="Web-{44457538-264B-1DAE-1FDE-41212062C875}" dt="2023-09-04T21:37:52.716" v="12" actId="1076"/>
        <pc:sldMkLst>
          <pc:docMk/>
          <pc:sldMk cId="3593986961" sldId="393"/>
        </pc:sldMkLst>
        <pc:spChg chg="mod">
          <ac:chgData name="teressafarough@gmail.com" userId="S::urn:spo:guest#teressafarough@gmail.com::" providerId="AD" clId="Web-{44457538-264B-1DAE-1FDE-41212062C875}" dt="2023-09-04T21:37:52.716" v="12" actId="1076"/>
          <ac:spMkLst>
            <pc:docMk/>
            <pc:sldMk cId="3593986961" sldId="393"/>
            <ac:spMk id="5" creationId="{CAC22C4C-5E9C-4A85-8C25-26D16CC58EBF}"/>
          </ac:spMkLst>
        </pc:spChg>
      </pc:sldChg>
      <pc:sldChg chg="modSp">
        <pc:chgData name="teressafarough@gmail.com" userId="S::urn:spo:guest#teressafarough@gmail.com::" providerId="AD" clId="Web-{44457538-264B-1DAE-1FDE-41212062C875}" dt="2023-09-04T21:38:44.327" v="16" actId="1076"/>
        <pc:sldMkLst>
          <pc:docMk/>
          <pc:sldMk cId="1223141088" sldId="394"/>
        </pc:sldMkLst>
        <pc:spChg chg="mod">
          <ac:chgData name="teressafarough@gmail.com" userId="S::urn:spo:guest#teressafarough@gmail.com::" providerId="AD" clId="Web-{44457538-264B-1DAE-1FDE-41212062C875}" dt="2023-09-04T21:35:44.837" v="0"/>
          <ac:spMkLst>
            <pc:docMk/>
            <pc:sldMk cId="1223141088" sldId="394"/>
            <ac:spMk id="5" creationId="{CAC22C4C-5E9C-4A85-8C25-26D16CC58EBF}"/>
          </ac:spMkLst>
        </pc:spChg>
        <pc:spChg chg="mod">
          <ac:chgData name="teressafarough@gmail.com" userId="S::urn:spo:guest#teressafarough@gmail.com::" providerId="AD" clId="Web-{44457538-264B-1DAE-1FDE-41212062C875}" dt="2023-09-04T21:38:44.327" v="16" actId="1076"/>
          <ac:spMkLst>
            <pc:docMk/>
            <pc:sldMk cId="1223141088" sldId="394"/>
            <ac:spMk id="15365" creationId="{00000000-0000-0000-0000-000000000000}"/>
          </ac:spMkLst>
        </pc:spChg>
      </pc:sldChg>
      <pc:sldChg chg="modSp">
        <pc:chgData name="teressafarough@gmail.com" userId="S::urn:spo:guest#teressafarough@gmail.com::" providerId="AD" clId="Web-{44457538-264B-1DAE-1FDE-41212062C875}" dt="2023-09-04T21:35:44.837" v="0"/>
        <pc:sldMkLst>
          <pc:docMk/>
          <pc:sldMk cId="2016209871" sldId="395"/>
        </pc:sldMkLst>
        <pc:spChg chg="mod">
          <ac:chgData name="teressafarough@gmail.com" userId="S::urn:spo:guest#teressafarough@gmail.com::" providerId="AD" clId="Web-{44457538-264B-1DAE-1FDE-41212062C875}" dt="2023-09-04T21:35:44.837" v="0"/>
          <ac:spMkLst>
            <pc:docMk/>
            <pc:sldMk cId="2016209871" sldId="395"/>
            <ac:spMk id="6" creationId="{D2E4B441-C25D-4ED8-B553-F13E98639A13}"/>
          </ac:spMkLst>
        </pc:spChg>
      </pc:sldChg>
      <pc:sldChg chg="modSp">
        <pc:chgData name="teressafarough@gmail.com" userId="S::urn:spo:guest#teressafarough@gmail.com::" providerId="AD" clId="Web-{44457538-264B-1DAE-1FDE-41212062C875}" dt="2023-09-04T21:38:57.203" v="17" actId="1076"/>
        <pc:sldMkLst>
          <pc:docMk/>
          <pc:sldMk cId="722220155" sldId="396"/>
        </pc:sldMkLst>
        <pc:spChg chg="mod">
          <ac:chgData name="teressafarough@gmail.com" userId="S::urn:spo:guest#teressafarough@gmail.com::" providerId="AD" clId="Web-{44457538-264B-1DAE-1FDE-41212062C875}" dt="2023-09-04T21:35:44.837" v="0"/>
          <ac:spMkLst>
            <pc:docMk/>
            <pc:sldMk cId="722220155" sldId="396"/>
            <ac:spMk id="5" creationId="{CAC22C4C-5E9C-4A85-8C25-26D16CC58EBF}"/>
          </ac:spMkLst>
        </pc:spChg>
        <pc:spChg chg="mod">
          <ac:chgData name="teressafarough@gmail.com" userId="S::urn:spo:guest#teressafarough@gmail.com::" providerId="AD" clId="Web-{44457538-264B-1DAE-1FDE-41212062C875}" dt="2023-09-04T21:38:57.203" v="17" actId="1076"/>
          <ac:spMkLst>
            <pc:docMk/>
            <pc:sldMk cId="722220155" sldId="396"/>
            <ac:spMk id="15365" creationId="{00000000-0000-0000-0000-000000000000}"/>
          </ac:spMkLst>
        </pc:spChg>
      </pc:sldChg>
      <pc:sldChg chg="modSp">
        <pc:chgData name="teressafarough@gmail.com" userId="S::urn:spo:guest#teressafarough@gmail.com::" providerId="AD" clId="Web-{44457538-264B-1DAE-1FDE-41212062C875}" dt="2023-09-04T21:35:44.837" v="0"/>
        <pc:sldMkLst>
          <pc:docMk/>
          <pc:sldMk cId="3009417679" sldId="397"/>
        </pc:sldMkLst>
        <pc:spChg chg="mod">
          <ac:chgData name="teressafarough@gmail.com" userId="S::urn:spo:guest#teressafarough@gmail.com::" providerId="AD" clId="Web-{44457538-264B-1DAE-1FDE-41212062C875}" dt="2023-09-04T21:35:44.837" v="0"/>
          <ac:spMkLst>
            <pc:docMk/>
            <pc:sldMk cId="3009417679" sldId="397"/>
            <ac:spMk id="6" creationId="{D2E4B441-C25D-4ED8-B553-F13E98639A13}"/>
          </ac:spMkLst>
        </pc:spChg>
      </pc:sldChg>
      <pc:sldChg chg="modSp">
        <pc:chgData name="teressafarough@gmail.com" userId="S::urn:spo:guest#teressafarough@gmail.com::" providerId="AD" clId="Web-{44457538-264B-1DAE-1FDE-41212062C875}" dt="2023-09-04T21:39:03.672" v="18" actId="1076"/>
        <pc:sldMkLst>
          <pc:docMk/>
          <pc:sldMk cId="3529823874" sldId="398"/>
        </pc:sldMkLst>
        <pc:spChg chg="mod">
          <ac:chgData name="teressafarough@gmail.com" userId="S::urn:spo:guest#teressafarough@gmail.com::" providerId="AD" clId="Web-{44457538-264B-1DAE-1FDE-41212062C875}" dt="2023-09-04T21:35:44.837" v="0"/>
          <ac:spMkLst>
            <pc:docMk/>
            <pc:sldMk cId="3529823874" sldId="398"/>
            <ac:spMk id="5" creationId="{CAC22C4C-5E9C-4A85-8C25-26D16CC58EBF}"/>
          </ac:spMkLst>
        </pc:spChg>
        <pc:spChg chg="mod">
          <ac:chgData name="teressafarough@gmail.com" userId="S::urn:spo:guest#teressafarough@gmail.com::" providerId="AD" clId="Web-{44457538-264B-1DAE-1FDE-41212062C875}" dt="2023-09-04T21:39:03.672" v="18" actId="1076"/>
          <ac:spMkLst>
            <pc:docMk/>
            <pc:sldMk cId="3529823874" sldId="398"/>
            <ac:spMk id="15365" creationId="{00000000-0000-0000-0000-000000000000}"/>
          </ac:spMkLst>
        </pc:spChg>
      </pc:sldChg>
      <pc:sldChg chg="modSp">
        <pc:chgData name="teressafarough@gmail.com" userId="S::urn:spo:guest#teressafarough@gmail.com::" providerId="AD" clId="Web-{44457538-264B-1DAE-1FDE-41212062C875}" dt="2023-09-04T21:39:13.406" v="19" actId="1076"/>
        <pc:sldMkLst>
          <pc:docMk/>
          <pc:sldMk cId="3499769710" sldId="399"/>
        </pc:sldMkLst>
        <pc:spChg chg="mod">
          <ac:chgData name="teressafarough@gmail.com" userId="S::urn:spo:guest#teressafarough@gmail.com::" providerId="AD" clId="Web-{44457538-264B-1DAE-1FDE-41212062C875}" dt="2023-09-04T21:35:44.837" v="0"/>
          <ac:spMkLst>
            <pc:docMk/>
            <pc:sldMk cId="3499769710" sldId="399"/>
            <ac:spMk id="5" creationId="{CAC22C4C-5E9C-4A85-8C25-26D16CC58EBF}"/>
          </ac:spMkLst>
        </pc:spChg>
        <pc:spChg chg="mod">
          <ac:chgData name="teressafarough@gmail.com" userId="S::urn:spo:guest#teressafarough@gmail.com::" providerId="AD" clId="Web-{44457538-264B-1DAE-1FDE-41212062C875}" dt="2023-09-04T21:39:13.406" v="19" actId="1076"/>
          <ac:spMkLst>
            <pc:docMk/>
            <pc:sldMk cId="3499769710" sldId="399"/>
            <ac:spMk id="15365" creationId="{00000000-0000-0000-0000-000000000000}"/>
          </ac:spMkLst>
        </pc:spChg>
      </pc:sldChg>
      <pc:sldChg chg="modSp">
        <pc:chgData name="teressafarough@gmail.com" userId="S::urn:spo:guest#teressafarough@gmail.com::" providerId="AD" clId="Web-{44457538-264B-1DAE-1FDE-41212062C875}" dt="2023-09-04T21:39:32.219" v="20" actId="1076"/>
        <pc:sldMkLst>
          <pc:docMk/>
          <pc:sldMk cId="1536950256" sldId="400"/>
        </pc:sldMkLst>
        <pc:spChg chg="mod">
          <ac:chgData name="teressafarough@gmail.com" userId="S::urn:spo:guest#teressafarough@gmail.com::" providerId="AD" clId="Web-{44457538-264B-1DAE-1FDE-41212062C875}" dt="2023-09-04T21:39:32.219" v="20" actId="1076"/>
          <ac:spMkLst>
            <pc:docMk/>
            <pc:sldMk cId="1536950256" sldId="400"/>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3550776307" sldId="401"/>
        </pc:sldMkLst>
        <pc:spChg chg="mod">
          <ac:chgData name="teressafarough@gmail.com" userId="S::urn:spo:guest#teressafarough@gmail.com::" providerId="AD" clId="Web-{44457538-264B-1DAE-1FDE-41212062C875}" dt="2023-09-04T21:35:44.837" v="0"/>
          <ac:spMkLst>
            <pc:docMk/>
            <pc:sldMk cId="3550776307" sldId="401"/>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3533341755" sldId="402"/>
        </pc:sldMkLst>
        <pc:spChg chg="mod">
          <ac:chgData name="teressafarough@gmail.com" userId="S::urn:spo:guest#teressafarough@gmail.com::" providerId="AD" clId="Web-{44457538-264B-1DAE-1FDE-41212062C875}" dt="2023-09-04T21:35:44.837" v="0"/>
          <ac:spMkLst>
            <pc:docMk/>
            <pc:sldMk cId="3533341755" sldId="402"/>
            <ac:spMk id="5" creationId="{172FC168-5C93-4EB4-A1A5-642665862CAF}"/>
          </ac:spMkLst>
        </pc:spChg>
      </pc:sldChg>
      <pc:sldChg chg="modSp">
        <pc:chgData name="teressafarough@gmail.com" userId="S::urn:spo:guest#teressafarough@gmail.com::" providerId="AD" clId="Web-{44457538-264B-1DAE-1FDE-41212062C875}" dt="2023-09-04T21:39:43.845" v="21" actId="1076"/>
        <pc:sldMkLst>
          <pc:docMk/>
          <pc:sldMk cId="1423891284" sldId="403"/>
        </pc:sldMkLst>
        <pc:spChg chg="mod">
          <ac:chgData name="teressafarough@gmail.com" userId="S::urn:spo:guest#teressafarough@gmail.com::" providerId="AD" clId="Web-{44457538-264B-1DAE-1FDE-41212062C875}" dt="2023-09-04T21:39:43.845" v="21" actId="1076"/>
          <ac:spMkLst>
            <pc:docMk/>
            <pc:sldMk cId="1423891284" sldId="403"/>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2601997713" sldId="404"/>
        </pc:sldMkLst>
        <pc:spChg chg="mod">
          <ac:chgData name="teressafarough@gmail.com" userId="S::urn:spo:guest#teressafarough@gmail.com::" providerId="AD" clId="Web-{44457538-264B-1DAE-1FDE-41212062C875}" dt="2023-09-04T21:35:44.837" v="0"/>
          <ac:spMkLst>
            <pc:docMk/>
            <pc:sldMk cId="2601997713" sldId="404"/>
            <ac:spMk id="5" creationId="{6A880C88-9324-44ED-89D5-B1142B2B1496}"/>
          </ac:spMkLst>
        </pc:spChg>
      </pc:sldChg>
      <pc:sldChg chg="modSp">
        <pc:chgData name="teressafarough@gmail.com" userId="S::urn:spo:guest#teressafarough@gmail.com::" providerId="AD" clId="Web-{44457538-264B-1DAE-1FDE-41212062C875}" dt="2023-09-04T21:35:44.837" v="0"/>
        <pc:sldMkLst>
          <pc:docMk/>
          <pc:sldMk cId="2187344187" sldId="405"/>
        </pc:sldMkLst>
        <pc:spChg chg="mod">
          <ac:chgData name="teressafarough@gmail.com" userId="S::urn:spo:guest#teressafarough@gmail.com::" providerId="AD" clId="Web-{44457538-264B-1DAE-1FDE-41212062C875}" dt="2023-09-04T21:35:44.837" v="0"/>
          <ac:spMkLst>
            <pc:docMk/>
            <pc:sldMk cId="2187344187" sldId="405"/>
            <ac:spMk id="6" creationId="{D2E4B441-C25D-4ED8-B553-F13E98639A13}"/>
          </ac:spMkLst>
        </pc:spChg>
      </pc:sldChg>
      <pc:sldChg chg="modSp">
        <pc:chgData name="teressafarough@gmail.com" userId="S::urn:spo:guest#teressafarough@gmail.com::" providerId="AD" clId="Web-{44457538-264B-1DAE-1FDE-41212062C875}" dt="2023-09-04T21:35:44.837" v="0"/>
        <pc:sldMkLst>
          <pc:docMk/>
          <pc:sldMk cId="3738256515" sldId="406"/>
        </pc:sldMkLst>
        <pc:spChg chg="mod">
          <ac:chgData name="teressafarough@gmail.com" userId="S::urn:spo:guest#teressafarough@gmail.com::" providerId="AD" clId="Web-{44457538-264B-1DAE-1FDE-41212062C875}" dt="2023-09-04T21:35:44.837" v="0"/>
          <ac:spMkLst>
            <pc:docMk/>
            <pc:sldMk cId="3738256515" sldId="406"/>
            <ac:spMk id="5" creationId="{46288A95-8417-485A-AC6A-2167428CF1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70179F0-46C0-4CF1-A740-3A31644F3A07}" type="slidenum">
              <a:rPr lang="en-US"/>
              <a:pPr>
                <a:defRPr/>
              </a:pPr>
              <a:t>‹#›</a:t>
            </a:fld>
            <a:endParaRPr lang="en-US" dirty="0"/>
          </a:p>
        </p:txBody>
      </p:sp>
    </p:spTree>
    <p:extLst>
      <p:ext uri="{BB962C8B-B14F-4D97-AF65-F5344CB8AC3E}">
        <p14:creationId xmlns:p14="http://schemas.microsoft.com/office/powerpoint/2010/main" val="4127158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F0EB01-C0EF-4081-8FFB-1F700941D1EC}" type="slidenum">
              <a:rPr lang="en-US"/>
              <a:pPr>
                <a:defRPr/>
              </a:pPr>
              <a:t>‹#›</a:t>
            </a:fld>
            <a:endParaRPr lang="en-US" dirty="0"/>
          </a:p>
        </p:txBody>
      </p:sp>
    </p:spTree>
    <p:extLst>
      <p:ext uri="{BB962C8B-B14F-4D97-AF65-F5344CB8AC3E}">
        <p14:creationId xmlns:p14="http://schemas.microsoft.com/office/powerpoint/2010/main" val="3491629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7D9398-B7B7-4A33-B0B7-25C9DF38E73D}" type="slidenum">
              <a:rPr lang="en-US" altLang="en-US" sz="1200" smtClean="0"/>
              <a:pPr/>
              <a:t>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502790-73E6-4FE6-8A2F-D233B640DB10}" type="slidenum">
              <a:rPr lang="en-US" altLang="en-US" sz="1200" smtClean="0"/>
              <a:pPr/>
              <a:t>11</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502790-73E6-4FE6-8A2F-D233B640DB10}" type="slidenum">
              <a:rPr lang="en-US" altLang="en-US" sz="1200" smtClean="0"/>
              <a:pPr/>
              <a:t>12</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3803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77F2C1-B89F-4B8D-A9DE-A004A4B62B32}" type="slidenum">
              <a:rPr lang="en-US" altLang="en-US" sz="1200" smtClean="0"/>
              <a:pPr/>
              <a:t>13</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24D67"/>
                </a:solidFill>
                <a:latin typeface="+mn-lt"/>
              </a:rPr>
              <a:t>As illustrated in Figure 8–2, most primary market transactions go through investment banks (e.g., Morgan Stanley or Bank of America Merrill Lynch—see Chapter 16), which serve as the intermediary between the issuing corporations (fund users) and ultimate investors (fund suppliers) in securities. </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14</a:t>
            </a:fld>
            <a:endParaRPr lang="en-US" dirty="0"/>
          </a:p>
        </p:txBody>
      </p:sp>
    </p:spTree>
    <p:extLst>
      <p:ext uri="{BB962C8B-B14F-4D97-AF65-F5344CB8AC3E}">
        <p14:creationId xmlns:p14="http://schemas.microsoft.com/office/powerpoint/2010/main" val="128480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154537-D70C-44B5-ACCE-E662129BA204}" type="slidenum">
              <a:rPr lang="en-US" altLang="en-US" sz="1200" smtClean="0"/>
              <a:pPr/>
              <a:t>15</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mn-lt"/>
              </a:rPr>
              <a:t>It is important to emphasize that primary market sales include both IPOs and seasoned offerings. </a:t>
            </a:r>
            <a:r>
              <a:rPr lang="en-US" sz="1200" b="0" i="0" u="none" strike="noStrike" baseline="0" dirty="0">
                <a:solidFill>
                  <a:srgbClr val="424D67"/>
                </a:solidFill>
                <a:latin typeface="+mn-lt"/>
              </a:rPr>
              <a:t>In both cases, the issuer receives the proceeds of the sale and the primary market investors receive the securities. </a:t>
            </a:r>
            <a:endParaRPr lang="en-US" altLang="en-US" sz="1200"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24D67"/>
                </a:solidFill>
                <a:latin typeface="+mn-lt"/>
              </a:rPr>
              <a:t>The process of registering a stock is illustrated in Figure 8–4. </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16</a:t>
            </a:fld>
            <a:endParaRPr lang="en-US" dirty="0"/>
          </a:p>
        </p:txBody>
      </p:sp>
    </p:spTree>
    <p:extLst>
      <p:ext uri="{BB962C8B-B14F-4D97-AF65-F5344CB8AC3E}">
        <p14:creationId xmlns:p14="http://schemas.microsoft.com/office/powerpoint/2010/main" val="4243491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shelf registrations is illustrated in Figure 8-5.</a:t>
            </a: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17</a:t>
            </a:fld>
            <a:endParaRPr lang="en-US" dirty="0"/>
          </a:p>
        </p:txBody>
      </p:sp>
    </p:spTree>
    <p:extLst>
      <p:ext uri="{BB962C8B-B14F-4D97-AF65-F5344CB8AC3E}">
        <p14:creationId xmlns:p14="http://schemas.microsoft.com/office/powerpoint/2010/main" val="220814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AE99F03-1BDC-4C77-AF9E-132DC12A076F}" type="slidenum">
              <a:rPr lang="en-US" altLang="en-US" sz="1200" smtClean="0"/>
              <a:pPr/>
              <a:t>18</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While historically the NYSE was the premier stock market, the NASDAQ has become a strong second market. </a:t>
            </a:r>
            <a:endParaRPr lang="en-US" altLang="en-US" sz="1200"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19</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20</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As of December 2005, trading licenses are needed to make trades on the floor of the New York Stock Exchange. These trading licenses are made available by means of a Dutch auction through a process called the Stock Exchange Auction Trading System (SEATS). Only a member organization of NYSE is eligible to bid for one of the 1,400 available trading licenses. </a:t>
            </a:r>
            <a:endParaRPr lang="en-US" altLang="en-US" sz="1200" dirty="0">
              <a:latin typeface="+mn-lt"/>
            </a:endParaRPr>
          </a:p>
        </p:txBody>
      </p:sp>
    </p:spTree>
    <p:extLst>
      <p:ext uri="{BB962C8B-B14F-4D97-AF65-F5344CB8AC3E}">
        <p14:creationId xmlns:p14="http://schemas.microsoft.com/office/powerpoint/2010/main" val="419090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7D9398-B7B7-4A33-B0B7-25C9DF38E73D}" type="slidenum">
              <a:rPr lang="en-US" altLang="en-US" sz="1200" smtClean="0"/>
              <a:pPr/>
              <a:t>3</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Figure 8–1 shows the market value of corporate stock outstanding in the United States in 1994, 2007, and 2021 by type of issuer. </a:t>
            </a:r>
            <a:endParaRPr lang="en-US" altLang="en-US" sz="1200" dirty="0">
              <a:latin typeface="+mn-lt"/>
            </a:endParaRPr>
          </a:p>
        </p:txBody>
      </p:sp>
    </p:spTree>
    <p:extLst>
      <p:ext uri="{BB962C8B-B14F-4D97-AF65-F5344CB8AC3E}">
        <p14:creationId xmlns:p14="http://schemas.microsoft.com/office/powerpoint/2010/main" val="8239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EF3478-AF36-4C98-B449-E601B1F01C09}" type="slidenum">
              <a:rPr lang="en-US" altLang="en-US" sz="1200" smtClean="0"/>
              <a:pPr/>
              <a:t>21</a:t>
            </a:fld>
            <a:endParaRPr lang="en-US" alt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22</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90074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23</a:t>
            </a:fld>
            <a:endParaRPr lang="en-US" dirty="0"/>
          </a:p>
        </p:txBody>
      </p:sp>
    </p:spTree>
    <p:extLst>
      <p:ext uri="{BB962C8B-B14F-4D97-AF65-F5344CB8AC3E}">
        <p14:creationId xmlns:p14="http://schemas.microsoft.com/office/powerpoint/2010/main" val="87049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24</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1522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24D67"/>
                </a:solidFill>
                <a:latin typeface="+mn-lt"/>
              </a:rPr>
              <a:t>Table 8–1 presents a small part of a NYSE stock quote list from </a:t>
            </a:r>
            <a:r>
              <a:rPr lang="en-US" sz="1200" b="0" i="1" u="none" strike="noStrike" baseline="0" dirty="0">
                <a:solidFill>
                  <a:srgbClr val="424D67"/>
                </a:solidFill>
                <a:latin typeface="+mn-lt"/>
              </a:rPr>
              <a:t>The Wall Street Journal Online </a:t>
            </a:r>
            <a:r>
              <a:rPr lang="en-US" sz="1200" b="0" i="0" u="none" strike="noStrike" baseline="0" dirty="0">
                <a:solidFill>
                  <a:srgbClr val="424D67"/>
                </a:solidFill>
                <a:latin typeface="+mn-lt"/>
              </a:rPr>
              <a:t>summarizing stock gainers on January 6, 2023. </a:t>
            </a:r>
          </a:p>
          <a:p>
            <a:pPr marL="285750" indent="-285750">
              <a:buFont typeface="Arial" panose="020B0604020202020204" pitchFamily="34" charset="0"/>
              <a:buChar char="•"/>
            </a:pPr>
            <a:r>
              <a:rPr lang="en-US" sz="1200" b="0" i="0" u="none" strike="noStrike" baseline="0" dirty="0">
                <a:solidFill>
                  <a:srgbClr val="424D67"/>
                </a:solidFill>
                <a:latin typeface="+mn-lt"/>
              </a:rPr>
              <a:t>Column 1 lists the name of the corporation. </a:t>
            </a:r>
          </a:p>
          <a:p>
            <a:pPr marL="285750" indent="-285750">
              <a:buFont typeface="Arial" panose="020B0604020202020204" pitchFamily="34" charset="0"/>
              <a:buChar char="•"/>
            </a:pPr>
            <a:r>
              <a:rPr lang="en-US" sz="1200" b="0" i="0" u="none" strike="noStrike" baseline="0" dirty="0">
                <a:solidFill>
                  <a:srgbClr val="424D67"/>
                </a:solidFill>
                <a:latin typeface="+mn-lt"/>
              </a:rPr>
              <a:t>Columns 2 and 3 of the stock table list the volume and the closing price, respectively, of the stocks that gained on January 6, 2023. </a:t>
            </a:r>
          </a:p>
          <a:p>
            <a:pPr marL="285750" indent="-285750">
              <a:buFont typeface="Arial" panose="020B0604020202020204" pitchFamily="34" charset="0"/>
              <a:buChar char="•"/>
            </a:pPr>
            <a:r>
              <a:rPr lang="en-US" sz="1200" b="0" i="0" u="none" strike="noStrike" baseline="0" dirty="0">
                <a:solidFill>
                  <a:srgbClr val="424D67"/>
                </a:solidFill>
                <a:latin typeface="+mn-lt"/>
              </a:rPr>
              <a:t>Chg (column 4), is the dollar change in the closing price from the previous day's closing price [e.g., Concert Pharmaceuticals Inc. closed at $6.28 ($7.35 − $1.07) on January 5, 2023]. </a:t>
            </a:r>
          </a:p>
          <a:p>
            <a:pPr marL="285750" indent="-285750">
              <a:buFont typeface="Arial" panose="020B0604020202020204" pitchFamily="34" charset="0"/>
              <a:buChar char="•"/>
            </a:pPr>
            <a:r>
              <a:rPr lang="en-US" sz="1200" b="0" i="0" u="none" strike="noStrike" baseline="0" dirty="0">
                <a:solidFill>
                  <a:srgbClr val="424D67"/>
                </a:solidFill>
                <a:latin typeface="+mn-lt"/>
              </a:rPr>
              <a:t>Column 5 lists the change from the previous day's close in percentage terms (e.g., $1.07/$6.28 = 17.04 percent). </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25</a:t>
            </a:fld>
            <a:endParaRPr lang="en-US" dirty="0"/>
          </a:p>
        </p:txBody>
      </p:sp>
    </p:spTree>
    <p:extLst>
      <p:ext uri="{BB962C8B-B14F-4D97-AF65-F5344CB8AC3E}">
        <p14:creationId xmlns:p14="http://schemas.microsoft.com/office/powerpoint/2010/main" val="2714593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26</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3744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27</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28</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5960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29</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Movements in a stock market index provide investors with information on movements of a broader range of secondary market securities. </a:t>
            </a:r>
          </a:p>
          <a:p>
            <a:endParaRPr lang="en-US" altLang="en-US" sz="1200" b="0" i="0" u="none" strike="noStrike" baseline="0" dirty="0">
              <a:solidFill>
                <a:srgbClr val="424D67"/>
              </a:solidFill>
              <a:latin typeface="+mn-lt"/>
            </a:endParaRPr>
          </a:p>
          <a:p>
            <a:r>
              <a:rPr lang="en-US" altLang="en-US" sz="1200" b="0" i="0" u="none" strike="noStrike" baseline="0" dirty="0">
                <a:solidFill>
                  <a:srgbClr val="424D67"/>
                </a:solidFill>
                <a:latin typeface="+mn-lt"/>
              </a:rPr>
              <a:t>The S&amp;P 500, as well as the NASDAQ Composite Index, are value-weighted indexes.</a:t>
            </a:r>
            <a:endParaRPr lang="en-US" altLang="en-US" sz="1200" dirty="0">
              <a:latin typeface="+mn-lt"/>
            </a:endParaRPr>
          </a:p>
        </p:txBody>
      </p:sp>
    </p:spTree>
    <p:extLst>
      <p:ext uri="{BB962C8B-B14F-4D97-AF65-F5344CB8AC3E}">
        <p14:creationId xmlns:p14="http://schemas.microsoft.com/office/powerpoint/2010/main" val="810777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30</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9258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4</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31</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51963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5624445-FE21-495F-B269-6262AC9BC9B6}" type="slidenum">
              <a:rPr lang="en-US" altLang="en-US" sz="1200" smtClean="0"/>
              <a:pPr/>
              <a:t>32</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5719C4-3A0D-4862-9E3E-A18B1166441A}" type="slidenum">
              <a:rPr lang="en-US" altLang="en-US" sz="1200" smtClean="0"/>
              <a:pPr/>
              <a:t>33</a:t>
            </a:fld>
            <a:endParaRPr lang="en-US" altLang="en-US" sz="12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CDCE91-E8E2-4AC6-82AE-7E7973701498}" type="slidenum">
              <a:rPr lang="en-US" altLang="en-US" sz="1200" smtClean="0"/>
              <a:pPr/>
              <a:t>34</a:t>
            </a:fld>
            <a:endParaRPr lang="en-US" alt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Stock markets and stock market participants are subject to regulations imposed by the SEC as well as the exchanges on which stocks are traded. </a:t>
            </a:r>
            <a:endParaRPr lang="en-US" altLang="en-US" sz="1200" dirty="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CDCE91-E8E2-4AC6-82AE-7E7973701498}" type="slidenum">
              <a:rPr lang="en-US" altLang="en-US" sz="1200" smtClean="0"/>
              <a:pPr/>
              <a:t>35</a:t>
            </a:fld>
            <a:endParaRPr lang="en-US" alt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01864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120F2F-F0CB-47E7-A795-2CBE448EC463}" type="slidenum">
              <a:rPr lang="en-US" altLang="en-US" sz="1200" smtClean="0"/>
              <a:pPr/>
              <a:t>36</a:t>
            </a:fld>
            <a:endParaRPr lang="en-US" alt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120F2F-F0CB-47E7-A795-2CBE448EC463}" type="slidenum">
              <a:rPr lang="en-US" altLang="en-US" sz="1200" smtClean="0"/>
              <a:pPr/>
              <a:t>37</a:t>
            </a:fld>
            <a:endParaRPr lang="en-US" alt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solidFill>
                  <a:srgbClr val="E52138"/>
                </a:solidFill>
                <a:latin typeface="Segoe UI" panose="020B0502040204020203" pitchFamily="34" charset="0"/>
              </a:rPr>
              <a:t>Money managers incorporate ESG factors fairly evenly across environmental, social and governance categories (approximately $16 trillion each).</a:t>
            </a:r>
          </a:p>
          <a:p>
            <a:r>
              <a:rPr lang="en-US" sz="1800" dirty="0">
                <a:solidFill>
                  <a:srgbClr val="E52138"/>
                </a:solidFill>
                <a:latin typeface="Segoe UI" panose="020B0502040204020203" pitchFamily="34" charset="0"/>
              </a:rPr>
              <a:t>in asset-weighted terms, climate change/carbon remains the most important specific environmental ESG issue, conflict risk was the largest social criterion, and anti-corruption was the largest governance criterion.</a:t>
            </a:r>
            <a:endParaRPr lang="en-US" altLang="en-US" dirty="0"/>
          </a:p>
        </p:txBody>
      </p:sp>
    </p:spTree>
    <p:extLst>
      <p:ext uri="{BB962C8B-B14F-4D97-AF65-F5344CB8AC3E}">
        <p14:creationId xmlns:p14="http://schemas.microsoft.com/office/powerpoint/2010/main" val="2936649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38</a:t>
            </a:fld>
            <a:endParaRPr lang="en-US" dirty="0"/>
          </a:p>
        </p:txBody>
      </p:sp>
    </p:spTree>
    <p:extLst>
      <p:ext uri="{BB962C8B-B14F-4D97-AF65-F5344CB8AC3E}">
        <p14:creationId xmlns:p14="http://schemas.microsoft.com/office/powerpoint/2010/main" val="1250589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CFCFEAC-BA65-493E-BADA-B7BEDE73604F}" type="slidenum">
              <a:rPr lang="en-US" altLang="en-US" sz="1200" smtClean="0"/>
              <a:pPr/>
              <a:t>39</a:t>
            </a:fld>
            <a:endParaRPr lang="en-US" altLang="en-US" sz="12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62F580-AC2E-4D1D-8577-E9215038C3ED}" type="slidenum">
              <a:rPr lang="en-US" altLang="en-US" sz="1200" smtClean="0"/>
              <a:pPr/>
              <a:t>40</a:t>
            </a:fld>
            <a:endParaRPr lang="en-US" alt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5</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7047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6</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9695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7</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2396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8</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451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9</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With </a:t>
            </a:r>
            <a:r>
              <a:rPr lang="en-US" sz="1200" b="1" i="0" u="none" strike="noStrike" baseline="0" dirty="0">
                <a:solidFill>
                  <a:srgbClr val="424D67"/>
                </a:solidFill>
                <a:latin typeface="+mn-lt"/>
              </a:rPr>
              <a:t>cumulative voting, </a:t>
            </a:r>
            <a:r>
              <a:rPr lang="en-US" sz="1200" b="0" i="0" u="none" strike="noStrike" baseline="0" dirty="0">
                <a:solidFill>
                  <a:srgbClr val="424D67"/>
                </a:solidFill>
                <a:latin typeface="+mn-lt"/>
              </a:rPr>
              <a:t>all directors up for election, as nominated by the shareholders and selected by a committee of the board, are voted on at the same time. The number of votes assigned to each stockholder equals the number of shares held multiplied by the number of directors to be elected.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With straight voting, the vote on the board of directors occurs one director at a time. Thus, the number of votes eligible for each director is the number of shares outstanding. </a:t>
            </a:r>
            <a:endParaRPr lang="en-US" altLang="en-US" sz="1200" dirty="0">
              <a:latin typeface="+mn-lt"/>
            </a:endParaRPr>
          </a:p>
        </p:txBody>
      </p:sp>
    </p:spTree>
    <p:extLst>
      <p:ext uri="{BB962C8B-B14F-4D97-AF65-F5344CB8AC3E}">
        <p14:creationId xmlns:p14="http://schemas.microsoft.com/office/powerpoint/2010/main" val="305997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10</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92042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xmlns="" id="{0A321D64-5CAB-4F14-B7B5-64FD2D77A23F}"/>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2/14/2025</a:t>
            </a:fld>
            <a:endParaRPr lang="en-US" altLang="en-US" dirty="0"/>
          </a:p>
        </p:txBody>
      </p:sp>
      <p:sp>
        <p:nvSpPr>
          <p:cNvPr id="43" name="Line 2">
            <a:extLst>
              <a:ext uri="{FF2B5EF4-FFF2-40B4-BE49-F238E27FC236}">
                <a16:creationId xmlns:a16="http://schemas.microsoft.com/office/drawing/2014/main" xmlns="" id="{973D192D-75EF-4E73-B9B6-E79D0E344446}"/>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xmlns="" id="{17580364-BF06-415A-A082-29CA8BE70AD0}"/>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xmlns="" id="{2FDF4B0E-9921-49D5-8AFB-F7733C93787A}"/>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xmlns="" id="{7F8431B7-1810-456F-AD25-770B0642D0FE}"/>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xmlns="" id="{A9699937-8570-4D19-9A05-DA8D6C7356EA}"/>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xmlns="" id="{9CBCD909-6260-4DCE-AF01-228F4D76AE8D}"/>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xmlns="" id="{1C950CF1-29AF-4415-AB0B-1BE18127A07E}"/>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xmlns="" id="{C049BED0-2E80-4E80-AAA9-F93ECBEAFA7F}"/>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xmlns="" id="{A79CB693-8B16-47F3-9813-A2A6F960A34C}"/>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xmlns="" id="{C1C7F2A8-ADCF-40AF-A5A4-BF051FEC1F80}"/>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xmlns="" id="{15EBFC68-BC75-4925-87CC-0053C0F95C3F}"/>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xmlns="" id="{6B9ADB4A-7EF3-40E4-BC5A-D761F170CBAD}"/>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xmlns="" id="{5FF12BED-170B-49DE-A89D-E4199412360D}"/>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xmlns="" id="{0106C0DE-6838-4471-9CC9-AD54DDF4898C}"/>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xmlns="" id="{6D9B150D-683A-42B7-84E9-C1037961094F}"/>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xmlns="" id="{7CDC82CA-97D1-4E13-84A5-A34A1FBE35BE}"/>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xmlns="" id="{DE3820D9-1948-453A-977C-FA237F9BDCB9}"/>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xmlns="" id="{DF9D80FA-A091-4C37-9306-AA64B7C19DC9}"/>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xmlns="" id="{F7B46B5C-CC4C-4626-9AF7-79B63FFEA1BF}"/>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xmlns="" id="{54ED6F3C-D469-4D4A-94A7-16AEDBAF86F2}"/>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xmlns="" id="{8674E819-F331-4DF5-AE0E-EE86E3377B7A}"/>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xmlns="" id="{D0B12578-435A-4F63-A922-AA06693B3536}"/>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xmlns="" id="{DEF779EB-8912-443F-A448-A6B300D58CFB}"/>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xmlns="" id="{45E12956-5136-4603-8A21-C2E862246EAE}"/>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xmlns="" id="{B2CB0CA6-7A66-444B-80A7-4C71E64FD764}"/>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xmlns="" id="{A5077840-CA3F-4ABD-9EC6-0AA202BB3AE5}"/>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xmlns="" id="{DB41339D-ADA2-482C-984A-41CD8F660247}"/>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xmlns="" id="{F28D9970-D273-4A85-9CD6-F19A445F03D9}"/>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xmlns="" id="{3B35B571-3355-4A7D-88C5-52D803F1B8F2}"/>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xmlns="" id="{05F3F2D8-6008-4B6A-A930-30925E090F08}"/>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xmlns="" id="{14C79429-5F21-408B-8F71-236AF3FD64C1}"/>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xmlns="" id="{9851AC79-84D9-42A8-8C85-8C9DEB0909F5}"/>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xmlns="" id="{4CBC20AA-BBA7-40F7-8350-53CF829928EC}"/>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xmlns="" id="{40D05F7F-ACC9-4205-AB28-37E418B50818}"/>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xmlns="" id="{819165F9-638E-47DA-996E-97C9A67A3DA1}"/>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xmlns="" id="{B06917BB-D55E-4B27-BAEB-ED316C5D4E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xmlns="" id="{B3A1F34C-E9BD-43DF-A05F-7E808993A81A}"/>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xmlns="" id="{57B0CA09-0082-423B-B4B7-FEBA7F948209}"/>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327582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799DB30-94BE-4F8A-91AB-EDBCA3F3F926}"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EB4175EF-8BDD-4FEB-933A-79303500992F}" type="slidenum">
              <a:rPr lang="en-US" altLang="en-US"/>
              <a:pPr>
                <a:defRPr/>
              </a:pPr>
              <a:t>‹#›</a:t>
            </a:fld>
            <a:endParaRPr lang="en-US" altLang="en-US" dirty="0"/>
          </a:p>
        </p:txBody>
      </p:sp>
    </p:spTree>
    <p:extLst>
      <p:ext uri="{BB962C8B-B14F-4D97-AF65-F5344CB8AC3E}">
        <p14:creationId xmlns:p14="http://schemas.microsoft.com/office/powerpoint/2010/main" val="352134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72085BE-34B1-49D9-9E97-ED1869910775}"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6C535C40-6DD0-4EA8-A3B1-1E04F75C0AFA}" type="slidenum">
              <a:rPr lang="en-US" altLang="en-US"/>
              <a:pPr>
                <a:defRPr/>
              </a:pPr>
              <a:t>‹#›</a:t>
            </a:fld>
            <a:endParaRPr lang="en-US" altLang="en-US" dirty="0"/>
          </a:p>
        </p:txBody>
      </p:sp>
    </p:spTree>
    <p:extLst>
      <p:ext uri="{BB962C8B-B14F-4D97-AF65-F5344CB8AC3E}">
        <p14:creationId xmlns:p14="http://schemas.microsoft.com/office/powerpoint/2010/main" val="24164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9926D50-C5AC-458A-97DB-FFC98C8229E5}"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DDBD8F02-F272-4BE0-B15E-1ED2F0226132}" type="slidenum">
              <a:rPr lang="en-US" altLang="en-US"/>
              <a:pPr>
                <a:defRPr/>
              </a:pPr>
              <a:t>‹#›</a:t>
            </a:fld>
            <a:endParaRPr lang="en-US" altLang="en-US" dirty="0"/>
          </a:p>
        </p:txBody>
      </p:sp>
    </p:spTree>
    <p:extLst>
      <p:ext uri="{BB962C8B-B14F-4D97-AF65-F5344CB8AC3E}">
        <p14:creationId xmlns:p14="http://schemas.microsoft.com/office/powerpoint/2010/main" val="211699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E769743-E048-4A3B-B6A5-CFE8445D9288}"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21E6DFC5-002B-4232-BFA7-31B53B3B74CF}" type="slidenum">
              <a:rPr lang="en-US" altLang="en-US"/>
              <a:pPr>
                <a:defRPr/>
              </a:pPr>
              <a:t>‹#›</a:t>
            </a:fld>
            <a:endParaRPr lang="en-US" altLang="en-US" dirty="0"/>
          </a:p>
        </p:txBody>
      </p:sp>
    </p:spTree>
    <p:extLst>
      <p:ext uri="{BB962C8B-B14F-4D97-AF65-F5344CB8AC3E}">
        <p14:creationId xmlns:p14="http://schemas.microsoft.com/office/powerpoint/2010/main" val="77962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5BC2330B-8A6A-4F96-AE31-098B16EA7CC0}"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E824DF86-E7ED-4647-92AA-3C7EB3DEF800}" type="slidenum">
              <a:rPr lang="en-US" altLang="en-US"/>
              <a:pPr>
                <a:defRPr/>
              </a:pPr>
              <a:t>‹#›</a:t>
            </a:fld>
            <a:endParaRPr lang="en-US" altLang="en-US" dirty="0"/>
          </a:p>
        </p:txBody>
      </p:sp>
    </p:spTree>
    <p:extLst>
      <p:ext uri="{BB962C8B-B14F-4D97-AF65-F5344CB8AC3E}">
        <p14:creationId xmlns:p14="http://schemas.microsoft.com/office/powerpoint/2010/main" val="46496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39F30071-4A75-4BB9-86AB-C1B95CFDCDA7}" type="datetime1">
              <a:rPr lang="en-US" smtClean="0"/>
              <a:t>2/14/2025</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50CE2755-C219-4E33-AB62-735681689DA2}" type="slidenum">
              <a:rPr lang="en-US" altLang="en-US"/>
              <a:pPr>
                <a:defRPr/>
              </a:pPr>
              <a:t>‹#›</a:t>
            </a:fld>
            <a:endParaRPr lang="en-US" altLang="en-US" dirty="0"/>
          </a:p>
        </p:txBody>
      </p:sp>
    </p:spTree>
    <p:extLst>
      <p:ext uri="{BB962C8B-B14F-4D97-AF65-F5344CB8AC3E}">
        <p14:creationId xmlns:p14="http://schemas.microsoft.com/office/powerpoint/2010/main" val="288125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752841A0-3541-4F01-A195-B602656FD4D0}" type="datetime1">
              <a:rPr lang="en-US" smtClean="0"/>
              <a:t>2/14/2025</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30F49FAC-B425-4C16-AD1D-1BBD1E1B9AAF}" type="slidenum">
              <a:rPr lang="en-US" altLang="en-US"/>
              <a:pPr>
                <a:defRPr/>
              </a:pPr>
              <a:t>‹#›</a:t>
            </a:fld>
            <a:endParaRPr lang="en-US" altLang="en-US" dirty="0"/>
          </a:p>
        </p:txBody>
      </p:sp>
    </p:spTree>
    <p:extLst>
      <p:ext uri="{BB962C8B-B14F-4D97-AF65-F5344CB8AC3E}">
        <p14:creationId xmlns:p14="http://schemas.microsoft.com/office/powerpoint/2010/main" val="352108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C3F72ACA-3225-4032-AFC1-D5D31C1AEE57}" type="datetime1">
              <a:rPr lang="en-US" smtClean="0"/>
              <a:t>2/14/2025</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3FAF5E32-61E8-45C2-A5AB-08AD32B57C96}" type="slidenum">
              <a:rPr lang="en-US" altLang="en-US"/>
              <a:pPr>
                <a:defRPr/>
              </a:pPr>
              <a:t>‹#›</a:t>
            </a:fld>
            <a:endParaRPr lang="en-US" altLang="en-US" dirty="0"/>
          </a:p>
        </p:txBody>
      </p:sp>
    </p:spTree>
    <p:extLst>
      <p:ext uri="{BB962C8B-B14F-4D97-AF65-F5344CB8AC3E}">
        <p14:creationId xmlns:p14="http://schemas.microsoft.com/office/powerpoint/2010/main" val="56725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8BE3745-898B-42B0-B066-A026A286C26E}"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BA7B4D78-59F2-421F-B858-4F4DB5EFB7CB}" type="slidenum">
              <a:rPr lang="en-US" altLang="en-US"/>
              <a:pPr>
                <a:defRPr/>
              </a:pPr>
              <a:t>‹#›</a:t>
            </a:fld>
            <a:endParaRPr lang="en-US" altLang="en-US" dirty="0"/>
          </a:p>
        </p:txBody>
      </p:sp>
    </p:spTree>
    <p:extLst>
      <p:ext uri="{BB962C8B-B14F-4D97-AF65-F5344CB8AC3E}">
        <p14:creationId xmlns:p14="http://schemas.microsoft.com/office/powerpoint/2010/main" val="287190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3368A44-3B1C-48FE-AA5A-192F2D028A74}"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40F9552-5EF5-443F-90D8-AC2517DF977F}" type="slidenum">
              <a:rPr lang="en-US" altLang="en-US"/>
              <a:pPr>
                <a:defRPr/>
              </a:pPr>
              <a:t>‹#›</a:t>
            </a:fld>
            <a:endParaRPr lang="en-US" altLang="en-US" dirty="0"/>
          </a:p>
        </p:txBody>
      </p:sp>
    </p:spTree>
    <p:extLst>
      <p:ext uri="{BB962C8B-B14F-4D97-AF65-F5344CB8AC3E}">
        <p14:creationId xmlns:p14="http://schemas.microsoft.com/office/powerpoint/2010/main" val="6983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atin typeface="+mn-lt"/>
              </a:defRPr>
            </a:lvl1pPr>
          </a:lstStyle>
          <a:p>
            <a:pPr>
              <a:defRPr/>
            </a:pPr>
            <a:fld id="{D53D0748-9168-4201-83D5-2D4DD257DC2B}" type="datetime1">
              <a:rPr lang="en-US" smtClean="0"/>
              <a:t>2/14/2025</a:t>
            </a:fld>
            <a:endParaRPr lang="en-US" altLang="en-US" dirty="0"/>
          </a:p>
        </p:txBody>
      </p:sp>
      <p:sp>
        <p:nvSpPr>
          <p:cNvPr id="8602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8602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atin typeface="+mn-lt"/>
              </a:defRPr>
            </a:lvl1pPr>
          </a:lstStyle>
          <a:p>
            <a:pPr>
              <a:defRPr/>
            </a:pPr>
            <a:r>
              <a:rPr lang="en-US" altLang="en-US" dirty="0"/>
              <a:t>1-</a:t>
            </a:r>
            <a:fld id="{1D0FFB6E-303B-4178-9D55-4A4573AFBC6D}"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grpSp>
    </p:spTree>
  </p:cSld>
  <p:clrMap bg1="lt1" tx1="dk1" bg2="lt2" tx2="dk2" accent1="accent1" accent2="accent2" accent3="accent3" accent4="accent4" accent5="accent5" accent6="accent6" hlink="hlink" folHlink="folHlink"/>
  <p:sldLayoutIdLst>
    <p:sldLayoutId id="214748367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Eight</a:t>
            </a:r>
          </a:p>
        </p:txBody>
      </p:sp>
      <p:sp>
        <p:nvSpPr>
          <p:cNvPr id="3075" name="Rectangle 5"/>
          <p:cNvSpPr>
            <a:spLocks noGrp="1" noChangeArrowheads="1"/>
          </p:cNvSpPr>
          <p:nvPr>
            <p:ph type="subTitle" idx="1"/>
          </p:nvPr>
        </p:nvSpPr>
        <p:spPr/>
        <p:txBody>
          <a:bodyPr/>
          <a:lstStyle/>
          <a:p>
            <a:pPr eaLnBrk="1" hangingPunct="1"/>
            <a:r>
              <a:rPr lang="en-US" altLang="en-US" sz="5500" dirty="0"/>
              <a:t>Stock Markets</a:t>
            </a:r>
          </a:p>
        </p:txBody>
      </p:sp>
      <p:sp>
        <p:nvSpPr>
          <p:cNvPr id="4" name="Content Placeholder 1">
            <a:extLst>
              <a:ext uri="{FF2B5EF4-FFF2-40B4-BE49-F238E27FC236}">
                <a16:creationId xmlns:a16="http://schemas.microsoft.com/office/drawing/2014/main" xmlns="" id="{C8A50231-737A-4D6A-9679-711158EB6A75}"/>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Proxy Votes</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Most shareholders do not attend annual meetings</a:t>
            </a:r>
          </a:p>
          <a:p>
            <a:pPr eaLnBrk="1" hangingPunct="1"/>
            <a:r>
              <a:rPr lang="en-US" altLang="en-US" sz="2500" dirty="0"/>
              <a:t>A </a:t>
            </a:r>
            <a:r>
              <a:rPr lang="en-US" altLang="en-US" sz="2500" b="1" dirty="0"/>
              <a:t>proxy</a:t>
            </a:r>
            <a:r>
              <a:rPr lang="en-US" altLang="en-US" sz="2500" dirty="0"/>
              <a:t> is a voting ballot sent by a corporation to its stockholders</a:t>
            </a:r>
          </a:p>
          <a:p>
            <a:pPr lvl="1" eaLnBrk="1" hangingPunct="1"/>
            <a:r>
              <a:rPr lang="en-US" altLang="en-US" sz="2100" dirty="0"/>
              <a:t>When returned to the issuing firm, a proxy allows stockholders to vote by absentee ballot or authorizes representatives of the stockholders to vote on their behalf</a:t>
            </a:r>
          </a:p>
          <a:p>
            <a:pPr eaLnBrk="1" hangingPunct="1"/>
            <a:r>
              <a:rPr lang="en-US" altLang="en-US" sz="2500" dirty="0"/>
              <a:t>By the 2010s, virtually all U.S. firms were putting proxy statements online and allowing votes to be cast via the Internet</a:t>
            </a:r>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10</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1072767" y="6537325"/>
            <a:ext cx="6998465"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30430614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p:txBody>
          <a:bodyPr anchor="ctr"/>
          <a:lstStyle/>
          <a:p>
            <a:pPr eaLnBrk="1" hangingPunct="1">
              <a:defRPr/>
            </a:pPr>
            <a:r>
              <a:rPr lang="en-US" sz="3500" dirty="0"/>
              <a:t>Preferred Stock</a:t>
            </a:r>
          </a:p>
        </p:txBody>
      </p:sp>
      <p:sp>
        <p:nvSpPr>
          <p:cNvPr id="11269" name="Rectangle 3"/>
          <p:cNvSpPr>
            <a:spLocks noGrp="1" noChangeArrowheads="1"/>
          </p:cNvSpPr>
          <p:nvPr>
            <p:ph type="body" sz="half" idx="4294967295"/>
          </p:nvPr>
        </p:nvSpPr>
        <p:spPr>
          <a:xfrm>
            <a:off x="457200" y="1719262"/>
            <a:ext cx="8148638" cy="463153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600" b="1" dirty="0"/>
              <a:t>Preferred stock </a:t>
            </a:r>
            <a:r>
              <a:rPr lang="en-US" altLang="en-US" sz="2600" dirty="0"/>
              <a:t>is a hybrid security that has characteristics of both bonds and common stock</a:t>
            </a:r>
          </a:p>
          <a:p>
            <a:pPr lvl="1" eaLnBrk="1" hangingPunct="1"/>
            <a:r>
              <a:rPr lang="en-US" altLang="en-US" sz="2200" dirty="0"/>
              <a:t>Similar to common stock in that it represents an ownership interest in the issuing firm, but like a bond it pays a fixed periodic (dividend) payment</a:t>
            </a:r>
          </a:p>
          <a:p>
            <a:pPr eaLnBrk="1" hangingPunct="1"/>
            <a:r>
              <a:rPr lang="en-US" altLang="en-US" sz="2500" dirty="0"/>
              <a:t>Dividends are generally fixed (paid quarterly)</a:t>
            </a:r>
          </a:p>
          <a:p>
            <a:pPr eaLnBrk="1" hangingPunct="1"/>
            <a:r>
              <a:rPr lang="en-US" altLang="en-US" sz="2500" dirty="0"/>
              <a:t>Preferred stockholders generally do not have voting rights in the firm, but most stock may be converted to common stock at any time the investor chooses</a:t>
            </a:r>
          </a:p>
          <a:p>
            <a:pPr eaLnBrk="1" hangingPunct="1"/>
            <a:endParaRPr lang="en-US" altLang="en-US" sz="2500" dirty="0"/>
          </a:p>
        </p:txBody>
      </p:sp>
      <p:sp>
        <p:nvSpPr>
          <p:cNvPr id="5" name="Footer Placeholder 3">
            <a:extLst>
              <a:ext uri="{FF2B5EF4-FFF2-40B4-BE49-F238E27FC236}">
                <a16:creationId xmlns:a16="http://schemas.microsoft.com/office/drawing/2014/main" xmlns="" id="{36432D9D-651A-484F-AFDE-2D418D30C1F3}"/>
              </a:ext>
            </a:extLst>
          </p:cNvPr>
          <p:cNvSpPr>
            <a:spLocks noGrp="1"/>
          </p:cNvSpPr>
          <p:nvPr>
            <p:ph type="ftr" sz="quarter" idx="11"/>
          </p:nvPr>
        </p:nvSpPr>
        <p:spPr>
          <a:xfrm>
            <a:off x="1148509" y="6581046"/>
            <a:ext cx="685249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28720427-9FDF-49F8-86ED-DA7A36392423}"/>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11</a:t>
            </a:fld>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p:txBody>
          <a:bodyPr anchor="ctr"/>
          <a:lstStyle/>
          <a:p>
            <a:pPr eaLnBrk="1" hangingPunct="1">
              <a:defRPr/>
            </a:pPr>
            <a:r>
              <a:rPr lang="en-US" sz="3500" dirty="0"/>
              <a:t>Preferred Stock (Continued)</a:t>
            </a:r>
          </a:p>
        </p:txBody>
      </p:sp>
      <p:sp>
        <p:nvSpPr>
          <p:cNvPr id="11269" name="Rectangle 3"/>
          <p:cNvSpPr>
            <a:spLocks noGrp="1" noChangeArrowheads="1"/>
          </p:cNvSpPr>
          <p:nvPr>
            <p:ph type="body" sz="half" idx="4294967295"/>
          </p:nvPr>
        </p:nvSpPr>
        <p:spPr>
          <a:xfrm>
            <a:off x="457200" y="1719262"/>
            <a:ext cx="8148638" cy="463153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Typically, preferred stock is nonparticipating and cumulative</a:t>
            </a:r>
          </a:p>
          <a:p>
            <a:pPr lvl="1" eaLnBrk="1" hangingPunct="1"/>
            <a:r>
              <a:rPr lang="en-US" altLang="en-US" sz="2200" b="1" dirty="0"/>
              <a:t>Nonparticipating preferred stock </a:t>
            </a:r>
            <a:r>
              <a:rPr lang="en-US" altLang="en-US" sz="2200" dirty="0"/>
              <a:t>means the dividend is fixed regardless of any increase of decrease in the issuing firm’s profits, while </a:t>
            </a:r>
            <a:r>
              <a:rPr lang="en-US" altLang="en-US" sz="2200" b="1" dirty="0"/>
              <a:t>participating preferred stock </a:t>
            </a:r>
            <a:r>
              <a:rPr lang="en-US" altLang="en-US" sz="2200" dirty="0"/>
              <a:t>means actual dividends paid in any year may be greater than promised dividends</a:t>
            </a:r>
          </a:p>
          <a:p>
            <a:pPr lvl="1" eaLnBrk="1" hangingPunct="1"/>
            <a:r>
              <a:rPr lang="en-US" altLang="en-US" sz="2200" b="1" dirty="0"/>
              <a:t>Cumulative preferred stock</a:t>
            </a:r>
            <a:r>
              <a:rPr lang="en-US" altLang="en-US" sz="2200" dirty="0"/>
              <a:t> means that any missed dividend payments go into arrears and must be made up before any common stock dividends can be paid, while dividends of </a:t>
            </a:r>
            <a:r>
              <a:rPr lang="en-US" altLang="en-US" sz="2200" b="1" dirty="0"/>
              <a:t>noncumulative preferred stocks </a:t>
            </a:r>
            <a:r>
              <a:rPr lang="en-US" altLang="en-US" sz="2200" dirty="0"/>
              <a:t>do not go into arrears and are never paid </a:t>
            </a:r>
          </a:p>
        </p:txBody>
      </p:sp>
      <p:sp>
        <p:nvSpPr>
          <p:cNvPr id="5" name="Footer Placeholder 3">
            <a:extLst>
              <a:ext uri="{FF2B5EF4-FFF2-40B4-BE49-F238E27FC236}">
                <a16:creationId xmlns:a16="http://schemas.microsoft.com/office/drawing/2014/main" xmlns="" id="{36432D9D-651A-484F-AFDE-2D418D30C1F3}"/>
              </a:ext>
            </a:extLst>
          </p:cNvPr>
          <p:cNvSpPr>
            <a:spLocks noGrp="1"/>
          </p:cNvSpPr>
          <p:nvPr>
            <p:ph type="ftr" sz="quarter" idx="11"/>
          </p:nvPr>
        </p:nvSpPr>
        <p:spPr>
          <a:xfrm>
            <a:off x="656336" y="6579297"/>
            <a:ext cx="775036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28720427-9FDF-49F8-86ED-DA7A36392423}"/>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12</a:t>
            </a:fld>
            <a:endParaRPr lang="en-US" altLang="en-US" dirty="0"/>
          </a:p>
        </p:txBody>
      </p:sp>
    </p:spTree>
    <p:extLst>
      <p:ext uri="{BB962C8B-B14F-4D97-AF65-F5344CB8AC3E}">
        <p14:creationId xmlns:p14="http://schemas.microsoft.com/office/powerpoint/2010/main" val="10882165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p:txBody>
          <a:bodyPr anchor="ctr"/>
          <a:lstStyle/>
          <a:p>
            <a:pPr eaLnBrk="1" hangingPunct="1">
              <a:defRPr/>
            </a:pPr>
            <a:r>
              <a:rPr lang="en-US" sz="3500" dirty="0"/>
              <a:t>Primary Stock Markets</a:t>
            </a:r>
          </a:p>
        </p:txBody>
      </p:sp>
      <p:sp>
        <p:nvSpPr>
          <p:cNvPr id="12293" name="Rectangle 3"/>
          <p:cNvSpPr>
            <a:spLocks noGrp="1" noChangeArrowheads="1"/>
          </p:cNvSpPr>
          <p:nvPr>
            <p:ph type="body" sz="half" idx="4294967295"/>
          </p:nvPr>
        </p:nvSpPr>
        <p:spPr>
          <a:xfrm>
            <a:off x="187378" y="1719263"/>
            <a:ext cx="8769244" cy="47714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Primary stock markets</a:t>
            </a:r>
            <a:r>
              <a:rPr lang="en-US" altLang="en-US" sz="2500" dirty="0"/>
              <a:t> are markets in which corporations raise funds through </a:t>
            </a:r>
            <a:r>
              <a:rPr lang="en-US" altLang="en-US" sz="2500" i="1" dirty="0"/>
              <a:t>new</a:t>
            </a:r>
            <a:r>
              <a:rPr lang="en-US" altLang="en-US" sz="2500" dirty="0"/>
              <a:t> issues of stocks</a:t>
            </a:r>
            <a:endParaRPr lang="en-US" altLang="en-US" sz="2500" b="1" dirty="0"/>
          </a:p>
          <a:p>
            <a:pPr lvl="1" eaLnBrk="1" hangingPunct="1">
              <a:lnSpc>
                <a:spcPct val="90000"/>
              </a:lnSpc>
            </a:pPr>
            <a:r>
              <a:rPr lang="en-US" altLang="en-US" sz="2200" dirty="0"/>
              <a:t>Most primary market transactions go through investment banks</a:t>
            </a:r>
          </a:p>
          <a:p>
            <a:pPr eaLnBrk="1" hangingPunct="1">
              <a:lnSpc>
                <a:spcPct val="90000"/>
              </a:lnSpc>
            </a:pPr>
            <a:r>
              <a:rPr lang="en-US" altLang="en-US" sz="2500" dirty="0"/>
              <a:t>Investment bank can conduct a primary sale using either a firm commitment or best efforts underwriting basis</a:t>
            </a:r>
          </a:p>
          <a:p>
            <a:pPr lvl="1" eaLnBrk="1" hangingPunct="1">
              <a:lnSpc>
                <a:spcPct val="90000"/>
              </a:lnSpc>
            </a:pPr>
            <a:r>
              <a:rPr lang="en-US" altLang="en-US" sz="2200" dirty="0"/>
              <a:t>In firm commitment underwriting, the investment bank guarantees the corporation a price for the newly issued securities</a:t>
            </a:r>
          </a:p>
          <a:p>
            <a:pPr lvl="1" eaLnBrk="1" hangingPunct="1">
              <a:lnSpc>
                <a:spcPct val="90000"/>
              </a:lnSpc>
            </a:pPr>
            <a:r>
              <a:rPr lang="en-US" altLang="en-US" sz="2200" dirty="0"/>
              <a:t>Best efforts underwriting occurs when the underwriter does not guarantee a price to the issuer</a:t>
            </a:r>
            <a:endParaRPr lang="en-US" altLang="en-US" sz="2200" b="1" dirty="0"/>
          </a:p>
          <a:p>
            <a:pPr eaLnBrk="1" hangingPunct="1">
              <a:lnSpc>
                <a:spcPct val="90000"/>
              </a:lnSpc>
            </a:pPr>
            <a:r>
              <a:rPr lang="en-US" altLang="en-US" sz="2500" dirty="0"/>
              <a:t>A </a:t>
            </a:r>
            <a:r>
              <a:rPr lang="en-US" altLang="en-US" sz="2500" b="1" dirty="0"/>
              <a:t>syndicate</a:t>
            </a:r>
            <a:r>
              <a:rPr lang="en-US" altLang="en-US" sz="2500" dirty="0"/>
              <a:t> is a group of investment banks working in concert to sell and distribute a new issue; the lead banks in the syndicate is the </a:t>
            </a:r>
            <a:r>
              <a:rPr lang="en-US" altLang="en-US" sz="2500" b="1" dirty="0"/>
              <a:t>originating house</a:t>
            </a:r>
          </a:p>
        </p:txBody>
      </p:sp>
      <p:sp>
        <p:nvSpPr>
          <p:cNvPr id="5" name="Footer Placeholder 3">
            <a:extLst>
              <a:ext uri="{FF2B5EF4-FFF2-40B4-BE49-F238E27FC236}">
                <a16:creationId xmlns:a16="http://schemas.microsoft.com/office/drawing/2014/main" xmlns="" id="{BFCD82CA-ABCA-4337-95B0-14BB4723A2A7}"/>
              </a:ext>
            </a:extLst>
          </p:cNvPr>
          <p:cNvSpPr>
            <a:spLocks noGrp="1"/>
          </p:cNvSpPr>
          <p:nvPr>
            <p:ph type="ftr" sz="quarter" idx="11"/>
          </p:nvPr>
        </p:nvSpPr>
        <p:spPr>
          <a:xfrm>
            <a:off x="980501" y="6581046"/>
            <a:ext cx="7182998"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DAC620CE-0B26-43AF-8692-983F49E44C7B}"/>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Primary Market Stock Transaction</a:t>
            </a:r>
          </a:p>
        </p:txBody>
      </p:sp>
      <p:pic>
        <p:nvPicPr>
          <p:cNvPr id="9" name="Content Placeholder 8">
            <a:extLst>
              <a:ext uri="{FF2B5EF4-FFF2-40B4-BE49-F238E27FC236}">
                <a16:creationId xmlns:a16="http://schemas.microsoft.com/office/drawing/2014/main" xmlns="" id="{0749736C-98A4-413F-862D-B896F02F55B4}"/>
              </a:ext>
            </a:extLst>
          </p:cNvPr>
          <p:cNvPicPr>
            <a:picLocks noGrp="1" noChangeAspect="1"/>
          </p:cNvPicPr>
          <p:nvPr>
            <p:ph idx="1"/>
          </p:nvPr>
        </p:nvPicPr>
        <p:blipFill>
          <a:blip r:embed="rId3"/>
          <a:stretch>
            <a:fillRect/>
          </a:stretch>
        </p:blipFill>
        <p:spPr>
          <a:xfrm>
            <a:off x="186877" y="3032739"/>
            <a:ext cx="8770246" cy="1554003"/>
          </a:xfrm>
        </p:spPr>
      </p:pic>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765672" y="6537325"/>
            <a:ext cx="761265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14</a:t>
            </a:fld>
            <a:endParaRPr lang="en-US" altLang="en-US" dirty="0"/>
          </a:p>
        </p:txBody>
      </p:sp>
    </p:spTree>
    <p:extLst>
      <p:ext uri="{BB962C8B-B14F-4D97-AF65-F5344CB8AC3E}">
        <p14:creationId xmlns:p14="http://schemas.microsoft.com/office/powerpoint/2010/main" val="42006249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p:txBody>
          <a:bodyPr anchor="ctr"/>
          <a:lstStyle/>
          <a:p>
            <a:pPr eaLnBrk="1" hangingPunct="1">
              <a:defRPr/>
            </a:pPr>
            <a:r>
              <a:rPr lang="en-US" sz="3500" dirty="0"/>
              <a:t>Primary Stock Markets (Continued)</a:t>
            </a:r>
          </a:p>
        </p:txBody>
      </p:sp>
      <p:sp>
        <p:nvSpPr>
          <p:cNvPr id="13317" name="Rectangle 3"/>
          <p:cNvSpPr>
            <a:spLocks noGrp="1" noChangeArrowheads="1"/>
          </p:cNvSpPr>
          <p:nvPr>
            <p:ph type="body" sz="half" idx="4294967295"/>
          </p:nvPr>
        </p:nvSpPr>
        <p:spPr>
          <a:xfrm>
            <a:off x="457200" y="1719262"/>
            <a:ext cx="8148638" cy="473400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An </a:t>
            </a:r>
            <a:r>
              <a:rPr lang="en-US" altLang="en-US" sz="2500" b="1" dirty="0"/>
              <a:t>initial public offering (IPO)</a:t>
            </a:r>
            <a:r>
              <a:rPr lang="en-US" altLang="en-US" sz="2500" dirty="0"/>
              <a:t> is the </a:t>
            </a:r>
            <a:r>
              <a:rPr lang="en-US" altLang="en-US" sz="2500" i="1" dirty="0"/>
              <a:t>first</a:t>
            </a:r>
            <a:r>
              <a:rPr lang="en-US" altLang="en-US" sz="2500" dirty="0"/>
              <a:t> public issue of a financial instrument by a firm</a:t>
            </a:r>
          </a:p>
          <a:p>
            <a:pPr eaLnBrk="1" hangingPunct="1">
              <a:lnSpc>
                <a:spcPct val="90000"/>
              </a:lnSpc>
            </a:pPr>
            <a:r>
              <a:rPr lang="en-US" altLang="en-US" sz="2500" dirty="0"/>
              <a:t>A </a:t>
            </a:r>
            <a:r>
              <a:rPr lang="en-US" altLang="en-US" sz="2500" b="1" dirty="0"/>
              <a:t>seasoned offering</a:t>
            </a:r>
            <a:r>
              <a:rPr lang="en-US" altLang="en-US" sz="2500" dirty="0"/>
              <a:t> is the sale of </a:t>
            </a:r>
            <a:r>
              <a:rPr lang="en-US" altLang="en-US" sz="2500" i="1" dirty="0"/>
              <a:t>additional</a:t>
            </a:r>
            <a:r>
              <a:rPr lang="en-US" altLang="en-US" sz="2500" dirty="0"/>
              <a:t> securities by a firm whose securities are currently publicly traded</a:t>
            </a:r>
          </a:p>
          <a:p>
            <a:pPr lvl="1" eaLnBrk="1" hangingPunct="1">
              <a:lnSpc>
                <a:spcPct val="90000"/>
              </a:lnSpc>
            </a:pPr>
            <a:r>
              <a:rPr lang="en-US" altLang="en-US" sz="2200" b="1" dirty="0"/>
              <a:t>Preemptive rights </a:t>
            </a:r>
            <a:r>
              <a:rPr lang="en-US" altLang="en-US" sz="2200" dirty="0"/>
              <a:t>give existing stockholders the ability to maintain their proportional ownership</a:t>
            </a:r>
          </a:p>
          <a:p>
            <a:pPr eaLnBrk="1" hangingPunct="1">
              <a:lnSpc>
                <a:spcPct val="90000"/>
              </a:lnSpc>
            </a:pPr>
            <a:r>
              <a:rPr lang="en-US" altLang="en-US" sz="2500" dirty="0"/>
              <a:t>Registration of a stock can be a lengthy process</a:t>
            </a:r>
          </a:p>
          <a:p>
            <a:pPr lvl="1" eaLnBrk="1" hangingPunct="1">
              <a:lnSpc>
                <a:spcPct val="90000"/>
              </a:lnSpc>
            </a:pPr>
            <a:r>
              <a:rPr lang="en-US" altLang="en-US" sz="2200" dirty="0"/>
              <a:t>A </a:t>
            </a:r>
            <a:r>
              <a:rPr lang="en-US" altLang="en-US" sz="2200" b="1" dirty="0"/>
              <a:t>red herring prospectus</a:t>
            </a:r>
            <a:r>
              <a:rPr lang="en-US" altLang="en-US" sz="2200" dirty="0"/>
              <a:t> is a preliminary version of the prospectus that describes a new security issue</a:t>
            </a:r>
          </a:p>
          <a:p>
            <a:pPr lvl="1" eaLnBrk="1" hangingPunct="1">
              <a:lnSpc>
                <a:spcPct val="90000"/>
              </a:lnSpc>
            </a:pPr>
            <a:r>
              <a:rPr lang="en-US" altLang="en-US" sz="2200" b="1" dirty="0"/>
              <a:t>Shelf registration</a:t>
            </a:r>
            <a:r>
              <a:rPr lang="en-US" altLang="en-US" sz="2200" dirty="0"/>
              <a:t> allows firms that plan to offer multiple issues of stock over a two-year period to submit one registration statement (i.e., master registration statement)</a:t>
            </a:r>
          </a:p>
        </p:txBody>
      </p:sp>
      <p:sp>
        <p:nvSpPr>
          <p:cNvPr id="5" name="Footer Placeholder 3">
            <a:extLst>
              <a:ext uri="{FF2B5EF4-FFF2-40B4-BE49-F238E27FC236}">
                <a16:creationId xmlns:a16="http://schemas.microsoft.com/office/drawing/2014/main" xmlns="" id="{2F832F77-346E-4773-A53E-A2910434A03B}"/>
              </a:ext>
            </a:extLst>
          </p:cNvPr>
          <p:cNvSpPr>
            <a:spLocks noGrp="1"/>
          </p:cNvSpPr>
          <p:nvPr>
            <p:ph type="ftr" sz="quarter" idx="11"/>
          </p:nvPr>
        </p:nvSpPr>
        <p:spPr>
          <a:xfrm>
            <a:off x="846376" y="6581046"/>
            <a:ext cx="737028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AC09ADCF-F205-4DBA-B794-205717B4D65B}"/>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Getting Shares of Stock to the Investing Public</a:t>
            </a:r>
          </a:p>
        </p:txBody>
      </p:sp>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614190" y="6529330"/>
            <a:ext cx="791561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16</a:t>
            </a:fld>
            <a:endParaRPr lang="en-US" altLang="en-US" dirty="0"/>
          </a:p>
        </p:txBody>
      </p:sp>
      <p:pic>
        <p:nvPicPr>
          <p:cNvPr id="11" name="Content Placeholder 10">
            <a:extLst>
              <a:ext uri="{FF2B5EF4-FFF2-40B4-BE49-F238E27FC236}">
                <a16:creationId xmlns:a16="http://schemas.microsoft.com/office/drawing/2014/main" xmlns="" id="{75BCF7E1-A819-4730-BD05-0C15EFEC2080}"/>
              </a:ext>
            </a:extLst>
          </p:cNvPr>
          <p:cNvPicPr>
            <a:picLocks noGrp="1" noChangeAspect="1"/>
          </p:cNvPicPr>
          <p:nvPr>
            <p:ph idx="1"/>
          </p:nvPr>
        </p:nvPicPr>
        <p:blipFill>
          <a:blip r:embed="rId3"/>
          <a:stretch>
            <a:fillRect/>
          </a:stretch>
        </p:blipFill>
        <p:spPr>
          <a:xfrm>
            <a:off x="457200" y="2504061"/>
            <a:ext cx="8229600" cy="2842065"/>
          </a:xfrm>
        </p:spPr>
      </p:pic>
    </p:spTree>
    <p:extLst>
      <p:ext uri="{BB962C8B-B14F-4D97-AF65-F5344CB8AC3E}">
        <p14:creationId xmlns:p14="http://schemas.microsoft.com/office/powerpoint/2010/main" val="36638366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Getting Shelf Registrations to the Investing Public</a:t>
            </a:r>
          </a:p>
        </p:txBody>
      </p:sp>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603173" y="6553200"/>
            <a:ext cx="7937653"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17</a:t>
            </a:fld>
            <a:endParaRPr lang="en-US" altLang="en-US" dirty="0"/>
          </a:p>
        </p:txBody>
      </p:sp>
      <p:pic>
        <p:nvPicPr>
          <p:cNvPr id="5" name="Content Placeholder 4">
            <a:extLst>
              <a:ext uri="{FF2B5EF4-FFF2-40B4-BE49-F238E27FC236}">
                <a16:creationId xmlns:a16="http://schemas.microsoft.com/office/drawing/2014/main" xmlns="" id="{AB2E8D6A-5472-4AAF-B85C-E10A8B736827}"/>
              </a:ext>
            </a:extLst>
          </p:cNvPr>
          <p:cNvPicPr>
            <a:picLocks noGrp="1" noChangeAspect="1"/>
          </p:cNvPicPr>
          <p:nvPr>
            <p:ph idx="1"/>
          </p:nvPr>
        </p:nvPicPr>
        <p:blipFill>
          <a:blip r:embed="rId3"/>
          <a:stretch>
            <a:fillRect/>
          </a:stretch>
        </p:blipFill>
        <p:spPr>
          <a:xfrm>
            <a:off x="457200" y="2567575"/>
            <a:ext cx="8229600" cy="2715038"/>
          </a:xfrm>
        </p:spPr>
      </p:pic>
    </p:spTree>
    <p:extLst>
      <p:ext uri="{BB962C8B-B14F-4D97-AF65-F5344CB8AC3E}">
        <p14:creationId xmlns:p14="http://schemas.microsoft.com/office/powerpoint/2010/main" val="38326690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p:txBody>
          <a:bodyPr anchor="ctr"/>
          <a:lstStyle/>
          <a:p>
            <a:pPr eaLnBrk="1" hangingPunct="1">
              <a:defRPr/>
            </a:pPr>
            <a:r>
              <a:rPr lang="en-US" sz="3500" dirty="0"/>
              <a:t>Secondary Stock Markets: </a:t>
            </a:r>
            <a:br>
              <a:rPr lang="en-US" sz="3500" dirty="0"/>
            </a:br>
            <a:r>
              <a:rPr lang="en-US" sz="3500" dirty="0"/>
              <a:t>Stock Exchanges</a:t>
            </a:r>
          </a:p>
        </p:txBody>
      </p:sp>
      <p:sp>
        <p:nvSpPr>
          <p:cNvPr id="14341" name="Rectangle 3"/>
          <p:cNvSpPr>
            <a:spLocks noGrp="1" noChangeArrowheads="1"/>
          </p:cNvSpPr>
          <p:nvPr>
            <p:ph type="body" sz="half" idx="4294967295"/>
          </p:nvPr>
        </p:nvSpPr>
        <p:spPr>
          <a:xfrm>
            <a:off x="457200" y="1719262"/>
            <a:ext cx="8148638" cy="473400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Secondary stock markets</a:t>
            </a:r>
            <a:r>
              <a:rPr lang="en-US" altLang="en-US" sz="2500" dirty="0"/>
              <a:t> are the markets in which stocks, once issued, are traded by investors</a:t>
            </a:r>
          </a:p>
          <a:p>
            <a:pPr lvl="1" eaLnBrk="1" hangingPunct="1"/>
            <a:r>
              <a:rPr lang="en-US" altLang="en-US" sz="2200" dirty="0"/>
              <a:t>In secondary market transactions, funds are exchanged, usually with the help of a securities broker or firm acting as an intermediary between the buyer and seller of the stock</a:t>
            </a:r>
          </a:p>
          <a:p>
            <a:pPr lvl="1" eaLnBrk="1" hangingPunct="1"/>
            <a:r>
              <a:rPr lang="en-US" altLang="en-US" sz="2200" dirty="0"/>
              <a:t>Original issuer of the stock is not involved in this transfer of stocks or funds</a:t>
            </a:r>
          </a:p>
          <a:p>
            <a:pPr eaLnBrk="1" hangingPunct="1"/>
            <a:r>
              <a:rPr lang="en-US" altLang="en-US" sz="2500" dirty="0"/>
              <a:t>Two major U.S. stock markets are the following:</a:t>
            </a:r>
          </a:p>
          <a:p>
            <a:pPr marL="801687" lvl="1" indent="-457200" eaLnBrk="1" hangingPunct="1">
              <a:buFont typeface="+mj-lt"/>
              <a:buAutoNum type="arabicPeriod"/>
            </a:pPr>
            <a:r>
              <a:rPr lang="en-US" altLang="en-US" sz="2200" dirty="0"/>
              <a:t>New York Stock Exchange Euronext (NYSE Euronext)</a:t>
            </a:r>
          </a:p>
          <a:p>
            <a:pPr marL="801687" lvl="1" indent="-457200" eaLnBrk="1" hangingPunct="1">
              <a:buFont typeface="+mj-lt"/>
              <a:buAutoNum type="arabicPeriod"/>
            </a:pPr>
            <a:r>
              <a:rPr lang="en-US" altLang="en-US" sz="2200" dirty="0"/>
              <a:t>National Association of Securities Dealers Automated Quotation (NASDAQ) system</a:t>
            </a:r>
          </a:p>
        </p:txBody>
      </p:sp>
      <p:sp>
        <p:nvSpPr>
          <p:cNvPr id="4" name="Footer Placeholder 3">
            <a:extLst>
              <a:ext uri="{FF2B5EF4-FFF2-40B4-BE49-F238E27FC236}">
                <a16:creationId xmlns:a16="http://schemas.microsoft.com/office/drawing/2014/main" xmlns="" id="{A7C2A2AC-A791-42DB-AFE3-48C1C1BA85DC}"/>
              </a:ext>
            </a:extLst>
          </p:cNvPr>
          <p:cNvSpPr>
            <a:spLocks noGrp="1"/>
          </p:cNvSpPr>
          <p:nvPr>
            <p:ph type="ftr" sz="quarter" idx="11"/>
          </p:nvPr>
        </p:nvSpPr>
        <p:spPr>
          <a:xfrm>
            <a:off x="1118212" y="6556063"/>
            <a:ext cx="6907576"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xmlns="" id="{EFFA04DB-19DF-49BF-BD1F-322A01BE9F2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Secondary Stock Markets:</a:t>
            </a:r>
            <a:br>
              <a:rPr lang="en-US" sz="3500" dirty="0"/>
            </a:br>
            <a:r>
              <a:rPr lang="en-US" sz="3500" dirty="0"/>
              <a:t>The New York Stock Exchange</a:t>
            </a:r>
          </a:p>
        </p:txBody>
      </p:sp>
      <p:sp>
        <p:nvSpPr>
          <p:cNvPr id="15365" name="Rectangle 3"/>
          <p:cNvSpPr>
            <a:spLocks noGrp="1" noChangeArrowheads="1"/>
          </p:cNvSpPr>
          <p:nvPr>
            <p:ph type="body" sz="half" idx="4294967295"/>
          </p:nvPr>
        </p:nvSpPr>
        <p:spPr>
          <a:xfrm>
            <a:off x="457200" y="1719262"/>
            <a:ext cx="8148638" cy="463656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Worldwide, the NYSE Euronext is the most well known of all the organized exchanges</a:t>
            </a:r>
            <a:endParaRPr lang="en-US" altLang="en-US" sz="2200" dirty="0"/>
          </a:p>
          <a:p>
            <a:pPr lvl="1" eaLnBrk="1" hangingPunct="1"/>
            <a:r>
              <a:rPr lang="en-US" altLang="en-US" sz="2200" dirty="0"/>
              <a:t>Exchange was created by the merger of the NYSE Group, Inc. and Euronext N.V. on April 4, 2007</a:t>
            </a:r>
          </a:p>
          <a:p>
            <a:pPr lvl="1" eaLnBrk="1" hangingPunct="1"/>
            <a:r>
              <a:rPr lang="en-US" altLang="en-US" sz="2200" dirty="0"/>
              <a:t>World leader for listings, trading in cash equities, equity and interest rate derivatives, bonds, and the distribution of market data</a:t>
            </a:r>
          </a:p>
          <a:p>
            <a:pPr lvl="1" eaLnBrk="1" hangingPunct="1"/>
            <a:r>
              <a:rPr lang="en-US" altLang="en-US" sz="2200" dirty="0"/>
              <a:t>First to create a truly global stock market</a:t>
            </a:r>
          </a:p>
        </p:txBody>
      </p:sp>
      <p:sp>
        <p:nvSpPr>
          <p:cNvPr id="5" name="Footer Placeholder 3">
            <a:extLst>
              <a:ext uri="{FF2B5EF4-FFF2-40B4-BE49-F238E27FC236}">
                <a16:creationId xmlns:a16="http://schemas.microsoft.com/office/drawing/2014/main" xmlns="" id="{CAC22C4C-5E9C-4A85-8C25-26D16CC58EBF}"/>
              </a:ext>
            </a:extLst>
          </p:cNvPr>
          <p:cNvSpPr>
            <a:spLocks noGrp="1"/>
          </p:cNvSpPr>
          <p:nvPr>
            <p:ph type="ftr" sz="quarter" idx="11"/>
          </p:nvPr>
        </p:nvSpPr>
        <p:spPr>
          <a:xfrm>
            <a:off x="1111326" y="6555615"/>
            <a:ext cx="692134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nchor="ctr"/>
          <a:lstStyle/>
          <a:p>
            <a:pPr eaLnBrk="1" hangingPunct="1">
              <a:defRPr/>
            </a:pPr>
            <a:r>
              <a:rPr lang="en-US" sz="3500" dirty="0"/>
              <a:t>The Stock Markets: Chapter Overview</a:t>
            </a:r>
          </a:p>
        </p:txBody>
      </p:sp>
      <p:sp>
        <p:nvSpPr>
          <p:cNvPr id="4101" name="Rectangle 3"/>
          <p:cNvSpPr>
            <a:spLocks noGrp="1" noChangeArrowheads="1"/>
          </p:cNvSpPr>
          <p:nvPr>
            <p:ph type="body" sz="half" idx="4294967295"/>
          </p:nvPr>
        </p:nvSpPr>
        <p:spPr>
          <a:xfrm>
            <a:off x="494675" y="1644311"/>
            <a:ext cx="8148638"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Corporate stock serves as a source of financing for firms, in addition to debt financing or retained earnings financing</a:t>
            </a:r>
          </a:p>
          <a:p>
            <a:pPr eaLnBrk="1" hangingPunct="1"/>
            <a:r>
              <a:rPr lang="en-US" altLang="en-US" sz="2500" dirty="0"/>
              <a:t>Secondary stock markets are the most closely watched and reported of all financial security markets</a:t>
            </a:r>
          </a:p>
          <a:p>
            <a:pPr eaLnBrk="1" hangingPunct="1"/>
            <a:r>
              <a:rPr lang="en-US" altLang="en-US" sz="2500" dirty="0"/>
              <a:t>Stockholders are the legal owners of a corporation</a:t>
            </a:r>
          </a:p>
          <a:p>
            <a:pPr lvl="1" eaLnBrk="1" hangingPunct="1"/>
            <a:r>
              <a:rPr lang="en-US" altLang="en-US" sz="2200" dirty="0"/>
              <a:t>Have a right to share in the firm’s profits (through dividends) after the payment of interest to bond holders and taxes</a:t>
            </a:r>
          </a:p>
          <a:p>
            <a:pPr lvl="1" eaLnBrk="1" hangingPunct="1"/>
            <a:r>
              <a:rPr lang="en-US" altLang="en-US" sz="2200" dirty="0"/>
              <a:t>Have a residual claim on the firm’s assets</a:t>
            </a:r>
          </a:p>
          <a:p>
            <a:pPr lvl="1" eaLnBrk="1" hangingPunct="1"/>
            <a:r>
              <a:rPr lang="en-US" altLang="en-US" sz="2200" dirty="0"/>
              <a:t>Have limited liability</a:t>
            </a:r>
          </a:p>
          <a:p>
            <a:pPr lvl="1" eaLnBrk="1" hangingPunct="1"/>
            <a:r>
              <a:rPr lang="en-US" altLang="en-US" sz="2200" dirty="0"/>
              <a:t>Have voting rights (e.g., to elect board of directors)</a:t>
            </a:r>
          </a:p>
        </p:txBody>
      </p:sp>
      <p:sp>
        <p:nvSpPr>
          <p:cNvPr id="5" name="Footer Placeholder 3">
            <a:extLst>
              <a:ext uri="{FF2B5EF4-FFF2-40B4-BE49-F238E27FC236}">
                <a16:creationId xmlns:a16="http://schemas.microsoft.com/office/drawing/2014/main" xmlns="" id="{55E2249C-A065-40B0-A3E7-73217450F947}"/>
              </a:ext>
            </a:extLst>
          </p:cNvPr>
          <p:cNvSpPr>
            <a:spLocks noGrp="1"/>
          </p:cNvSpPr>
          <p:nvPr>
            <p:ph type="ftr" sz="quarter" idx="11"/>
          </p:nvPr>
        </p:nvSpPr>
        <p:spPr>
          <a:xfrm>
            <a:off x="630715" y="6540347"/>
            <a:ext cx="780160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4C3E9686-4D2F-4615-AD26-1A7C37A179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Trading Process</a:t>
            </a:r>
          </a:p>
        </p:txBody>
      </p:sp>
      <p:sp>
        <p:nvSpPr>
          <p:cNvPr id="15365" name="Rectangle 3"/>
          <p:cNvSpPr>
            <a:spLocks noGrp="1" noChangeArrowheads="1"/>
          </p:cNvSpPr>
          <p:nvPr>
            <p:ph type="body" sz="half" idx="4294967295"/>
          </p:nvPr>
        </p:nvSpPr>
        <p:spPr>
          <a:xfrm>
            <a:off x="179882" y="1719262"/>
            <a:ext cx="8716780" cy="463656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All transactions occurring on the NYSE occur at a specific place on the floor of the exchange (</a:t>
            </a:r>
            <a:r>
              <a:rPr lang="en-US" altLang="en-US" sz="2500" b="1" dirty="0"/>
              <a:t>trading post</a:t>
            </a:r>
            <a:r>
              <a:rPr lang="en-US" altLang="en-US" sz="2500" dirty="0"/>
              <a:t>), and each stock is assigned a special market maker (</a:t>
            </a:r>
            <a:r>
              <a:rPr lang="en-US" altLang="en-US" sz="2500" b="1" dirty="0"/>
              <a:t>a specialist</a:t>
            </a:r>
            <a:r>
              <a:rPr lang="en-US" altLang="en-US" sz="2500" dirty="0"/>
              <a:t>)</a:t>
            </a:r>
          </a:p>
          <a:p>
            <a:pPr lvl="1" eaLnBrk="1" hangingPunct="1"/>
            <a:r>
              <a:rPr lang="en-US" altLang="en-US" sz="2200" dirty="0"/>
              <a:t>Specialists often organize themselves as firms due to large amount of capital needed to serve the market-making function</a:t>
            </a:r>
          </a:p>
          <a:p>
            <a:pPr eaLnBrk="1" hangingPunct="1"/>
            <a:r>
              <a:rPr lang="en-US" altLang="en-US" sz="2500" dirty="0"/>
              <a:t>Three types of transactions can occur at a given post:</a:t>
            </a:r>
          </a:p>
          <a:p>
            <a:pPr marL="801687" lvl="1" indent="-457200" eaLnBrk="1" hangingPunct="1">
              <a:buFont typeface="+mj-lt"/>
              <a:buAutoNum type="arabicPeriod"/>
            </a:pPr>
            <a:r>
              <a:rPr lang="en-US" altLang="en-US" sz="2200" dirty="0"/>
              <a:t>Brokers trade on behalf of customers at the “market” price (market order)</a:t>
            </a:r>
          </a:p>
          <a:p>
            <a:pPr marL="801687" lvl="1" indent="-457200" eaLnBrk="1" hangingPunct="1">
              <a:buFont typeface="+mj-lt"/>
              <a:buAutoNum type="arabicPeriod"/>
            </a:pPr>
            <a:r>
              <a:rPr lang="en-US" altLang="en-US" sz="2200" dirty="0"/>
              <a:t>Limit orders are left with a specialist to be executed</a:t>
            </a:r>
          </a:p>
          <a:p>
            <a:pPr marL="801687" lvl="1" indent="-457200" eaLnBrk="1" hangingPunct="1">
              <a:buFont typeface="+mj-lt"/>
              <a:buAutoNum type="arabicPeriod"/>
            </a:pPr>
            <a:r>
              <a:rPr lang="en-US" altLang="en-US" sz="2200" dirty="0"/>
              <a:t>Specialists transaction for their own account</a:t>
            </a:r>
          </a:p>
          <a:p>
            <a:pPr lvl="1" eaLnBrk="1" hangingPunct="1"/>
            <a:endParaRPr lang="en-US" altLang="en-US" sz="2200" dirty="0"/>
          </a:p>
        </p:txBody>
      </p:sp>
      <p:sp>
        <p:nvSpPr>
          <p:cNvPr id="5" name="Footer Placeholder 3">
            <a:extLst>
              <a:ext uri="{FF2B5EF4-FFF2-40B4-BE49-F238E27FC236}">
                <a16:creationId xmlns:a16="http://schemas.microsoft.com/office/drawing/2014/main" xmlns="" id="{CAC22C4C-5E9C-4A85-8C25-26D16CC58EBF}"/>
              </a:ext>
            </a:extLst>
          </p:cNvPr>
          <p:cNvSpPr>
            <a:spLocks noGrp="1"/>
          </p:cNvSpPr>
          <p:nvPr>
            <p:ph type="ftr" sz="quarter" idx="11"/>
          </p:nvPr>
        </p:nvSpPr>
        <p:spPr>
          <a:xfrm>
            <a:off x="1013551" y="6529330"/>
            <a:ext cx="711689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20</a:t>
            </a:fld>
            <a:endParaRPr lang="en-US" altLang="en-US" dirty="0"/>
          </a:p>
        </p:txBody>
      </p:sp>
    </p:spTree>
    <p:extLst>
      <p:ext uri="{BB962C8B-B14F-4D97-AF65-F5344CB8AC3E}">
        <p14:creationId xmlns:p14="http://schemas.microsoft.com/office/powerpoint/2010/main" val="359398696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p:txBody>
          <a:bodyPr anchor="ctr"/>
          <a:lstStyle/>
          <a:p>
            <a:pPr eaLnBrk="1" hangingPunct="1">
              <a:defRPr/>
            </a:pPr>
            <a:r>
              <a:rPr lang="en-US" sz="3500" dirty="0"/>
              <a:t>Trading Process (Continued)</a:t>
            </a:r>
          </a:p>
        </p:txBody>
      </p:sp>
      <p:sp>
        <p:nvSpPr>
          <p:cNvPr id="16389" name="Rectangle 3"/>
          <p:cNvSpPr>
            <a:spLocks noGrp="1" noChangeArrowheads="1"/>
          </p:cNvSpPr>
          <p:nvPr>
            <p:ph type="body" sz="half" idx="4294967295"/>
          </p:nvPr>
        </p:nvSpPr>
        <p:spPr>
          <a:xfrm>
            <a:off x="171138" y="1625573"/>
            <a:ext cx="8801724"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Majority of orders sent to brokers are of two types: </a:t>
            </a:r>
          </a:p>
          <a:p>
            <a:pPr lvl="1" eaLnBrk="1" hangingPunct="1">
              <a:lnSpc>
                <a:spcPct val="90000"/>
              </a:lnSpc>
            </a:pPr>
            <a:r>
              <a:rPr lang="en-US" altLang="en-US" sz="2200" dirty="0"/>
              <a:t>A </a:t>
            </a:r>
            <a:r>
              <a:rPr lang="en-US" altLang="en-US" sz="2200" b="1" dirty="0"/>
              <a:t>market order </a:t>
            </a:r>
            <a:r>
              <a:rPr lang="en-US" altLang="en-US" sz="2200" dirty="0"/>
              <a:t>is an order to transact at the best price available when the order reaches the post</a:t>
            </a:r>
          </a:p>
          <a:p>
            <a:pPr lvl="1" eaLnBrk="1" hangingPunct="1">
              <a:lnSpc>
                <a:spcPct val="90000"/>
              </a:lnSpc>
            </a:pPr>
            <a:r>
              <a:rPr lang="en-US" altLang="en-US" sz="2200" dirty="0"/>
              <a:t>A </a:t>
            </a:r>
            <a:r>
              <a:rPr lang="en-US" altLang="en-US" sz="2200" b="1" dirty="0"/>
              <a:t>limit order </a:t>
            </a:r>
            <a:r>
              <a:rPr lang="en-US" altLang="en-US" sz="2200" dirty="0"/>
              <a:t>is an order to transact at a specified price</a:t>
            </a:r>
          </a:p>
        </p:txBody>
      </p:sp>
      <p:sp>
        <p:nvSpPr>
          <p:cNvPr id="5" name="Footer Placeholder 3">
            <a:extLst>
              <a:ext uri="{FF2B5EF4-FFF2-40B4-BE49-F238E27FC236}">
                <a16:creationId xmlns:a16="http://schemas.microsoft.com/office/drawing/2014/main" xmlns="" id="{7FD1555A-8F03-4F1F-8EDA-722C5C37FE85}"/>
              </a:ext>
            </a:extLst>
          </p:cNvPr>
          <p:cNvSpPr>
            <a:spLocks noGrp="1"/>
          </p:cNvSpPr>
          <p:nvPr>
            <p:ph type="ftr" sz="quarter" idx="11"/>
          </p:nvPr>
        </p:nvSpPr>
        <p:spPr>
          <a:xfrm>
            <a:off x="1046601" y="6553200"/>
            <a:ext cx="705079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68BC68D4-3987-4534-BEB2-BDA988102127}"/>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21</a:t>
            </a:fld>
            <a:endParaRPr lang="en-US" altLang="en-US" dirty="0"/>
          </a:p>
        </p:txBody>
      </p:sp>
      <p:pic>
        <p:nvPicPr>
          <p:cNvPr id="4" name="Picture 3">
            <a:extLst>
              <a:ext uri="{FF2B5EF4-FFF2-40B4-BE49-F238E27FC236}">
                <a16:creationId xmlns:a16="http://schemas.microsoft.com/office/drawing/2014/main" xmlns="" id="{4B7CBEBB-7064-4B1A-A04F-BBA395B6EFB7}"/>
              </a:ext>
            </a:extLst>
          </p:cNvPr>
          <p:cNvPicPr>
            <a:picLocks noChangeAspect="1"/>
          </p:cNvPicPr>
          <p:nvPr/>
        </p:nvPicPr>
        <p:blipFill>
          <a:blip r:embed="rId3"/>
          <a:stretch>
            <a:fillRect/>
          </a:stretch>
        </p:blipFill>
        <p:spPr>
          <a:xfrm>
            <a:off x="1471539" y="3249060"/>
            <a:ext cx="6200920" cy="3124256"/>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Program Trading</a:t>
            </a:r>
          </a:p>
        </p:txBody>
      </p:sp>
      <p:sp>
        <p:nvSpPr>
          <p:cNvPr id="15365" name="Rectangle 3"/>
          <p:cNvSpPr>
            <a:spLocks noGrp="1" noChangeArrowheads="1"/>
          </p:cNvSpPr>
          <p:nvPr>
            <p:ph type="body" sz="half" idx="4294967295"/>
          </p:nvPr>
        </p:nvSpPr>
        <p:spPr>
          <a:xfrm>
            <a:off x="179882" y="1516505"/>
            <a:ext cx="8716780" cy="49492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Program trading is the simultaneous buying and selling of a portfolio of at least 15 different stocks valued at more than $1m, using computer programs to initiate the trades</a:t>
            </a:r>
          </a:p>
          <a:p>
            <a:pPr lvl="1" eaLnBrk="1" hangingPunct="1"/>
            <a:r>
              <a:rPr lang="en-US" altLang="en-US" sz="2100" dirty="0"/>
              <a:t>Criticized for impact on stock market prices and increased volatility</a:t>
            </a:r>
          </a:p>
          <a:p>
            <a:pPr eaLnBrk="1" hangingPunct="1"/>
            <a:r>
              <a:rPr lang="en-US" altLang="en-US" sz="2500" dirty="0"/>
              <a:t>NYSE introduced circuit breakers, which served as trading curbs, to account for increased volatility </a:t>
            </a:r>
          </a:p>
          <a:p>
            <a:pPr lvl="1" eaLnBrk="1" hangingPunct="1"/>
            <a:r>
              <a:rPr lang="en-US" altLang="en-US" sz="2100" dirty="0"/>
              <a:t>Circuit breakers are an imposed halt in trading that gives buyers and sellers time to assimilate incoming information </a:t>
            </a:r>
          </a:p>
          <a:p>
            <a:pPr lvl="1" eaLnBrk="1" hangingPunct="1"/>
            <a:r>
              <a:rPr lang="en-US" altLang="en-US" sz="2100" i="1" dirty="0"/>
              <a:t>Limit up-limit down (LULD) rules </a:t>
            </a:r>
            <a:r>
              <a:rPr lang="en-US" altLang="en-US" sz="2100" dirty="0"/>
              <a:t>halts trading on individual stocks if the stock price moves outside the following price band:</a:t>
            </a:r>
          </a:p>
        </p:txBody>
      </p:sp>
      <p:sp>
        <p:nvSpPr>
          <p:cNvPr id="5" name="Footer Placeholder 3">
            <a:extLst>
              <a:ext uri="{FF2B5EF4-FFF2-40B4-BE49-F238E27FC236}">
                <a16:creationId xmlns:a16="http://schemas.microsoft.com/office/drawing/2014/main" xmlns="" id="{CAC22C4C-5E9C-4A85-8C25-26D16CC58EBF}"/>
              </a:ext>
            </a:extLst>
          </p:cNvPr>
          <p:cNvSpPr>
            <a:spLocks noGrp="1"/>
          </p:cNvSpPr>
          <p:nvPr>
            <p:ph type="ftr" sz="quarter" idx="11"/>
          </p:nvPr>
        </p:nvSpPr>
        <p:spPr>
          <a:xfrm>
            <a:off x="1068636" y="6553200"/>
            <a:ext cx="700672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22</a:t>
            </a:fld>
            <a:endParaRPr lang="en-US" altLang="en-US" dirty="0"/>
          </a:p>
        </p:txBody>
      </p:sp>
      <p:pic>
        <p:nvPicPr>
          <p:cNvPr id="3" name="Picture 2">
            <a:extLst>
              <a:ext uri="{FF2B5EF4-FFF2-40B4-BE49-F238E27FC236}">
                <a16:creationId xmlns:a16="http://schemas.microsoft.com/office/drawing/2014/main" xmlns="" id="{7DEBB152-D784-4547-905B-F044C05C81D3}"/>
              </a:ext>
            </a:extLst>
          </p:cNvPr>
          <p:cNvPicPr>
            <a:picLocks noChangeAspect="1"/>
          </p:cNvPicPr>
          <p:nvPr/>
        </p:nvPicPr>
        <p:blipFill>
          <a:blip r:embed="rId3"/>
          <a:stretch>
            <a:fillRect/>
          </a:stretch>
        </p:blipFill>
        <p:spPr>
          <a:xfrm>
            <a:off x="354480" y="5815437"/>
            <a:ext cx="8367584" cy="506481"/>
          </a:xfrm>
          <a:prstGeom prst="rect">
            <a:avLst/>
          </a:prstGeom>
        </p:spPr>
      </p:pic>
    </p:spTree>
    <p:extLst>
      <p:ext uri="{BB962C8B-B14F-4D97-AF65-F5344CB8AC3E}">
        <p14:creationId xmlns:p14="http://schemas.microsoft.com/office/powerpoint/2010/main" val="12231410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Circuit-Breaker Levels</a:t>
            </a:r>
          </a:p>
        </p:txBody>
      </p:sp>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1105818" y="6537325"/>
            <a:ext cx="693236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23</a:t>
            </a:fld>
            <a:endParaRPr lang="en-US" altLang="en-US" dirty="0"/>
          </a:p>
        </p:txBody>
      </p:sp>
      <p:pic>
        <p:nvPicPr>
          <p:cNvPr id="8" name="Content Placeholder 7">
            <a:extLst>
              <a:ext uri="{FF2B5EF4-FFF2-40B4-BE49-F238E27FC236}">
                <a16:creationId xmlns:a16="http://schemas.microsoft.com/office/drawing/2014/main" xmlns="" id="{86EC7065-3471-49DE-A215-F1627C6446FC}"/>
              </a:ext>
            </a:extLst>
          </p:cNvPr>
          <p:cNvPicPr>
            <a:picLocks noGrp="1" noChangeAspect="1"/>
          </p:cNvPicPr>
          <p:nvPr>
            <p:ph idx="1"/>
          </p:nvPr>
        </p:nvPicPr>
        <p:blipFill>
          <a:blip r:embed="rId3"/>
          <a:stretch>
            <a:fillRect/>
          </a:stretch>
        </p:blipFill>
        <p:spPr>
          <a:xfrm>
            <a:off x="2559531" y="1230857"/>
            <a:ext cx="4024938" cy="5136163"/>
          </a:xfrm>
        </p:spPr>
      </p:pic>
    </p:spTree>
    <p:extLst>
      <p:ext uri="{BB962C8B-B14F-4D97-AF65-F5344CB8AC3E}">
        <p14:creationId xmlns:p14="http://schemas.microsoft.com/office/powerpoint/2010/main" val="20162098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Controversial Trading Practices</a:t>
            </a:r>
          </a:p>
        </p:txBody>
      </p:sp>
      <p:sp>
        <p:nvSpPr>
          <p:cNvPr id="15365" name="Rectangle 3"/>
          <p:cNvSpPr>
            <a:spLocks noGrp="1" noChangeArrowheads="1"/>
          </p:cNvSpPr>
          <p:nvPr>
            <p:ph type="body" sz="half" idx="4294967295"/>
          </p:nvPr>
        </p:nvSpPr>
        <p:spPr>
          <a:xfrm>
            <a:off x="161144" y="1528997"/>
            <a:ext cx="8716780" cy="49492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Flash trading </a:t>
            </a:r>
            <a:r>
              <a:rPr lang="en-US" altLang="en-US" sz="2500" dirty="0"/>
              <a:t>is a practice in which, for a fee, traders are allowed to see incoming buy or sell orders milliseconds earlier than general market traders</a:t>
            </a:r>
          </a:p>
          <a:p>
            <a:pPr eaLnBrk="1" hangingPunct="1"/>
            <a:r>
              <a:rPr lang="en-US" altLang="en-US" sz="2500" b="1" dirty="0"/>
              <a:t>Naked access </a:t>
            </a:r>
            <a:r>
              <a:rPr lang="en-US" altLang="en-US" sz="2500" dirty="0"/>
              <a:t>allows some traders to rapidly buy and sell stocks directly on exchanges using a broker’s computer code without exchanges or regulators always knowing who is making the trades</a:t>
            </a:r>
          </a:p>
          <a:p>
            <a:pPr lvl="1" eaLnBrk="1" hangingPunct="1"/>
            <a:r>
              <a:rPr lang="en-US" altLang="en-US" sz="2200" dirty="0"/>
              <a:t>SEC banned naked access trading in late 2010</a:t>
            </a:r>
          </a:p>
          <a:p>
            <a:pPr eaLnBrk="1" hangingPunct="1"/>
            <a:r>
              <a:rPr lang="en-US" altLang="en-US" sz="2500" b="1" dirty="0"/>
              <a:t>Dark pools of liquidity </a:t>
            </a:r>
            <a:r>
              <a:rPr lang="en-US" altLang="en-US" sz="2500" dirty="0"/>
              <a:t>are trading networks that provide liquidity but that do not display trades on order books</a:t>
            </a:r>
          </a:p>
          <a:p>
            <a:pPr lvl="1" eaLnBrk="1" hangingPunct="1"/>
            <a:r>
              <a:rPr lang="en-US" altLang="en-US" sz="2200" dirty="0"/>
              <a:t>In 2013, the SEC approved a plan for new rules requiring dark pools to disclose and detail trading activity on their platforms</a:t>
            </a:r>
          </a:p>
        </p:txBody>
      </p:sp>
      <p:sp>
        <p:nvSpPr>
          <p:cNvPr id="5" name="Footer Placeholder 3">
            <a:extLst>
              <a:ext uri="{FF2B5EF4-FFF2-40B4-BE49-F238E27FC236}">
                <a16:creationId xmlns:a16="http://schemas.microsoft.com/office/drawing/2014/main" xmlns="" id="{CAC22C4C-5E9C-4A85-8C25-26D16CC58EBF}"/>
              </a:ext>
            </a:extLst>
          </p:cNvPr>
          <p:cNvSpPr>
            <a:spLocks noGrp="1"/>
          </p:cNvSpPr>
          <p:nvPr>
            <p:ph type="ftr" sz="quarter" idx="11"/>
          </p:nvPr>
        </p:nvSpPr>
        <p:spPr>
          <a:xfrm>
            <a:off x="760164" y="6537325"/>
            <a:ext cx="762367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24</a:t>
            </a:fld>
            <a:endParaRPr lang="en-US" altLang="en-US" dirty="0"/>
          </a:p>
        </p:txBody>
      </p:sp>
    </p:spTree>
    <p:extLst>
      <p:ext uri="{BB962C8B-B14F-4D97-AF65-F5344CB8AC3E}">
        <p14:creationId xmlns:p14="http://schemas.microsoft.com/office/powerpoint/2010/main" val="7222201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U.S. Stock Gainers, </a:t>
            </a:r>
            <a:br>
              <a:rPr lang="en-US" sz="3500" dirty="0"/>
            </a:br>
            <a:r>
              <a:rPr lang="en-US" sz="3500" dirty="0"/>
              <a:t>January 6, 2023</a:t>
            </a:r>
          </a:p>
        </p:txBody>
      </p:sp>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749147" y="6541648"/>
            <a:ext cx="764570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25</a:t>
            </a:fld>
            <a:endParaRPr lang="en-US" altLang="en-US" dirty="0"/>
          </a:p>
        </p:txBody>
      </p:sp>
      <p:pic>
        <p:nvPicPr>
          <p:cNvPr id="10" name="Content Placeholder 9" descr="A table with numbers and text&#10;&#10;Description automatically generated">
            <a:extLst>
              <a:ext uri="{FF2B5EF4-FFF2-40B4-BE49-F238E27FC236}">
                <a16:creationId xmlns:a16="http://schemas.microsoft.com/office/drawing/2014/main" xmlns="" id="{6A2EA4E2-4AC5-7192-45D2-8940DB407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0751" y="1316740"/>
            <a:ext cx="6202497" cy="5236460"/>
          </a:xfrm>
        </p:spPr>
      </p:pic>
    </p:spTree>
    <p:extLst>
      <p:ext uri="{BB962C8B-B14F-4D97-AF65-F5344CB8AC3E}">
        <p14:creationId xmlns:p14="http://schemas.microsoft.com/office/powerpoint/2010/main" val="30094176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The NASDAQ and OTC Market</a:t>
            </a:r>
          </a:p>
        </p:txBody>
      </p:sp>
      <p:sp>
        <p:nvSpPr>
          <p:cNvPr id="15365" name="Rectangle 3"/>
          <p:cNvSpPr>
            <a:spLocks noGrp="1" noChangeArrowheads="1"/>
          </p:cNvSpPr>
          <p:nvPr>
            <p:ph type="body" sz="half" idx="4294967295"/>
          </p:nvPr>
        </p:nvSpPr>
        <p:spPr>
          <a:xfrm>
            <a:off x="179882" y="1541489"/>
            <a:ext cx="8716780" cy="49492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Securities not sold on one of the organized exchanges are traded over the counter (OTC)</a:t>
            </a:r>
          </a:p>
          <a:p>
            <a:pPr lvl="1" eaLnBrk="1" hangingPunct="1"/>
            <a:r>
              <a:rPr lang="en-US" altLang="en-US" sz="2200" dirty="0"/>
              <a:t>OTC markets do not have a physical trading floor; rather, transactions are completed via an electronic market</a:t>
            </a:r>
          </a:p>
          <a:p>
            <a:pPr eaLnBrk="1" hangingPunct="1"/>
            <a:r>
              <a:rPr lang="en-US" altLang="en-US" sz="2500" dirty="0"/>
              <a:t>NASDAQ was the world’s first electronic stock market</a:t>
            </a:r>
          </a:p>
          <a:p>
            <a:pPr lvl="1" eaLnBrk="1" hangingPunct="1"/>
            <a:r>
              <a:rPr lang="en-US" altLang="en-US" sz="2200" dirty="0"/>
              <a:t>Primarily a dealer market, where dealers are the market makers who stand ready to buy or sell particular securities</a:t>
            </a:r>
          </a:p>
          <a:p>
            <a:pPr lvl="1" eaLnBrk="1" hangingPunct="1"/>
            <a:r>
              <a:rPr lang="en-US" altLang="en-US" sz="2200" dirty="0"/>
              <a:t>In contrast to the NYSE, NASDAQ is a negotiated market (e.g., quotes from several dealers are usually obtained before a transaction is made)</a:t>
            </a:r>
          </a:p>
          <a:p>
            <a:pPr lvl="1" eaLnBrk="1" hangingPunct="1"/>
            <a:r>
              <a:rPr lang="en-US" altLang="en-US" sz="2200" dirty="0"/>
              <a:t>Small Order Execution System (SOES) provides automatic order execution for individual traders with orders of less than or equal to 1,000 shares</a:t>
            </a:r>
          </a:p>
        </p:txBody>
      </p:sp>
      <p:sp>
        <p:nvSpPr>
          <p:cNvPr id="5" name="Footer Placeholder 3">
            <a:extLst>
              <a:ext uri="{FF2B5EF4-FFF2-40B4-BE49-F238E27FC236}">
                <a16:creationId xmlns:a16="http://schemas.microsoft.com/office/drawing/2014/main" xmlns="" id="{CAC22C4C-5E9C-4A85-8C25-26D16CC58EBF}"/>
              </a:ext>
            </a:extLst>
          </p:cNvPr>
          <p:cNvSpPr>
            <a:spLocks noGrp="1"/>
          </p:cNvSpPr>
          <p:nvPr>
            <p:ph type="ftr" sz="quarter" idx="11"/>
          </p:nvPr>
        </p:nvSpPr>
        <p:spPr>
          <a:xfrm>
            <a:off x="1145754" y="6553200"/>
            <a:ext cx="685524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26</a:t>
            </a:fld>
            <a:endParaRPr lang="en-US" altLang="en-US" dirty="0"/>
          </a:p>
        </p:txBody>
      </p:sp>
    </p:spTree>
    <p:extLst>
      <p:ext uri="{BB962C8B-B14F-4D97-AF65-F5344CB8AC3E}">
        <p14:creationId xmlns:p14="http://schemas.microsoft.com/office/powerpoint/2010/main" val="35298238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Choice of Market Listing</a:t>
            </a:r>
          </a:p>
        </p:txBody>
      </p:sp>
      <p:sp>
        <p:nvSpPr>
          <p:cNvPr id="28677" name="Rectangle 3"/>
          <p:cNvSpPr>
            <a:spLocks noGrp="1" noChangeArrowheads="1"/>
          </p:cNvSpPr>
          <p:nvPr>
            <p:ph type="body" sz="half" idx="4294967295"/>
          </p:nvPr>
        </p:nvSpPr>
        <p:spPr>
          <a:xfrm>
            <a:off x="194872" y="1719263"/>
            <a:ext cx="8784236"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Firms listed with the NYSE Euronext must meet the listing requirements of the exchange</a:t>
            </a:r>
          </a:p>
          <a:p>
            <a:pPr lvl="1" eaLnBrk="1" hangingPunct="1"/>
            <a:r>
              <a:rPr lang="en-US" altLang="en-US" sz="2100" dirty="0"/>
              <a:t>Requirements are extensive</a:t>
            </a:r>
          </a:p>
          <a:p>
            <a:pPr eaLnBrk="1" hangingPunct="1"/>
            <a:r>
              <a:rPr lang="en-US" altLang="en-US" sz="2500" dirty="0"/>
              <a:t>Reasons a NYSE listing is attractive to a firm:</a:t>
            </a:r>
          </a:p>
          <a:p>
            <a:pPr lvl="1" eaLnBrk="1" hangingPunct="1"/>
            <a:r>
              <a:rPr lang="en-US" altLang="en-US" sz="2100" dirty="0"/>
              <a:t>Improved marketability of the firm’s stock</a:t>
            </a:r>
          </a:p>
          <a:p>
            <a:pPr lvl="1" eaLnBrk="1" hangingPunct="1"/>
            <a:r>
              <a:rPr lang="en-US" altLang="en-US" sz="2100" dirty="0"/>
              <a:t>Publicity for the firm</a:t>
            </a:r>
          </a:p>
          <a:p>
            <a:pPr lvl="1" eaLnBrk="1" hangingPunct="1"/>
            <a:r>
              <a:rPr lang="en-US" altLang="en-US" sz="2100" dirty="0"/>
              <a:t>Improved access to the financial markets</a:t>
            </a:r>
          </a:p>
          <a:p>
            <a:pPr eaLnBrk="1" hangingPunct="1"/>
            <a:r>
              <a:rPr lang="en-US" altLang="en-US" sz="2500" dirty="0"/>
              <a:t>Firms that do not meet the requirements of the NYSE Euronext exchange listings trade on the NASDAQ</a:t>
            </a:r>
          </a:p>
          <a:p>
            <a:pPr lvl="1" eaLnBrk="1" hangingPunct="1"/>
            <a:r>
              <a:rPr lang="en-US" altLang="en-US" sz="2100" dirty="0"/>
              <a:t>Most NASDAQ firms are smaller, of regional interest, or unable to meet the listing requirements of the organized exchanges</a:t>
            </a:r>
          </a:p>
          <a:p>
            <a:pPr lvl="1" eaLnBrk="1" hangingPunct="1"/>
            <a:r>
              <a:rPr lang="en-US" altLang="en-US" sz="2100" dirty="0"/>
              <a:t>Over time, many NASDAQ firms apply for NYSE listing</a:t>
            </a:r>
          </a:p>
          <a:p>
            <a:pPr lvl="1" eaLnBrk="1" hangingPunct="1"/>
            <a:endParaRPr lang="en-US" altLang="en-US" sz="2100" dirty="0"/>
          </a:p>
        </p:txBody>
      </p:sp>
      <p:sp>
        <p:nvSpPr>
          <p:cNvPr id="5" name="Footer Placeholder 3">
            <a:extLst>
              <a:ext uri="{FF2B5EF4-FFF2-40B4-BE49-F238E27FC236}">
                <a16:creationId xmlns:a16="http://schemas.microsoft.com/office/drawing/2014/main" xmlns="" id="{172FC168-5C93-4EB4-A1A5-642665862CAF}"/>
              </a:ext>
            </a:extLst>
          </p:cNvPr>
          <p:cNvSpPr>
            <a:spLocks noGrp="1"/>
          </p:cNvSpPr>
          <p:nvPr>
            <p:ph type="ftr" sz="quarter" idx="11"/>
          </p:nvPr>
        </p:nvSpPr>
        <p:spPr>
          <a:xfrm>
            <a:off x="951424" y="6553200"/>
            <a:ext cx="727113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27</a:t>
            </a:fld>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Electronic Communications Networks and Online Trading</a:t>
            </a:r>
          </a:p>
        </p:txBody>
      </p:sp>
      <p:sp>
        <p:nvSpPr>
          <p:cNvPr id="28677" name="Rectangle 3"/>
          <p:cNvSpPr>
            <a:spLocks noGrp="1" noChangeArrowheads="1"/>
          </p:cNvSpPr>
          <p:nvPr>
            <p:ph type="body" sz="half" idx="4294967295"/>
          </p:nvPr>
        </p:nvSpPr>
        <p:spPr>
          <a:xfrm>
            <a:off x="194872" y="1719263"/>
            <a:ext cx="8784236"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Major stock markets currently open at 9:30 am eastern time and close at 4:00 pm eastern time</a:t>
            </a:r>
          </a:p>
          <a:p>
            <a:pPr lvl="1" eaLnBrk="1" hangingPunct="1"/>
            <a:r>
              <a:rPr lang="en-US" altLang="en-US" sz="2100" dirty="0"/>
              <a:t>Extended-hours trading involves any securities transaction that occurs outside these regular trading hours</a:t>
            </a:r>
          </a:p>
          <a:p>
            <a:pPr lvl="1" eaLnBrk="1" hangingPunct="1"/>
            <a:r>
              <a:rPr lang="en-US" altLang="en-US" sz="2100" dirty="0"/>
              <a:t>Most extended-hours trading is processed through computerized alternative trading systems (ATSs), also known as electronic communication networks (ECNs) such as NYSE Arca or Instinet</a:t>
            </a:r>
          </a:p>
          <a:p>
            <a:pPr eaLnBrk="1" hangingPunct="1"/>
            <a:r>
              <a:rPr lang="en-US" altLang="en-US" sz="2500" dirty="0"/>
              <a:t>ECNs are computerized systems that automatically match orders between buyers and sellers and serve as an alternative to traditional market making and floor trading</a:t>
            </a:r>
          </a:p>
        </p:txBody>
      </p:sp>
      <p:sp>
        <p:nvSpPr>
          <p:cNvPr id="5" name="Footer Placeholder 3">
            <a:extLst>
              <a:ext uri="{FF2B5EF4-FFF2-40B4-BE49-F238E27FC236}">
                <a16:creationId xmlns:a16="http://schemas.microsoft.com/office/drawing/2014/main" xmlns="" id="{172FC168-5C93-4EB4-A1A5-642665862CAF}"/>
              </a:ext>
            </a:extLst>
          </p:cNvPr>
          <p:cNvSpPr>
            <a:spLocks noGrp="1"/>
          </p:cNvSpPr>
          <p:nvPr>
            <p:ph type="ftr" sz="quarter" idx="11"/>
          </p:nvPr>
        </p:nvSpPr>
        <p:spPr>
          <a:xfrm>
            <a:off x="956932" y="6556063"/>
            <a:ext cx="726011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28</a:t>
            </a:fld>
            <a:endParaRPr lang="en-US" altLang="en-US" dirty="0"/>
          </a:p>
        </p:txBody>
      </p:sp>
    </p:spTree>
    <p:extLst>
      <p:ext uri="{BB962C8B-B14F-4D97-AF65-F5344CB8AC3E}">
        <p14:creationId xmlns:p14="http://schemas.microsoft.com/office/powerpoint/2010/main" val="15369502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Stock Market Indexes</a:t>
            </a:r>
          </a:p>
        </p:txBody>
      </p:sp>
      <p:sp>
        <p:nvSpPr>
          <p:cNvPr id="28677" name="Rectangle 3"/>
          <p:cNvSpPr>
            <a:spLocks noGrp="1" noChangeArrowheads="1"/>
          </p:cNvSpPr>
          <p:nvPr>
            <p:ph type="body" sz="half" idx="4294967295"/>
          </p:nvPr>
        </p:nvSpPr>
        <p:spPr>
          <a:xfrm>
            <a:off x="104931" y="1719263"/>
            <a:ext cx="8896662"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stock market index is the composite value of a group of secondary market-traded stocks</a:t>
            </a:r>
          </a:p>
          <a:p>
            <a:pPr lvl="1" eaLnBrk="1" hangingPunct="1"/>
            <a:r>
              <a:rPr lang="en-US" altLang="en-US" sz="2200" dirty="0"/>
              <a:t>Dow Jones Industrial Average (DJIA) is the most widely reported stock market index and includes the values of 30 large corporations selected by the editors of The Wall Street Journal</a:t>
            </a:r>
          </a:p>
          <a:p>
            <a:pPr lvl="2" eaLnBrk="1" hangingPunct="1"/>
            <a:r>
              <a:rPr lang="en-US" altLang="en-US" sz="2000" dirty="0"/>
              <a:t>Dow indexes are </a:t>
            </a:r>
            <a:r>
              <a:rPr lang="en-US" altLang="en-US" sz="2000" i="1" dirty="0"/>
              <a:t>price-weighted averages</a:t>
            </a:r>
          </a:p>
          <a:p>
            <a:pPr lvl="1" eaLnBrk="1" hangingPunct="1"/>
            <a:r>
              <a:rPr lang="en-US" altLang="en-US" sz="2200" dirty="0"/>
              <a:t>NYSE Composite Index includes all NYSE-listed common stocks</a:t>
            </a:r>
          </a:p>
          <a:p>
            <a:pPr lvl="2" eaLnBrk="1" hangingPunct="1"/>
            <a:r>
              <a:rPr lang="en-US" altLang="en-US" sz="2000" dirty="0"/>
              <a:t>NYSE is a </a:t>
            </a:r>
            <a:r>
              <a:rPr lang="en-US" altLang="en-US" sz="2000" i="1" dirty="0"/>
              <a:t>value-weighted index</a:t>
            </a:r>
          </a:p>
          <a:p>
            <a:pPr lvl="1" eaLnBrk="1" hangingPunct="1"/>
            <a:r>
              <a:rPr lang="en-US" altLang="en-US" sz="2200" dirty="0"/>
              <a:t>S&amp;P 500 Index consists of the stocks of the top 500 of the largest U.S. corporations listed on the NYSE and the NASDAQ</a:t>
            </a:r>
          </a:p>
          <a:p>
            <a:pPr lvl="1" eaLnBrk="1" hangingPunct="1"/>
            <a:r>
              <a:rPr lang="en-US" altLang="en-US" sz="2200" dirty="0"/>
              <a:t>NASDAQ Composite Index consist of stocks traded through NASDAQ that are industrials, banks, and insurance companies</a:t>
            </a:r>
          </a:p>
          <a:p>
            <a:pPr lvl="1" eaLnBrk="1" hangingPunct="1"/>
            <a:endParaRPr lang="en-US" altLang="en-US" sz="2200" dirty="0"/>
          </a:p>
        </p:txBody>
      </p:sp>
      <p:sp>
        <p:nvSpPr>
          <p:cNvPr id="5" name="Footer Placeholder 3">
            <a:extLst>
              <a:ext uri="{FF2B5EF4-FFF2-40B4-BE49-F238E27FC236}">
                <a16:creationId xmlns:a16="http://schemas.microsoft.com/office/drawing/2014/main" xmlns="" id="{172FC168-5C93-4EB4-A1A5-642665862CAF}"/>
              </a:ext>
            </a:extLst>
          </p:cNvPr>
          <p:cNvSpPr>
            <a:spLocks noGrp="1"/>
          </p:cNvSpPr>
          <p:nvPr>
            <p:ph type="ftr" sz="quarter" idx="11"/>
          </p:nvPr>
        </p:nvSpPr>
        <p:spPr>
          <a:xfrm>
            <a:off x="741426" y="6553200"/>
            <a:ext cx="762367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29</a:t>
            </a:fld>
            <a:endParaRPr lang="en-US" altLang="en-US" dirty="0"/>
          </a:p>
        </p:txBody>
      </p:sp>
    </p:spTree>
    <p:extLst>
      <p:ext uri="{BB962C8B-B14F-4D97-AF65-F5344CB8AC3E}">
        <p14:creationId xmlns:p14="http://schemas.microsoft.com/office/powerpoint/2010/main" val="35507763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nchor="ctr"/>
          <a:lstStyle/>
          <a:p>
            <a:pPr eaLnBrk="1" hangingPunct="1">
              <a:defRPr/>
            </a:pPr>
            <a:r>
              <a:rPr lang="en-US" sz="3500" dirty="0"/>
              <a:t>Market Value of Common Stock Outstanding, by Type of Issuer</a:t>
            </a:r>
          </a:p>
        </p:txBody>
      </p:sp>
      <p:sp>
        <p:nvSpPr>
          <p:cNvPr id="5" name="Footer Placeholder 3">
            <a:extLst>
              <a:ext uri="{FF2B5EF4-FFF2-40B4-BE49-F238E27FC236}">
                <a16:creationId xmlns:a16="http://schemas.microsoft.com/office/drawing/2014/main" xmlns="" id="{55E2249C-A065-40B0-A3E7-73217450F947}"/>
              </a:ext>
            </a:extLst>
          </p:cNvPr>
          <p:cNvSpPr>
            <a:spLocks noGrp="1"/>
          </p:cNvSpPr>
          <p:nvPr>
            <p:ph type="ftr" sz="quarter" idx="11"/>
          </p:nvPr>
        </p:nvSpPr>
        <p:spPr>
          <a:xfrm>
            <a:off x="618857" y="6537325"/>
            <a:ext cx="789358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4C3E9686-4D2F-4615-AD26-1A7C37A179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a:t>
            </a:fld>
            <a:endParaRPr lang="en-US" altLang="en-US" dirty="0"/>
          </a:p>
        </p:txBody>
      </p:sp>
      <p:pic>
        <p:nvPicPr>
          <p:cNvPr id="4" name="Picture 3">
            <a:extLst>
              <a:ext uri="{FF2B5EF4-FFF2-40B4-BE49-F238E27FC236}">
                <a16:creationId xmlns:a16="http://schemas.microsoft.com/office/drawing/2014/main" xmlns="" id="{8033D483-864C-2939-B62E-F8AE61F8434B}"/>
              </a:ext>
            </a:extLst>
          </p:cNvPr>
          <p:cNvPicPr>
            <a:picLocks noChangeAspect="1"/>
          </p:cNvPicPr>
          <p:nvPr/>
        </p:nvPicPr>
        <p:blipFill>
          <a:blip r:embed="rId3"/>
          <a:stretch>
            <a:fillRect/>
          </a:stretch>
        </p:blipFill>
        <p:spPr>
          <a:xfrm>
            <a:off x="170944" y="1994054"/>
            <a:ext cx="8802112" cy="3294042"/>
          </a:xfrm>
          <a:prstGeom prst="rect">
            <a:avLst/>
          </a:prstGeom>
        </p:spPr>
      </p:pic>
    </p:spTree>
    <p:extLst>
      <p:ext uri="{BB962C8B-B14F-4D97-AF65-F5344CB8AC3E}">
        <p14:creationId xmlns:p14="http://schemas.microsoft.com/office/powerpoint/2010/main" val="13835476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Stock Market Indexes (Continued)</a:t>
            </a:r>
          </a:p>
        </p:txBody>
      </p:sp>
      <p:sp>
        <p:nvSpPr>
          <p:cNvPr id="28677" name="Rectangle 3"/>
          <p:cNvSpPr>
            <a:spLocks noGrp="1" noChangeArrowheads="1"/>
          </p:cNvSpPr>
          <p:nvPr>
            <p:ph type="body" sz="half" idx="4294967295"/>
          </p:nvPr>
        </p:nvSpPr>
        <p:spPr>
          <a:xfrm>
            <a:off x="104931" y="1719263"/>
            <a:ext cx="8896662"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Wilshire 5000 Index is the broadest stock market index and possibly the most accurate reflection of the overall stock markets</a:t>
            </a:r>
          </a:p>
          <a:p>
            <a:pPr lvl="1" eaLnBrk="1" hangingPunct="1"/>
            <a:r>
              <a:rPr lang="en-US" altLang="en-US" sz="2200" dirty="0"/>
              <a:t>Contains virtually every stock that meets three criteria:</a:t>
            </a:r>
          </a:p>
          <a:p>
            <a:pPr marL="1150937" lvl="2" indent="-457200" eaLnBrk="1" hangingPunct="1">
              <a:buFont typeface="+mj-lt"/>
              <a:buAutoNum type="arabicPeriod"/>
            </a:pPr>
            <a:r>
              <a:rPr lang="en-US" altLang="en-US" sz="2000" dirty="0"/>
              <a:t>Firm is headquartered in the U.S.</a:t>
            </a:r>
          </a:p>
          <a:p>
            <a:pPr marL="1150937" lvl="2" indent="-457200" eaLnBrk="1" hangingPunct="1">
              <a:buFont typeface="+mj-lt"/>
              <a:buAutoNum type="arabicPeriod"/>
            </a:pPr>
            <a:r>
              <a:rPr lang="en-US" altLang="en-US" sz="2000" dirty="0"/>
              <a:t>Stock is actively traded in a U.S.-based stock market</a:t>
            </a:r>
          </a:p>
          <a:p>
            <a:pPr marL="1150937" lvl="2" indent="-457200" eaLnBrk="1" hangingPunct="1">
              <a:buFont typeface="+mj-lt"/>
              <a:buAutoNum type="arabicPeriod"/>
            </a:pPr>
            <a:r>
              <a:rPr lang="en-US" altLang="en-US" sz="2000" dirty="0"/>
              <a:t>Stock has widely available price information (which rules out the smaller OTC stocks from inclusion)</a:t>
            </a:r>
          </a:p>
          <a:p>
            <a:pPr lvl="1" eaLnBrk="1" hangingPunct="1"/>
            <a:r>
              <a:rPr lang="en-US" altLang="en-US" sz="2200" dirty="0"/>
              <a:t>Though the index started with 5,000 firms, because of firm delistings, privatizations, and acquisitions it currently includes just 3,618 stocks</a:t>
            </a:r>
          </a:p>
          <a:p>
            <a:pPr lvl="1" eaLnBrk="1" hangingPunct="1"/>
            <a:r>
              <a:rPr lang="en-US" altLang="en-US" sz="2200" dirty="0"/>
              <a:t>Value-weighted index</a:t>
            </a:r>
          </a:p>
          <a:p>
            <a:pPr lvl="1" eaLnBrk="1" hangingPunct="1"/>
            <a:endParaRPr lang="en-US" altLang="en-US" sz="1800" dirty="0"/>
          </a:p>
        </p:txBody>
      </p:sp>
      <p:sp>
        <p:nvSpPr>
          <p:cNvPr id="5" name="Footer Placeholder 3">
            <a:extLst>
              <a:ext uri="{FF2B5EF4-FFF2-40B4-BE49-F238E27FC236}">
                <a16:creationId xmlns:a16="http://schemas.microsoft.com/office/drawing/2014/main" xmlns="" id="{172FC168-5C93-4EB4-A1A5-642665862CAF}"/>
              </a:ext>
            </a:extLst>
          </p:cNvPr>
          <p:cNvSpPr>
            <a:spLocks noGrp="1"/>
          </p:cNvSpPr>
          <p:nvPr>
            <p:ph type="ftr" sz="quarter" idx="11"/>
          </p:nvPr>
        </p:nvSpPr>
        <p:spPr>
          <a:xfrm>
            <a:off x="840577" y="6561080"/>
            <a:ext cx="742536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30</a:t>
            </a:fld>
            <a:endParaRPr lang="en-US" altLang="en-US" dirty="0"/>
          </a:p>
        </p:txBody>
      </p:sp>
    </p:spTree>
    <p:extLst>
      <p:ext uri="{BB962C8B-B14F-4D97-AF65-F5344CB8AC3E}">
        <p14:creationId xmlns:p14="http://schemas.microsoft.com/office/powerpoint/2010/main" val="35333417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Market Participants</a:t>
            </a:r>
          </a:p>
        </p:txBody>
      </p:sp>
      <p:sp>
        <p:nvSpPr>
          <p:cNvPr id="28677" name="Rectangle 3"/>
          <p:cNvSpPr>
            <a:spLocks noGrp="1" noChangeArrowheads="1"/>
          </p:cNvSpPr>
          <p:nvPr>
            <p:ph type="body" sz="half" idx="4294967295"/>
          </p:nvPr>
        </p:nvSpPr>
        <p:spPr>
          <a:xfrm>
            <a:off x="104931" y="1719263"/>
            <a:ext cx="8896662"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Holders of corporate stock from 1994 through 2021:</a:t>
            </a:r>
          </a:p>
          <a:p>
            <a:pPr lvl="1" eaLnBrk="1" hangingPunct="1"/>
            <a:r>
              <a:rPr lang="en-US" altLang="en-US" sz="2200" dirty="0"/>
              <a:t>Households are the single largest holders (41.5% in 2021)</a:t>
            </a:r>
          </a:p>
          <a:p>
            <a:pPr lvl="1" eaLnBrk="1" hangingPunct="1"/>
            <a:r>
              <a:rPr lang="en-US" altLang="en-US" sz="2200" dirty="0"/>
              <a:t>Mutual funds and foreign investors are also prominent holders (20.2% and 17.5%, respectively)</a:t>
            </a:r>
          </a:p>
          <a:p>
            <a:pPr lvl="1" eaLnBrk="1" hangingPunct="1"/>
            <a:r>
              <a:rPr lang="en-US" altLang="en-US" sz="2200" dirty="0"/>
              <a:t>Households indirectly invest in corporate stock through investments in mutual funds and pension funds</a:t>
            </a:r>
          </a:p>
          <a:p>
            <a:pPr lvl="2" eaLnBrk="1" hangingPunct="1"/>
            <a:r>
              <a:rPr lang="en-US" altLang="en-US" sz="2000" dirty="0"/>
              <a:t>Together, these holdings totaled approximately 79% in 2021</a:t>
            </a:r>
          </a:p>
          <a:p>
            <a:pPr lvl="1" eaLnBrk="1" hangingPunct="1"/>
            <a:r>
              <a:rPr lang="en-US" altLang="en-US" sz="2200" dirty="0"/>
              <a:t>As unemployment rate decreased from 2016 through 2022, except for a sharp uptick during the Covid-19 crisis, stock ownership is starting to pick up slightly</a:t>
            </a:r>
          </a:p>
        </p:txBody>
      </p:sp>
      <p:sp>
        <p:nvSpPr>
          <p:cNvPr id="5" name="Footer Placeholder 3">
            <a:extLst>
              <a:ext uri="{FF2B5EF4-FFF2-40B4-BE49-F238E27FC236}">
                <a16:creationId xmlns:a16="http://schemas.microsoft.com/office/drawing/2014/main" xmlns="" id="{172FC168-5C93-4EB4-A1A5-642665862CAF}"/>
              </a:ext>
            </a:extLst>
          </p:cNvPr>
          <p:cNvSpPr>
            <a:spLocks noGrp="1"/>
          </p:cNvSpPr>
          <p:nvPr>
            <p:ph type="ftr" sz="quarter" idx="11"/>
          </p:nvPr>
        </p:nvSpPr>
        <p:spPr>
          <a:xfrm>
            <a:off x="1081866" y="6556063"/>
            <a:ext cx="701774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31</a:t>
            </a:fld>
            <a:endParaRPr lang="en-US" altLang="en-US" dirty="0"/>
          </a:p>
        </p:txBody>
      </p:sp>
    </p:spTree>
    <p:extLst>
      <p:ext uri="{BB962C8B-B14F-4D97-AF65-F5344CB8AC3E}">
        <p14:creationId xmlns:p14="http://schemas.microsoft.com/office/powerpoint/2010/main" val="14238912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p:txBody>
          <a:bodyPr anchor="ctr"/>
          <a:lstStyle/>
          <a:p>
            <a:pPr eaLnBrk="1" hangingPunct="1">
              <a:defRPr/>
            </a:pPr>
            <a:r>
              <a:rPr lang="en-US" sz="3500" dirty="0"/>
              <a:t>Other Issues Pertaining to Stock Markets: Economic Indicators</a:t>
            </a:r>
          </a:p>
        </p:txBody>
      </p:sp>
      <p:sp>
        <p:nvSpPr>
          <p:cNvPr id="31749" name="Rectangle 3"/>
          <p:cNvSpPr>
            <a:spLocks noGrp="1" noChangeArrowheads="1"/>
          </p:cNvSpPr>
          <p:nvPr>
            <p:ph type="body" sz="half" idx="4294967295"/>
          </p:nvPr>
        </p:nvSpPr>
        <p:spPr>
          <a:xfrm>
            <a:off x="457200" y="1719263"/>
            <a:ext cx="8148638" cy="441166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Stock market indexes might be used to forecast future economic activity</a:t>
            </a:r>
          </a:p>
          <a:p>
            <a:pPr lvl="1" eaLnBrk="1" hangingPunct="1">
              <a:lnSpc>
                <a:spcPct val="90000"/>
              </a:lnSpc>
            </a:pPr>
            <a:r>
              <a:rPr lang="en-US" altLang="en-US" sz="2200" dirty="0"/>
              <a:t>An increase (decrease) in stock market indexes today potentially signals the market’s expectation of higher (lower) corporate dividends and profits and, in turn, higher (lower) economic growth</a:t>
            </a:r>
          </a:p>
          <a:p>
            <a:pPr eaLnBrk="1" hangingPunct="1">
              <a:lnSpc>
                <a:spcPct val="90000"/>
              </a:lnSpc>
            </a:pPr>
            <a:r>
              <a:rPr lang="en-US" altLang="en-US" sz="2500" dirty="0"/>
              <a:t>Stock prices are one of the 10 variables included in the index of leading economic indicators used by the Federal Reserve as it formulates economic policy</a:t>
            </a:r>
          </a:p>
        </p:txBody>
      </p:sp>
      <p:sp>
        <p:nvSpPr>
          <p:cNvPr id="5" name="Footer Placeholder 3">
            <a:extLst>
              <a:ext uri="{FF2B5EF4-FFF2-40B4-BE49-F238E27FC236}">
                <a16:creationId xmlns:a16="http://schemas.microsoft.com/office/drawing/2014/main" xmlns="" id="{6BFC3272-01AB-4665-906D-98403DEA8838}"/>
              </a:ext>
            </a:extLst>
          </p:cNvPr>
          <p:cNvSpPr>
            <a:spLocks noGrp="1"/>
          </p:cNvSpPr>
          <p:nvPr>
            <p:ph type="ftr" sz="quarter" idx="11"/>
          </p:nvPr>
        </p:nvSpPr>
        <p:spPr>
          <a:xfrm>
            <a:off x="831773" y="6537325"/>
            <a:ext cx="748045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40F3B23A-241F-4F99-9AE8-B45FEF579A6B}"/>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32</a:t>
            </a:fld>
            <a:endParaRPr lang="en-US" alt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p:txBody>
          <a:bodyPr anchor="ctr"/>
          <a:lstStyle/>
          <a:p>
            <a:pPr eaLnBrk="1" hangingPunct="1">
              <a:defRPr/>
            </a:pPr>
            <a:r>
              <a:rPr lang="en-US" sz="3500" dirty="0"/>
              <a:t>Other Issues Pertaining to Stock Markets: Market Efficiency</a:t>
            </a:r>
          </a:p>
        </p:txBody>
      </p:sp>
      <p:sp>
        <p:nvSpPr>
          <p:cNvPr id="32773" name="Rectangle 3"/>
          <p:cNvSpPr>
            <a:spLocks noGrp="1" noChangeArrowheads="1"/>
          </p:cNvSpPr>
          <p:nvPr>
            <p:ph type="body" sz="half" idx="4294967295"/>
          </p:nvPr>
        </p:nvSpPr>
        <p:spPr>
          <a:xfrm>
            <a:off x="168640" y="1613082"/>
            <a:ext cx="8799226" cy="476398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Market efficiency</a:t>
            </a:r>
            <a:r>
              <a:rPr lang="en-US" altLang="en-US" sz="2500" dirty="0"/>
              <a:t> refers to the speed with which financial security prices reflect unexpected news </a:t>
            </a:r>
          </a:p>
          <a:p>
            <a:pPr lvl="1" eaLnBrk="1" hangingPunct="1">
              <a:lnSpc>
                <a:spcPct val="90000"/>
              </a:lnSpc>
            </a:pPr>
            <a:r>
              <a:rPr lang="en-US" altLang="en-US" sz="2100" i="1" dirty="0"/>
              <a:t>Weak form market efficiency </a:t>
            </a:r>
            <a:r>
              <a:rPr lang="en-US" altLang="en-US" sz="2100" dirty="0"/>
              <a:t>concludes that investors cannot make more than the fair (required) return using information based on historic price movements</a:t>
            </a:r>
          </a:p>
          <a:p>
            <a:pPr lvl="2" eaLnBrk="1" hangingPunct="1">
              <a:lnSpc>
                <a:spcPct val="90000"/>
              </a:lnSpc>
            </a:pPr>
            <a:r>
              <a:rPr lang="en-US" altLang="en-US" sz="2000" dirty="0"/>
              <a:t>Empirical research suggests markets are weak form efficient</a:t>
            </a:r>
          </a:p>
          <a:p>
            <a:pPr lvl="1" eaLnBrk="1" hangingPunct="1">
              <a:lnSpc>
                <a:spcPct val="90000"/>
              </a:lnSpc>
            </a:pPr>
            <a:r>
              <a:rPr lang="en-US" altLang="en-US" sz="2100" dirty="0"/>
              <a:t>According to </a:t>
            </a:r>
            <a:r>
              <a:rPr lang="en-US" altLang="en-US" sz="2100" i="1" dirty="0"/>
              <a:t>semistrong form market efficiency</a:t>
            </a:r>
            <a:r>
              <a:rPr lang="en-US" altLang="en-US" sz="2100" dirty="0"/>
              <a:t>, investors cannot make more than the fair (required) return by trading on public news releases</a:t>
            </a:r>
          </a:p>
          <a:p>
            <a:pPr lvl="2" eaLnBrk="1" hangingPunct="1">
              <a:lnSpc>
                <a:spcPct val="90000"/>
              </a:lnSpc>
            </a:pPr>
            <a:r>
              <a:rPr lang="en-US" altLang="en-US" sz="1900" dirty="0"/>
              <a:t>Financial markets have generally been found to immediately reflect information from news announcements</a:t>
            </a:r>
          </a:p>
          <a:p>
            <a:pPr lvl="1" eaLnBrk="1" hangingPunct="1">
              <a:lnSpc>
                <a:spcPct val="90000"/>
              </a:lnSpc>
            </a:pPr>
            <a:r>
              <a:rPr lang="en-US" altLang="en-US" sz="2100" i="1" dirty="0"/>
              <a:t>Strong form market efficiency </a:t>
            </a:r>
            <a:r>
              <a:rPr lang="en-US" altLang="en-US" sz="2100" dirty="0"/>
              <a:t>states that stock prices fully reflect all information about the firm, both public and private</a:t>
            </a:r>
          </a:p>
          <a:p>
            <a:pPr lvl="2" eaLnBrk="1" hangingPunct="1">
              <a:lnSpc>
                <a:spcPct val="90000"/>
              </a:lnSpc>
            </a:pPr>
            <a:r>
              <a:rPr lang="en-US" altLang="en-US" sz="2000" dirty="0"/>
              <a:t>Implies that there is no set of information that allows investors to make more than the fair (required) rate of return on a stock</a:t>
            </a:r>
          </a:p>
        </p:txBody>
      </p:sp>
      <p:sp>
        <p:nvSpPr>
          <p:cNvPr id="5" name="Footer Placeholder 3">
            <a:extLst>
              <a:ext uri="{FF2B5EF4-FFF2-40B4-BE49-F238E27FC236}">
                <a16:creationId xmlns:a16="http://schemas.microsoft.com/office/drawing/2014/main" xmlns="" id="{04F75373-98E9-4AD8-9AB1-0479B10201FD}"/>
              </a:ext>
            </a:extLst>
          </p:cNvPr>
          <p:cNvSpPr>
            <a:spLocks noGrp="1"/>
          </p:cNvSpPr>
          <p:nvPr>
            <p:ph type="ftr" sz="quarter" idx="11"/>
          </p:nvPr>
        </p:nvSpPr>
        <p:spPr>
          <a:xfrm>
            <a:off x="897874" y="6537325"/>
            <a:ext cx="734825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BEDB725F-2D30-4158-A46E-ECF4B0EEB644}"/>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33</a:t>
            </a:fld>
            <a:endParaRPr lang="en-US" alt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a:xfrm>
            <a:off x="247338" y="122238"/>
            <a:ext cx="7753662" cy="1295400"/>
          </a:xfrm>
        </p:spPr>
        <p:txBody>
          <a:bodyPr anchor="ctr"/>
          <a:lstStyle/>
          <a:p>
            <a:pPr eaLnBrk="1" hangingPunct="1">
              <a:defRPr/>
            </a:pPr>
            <a:r>
              <a:rPr lang="en-US" sz="3500" dirty="0"/>
              <a:t>Other Issues Pertaining to Stock Markets: Stock Market Regulations</a:t>
            </a:r>
          </a:p>
        </p:txBody>
      </p:sp>
      <p:sp>
        <p:nvSpPr>
          <p:cNvPr id="33797" name="Rectangle 3"/>
          <p:cNvSpPr>
            <a:spLocks noGrp="1" noChangeArrowheads="1"/>
          </p:cNvSpPr>
          <p:nvPr>
            <p:ph type="body" sz="half" idx="4294967295"/>
          </p:nvPr>
        </p:nvSpPr>
        <p:spPr>
          <a:xfrm>
            <a:off x="247339" y="1719263"/>
            <a:ext cx="8724274" cy="47714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Main emphasis of SEC regulation is on full and fair disclosure of information on securities issues</a:t>
            </a:r>
          </a:p>
          <a:p>
            <a:pPr eaLnBrk="1" hangingPunct="1">
              <a:lnSpc>
                <a:spcPct val="90000"/>
              </a:lnSpc>
            </a:pPr>
            <a:r>
              <a:rPr lang="en-US" altLang="en-US" sz="2500" i="1" dirty="0"/>
              <a:t>Securities Act of 1933 </a:t>
            </a:r>
            <a:r>
              <a:rPr lang="en-US" altLang="en-US" sz="2500" dirty="0"/>
              <a:t>required listed companies to file a registration statement and to issue a prospectus </a:t>
            </a:r>
          </a:p>
          <a:p>
            <a:pPr eaLnBrk="1" hangingPunct="1">
              <a:lnSpc>
                <a:spcPct val="90000"/>
              </a:lnSpc>
            </a:pPr>
            <a:r>
              <a:rPr lang="en-US" altLang="en-US" sz="2500" i="1" dirty="0"/>
              <a:t>Securities Exchange Act of 1934 </a:t>
            </a:r>
            <a:r>
              <a:rPr lang="en-US" altLang="en-US" sz="2500" dirty="0"/>
              <a:t>established the SEC as the main administrative agency responsible for the oversight of secondary stock markets</a:t>
            </a:r>
          </a:p>
          <a:p>
            <a:pPr eaLnBrk="1" hangingPunct="1">
              <a:lnSpc>
                <a:spcPct val="90000"/>
              </a:lnSpc>
            </a:pPr>
            <a:r>
              <a:rPr lang="en-US" altLang="en-US" sz="2500" i="1" dirty="0"/>
              <a:t>Sarbanes-Oxley Act</a:t>
            </a:r>
            <a:r>
              <a:rPr lang="en-US" altLang="en-US" sz="2500" dirty="0"/>
              <a:t>, passed in July 2002, created an independent auditing oversight board under the SEC, increased penalties for corporate wrongdoers, forced faster and more extensive financial disclosure, and created avenues of recourse for aggrieved shareholders</a:t>
            </a:r>
          </a:p>
        </p:txBody>
      </p:sp>
      <p:sp>
        <p:nvSpPr>
          <p:cNvPr id="5" name="Footer Placeholder 3">
            <a:extLst>
              <a:ext uri="{FF2B5EF4-FFF2-40B4-BE49-F238E27FC236}">
                <a16:creationId xmlns:a16="http://schemas.microsoft.com/office/drawing/2014/main" xmlns="" id="{6A880C88-9324-44ED-89D5-B1142B2B1496}"/>
              </a:ext>
            </a:extLst>
          </p:cNvPr>
          <p:cNvSpPr>
            <a:spLocks noGrp="1"/>
          </p:cNvSpPr>
          <p:nvPr>
            <p:ph type="ftr" sz="quarter" idx="11"/>
          </p:nvPr>
        </p:nvSpPr>
        <p:spPr>
          <a:xfrm>
            <a:off x="638978" y="6553200"/>
            <a:ext cx="786604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B2EC8B66-75F7-4F8A-9A4A-4E6635CD4EC9}"/>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34</a:t>
            </a:fld>
            <a:endParaRPr lang="en-US" alt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a:xfrm>
            <a:off x="247338" y="122238"/>
            <a:ext cx="7753662" cy="1295400"/>
          </a:xfrm>
        </p:spPr>
        <p:txBody>
          <a:bodyPr anchor="ctr"/>
          <a:lstStyle/>
          <a:p>
            <a:pPr eaLnBrk="1" hangingPunct="1">
              <a:defRPr/>
            </a:pPr>
            <a:r>
              <a:rPr lang="en-US" sz="3500" dirty="0"/>
              <a:t>Other Issues Pertaining to Stock Markets: Stock Market Regulations (Continued)</a:t>
            </a:r>
          </a:p>
        </p:txBody>
      </p:sp>
      <p:sp>
        <p:nvSpPr>
          <p:cNvPr id="33797" name="Rectangle 3"/>
          <p:cNvSpPr>
            <a:spLocks noGrp="1" noChangeArrowheads="1"/>
          </p:cNvSpPr>
          <p:nvPr>
            <p:ph type="body" sz="half" idx="4294967295"/>
          </p:nvPr>
        </p:nvSpPr>
        <p:spPr>
          <a:xfrm>
            <a:off x="247339" y="1719263"/>
            <a:ext cx="8724274" cy="47714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SEC has delegated certain regulatory responsibilities to the markets (e.g., NYSE or NASDAQ)</a:t>
            </a:r>
          </a:p>
          <a:p>
            <a:pPr lvl="1" eaLnBrk="1" hangingPunct="1">
              <a:lnSpc>
                <a:spcPct val="90000"/>
              </a:lnSpc>
            </a:pPr>
            <a:r>
              <a:rPr lang="en-US" altLang="en-US" sz="2200" dirty="0"/>
              <a:t>In these matters, the NYSE and NASDAQ are self-regulatory organizations</a:t>
            </a:r>
          </a:p>
          <a:p>
            <a:pPr eaLnBrk="1" hangingPunct="1">
              <a:lnSpc>
                <a:spcPct val="90000"/>
              </a:lnSpc>
            </a:pPr>
            <a:r>
              <a:rPr lang="en-US" altLang="en-US" sz="2500" dirty="0"/>
              <a:t>Financial Industry Regulatory Authority (FINRA) is the largest independent regulatory for all securities firms doing business in the U.S.</a:t>
            </a:r>
          </a:p>
          <a:p>
            <a:pPr lvl="1" eaLnBrk="1" hangingPunct="1">
              <a:lnSpc>
                <a:spcPct val="90000"/>
              </a:lnSpc>
            </a:pPr>
            <a:r>
              <a:rPr lang="en-US" altLang="en-US" sz="2200" dirty="0"/>
              <a:t>Formed in July 2007</a:t>
            </a:r>
          </a:p>
          <a:p>
            <a:pPr lvl="1" eaLnBrk="1" hangingPunct="1">
              <a:lnSpc>
                <a:spcPct val="90000"/>
              </a:lnSpc>
            </a:pPr>
            <a:r>
              <a:rPr lang="en-US" altLang="en-US" sz="2200" dirty="0"/>
              <a:t>Oversees all aspects of the securities business</a:t>
            </a:r>
          </a:p>
          <a:p>
            <a:pPr eaLnBrk="1" hangingPunct="1">
              <a:lnSpc>
                <a:spcPct val="90000"/>
              </a:lnSpc>
            </a:pPr>
            <a:r>
              <a:rPr lang="en-US" altLang="en-US" sz="2500" i="1" dirty="0"/>
              <a:t>Wall Street Reform and Consumer Protection Act of 2010 </a:t>
            </a:r>
            <a:r>
              <a:rPr lang="en-US" altLang="en-US" sz="2500" dirty="0"/>
              <a:t>gave the SEC and other regulators new powers to oversee the operations of stock markets</a:t>
            </a:r>
          </a:p>
          <a:p>
            <a:pPr lvl="1" eaLnBrk="1" hangingPunct="1">
              <a:lnSpc>
                <a:spcPct val="90000"/>
              </a:lnSpc>
            </a:pPr>
            <a:endParaRPr lang="en-US" altLang="en-US" sz="2100" dirty="0"/>
          </a:p>
        </p:txBody>
      </p:sp>
      <p:sp>
        <p:nvSpPr>
          <p:cNvPr id="5" name="Footer Placeholder 3">
            <a:extLst>
              <a:ext uri="{FF2B5EF4-FFF2-40B4-BE49-F238E27FC236}">
                <a16:creationId xmlns:a16="http://schemas.microsoft.com/office/drawing/2014/main" xmlns="" id="{6A880C88-9324-44ED-89D5-B1142B2B1496}"/>
              </a:ext>
            </a:extLst>
          </p:cNvPr>
          <p:cNvSpPr>
            <a:spLocks noGrp="1"/>
          </p:cNvSpPr>
          <p:nvPr>
            <p:ph type="ftr" sz="quarter" idx="11"/>
          </p:nvPr>
        </p:nvSpPr>
        <p:spPr>
          <a:xfrm>
            <a:off x="771181" y="6540347"/>
            <a:ext cx="760163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B2EC8B66-75F7-4F8A-9A4A-4E6635CD4EC9}"/>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35</a:t>
            </a:fld>
            <a:endParaRPr lang="en-US" altLang="en-US" dirty="0"/>
          </a:p>
        </p:txBody>
      </p:sp>
    </p:spTree>
    <p:extLst>
      <p:ext uri="{BB962C8B-B14F-4D97-AF65-F5344CB8AC3E}">
        <p14:creationId xmlns:p14="http://schemas.microsoft.com/office/powerpoint/2010/main" val="26019977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p:txBody>
          <a:bodyPr anchor="ctr"/>
          <a:lstStyle/>
          <a:p>
            <a:pPr eaLnBrk="1" hangingPunct="1">
              <a:defRPr/>
            </a:pPr>
            <a:r>
              <a:rPr lang="en-US" sz="3500" dirty="0"/>
              <a:t>International Aspects of Stock Markets</a:t>
            </a:r>
          </a:p>
        </p:txBody>
      </p:sp>
      <p:sp>
        <p:nvSpPr>
          <p:cNvPr id="36869" name="Rectangle 3"/>
          <p:cNvSpPr>
            <a:spLocks noGrp="1" noChangeArrowheads="1"/>
          </p:cNvSpPr>
          <p:nvPr>
            <p:ph type="body" sz="half" idx="4294967295"/>
          </p:nvPr>
        </p:nvSpPr>
        <p:spPr>
          <a:xfrm>
            <a:off x="202367" y="1719262"/>
            <a:ext cx="8754255" cy="471151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U.S. stock markets are the world’s largest</a:t>
            </a:r>
          </a:p>
          <a:p>
            <a:pPr lvl="1" eaLnBrk="1" hangingPunct="1"/>
            <a:r>
              <a:rPr lang="en-US" altLang="en-US" sz="2100" dirty="0"/>
              <a:t>European markets grew in importance during the 2000s, as a result of implementing the euro, a common currency, in 2002</a:t>
            </a:r>
          </a:p>
          <a:p>
            <a:pPr eaLnBrk="1" hangingPunct="1"/>
            <a:r>
              <a:rPr lang="en-US" altLang="en-US" sz="2500" dirty="0"/>
              <a:t>International stock markets are attractive to investors because some risk can be eliminated by holding stocks issued by corporations in foreign countries</a:t>
            </a:r>
          </a:p>
          <a:p>
            <a:pPr eaLnBrk="1" hangingPunct="1"/>
            <a:r>
              <a:rPr lang="en-US" altLang="en-US" sz="2500" dirty="0"/>
              <a:t>International diversification can also introduce risk in the following manners:</a:t>
            </a:r>
          </a:p>
          <a:p>
            <a:pPr lvl="1" eaLnBrk="1" hangingPunct="1"/>
            <a:r>
              <a:rPr lang="en-US" altLang="en-US" sz="2100" dirty="0"/>
              <a:t>Information about foreign stocks is less complete and timely than that for U.S. stocks</a:t>
            </a:r>
          </a:p>
          <a:p>
            <a:pPr lvl="1" eaLnBrk="1" hangingPunct="1"/>
            <a:r>
              <a:rPr lang="en-US" altLang="en-US" sz="2100" dirty="0"/>
              <a:t>Foreign exchange risk</a:t>
            </a:r>
          </a:p>
          <a:p>
            <a:pPr lvl="1" eaLnBrk="1" hangingPunct="1"/>
            <a:r>
              <a:rPr lang="en-US" altLang="en-US" sz="2100" dirty="0"/>
              <a:t>Political (sovereign risk)</a:t>
            </a:r>
          </a:p>
        </p:txBody>
      </p:sp>
      <p:sp>
        <p:nvSpPr>
          <p:cNvPr id="5" name="Footer Placeholder 3">
            <a:extLst>
              <a:ext uri="{FF2B5EF4-FFF2-40B4-BE49-F238E27FC236}">
                <a16:creationId xmlns:a16="http://schemas.microsoft.com/office/drawing/2014/main" xmlns="" id="{46288A95-8417-485A-AC6A-2167428CF1BB}"/>
              </a:ext>
            </a:extLst>
          </p:cNvPr>
          <p:cNvSpPr>
            <a:spLocks noGrp="1"/>
          </p:cNvSpPr>
          <p:nvPr>
            <p:ph type="ftr" sz="quarter" idx="11"/>
          </p:nvPr>
        </p:nvSpPr>
        <p:spPr>
          <a:xfrm>
            <a:off x="869244" y="6553200"/>
            <a:ext cx="713175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59565EDB-C388-46D5-A02F-5DEEA37B660C}"/>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36</a:t>
            </a:fld>
            <a:endParaRPr lang="en-US" alt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p:txBody>
          <a:bodyPr anchor="ctr"/>
          <a:lstStyle/>
          <a:p>
            <a:pPr eaLnBrk="1" hangingPunct="1">
              <a:defRPr/>
            </a:pPr>
            <a:r>
              <a:rPr lang="en-US" sz="3500" dirty="0"/>
              <a:t>Sustainable Investing</a:t>
            </a:r>
          </a:p>
        </p:txBody>
      </p:sp>
      <p:sp>
        <p:nvSpPr>
          <p:cNvPr id="36869" name="Rectangle 3"/>
          <p:cNvSpPr>
            <a:spLocks noGrp="1" noChangeArrowheads="1"/>
          </p:cNvSpPr>
          <p:nvPr>
            <p:ph type="body" sz="half" idx="4294967295"/>
          </p:nvPr>
        </p:nvSpPr>
        <p:spPr>
          <a:xfrm>
            <a:off x="202367" y="1719262"/>
            <a:ext cx="8754255" cy="471151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Investment approach that considers environmental, social and governance (ESG) factors in portfolio selection and management</a:t>
            </a:r>
          </a:p>
          <a:p>
            <a:pPr lvl="1" eaLnBrk="1" hangingPunct="1"/>
            <a:r>
              <a:rPr lang="en-US" altLang="en-US" sz="2100" dirty="0"/>
              <a:t>Community investment segment finances projects or institutions that serve poor and underserved communities</a:t>
            </a:r>
          </a:p>
          <a:p>
            <a:pPr eaLnBrk="1" hangingPunct="1"/>
            <a:r>
              <a:rPr lang="en-US" altLang="en-US" sz="2500" dirty="0"/>
              <a:t>Sustainable investing spans a wide range of products and asset classes</a:t>
            </a:r>
          </a:p>
          <a:p>
            <a:pPr eaLnBrk="1" hangingPunct="1"/>
            <a:r>
              <a:rPr lang="en-US" altLang="en-US" sz="2500" dirty="0"/>
              <a:t>Sustainable investors comprised of individuals, and institutions, such as universities, foundations, pension funds, nonprofits, and religious institutions</a:t>
            </a:r>
          </a:p>
        </p:txBody>
      </p:sp>
      <p:sp>
        <p:nvSpPr>
          <p:cNvPr id="5" name="Footer Placeholder 3">
            <a:extLst>
              <a:ext uri="{FF2B5EF4-FFF2-40B4-BE49-F238E27FC236}">
                <a16:creationId xmlns:a16="http://schemas.microsoft.com/office/drawing/2014/main" xmlns="" id="{46288A95-8417-485A-AC6A-2167428CF1BB}"/>
              </a:ext>
            </a:extLst>
          </p:cNvPr>
          <p:cNvSpPr>
            <a:spLocks noGrp="1"/>
          </p:cNvSpPr>
          <p:nvPr>
            <p:ph type="ftr" sz="quarter" idx="11"/>
          </p:nvPr>
        </p:nvSpPr>
        <p:spPr>
          <a:xfrm>
            <a:off x="497744" y="6580003"/>
            <a:ext cx="816349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59565EDB-C388-46D5-A02F-5DEEA37B660C}"/>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37</a:t>
            </a:fld>
            <a:endParaRPr lang="en-US" altLang="en-US" dirty="0"/>
          </a:p>
        </p:txBody>
      </p:sp>
    </p:spTree>
    <p:extLst>
      <p:ext uri="{BB962C8B-B14F-4D97-AF65-F5344CB8AC3E}">
        <p14:creationId xmlns:p14="http://schemas.microsoft.com/office/powerpoint/2010/main" val="37382565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1" y="122238"/>
            <a:ext cx="7926049" cy="949559"/>
          </a:xfrm>
        </p:spPr>
        <p:txBody>
          <a:bodyPr anchor="ctr"/>
          <a:lstStyle/>
          <a:p>
            <a:pPr eaLnBrk="1" hangingPunct="1">
              <a:defRPr/>
            </a:pPr>
            <a:r>
              <a:rPr lang="en-US" sz="3300" dirty="0"/>
              <a:t>Worldwide Stock Market Capitalization</a:t>
            </a:r>
          </a:p>
        </p:txBody>
      </p:sp>
      <p:sp>
        <p:nvSpPr>
          <p:cNvPr id="6" name="Footer Placeholder 3">
            <a:extLst>
              <a:ext uri="{FF2B5EF4-FFF2-40B4-BE49-F238E27FC236}">
                <a16:creationId xmlns:a16="http://schemas.microsoft.com/office/drawing/2014/main" xmlns="" id="{D2E4B441-C25D-4ED8-B553-F13E98639A13}"/>
              </a:ext>
            </a:extLst>
          </p:cNvPr>
          <p:cNvSpPr>
            <a:spLocks noGrp="1"/>
          </p:cNvSpPr>
          <p:nvPr>
            <p:ph type="ftr" sz="quarter" idx="11"/>
          </p:nvPr>
        </p:nvSpPr>
        <p:spPr>
          <a:xfrm>
            <a:off x="721604" y="6537325"/>
            <a:ext cx="770079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38</a:t>
            </a:fld>
            <a:endParaRPr lang="en-US" altLang="en-US" dirty="0"/>
          </a:p>
        </p:txBody>
      </p:sp>
      <p:pic>
        <p:nvPicPr>
          <p:cNvPr id="5" name="Content Placeholder 4">
            <a:extLst>
              <a:ext uri="{FF2B5EF4-FFF2-40B4-BE49-F238E27FC236}">
                <a16:creationId xmlns:a16="http://schemas.microsoft.com/office/drawing/2014/main" xmlns="" id="{5B089CC0-8914-9B8C-9D20-1087C128A137}"/>
              </a:ext>
            </a:extLst>
          </p:cNvPr>
          <p:cNvPicPr>
            <a:picLocks noGrp="1" noChangeAspect="1"/>
          </p:cNvPicPr>
          <p:nvPr>
            <p:ph idx="1"/>
          </p:nvPr>
        </p:nvPicPr>
        <p:blipFill>
          <a:blip r:embed="rId3"/>
          <a:stretch>
            <a:fillRect/>
          </a:stretch>
        </p:blipFill>
        <p:spPr>
          <a:xfrm>
            <a:off x="1988543" y="822169"/>
            <a:ext cx="5166911" cy="5589111"/>
          </a:xfrm>
        </p:spPr>
      </p:pic>
    </p:spTree>
    <p:extLst>
      <p:ext uri="{BB962C8B-B14F-4D97-AF65-F5344CB8AC3E}">
        <p14:creationId xmlns:p14="http://schemas.microsoft.com/office/powerpoint/2010/main" val="21873441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a:xfrm>
            <a:off x="457200" y="122238"/>
            <a:ext cx="7543800" cy="1295400"/>
          </a:xfrm>
        </p:spPr>
        <p:txBody>
          <a:bodyPr anchor="ctr"/>
          <a:lstStyle/>
          <a:p>
            <a:pPr eaLnBrk="1" hangingPunct="1">
              <a:defRPr/>
            </a:pPr>
            <a:r>
              <a:rPr lang="en-US" sz="3500" dirty="0"/>
              <a:t>American Depository Receipts (ADRs)</a:t>
            </a:r>
          </a:p>
        </p:txBody>
      </p:sp>
      <p:sp>
        <p:nvSpPr>
          <p:cNvPr id="37893" name="Rectangle 3"/>
          <p:cNvSpPr>
            <a:spLocks noGrp="1" noChangeArrowheads="1"/>
          </p:cNvSpPr>
          <p:nvPr>
            <p:ph type="body" sz="half" idx="4294967295"/>
          </p:nvPr>
        </p:nvSpPr>
        <p:spPr>
          <a:xfrm>
            <a:off x="194873" y="1719262"/>
            <a:ext cx="8731770"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An ADR is a certificate that represents ownership of a foreign stock</a:t>
            </a:r>
          </a:p>
          <a:p>
            <a:pPr lvl="1" eaLnBrk="1" hangingPunct="1"/>
            <a:r>
              <a:rPr lang="en-US" altLang="en-US" sz="2100" dirty="0"/>
              <a:t>Typically created by a U.S. bank, which buys stock in foreign corporations in their domestic currencies and places them with a custodian. The bank then issues dollar ADRs backed by the shares of the foreign stock</a:t>
            </a:r>
          </a:p>
          <a:p>
            <a:pPr eaLnBrk="1" hangingPunct="1"/>
            <a:r>
              <a:rPr lang="en-US" altLang="en-US" sz="2500" dirty="0"/>
              <a:t>Three main types of ADR issuances</a:t>
            </a:r>
          </a:p>
          <a:p>
            <a:pPr lvl="1" eaLnBrk="1" hangingPunct="1"/>
            <a:r>
              <a:rPr lang="en-US" altLang="en-US" sz="2100" i="1" dirty="0"/>
              <a:t>Level 1 ADRs </a:t>
            </a:r>
            <a:r>
              <a:rPr lang="en-US" altLang="en-US" sz="2100" dirty="0"/>
              <a:t>are the most common and most basic of the ADRs</a:t>
            </a:r>
          </a:p>
          <a:p>
            <a:pPr lvl="2" eaLnBrk="1" hangingPunct="1"/>
            <a:r>
              <a:rPr lang="en-US" altLang="en-US" sz="2000" dirty="0"/>
              <a:t>Have the least amount of regulatory requirements </a:t>
            </a:r>
          </a:p>
          <a:p>
            <a:pPr lvl="1" eaLnBrk="1" hangingPunct="1"/>
            <a:r>
              <a:rPr lang="en-US" altLang="en-US" sz="2100" i="1" dirty="0"/>
              <a:t>Level 2 ADRs </a:t>
            </a:r>
            <a:r>
              <a:rPr lang="en-US" altLang="en-US" sz="2100" dirty="0"/>
              <a:t>can be listed on the major stock exchanges, but they have more regulatory requirements than Level 1 ADRs</a:t>
            </a:r>
          </a:p>
          <a:p>
            <a:pPr lvl="1" eaLnBrk="1" hangingPunct="1"/>
            <a:r>
              <a:rPr lang="en-US" altLang="en-US" sz="2100" i="1" dirty="0"/>
              <a:t>Level 3 ADRs </a:t>
            </a:r>
            <a:r>
              <a:rPr lang="en-US" altLang="en-US" sz="2100" dirty="0"/>
              <a:t>represent the most respected ADR level a foreign company can achieve in the U.S. markets</a:t>
            </a:r>
            <a:endParaRPr lang="en-US" altLang="en-US" sz="2100" i="1" dirty="0"/>
          </a:p>
        </p:txBody>
      </p:sp>
      <p:sp>
        <p:nvSpPr>
          <p:cNvPr id="5" name="Footer Placeholder 3">
            <a:extLst>
              <a:ext uri="{FF2B5EF4-FFF2-40B4-BE49-F238E27FC236}">
                <a16:creationId xmlns:a16="http://schemas.microsoft.com/office/drawing/2014/main" xmlns="" id="{D51606C0-688D-4E31-8B31-E50E89B84C49}"/>
              </a:ext>
            </a:extLst>
          </p:cNvPr>
          <p:cNvSpPr>
            <a:spLocks noGrp="1"/>
          </p:cNvSpPr>
          <p:nvPr>
            <p:ph type="ftr" sz="quarter" idx="11"/>
          </p:nvPr>
        </p:nvSpPr>
        <p:spPr>
          <a:xfrm>
            <a:off x="1156771" y="6583362"/>
            <a:ext cx="702876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EBED9A9A-4790-4D75-8D02-94DDAD043A43}"/>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39</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Stock Market Securities:</a:t>
            </a:r>
            <a:br>
              <a:rPr lang="en-US" sz="3500" dirty="0"/>
            </a:br>
            <a:r>
              <a:rPr lang="en-US" sz="3500" dirty="0"/>
              <a:t>Common Stock</a:t>
            </a:r>
          </a:p>
        </p:txBody>
      </p:sp>
      <p:sp>
        <p:nvSpPr>
          <p:cNvPr id="5125" name="Rectangle 3"/>
          <p:cNvSpPr>
            <a:spLocks noGrp="1" noChangeArrowheads="1"/>
          </p:cNvSpPr>
          <p:nvPr>
            <p:ph type="body" sz="half" idx="4294967295"/>
          </p:nvPr>
        </p:nvSpPr>
        <p:spPr>
          <a:xfrm>
            <a:off x="190500" y="1638065"/>
            <a:ext cx="8636000"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Two types of corporate stock exist:</a:t>
            </a:r>
          </a:p>
          <a:p>
            <a:pPr marL="801687" lvl="1" indent="-457200" eaLnBrk="1" hangingPunct="1">
              <a:buFont typeface="+mj-lt"/>
              <a:buAutoNum type="arabicPeriod"/>
            </a:pPr>
            <a:r>
              <a:rPr lang="en-US" altLang="en-US" sz="2200" dirty="0"/>
              <a:t>Common stock</a:t>
            </a:r>
          </a:p>
          <a:p>
            <a:pPr marL="801687" lvl="1" indent="-457200" eaLnBrk="1" hangingPunct="1">
              <a:buFont typeface="+mj-lt"/>
              <a:buAutoNum type="arabicPeriod"/>
            </a:pPr>
            <a:r>
              <a:rPr lang="en-US" altLang="en-US" sz="2200" dirty="0"/>
              <a:t>Preferred stock</a:t>
            </a:r>
          </a:p>
          <a:p>
            <a:pPr eaLnBrk="1" hangingPunct="1"/>
            <a:r>
              <a:rPr lang="en-US" altLang="en-US" sz="2400" dirty="0"/>
              <a:t>All public corporations issue common stock, but few issue preferred stock</a:t>
            </a:r>
          </a:p>
          <a:p>
            <a:pPr eaLnBrk="1" hangingPunct="1"/>
            <a:r>
              <a:rPr lang="en-US" altLang="en-US" sz="2400" b="1" dirty="0"/>
              <a:t>Common stock </a:t>
            </a:r>
            <a:r>
              <a:rPr lang="en-US" altLang="en-US" sz="2400" dirty="0"/>
              <a:t>is the fundamental ownership claim in a public or private corporation, and many characteristics differentiate it from other types of securities:</a:t>
            </a:r>
          </a:p>
          <a:p>
            <a:pPr lvl="1" eaLnBrk="1" hangingPunct="1"/>
            <a:r>
              <a:rPr lang="en-US" altLang="en-US" sz="2200" dirty="0"/>
              <a:t>Discretionary dividend payments</a:t>
            </a:r>
          </a:p>
          <a:p>
            <a:pPr lvl="1" eaLnBrk="1" hangingPunct="1"/>
            <a:r>
              <a:rPr lang="en-US" altLang="en-US" sz="2200" dirty="0"/>
              <a:t>Residual claim status</a:t>
            </a:r>
          </a:p>
          <a:p>
            <a:pPr lvl="1" eaLnBrk="1" hangingPunct="1"/>
            <a:r>
              <a:rPr lang="en-US" altLang="en-US" sz="2200" dirty="0"/>
              <a:t>Limited liability</a:t>
            </a:r>
          </a:p>
          <a:p>
            <a:pPr lvl="1" eaLnBrk="1" hangingPunct="1"/>
            <a:r>
              <a:rPr lang="en-US" altLang="en-US" sz="2200" dirty="0"/>
              <a:t>Voting rights</a:t>
            </a:r>
          </a:p>
          <a:p>
            <a:pPr eaLnBrk="1" hangingPunct="1"/>
            <a:endParaRPr lang="en-US" altLang="en-US" sz="2500" dirty="0"/>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553597" y="6562381"/>
            <a:ext cx="8036805" cy="304800"/>
          </a:xfrm>
        </p:spPr>
        <p:txBody>
          <a:bodyPr/>
          <a:lstStyle/>
          <a:p>
            <a:pPr>
              <a:defRPr/>
            </a:pPr>
            <a:r>
              <a:rPr lang="en-US" altLang="en-US" dirty="0"/>
              <a:t>©McGraw Hill LLC. All rights reserved. No reproduction or distribution without the prior written consent of McGraw Hill.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57200" y="264645"/>
            <a:ext cx="7543800" cy="1295400"/>
          </a:xfrm>
        </p:spPr>
        <p:txBody>
          <a:bodyPr anchor="ctr"/>
          <a:lstStyle/>
          <a:p>
            <a:pPr eaLnBrk="1" hangingPunct="1">
              <a:defRPr/>
            </a:pPr>
            <a:r>
              <a:rPr lang="en-US" sz="3500" dirty="0"/>
              <a:t>Impact of Change in Foreign Currency Exchange Rates on Index Returns</a:t>
            </a:r>
          </a:p>
        </p:txBody>
      </p:sp>
      <p:sp>
        <p:nvSpPr>
          <p:cNvPr id="6" name="Footer Placeholder 3">
            <a:extLst>
              <a:ext uri="{FF2B5EF4-FFF2-40B4-BE49-F238E27FC236}">
                <a16:creationId xmlns:a16="http://schemas.microsoft.com/office/drawing/2014/main" xmlns="" id="{70EE5DF3-D7C3-40A9-8C20-A09899655712}"/>
              </a:ext>
            </a:extLst>
          </p:cNvPr>
          <p:cNvSpPr>
            <a:spLocks noGrp="1"/>
          </p:cNvSpPr>
          <p:nvPr>
            <p:ph type="ftr" sz="quarter" idx="11"/>
          </p:nvPr>
        </p:nvSpPr>
        <p:spPr>
          <a:xfrm>
            <a:off x="1002535" y="6553200"/>
            <a:ext cx="7271132"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44C71EFD-2E3C-4D65-BA6E-43782262DE1E}"/>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40</a:t>
            </a:fld>
            <a:endParaRPr lang="en-US" altLang="en-US" dirty="0"/>
          </a:p>
        </p:txBody>
      </p:sp>
      <p:pic>
        <p:nvPicPr>
          <p:cNvPr id="4" name="Content Placeholder 3">
            <a:extLst>
              <a:ext uri="{FF2B5EF4-FFF2-40B4-BE49-F238E27FC236}">
                <a16:creationId xmlns:a16="http://schemas.microsoft.com/office/drawing/2014/main" xmlns="" id="{1C60D20A-8947-FE09-3C29-AD39B07BAE17}"/>
              </a:ext>
            </a:extLst>
          </p:cNvPr>
          <p:cNvPicPr>
            <a:picLocks noGrp="1" noChangeAspect="1"/>
          </p:cNvPicPr>
          <p:nvPr>
            <p:ph idx="1"/>
          </p:nvPr>
        </p:nvPicPr>
        <p:blipFill rotWithShape="1">
          <a:blip r:embed="rId3"/>
          <a:srcRect b="8429"/>
          <a:stretch/>
        </p:blipFill>
        <p:spPr>
          <a:xfrm>
            <a:off x="229885" y="2489812"/>
            <a:ext cx="8698866" cy="2633031"/>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Dividends</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Dividends</a:t>
            </a:r>
            <a:r>
              <a:rPr lang="en-US" altLang="en-US" sz="2500" dirty="0"/>
              <a:t> are discretionary, and are thus not guaranteed</a:t>
            </a:r>
          </a:p>
          <a:p>
            <a:pPr lvl="1" eaLnBrk="1" hangingPunct="1"/>
            <a:r>
              <a:rPr lang="en-US" altLang="en-US" sz="2200" dirty="0"/>
              <a:t>Payment and size of dividends are determined by the board of directors of the issuing firm</a:t>
            </a:r>
          </a:p>
          <a:p>
            <a:pPr eaLnBrk="1" hangingPunct="1"/>
            <a:r>
              <a:rPr lang="en-US" altLang="en-US" sz="2500" dirty="0"/>
              <a:t>Dividends are taxed twice – once at the firm level and once at the personal level</a:t>
            </a:r>
          </a:p>
          <a:p>
            <a:pPr lvl="1" eaLnBrk="1" hangingPunct="1"/>
            <a:r>
              <a:rPr lang="en-US" altLang="en-US" sz="2200" dirty="0"/>
              <a:t>May partially avoid this double taxation effect by holding stocks in growth firms that reinvest most of their earnings to finance growth rather than paying larger dividends</a:t>
            </a:r>
          </a:p>
          <a:p>
            <a:pPr marL="344487" lvl="1" indent="0" eaLnBrk="1" hangingPunct="1">
              <a:buNone/>
            </a:pPr>
            <a:endParaRPr lang="en-US" altLang="en-US" sz="2100" dirty="0"/>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5</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749147" y="6530631"/>
            <a:ext cx="7645706"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28362525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Dividends (Continued)</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return to a stockholder over a period </a:t>
            </a:r>
            <a:r>
              <a:rPr lang="en-US" altLang="en-US" sz="2500" i="1" dirty="0"/>
              <a:t>t</a:t>
            </a:r>
            <a:r>
              <a:rPr lang="en-US" altLang="en-US" sz="2500" dirty="0"/>
              <a:t>-1:</a:t>
            </a:r>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6</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513116" y="6537325"/>
            <a:ext cx="8036805" cy="304800"/>
          </a:xfrm>
        </p:spPr>
        <p:txBody>
          <a:bodyPr/>
          <a:lstStyle/>
          <a:p>
            <a:pPr>
              <a:defRPr/>
            </a:pPr>
            <a:r>
              <a:rPr lang="en-US" altLang="en-US" dirty="0"/>
              <a:t>©McGraw Hill LLC. All rights reserved. No reproduction or distribution without the prior written consent of McGraw Hill. </a:t>
            </a:r>
          </a:p>
        </p:txBody>
      </p:sp>
      <p:pic>
        <p:nvPicPr>
          <p:cNvPr id="3" name="Picture 2">
            <a:extLst>
              <a:ext uri="{FF2B5EF4-FFF2-40B4-BE49-F238E27FC236}">
                <a16:creationId xmlns:a16="http://schemas.microsoft.com/office/drawing/2014/main" xmlns="" id="{DEF0688E-2FD3-4BA9-92E6-B25EE169B5CD}"/>
              </a:ext>
            </a:extLst>
          </p:cNvPr>
          <p:cNvPicPr>
            <a:picLocks noChangeAspect="1"/>
          </p:cNvPicPr>
          <p:nvPr/>
        </p:nvPicPr>
        <p:blipFill>
          <a:blip r:embed="rId3"/>
          <a:stretch>
            <a:fillRect/>
          </a:stretch>
        </p:blipFill>
        <p:spPr>
          <a:xfrm>
            <a:off x="2491014" y="2371726"/>
            <a:ext cx="3465286" cy="1212850"/>
          </a:xfrm>
          <a:prstGeom prst="rect">
            <a:avLst/>
          </a:prstGeom>
        </p:spPr>
      </p:pic>
      <p:pic>
        <p:nvPicPr>
          <p:cNvPr id="4" name="Picture 3">
            <a:extLst>
              <a:ext uri="{FF2B5EF4-FFF2-40B4-BE49-F238E27FC236}">
                <a16:creationId xmlns:a16="http://schemas.microsoft.com/office/drawing/2014/main" xmlns="" id="{BB5F5F5A-813D-4DE2-B32F-DFFF2BE48539}"/>
              </a:ext>
            </a:extLst>
          </p:cNvPr>
          <p:cNvPicPr>
            <a:picLocks noChangeAspect="1"/>
          </p:cNvPicPr>
          <p:nvPr/>
        </p:nvPicPr>
        <p:blipFill>
          <a:blip r:embed="rId4"/>
          <a:stretch>
            <a:fillRect/>
          </a:stretch>
        </p:blipFill>
        <p:spPr>
          <a:xfrm>
            <a:off x="1385887" y="3657600"/>
            <a:ext cx="6372225" cy="2705100"/>
          </a:xfrm>
          <a:prstGeom prst="rect">
            <a:avLst/>
          </a:prstGeom>
        </p:spPr>
      </p:pic>
    </p:spTree>
    <p:extLst>
      <p:ext uri="{BB962C8B-B14F-4D97-AF65-F5344CB8AC3E}">
        <p14:creationId xmlns:p14="http://schemas.microsoft.com/office/powerpoint/2010/main" val="24945336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Residual Claim</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Common stockholders have the lowest priority claim in the event of bankruptcy (i.e., they have a </a:t>
            </a:r>
            <a:r>
              <a:rPr lang="en-US" altLang="en-US" sz="2500" b="1" dirty="0"/>
              <a:t>residual claim)</a:t>
            </a:r>
          </a:p>
          <a:p>
            <a:pPr eaLnBrk="1" hangingPunct="1"/>
            <a:r>
              <a:rPr lang="en-US" altLang="en-US" sz="2500" dirty="0"/>
              <a:t>Only after all senior claims are paid are common stockholders entitled to what assets of the firm are left</a:t>
            </a:r>
          </a:p>
          <a:p>
            <a:pPr lvl="1" eaLnBrk="1" hangingPunct="1"/>
            <a:r>
              <a:rPr lang="en-US" altLang="en-US" sz="2100" dirty="0"/>
              <a:t>Senior claims may be payments owed to creditors such as the firm’s employees, bond holders, the government (taxes), and preferred stockholders</a:t>
            </a:r>
          </a:p>
          <a:p>
            <a:pPr eaLnBrk="1" hangingPunct="1"/>
            <a:r>
              <a:rPr lang="en-US" altLang="en-US" sz="2500" dirty="0"/>
              <a:t>Residual claim feature associated with common stock makes it riskier than bonds as an investible asset</a:t>
            </a:r>
          </a:p>
          <a:p>
            <a:pPr marL="344487" lvl="1" indent="0" eaLnBrk="1" hangingPunct="1">
              <a:buNone/>
            </a:pPr>
            <a:endParaRPr lang="en-US" altLang="en-US" sz="2100" dirty="0"/>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7</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774767" y="6553200"/>
            <a:ext cx="7513504"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40009562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Limited Liability</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Limited liability</a:t>
            </a:r>
            <a:r>
              <a:rPr lang="en-US" altLang="en-US" sz="2500" dirty="0"/>
              <a:t> implies that common stockholder losses are limited to the amount of their original investment in the firm if the company’s asset value falls to less than the value of the debt it owes</a:t>
            </a:r>
          </a:p>
          <a:p>
            <a:pPr lvl="1" eaLnBrk="1" hangingPunct="1"/>
            <a:r>
              <a:rPr lang="en-US" altLang="en-US" sz="2100" dirty="0"/>
              <a:t>In contrast, sole proprietorship or partnership stock interests mean the stockholders may be liable for the firm’s debts out of their total private wealth holdings if the company experiences financial difficulties</a:t>
            </a:r>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8</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1015761" y="6529330"/>
            <a:ext cx="7031516"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11468589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Voting Rights</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Common stockholders control the firm’s activities indirectly by exercising their </a:t>
            </a:r>
            <a:r>
              <a:rPr lang="en-US" altLang="en-US" sz="2500" i="1" dirty="0"/>
              <a:t>voting rights </a:t>
            </a:r>
            <a:r>
              <a:rPr lang="en-US" altLang="en-US" sz="2500" dirty="0"/>
              <a:t>in the election of the board of directors</a:t>
            </a:r>
          </a:p>
          <a:p>
            <a:pPr eaLnBrk="1" hangingPunct="1"/>
            <a:r>
              <a:rPr lang="en-US" altLang="en-US" sz="2500" dirty="0"/>
              <a:t>Typical voting rights arrangement is to assign one vote per share of common stock</a:t>
            </a:r>
          </a:p>
          <a:p>
            <a:pPr eaLnBrk="1" hangingPunct="1"/>
            <a:r>
              <a:rPr lang="en-US" altLang="en-US" sz="2500" dirty="0"/>
              <a:t>Some firms are organized as </a:t>
            </a:r>
            <a:r>
              <a:rPr lang="en-US" altLang="en-US" sz="2500" b="1" dirty="0"/>
              <a:t>dual-class firms</a:t>
            </a:r>
            <a:r>
              <a:rPr lang="en-US" altLang="en-US" sz="2500" dirty="0"/>
              <a:t>, where two classes of common stock are outstanding, with different voting and/or dividend rights for each class </a:t>
            </a:r>
          </a:p>
          <a:p>
            <a:pPr eaLnBrk="1" hangingPunct="1"/>
            <a:r>
              <a:rPr lang="en-US" altLang="en-US" sz="2500" dirty="0"/>
              <a:t>Two methods of electing a board are generally used:</a:t>
            </a:r>
          </a:p>
          <a:p>
            <a:pPr marL="801687" lvl="1" indent="-457200" eaLnBrk="1" hangingPunct="1">
              <a:buFont typeface="+mj-lt"/>
              <a:buAutoNum type="arabicPeriod"/>
            </a:pPr>
            <a:r>
              <a:rPr lang="en-US" altLang="en-US" sz="2100" b="1" dirty="0"/>
              <a:t>Cumulative voting </a:t>
            </a:r>
          </a:p>
          <a:p>
            <a:pPr marL="801687" lvl="1" indent="-457200" eaLnBrk="1" hangingPunct="1">
              <a:buFont typeface="+mj-lt"/>
              <a:buAutoNum type="arabicPeriod"/>
            </a:pPr>
            <a:r>
              <a:rPr lang="en-US" altLang="en-US" sz="2100" dirty="0"/>
              <a:t>Straight voting</a:t>
            </a:r>
          </a:p>
        </p:txBody>
      </p:sp>
      <p:sp>
        <p:nvSpPr>
          <p:cNvPr id="5" name="Slide Number Placeholder 2">
            <a:extLst>
              <a:ext uri="{FF2B5EF4-FFF2-40B4-BE49-F238E27FC236}">
                <a16:creationId xmlns:a16="http://schemas.microsoft.com/office/drawing/2014/main" xmlns=""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9</a:t>
            </a:fld>
            <a:endParaRPr lang="en-US" altLang="en-US" dirty="0"/>
          </a:p>
        </p:txBody>
      </p:sp>
      <p:sp>
        <p:nvSpPr>
          <p:cNvPr id="6" name="Footer Placeholder 3">
            <a:extLst>
              <a:ext uri="{FF2B5EF4-FFF2-40B4-BE49-F238E27FC236}">
                <a16:creationId xmlns:a16="http://schemas.microsoft.com/office/drawing/2014/main" xmlns="" id="{1C91AE1E-5E42-4674-8046-B12E979C4965}"/>
              </a:ext>
            </a:extLst>
          </p:cNvPr>
          <p:cNvSpPr>
            <a:spLocks noGrp="1"/>
          </p:cNvSpPr>
          <p:nvPr>
            <p:ph type="ftr" sz="quarter" idx="11"/>
          </p:nvPr>
        </p:nvSpPr>
        <p:spPr>
          <a:xfrm>
            <a:off x="969484" y="6537325"/>
            <a:ext cx="7205031"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1401937393"/>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DCDE71-510C-4914-8DED-0BE614A07E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07E82E-572F-4BCB-B2A8-0587257483B3}">
  <ds:schemaRef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893f84f8-0566-415c-9cf5-b575de20e0a3"/>
    <ds:schemaRef ds:uri="ceffe371-beea-496d-8355-49b3f4f3bd58"/>
    <ds:schemaRef ds:uri="http://purl.org/dc/terms/"/>
  </ds:schemaRefs>
</ds:datastoreItem>
</file>

<file path=customXml/itemProps3.xml><?xml version="1.0" encoding="utf-8"?>
<ds:datastoreItem xmlns:ds="http://schemas.openxmlformats.org/officeDocument/2006/customXml" ds:itemID="{A4FB85DB-517F-4B70-AE17-6D9FF7BDD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4030</TotalTime>
  <Words>4343</Words>
  <Application>Microsoft Office PowerPoint</Application>
  <PresentationFormat>Ekran Gösterisi (4:3)</PresentationFormat>
  <Paragraphs>342</Paragraphs>
  <Slides>40</Slides>
  <Notes>39</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Network</vt:lpstr>
      <vt:lpstr>Chapter Eight</vt:lpstr>
      <vt:lpstr>The Stock Markets: Chapter Overview</vt:lpstr>
      <vt:lpstr>Market Value of Common Stock Outstanding, by Type of Issuer</vt:lpstr>
      <vt:lpstr>Stock Market Securities: Common Stock</vt:lpstr>
      <vt:lpstr>Common Stock: Dividends</vt:lpstr>
      <vt:lpstr>Common Stock: Dividends (Continued)</vt:lpstr>
      <vt:lpstr>Common Stock: Residual Claim</vt:lpstr>
      <vt:lpstr>Common Stock: Limited Liability</vt:lpstr>
      <vt:lpstr>Common Stock: Voting Rights</vt:lpstr>
      <vt:lpstr>Common Stock: Proxy Votes</vt:lpstr>
      <vt:lpstr>Preferred Stock</vt:lpstr>
      <vt:lpstr>Preferred Stock (Continued)</vt:lpstr>
      <vt:lpstr>Primary Stock Markets</vt:lpstr>
      <vt:lpstr>Primary Market Stock Transaction</vt:lpstr>
      <vt:lpstr>Primary Stock Markets (Continued)</vt:lpstr>
      <vt:lpstr>Getting Shares of Stock to the Investing Public</vt:lpstr>
      <vt:lpstr>Getting Shelf Registrations to the Investing Public</vt:lpstr>
      <vt:lpstr>Secondary Stock Markets:  Stock Exchanges</vt:lpstr>
      <vt:lpstr>Secondary Stock Markets: The New York Stock Exchange</vt:lpstr>
      <vt:lpstr>Trading Process</vt:lpstr>
      <vt:lpstr>Trading Process (Continued)</vt:lpstr>
      <vt:lpstr>Program Trading</vt:lpstr>
      <vt:lpstr>Circuit-Breaker Levels</vt:lpstr>
      <vt:lpstr>Controversial Trading Practices</vt:lpstr>
      <vt:lpstr>U.S. Stock Gainers,  January 6, 2023</vt:lpstr>
      <vt:lpstr>The NASDAQ and OTC Market</vt:lpstr>
      <vt:lpstr>Choice of Market Listing</vt:lpstr>
      <vt:lpstr>Electronic Communications Networks and Online Trading</vt:lpstr>
      <vt:lpstr>Stock Market Indexes</vt:lpstr>
      <vt:lpstr>Stock Market Indexes (Continued)</vt:lpstr>
      <vt:lpstr>Market Participants</vt:lpstr>
      <vt:lpstr>Other Issues Pertaining to Stock Markets: Economic Indicators</vt:lpstr>
      <vt:lpstr>Other Issues Pertaining to Stock Markets: Market Efficiency</vt:lpstr>
      <vt:lpstr>Other Issues Pertaining to Stock Markets: Stock Market Regulations</vt:lpstr>
      <vt:lpstr>Other Issues Pertaining to Stock Markets: Stock Market Regulations (Continued)</vt:lpstr>
      <vt:lpstr>International Aspects of Stock Markets</vt:lpstr>
      <vt:lpstr>Sustainable Investing</vt:lpstr>
      <vt:lpstr>Worldwide Stock Market Capitalization</vt:lpstr>
      <vt:lpstr>American Depository Receipts (ADRs)</vt:lpstr>
      <vt:lpstr>Impact of Change in Foreign Currency Exchange Rates on Index Returns</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Aysegul KURTULGAN</cp:lastModifiedBy>
  <cp:revision>509</cp:revision>
  <dcterms:created xsi:type="dcterms:W3CDTF">2000-07-01T19:33:32Z</dcterms:created>
  <dcterms:modified xsi:type="dcterms:W3CDTF">2025-02-14T08:33:47Z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